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tiff" ContentType="image/tiff"/>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9"/>
  </p:notesMasterIdLst>
  <p:handoutMasterIdLst>
    <p:handoutMasterId r:id="rId100"/>
  </p:handoutMasterIdLst>
  <p:sldIdLst>
    <p:sldId id="280" r:id="rId3"/>
    <p:sldId id="336"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04" r:id="rId33"/>
    <p:sldId id="369" r:id="rId34"/>
    <p:sldId id="373" r:id="rId35"/>
    <p:sldId id="374" r:id="rId36"/>
    <p:sldId id="375" r:id="rId37"/>
    <p:sldId id="376" r:id="rId38"/>
    <p:sldId id="377" r:id="rId39"/>
    <p:sldId id="378" r:id="rId40"/>
    <p:sldId id="379" r:id="rId41"/>
    <p:sldId id="380" r:id="rId42"/>
    <p:sldId id="381" r:id="rId43"/>
    <p:sldId id="386" r:id="rId44"/>
    <p:sldId id="383" r:id="rId45"/>
    <p:sldId id="385" r:id="rId46"/>
    <p:sldId id="387" r:id="rId47"/>
    <p:sldId id="388" r:id="rId48"/>
    <p:sldId id="389" r:id="rId49"/>
    <p:sldId id="390" r:id="rId50"/>
    <p:sldId id="392" r:id="rId51"/>
    <p:sldId id="393" r:id="rId52"/>
    <p:sldId id="396" r:id="rId53"/>
    <p:sldId id="397" r:id="rId54"/>
    <p:sldId id="398" r:id="rId55"/>
    <p:sldId id="399" r:id="rId56"/>
    <p:sldId id="400" r:id="rId57"/>
    <p:sldId id="401" r:id="rId58"/>
    <p:sldId id="402" r:id="rId59"/>
    <p:sldId id="403" r:id="rId60"/>
    <p:sldId id="404" r:id="rId61"/>
    <p:sldId id="405" r:id="rId62"/>
    <p:sldId id="407"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08" r:id="rId89"/>
    <p:sldId id="434" r:id="rId90"/>
    <p:sldId id="435" r:id="rId91"/>
    <p:sldId id="436" r:id="rId92"/>
    <p:sldId id="437" r:id="rId93"/>
    <p:sldId id="438" r:id="rId94"/>
    <p:sldId id="439" r:id="rId95"/>
    <p:sldId id="440" r:id="rId96"/>
    <p:sldId id="441" r:id="rId97"/>
    <p:sldId id="442"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5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494" y="-96"/>
      </p:cViewPr>
      <p:guideLst>
        <p:guide orient="horz" pos="216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notesMaster" Target="notesMasters/notesMaster1.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C828E-551C-344D-88CB-4E228CABB3E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5D3A48-08EC-6C4D-B61F-FFAEF68E8A7A}"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0C76B-884A-9B45-AA14-51E4A9967FD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D3050-06EE-BC47-9F0D-D777D21F70C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DDCCB-E609-5A48-BEDC-5A30072E2A2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40E336-74A8-ED43-B9CF-15D33DB98FD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C7A0B7B-A113-004B-98AF-F6954965FA4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75A1929-8A07-074C-BA41-0751E1C6C98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75A42D5-148A-9F44-95EF-3F32DF51CBE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A09FB-B7E1-A84A-81E7-727DE4609E44}"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364791D-A532-1B4A-AD78-8235E613024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0436258-00E8-9A4D-A3BA-4203639C98B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A09FB-B7E1-A84A-81E7-727DE4609E44}"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65C21-7B40-DD47-9ED0-3C83C0AF7DB1}"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DB879-EFCB-D04D-8C10-BCCA988C5AA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C2C0560-7B86-494E-B624-280066CC4CB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hasCustomPrompt="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9F7774C-FEFC-F64C-B7DF-423D9BFC48E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CFA612F-6BDA-6245-A30F-ADF16CDF039D}" type="datetime1">
              <a:rPr lang="en-US" smtClean="0"/>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1A09FB-B7E1-A84A-81E7-727DE4609E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0.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emf"/></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0.emf"/><Relationship Id="rId1" Type="http://schemas.openxmlformats.org/officeDocument/2006/relationships/image" Target="../media/image5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66.wmf"/><Relationship Id="rId1" Type="http://schemas.openxmlformats.org/officeDocument/2006/relationships/oleObject" Target="../embeddings/oleObject1.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oleObject" Target="../embeddings/oleObject5.bin"/><Relationship Id="rId3" Type="http://schemas.openxmlformats.org/officeDocument/2006/relationships/oleObject" Target="../embeddings/oleObject4.bin"/><Relationship Id="rId2" Type="http://schemas.openxmlformats.org/officeDocument/2006/relationships/image" Target="../media/image67.wmf"/><Relationship Id="rId1" Type="http://schemas.openxmlformats.org/officeDocument/2006/relationships/oleObject" Target="../embeddings/oleObject3.bin"/></Relationships>
</file>

<file path=ppt/slides/_rels/slide92.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oleObject" Target="../embeddings/oleObject10.bin"/><Relationship Id="rId6" Type="http://schemas.openxmlformats.org/officeDocument/2006/relationships/oleObject" Target="../embeddings/oleObject9.bin"/><Relationship Id="rId5" Type="http://schemas.openxmlformats.org/officeDocument/2006/relationships/image" Target="../media/image67.wmf"/><Relationship Id="rId4" Type="http://schemas.openxmlformats.org/officeDocument/2006/relationships/oleObject" Target="../embeddings/oleObject8.bin"/><Relationship Id="rId3" Type="http://schemas.openxmlformats.org/officeDocument/2006/relationships/oleObject" Target="../embeddings/oleObject7.bin"/><Relationship Id="rId2" Type="http://schemas.openxmlformats.org/officeDocument/2006/relationships/image" Target="../media/image68.wmf"/><Relationship Id="rId1" Type="http://schemas.openxmlformats.org/officeDocument/2006/relationships/oleObject" Target="../embeddings/oleObject6.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image" Target="../media/image6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Testing:</a:t>
            </a:r>
            <a:br>
              <a:rPr lang="en-US" sz="4000" dirty="0" smtClean="0"/>
            </a:br>
            <a:r>
              <a:rPr lang="en-US" sz="2800" dirty="0" smtClean="0"/>
              <a:t>An Overview</a:t>
            </a:r>
            <a:endParaRPr lang="en-US" sz="900" dirty="0"/>
          </a:p>
        </p:txBody>
      </p:sp>
      <p:sp>
        <p:nvSpPr>
          <p:cNvPr id="3" name="Subtitle 2"/>
          <p:cNvSpPr>
            <a:spLocks noGrp="1"/>
          </p:cNvSpPr>
          <p:nvPr>
            <p:ph type="subTitle" idx="1"/>
          </p:nvPr>
        </p:nvSpPr>
        <p:spPr>
          <a:xfrm>
            <a:off x="685800" y="3505200"/>
            <a:ext cx="7848600" cy="1752600"/>
          </a:xfrm>
        </p:spPr>
        <p:txBody>
          <a:bodyPr>
            <a:normAutofit fontScale="85000" lnSpcReduction="10000"/>
          </a:bodyPr>
          <a:lstStyle/>
          <a:p>
            <a:r>
              <a:rPr lang="en-US" dirty="0" smtClean="0"/>
              <a:t>Yuqun Zhang</a:t>
            </a:r>
            <a:endParaRPr lang="en-US" dirty="0" smtClean="0"/>
          </a:p>
          <a:p>
            <a:r>
              <a:rPr lang="en-US" dirty="0" smtClean="0"/>
              <a:t>CS304</a:t>
            </a:r>
            <a:endParaRPr lang="en-US" dirty="0" smtClean="0"/>
          </a:p>
          <a:p>
            <a:endParaRPr lang="en-US" dirty="0" smtClean="0"/>
          </a:p>
          <a:p>
            <a:endParaRPr lang="en-US" dirty="0"/>
          </a:p>
          <a:p>
            <a:r>
              <a:rPr lang="en-US" dirty="0" smtClean="0"/>
              <a:t>Based on slides from Christine Julien, </a:t>
            </a:r>
            <a:r>
              <a:rPr lang="en-US" dirty="0" err="1" smtClean="0"/>
              <a:t>Miryung</a:t>
            </a:r>
            <a:r>
              <a:rPr lang="en-US" dirty="0" smtClean="0"/>
              <a:t> Kim and Adnan Aziz</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and Path Coverage Example</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5" name="Picture 4"/>
          <p:cNvPicPr>
            <a:picLocks noChangeAspect="1"/>
          </p:cNvPicPr>
          <p:nvPr/>
        </p:nvPicPr>
        <p:blipFill>
          <a:blip r:embed="rId1"/>
          <a:stretch>
            <a:fillRect/>
          </a:stretch>
        </p:blipFill>
        <p:spPr>
          <a:xfrm>
            <a:off x="1074562" y="1423164"/>
            <a:ext cx="6992577" cy="538045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and Path Coverage Example</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5" name="Picture 4"/>
          <p:cNvPicPr>
            <a:picLocks noChangeAspect="1"/>
          </p:cNvPicPr>
          <p:nvPr/>
        </p:nvPicPr>
        <p:blipFill>
          <a:blip r:embed="rId1"/>
          <a:stretch>
            <a:fillRect/>
          </a:stretch>
        </p:blipFill>
        <p:spPr>
          <a:xfrm>
            <a:off x="952255" y="1524000"/>
            <a:ext cx="2718047" cy="5099747"/>
          </a:xfrm>
          <a:prstGeom prst="rect">
            <a:avLst/>
          </a:prstGeom>
        </p:spPr>
      </p:pic>
      <p:pic>
        <p:nvPicPr>
          <p:cNvPr id="6" name="Picture 5"/>
          <p:cNvPicPr>
            <a:picLocks noChangeAspect="1"/>
          </p:cNvPicPr>
          <p:nvPr/>
        </p:nvPicPr>
        <p:blipFill>
          <a:blip r:embed="rId2"/>
          <a:stretch>
            <a:fillRect/>
          </a:stretch>
        </p:blipFill>
        <p:spPr>
          <a:xfrm>
            <a:off x="3948354" y="1564060"/>
            <a:ext cx="4512013" cy="50271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Can Quickly Get CRAZY</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Courier New" panose="02070309020205020404"/>
                <a:cs typeface="Courier New" panose="02070309020205020404"/>
              </a:rPr>
              <a:t>public static </a:t>
            </a:r>
            <a:r>
              <a:rPr lang="en-US" sz="1800" b="1" dirty="0" err="1">
                <a:latin typeface="Courier New" panose="02070309020205020404"/>
                <a:cs typeface="Courier New" panose="02070309020205020404"/>
              </a:rPr>
              <a:t>int</a:t>
            </a:r>
            <a:r>
              <a:rPr lang="en-US" sz="1800" b="1" dirty="0">
                <a:latin typeface="Courier New" panose="02070309020205020404"/>
                <a:cs typeface="Courier New" panose="02070309020205020404"/>
              </a:rPr>
              <a:t> fun1(</a:t>
            </a:r>
            <a:r>
              <a:rPr lang="en-US" sz="1800" b="1" dirty="0" err="1">
                <a:latin typeface="Courier New" panose="02070309020205020404"/>
                <a:cs typeface="Courier New" panose="02070309020205020404"/>
              </a:rPr>
              <a:t>int</a:t>
            </a:r>
            <a:r>
              <a:rPr lang="en-US" sz="1800" b="1" dirty="0">
                <a:latin typeface="Courier New" panose="02070309020205020404"/>
                <a:cs typeface="Courier New" panose="02070309020205020404"/>
              </a:rPr>
              <a:t> N)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int</a:t>
            </a: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sum = 0</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for </a:t>
            </a:r>
            <a:r>
              <a:rPr lang="en-US" sz="1800" b="1" dirty="0">
                <a:latin typeface="Courier New" panose="02070309020205020404"/>
                <a:cs typeface="Courier New" panose="02070309020205020404"/>
              </a:rPr>
              <a:t>(</a:t>
            </a:r>
            <a:r>
              <a:rPr lang="en-US" sz="1800" b="1" dirty="0" err="1">
                <a:latin typeface="Courier New" panose="02070309020205020404"/>
                <a:cs typeface="Courier New" panose="02070309020205020404"/>
              </a:rPr>
              <a:t>int</a:t>
            </a:r>
            <a:r>
              <a:rPr lang="en-US" sz="1800" b="1" dirty="0">
                <a:latin typeface="Courier New" panose="02070309020205020404"/>
                <a:cs typeface="Courier New" panose="02070309020205020404"/>
              </a:rPr>
              <a:t> </a:t>
            </a:r>
            <a:r>
              <a:rPr lang="en-US" sz="1800" b="1" dirty="0" err="1">
                <a:latin typeface="Courier New" panose="02070309020205020404"/>
                <a:cs typeface="Courier New" panose="02070309020205020404"/>
              </a:rPr>
              <a:t>i</a:t>
            </a:r>
            <a:r>
              <a:rPr lang="en-US" sz="1800" b="1" dirty="0">
                <a:latin typeface="Courier New" panose="02070309020205020404"/>
                <a:cs typeface="Courier New" panose="02070309020205020404"/>
              </a:rPr>
              <a:t> = 1; </a:t>
            </a:r>
            <a:r>
              <a:rPr lang="en-US" sz="1800" b="1" dirty="0" err="1">
                <a:latin typeface="Courier New" panose="02070309020205020404"/>
                <a:cs typeface="Courier New" panose="02070309020205020404"/>
              </a:rPr>
              <a:t>i</a:t>
            </a:r>
            <a:r>
              <a:rPr lang="en-US" sz="1800" b="1" dirty="0">
                <a:latin typeface="Courier New" panose="02070309020205020404"/>
                <a:cs typeface="Courier New" panose="02070309020205020404"/>
              </a:rPr>
              <a:t> &lt;= N; </a:t>
            </a:r>
            <a:r>
              <a:rPr lang="en-US" sz="1800" b="1" dirty="0" err="1">
                <a:latin typeface="Courier New" panose="02070309020205020404"/>
                <a:cs typeface="Courier New" panose="02070309020205020404"/>
              </a:rPr>
              <a:t>i</a:t>
            </a:r>
            <a:r>
              <a:rPr lang="en-US" sz="1800" b="1" dirty="0">
                <a:latin typeface="Courier New" panose="02070309020205020404"/>
                <a:cs typeface="Courier New" panose="02070309020205020404"/>
              </a:rPr>
              <a:t>++)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for </a:t>
            </a:r>
            <a:r>
              <a:rPr lang="en-US" sz="1800" b="1" dirty="0">
                <a:latin typeface="Courier New" panose="02070309020205020404"/>
                <a:cs typeface="Courier New" panose="02070309020205020404"/>
              </a:rPr>
              <a:t>(</a:t>
            </a:r>
            <a:r>
              <a:rPr lang="en-US" sz="1800" b="1" dirty="0" err="1">
                <a:latin typeface="Courier New" panose="02070309020205020404"/>
                <a:cs typeface="Courier New" panose="02070309020205020404"/>
              </a:rPr>
              <a:t>int</a:t>
            </a:r>
            <a:r>
              <a:rPr lang="en-US" sz="1800" b="1" dirty="0">
                <a:latin typeface="Courier New" panose="02070309020205020404"/>
                <a:cs typeface="Courier New" panose="02070309020205020404"/>
              </a:rPr>
              <a:t> j = 1; j &lt;= </a:t>
            </a:r>
            <a:r>
              <a:rPr lang="en-US" sz="1800" b="1" dirty="0" err="1">
                <a:latin typeface="Courier New" panose="02070309020205020404"/>
                <a:cs typeface="Courier New" panose="02070309020205020404"/>
              </a:rPr>
              <a:t>Math.</a:t>
            </a:r>
            <a:r>
              <a:rPr lang="en-US" sz="1800" b="1" i="1" dirty="0" err="1">
                <a:latin typeface="Courier New" panose="02070309020205020404"/>
                <a:cs typeface="Courier New" panose="02070309020205020404"/>
              </a:rPr>
              <a:t>pow</a:t>
            </a:r>
            <a:r>
              <a:rPr lang="en-US" sz="1800" b="1" dirty="0">
                <a:latin typeface="Courier New" panose="02070309020205020404"/>
                <a:cs typeface="Courier New" panose="02070309020205020404"/>
              </a:rPr>
              <a:t>(3, </a:t>
            </a:r>
            <a:r>
              <a:rPr lang="en-US" sz="1800" b="1" dirty="0" err="1">
                <a:latin typeface="Courier New" panose="02070309020205020404"/>
                <a:cs typeface="Courier New" panose="02070309020205020404"/>
              </a:rPr>
              <a:t>i</a:t>
            </a:r>
            <a:r>
              <a:rPr lang="en-US" sz="1800" b="1" dirty="0">
                <a:latin typeface="Courier New" panose="02070309020205020404"/>
                <a:cs typeface="Courier New" panose="02070309020205020404"/>
              </a:rPr>
              <a:t>); j++)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System.</a:t>
            </a:r>
            <a:r>
              <a:rPr lang="en-US" sz="1800" b="1" i="1" dirty="0" err="1" smtClean="0">
                <a:latin typeface="Courier New" panose="02070309020205020404"/>
                <a:cs typeface="Courier New" panose="02070309020205020404"/>
              </a:rPr>
              <a:t>out</a:t>
            </a:r>
            <a:r>
              <a:rPr lang="en-US" sz="1800" b="1" dirty="0" err="1" smtClean="0">
                <a:latin typeface="Courier New" panose="02070309020205020404"/>
                <a:cs typeface="Courier New" panose="02070309020205020404"/>
              </a:rPr>
              <a:t>.println</a:t>
            </a:r>
            <a:r>
              <a:rPr lang="en-US" sz="1800" b="1" dirty="0">
                <a:latin typeface="Courier New" panose="02070309020205020404"/>
                <a:cs typeface="Courier New" panose="02070309020205020404"/>
              </a:rPr>
              <a:t>("</a:t>
            </a:r>
            <a:r>
              <a:rPr lang="en-US" sz="1800" b="1" dirty="0" err="1">
                <a:latin typeface="Courier New" panose="02070309020205020404"/>
                <a:cs typeface="Courier New" panose="02070309020205020404"/>
              </a:rPr>
              <a:t>HelloWorld</a:t>
            </a: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if </a:t>
            </a:r>
            <a:r>
              <a:rPr lang="en-US" sz="1800" b="1" dirty="0">
                <a:latin typeface="Courier New" panose="02070309020205020404"/>
                <a:cs typeface="Courier New" panose="02070309020205020404"/>
              </a:rPr>
              <a:t>(new Random().</a:t>
            </a:r>
            <a:r>
              <a:rPr lang="en-US" sz="1800" b="1" dirty="0" err="1">
                <a:latin typeface="Courier New" panose="02070309020205020404"/>
                <a:cs typeface="Courier New" panose="02070309020205020404"/>
              </a:rPr>
              <a:t>nextInt</a:t>
            </a:r>
            <a:r>
              <a:rPr lang="en-US" sz="1800" b="1" dirty="0">
                <a:latin typeface="Courier New" panose="02070309020205020404"/>
                <a:cs typeface="Courier New" panose="02070309020205020404"/>
              </a:rPr>
              <a:t>() % 2 == 0)</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sum</a:t>
            </a: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return </a:t>
            </a:r>
            <a:r>
              <a:rPr lang="en-US" sz="1800" b="1" dirty="0">
                <a:latin typeface="Courier New" panose="02070309020205020404"/>
                <a:cs typeface="Courier New" panose="02070309020205020404"/>
              </a:rPr>
              <a:t>sum;</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a:t>
            </a:r>
            <a:endParaRPr lang="en-US" sz="1800" b="1" dirty="0">
              <a:latin typeface="Courier New" panose="02070309020205020404"/>
              <a:cs typeface="Courier New" panose="02070309020205020404"/>
            </a:endParaRPr>
          </a:p>
          <a:p>
            <a:pPr marL="0" indent="0">
              <a:buNone/>
            </a:pP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5" name="Rounded Rectangle 4"/>
          <p:cNvSpPr/>
          <p:nvPr/>
        </p:nvSpPr>
        <p:spPr>
          <a:xfrm>
            <a:off x="3874956" y="4258494"/>
            <a:ext cx="4412239" cy="14790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Has an exponential number of paths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endParaRPr lang="en-US" dirty="0"/>
          </a:p>
        </p:txBody>
      </p:sp>
      <p:sp>
        <p:nvSpPr>
          <p:cNvPr id="3" name="Content Placeholder 2"/>
          <p:cNvSpPr>
            <a:spLocks noGrp="1"/>
          </p:cNvSpPr>
          <p:nvPr>
            <p:ph idx="1"/>
          </p:nvPr>
        </p:nvSpPr>
        <p:spPr/>
        <p:txBody>
          <a:bodyPr/>
          <a:lstStyle/>
          <a:p>
            <a:r>
              <a:rPr lang="en-US" dirty="0" smtClean="0"/>
              <a:t>Automated unit testing framework</a:t>
            </a:r>
            <a:endParaRPr lang="en-US" dirty="0" smtClean="0"/>
          </a:p>
          <a:p>
            <a:pPr lvl="1"/>
            <a:r>
              <a:rPr lang="en-US" dirty="0" smtClean="0"/>
              <a:t>Provides the required environment for the component</a:t>
            </a:r>
            <a:endParaRPr lang="en-US" dirty="0" smtClean="0"/>
          </a:p>
          <a:p>
            <a:pPr lvl="1"/>
            <a:r>
              <a:rPr lang="en-US" dirty="0" smtClean="0"/>
              <a:t>Executes the individual services of the component</a:t>
            </a:r>
            <a:endParaRPr lang="en-US" dirty="0" smtClean="0"/>
          </a:p>
          <a:p>
            <a:pPr lvl="1"/>
            <a:r>
              <a:rPr lang="en-US" dirty="0" smtClean="0"/>
              <a:t>Compares the observed program state with the expected program state</a:t>
            </a:r>
            <a:endParaRPr lang="en-US" dirty="0" smtClean="0"/>
          </a:p>
          <a:p>
            <a:pPr lvl="1"/>
            <a:r>
              <a:rPr lang="en-US" dirty="0" smtClean="0"/>
              <a:t>Reports any deviation from the expectations</a:t>
            </a:r>
            <a:endParaRPr lang="en-US" dirty="0" smtClean="0"/>
          </a:p>
          <a:p>
            <a:pPr lvl="1"/>
            <a:r>
              <a:rPr lang="en-US" dirty="0" smtClean="0"/>
              <a:t>Does all of this automatically</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Program States</a:t>
            </a:r>
            <a:endParaRPr lang="en-US" dirty="0"/>
          </a:p>
        </p:txBody>
      </p:sp>
      <p:sp>
        <p:nvSpPr>
          <p:cNvPr id="3" name="Content Placeholder 2"/>
          <p:cNvSpPr>
            <a:spLocks noGrp="1"/>
          </p:cNvSpPr>
          <p:nvPr>
            <p:ph idx="1"/>
          </p:nvPr>
        </p:nvSpPr>
        <p:spPr/>
        <p:txBody>
          <a:bodyPr/>
          <a:lstStyle/>
          <a:p>
            <a:r>
              <a:rPr lang="en-US" dirty="0" smtClean="0"/>
              <a:t>The main tool of component test is the </a:t>
            </a:r>
            <a:r>
              <a:rPr lang="en-US" i="1" dirty="0" smtClean="0"/>
              <a:t>comparison</a:t>
            </a:r>
            <a:r>
              <a:rPr lang="en-US" dirty="0" smtClean="0"/>
              <a:t> of the observed state with the expected state</a:t>
            </a:r>
            <a:endParaRPr lang="en-US" dirty="0" smtClean="0"/>
          </a:p>
          <a:p>
            <a:r>
              <a:rPr lang="en-US" i="1" dirty="0" smtClean="0"/>
              <a:t>assertions</a:t>
            </a:r>
            <a:endParaRPr lang="en-US" dirty="0" smtClean="0"/>
          </a:p>
          <a:p>
            <a:r>
              <a:rPr lang="en-US" b="1" dirty="0" smtClean="0">
                <a:latin typeface="Courier New" panose="02070309020205020404"/>
                <a:cs typeface="Courier New" panose="02070309020205020404"/>
              </a:rPr>
              <a:t>assert</a:t>
            </a:r>
            <a:r>
              <a:rPr lang="en-US" dirty="0" smtClean="0"/>
              <a:t> in JAVA (JDK 1.4 and later)</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a:cs typeface="Courier New" panose="02070309020205020404"/>
              </a:rPr>
              <a:t>assert(b)</a:t>
            </a:r>
            <a:endParaRPr lang="en-US" b="1" dirty="0">
              <a:latin typeface="Courier New" panose="02070309020205020404"/>
              <a:cs typeface="Courier New" panose="02070309020205020404"/>
            </a:endParaRPr>
          </a:p>
        </p:txBody>
      </p:sp>
      <p:sp>
        <p:nvSpPr>
          <p:cNvPr id="3" name="Content Placeholder 2"/>
          <p:cNvSpPr>
            <a:spLocks noGrp="1"/>
          </p:cNvSpPr>
          <p:nvPr>
            <p:ph idx="1"/>
          </p:nvPr>
        </p:nvSpPr>
        <p:spPr/>
        <p:txBody>
          <a:bodyPr/>
          <a:lstStyle/>
          <a:p>
            <a:r>
              <a:rPr lang="en-US" dirty="0" smtClean="0"/>
              <a:t>If </a:t>
            </a:r>
            <a:r>
              <a:rPr lang="en-US" b="1" dirty="0" smtClean="0">
                <a:latin typeface="Courier New" panose="02070309020205020404"/>
                <a:cs typeface="Courier New" panose="02070309020205020404"/>
              </a:rPr>
              <a:t>b</a:t>
            </a:r>
            <a:r>
              <a:rPr lang="en-US" dirty="0" smtClean="0"/>
              <a:t> is true, nothing happens—the assertion passes</a:t>
            </a:r>
            <a:endParaRPr lang="en-US" dirty="0" smtClean="0"/>
          </a:p>
          <a:p>
            <a:r>
              <a:rPr lang="en-US" dirty="0" smtClean="0"/>
              <a:t>If </a:t>
            </a:r>
            <a:r>
              <a:rPr lang="en-US" b="1" dirty="0" smtClean="0">
                <a:latin typeface="Courier New" panose="02070309020205020404"/>
                <a:cs typeface="Courier New" panose="02070309020205020404"/>
              </a:rPr>
              <a:t>b</a:t>
            </a:r>
            <a:r>
              <a:rPr lang="en-US" dirty="0" smtClean="0"/>
              <a:t> is false, a </a:t>
            </a:r>
            <a:r>
              <a:rPr lang="en-US" i="1" dirty="0" smtClean="0"/>
              <a:t>runtime error </a:t>
            </a:r>
            <a:r>
              <a:rPr lang="en-US" dirty="0" smtClean="0"/>
              <a:t>occurs</a:t>
            </a:r>
            <a:endParaRPr lang="en-US" dirty="0" smtClean="0"/>
          </a:p>
          <a:p>
            <a:r>
              <a:rPr lang="en-US" dirty="0" smtClean="0"/>
              <a:t>C and C++, similar to executing </a:t>
            </a:r>
            <a:r>
              <a:rPr lang="en-US" b="1" dirty="0" smtClean="0">
                <a:latin typeface="Courier New" panose="02070309020205020404"/>
                <a:cs typeface="Courier New" panose="02070309020205020404"/>
              </a:rPr>
              <a:t>abort()</a:t>
            </a:r>
            <a:endParaRPr lang="en-US" b="1" dirty="0" smtClean="0">
              <a:latin typeface="Courier New" panose="02070309020205020404"/>
              <a:cs typeface="Courier New" panose="02070309020205020404"/>
            </a:endParaRPr>
          </a:p>
          <a:p>
            <a:r>
              <a:rPr lang="en-US" dirty="0" smtClean="0"/>
              <a:t>Java, raise </a:t>
            </a:r>
            <a:r>
              <a:rPr lang="en-US" b="1" dirty="0" err="1" smtClean="0">
                <a:latin typeface="Courier New" panose="02070309020205020404"/>
                <a:cs typeface="Courier New" panose="02070309020205020404"/>
              </a:rPr>
              <a:t>AssertionError</a:t>
            </a:r>
            <a:r>
              <a:rPr lang="en-US" dirty="0" smtClean="0"/>
              <a:t> exception</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Comparison of Rational Numbers</a:t>
            </a:r>
            <a:endParaRPr lang="en-US" sz="3200" dirty="0"/>
          </a:p>
        </p:txBody>
      </p:sp>
      <p:sp>
        <p:nvSpPr>
          <p:cNvPr id="3" name="Content Placeholder 2"/>
          <p:cNvSpPr>
            <a:spLocks noGrp="1"/>
          </p:cNvSpPr>
          <p:nvPr>
            <p:ph idx="1"/>
          </p:nvPr>
        </p:nvSpPr>
        <p:spPr/>
        <p:txBody>
          <a:bodyPr/>
          <a:lstStyle/>
          <a:p>
            <a:r>
              <a:rPr lang="en-US" dirty="0" smtClean="0"/>
              <a:t>Identity, e.g., 1/3 = 1/3</a:t>
            </a:r>
            <a:endParaRPr lang="en-US" dirty="0" smtClean="0"/>
          </a:p>
          <a:p>
            <a:endParaRPr lang="en-US" dirty="0"/>
          </a:p>
          <a:p>
            <a:r>
              <a:rPr lang="en-US" dirty="0" smtClean="0"/>
              <a:t>Different representation, e.g., 2/6 = 1/3</a:t>
            </a:r>
            <a:endParaRPr lang="en-US" dirty="0" smtClean="0"/>
          </a:p>
          <a:p>
            <a:endParaRPr lang="en-US" dirty="0"/>
          </a:p>
          <a:p>
            <a:r>
              <a:rPr lang="en-US" dirty="0" smtClean="0"/>
              <a:t>Integers, e.g., 3/3 = 1</a:t>
            </a:r>
            <a:endParaRPr lang="en-US" dirty="0" smtClean="0"/>
          </a:p>
          <a:p>
            <a:endParaRPr lang="en-US" dirty="0"/>
          </a:p>
          <a:p>
            <a:r>
              <a:rPr lang="en-US" dirty="0" err="1" smtClean="0"/>
              <a:t>Nonequality</a:t>
            </a:r>
            <a:r>
              <a:rPr lang="en-US" dirty="0" smtClean="0"/>
              <a:t>, e.g., 1/3 != 2/3</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Comparison of Rational Numbers</a:t>
            </a:r>
            <a:endParaRPr lang="en-US" sz="3200" dirty="0"/>
          </a:p>
        </p:txBody>
      </p:sp>
      <p:sp>
        <p:nvSpPr>
          <p:cNvPr id="3" name="Content Placeholder 2"/>
          <p:cNvSpPr>
            <a:spLocks noGrp="1"/>
          </p:cNvSpPr>
          <p:nvPr>
            <p:ph idx="1"/>
          </p:nvPr>
        </p:nvSpPr>
        <p:spPr/>
        <p:txBody>
          <a:bodyPr>
            <a:normAutofit/>
          </a:bodyPr>
          <a:lstStyle/>
          <a:p>
            <a:pPr marL="0" indent="0">
              <a:buNone/>
            </a:pPr>
            <a:r>
              <a:rPr lang="en-US" sz="1600" b="1" dirty="0">
                <a:latin typeface="Courier New" panose="02070309020205020404"/>
                <a:cs typeface="Courier New" panose="02070309020205020404"/>
              </a:rPr>
              <a:t>class </a:t>
            </a:r>
            <a:r>
              <a:rPr lang="en-US" sz="1600" b="1" dirty="0" err="1">
                <a:latin typeface="Courier New" panose="02070309020205020404"/>
                <a:cs typeface="Courier New" panose="02070309020205020404"/>
              </a:rPr>
              <a:t>RationalAssert</a:t>
            </a:r>
            <a:r>
              <a:rPr lang="en-US" sz="1600" b="1" dirty="0">
                <a:latin typeface="Courier New" panose="02070309020205020404"/>
                <a:cs typeface="Courier New" panose="02070309020205020404"/>
              </a:rPr>
              <a:t> {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public </a:t>
            </a:r>
            <a:r>
              <a:rPr lang="en-US" sz="1600" b="1" dirty="0">
                <a:latin typeface="Courier New" panose="02070309020205020404"/>
                <a:cs typeface="Courier New" panose="02070309020205020404"/>
              </a:rPr>
              <a:t>static void main(String </a:t>
            </a:r>
            <a:r>
              <a:rPr lang="en-US" sz="1600" b="1" dirty="0" err="1">
                <a:latin typeface="Courier New" panose="02070309020205020404"/>
                <a:cs typeface="Courier New" panose="02070309020205020404"/>
              </a:rPr>
              <a:t>args</a:t>
            </a:r>
            <a:r>
              <a:rPr lang="en-US" sz="1600" b="1" dirty="0">
                <a:latin typeface="Courier New" panose="02070309020205020404"/>
                <a:cs typeface="Courier New" panose="02070309020205020404"/>
              </a:rPr>
              <a:t>[]){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assert </a:t>
            </a:r>
            <a:r>
              <a:rPr lang="en-US" sz="1600" b="1" dirty="0">
                <a:latin typeface="Courier New" panose="02070309020205020404"/>
                <a:cs typeface="Courier New" panose="02070309020205020404"/>
              </a:rPr>
              <a:t>new Rational(1,3).equals(new Rational(1,3));</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assert </a:t>
            </a:r>
            <a:r>
              <a:rPr lang="en-US" sz="1600" b="1" dirty="0">
                <a:latin typeface="Courier New" panose="02070309020205020404"/>
                <a:cs typeface="Courier New" panose="02070309020205020404"/>
              </a:rPr>
              <a:t>new Rational(2,6).equals(new Rational(1,3));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assert </a:t>
            </a:r>
            <a:r>
              <a:rPr lang="en-US" sz="1600" b="1" dirty="0">
                <a:latin typeface="Courier New" panose="02070309020205020404"/>
                <a:cs typeface="Courier New" panose="02070309020205020404"/>
              </a:rPr>
              <a:t>new Rational(3,3).equals(new Rational(1,1));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assert </a:t>
            </a:r>
            <a:r>
              <a:rPr lang="en-US" sz="1600" b="1" dirty="0">
                <a:latin typeface="Courier New" panose="02070309020205020404"/>
                <a:cs typeface="Courier New" panose="02070309020205020404"/>
              </a:rPr>
              <a:t>!new Rational(2,3).equals(new Rational(1,3));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t>
            </a: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a:t>
            </a:r>
            <a:endParaRPr lang="en-US" sz="1600" b="1" dirty="0" smtClean="0">
              <a:latin typeface="Courier New" panose="02070309020205020404"/>
              <a:cs typeface="Courier New" panose="02070309020205020404"/>
            </a:endParaRPr>
          </a:p>
          <a:p>
            <a:pPr marL="0" indent="0">
              <a:buNone/>
            </a:pPr>
            <a:endParaRPr lang="en-US" sz="1600" b="1" dirty="0">
              <a:latin typeface="Courier New" panose="02070309020205020404"/>
              <a:cs typeface="Courier New" panose="02070309020205020404"/>
            </a:endParaRPr>
          </a:p>
          <a:p>
            <a:pPr marL="0" indent="0">
              <a:buNone/>
            </a:pPr>
            <a:endParaRPr lang="en-US" sz="1600" b="1" dirty="0" smtClean="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a:t>
            </a:r>
            <a:r>
              <a:rPr lang="en-US" sz="1600" b="1" dirty="0" err="1" smtClean="0">
                <a:latin typeface="Courier New" panose="02070309020205020404"/>
                <a:cs typeface="Courier New" panose="02070309020205020404"/>
              </a:rPr>
              <a:t>javac</a:t>
            </a:r>
            <a:r>
              <a:rPr lang="en-US" sz="1600" b="1" dirty="0" smtClean="0">
                <a:latin typeface="Courier New" panose="02070309020205020404"/>
                <a:cs typeface="Courier New" panose="02070309020205020404"/>
              </a:rPr>
              <a:t> –source 1.4 </a:t>
            </a:r>
            <a:r>
              <a:rPr lang="en-US" sz="1600" b="1" dirty="0" err="1" smtClean="0">
                <a:latin typeface="Courier New" panose="02070309020205020404"/>
                <a:cs typeface="Courier New" panose="02070309020205020404"/>
              </a:rPr>
              <a:t>RationalAssert.java</a:t>
            </a:r>
            <a:endParaRPr lang="en-US" sz="1600" b="1" dirty="0" smtClean="0">
              <a:latin typeface="Courier New" panose="02070309020205020404"/>
              <a:cs typeface="Courier New" panose="02070309020205020404"/>
            </a:endParaRPr>
          </a:p>
          <a:p>
            <a:pPr marL="0" indent="0">
              <a:buNone/>
            </a:pPr>
            <a:endParaRPr lang="en-US" sz="1600" b="1" dirty="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 java –</a:t>
            </a:r>
            <a:r>
              <a:rPr lang="en-US" sz="1600" b="1" dirty="0" err="1" smtClean="0">
                <a:latin typeface="Courier New" panose="02070309020205020404"/>
                <a:cs typeface="Courier New" panose="02070309020205020404"/>
              </a:rPr>
              <a:t>ea</a:t>
            </a:r>
            <a:r>
              <a:rPr lang="en-US" sz="1600" b="1" dirty="0" smtClean="0">
                <a:latin typeface="Courier New" panose="02070309020205020404"/>
                <a:cs typeface="Courier New" panose="02070309020205020404"/>
              </a:rPr>
              <a:t> </a:t>
            </a:r>
            <a:r>
              <a:rPr lang="en-US" sz="1600" b="1" dirty="0" err="1" smtClean="0">
                <a:latin typeface="Courier New" panose="02070309020205020404"/>
                <a:cs typeface="Courier New" panose="02070309020205020404"/>
              </a:rPr>
              <a:t>RationalAssert</a:t>
            </a:r>
            <a:endParaRPr lang="en-US" sz="1600" b="1" dirty="0" smtClean="0">
              <a:latin typeface="Courier New" panose="02070309020205020404"/>
              <a:cs typeface="Courier New" panose="02070309020205020404"/>
            </a:endParaRPr>
          </a:p>
          <a:p>
            <a:pPr marL="0" indent="0">
              <a:buNone/>
            </a:pPr>
            <a:r>
              <a:rPr lang="en-US" sz="1600" b="1" dirty="0" smtClean="0">
                <a:latin typeface="Courier New" panose="02070309020205020404"/>
                <a:cs typeface="Courier New" panose="02070309020205020404"/>
              </a:rPr>
              <a:t>Exception in thread “main”</a:t>
            </a:r>
            <a:endParaRPr lang="en-US" sz="1600" b="1" dirty="0" smtClean="0">
              <a:latin typeface="Courier New" panose="02070309020205020404"/>
              <a:cs typeface="Courier New" panose="02070309020205020404"/>
            </a:endParaRPr>
          </a:p>
          <a:p>
            <a:pPr marL="0" indent="0">
              <a:buNone/>
            </a:pPr>
            <a:r>
              <a:rPr lang="en-US" sz="1600" b="1" dirty="0" err="1" smtClean="0">
                <a:latin typeface="Courier New" panose="02070309020205020404"/>
                <a:cs typeface="Courier New" panose="02070309020205020404"/>
              </a:rPr>
              <a:t>java.lang.AssertionError</a:t>
            </a:r>
            <a:r>
              <a:rPr lang="en-US" sz="1600" b="1" dirty="0" smtClean="0">
                <a:latin typeface="Courier New" panose="02070309020205020404"/>
                <a:cs typeface="Courier New" panose="02070309020205020404"/>
              </a:rPr>
              <a:t> at </a:t>
            </a:r>
            <a:r>
              <a:rPr lang="en-US" sz="1600" b="1" dirty="0" err="1" smtClean="0">
                <a:latin typeface="Courier New" panose="02070309020205020404"/>
                <a:cs typeface="Courier New" panose="02070309020205020404"/>
              </a:rPr>
              <a:t>RationalAssert.main</a:t>
            </a:r>
            <a:r>
              <a:rPr lang="en-US" sz="1600" b="1" dirty="0" smtClean="0">
                <a:latin typeface="Courier New" panose="02070309020205020404"/>
                <a:cs typeface="Courier New" panose="02070309020205020404"/>
              </a:rPr>
              <a:t>(RationalAssert.java:3)</a:t>
            </a:r>
            <a:endParaRPr lang="en-US" sz="1600" b="1" dirty="0">
              <a:latin typeface="Courier New" panose="02070309020205020404"/>
              <a:cs typeface="Courier New" panose="02070309020205020404"/>
            </a:endParaRPr>
          </a:p>
          <a:p>
            <a:pPr marL="0" indent="0">
              <a:buNone/>
            </a:pP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Component Tests</a:t>
            </a:r>
            <a:endParaRPr lang="en-US" dirty="0"/>
          </a:p>
        </p:txBody>
      </p:sp>
      <p:sp>
        <p:nvSpPr>
          <p:cNvPr id="3" name="Content Placeholder 2"/>
          <p:cNvSpPr>
            <a:spLocks noGrp="1"/>
          </p:cNvSpPr>
          <p:nvPr>
            <p:ph idx="1"/>
          </p:nvPr>
        </p:nvSpPr>
        <p:spPr/>
        <p:txBody>
          <a:bodyPr/>
          <a:lstStyle/>
          <a:p>
            <a:r>
              <a:rPr lang="en-US" dirty="0" smtClean="0"/>
              <a:t>If a test fails, the subsequent test cases are no longer executed</a:t>
            </a:r>
            <a:endParaRPr lang="en-US" dirty="0" smtClean="0"/>
          </a:p>
          <a:p>
            <a:r>
              <a:rPr lang="en-US" dirty="0" smtClean="0"/>
              <a:t>One should be able to run tests individually, independent of other test cases</a:t>
            </a:r>
            <a:endParaRPr lang="en-US" dirty="0" smtClean="0"/>
          </a:p>
          <a:p>
            <a:r>
              <a:rPr lang="en-US" dirty="0" smtClean="0"/>
              <a:t>One should be able to group tests into </a:t>
            </a:r>
            <a:r>
              <a:rPr lang="en-US" i="1" dirty="0" smtClean="0"/>
              <a:t>test suites</a:t>
            </a:r>
            <a:endParaRPr lang="en-US" dirty="0" smtClean="0"/>
          </a:p>
          <a:p>
            <a:r>
              <a:rPr lang="en-US" dirty="0" smtClean="0"/>
              <a:t>One should be able to grasp immediately whether tests have failed and, if so, which ones</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a:t>
            </a:r>
            <a:r>
              <a:rPr lang="en-US" dirty="0" err="1" smtClean="0"/>
              <a:t>JUnit</a:t>
            </a:r>
            <a:r>
              <a:rPr lang="en-US" dirty="0" smtClean="0"/>
              <a:t>...</a:t>
            </a:r>
            <a:endParaRPr lang="en-US" dirty="0"/>
          </a:p>
        </p:txBody>
      </p:sp>
      <p:sp>
        <p:nvSpPr>
          <p:cNvPr id="3" name="Content Placeholder 2"/>
          <p:cNvSpPr>
            <a:spLocks noGrp="1"/>
          </p:cNvSpPr>
          <p:nvPr>
            <p:ph idx="1"/>
          </p:nvPr>
        </p:nvSpPr>
        <p:spPr/>
        <p:txBody>
          <a:bodyPr/>
          <a:lstStyle/>
          <a:p>
            <a:r>
              <a:rPr lang="en-US" dirty="0" smtClean="0"/>
              <a:t>Each test case is realized by its own class derived from </a:t>
            </a:r>
            <a:r>
              <a:rPr lang="en-US" dirty="0" err="1" smtClean="0"/>
              <a:t>JUnit</a:t>
            </a:r>
            <a:r>
              <a:rPr lang="en-US" dirty="0" smtClean="0"/>
              <a:t> </a:t>
            </a:r>
            <a:r>
              <a:rPr lang="en-US" b="1" dirty="0" err="1" smtClean="0">
                <a:latin typeface="Courier New" panose="02070309020205020404"/>
                <a:cs typeface="Courier New" panose="02070309020205020404"/>
              </a:rPr>
              <a:t>TestCase</a:t>
            </a:r>
            <a:r>
              <a:rPr lang="en-US" dirty="0" smtClean="0"/>
              <a:t> class</a:t>
            </a:r>
            <a:endParaRPr lang="en-US" dirty="0" smtClean="0"/>
          </a:p>
          <a:p>
            <a:r>
              <a:rPr lang="en-US" dirty="0" smtClean="0"/>
              <a:t>Each test of the test case is realized by its own </a:t>
            </a:r>
            <a:r>
              <a:rPr lang="en-US" i="1" dirty="0" smtClean="0"/>
              <a:t>method</a:t>
            </a:r>
            <a:r>
              <a:rPr lang="en-US" dirty="0" smtClean="0"/>
              <a:t> whose names starts with </a:t>
            </a:r>
            <a:r>
              <a:rPr lang="en-US" b="1" dirty="0" smtClean="0">
                <a:latin typeface="Courier New" panose="02070309020205020404"/>
                <a:cs typeface="Courier New" panose="02070309020205020404"/>
              </a:rPr>
              <a:t>test</a:t>
            </a:r>
            <a:endParaRPr lang="en-US" b="1" dirty="0" smtClean="0">
              <a:latin typeface="Courier New" panose="02070309020205020404"/>
              <a:cs typeface="Courier New" panose="02070309020205020404"/>
            </a:endParaRPr>
          </a:p>
          <a:p>
            <a:r>
              <a:rPr lang="en-US" b="1" dirty="0" err="1" smtClean="0">
                <a:latin typeface="Courier New" panose="02070309020205020404"/>
                <a:cs typeface="Courier New" panose="02070309020205020404"/>
              </a:rPr>
              <a:t>assertTrue</a:t>
            </a:r>
            <a:r>
              <a:rPr lang="en-US" b="1" dirty="0" smtClean="0">
                <a:latin typeface="Courier New" panose="02070309020205020404"/>
                <a:cs typeface="Courier New" panose="02070309020205020404"/>
              </a:rPr>
              <a:t>() </a:t>
            </a:r>
            <a:r>
              <a:rPr lang="en-US" dirty="0" smtClean="0">
                <a:cs typeface="Courier New" panose="02070309020205020404"/>
              </a:rPr>
              <a:t>method inherited from </a:t>
            </a:r>
            <a:r>
              <a:rPr lang="en-US" b="1" dirty="0" err="1" smtClean="0">
                <a:latin typeface="Courier New" panose="02070309020205020404"/>
                <a:cs typeface="Courier New" panose="02070309020205020404"/>
              </a:rPr>
              <a:t>TestCase</a:t>
            </a:r>
            <a:r>
              <a:rPr lang="en-US" dirty="0" smtClean="0">
                <a:cs typeface="Courier New" panose="02070309020205020404"/>
              </a:rPr>
              <a:t> has the same meaning as </a:t>
            </a:r>
            <a:r>
              <a:rPr lang="en-US" b="1" dirty="0" smtClean="0">
                <a:latin typeface="Courier New" panose="02070309020205020404"/>
                <a:cs typeface="Courier New" panose="02070309020205020404"/>
              </a:rPr>
              <a:t>assert</a:t>
            </a:r>
            <a:endParaRPr lang="en-US"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It’s a fundamental and absolute necessity</a:t>
            </a:r>
            <a:endParaRPr lang="en-US" dirty="0" smtClean="0"/>
          </a:p>
          <a:p>
            <a:r>
              <a:rPr lang="en-US" dirty="0" smtClean="0"/>
              <a:t>Historical Examples</a:t>
            </a:r>
            <a:endParaRPr lang="en-US" dirty="0" smtClean="0"/>
          </a:p>
          <a:p>
            <a:pPr lvl="1"/>
            <a:r>
              <a:rPr lang="en-US" dirty="0" smtClean="0"/>
              <a:t>Mars Climate Orbiter – metric/Imperial units for force</a:t>
            </a:r>
            <a:endParaRPr lang="en-US" dirty="0" smtClean="0"/>
          </a:p>
          <a:p>
            <a:pPr lvl="1"/>
            <a:r>
              <a:rPr lang="en-US" dirty="0" smtClean="0"/>
              <a:t>Therac-25 – concurrent programming errors (mishandling of a race condition) give massive radiation overdoses</a:t>
            </a:r>
            <a:endParaRPr lang="en-US" dirty="0" smtClean="0"/>
          </a:p>
          <a:p>
            <a:pPr lvl="1"/>
            <a:r>
              <a:rPr lang="en-US" dirty="0" smtClean="0"/>
              <a:t>ARIANE 5 – floating point to integer overflow</a:t>
            </a:r>
            <a:endParaRPr lang="en-US" dirty="0" smtClean="0"/>
          </a:p>
          <a:p>
            <a:pPr lvl="1"/>
            <a:r>
              <a:rPr lang="en-US" dirty="0" err="1" smtClean="0"/>
              <a:t>Healthcare.gov</a:t>
            </a:r>
            <a:r>
              <a:rPr lang="en-US" dirty="0" smtClean="0"/>
              <a:t> – failed to perform integration testing</a:t>
            </a:r>
            <a:endParaRPr lang="en-US" dirty="0" smtClean="0"/>
          </a:p>
          <a:p>
            <a:r>
              <a:rPr lang="en-US" dirty="0" smtClean="0"/>
              <a:t>Anecdotal data</a:t>
            </a:r>
            <a:endParaRPr lang="en-US" dirty="0" smtClean="0"/>
          </a:p>
          <a:p>
            <a:pPr lvl="1"/>
            <a:r>
              <a:rPr lang="en-US" dirty="0" smtClean="0"/>
              <a:t>One to five errors per KLOC in mature software</a:t>
            </a:r>
            <a:endParaRPr lang="en-US" dirty="0" smtClean="0"/>
          </a:p>
          <a:p>
            <a:pPr lvl="1"/>
            <a:r>
              <a:rPr lang="en-US" dirty="0" smtClean="0"/>
              <a:t>More than 10 bugs for KLOC in prototype</a:t>
            </a:r>
            <a:endParaRPr lang="en-US" dirty="0" smtClean="0"/>
          </a:p>
          <a:p>
            <a:pPr lvl="1"/>
            <a:r>
              <a:rPr lang="en-US" dirty="0" smtClean="0"/>
              <a:t>Largely independent of programming language</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a:t>
            </a:r>
            <a:r>
              <a:rPr lang="en-US" dirty="0" err="1" smtClean="0"/>
              <a:t>TestCase</a:t>
            </a:r>
            <a:r>
              <a:rPr lang="en-US" dirty="0" smtClean="0"/>
              <a:t> Example</a:t>
            </a:r>
            <a:endParaRPr lang="en-US" dirty="0"/>
          </a:p>
        </p:txBody>
      </p:sp>
      <p:sp>
        <p:nvSpPr>
          <p:cNvPr id="3" name="Content Placeholder 2"/>
          <p:cNvSpPr>
            <a:spLocks noGrp="1"/>
          </p:cNvSpPr>
          <p:nvPr>
            <p:ph idx="1"/>
          </p:nvPr>
        </p:nvSpPr>
        <p:spPr>
          <a:xfrm>
            <a:off x="457200" y="1600200"/>
            <a:ext cx="8686800" cy="4876800"/>
          </a:xfrm>
        </p:spPr>
        <p:txBody>
          <a:bodyPr>
            <a:noAutofit/>
          </a:bodyPr>
          <a:lstStyle/>
          <a:p>
            <a:pPr marL="0" indent="0">
              <a:buNone/>
            </a:pPr>
            <a:r>
              <a:rPr lang="en-US" sz="1400" b="1" dirty="0">
                <a:latin typeface="Courier New" panose="02070309020205020404"/>
                <a:cs typeface="Courier New" panose="02070309020205020404"/>
              </a:rPr>
              <a:t>import </a:t>
            </a:r>
            <a:r>
              <a:rPr lang="en-US" sz="1400" b="1" dirty="0" err="1">
                <a:latin typeface="Courier New" panose="02070309020205020404"/>
                <a:cs typeface="Courier New" panose="02070309020205020404"/>
              </a:rPr>
              <a:t>junit.framework</a:t>
            </a:r>
            <a:r>
              <a:rPr lang="en-US" sz="1400" b="1" dirty="0">
                <a:latin typeface="Courier New" panose="02070309020205020404"/>
                <a:cs typeface="Courier New" panose="02070309020205020404"/>
              </a:rPr>
              <a:t>.*;</a:t>
            </a:r>
            <a:endParaRPr lang="en-US" sz="1400" b="1" dirty="0">
              <a:latin typeface="Courier New" panose="02070309020205020404"/>
              <a:cs typeface="Courier New" panose="02070309020205020404"/>
            </a:endParaRPr>
          </a:p>
          <a:p>
            <a:pPr marL="0" indent="0">
              <a:buNone/>
            </a:pPr>
            <a:r>
              <a:rPr lang="en-US" sz="1400" b="1" dirty="0">
                <a:latin typeface="Courier New" panose="02070309020205020404"/>
                <a:cs typeface="Courier New" panose="02070309020205020404"/>
              </a:rPr>
              <a:t>public class </a:t>
            </a:r>
            <a:r>
              <a:rPr lang="en-US" sz="1400" b="1" dirty="0" err="1">
                <a:latin typeface="Courier New" panose="02070309020205020404"/>
                <a:cs typeface="Courier New" panose="02070309020205020404"/>
              </a:rPr>
              <a:t>RationalTest</a:t>
            </a:r>
            <a:r>
              <a:rPr lang="en-US" sz="1400" b="1" dirty="0">
                <a:latin typeface="Courier New" panose="02070309020205020404"/>
                <a:cs typeface="Courier New" panose="02070309020205020404"/>
              </a:rPr>
              <a:t> extends </a:t>
            </a:r>
            <a:r>
              <a:rPr lang="en-US" sz="1400" b="1" dirty="0" err="1">
                <a:latin typeface="Courier New" panose="02070309020205020404"/>
                <a:cs typeface="Courier New" panose="02070309020205020404"/>
              </a:rPr>
              <a:t>TestCase</a:t>
            </a:r>
            <a:r>
              <a:rPr lang="en-US" sz="1400" b="1" dirty="0">
                <a:latin typeface="Courier New" panose="02070309020205020404"/>
                <a:cs typeface="Courier New" panose="02070309020205020404"/>
              </a:rPr>
              <a:t> { </a:t>
            </a:r>
            <a:endParaRPr lang="en-US" sz="1400" b="1" dirty="0">
              <a:latin typeface="Courier New" panose="02070309020205020404"/>
              <a:cs typeface="Courier New" panose="02070309020205020404"/>
            </a:endParaRPr>
          </a:p>
          <a:p>
            <a:pPr marL="0" indent="0">
              <a:buNone/>
            </a:pPr>
            <a:r>
              <a:rPr lang="en-US" sz="1400" b="1" dirty="0">
                <a:latin typeface="Courier New" panose="02070309020205020404"/>
                <a:cs typeface="Courier New" panose="02070309020205020404"/>
              </a:rPr>
              <a:t>// Create new test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public </a:t>
            </a:r>
            <a:r>
              <a:rPr lang="en-US" sz="1400" b="1" dirty="0" err="1">
                <a:latin typeface="Courier New" panose="02070309020205020404"/>
                <a:cs typeface="Courier New" panose="02070309020205020404"/>
              </a:rPr>
              <a:t>RationalTest</a:t>
            </a:r>
            <a:r>
              <a:rPr lang="en-US" sz="1400" b="1" dirty="0">
                <a:latin typeface="Courier New" panose="02070309020205020404"/>
                <a:cs typeface="Courier New" panose="02070309020205020404"/>
              </a:rPr>
              <a:t>(String name) {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super</a:t>
            </a:r>
            <a:r>
              <a:rPr lang="en-US" sz="1400" b="1" dirty="0">
                <a:latin typeface="Courier New" panose="02070309020205020404"/>
                <a:cs typeface="Courier New" panose="02070309020205020404"/>
              </a:rPr>
              <a:t>(name);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public </a:t>
            </a:r>
            <a:r>
              <a:rPr lang="en-US" sz="1400" b="1" dirty="0">
                <a:latin typeface="Courier New" panose="02070309020205020404"/>
                <a:cs typeface="Courier New" panose="02070309020205020404"/>
              </a:rPr>
              <a:t>void </a:t>
            </a:r>
            <a:r>
              <a:rPr lang="en-US" sz="1400" b="1" dirty="0" err="1">
                <a:latin typeface="Courier New" panose="02070309020205020404"/>
                <a:cs typeface="Courier New" panose="02070309020205020404"/>
              </a:rPr>
              <a:t>testEquality</a:t>
            </a:r>
            <a:r>
              <a:rPr lang="en-US" sz="1400" b="1" dirty="0">
                <a:latin typeface="Courier New" panose="02070309020205020404"/>
                <a:cs typeface="Courier New" panose="02070309020205020404"/>
              </a:rPr>
              <a:t>() {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assertEquals</a:t>
            </a:r>
            <a:r>
              <a:rPr lang="en-US" sz="1400" b="1" dirty="0">
                <a:latin typeface="Courier New" panose="02070309020205020404"/>
                <a:cs typeface="Courier New" panose="02070309020205020404"/>
              </a:rPr>
              <a:t>(new Rational(1,3), new Rational(1,3));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assertEquals</a:t>
            </a:r>
            <a:r>
              <a:rPr lang="en-US" sz="1400" b="1" dirty="0">
                <a:latin typeface="Courier New" panose="02070309020205020404"/>
                <a:cs typeface="Courier New" panose="02070309020205020404"/>
              </a:rPr>
              <a:t>(new Rational(2,6), new Rational(1,3));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assertEquals</a:t>
            </a:r>
            <a:r>
              <a:rPr lang="en-US" sz="1400" b="1" dirty="0">
                <a:latin typeface="Courier New" panose="02070309020205020404"/>
                <a:cs typeface="Courier New" panose="02070309020205020404"/>
              </a:rPr>
              <a:t>(new Rational(3,3), new Rational(1,1));</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assertFalse</a:t>
            </a:r>
            <a:r>
              <a:rPr lang="en-US" sz="1400" b="1" dirty="0">
                <a:latin typeface="Courier New" panose="02070309020205020404"/>
                <a:cs typeface="Courier New" panose="02070309020205020404"/>
              </a:rPr>
              <a:t>(new Rational(2,3).equals(new Rational(1,3)));</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a:t>
            </a:r>
            <a:endParaRPr lang="en-US" sz="1400" b="1" dirty="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a:t>
            </a:r>
            <a:endParaRPr lang="en-US" sz="1400" b="1" dirty="0" smtClean="0">
              <a:latin typeface="Courier New" panose="02070309020205020404"/>
              <a:cs typeface="Courier New" panose="02070309020205020404"/>
            </a:endParaRPr>
          </a:p>
          <a:p>
            <a:pPr marL="0" indent="0">
              <a:buNone/>
            </a:pPr>
            <a:endParaRPr lang="en-US" sz="1400" b="1" dirty="0">
              <a:latin typeface="Courier New" panose="02070309020205020404"/>
              <a:cs typeface="Courier New" panose="02070309020205020404"/>
            </a:endParaRPr>
          </a:p>
          <a:p>
            <a:pPr marL="0" indent="0">
              <a:buNone/>
            </a:pPr>
            <a:endParaRPr lang="en-US" sz="1400" b="1" dirty="0" smtClean="0">
              <a:latin typeface="Courier New" panose="02070309020205020404"/>
              <a:cs typeface="Courier New" panose="02070309020205020404"/>
            </a:endParaRPr>
          </a:p>
          <a:p>
            <a:pPr marL="0" indent="0">
              <a:buNone/>
            </a:pPr>
            <a:r>
              <a:rPr lang="en-US" sz="1400" b="1" dirty="0" smtClean="0">
                <a:latin typeface="Courier New" panose="02070309020205020404"/>
                <a:cs typeface="Courier New" panose="02070309020205020404"/>
              </a:rPr>
              <a:t>$ java –</a:t>
            </a:r>
            <a:r>
              <a:rPr lang="en-US" sz="1400" b="1" dirty="0" err="1" smtClean="0">
                <a:latin typeface="Courier New" panose="02070309020205020404"/>
                <a:cs typeface="Courier New" panose="02070309020205020404"/>
              </a:rPr>
              <a:t>classpath</a:t>
            </a:r>
            <a:r>
              <a:rPr lang="en-US" sz="1400" b="1" dirty="0" smtClean="0">
                <a:latin typeface="Courier New" panose="02070309020205020404"/>
                <a:cs typeface="Courier New" panose="02070309020205020404"/>
              </a:rPr>
              <a:t> .:/wherever/</a:t>
            </a:r>
            <a:r>
              <a:rPr lang="en-US" sz="1400" b="1" dirty="0" err="1" smtClean="0">
                <a:latin typeface="Courier New" panose="02070309020205020404"/>
                <a:cs typeface="Courier New" panose="02070309020205020404"/>
              </a:rPr>
              <a:t>junit.jar</a:t>
            </a:r>
            <a:r>
              <a:rPr lang="en-US" sz="1400" b="1" dirty="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junit.textui.TestRunner</a:t>
            </a:r>
            <a:r>
              <a:rPr lang="en-US" sz="1400" b="1" dirty="0">
                <a:latin typeface="Courier New" panose="02070309020205020404"/>
                <a:cs typeface="Courier New" panose="02070309020205020404"/>
              </a:rPr>
              <a:t> </a:t>
            </a:r>
            <a:r>
              <a:rPr lang="en-US" sz="1400" b="1" dirty="0" err="1" smtClean="0">
                <a:latin typeface="Courier New" panose="02070309020205020404"/>
                <a:cs typeface="Courier New" panose="02070309020205020404"/>
              </a:rPr>
              <a:t>RationalTest</a:t>
            </a:r>
            <a:endParaRPr lang="en-US" sz="14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Fixture</a:t>
            </a:r>
            <a:endParaRPr lang="en-US" dirty="0"/>
          </a:p>
        </p:txBody>
      </p:sp>
      <p:sp>
        <p:nvSpPr>
          <p:cNvPr id="3" name="Content Placeholder 2"/>
          <p:cNvSpPr>
            <a:spLocks noGrp="1"/>
          </p:cNvSpPr>
          <p:nvPr>
            <p:ph idx="1"/>
          </p:nvPr>
        </p:nvSpPr>
        <p:spPr/>
        <p:txBody>
          <a:bodyPr/>
          <a:lstStyle/>
          <a:p>
            <a:r>
              <a:rPr lang="en-US" dirty="0" smtClean="0"/>
              <a:t>Tests frequently need some </a:t>
            </a:r>
            <a:r>
              <a:rPr lang="en-US" b="1" dirty="0" smtClean="0">
                <a:solidFill>
                  <a:schemeClr val="accent2"/>
                </a:solidFill>
              </a:rPr>
              <a:t>fixture</a:t>
            </a:r>
            <a:r>
              <a:rPr lang="en-US" dirty="0" smtClean="0">
                <a:solidFill>
                  <a:schemeClr val="accent2"/>
                </a:solidFill>
              </a:rPr>
              <a:t> </a:t>
            </a:r>
            <a:r>
              <a:rPr lang="en-US" dirty="0" smtClean="0"/>
              <a:t>to execute</a:t>
            </a:r>
            <a:endParaRPr lang="en-US" dirty="0" smtClean="0"/>
          </a:p>
          <a:p>
            <a:pPr lvl="1"/>
            <a:r>
              <a:rPr lang="en-US" dirty="0" smtClean="0"/>
              <a:t>Configuration files that must be read and processed</a:t>
            </a:r>
            <a:endParaRPr lang="en-US" dirty="0" smtClean="0"/>
          </a:p>
          <a:p>
            <a:pPr lvl="1"/>
            <a:r>
              <a:rPr lang="en-US" dirty="0" smtClean="0"/>
              <a:t>External resources that must be requested and set up</a:t>
            </a:r>
            <a:endParaRPr lang="en-US" dirty="0" smtClean="0"/>
          </a:p>
          <a:p>
            <a:pPr lvl="1"/>
            <a:r>
              <a:rPr lang="en-US" dirty="0" smtClean="0"/>
              <a:t>Services of other components that must be initialized</a:t>
            </a:r>
            <a:endParaRPr lang="en-US" dirty="0" smtClean="0"/>
          </a:p>
          <a:p>
            <a:r>
              <a:rPr lang="en-US" dirty="0" smtClean="0"/>
              <a:t>Setting up:</a:t>
            </a:r>
            <a:endParaRPr lang="en-US" dirty="0" smtClean="0"/>
          </a:p>
          <a:p>
            <a:pPr lvl="1"/>
            <a:r>
              <a:rPr lang="en-US" dirty="0" smtClean="0"/>
              <a:t>The method </a:t>
            </a:r>
            <a:r>
              <a:rPr lang="en-US" b="1" dirty="0" err="1" smtClean="0">
                <a:latin typeface="Courier New" panose="02070309020205020404"/>
                <a:cs typeface="Courier New" panose="02070309020205020404"/>
              </a:rPr>
              <a:t>setUp</a:t>
            </a:r>
            <a:r>
              <a:rPr lang="en-US" b="1" dirty="0" smtClean="0">
                <a:latin typeface="Courier New" panose="02070309020205020404"/>
                <a:cs typeface="Courier New" panose="02070309020205020404"/>
              </a:rPr>
              <a:t>()</a:t>
            </a:r>
            <a:r>
              <a:rPr lang="en-US" dirty="0" smtClean="0"/>
              <a:t> is called before each test of the class</a:t>
            </a:r>
            <a:endParaRPr lang="en-US" dirty="0" smtClean="0"/>
          </a:p>
          <a:p>
            <a:r>
              <a:rPr lang="en-US" dirty="0" smtClean="0"/>
              <a:t>Tearing down:</a:t>
            </a:r>
            <a:endParaRPr lang="en-US" dirty="0" smtClean="0"/>
          </a:p>
          <a:p>
            <a:pPr lvl="1"/>
            <a:r>
              <a:rPr lang="en-US" dirty="0" smtClean="0"/>
              <a:t>The method </a:t>
            </a:r>
            <a:r>
              <a:rPr lang="en-US" b="1" dirty="0" err="1" smtClean="0">
                <a:latin typeface="Courier New" panose="02070309020205020404"/>
                <a:cs typeface="Courier New" panose="02070309020205020404"/>
              </a:rPr>
              <a:t>tearDown</a:t>
            </a:r>
            <a:r>
              <a:rPr lang="en-US" b="1" dirty="0" smtClean="0">
                <a:latin typeface="Courier New" panose="02070309020205020404"/>
                <a:cs typeface="Courier New" panose="02070309020205020404"/>
              </a:rPr>
              <a:t>() </a:t>
            </a:r>
            <a:r>
              <a:rPr lang="en-US" dirty="0" smtClean="0"/>
              <a:t>is called after each test (it is used for releasing the fixture)</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Test Fixture</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a:latin typeface="Courier New" panose="02070309020205020404"/>
                <a:cs typeface="Courier New" panose="02070309020205020404"/>
              </a:rPr>
              <a:t>public class </a:t>
            </a:r>
            <a:r>
              <a:rPr lang="en-US" sz="1800" b="1" dirty="0" err="1">
                <a:latin typeface="Courier New" panose="02070309020205020404"/>
                <a:cs typeface="Courier New" panose="02070309020205020404"/>
              </a:rPr>
              <a:t>RationalTest</a:t>
            </a:r>
            <a:r>
              <a:rPr lang="en-US" sz="1800" b="1" dirty="0">
                <a:latin typeface="Courier New" panose="02070309020205020404"/>
                <a:cs typeface="Courier New" panose="02070309020205020404"/>
              </a:rPr>
              <a:t> extends </a:t>
            </a:r>
            <a:r>
              <a:rPr lang="en-US" sz="1800" b="1" dirty="0" err="1">
                <a:latin typeface="Courier New" panose="02070309020205020404"/>
                <a:cs typeface="Courier New" panose="02070309020205020404"/>
              </a:rPr>
              <a:t>TestCase</a:t>
            </a:r>
            <a:r>
              <a:rPr lang="en-US" sz="1800" b="1" dirty="0">
                <a:latin typeface="Courier New" panose="02070309020205020404"/>
                <a:cs typeface="Courier New" panose="02070309020205020404"/>
              </a:rPr>
              <a:t> {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private </a:t>
            </a:r>
            <a:r>
              <a:rPr lang="en-US" sz="1800" b="1" dirty="0">
                <a:latin typeface="Courier New" panose="02070309020205020404"/>
                <a:cs typeface="Courier New" panose="02070309020205020404"/>
              </a:rPr>
              <a:t>Rational </a:t>
            </a:r>
            <a:r>
              <a:rPr lang="en-US" sz="1800" b="1" dirty="0" err="1">
                <a:latin typeface="Courier New" panose="02070309020205020404"/>
                <a:cs typeface="Courier New" panose="02070309020205020404"/>
              </a:rPr>
              <a:t>a_third</a:t>
            </a: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a:p>
            <a:pPr marL="0" indent="0">
              <a:buNone/>
            </a:pP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 Set up fixture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 Called before each </a:t>
            </a:r>
            <a:r>
              <a:rPr lang="en-US" sz="1800" b="1" dirty="0" err="1">
                <a:latin typeface="Courier New" panose="02070309020205020404"/>
                <a:cs typeface="Courier New" panose="02070309020205020404"/>
              </a:rPr>
              <a:t>testXXX</a:t>
            </a:r>
            <a:r>
              <a:rPr lang="en-US" sz="1800" b="1" dirty="0">
                <a:latin typeface="Courier New" panose="02070309020205020404"/>
                <a:cs typeface="Courier New" panose="02070309020205020404"/>
              </a:rPr>
              <a:t>() method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protected </a:t>
            </a:r>
            <a:r>
              <a:rPr lang="en-US" sz="1800" b="1" dirty="0">
                <a:latin typeface="Courier New" panose="02070309020205020404"/>
                <a:cs typeface="Courier New" panose="02070309020205020404"/>
              </a:rPr>
              <a:t>void </a:t>
            </a:r>
            <a:r>
              <a:rPr lang="en-US" sz="1800" b="1" dirty="0" err="1">
                <a:latin typeface="Courier New" panose="02070309020205020404"/>
                <a:cs typeface="Courier New" panose="02070309020205020404"/>
              </a:rPr>
              <a:t>setUp</a:t>
            </a:r>
            <a:r>
              <a:rPr lang="en-US" sz="1800" b="1" dirty="0">
                <a:latin typeface="Courier New" panose="02070309020205020404"/>
                <a:cs typeface="Courier New" panose="02070309020205020404"/>
              </a:rPr>
              <a:t>() {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a_third</a:t>
            </a: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 new Rational(1,3);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 Tear down fixture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protected </a:t>
            </a:r>
            <a:r>
              <a:rPr lang="en-US" sz="1800" b="1" dirty="0">
                <a:latin typeface="Courier New" panose="02070309020205020404"/>
                <a:cs typeface="Courier New" panose="02070309020205020404"/>
              </a:rPr>
              <a:t>void </a:t>
            </a:r>
            <a:r>
              <a:rPr lang="en-US" sz="1800" b="1" dirty="0" err="1">
                <a:latin typeface="Courier New" panose="02070309020205020404"/>
                <a:cs typeface="Courier New" panose="02070309020205020404"/>
              </a:rPr>
              <a:t>tearDown</a:t>
            </a:r>
            <a:r>
              <a:rPr lang="en-US" sz="1800" b="1" dirty="0">
                <a:latin typeface="Courier New" panose="02070309020205020404"/>
                <a:cs typeface="Courier New" panose="02070309020205020404"/>
              </a:rPr>
              <a:t>() {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a_third</a:t>
            </a: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 null;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a:t>
            </a: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t>
            </a:r>
            <a:r>
              <a:rPr lang="en-US" dirty="0" err="1" smtClean="0"/>
              <a:t>JUnit</a:t>
            </a:r>
            <a:r>
              <a:rPr lang="en-US" dirty="0" smtClean="0"/>
              <a:t> Example</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latin typeface="Courier New" panose="02070309020205020404"/>
                <a:cs typeface="Courier New" panose="02070309020205020404"/>
              </a:rPr>
              <a:t>public class </a:t>
            </a:r>
            <a:r>
              <a:rPr lang="en-US" sz="1800" b="1" dirty="0" err="1" smtClean="0">
                <a:latin typeface="Courier New" panose="02070309020205020404"/>
                <a:cs typeface="Courier New" panose="02070309020205020404"/>
              </a:rPr>
              <a:t>VectorTest</a:t>
            </a:r>
            <a:r>
              <a:rPr lang="en-US" sz="1800" b="1" dirty="0" smtClean="0">
                <a:latin typeface="Courier New" panose="02070309020205020404"/>
                <a:cs typeface="Courier New" panose="02070309020205020404"/>
              </a:rPr>
              <a:t> extends </a:t>
            </a:r>
            <a:r>
              <a:rPr lang="en-US" sz="1800" b="1" dirty="0" err="1" smtClean="0">
                <a:latin typeface="Courier New" panose="02070309020205020404"/>
                <a:cs typeface="Courier New" panose="02070309020205020404"/>
              </a:rPr>
              <a:t>TestCase</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protected Vector </a:t>
            </a:r>
            <a:r>
              <a:rPr lang="en-US" sz="1800" b="1" dirty="0" err="1" smtClean="0">
                <a:latin typeface="Courier New" panose="02070309020205020404"/>
                <a:cs typeface="Courier New" panose="02070309020205020404"/>
              </a:rPr>
              <a:t>fEmpty</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protected Vector </a:t>
            </a:r>
            <a:r>
              <a:rPr lang="en-US" sz="1800" b="1" dirty="0" err="1" smtClean="0">
                <a:latin typeface="Courier New" panose="02070309020205020404"/>
                <a:cs typeface="Courier New" panose="02070309020205020404"/>
              </a:rPr>
              <a:t>fFull</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 public </a:t>
            </a:r>
            <a:r>
              <a:rPr lang="en-US" sz="1800" b="1" dirty="0" err="1" smtClean="0">
                <a:latin typeface="Courier New" panose="02070309020205020404"/>
                <a:cs typeface="Courier New" panose="02070309020205020404"/>
              </a:rPr>
              <a:t>VectorTest</a:t>
            </a:r>
            <a:r>
              <a:rPr lang="en-US" sz="1800" b="1" dirty="0" smtClean="0">
                <a:latin typeface="Courier New" panose="02070309020205020404"/>
                <a:cs typeface="Courier New" panose="02070309020205020404"/>
              </a:rPr>
              <a:t>(String name);</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protected void </a:t>
            </a:r>
            <a:r>
              <a:rPr lang="en-US" sz="1800" b="1" dirty="0" err="1" smtClean="0">
                <a:latin typeface="Courier New" panose="02070309020205020404"/>
                <a:cs typeface="Courier New" panose="02070309020205020404"/>
              </a:rPr>
              <a:t>setUp</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fEmpty</a:t>
            </a:r>
            <a:r>
              <a:rPr lang="en-US" sz="1800" b="1" dirty="0" smtClean="0">
                <a:latin typeface="Courier New" panose="02070309020205020404"/>
                <a:cs typeface="Courier New" panose="02070309020205020404"/>
              </a:rPr>
              <a:t> = new Vector();</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fFull</a:t>
            </a:r>
            <a:r>
              <a:rPr lang="en-US" sz="1800" b="1" dirty="0" smtClean="0">
                <a:latin typeface="Courier New" panose="02070309020205020404"/>
                <a:cs typeface="Courier New" panose="02070309020205020404"/>
              </a:rPr>
              <a:t> = new Vector();</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fFull.addElement</a:t>
            </a:r>
            <a:r>
              <a:rPr lang="en-US" sz="1800" b="1" dirty="0" smtClean="0">
                <a:latin typeface="Courier New" panose="02070309020205020404"/>
                <a:cs typeface="Courier New" panose="02070309020205020404"/>
              </a:rPr>
              <a:t>(new Integer(1));</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fFull.addElement</a:t>
            </a:r>
            <a:r>
              <a:rPr lang="en-US" sz="1800" b="1" dirty="0" smtClean="0">
                <a:latin typeface="Courier New" panose="02070309020205020404"/>
                <a:cs typeface="Courier New" panose="02070309020205020404"/>
              </a:rPr>
              <a:t>(new Integer(2));</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fFull.addElement</a:t>
            </a:r>
            <a:r>
              <a:rPr lang="en-US" sz="1800" b="1" dirty="0" smtClean="0">
                <a:latin typeface="Courier New" panose="02070309020205020404"/>
                <a:cs typeface="Courier New" panose="02070309020205020404"/>
              </a:rPr>
              <a:t>(new Integer(3));</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 continued…</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5" name="Rectangular Callout 4"/>
          <p:cNvSpPr/>
          <p:nvPr/>
        </p:nvSpPr>
        <p:spPr>
          <a:xfrm>
            <a:off x="5378418" y="2005387"/>
            <a:ext cx="3308382" cy="651750"/>
          </a:xfrm>
          <a:prstGeom prst="wedgeRectCallout">
            <a:avLst>
              <a:gd name="adj1" fmla="val -81439"/>
              <a:gd name="adj2" fmla="val -196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state to refer to the SUT instance</a:t>
            </a:r>
            <a:endParaRPr lang="en-US" dirty="0"/>
          </a:p>
        </p:txBody>
      </p:sp>
      <p:sp>
        <p:nvSpPr>
          <p:cNvPr id="9" name="Rectangular Callout 8"/>
          <p:cNvSpPr/>
          <p:nvPr/>
        </p:nvSpPr>
        <p:spPr>
          <a:xfrm>
            <a:off x="5378418" y="2828246"/>
            <a:ext cx="3308382" cy="651750"/>
          </a:xfrm>
          <a:prstGeom prst="wedgeRectCallout">
            <a:avLst>
              <a:gd name="adj1" fmla="val -75378"/>
              <a:gd name="adj2" fmla="val -504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Typically use the implicit constructor</a:t>
            </a:r>
            <a:endParaRPr lang="en-US" dirty="0"/>
          </a:p>
        </p:txBody>
      </p:sp>
      <p:sp>
        <p:nvSpPr>
          <p:cNvPr id="10" name="Rectangular Callout 9"/>
          <p:cNvSpPr/>
          <p:nvPr/>
        </p:nvSpPr>
        <p:spPr>
          <a:xfrm>
            <a:off x="5378418" y="3645115"/>
            <a:ext cx="3308382" cy="651750"/>
          </a:xfrm>
          <a:prstGeom prst="wedgeRectCallout">
            <a:avLst>
              <a:gd name="adj1" fmla="val -84974"/>
              <a:gd name="adj2" fmla="val -70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Set up the test </a:t>
            </a:r>
            <a:r>
              <a:rPr lang="en-US" dirty="0" err="1" smtClean="0"/>
              <a:t>ficture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Example (continued)</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1800" b="1" dirty="0" smtClean="0">
                <a:latin typeface="Courier New" panose="02070309020205020404"/>
                <a:cs typeface="Courier New" panose="02070309020205020404"/>
              </a:rPr>
              <a:t>// continued from previous slide</a:t>
            </a:r>
            <a:endParaRPr lang="en-US" sz="1800" b="1" dirty="0" smtClean="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  public void </a:t>
            </a:r>
            <a:r>
              <a:rPr lang="en-US" sz="1800" b="1" dirty="0" err="1" smtClean="0">
                <a:latin typeface="Courier New" panose="02070309020205020404"/>
                <a:cs typeface="Courier New" panose="02070309020205020404"/>
              </a:rPr>
              <a:t>testCapacity</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int</a:t>
            </a:r>
            <a:r>
              <a:rPr lang="en-US" sz="1800" b="1" dirty="0" smtClean="0">
                <a:latin typeface="Courier New" panose="02070309020205020404"/>
                <a:cs typeface="Courier New" panose="02070309020205020404"/>
              </a:rPr>
              <a:t> size = </a:t>
            </a:r>
            <a:r>
              <a:rPr lang="en-US" sz="1800" b="1" dirty="0" err="1" smtClean="0">
                <a:latin typeface="Courier New" panose="02070309020205020404"/>
                <a:cs typeface="Courier New" panose="02070309020205020404"/>
              </a:rPr>
              <a:t>fFull.size</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for(</a:t>
            </a:r>
            <a:r>
              <a:rPr lang="en-US" sz="1800" b="1" dirty="0" err="1" smtClean="0">
                <a:latin typeface="Courier New" panose="02070309020205020404"/>
                <a:cs typeface="Courier New" panose="02070309020205020404"/>
              </a:rPr>
              <a:t>int</a:t>
            </a:r>
            <a:r>
              <a:rPr lang="en-US" sz="1800" b="1" dirty="0" smtClean="0">
                <a:latin typeface="Courier New" panose="02070309020205020404"/>
                <a:cs typeface="Courier New" panose="02070309020205020404"/>
              </a:rPr>
              <a:t> I = 0; </a:t>
            </a:r>
            <a:r>
              <a:rPr lang="en-US" sz="1800" b="1" dirty="0" err="1" smtClean="0">
                <a:latin typeface="Courier New" panose="02070309020205020404"/>
                <a:cs typeface="Courier New" panose="02070309020205020404"/>
              </a:rPr>
              <a:t>i</a:t>
            </a:r>
            <a:r>
              <a:rPr lang="en-US" sz="1800" b="1" dirty="0" smtClean="0">
                <a:latin typeface="Courier New" panose="02070309020205020404"/>
                <a:cs typeface="Courier New" panose="02070309020205020404"/>
              </a:rPr>
              <a:t>&lt; 100; </a:t>
            </a:r>
            <a:r>
              <a:rPr lang="en-US" sz="1800" b="1" dirty="0" err="1" smtClean="0">
                <a:latin typeface="Courier New" panose="02070309020205020404"/>
                <a:cs typeface="Courier New" panose="02070309020205020404"/>
              </a:rPr>
              <a:t>i</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fFull.addElement</a:t>
            </a:r>
            <a:r>
              <a:rPr lang="en-US" sz="1800" b="1" dirty="0" smtClean="0">
                <a:latin typeface="Courier New" panose="02070309020205020404"/>
                <a:cs typeface="Courier New" panose="02070309020205020404"/>
              </a:rPr>
              <a:t>(new Integer(</a:t>
            </a:r>
            <a:r>
              <a:rPr lang="en-US" sz="1800" b="1" dirty="0" err="1" smtClean="0">
                <a:latin typeface="Courier New" panose="02070309020205020404"/>
                <a:cs typeface="Courier New" panose="02070309020205020404"/>
              </a:rPr>
              <a:t>i</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fFull.size</a:t>
            </a:r>
            <a:r>
              <a:rPr lang="en-US" sz="1800" b="1" dirty="0" smtClean="0">
                <a:latin typeface="Courier New" panose="02070309020205020404"/>
                <a:cs typeface="Courier New" panose="02070309020205020404"/>
              </a:rPr>
              <a:t>() == 100 + size);</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5" name="Rectangular Callout 4"/>
          <p:cNvSpPr/>
          <p:nvPr/>
        </p:nvSpPr>
        <p:spPr>
          <a:xfrm>
            <a:off x="5378418" y="2005387"/>
            <a:ext cx="3308382" cy="651750"/>
          </a:xfrm>
          <a:prstGeom prst="wedgeRectCallout">
            <a:avLst>
              <a:gd name="adj1" fmla="val -66793"/>
              <a:gd name="adj2" fmla="val -1712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More exercise and setup code</a:t>
            </a:r>
            <a:endParaRPr lang="en-US" dirty="0"/>
          </a:p>
        </p:txBody>
      </p:sp>
      <p:sp>
        <p:nvSpPr>
          <p:cNvPr id="6" name="Rectangular Callout 5"/>
          <p:cNvSpPr/>
          <p:nvPr/>
        </p:nvSpPr>
        <p:spPr>
          <a:xfrm>
            <a:off x="5378418" y="2811535"/>
            <a:ext cx="3308382" cy="651750"/>
          </a:xfrm>
          <a:prstGeom prst="wedgeRectCallout">
            <a:avLst>
              <a:gd name="adj1" fmla="val -74369"/>
              <a:gd name="adj2" fmla="val 674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is the verification stage</a:t>
            </a:r>
            <a:endParaRPr lang="en-US" dirty="0"/>
          </a:p>
        </p:txBody>
      </p:sp>
      <p:sp>
        <p:nvSpPr>
          <p:cNvPr id="7" name="Rounded Rectangle 6"/>
          <p:cNvSpPr/>
          <p:nvPr/>
        </p:nvSpPr>
        <p:spPr>
          <a:xfrm>
            <a:off x="457200" y="4578964"/>
            <a:ext cx="8229600" cy="175471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2400" dirty="0" smtClean="0"/>
              <a:t>When the assertion fails, we see:</a:t>
            </a:r>
            <a:endParaRPr lang="en-US" sz="2400" dirty="0" smtClean="0"/>
          </a:p>
          <a:p>
            <a:endParaRPr lang="en-US" sz="2400" dirty="0"/>
          </a:p>
          <a:p>
            <a:r>
              <a:rPr lang="en-US" sz="2400" b="1" dirty="0" smtClean="0">
                <a:latin typeface="Courier New" panose="02070309020205020404"/>
                <a:cs typeface="Courier New" panose="02070309020205020404"/>
              </a:rPr>
              <a:t>Assertion failed: myTest.java:150 (expected true but was false)</a:t>
            </a:r>
            <a:endParaRPr lang="en-US" sz="2400" b="1" dirty="0">
              <a:latin typeface="Courier New" panose="02070309020205020404"/>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Example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Well, that’s not particularly helpful.</a:t>
            </a:r>
            <a:endParaRPr lang="en-US" dirty="0" smtClean="0"/>
          </a:p>
          <a:p>
            <a:r>
              <a:rPr lang="en-US" dirty="0" smtClean="0"/>
              <a:t>What if we write it like this?</a:t>
            </a:r>
            <a:endParaRPr lang="en-US" dirty="0" smtClean="0"/>
          </a:p>
          <a:p>
            <a:pPr lvl="1"/>
            <a:r>
              <a:rPr lang="en-US" b="1" dirty="0" err="1" smtClean="0">
                <a:latin typeface="Courier New" panose="02070309020205020404"/>
                <a:cs typeface="Courier New" panose="02070309020205020404"/>
              </a:rPr>
              <a:t>assertEqual</a:t>
            </a:r>
            <a:r>
              <a:rPr lang="en-US" b="1" dirty="0" smtClean="0">
                <a:latin typeface="Courier New" panose="02070309020205020404"/>
                <a:cs typeface="Courier New" panose="02070309020205020404"/>
              </a:rPr>
              <a:t>(100+size, </a:t>
            </a:r>
            <a:r>
              <a:rPr lang="en-US" b="1" dirty="0" err="1" smtClean="0">
                <a:latin typeface="Courier New" panose="02070309020205020404"/>
                <a:cs typeface="Courier New" panose="02070309020205020404"/>
              </a:rPr>
              <a:t>fFull.size</a:t>
            </a:r>
            <a:r>
              <a:rPr lang="en-US" b="1" dirty="0" smtClean="0">
                <a:latin typeface="Courier New" panose="02070309020205020404"/>
                <a:cs typeface="Courier New" panose="02070309020205020404"/>
              </a:rPr>
              <a:t>());</a:t>
            </a:r>
            <a:endParaRPr lang="en-US" b="1" dirty="0" smtClean="0">
              <a:latin typeface="Courier New" panose="02070309020205020404"/>
              <a:cs typeface="Courier New" panose="02070309020205020404"/>
            </a:endParaRPr>
          </a:p>
          <a:p>
            <a:pPr lvl="1"/>
            <a:r>
              <a:rPr lang="en-US" dirty="0" smtClean="0"/>
              <a:t>When this fails, we’ll see</a:t>
            </a:r>
            <a:endParaRPr lang="en-US" dirty="0" smtClean="0"/>
          </a:p>
          <a:p>
            <a:pPr lvl="2"/>
            <a:r>
              <a:rPr lang="en-US" b="1" dirty="0" smtClean="0">
                <a:latin typeface="Courier New" panose="02070309020205020404"/>
                <a:cs typeface="Courier New" panose="02070309020205020404"/>
              </a:rPr>
              <a:t>Assertion failed: myTest.java:150 (expected 103 but was 102)</a:t>
            </a:r>
            <a:endParaRPr lang="en-US" b="1" dirty="0" smtClean="0">
              <a:latin typeface="Courier New" panose="02070309020205020404"/>
              <a:cs typeface="Courier New" panose="02070309020205020404"/>
            </a:endParaRPr>
          </a:p>
          <a:p>
            <a:r>
              <a:rPr lang="en-US" dirty="0" smtClean="0"/>
              <a:t>What’s the moral?</a:t>
            </a:r>
            <a:endParaRPr lang="en-US" dirty="0" smtClean="0"/>
          </a:p>
          <a:p>
            <a:pPr lvl="1"/>
            <a:r>
              <a:rPr lang="en-US" dirty="0" smtClean="0"/>
              <a:t>Always put the expected value as the first argument in </a:t>
            </a:r>
            <a:r>
              <a:rPr lang="en-US" b="1" dirty="0" err="1" smtClean="0">
                <a:latin typeface="Courier New" panose="02070309020205020404"/>
                <a:cs typeface="Courier New" panose="02070309020205020404"/>
              </a:rPr>
              <a:t>AssertEqual</a:t>
            </a:r>
            <a:endParaRPr lang="en-US" b="1" dirty="0" smtClean="0">
              <a:latin typeface="Courier New" panose="02070309020205020404"/>
              <a:cs typeface="Courier New" panose="02070309020205020404"/>
            </a:endParaRPr>
          </a:p>
          <a:p>
            <a:r>
              <a:rPr lang="en-US" dirty="0" smtClean="0"/>
              <a:t>One more note…</a:t>
            </a:r>
            <a:endParaRPr lang="en-US" dirty="0" smtClean="0"/>
          </a:p>
          <a:p>
            <a:pPr lvl="1"/>
            <a:r>
              <a:rPr lang="en-US" dirty="0" smtClean="0"/>
              <a:t>An even better assertion is</a:t>
            </a:r>
            <a:endParaRPr lang="en-US" dirty="0" smtClean="0"/>
          </a:p>
          <a:p>
            <a:pPr lvl="2"/>
            <a:r>
              <a:rPr lang="en-US" b="1" dirty="0" err="1" smtClean="0">
                <a:latin typeface="Courier New" panose="02070309020205020404"/>
                <a:cs typeface="Courier New" panose="02070309020205020404"/>
              </a:rPr>
              <a:t>assertEqual</a:t>
            </a:r>
            <a:r>
              <a:rPr lang="en-US" b="1" dirty="0" smtClean="0">
                <a:latin typeface="Courier New" panose="02070309020205020404"/>
                <a:cs typeface="Courier New" panose="02070309020205020404"/>
              </a:rPr>
              <a:t>(“</a:t>
            </a:r>
            <a:r>
              <a:rPr lang="en-US" b="1" dirty="0" err="1" smtClean="0">
                <a:latin typeface="Courier New" panose="02070309020205020404"/>
                <a:cs typeface="Courier New" panose="02070309020205020404"/>
              </a:rPr>
              <a:t>newlength</a:t>
            </a:r>
            <a:r>
              <a:rPr lang="en-US" b="1" dirty="0" smtClean="0">
                <a:latin typeface="Courier New" panose="02070309020205020404"/>
                <a:cs typeface="Courier New" panose="02070309020205020404"/>
              </a:rPr>
              <a:t>”, 100 + size, </a:t>
            </a:r>
            <a:r>
              <a:rPr lang="en-US" b="1" dirty="0" err="1" smtClean="0">
                <a:latin typeface="Courier New" panose="02070309020205020404"/>
                <a:cs typeface="Courier New" panose="02070309020205020404"/>
              </a:rPr>
              <a:t>f.Full.size</a:t>
            </a:r>
            <a:r>
              <a:rPr lang="en-US" b="1" dirty="0" smtClean="0">
                <a:latin typeface="Courier New" panose="02070309020205020404"/>
                <a:cs typeface="Courier New" panose="02070309020205020404"/>
              </a:rPr>
              <a:t>());</a:t>
            </a:r>
            <a:endParaRPr lang="en-US" b="1" dirty="0" smtClean="0">
              <a:latin typeface="Courier New" panose="02070309020205020404"/>
              <a:cs typeface="Courier New" panose="02070309020205020404"/>
            </a:endParaRPr>
          </a:p>
          <a:p>
            <a:pPr lvl="2"/>
            <a:r>
              <a:rPr lang="en-US" b="1" dirty="0" smtClean="0">
                <a:latin typeface="Courier New" panose="02070309020205020404"/>
                <a:cs typeface="Courier New" panose="02070309020205020404"/>
              </a:rPr>
              <a:t>Assertion failed: myTest.java:150 (</a:t>
            </a:r>
            <a:r>
              <a:rPr lang="en-US" b="1" dirty="0" err="1" smtClean="0">
                <a:latin typeface="Courier New" panose="02070309020205020404"/>
                <a:cs typeface="Courier New" panose="02070309020205020404"/>
              </a:rPr>
              <a:t>newlengyh</a:t>
            </a:r>
            <a:r>
              <a:rPr lang="en-US" b="1" dirty="0" smtClean="0">
                <a:latin typeface="Courier New" panose="02070309020205020404"/>
                <a:cs typeface="Courier New" panose="02070309020205020404"/>
              </a:rPr>
              <a:t> expected 103 but was 102)</a:t>
            </a:r>
            <a:endParaRPr lang="en-US"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Assertions</a:t>
            </a:r>
            <a:endParaRPr lang="en-US" dirty="0"/>
          </a:p>
        </p:txBody>
      </p:sp>
      <p:sp>
        <p:nvSpPr>
          <p:cNvPr id="3" name="Content Placeholder 2"/>
          <p:cNvSpPr>
            <a:spLocks noGrp="1"/>
          </p:cNvSpPr>
          <p:nvPr>
            <p:ph idx="1"/>
          </p:nvPr>
        </p:nvSpPr>
        <p:spPr/>
        <p:txBody>
          <a:bodyPr>
            <a:normAutofit/>
          </a:bodyPr>
          <a:lstStyle/>
          <a:p>
            <a:r>
              <a:rPr lang="en-US" dirty="0" smtClean="0"/>
              <a:t>General rule: always put messages in assertions</a:t>
            </a:r>
            <a:endParaRPr lang="en-US" dirty="0" smtClean="0"/>
          </a:p>
          <a:p>
            <a:endParaRPr lang="en-US" dirty="0"/>
          </a:p>
          <a:p>
            <a:r>
              <a:rPr lang="en-US" dirty="0" smtClean="0"/>
              <a:t>Often need fuzzy checks</a:t>
            </a:r>
            <a:endParaRPr lang="en-US" dirty="0" smtClean="0"/>
          </a:p>
          <a:p>
            <a:pPr lvl="1"/>
            <a:r>
              <a:rPr lang="en-US" dirty="0" smtClean="0"/>
              <a:t>E.g., </a:t>
            </a:r>
            <a:r>
              <a:rPr lang="en-US" sz="1600" b="1" dirty="0" err="1" smtClean="0">
                <a:latin typeface="Courier New" panose="02070309020205020404"/>
                <a:cs typeface="Courier New" panose="02070309020205020404"/>
              </a:rPr>
              <a:t>assertAlmostEqual</a:t>
            </a:r>
            <a:r>
              <a:rPr lang="en-US" sz="1600" b="1" dirty="0" smtClean="0">
                <a:latin typeface="Courier New" panose="02070309020205020404"/>
                <a:cs typeface="Courier New" panose="02070309020205020404"/>
              </a:rPr>
              <a:t>(</a:t>
            </a:r>
            <a:r>
              <a:rPr lang="en-US" sz="1600" b="1" dirty="0" err="1" smtClean="0">
                <a:latin typeface="Courier New" panose="02070309020205020404"/>
                <a:cs typeface="Courier New" panose="02070309020205020404"/>
              </a:rPr>
              <a:t>int</a:t>
            </a:r>
            <a:r>
              <a:rPr lang="en-US" sz="1600" b="1" dirty="0" smtClean="0">
                <a:latin typeface="Courier New" panose="02070309020205020404"/>
                <a:cs typeface="Courier New" panose="02070309020205020404"/>
              </a:rPr>
              <a:t> expected, </a:t>
            </a:r>
            <a:r>
              <a:rPr lang="en-US" sz="1600" b="1" dirty="0" err="1" smtClean="0">
                <a:latin typeface="Courier New" panose="02070309020205020404"/>
                <a:cs typeface="Courier New" panose="02070309020205020404"/>
              </a:rPr>
              <a:t>int</a:t>
            </a:r>
            <a:r>
              <a:rPr lang="en-US" sz="1600" b="1" dirty="0" smtClean="0">
                <a:latin typeface="Courier New" panose="02070309020205020404"/>
                <a:cs typeface="Courier New" panose="02070309020205020404"/>
              </a:rPr>
              <a:t> found, </a:t>
            </a:r>
            <a:r>
              <a:rPr lang="en-US" sz="1600" b="1" dirty="0" err="1" smtClean="0">
                <a:latin typeface="Courier New" panose="02070309020205020404"/>
                <a:cs typeface="Courier New" panose="02070309020205020404"/>
              </a:rPr>
              <a:t>int</a:t>
            </a:r>
            <a:r>
              <a:rPr lang="en-US" sz="1600" b="1" dirty="0" smtClean="0">
                <a:latin typeface="Courier New" panose="02070309020205020404"/>
                <a:cs typeface="Courier New" panose="02070309020205020404"/>
              </a:rPr>
              <a:t> tolerance)</a:t>
            </a:r>
            <a:endParaRPr lang="en-US" b="1" dirty="0" smtClean="0">
              <a:latin typeface="Courier New" panose="02070309020205020404"/>
              <a:cs typeface="Courier New" panose="02070309020205020404"/>
            </a:endParaRPr>
          </a:p>
          <a:p>
            <a:pPr lvl="1"/>
            <a:r>
              <a:rPr lang="en-US" dirty="0" smtClean="0"/>
              <a:t>Checks whether found lies in the range of </a:t>
            </a:r>
            <a:br>
              <a:rPr lang="en-US" dirty="0" smtClean="0"/>
            </a:br>
            <a:r>
              <a:rPr lang="en-US" sz="1800" b="1" dirty="0" smtClean="0">
                <a:latin typeface="Courier New" panose="02070309020205020404"/>
                <a:cs typeface="Courier New" panose="02070309020205020404"/>
              </a:rPr>
              <a:t>[expected – tolerance, expected + tolerance]</a:t>
            </a:r>
            <a:endParaRPr lang="en-US" sz="1800" b="1" dirty="0" smtClean="0">
              <a:latin typeface="Courier New" panose="02070309020205020404"/>
              <a:cs typeface="Courier New" panose="02070309020205020404"/>
            </a:endParaRPr>
          </a:p>
          <a:p>
            <a:endParaRPr lang="en-US" dirty="0"/>
          </a:p>
          <a:p>
            <a:r>
              <a:rPr lang="en-US" dirty="0" smtClean="0"/>
              <a:t>You can create your own assertions</a:t>
            </a:r>
            <a:endParaRPr lang="en-US" dirty="0" smtClean="0"/>
          </a:p>
          <a:p>
            <a:pPr lvl="1"/>
            <a:r>
              <a:rPr lang="en-US" sz="1800" b="1" dirty="0" err="1" smtClean="0">
                <a:latin typeface="Courier New" panose="02070309020205020404"/>
                <a:cs typeface="Courier New" panose="02070309020205020404"/>
              </a:rPr>
              <a:t>assertStringContains</a:t>
            </a:r>
            <a:r>
              <a:rPr lang="en-US" sz="1800" b="1" dirty="0" smtClean="0">
                <a:latin typeface="Courier New" panose="02070309020205020404"/>
                <a:cs typeface="Courier New" panose="02070309020205020404"/>
              </a:rPr>
              <a:t>(String needle, String haystack)</a:t>
            </a:r>
            <a:endParaRPr lang="en-US" sz="1800" b="1" dirty="0" smtClean="0">
              <a:latin typeface="Courier New" panose="02070309020205020404"/>
              <a:cs typeface="Courier New" panose="02070309020205020404"/>
            </a:endParaRPr>
          </a:p>
          <a:p>
            <a:endParaRPr lang="en-US" dirty="0"/>
          </a:p>
          <a:p>
            <a:r>
              <a:rPr lang="en-US" dirty="0" smtClean="0"/>
              <a:t>Makes for much more informative errors</a:t>
            </a:r>
            <a:endParaRPr lang="en-US" dirty="0" smtClean="0"/>
          </a:p>
          <a:p>
            <a:pPr lvl="1"/>
            <a:r>
              <a:rPr lang="en-US" dirty="0" smtClean="0"/>
              <a:t>E.g., compare to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haystack.contains</a:t>
            </a:r>
            <a:r>
              <a:rPr lang="en-US" sz="1800" b="1" dirty="0" smtClean="0">
                <a:latin typeface="Courier New" panose="02070309020205020404"/>
                <a:cs typeface="Courier New" panose="02070309020205020404"/>
              </a:rPr>
              <a:t>(needle))</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latin typeface="Courier New" panose="02070309020205020404"/>
                <a:cs typeface="Courier New" panose="02070309020205020404"/>
              </a:rPr>
              <a:t>public void </a:t>
            </a:r>
            <a:r>
              <a:rPr lang="en-US" sz="1800" b="1" dirty="0" err="1" smtClean="0">
                <a:latin typeface="Courier New" panose="02070309020205020404"/>
                <a:cs typeface="Courier New" panose="02070309020205020404"/>
              </a:rPr>
              <a:t>testClone</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Vector clone = </a:t>
            </a:r>
            <a:r>
              <a:rPr lang="en-US" sz="1800" b="1" dirty="0" err="1" smtClean="0">
                <a:latin typeface="Courier New" panose="02070309020205020404"/>
                <a:cs typeface="Courier New" panose="02070309020205020404"/>
              </a:rPr>
              <a:t>fFull.clone</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clone.size</a:t>
            </a:r>
            <a:r>
              <a:rPr lang="en-US" sz="1800" b="1" dirty="0" smtClean="0">
                <a:latin typeface="Courier New" panose="02070309020205020404"/>
                <a:cs typeface="Courier New" panose="02070309020205020404"/>
              </a:rPr>
              <a:t>() == </a:t>
            </a:r>
            <a:r>
              <a:rPr lang="en-US" sz="1800" b="1" dirty="0" err="1" smtClean="0">
                <a:latin typeface="Courier New" panose="02070309020205020404"/>
                <a:cs typeface="Courier New" panose="02070309020205020404"/>
              </a:rPr>
              <a:t>fFull.size</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clone.contains</a:t>
            </a:r>
            <a:r>
              <a:rPr lang="en-US" sz="1800" b="1" dirty="0" smtClean="0">
                <a:latin typeface="Courier New" panose="02070309020205020404"/>
                <a:cs typeface="Courier New" panose="02070309020205020404"/>
              </a:rPr>
              <a:t>(new Integer(1)));</a:t>
            </a:r>
            <a:endParaRPr lang="en-US" sz="1800" b="1" dirty="0" smtClean="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public void </a:t>
            </a:r>
            <a:r>
              <a:rPr lang="en-US" sz="1800" b="1" dirty="0" err="1" smtClean="0">
                <a:latin typeface="Courier New" panose="02070309020205020404"/>
                <a:cs typeface="Courier New" panose="02070309020205020404"/>
              </a:rPr>
              <a:t>testCloneEmpty</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Vector clone = new Vector();</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clone.size</a:t>
            </a:r>
            <a:r>
              <a:rPr lang="en-US" sz="1800" b="1" dirty="0" smtClean="0">
                <a:latin typeface="Courier New" panose="02070309020205020404"/>
                <a:cs typeface="Courier New" panose="02070309020205020404"/>
              </a:rPr>
              <a:t>() == 0);</a:t>
            </a:r>
            <a:endParaRPr lang="en-US" sz="1800" b="1" dirty="0" smtClean="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endParaRPr lang="en-US" sz="1800" b="1" dirty="0">
              <a:latin typeface="Courier New" panose="02070309020205020404"/>
              <a:cs typeface="Courier New" panose="02070309020205020404"/>
            </a:endParaRPr>
          </a:p>
          <a:p>
            <a:pPr marL="0" indent="0">
              <a:buNone/>
            </a:pPr>
            <a:r>
              <a:rPr lang="en-US" sz="1800" b="1" dirty="0" smtClean="0">
                <a:latin typeface="Courier New" panose="02070309020205020404"/>
                <a:cs typeface="Courier New" panose="02070309020205020404"/>
              </a:rPr>
              <a:t>public void </a:t>
            </a:r>
            <a:r>
              <a:rPr lang="en-US" sz="1800" b="1" dirty="0" err="1" smtClean="0">
                <a:latin typeface="Courier New" panose="02070309020205020404"/>
                <a:cs typeface="Courier New" panose="02070309020205020404"/>
              </a:rPr>
              <a:t>testContains</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fFull.contains</a:t>
            </a:r>
            <a:r>
              <a:rPr lang="en-US" sz="1800" b="1" dirty="0" smtClean="0">
                <a:latin typeface="Courier New" panose="02070309020205020404"/>
                <a:cs typeface="Courier New" panose="02070309020205020404"/>
              </a:rPr>
              <a:t>(new Integer(1)));</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fEmpty.contains</a:t>
            </a:r>
            <a:r>
              <a:rPr lang="en-US" sz="1800" b="1" dirty="0" smtClean="0">
                <a:latin typeface="Courier New" panose="02070309020205020404"/>
                <a:cs typeface="Courier New" panose="02070309020205020404"/>
              </a:rPr>
              <a:t>(new Integer(1)));</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6" name="Rounded Rectangle 5"/>
          <p:cNvSpPr/>
          <p:nvPr/>
        </p:nvSpPr>
        <p:spPr>
          <a:xfrm>
            <a:off x="5447830" y="1504039"/>
            <a:ext cx="3256375" cy="7353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least one test for every API method</a:t>
            </a:r>
            <a:endParaRPr lang="en-US" dirty="0"/>
          </a:p>
        </p:txBody>
      </p:sp>
      <p:sp>
        <p:nvSpPr>
          <p:cNvPr id="7" name="Rounded Rectangle 6"/>
          <p:cNvSpPr/>
          <p:nvPr/>
        </p:nvSpPr>
        <p:spPr>
          <a:xfrm>
            <a:off x="5447830" y="3377728"/>
            <a:ext cx="3256375" cy="7353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corner cases separately</a:t>
            </a:r>
            <a:endParaRPr lang="en-US" dirty="0"/>
          </a:p>
        </p:txBody>
      </p:sp>
      <p:sp>
        <p:nvSpPr>
          <p:cNvPr id="8" name="Rounded Rectangle 7"/>
          <p:cNvSpPr/>
          <p:nvPr/>
        </p:nvSpPr>
        <p:spPr>
          <a:xfrm>
            <a:off x="5447830" y="4783494"/>
            <a:ext cx="3256375" cy="7353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Purists will insist that each test test only one thing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pPr marL="0" indent="0">
              <a:buNone/>
            </a:pPr>
            <a:r>
              <a:rPr lang="en-US" sz="2000" b="1" dirty="0" smtClean="0">
                <a:latin typeface="Courier New" panose="02070309020205020404"/>
                <a:cs typeface="Courier New" panose="02070309020205020404"/>
              </a:rPr>
              <a:t>public void </a:t>
            </a:r>
            <a:r>
              <a:rPr lang="en-US" sz="2000" b="1" dirty="0" err="1" smtClean="0">
                <a:latin typeface="Courier New" panose="02070309020205020404"/>
                <a:cs typeface="Courier New" panose="02070309020205020404"/>
              </a:rPr>
              <a:t>testRemoveAll</a:t>
            </a:r>
            <a:r>
              <a:rPr lang="en-US" sz="2000" b="1" dirty="0" smtClean="0">
                <a:latin typeface="Courier New" panose="02070309020205020404"/>
                <a:cs typeface="Courier New" panose="02070309020205020404"/>
              </a:rPr>
              <a:t>() {</a:t>
            </a:r>
            <a:endParaRPr lang="en-US" sz="2000" b="1" dirty="0" smtClean="0">
              <a:latin typeface="Courier New" panose="02070309020205020404"/>
              <a:cs typeface="Courier New" panose="02070309020205020404"/>
            </a:endParaRPr>
          </a:p>
          <a:p>
            <a:pPr marL="0" indent="0">
              <a:buNone/>
            </a:pPr>
            <a:r>
              <a:rPr lang="en-US" sz="2000" b="1" dirty="0">
                <a:latin typeface="Courier New" panose="02070309020205020404"/>
                <a:cs typeface="Courier New" panose="02070309020205020404"/>
              </a:rPr>
              <a:t> </a:t>
            </a:r>
            <a:r>
              <a:rPr lang="en-US" sz="2000" b="1" dirty="0" smtClean="0">
                <a:latin typeface="Courier New" panose="02070309020205020404"/>
                <a:cs typeface="Courier New" panose="02070309020205020404"/>
              </a:rPr>
              <a:t> </a:t>
            </a:r>
            <a:r>
              <a:rPr lang="en-US" sz="2000" b="1" dirty="0" err="1" smtClean="0">
                <a:latin typeface="Courier New" panose="02070309020205020404"/>
                <a:cs typeface="Courier New" panose="02070309020205020404"/>
              </a:rPr>
              <a:t>fFull.removeAllElements</a:t>
            </a:r>
            <a:r>
              <a:rPr lang="en-US" sz="2000" b="1" dirty="0" smtClean="0">
                <a:latin typeface="Courier New" panose="02070309020205020404"/>
                <a:cs typeface="Courier New" panose="02070309020205020404"/>
              </a:rPr>
              <a:t>();</a:t>
            </a:r>
            <a:endParaRPr lang="en-US" sz="2000" b="1" dirty="0" smtClean="0">
              <a:latin typeface="Courier New" panose="02070309020205020404"/>
              <a:cs typeface="Courier New" panose="02070309020205020404"/>
            </a:endParaRPr>
          </a:p>
          <a:p>
            <a:pPr marL="0" indent="0">
              <a:buNone/>
            </a:pPr>
            <a:r>
              <a:rPr lang="en-US" sz="2000" b="1" dirty="0">
                <a:latin typeface="Courier New" panose="02070309020205020404"/>
                <a:cs typeface="Courier New" panose="02070309020205020404"/>
              </a:rPr>
              <a:t> </a:t>
            </a:r>
            <a:r>
              <a:rPr lang="en-US" sz="2000" b="1" dirty="0" smtClean="0">
                <a:latin typeface="Courier New" panose="02070309020205020404"/>
                <a:cs typeface="Courier New" panose="02070309020205020404"/>
              </a:rPr>
              <a:t> </a:t>
            </a:r>
            <a:r>
              <a:rPr lang="en-US" sz="2000" b="1" dirty="0" err="1" smtClean="0">
                <a:latin typeface="Courier New" panose="02070309020205020404"/>
                <a:cs typeface="Courier New" panose="02070309020205020404"/>
              </a:rPr>
              <a:t>fEmpty.removeAllElements</a:t>
            </a:r>
            <a:r>
              <a:rPr lang="en-US" sz="2000" b="1" dirty="0" smtClean="0">
                <a:latin typeface="Courier New" panose="02070309020205020404"/>
                <a:cs typeface="Courier New" panose="02070309020205020404"/>
              </a:rPr>
              <a:t>();</a:t>
            </a:r>
            <a:endParaRPr lang="en-US" sz="2000" b="1" dirty="0" smtClean="0">
              <a:latin typeface="Courier New" panose="02070309020205020404"/>
              <a:cs typeface="Courier New" panose="02070309020205020404"/>
            </a:endParaRPr>
          </a:p>
          <a:p>
            <a:pPr marL="0" indent="0">
              <a:buNone/>
            </a:pPr>
            <a:r>
              <a:rPr lang="en-US" sz="2000" b="1" dirty="0">
                <a:latin typeface="Courier New" panose="02070309020205020404"/>
                <a:cs typeface="Courier New" panose="02070309020205020404"/>
              </a:rPr>
              <a:t> </a:t>
            </a:r>
            <a:r>
              <a:rPr lang="en-US" sz="2000" b="1" dirty="0" smtClean="0">
                <a:latin typeface="Courier New" panose="02070309020205020404"/>
                <a:cs typeface="Courier New" panose="02070309020205020404"/>
              </a:rPr>
              <a:t> </a:t>
            </a:r>
            <a:r>
              <a:rPr lang="en-US" sz="2000" b="1" dirty="0" err="1" smtClean="0">
                <a:latin typeface="Courier New" panose="02070309020205020404"/>
                <a:cs typeface="Courier New" panose="02070309020205020404"/>
              </a:rPr>
              <a:t>assertTrue</a:t>
            </a:r>
            <a:r>
              <a:rPr lang="en-US" sz="2000" b="1" dirty="0" smtClean="0">
                <a:latin typeface="Courier New" panose="02070309020205020404"/>
                <a:cs typeface="Courier New" panose="02070309020205020404"/>
              </a:rPr>
              <a:t>(</a:t>
            </a:r>
            <a:r>
              <a:rPr lang="en-US" sz="2000" b="1" dirty="0" err="1" smtClean="0">
                <a:latin typeface="Courier New" panose="02070309020205020404"/>
                <a:cs typeface="Courier New" panose="02070309020205020404"/>
              </a:rPr>
              <a:t>fFull.isEmpty</a:t>
            </a:r>
            <a:r>
              <a:rPr lang="en-US" sz="2000" b="1" dirty="0" smtClean="0">
                <a:latin typeface="Courier New" panose="02070309020205020404"/>
                <a:cs typeface="Courier New" panose="02070309020205020404"/>
              </a:rPr>
              <a:t>());</a:t>
            </a:r>
            <a:endParaRPr lang="en-US" sz="2000" b="1" dirty="0" smtClean="0">
              <a:latin typeface="Courier New" panose="02070309020205020404"/>
              <a:cs typeface="Courier New" panose="02070309020205020404"/>
            </a:endParaRPr>
          </a:p>
          <a:p>
            <a:pPr marL="0" indent="0">
              <a:buNone/>
            </a:pPr>
            <a:r>
              <a:rPr lang="en-US" sz="2000" b="1" dirty="0">
                <a:latin typeface="Courier New" panose="02070309020205020404"/>
                <a:cs typeface="Courier New" panose="02070309020205020404"/>
              </a:rPr>
              <a:t> </a:t>
            </a:r>
            <a:r>
              <a:rPr lang="en-US" sz="2000" b="1" dirty="0" smtClean="0">
                <a:latin typeface="Courier New" panose="02070309020205020404"/>
                <a:cs typeface="Courier New" panose="02070309020205020404"/>
              </a:rPr>
              <a:t> </a:t>
            </a:r>
            <a:r>
              <a:rPr lang="en-US" sz="2000" b="1" dirty="0" err="1" smtClean="0">
                <a:latin typeface="Courier New" panose="02070309020205020404"/>
                <a:cs typeface="Courier New" panose="02070309020205020404"/>
              </a:rPr>
              <a:t>assertTrue</a:t>
            </a:r>
            <a:r>
              <a:rPr lang="en-US" sz="2000" b="1" dirty="0" smtClean="0">
                <a:latin typeface="Courier New" panose="02070309020205020404"/>
                <a:cs typeface="Courier New" panose="02070309020205020404"/>
              </a:rPr>
              <a:t>(</a:t>
            </a:r>
            <a:r>
              <a:rPr lang="en-US" sz="2000" b="1" dirty="0" err="1" smtClean="0">
                <a:latin typeface="Courier New" panose="02070309020205020404"/>
                <a:cs typeface="Courier New" panose="02070309020205020404"/>
              </a:rPr>
              <a:t>fEmpty.isEmpty</a:t>
            </a:r>
            <a:r>
              <a:rPr lang="en-US" sz="2000" b="1" dirty="0" smtClean="0">
                <a:latin typeface="Courier New" panose="02070309020205020404"/>
                <a:cs typeface="Courier New" panose="02070309020205020404"/>
              </a:rPr>
              <a:t>());</a:t>
            </a:r>
            <a:endParaRPr lang="en-US" sz="2000" b="1" dirty="0" smtClean="0">
              <a:latin typeface="Courier New" panose="02070309020205020404"/>
              <a:cs typeface="Courier New" panose="02070309020205020404"/>
            </a:endParaRPr>
          </a:p>
          <a:p>
            <a:pPr marL="0" indent="0">
              <a:buNone/>
            </a:pPr>
            <a:r>
              <a:rPr lang="en-US" sz="2000" b="1" dirty="0">
                <a:latin typeface="Courier New" panose="02070309020205020404"/>
                <a:cs typeface="Courier New" panose="02070309020205020404"/>
              </a:rPr>
              <a:t>}</a:t>
            </a:r>
            <a:endParaRPr lang="en-US" sz="2000" b="1" dirty="0" smtClean="0">
              <a:latin typeface="Courier New" panose="02070309020205020404"/>
              <a:cs typeface="Courier New" panose="02070309020205020404"/>
            </a:endParaRPr>
          </a:p>
          <a:p>
            <a:r>
              <a:rPr lang="en-US" dirty="0" smtClean="0"/>
              <a:t>It’s fine to change the fixture: each test sets up from scratch</a:t>
            </a:r>
            <a:endParaRPr lang="en-US" dirty="0" smtClean="0"/>
          </a:p>
          <a:p>
            <a:pPr lvl="1"/>
            <a:r>
              <a:rPr lang="en-US" dirty="0" err="1" smtClean="0"/>
              <a:t>JUnit</a:t>
            </a:r>
            <a:r>
              <a:rPr lang="en-US" dirty="0" smtClean="0"/>
              <a:t> 4.0 introduced @</a:t>
            </a:r>
            <a:r>
              <a:rPr lang="en-US" dirty="0" err="1" smtClean="0"/>
              <a:t>BeforeClass</a:t>
            </a:r>
            <a:r>
              <a:rPr lang="en-US" dirty="0" smtClean="0"/>
              <a:t> annotation, providing a way to run a class-wide setup method before any of the tests of that class are done</a:t>
            </a:r>
            <a:endParaRPr lang="en-US" dirty="0" smtClean="0"/>
          </a:p>
          <a:p>
            <a:pPr lvl="1"/>
            <a:r>
              <a:rPr lang="en-US" dirty="0" smtClean="0"/>
              <a:t>Useful when a test fixture is too expensive to set up with every test</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latin typeface="Courier New" panose="02070309020205020404"/>
                <a:cs typeface="Courier New" panose="02070309020205020404"/>
              </a:rPr>
              <a:t>public void </a:t>
            </a:r>
            <a:r>
              <a:rPr lang="en-US" sz="1800" b="1" dirty="0" err="1" smtClean="0">
                <a:latin typeface="Courier New" panose="02070309020205020404"/>
                <a:cs typeface="Courier New" panose="02070309020205020404"/>
              </a:rPr>
              <a:t>testElementAt</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Integer </a:t>
            </a:r>
            <a:r>
              <a:rPr lang="en-US" sz="1800" b="1" dirty="0" err="1" smtClean="0">
                <a:latin typeface="Courier New" panose="02070309020205020404"/>
                <a:cs typeface="Courier New" panose="02070309020205020404"/>
              </a:rPr>
              <a:t>i</a:t>
            </a:r>
            <a:r>
              <a:rPr lang="en-US" sz="1800" b="1" dirty="0" smtClean="0">
                <a:latin typeface="Courier New" panose="02070309020205020404"/>
                <a:cs typeface="Courier New" panose="02070309020205020404"/>
              </a:rPr>
              <a:t> = (Integer) </a:t>
            </a:r>
            <a:r>
              <a:rPr lang="en-US" sz="1800" b="1" dirty="0" err="1" smtClean="0">
                <a:latin typeface="Courier New" panose="02070309020205020404"/>
                <a:cs typeface="Courier New" panose="02070309020205020404"/>
              </a:rPr>
              <a:t>fFull.elementAt</a:t>
            </a:r>
            <a:r>
              <a:rPr lang="en-US" sz="1800" b="1" dirty="0" smtClean="0">
                <a:latin typeface="Courier New" panose="02070309020205020404"/>
                <a:cs typeface="Courier New" panose="02070309020205020404"/>
              </a:rPr>
              <a:t>(0);</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assertTrue</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i.intValue</a:t>
            </a:r>
            <a:r>
              <a:rPr lang="en-US" sz="1800" b="1" dirty="0" smtClean="0">
                <a:latin typeface="Courier New" panose="02070309020205020404"/>
                <a:cs typeface="Courier New" panose="02070309020205020404"/>
              </a:rPr>
              <a:t>() == 1);</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try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Integer j = (Integer) </a:t>
            </a:r>
            <a:r>
              <a:rPr lang="en-US" sz="1800" b="1" dirty="0" err="1" smtClean="0">
                <a:latin typeface="Courier New" panose="02070309020205020404"/>
                <a:cs typeface="Courier New" panose="02070309020205020404"/>
              </a:rPr>
              <a:t>fFull.elementAt</a:t>
            </a:r>
            <a:r>
              <a:rPr lang="en-US" sz="1800" b="1" dirty="0" smtClean="0">
                <a:latin typeface="Courier New" panose="02070309020205020404"/>
                <a:cs typeface="Courier New" panose="02070309020205020404"/>
              </a:rPr>
              <a:t>(</a:t>
            </a:r>
            <a:r>
              <a:rPr lang="en-US" sz="1800" b="1" dirty="0" err="1" smtClean="0">
                <a:latin typeface="Courier New" panose="02070309020205020404"/>
                <a:cs typeface="Courier New" panose="02070309020205020404"/>
              </a:rPr>
              <a:t>fFull.size</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fail(“Should raise an </a:t>
            </a:r>
            <a:r>
              <a:rPr lang="en-US" sz="1800" b="1" dirty="0" err="1" smtClean="0">
                <a:latin typeface="Courier New" panose="02070309020205020404"/>
                <a:cs typeface="Courier New" panose="02070309020205020404"/>
              </a:rPr>
              <a:t>ArrayOutOfBoundsException</a:t>
            </a:r>
            <a:r>
              <a:rPr lang="en-US" sz="1800" b="1" dirty="0" smtClean="0">
                <a:latin typeface="Courier New" panose="02070309020205020404"/>
                <a:cs typeface="Courier New" panose="02070309020205020404"/>
              </a:rPr>
              <a:t>”);</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 catch (</a:t>
            </a:r>
            <a:r>
              <a:rPr lang="en-US" sz="1800" b="1" dirty="0" err="1" smtClean="0">
                <a:latin typeface="Courier New" panose="02070309020205020404"/>
                <a:cs typeface="Courier New" panose="02070309020205020404"/>
              </a:rPr>
              <a:t>ArrayOutOfBoundsException</a:t>
            </a:r>
            <a:r>
              <a:rPr lang="en-US" sz="1800" b="1" dirty="0" smtClean="0">
                <a:latin typeface="Courier New" panose="02070309020205020404"/>
                <a:cs typeface="Courier New" panose="02070309020205020404"/>
              </a:rPr>
              <a:t> e)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return;</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a:t>
            </a:r>
            <a:r>
              <a:rPr lang="en-US" sz="1800" b="1" dirty="0" smtClean="0">
                <a:latin typeface="Courier New" panose="02070309020205020404"/>
                <a:cs typeface="Courier New" panose="02070309020205020404"/>
              </a:rPr>
              <a:t> }</a:t>
            </a:r>
            <a:endParaRPr lang="en-US" sz="1800" b="1" dirty="0" smtClean="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5" name="Rounded Rectangle 4"/>
          <p:cNvSpPr/>
          <p:nvPr/>
        </p:nvSpPr>
        <p:spPr>
          <a:xfrm>
            <a:off x="3125279" y="4664517"/>
            <a:ext cx="4494721" cy="7353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error cases also, by forcing exceptions and catching </a:t>
            </a:r>
            <a:r>
              <a:rPr lang="en-US" dirty="0"/>
              <a:t>t</a:t>
            </a:r>
            <a:r>
              <a:rPr lang="en-US" dirty="0" smtClean="0"/>
              <a:t>hem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Testing is the most popular quality-assurance activity</a:t>
            </a:r>
            <a:endParaRPr lang="en-US" dirty="0" smtClean="0"/>
          </a:p>
          <a:p>
            <a:pPr lvl="1"/>
            <a:r>
              <a:rPr lang="en-US" dirty="0" smtClean="0"/>
              <a:t>Software development engineer in test (SDET)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marL="0" indent="0">
              <a:buNone/>
            </a:pPr>
            <a:r>
              <a:rPr lang="en-US" sz="2000" dirty="0"/>
              <a:t>“Half of my engineers are testers, the rest spend half of their time testing.” – Bill Gates</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5" name="Picture 4"/>
          <p:cNvPicPr>
            <a:picLocks noChangeAspect="1"/>
          </p:cNvPicPr>
          <p:nvPr/>
        </p:nvPicPr>
        <p:blipFill>
          <a:blip r:embed="rId1"/>
          <a:stretch>
            <a:fillRect/>
          </a:stretch>
        </p:blipFill>
        <p:spPr>
          <a:xfrm>
            <a:off x="736600" y="2485172"/>
            <a:ext cx="7670800" cy="29845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US" dirty="0" smtClean="0"/>
              <a:t>Tests must be runnable by script:</a:t>
            </a:r>
            <a:endParaRPr lang="en-US" dirty="0" smtClean="0"/>
          </a:p>
          <a:p>
            <a:pPr lvl="1"/>
            <a:r>
              <a:rPr lang="en-US" dirty="0" smtClean="0"/>
              <a:t>You won’t run them often</a:t>
            </a:r>
            <a:endParaRPr lang="en-US" dirty="0" smtClean="0"/>
          </a:p>
          <a:p>
            <a:pPr lvl="1"/>
            <a:r>
              <a:rPr lang="en-US" dirty="0" smtClean="0"/>
              <a:t>You’ll forget how to set them up and run them</a:t>
            </a:r>
            <a:endParaRPr lang="en-US" dirty="0"/>
          </a:p>
          <a:p>
            <a:r>
              <a:rPr lang="en-US" dirty="0" smtClean="0"/>
              <a:t>Tests should verify their own results without any human intervention</a:t>
            </a:r>
            <a:endParaRPr lang="en-US" dirty="0" smtClean="0"/>
          </a:p>
          <a:p>
            <a:r>
              <a:rPr lang="en-US" dirty="0" smtClean="0"/>
              <a:t>Automated tests should be repeatable</a:t>
            </a:r>
            <a:endParaRPr lang="en-US" dirty="0" smtClean="0"/>
          </a:p>
          <a:p>
            <a:pPr lvl="1"/>
            <a:r>
              <a:rPr lang="en-US" dirty="0" smtClean="0"/>
              <a:t>On your machine and on someone else’s</a:t>
            </a:r>
            <a:endParaRPr lang="en-US" dirty="0" smtClean="0"/>
          </a:p>
          <a:p>
            <a:r>
              <a:rPr lang="en-US" dirty="0" smtClean="0"/>
              <a:t>Automated tests should be robust</a:t>
            </a:r>
            <a:endParaRPr lang="en-US" dirty="0" smtClean="0"/>
          </a:p>
          <a:p>
            <a:pPr lvl="1"/>
            <a:r>
              <a:rPr lang="en-US" dirty="0" smtClean="0"/>
              <a:t>A failure should point to a bug (in the SUT or in the test)</a:t>
            </a:r>
            <a:endParaRPr lang="en-US" dirty="0" smtClean="0"/>
          </a:p>
          <a:p>
            <a:pPr lvl="1"/>
            <a:r>
              <a:rPr lang="en-US" dirty="0" smtClean="0"/>
              <a:t>What’s a bug? Something that leads to code being changed</a:t>
            </a:r>
            <a:endParaRPr lang="en-US" dirty="0" smtClean="0"/>
          </a:p>
          <a:p>
            <a:r>
              <a:rPr lang="en-US" dirty="0" smtClean="0"/>
              <a:t>Tests should be fast: want timely feedback</a:t>
            </a:r>
            <a:endParaRPr lang="en-US" dirty="0" smtClean="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Text Placeholder 3"/>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think a bit further...</a:t>
            </a:r>
            <a:endParaRPr lang="en-US" dirty="0"/>
          </a:p>
        </p:txBody>
      </p:sp>
      <p:sp>
        <p:nvSpPr>
          <p:cNvPr id="3" name="Content Placeholder 2"/>
          <p:cNvSpPr>
            <a:spLocks noGrp="1"/>
          </p:cNvSpPr>
          <p:nvPr>
            <p:ph idx="1"/>
          </p:nvPr>
        </p:nvSpPr>
        <p:spPr/>
        <p:txBody>
          <a:bodyPr>
            <a:normAutofit/>
          </a:bodyPr>
          <a:lstStyle/>
          <a:p>
            <a:r>
              <a:rPr lang="en-US" sz="1800" b="1" dirty="0">
                <a:latin typeface="Courier New" panose="02070309020205020404"/>
                <a:cs typeface="Courier New" panose="02070309020205020404"/>
              </a:rPr>
              <a:t>Take a look at the following codes</a:t>
            </a:r>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5" name="图片 4" descr="QQ图片20180409223314"/>
          <p:cNvPicPr>
            <a:picLocks noChangeAspect="1"/>
          </p:cNvPicPr>
          <p:nvPr/>
        </p:nvPicPr>
        <p:blipFill>
          <a:blip r:embed="rId1"/>
          <a:stretch>
            <a:fillRect/>
          </a:stretch>
        </p:blipFill>
        <p:spPr>
          <a:xfrm>
            <a:off x="1072515" y="1951990"/>
            <a:ext cx="2701290" cy="4836160"/>
          </a:xfrm>
          <a:prstGeom prst="rect">
            <a:avLst/>
          </a:prstGeom>
        </p:spPr>
      </p:pic>
      <p:pic>
        <p:nvPicPr>
          <p:cNvPr id="6" name="图片 5" descr="QQ图片20180409232907"/>
          <p:cNvPicPr>
            <a:picLocks noChangeAspect="1"/>
          </p:cNvPicPr>
          <p:nvPr/>
        </p:nvPicPr>
        <p:blipFill>
          <a:blip r:embed="rId2"/>
          <a:stretch>
            <a:fillRect/>
          </a:stretch>
        </p:blipFill>
        <p:spPr>
          <a:xfrm>
            <a:off x="5093335" y="2014855"/>
            <a:ext cx="2401570" cy="1831340"/>
          </a:xfrm>
          <a:prstGeom prst="rect">
            <a:avLst/>
          </a:prstGeom>
        </p:spPr>
      </p:pic>
      <p:pic>
        <p:nvPicPr>
          <p:cNvPr id="7" name="图片 6" descr="QQ图片20180409233028"/>
          <p:cNvPicPr>
            <a:picLocks noChangeAspect="1"/>
          </p:cNvPicPr>
          <p:nvPr/>
        </p:nvPicPr>
        <p:blipFill>
          <a:blip r:embed="rId3"/>
          <a:stretch>
            <a:fillRect/>
          </a:stretch>
        </p:blipFill>
        <p:spPr>
          <a:xfrm>
            <a:off x="5147310" y="4681220"/>
            <a:ext cx="2276475" cy="1311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think a bit further...</a:t>
            </a:r>
            <a:endParaRPr lang="en-US" dirty="0"/>
          </a:p>
        </p:txBody>
      </p:sp>
      <p:sp>
        <p:nvSpPr>
          <p:cNvPr id="3" name="Content Placeholder 2"/>
          <p:cNvSpPr>
            <a:spLocks noGrp="1"/>
          </p:cNvSpPr>
          <p:nvPr>
            <p:ph idx="1"/>
          </p:nvPr>
        </p:nvSpPr>
        <p:spPr/>
        <p:txBody>
          <a:bodyPr>
            <a:normAutofit/>
          </a:bodyPr>
          <a:lstStyle/>
          <a:p>
            <a:r>
              <a:rPr lang="en-US" sz="1800" b="1" dirty="0">
                <a:latin typeface="Courier New" panose="02070309020205020404"/>
                <a:cs typeface="Courier New" panose="02070309020205020404"/>
              </a:rPr>
              <a:t>Both would fail</a:t>
            </a:r>
            <a:endParaRPr lang="en-US" sz="1800" b="1" dirty="0">
              <a:latin typeface="Courier New" panose="02070309020205020404"/>
              <a:cs typeface="Courier New" panose="02070309020205020404"/>
            </a:endParaRPr>
          </a:p>
          <a:p>
            <a:r>
              <a:rPr lang="en-US" sz="1800" b="1" dirty="0">
                <a:latin typeface="Courier New" panose="02070309020205020404"/>
                <a:cs typeface="Courier New" panose="02070309020205020404"/>
              </a:rPr>
              <a:t>But can you get anything more </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out of it?</a:t>
            </a:r>
            <a:endParaRPr lang="en-US" sz="1800" b="1" dirty="0">
              <a:latin typeface="Courier New" panose="02070309020205020404"/>
              <a:cs typeface="Courier New" panose="02070309020205020404"/>
            </a:endParaRPr>
          </a:p>
          <a:p>
            <a:r>
              <a:rPr lang="en-US" sz="1800" b="1" dirty="0">
                <a:latin typeface="Courier New" panose="02070309020205020404"/>
                <a:cs typeface="Courier New" panose="02070309020205020404"/>
              </a:rPr>
              <a:t>We are pretty sure m2 is faulty</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from t2. But are we so sure from</a:t>
            </a:r>
            <a:endParaRPr lang="en-US" sz="1800" b="1" dirty="0">
              <a:latin typeface="Courier New" panose="02070309020205020404"/>
              <a:cs typeface="Courier New" panose="02070309020205020404"/>
            </a:endParaRPr>
          </a:p>
          <a:p>
            <a:pPr marL="0" indent="0">
              <a:buNone/>
            </a:pPr>
            <a:r>
              <a:rPr lang="en-US" sz="1800" b="1" dirty="0">
                <a:latin typeface="Courier New" panose="02070309020205020404"/>
                <a:cs typeface="Courier New" panose="02070309020205020404"/>
              </a:rPr>
              <a:t> t1 about it? </a:t>
            </a:r>
            <a:endParaRPr lang="en-US" sz="1800" b="1" dirty="0">
              <a:latin typeface="Courier New" panose="02070309020205020404"/>
              <a:cs typeface="Courier New" panose="02070309020205020404"/>
            </a:endParaRPr>
          </a:p>
          <a:p>
            <a:endParaRPr lang="en-US" sz="1800" b="1" dirty="0">
              <a:latin typeface="Courier New" panose="02070309020205020404"/>
              <a:cs typeface="Courier New" panose="02070309020205020404"/>
            </a:endParaRPr>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6" name="图片 5" descr="QQ图片20180409232907"/>
          <p:cNvPicPr>
            <a:picLocks noChangeAspect="1"/>
          </p:cNvPicPr>
          <p:nvPr/>
        </p:nvPicPr>
        <p:blipFill>
          <a:blip r:embed="rId1"/>
          <a:stretch>
            <a:fillRect/>
          </a:stretch>
        </p:blipFill>
        <p:spPr>
          <a:xfrm>
            <a:off x="5093335" y="2014855"/>
            <a:ext cx="2401570" cy="1831340"/>
          </a:xfrm>
          <a:prstGeom prst="rect">
            <a:avLst/>
          </a:prstGeom>
        </p:spPr>
      </p:pic>
      <p:pic>
        <p:nvPicPr>
          <p:cNvPr id="7" name="图片 6" descr="QQ图片20180409233028"/>
          <p:cNvPicPr>
            <a:picLocks noChangeAspect="1"/>
          </p:cNvPicPr>
          <p:nvPr/>
        </p:nvPicPr>
        <p:blipFill>
          <a:blip r:embed="rId2"/>
          <a:stretch>
            <a:fillRect/>
          </a:stretch>
        </p:blipFill>
        <p:spPr>
          <a:xfrm>
            <a:off x="5147310" y="4681220"/>
            <a:ext cx="2276475" cy="1311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think a bit further...</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pic>
        <p:nvPicPr>
          <p:cNvPr id="5" name="内容占位符 4" descr="QQ图片20180410154245"/>
          <p:cNvPicPr>
            <a:picLocks noChangeAspect="1"/>
          </p:cNvPicPr>
          <p:nvPr>
            <p:ph idx="1"/>
          </p:nvPr>
        </p:nvPicPr>
        <p:blipFill>
          <a:blip r:embed="rId1"/>
          <a:stretch>
            <a:fillRect/>
          </a:stretch>
        </p:blipFill>
        <p:spPr>
          <a:xfrm>
            <a:off x="1280160" y="2014855"/>
            <a:ext cx="2636520" cy="1830705"/>
          </a:xfrm>
          <a:prstGeom prst="rect">
            <a:avLst/>
          </a:prstGeom>
        </p:spPr>
      </p:pic>
      <p:pic>
        <p:nvPicPr>
          <p:cNvPr id="8" name="图片 7" descr="QQ图片20180410213551"/>
          <p:cNvPicPr>
            <a:picLocks noChangeAspect="1"/>
          </p:cNvPicPr>
          <p:nvPr/>
        </p:nvPicPr>
        <p:blipFill>
          <a:blip r:embed="rId2"/>
          <a:stretch>
            <a:fillRect/>
          </a:stretch>
        </p:blipFill>
        <p:spPr>
          <a:xfrm>
            <a:off x="1346835" y="4697730"/>
            <a:ext cx="2368550" cy="1273175"/>
          </a:xfrm>
          <a:prstGeom prst="rect">
            <a:avLst/>
          </a:prstGeom>
        </p:spPr>
      </p:pic>
      <p:sp>
        <p:nvSpPr>
          <p:cNvPr id="9" name="文本框 8"/>
          <p:cNvSpPr txBox="1"/>
          <p:nvPr/>
        </p:nvSpPr>
        <p:spPr>
          <a:xfrm>
            <a:off x="5175885" y="1767205"/>
            <a:ext cx="3103245" cy="1198880"/>
          </a:xfrm>
          <a:prstGeom prst="rect">
            <a:avLst/>
          </a:prstGeom>
          <a:noFill/>
        </p:spPr>
        <p:txBody>
          <a:bodyPr wrap="square" rtlCol="0">
            <a:spAutoFit/>
          </a:bodyPr>
          <a:p>
            <a:pPr marL="285750" indent="-285750">
              <a:buFont typeface="Arial" panose="020B0604020202020204" pitchFamily="34" charset="0"/>
              <a:buChar char="•"/>
            </a:pPr>
            <a:r>
              <a:rPr lang="en-US" altLang="zh-CN"/>
              <a:t>Both t3 and t4 pass</a:t>
            </a:r>
            <a:endParaRPr lang="en-US" altLang="zh-CN"/>
          </a:p>
          <a:p>
            <a:pPr marL="285750" indent="-285750">
              <a:buFont typeface="Arial" panose="020B0604020202020204" pitchFamily="34" charset="0"/>
              <a:buChar char="•"/>
            </a:pPr>
            <a:r>
              <a:rPr lang="en-US" altLang="zh-CN"/>
              <a:t>Does that necessarily mean m2 is correct?</a:t>
            </a:r>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think a bit further...</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6" name="内容占位符 5"/>
          <p:cNvSpPr/>
          <p:nvPr>
            <p:ph idx="1"/>
          </p:nvPr>
        </p:nvSpPr>
        <p:spPr/>
        <p:txBody>
          <a:bodyPr/>
          <a:p>
            <a:r>
              <a:rPr lang="en-US" altLang="zh-CN"/>
              <a:t>A little intuition:</a:t>
            </a:r>
            <a:endParaRPr lang="en-US" altLang="zh-CN"/>
          </a:p>
          <a:p>
            <a:pPr lvl="1"/>
            <a:r>
              <a:rPr lang="en-US" altLang="zh-CN"/>
              <a:t>A method in a failed unit test must be faulty</a:t>
            </a:r>
            <a:endParaRPr lang="en-US" altLang="zh-CN"/>
          </a:p>
          <a:p>
            <a:pPr lvl="1"/>
            <a:r>
              <a:rPr lang="en-US" altLang="zh-CN"/>
              <a:t>A method in a passed unit test is not necessarily correct</a:t>
            </a:r>
            <a:endParaRPr lang="en-US" altLang="zh-CN"/>
          </a:p>
          <a:p>
            <a:pPr lvl="1"/>
            <a:r>
              <a:rPr lang="en-US" altLang="zh-CN"/>
              <a:t>A method covered by many failed tests tends to be faulty</a:t>
            </a:r>
            <a:endParaRPr lang="en-US" altLang="zh-CN"/>
          </a:p>
          <a:p>
            <a:pPr lvl="1"/>
            <a:r>
              <a:rPr lang="en-US" altLang="zh-CN"/>
              <a:t>A method covered by many passed tests tends to be correct</a:t>
            </a:r>
            <a:endParaRPr lang="en-US" altLang="zh-CN"/>
          </a:p>
          <a:p>
            <a:pPr lvl="0"/>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think a bit further...</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
        <p:nvSpPr>
          <p:cNvPr id="6" name="内容占位符 5"/>
          <p:cNvSpPr/>
          <p:nvPr>
            <p:ph idx="1"/>
          </p:nvPr>
        </p:nvSpPr>
        <p:spPr/>
        <p:txBody>
          <a:bodyPr/>
          <a:p>
            <a:r>
              <a:rPr lang="en-US" altLang="zh-CN"/>
              <a:t>A little intuition:</a:t>
            </a:r>
            <a:endParaRPr lang="en-US" altLang="zh-CN"/>
          </a:p>
          <a:p>
            <a:pPr lvl="1"/>
            <a:r>
              <a:rPr lang="en-US" altLang="zh-CN"/>
              <a:t>A method in a failed unit test must be faulty</a:t>
            </a:r>
            <a:endParaRPr lang="en-US" altLang="zh-CN"/>
          </a:p>
          <a:p>
            <a:pPr lvl="1"/>
            <a:r>
              <a:rPr lang="en-US" altLang="zh-CN"/>
              <a:t>A method in a passed unit test is not necessarily correct</a:t>
            </a:r>
            <a:endParaRPr lang="en-US" altLang="zh-CN"/>
          </a:p>
          <a:p>
            <a:pPr lvl="1"/>
            <a:r>
              <a:rPr lang="en-US" altLang="zh-CN"/>
              <a:t>A method covered by many failed tests tend to be faulty</a:t>
            </a:r>
            <a:endParaRPr lang="en-US" altLang="zh-CN"/>
          </a:p>
          <a:p>
            <a:pPr lvl="1"/>
            <a:r>
              <a:rPr lang="en-US" altLang="zh-CN"/>
              <a:t>A method covered by many passed tests tend to be correct</a:t>
            </a:r>
            <a:endParaRPr lang="en-US" altLang="zh-CN"/>
          </a:p>
          <a:p>
            <a:pPr lvl="0"/>
            <a:r>
              <a:rPr lang="en-US" altLang="zh-CN"/>
              <a:t>Now, in a real-world software project, given thousands of methods, tens of thousands of tests, how can you</a:t>
            </a:r>
            <a:endParaRPr lang="en-US" altLang="zh-CN"/>
          </a:p>
          <a:p>
            <a:pPr lvl="1"/>
            <a:r>
              <a:rPr lang="en-US" altLang="zh-CN" sz="2000"/>
              <a:t>tell a method is faulty or not?</a:t>
            </a:r>
            <a:endParaRPr lang="en-US" altLang="zh-CN" sz="2000"/>
          </a:p>
          <a:p>
            <a:pPr lvl="1"/>
            <a:r>
              <a:rPr lang="en-US" altLang="zh-CN" sz="2000"/>
              <a:t>identify all the faulty methods?</a:t>
            </a:r>
            <a:endParaRPr lang="en-US" altLang="zh-CN" sz="2000"/>
          </a:p>
          <a:p>
            <a:pPr lvl="1"/>
            <a:endParaRPr lang="en-US" altLang="zh-CN" sz="1200"/>
          </a:p>
          <a:p>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a:sym typeface="+mn-ea"/>
              </a:rPr>
              <a:t>Let's think a bit further...</a:t>
            </a:r>
            <a:endParaRPr lang="zh-CN" altLang="en-US"/>
          </a:p>
        </p:txBody>
      </p:sp>
      <p:sp>
        <p:nvSpPr>
          <p:cNvPr id="3" name="内容占位符 2"/>
          <p:cNvSpPr>
            <a:spLocks noGrp="1"/>
          </p:cNvSpPr>
          <p:nvPr>
            <p:ph idx="1"/>
          </p:nvPr>
        </p:nvSpPr>
        <p:spPr/>
        <p:txBody>
          <a:bodyPr/>
          <a:p>
            <a:r>
              <a:rPr lang="en-US" altLang="zh-CN"/>
              <a:t>We rank!</a:t>
            </a:r>
            <a:endParaRPr lang="en-US" altLang="zh-CN"/>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a:sym typeface="+mn-ea"/>
              </a:rPr>
              <a:t>Let's think a bit further...</a:t>
            </a:r>
            <a:endParaRPr lang="zh-CN" altLang="en-US"/>
          </a:p>
        </p:txBody>
      </p:sp>
      <p:sp>
        <p:nvSpPr>
          <p:cNvPr id="3" name="内容占位符 2"/>
          <p:cNvSpPr>
            <a:spLocks noGrp="1"/>
          </p:cNvSpPr>
          <p:nvPr>
            <p:ph idx="1"/>
          </p:nvPr>
        </p:nvSpPr>
        <p:spPr/>
        <p:txBody>
          <a:bodyPr/>
          <a:p>
            <a:r>
              <a:rPr lang="en-US" altLang="zh-CN"/>
              <a:t>We rank!</a:t>
            </a:r>
            <a:endParaRPr lang="en-US" altLang="zh-CN"/>
          </a:p>
          <a:p>
            <a:r>
              <a:rPr lang="en-US" altLang="zh-CN"/>
              <a:t>Given</a:t>
            </a:r>
            <a:endParaRPr lang="en-US" altLang="zh-CN"/>
          </a:p>
          <a:p>
            <a:pPr lvl="1"/>
            <a:r>
              <a:rPr lang="en-US" altLang="zh-CN" i="1"/>
              <a:t>e</a:t>
            </a:r>
            <a:r>
              <a:rPr lang="en-US" altLang="zh-CN" sz="1200" i="1"/>
              <a:t>f</a:t>
            </a:r>
            <a:r>
              <a:rPr lang="en-US" altLang="zh-CN" sz="1200"/>
              <a:t>: </a:t>
            </a:r>
            <a:r>
              <a:rPr lang="en-US" altLang="zh-CN"/>
              <a:t>the number of failed tests executing the program entity </a:t>
            </a:r>
            <a:r>
              <a:rPr lang="en-US" altLang="zh-CN" i="1"/>
              <a:t>e</a:t>
            </a:r>
            <a:r>
              <a:rPr lang="en-US" altLang="zh-CN"/>
              <a:t> (method, function, etc)</a:t>
            </a:r>
            <a:endParaRPr lang="en-US" altLang="zh-CN"/>
          </a:p>
          <a:p>
            <a:pPr lvl="1"/>
            <a:r>
              <a:rPr lang="en-US" altLang="zh-CN" i="1">
                <a:sym typeface="+mn-ea"/>
              </a:rPr>
              <a:t>e</a:t>
            </a:r>
            <a:r>
              <a:rPr lang="en-US" altLang="zh-CN" sz="1200" i="1">
                <a:sym typeface="+mn-ea"/>
              </a:rPr>
              <a:t>p</a:t>
            </a:r>
            <a:r>
              <a:rPr lang="en-US" altLang="zh-CN">
                <a:sym typeface="+mn-ea"/>
              </a:rPr>
              <a:t>: the number of passed tests executing the program entity </a:t>
            </a:r>
            <a:r>
              <a:rPr lang="en-US" altLang="zh-CN" i="1">
                <a:sym typeface="+mn-ea"/>
              </a:rPr>
              <a:t>e</a:t>
            </a:r>
            <a:endParaRPr lang="en-US" altLang="zh-CN" i="1">
              <a:sym typeface="+mn-ea"/>
            </a:endParaRPr>
          </a:p>
          <a:p>
            <a:pPr lvl="1"/>
            <a:r>
              <a:rPr lang="en-US" altLang="zh-CN" i="1">
                <a:sym typeface="+mn-ea"/>
              </a:rPr>
              <a:t>n</a:t>
            </a:r>
            <a:r>
              <a:rPr lang="en-US" altLang="zh-CN" sz="1200" i="1">
                <a:sym typeface="+mn-ea"/>
              </a:rPr>
              <a:t>f</a:t>
            </a:r>
            <a:r>
              <a:rPr lang="en-US" altLang="zh-CN">
                <a:sym typeface="+mn-ea"/>
              </a:rPr>
              <a:t>: the number of failed tests that do not execute the program entity </a:t>
            </a:r>
            <a:r>
              <a:rPr lang="en-US" altLang="zh-CN" i="1">
                <a:sym typeface="+mn-ea"/>
              </a:rPr>
              <a:t>e</a:t>
            </a:r>
            <a:endParaRPr lang="en-US" altLang="zh-CN" i="1">
              <a:sym typeface="+mn-ea"/>
            </a:endParaRPr>
          </a:p>
          <a:p>
            <a:pPr lvl="1"/>
            <a:r>
              <a:rPr lang="en-US" altLang="zh-CN" i="1">
                <a:sym typeface="+mn-ea"/>
              </a:rPr>
              <a:t>n</a:t>
            </a:r>
            <a:r>
              <a:rPr lang="en-US" altLang="zh-CN" sz="1200" i="1">
                <a:sym typeface="+mn-ea"/>
              </a:rPr>
              <a:t>p</a:t>
            </a:r>
            <a:r>
              <a:rPr lang="en-US" altLang="zh-CN">
                <a:sym typeface="+mn-ea"/>
              </a:rPr>
              <a:t>: the number of passed tests that do not execute the program entity </a:t>
            </a:r>
            <a:r>
              <a:rPr lang="en-US" altLang="zh-CN" i="1">
                <a:sym typeface="+mn-ea"/>
              </a:rPr>
              <a:t>e</a:t>
            </a:r>
            <a:endParaRPr lang="en-US" altLang="zh-CN" i="1"/>
          </a:p>
          <a:p>
            <a:pPr lvl="1"/>
            <a:endParaRPr lang="en-US" altLang="zh-CN" i="1"/>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a:sym typeface="+mn-ea"/>
              </a:rPr>
              <a:t>Let's think a bit further...</a:t>
            </a:r>
            <a:endParaRPr lang="zh-CN" altLang="en-US"/>
          </a:p>
        </p:txBody>
      </p:sp>
      <p:sp>
        <p:nvSpPr>
          <p:cNvPr id="3" name="内容占位符 2"/>
          <p:cNvSpPr>
            <a:spLocks noGrp="1"/>
          </p:cNvSpPr>
          <p:nvPr>
            <p:ph idx="1"/>
          </p:nvPr>
        </p:nvSpPr>
        <p:spPr/>
        <p:txBody>
          <a:bodyPr/>
          <a:p>
            <a:r>
              <a:rPr lang="en-US" altLang="zh-CN"/>
              <a:t>We rank!</a:t>
            </a:r>
            <a:endParaRPr lang="en-US" altLang="zh-CN"/>
          </a:p>
          <a:p>
            <a:r>
              <a:rPr lang="en-US" altLang="zh-CN"/>
              <a:t>Given</a:t>
            </a:r>
            <a:endParaRPr lang="en-US" altLang="zh-CN"/>
          </a:p>
          <a:p>
            <a:pPr lvl="1"/>
            <a:r>
              <a:rPr lang="en-US" altLang="zh-CN" i="1"/>
              <a:t>e</a:t>
            </a:r>
            <a:r>
              <a:rPr lang="en-US" altLang="zh-CN" sz="1200" i="1"/>
              <a:t>f</a:t>
            </a:r>
            <a:r>
              <a:rPr lang="en-US" altLang="zh-CN" sz="1200"/>
              <a:t>: </a:t>
            </a:r>
            <a:r>
              <a:rPr lang="en-US" altLang="zh-CN"/>
              <a:t>the number of failed tests executing the program entity </a:t>
            </a:r>
            <a:r>
              <a:rPr lang="en-US" altLang="zh-CN" i="1"/>
              <a:t>e</a:t>
            </a:r>
            <a:r>
              <a:rPr lang="en-US" altLang="zh-CN"/>
              <a:t> (method, function, etc)</a:t>
            </a:r>
            <a:endParaRPr lang="en-US" altLang="zh-CN"/>
          </a:p>
          <a:p>
            <a:pPr lvl="1"/>
            <a:r>
              <a:rPr lang="en-US" altLang="zh-CN" i="1">
                <a:sym typeface="+mn-ea"/>
              </a:rPr>
              <a:t>e</a:t>
            </a:r>
            <a:r>
              <a:rPr lang="en-US" altLang="zh-CN" sz="1200" i="1">
                <a:sym typeface="+mn-ea"/>
              </a:rPr>
              <a:t>p</a:t>
            </a:r>
            <a:r>
              <a:rPr lang="en-US" altLang="zh-CN">
                <a:sym typeface="+mn-ea"/>
              </a:rPr>
              <a:t>: the number of passed tests executing the program entity </a:t>
            </a:r>
            <a:r>
              <a:rPr lang="en-US" altLang="zh-CN" i="1">
                <a:sym typeface="+mn-ea"/>
              </a:rPr>
              <a:t>e</a:t>
            </a:r>
            <a:endParaRPr lang="en-US" altLang="zh-CN" i="1">
              <a:sym typeface="+mn-ea"/>
            </a:endParaRPr>
          </a:p>
          <a:p>
            <a:pPr lvl="1"/>
            <a:r>
              <a:rPr lang="en-US" altLang="zh-CN" i="1">
                <a:sym typeface="+mn-ea"/>
              </a:rPr>
              <a:t>n</a:t>
            </a:r>
            <a:r>
              <a:rPr lang="en-US" altLang="zh-CN" sz="1200" i="1">
                <a:sym typeface="+mn-ea"/>
              </a:rPr>
              <a:t>f</a:t>
            </a:r>
            <a:r>
              <a:rPr lang="en-US" altLang="zh-CN">
                <a:sym typeface="+mn-ea"/>
              </a:rPr>
              <a:t>: the number of failed tests that do not execute the program entity </a:t>
            </a:r>
            <a:r>
              <a:rPr lang="en-US" altLang="zh-CN" i="1">
                <a:sym typeface="+mn-ea"/>
              </a:rPr>
              <a:t>e</a:t>
            </a:r>
            <a:endParaRPr lang="en-US" altLang="zh-CN" i="1">
              <a:sym typeface="+mn-ea"/>
            </a:endParaRPr>
          </a:p>
          <a:p>
            <a:pPr lvl="1"/>
            <a:r>
              <a:rPr lang="en-US" altLang="zh-CN" i="1">
                <a:sym typeface="+mn-ea"/>
              </a:rPr>
              <a:t>n</a:t>
            </a:r>
            <a:r>
              <a:rPr lang="en-US" altLang="zh-CN" sz="1200" i="1">
                <a:sym typeface="+mn-ea"/>
              </a:rPr>
              <a:t>p</a:t>
            </a:r>
            <a:r>
              <a:rPr lang="en-US" altLang="zh-CN">
                <a:sym typeface="+mn-ea"/>
              </a:rPr>
              <a:t>: the number of passed tests that do not execute the program entity </a:t>
            </a:r>
            <a:r>
              <a:rPr lang="en-US" altLang="zh-CN" i="1">
                <a:sym typeface="+mn-ea"/>
              </a:rPr>
              <a:t>e</a:t>
            </a:r>
            <a:endParaRPr lang="en-US" altLang="zh-CN" i="1"/>
          </a:p>
          <a:p>
            <a:pPr lvl="0"/>
            <a:r>
              <a:rPr lang="en-US" altLang="zh-CN"/>
              <a:t>How would you like to design your ranking formula?</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A practice supported by a wealth of industrial and academic research and by commercial experience</a:t>
            </a:r>
            <a:endParaRPr lang="en-US" dirty="0" smtClean="0"/>
          </a:p>
          <a:p>
            <a:endParaRPr lang="en-US" dirty="0"/>
          </a:p>
          <a:p>
            <a:r>
              <a:rPr lang="en-US" dirty="0" smtClean="0"/>
              <a:t>Testing and code review/inspection are the most common quality assurance methods</a:t>
            </a:r>
            <a:endParaRPr lang="en-US" dirty="0" smtClean="0"/>
          </a:p>
          <a:p>
            <a:endParaRPr lang="en-US" dirty="0"/>
          </a:p>
          <a:p>
            <a:r>
              <a:rPr lang="en-US" dirty="0" smtClean="0"/>
              <a:t>Testing is a means of detecting/revealing errors</a:t>
            </a:r>
            <a:endParaRPr lang="en-US" dirty="0" smtClean="0"/>
          </a:p>
          <a:p>
            <a:endParaRPr lang="en-US" dirty="0"/>
          </a:p>
          <a:p>
            <a:r>
              <a:rPr lang="en-US" dirty="0" smtClean="0"/>
              <a:t>Debugging is a means of diagnosing and correcting the root causes of errors that have already been detected</a:t>
            </a:r>
            <a:endParaRPr lang="en-US"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Fault Localization</a:t>
            </a:r>
            <a:endParaRPr lang="en-US" altLang="zh-CN"/>
          </a:p>
        </p:txBody>
      </p:sp>
      <p:sp>
        <p:nvSpPr>
          <p:cNvPr id="3" name="内容占位符 2"/>
          <p:cNvSpPr>
            <a:spLocks noGrp="1"/>
          </p:cNvSpPr>
          <p:nvPr>
            <p:ph idx="1"/>
          </p:nvPr>
        </p:nvSpPr>
        <p:spPr/>
        <p:txBody>
          <a:bodyPr/>
          <a:p>
            <a:r>
              <a:rPr lang="en-US" altLang="zh-CN"/>
              <a:t>Fault localization refers to the process of localizing faults by ranking the methods according to their suspicisousness of being faulty. </a:t>
            </a:r>
            <a:endParaRPr lang="en-US" altLang="zh-CN"/>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Fault Localization</a:t>
            </a:r>
            <a:endParaRPr lang="en-US" altLang="zh-CN"/>
          </a:p>
        </p:txBody>
      </p:sp>
      <p:sp>
        <p:nvSpPr>
          <p:cNvPr id="3" name="内容占位符 2"/>
          <p:cNvSpPr>
            <a:spLocks noGrp="1"/>
          </p:cNvSpPr>
          <p:nvPr>
            <p:ph idx="1"/>
          </p:nvPr>
        </p:nvSpPr>
        <p:spPr/>
        <p:txBody>
          <a:bodyPr/>
          <a:p>
            <a:r>
              <a:rPr lang="en-US" altLang="zh-CN"/>
              <a:t>Fault localization refers to the process of localizing faults by ranking the methods according to their suspicisousness of being faulty. </a:t>
            </a:r>
            <a:endParaRPr lang="en-US" altLang="zh-CN"/>
          </a:p>
          <a:p>
            <a:r>
              <a:rPr lang="en-US" altLang="zh-CN"/>
              <a:t>Some of you must have already brought about a ranking formula</a:t>
            </a:r>
            <a:endParaRPr lang="en-US" altLang="zh-CN"/>
          </a:p>
          <a:p>
            <a:pPr lvl="1"/>
            <a:r>
              <a:rPr lang="en-US" altLang="zh-CN" i="1">
                <a:sym typeface="+mn-ea"/>
              </a:rPr>
              <a:t>e</a:t>
            </a:r>
            <a:r>
              <a:rPr lang="en-US" altLang="zh-CN" sz="1200" i="1">
                <a:sym typeface="+mn-ea"/>
              </a:rPr>
              <a:t>f</a:t>
            </a:r>
            <a:r>
              <a:rPr lang="en-US" altLang="zh-CN" i="1">
                <a:sym typeface="+mn-ea"/>
              </a:rPr>
              <a:t>/(e</a:t>
            </a:r>
            <a:r>
              <a:rPr lang="en-US" altLang="zh-CN" sz="1200" i="1">
                <a:sym typeface="+mn-ea"/>
              </a:rPr>
              <a:t>f</a:t>
            </a:r>
            <a:r>
              <a:rPr lang="en-US" altLang="zh-CN" i="1">
                <a:sym typeface="+mn-ea"/>
              </a:rPr>
              <a:t>+e</a:t>
            </a:r>
            <a:r>
              <a:rPr lang="en-US" altLang="zh-CN" sz="1200" i="1">
                <a:sym typeface="+mn-ea"/>
              </a:rPr>
              <a:t>p</a:t>
            </a:r>
            <a:r>
              <a:rPr lang="en-US" altLang="zh-CN" i="1">
                <a:sym typeface="+mn-ea"/>
              </a:rPr>
              <a:t>)? It is called “Kulczynski”.</a:t>
            </a:r>
            <a:endParaRPr lang="en-US" altLang="zh-CN" i="1">
              <a:sym typeface="+mn-ea"/>
            </a:endParaRPr>
          </a:p>
          <a:p>
            <a:pPr lvl="1"/>
            <a:r>
              <a:rPr lang="en-US" altLang="zh-CN" i="1">
                <a:sym typeface="+mn-ea"/>
              </a:rPr>
              <a:t>e</a:t>
            </a:r>
            <a:r>
              <a:rPr lang="en-US" altLang="zh-CN" sz="1200" i="1">
                <a:sym typeface="+mn-ea"/>
              </a:rPr>
              <a:t>f</a:t>
            </a:r>
            <a:r>
              <a:rPr lang="en-US" altLang="zh-CN" i="1">
                <a:sym typeface="+mn-ea"/>
              </a:rPr>
              <a:t>/(e</a:t>
            </a:r>
            <a:r>
              <a:rPr lang="en-US" altLang="zh-CN" sz="1200" i="1">
                <a:sym typeface="+mn-ea"/>
              </a:rPr>
              <a:t>f</a:t>
            </a:r>
            <a:r>
              <a:rPr lang="en-US" altLang="zh-CN" i="1">
                <a:sym typeface="+mn-ea"/>
              </a:rPr>
              <a:t>+e</a:t>
            </a:r>
            <a:r>
              <a:rPr lang="en-US" altLang="zh-CN" sz="1200" i="1">
                <a:sym typeface="+mn-ea"/>
              </a:rPr>
              <a:t>p</a:t>
            </a:r>
            <a:r>
              <a:rPr lang="en-US" altLang="zh-CN" i="1">
                <a:sym typeface="+mn-ea"/>
              </a:rPr>
              <a:t>+n</a:t>
            </a:r>
            <a:r>
              <a:rPr lang="en-US" altLang="zh-CN" sz="1200" i="1">
                <a:sym typeface="+mn-ea"/>
              </a:rPr>
              <a:t>f</a:t>
            </a:r>
            <a:r>
              <a:rPr lang="en-US" altLang="zh-CN" i="1">
                <a:sym typeface="+mn-ea"/>
              </a:rPr>
              <a:t>)? It is called “Jaccard”.</a:t>
            </a:r>
            <a:endParaRPr lang="en-US" altLang="zh-CN" i="1">
              <a:sym typeface="+mn-ea"/>
            </a:endParaRPr>
          </a:p>
          <a:p>
            <a:pPr lvl="1"/>
            <a:r>
              <a:rPr lang="en-US" altLang="zh-CN"/>
              <a:t>1-</a:t>
            </a:r>
            <a:r>
              <a:rPr lang="en-US" altLang="zh-CN" i="1">
                <a:sym typeface="+mn-ea"/>
              </a:rPr>
              <a:t>e</a:t>
            </a:r>
            <a:r>
              <a:rPr lang="en-US" altLang="zh-CN" sz="1200" i="1">
                <a:sym typeface="+mn-ea"/>
              </a:rPr>
              <a:t>p</a:t>
            </a:r>
            <a:r>
              <a:rPr lang="en-US" altLang="zh-CN" i="1">
                <a:sym typeface="+mn-ea"/>
              </a:rPr>
              <a:t>/(e</a:t>
            </a:r>
            <a:r>
              <a:rPr lang="en-US" altLang="zh-CN" sz="1200" i="1">
                <a:sym typeface="+mn-ea"/>
              </a:rPr>
              <a:t>f</a:t>
            </a:r>
            <a:r>
              <a:rPr lang="en-US" altLang="zh-CN" i="1">
                <a:sym typeface="+mn-ea"/>
              </a:rPr>
              <a:t>+e</a:t>
            </a:r>
            <a:r>
              <a:rPr lang="en-US" altLang="zh-CN" sz="1200" i="1">
                <a:sym typeface="+mn-ea"/>
              </a:rPr>
              <a:t>p</a:t>
            </a:r>
            <a:r>
              <a:rPr lang="en-US" altLang="zh-CN" i="1">
                <a:sym typeface="+mn-ea"/>
              </a:rPr>
              <a:t>)? It is called “SBI”.</a:t>
            </a:r>
            <a:endParaRPr lang="en-US" altLang="zh-CN" i="1">
              <a:sym typeface="+mn-ea"/>
            </a:endParaRPr>
          </a:p>
          <a:p>
            <a:pPr lvl="1"/>
            <a:r>
              <a:rPr lang="en-US" altLang="zh-CN" i="1">
                <a:sym typeface="+mn-ea"/>
              </a:rPr>
              <a:t>e</a:t>
            </a:r>
            <a:r>
              <a:rPr lang="en-US" altLang="zh-CN" sz="1200" i="1">
                <a:sym typeface="+mn-ea"/>
              </a:rPr>
              <a:t>f</a:t>
            </a:r>
            <a:r>
              <a:rPr lang="en-US" altLang="zh-CN" i="1">
                <a:sym typeface="+mn-ea"/>
              </a:rPr>
              <a:t>^2/(e</a:t>
            </a:r>
            <a:r>
              <a:rPr lang="en-US" altLang="zh-CN" sz="1200" i="1">
                <a:sym typeface="+mn-ea"/>
              </a:rPr>
              <a:t>f</a:t>
            </a:r>
            <a:r>
              <a:rPr lang="en-US" altLang="zh-CN" i="1">
                <a:sym typeface="+mn-ea"/>
              </a:rPr>
              <a:t>+e</a:t>
            </a:r>
            <a:r>
              <a:rPr lang="en-US" altLang="zh-CN" sz="1200" i="1">
                <a:sym typeface="+mn-ea"/>
              </a:rPr>
              <a:t>p</a:t>
            </a:r>
            <a:r>
              <a:rPr lang="en-US" altLang="zh-CN" i="1">
                <a:sym typeface="+mn-ea"/>
              </a:rPr>
              <a:t>)? It is called “DStar2”. </a:t>
            </a:r>
            <a:endParaRPr lang="en-US" altLang="zh-CN" i="1">
              <a:sym typeface="+mn-ea"/>
            </a:endParaRPr>
          </a:p>
          <a:p>
            <a:pPr lvl="1"/>
            <a:r>
              <a:rPr lang="en-US" altLang="zh-CN"/>
              <a:t>...</a:t>
            </a:r>
            <a:endParaRPr lang="en-US" altLang="zh-CN"/>
          </a:p>
          <a:p>
            <a:pPr lvl="0"/>
            <a:r>
              <a:rPr lang="en-US" altLang="zh-CN"/>
              <a:t>There are 34+ popular fault localization formulas.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Spectrum-based Fault Localization (SBFL)</a:t>
            </a:r>
            <a:endParaRPr lang="en-US" altLang="zh-CN"/>
          </a:p>
        </p:txBody>
      </p:sp>
      <p:sp>
        <p:nvSpPr>
          <p:cNvPr id="3" name="内容占位符 2"/>
          <p:cNvSpPr>
            <a:spLocks noGrp="1"/>
          </p:cNvSpPr>
          <p:nvPr>
            <p:ph idx="1"/>
          </p:nvPr>
        </p:nvSpPr>
        <p:spPr/>
        <p:txBody>
          <a:bodyPr/>
          <a:p>
            <a:r>
              <a:rPr lang="en-US" altLang="zh-CN"/>
              <a:t>The ranking formulas reflect the information between test cases and methods, which is defined as “spectrum”.</a:t>
            </a:r>
            <a:endParaRPr lang="en-US" altLang="zh-CN"/>
          </a:p>
          <a:p>
            <a:r>
              <a:rPr lang="en-US" altLang="zh-CN"/>
              <a:t>In spetrum-based fault localization, the methods that rank top are recommened to testers for efficient debugging process. </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a:t>
            </a:r>
            <a:endParaRPr lang="en-US" dirty="0"/>
          </a:p>
        </p:txBody>
      </p:sp>
      <p:sp>
        <p:nvSpPr>
          <p:cNvPr id="4" name="Text Placeholder 3"/>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Why do we need ranking formulas for fault localization techniques?</a:t>
            </a:r>
            <a:endParaRPr lang="en-US" altLang="zh-CN"/>
          </a:p>
        </p:txBody>
      </p:sp>
      <p:sp>
        <p:nvSpPr>
          <p:cNvPr id="3" name="内容占位符 2"/>
          <p:cNvSpPr>
            <a:spLocks noGrp="1"/>
          </p:cNvSpPr>
          <p:nvPr>
            <p:ph idx="1"/>
          </p:nvPr>
        </p:nvSpPr>
        <p:spPr/>
        <p:txBody>
          <a:bodyPr/>
          <a:p>
            <a:endParaRPr lang="en-US" altLang="zh-CN"/>
          </a:p>
          <a:p>
            <a:r>
              <a:rPr lang="en-US" altLang="zh-CN"/>
              <a:t>Can we just design unit tests for each method? If the test fails, the method is simply faulty.</a:t>
            </a:r>
            <a:endParaRPr lang="en-US" altLang="zh-CN"/>
          </a:p>
          <a:p>
            <a:r>
              <a:rPr lang="en-US" altLang="zh-CN"/>
              <a:t>The problem is, sometimes it is hard to design unit tests for every single method.  </a:t>
            </a:r>
            <a:endParaRPr lang="en-US" altLang="zh-CN"/>
          </a:p>
          <a:p>
            <a:pPr lvl="1"/>
            <a:r>
              <a:rPr lang="en-US" altLang="zh-CN"/>
              <a:t>If you have </a:t>
            </a:r>
            <a:r>
              <a:rPr lang="en-US" altLang="zh-CN" i="1"/>
              <a:t>methodA(Object O), O </a:t>
            </a:r>
            <a:r>
              <a:rPr lang="en-US" altLang="zh-CN"/>
              <a:t>might be too hard to be separated from running programs before being passed to </a:t>
            </a:r>
            <a:r>
              <a:rPr lang="en-US" altLang="zh-CN" i="1"/>
              <a:t>methodA.</a:t>
            </a:r>
            <a:endParaRPr lang="en-US" altLang="zh-CN" i="1"/>
          </a:p>
          <a:p>
            <a:pPr lvl="1"/>
            <a:r>
              <a:rPr lang="en-US" altLang="zh-CN"/>
              <a:t>In this case, one has to include the method that delivers </a:t>
            </a:r>
            <a:r>
              <a:rPr lang="en-US" altLang="zh-CN" i="1">
                <a:sym typeface="+mn-ea"/>
              </a:rPr>
              <a:t>Object O </a:t>
            </a:r>
            <a:r>
              <a:rPr lang="en-US" altLang="zh-CN">
                <a:sym typeface="+mn-ea"/>
              </a:rPr>
              <a:t>in test cases together with </a:t>
            </a:r>
            <a:r>
              <a:rPr lang="en-US" altLang="zh-CN" i="1">
                <a:sym typeface="+mn-ea"/>
              </a:rPr>
              <a:t>methodA.</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How do we evaluate SBFL techniques?</a:t>
            </a:r>
            <a:endParaRPr lang="en-US" altLang="zh-CN"/>
          </a:p>
        </p:txBody>
      </p:sp>
      <p:sp>
        <p:nvSpPr>
          <p:cNvPr id="3" name="内容占位符 2"/>
          <p:cNvSpPr>
            <a:spLocks noGrp="1"/>
          </p:cNvSpPr>
          <p:nvPr>
            <p:ph idx="1"/>
          </p:nvPr>
        </p:nvSpPr>
        <p:spPr/>
        <p:txBody>
          <a:bodyPr/>
          <a:p>
            <a:r>
              <a:rPr lang="en-US" altLang="zh-CN"/>
              <a:t>We need to use benchmarks for evaluating the efficacy of SBFL techniques.</a:t>
            </a:r>
            <a:endParaRPr lang="en-US" altLang="zh-CN"/>
          </a:p>
          <a:p>
            <a:r>
              <a:rPr lang="en-US" altLang="zh-CN"/>
              <a:t>Defects4j is one important benchmark of Java bugs.</a:t>
            </a:r>
            <a:endParaRPr lang="en-US" altLang="zh-CN"/>
          </a:p>
          <a:p>
            <a:pPr lvl="1"/>
            <a:r>
              <a:rPr lang="en-US" altLang="zh-CN"/>
              <a:t>with 5 projects, 357 reproducible bugs (later on, another project was added with additional 38 bugs).</a:t>
            </a:r>
            <a:endParaRPr lang="en-US" altLang="zh-CN"/>
          </a:p>
          <a:p>
            <a:pPr lvl="0"/>
            <a:r>
              <a:rPr lang="en-US" altLang="zh-CN"/>
              <a:t>Top-N recommendation is the metric to delineate the SBFL efficacy. </a:t>
            </a:r>
            <a:endParaRPr lang="en-US" altLang="zh-CN"/>
          </a:p>
          <a:p>
            <a:pPr lvl="1"/>
            <a:r>
              <a:rPr lang="en-US" altLang="zh-CN" sz="2000"/>
              <a:t>Examine whether any Top-N result matches benchmark bugs</a:t>
            </a:r>
            <a:endParaRPr lang="en-US" altLang="zh-CN" sz="2000"/>
          </a:p>
          <a:p>
            <a:pPr lvl="0"/>
            <a:r>
              <a:rPr lang="en-US" altLang="zh-CN"/>
              <a:t>Compare the Top-N results of different SBFL techniques.  </a:t>
            </a:r>
            <a:endParaRPr lang="en-US" altLang="zh-CN"/>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Defects4J statistics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7" name="内容占位符 6"/>
          <p:cNvGraphicFramePr/>
          <p:nvPr>
            <p:ph idx="1"/>
          </p:nvPr>
        </p:nvGraphicFramePr>
        <p:xfrm>
          <a:off x="457200" y="1600200"/>
          <a:ext cx="8229600" cy="2667000"/>
        </p:xfrm>
        <a:graphic>
          <a:graphicData uri="http://schemas.openxmlformats.org/drawingml/2006/table">
            <a:tbl>
              <a:tblPr firstRow="1" bandRow="1">
                <a:tableStyleId>{5C22544A-7EE6-4342-B048-85BDC9FD1C3A}</a:tableStyleId>
              </a:tblPr>
              <a:tblGrid>
                <a:gridCol w="2268855"/>
                <a:gridCol w="2516505"/>
                <a:gridCol w="1209040"/>
                <a:gridCol w="918845"/>
                <a:gridCol w="1316355"/>
              </a:tblGrid>
              <a:tr h="381000">
                <a:tc>
                  <a:txBody>
                    <a:bodyPr/>
                    <a:p>
                      <a:pPr>
                        <a:buNone/>
                      </a:pPr>
                      <a:r>
                        <a:rPr lang="en-US" altLang="zh-CN"/>
                        <a:t>ID</a:t>
                      </a:r>
                      <a:endParaRPr lang="en-US" altLang="zh-CN"/>
                    </a:p>
                  </a:txBody>
                  <a:tcPr/>
                </a:tc>
                <a:tc>
                  <a:txBody>
                    <a:bodyPr/>
                    <a:p>
                      <a:pPr>
                        <a:buNone/>
                      </a:pPr>
                      <a:r>
                        <a:rPr lang="en-US" altLang="zh-CN"/>
                        <a:t>Program</a:t>
                      </a:r>
                      <a:endParaRPr lang="en-US" altLang="zh-CN"/>
                    </a:p>
                  </a:txBody>
                  <a:tcPr/>
                </a:tc>
                <a:tc>
                  <a:txBody>
                    <a:bodyPr/>
                    <a:p>
                      <a:pPr>
                        <a:buNone/>
                      </a:pPr>
                      <a:r>
                        <a:rPr lang="en-US" altLang="zh-CN"/>
                        <a:t>#Faults</a:t>
                      </a:r>
                      <a:endParaRPr lang="en-US" altLang="zh-CN"/>
                    </a:p>
                  </a:txBody>
                  <a:tcPr/>
                </a:tc>
                <a:tc>
                  <a:txBody>
                    <a:bodyPr/>
                    <a:p>
                      <a:pPr>
                        <a:buNone/>
                      </a:pPr>
                      <a:r>
                        <a:rPr lang="en-US" altLang="zh-CN"/>
                        <a:t>LoC</a:t>
                      </a:r>
                      <a:endParaRPr lang="en-US" altLang="zh-CN"/>
                    </a:p>
                  </a:txBody>
                  <a:tcPr/>
                </a:tc>
                <a:tc>
                  <a:txBody>
                    <a:bodyPr/>
                    <a:p>
                      <a:pPr>
                        <a:buNone/>
                      </a:pPr>
                      <a:r>
                        <a:rPr lang="en-US" altLang="zh-CN"/>
                        <a:t>#Tests</a:t>
                      </a:r>
                      <a:endParaRPr lang="en-US" altLang="zh-CN"/>
                    </a:p>
                  </a:txBody>
                  <a:tcPr/>
                </a:tc>
              </a:tr>
              <a:tr h="381000">
                <a:tc>
                  <a:txBody>
                    <a:bodyPr/>
                    <a:p>
                      <a:pPr>
                        <a:buNone/>
                      </a:pPr>
                      <a:r>
                        <a:rPr lang="en-US" altLang="zh-CN"/>
                        <a:t>Chart</a:t>
                      </a:r>
                      <a:endParaRPr lang="en-US" altLang="zh-CN"/>
                    </a:p>
                  </a:txBody>
                  <a:tcPr/>
                </a:tc>
                <a:tc>
                  <a:txBody>
                    <a:bodyPr/>
                    <a:p>
                      <a:pPr>
                        <a:buNone/>
                      </a:pPr>
                      <a:r>
                        <a:rPr lang="en-US" altLang="zh-CN"/>
                        <a:t>JFreeChart</a:t>
                      </a:r>
                      <a:endParaRPr lang="en-US" altLang="zh-CN"/>
                    </a:p>
                  </a:txBody>
                  <a:tcPr/>
                </a:tc>
                <a:tc>
                  <a:txBody>
                    <a:bodyPr/>
                    <a:p>
                      <a:pPr>
                        <a:buNone/>
                      </a:pPr>
                      <a:r>
                        <a:rPr lang="en-US" altLang="zh-CN"/>
                        <a:t>26</a:t>
                      </a:r>
                      <a:endParaRPr lang="en-US" altLang="zh-CN"/>
                    </a:p>
                  </a:txBody>
                  <a:tcPr/>
                </a:tc>
                <a:tc>
                  <a:txBody>
                    <a:bodyPr/>
                    <a:p>
                      <a:pPr>
                        <a:buNone/>
                      </a:pPr>
                      <a:r>
                        <a:rPr lang="en-US" altLang="zh-CN"/>
                        <a:t>96K</a:t>
                      </a:r>
                      <a:endParaRPr lang="en-US" altLang="zh-CN"/>
                    </a:p>
                  </a:txBody>
                  <a:tcPr/>
                </a:tc>
                <a:tc>
                  <a:txBody>
                    <a:bodyPr/>
                    <a:p>
                      <a:pPr>
                        <a:buNone/>
                      </a:pPr>
                      <a:r>
                        <a:rPr lang="en-US" altLang="zh-CN"/>
                        <a:t>2205</a:t>
                      </a:r>
                      <a:endParaRPr lang="en-US" altLang="zh-CN"/>
                    </a:p>
                  </a:txBody>
                  <a:tcPr/>
                </a:tc>
              </a:tr>
              <a:tr h="381000">
                <a:tc>
                  <a:txBody>
                    <a:bodyPr/>
                    <a:p>
                      <a:pPr>
                        <a:buNone/>
                      </a:pPr>
                      <a:r>
                        <a:rPr lang="en-US" altLang="zh-CN"/>
                        <a:t>Closure</a:t>
                      </a:r>
                      <a:endParaRPr lang="en-US" altLang="zh-CN"/>
                    </a:p>
                  </a:txBody>
                  <a:tcPr/>
                </a:tc>
                <a:tc>
                  <a:txBody>
                    <a:bodyPr/>
                    <a:p>
                      <a:pPr>
                        <a:buNone/>
                      </a:pPr>
                      <a:r>
                        <a:rPr lang="en-US" altLang="zh-CN"/>
                        <a:t>Closure Compiler</a:t>
                      </a:r>
                      <a:endParaRPr lang="en-US" altLang="zh-CN"/>
                    </a:p>
                  </a:txBody>
                  <a:tcPr/>
                </a:tc>
                <a:tc>
                  <a:txBody>
                    <a:bodyPr/>
                    <a:p>
                      <a:pPr>
                        <a:buNone/>
                      </a:pPr>
                      <a:r>
                        <a:rPr lang="en-US" altLang="zh-CN"/>
                        <a:t>133</a:t>
                      </a:r>
                      <a:endParaRPr lang="en-US" altLang="zh-CN"/>
                    </a:p>
                  </a:txBody>
                  <a:tcPr/>
                </a:tc>
                <a:tc>
                  <a:txBody>
                    <a:bodyPr/>
                    <a:p>
                      <a:pPr>
                        <a:buNone/>
                      </a:pPr>
                      <a:r>
                        <a:rPr lang="en-US" altLang="zh-CN"/>
                        <a:t>90K</a:t>
                      </a:r>
                      <a:endParaRPr lang="en-US" altLang="zh-CN"/>
                    </a:p>
                  </a:txBody>
                  <a:tcPr/>
                </a:tc>
                <a:tc>
                  <a:txBody>
                    <a:bodyPr/>
                    <a:p>
                      <a:pPr>
                        <a:buNone/>
                      </a:pPr>
                      <a:r>
                        <a:rPr lang="en-US" altLang="zh-CN"/>
                        <a:t>7927</a:t>
                      </a:r>
                      <a:endParaRPr lang="en-US" altLang="zh-CN"/>
                    </a:p>
                  </a:txBody>
                  <a:tcPr/>
                </a:tc>
              </a:tr>
              <a:tr h="381000">
                <a:tc>
                  <a:txBody>
                    <a:bodyPr/>
                    <a:p>
                      <a:pPr>
                        <a:buNone/>
                      </a:pPr>
                      <a:r>
                        <a:rPr lang="en-US" altLang="zh-CN"/>
                        <a:t>Lang</a:t>
                      </a:r>
                      <a:endParaRPr lang="en-US" altLang="zh-CN"/>
                    </a:p>
                  </a:txBody>
                  <a:tcPr/>
                </a:tc>
                <a:tc>
                  <a:txBody>
                    <a:bodyPr/>
                    <a:p>
                      <a:pPr>
                        <a:buNone/>
                      </a:pPr>
                      <a:r>
                        <a:rPr lang="en-US" altLang="zh-CN"/>
                        <a:t>Commons Lang</a:t>
                      </a:r>
                      <a:endParaRPr lang="en-US" altLang="zh-CN"/>
                    </a:p>
                  </a:txBody>
                  <a:tcPr/>
                </a:tc>
                <a:tc>
                  <a:txBody>
                    <a:bodyPr/>
                    <a:p>
                      <a:pPr>
                        <a:buNone/>
                      </a:pPr>
                      <a:r>
                        <a:rPr lang="en-US" altLang="zh-CN"/>
                        <a:t>65</a:t>
                      </a:r>
                      <a:endParaRPr lang="en-US" altLang="zh-CN"/>
                    </a:p>
                  </a:txBody>
                  <a:tcPr/>
                </a:tc>
                <a:tc>
                  <a:txBody>
                    <a:bodyPr/>
                    <a:p>
                      <a:pPr>
                        <a:buNone/>
                      </a:pPr>
                      <a:r>
                        <a:rPr lang="en-US" altLang="zh-CN"/>
                        <a:t>22K</a:t>
                      </a:r>
                      <a:endParaRPr lang="en-US" altLang="zh-CN"/>
                    </a:p>
                  </a:txBody>
                  <a:tcPr/>
                </a:tc>
                <a:tc>
                  <a:txBody>
                    <a:bodyPr/>
                    <a:p>
                      <a:pPr>
                        <a:buNone/>
                      </a:pPr>
                      <a:r>
                        <a:rPr lang="en-US" altLang="zh-CN"/>
                        <a:t>2245</a:t>
                      </a:r>
                      <a:endParaRPr lang="en-US" altLang="zh-CN"/>
                    </a:p>
                  </a:txBody>
                  <a:tcPr/>
                </a:tc>
              </a:tr>
              <a:tr h="381000">
                <a:tc>
                  <a:txBody>
                    <a:bodyPr/>
                    <a:p>
                      <a:pPr>
                        <a:buNone/>
                      </a:pPr>
                      <a:r>
                        <a:rPr lang="en-US" altLang="zh-CN"/>
                        <a:t>Math</a:t>
                      </a:r>
                      <a:endParaRPr lang="en-US" altLang="zh-CN"/>
                    </a:p>
                  </a:txBody>
                  <a:tcPr/>
                </a:tc>
                <a:tc>
                  <a:txBody>
                    <a:bodyPr/>
                    <a:p>
                      <a:pPr>
                        <a:buNone/>
                      </a:pPr>
                      <a:r>
                        <a:rPr lang="en-US" altLang="zh-CN"/>
                        <a:t>Commons Math</a:t>
                      </a:r>
                      <a:endParaRPr lang="en-US" altLang="zh-CN"/>
                    </a:p>
                  </a:txBody>
                  <a:tcPr/>
                </a:tc>
                <a:tc>
                  <a:txBody>
                    <a:bodyPr/>
                    <a:p>
                      <a:pPr>
                        <a:buNone/>
                      </a:pPr>
                      <a:r>
                        <a:rPr lang="en-US" altLang="zh-CN"/>
                        <a:t>106</a:t>
                      </a:r>
                      <a:endParaRPr lang="en-US" altLang="zh-CN"/>
                    </a:p>
                  </a:txBody>
                  <a:tcPr/>
                </a:tc>
                <a:tc>
                  <a:txBody>
                    <a:bodyPr/>
                    <a:p>
                      <a:pPr>
                        <a:buNone/>
                      </a:pPr>
                      <a:r>
                        <a:rPr lang="en-US" altLang="zh-CN"/>
                        <a:t>85K</a:t>
                      </a:r>
                      <a:endParaRPr lang="en-US" altLang="zh-CN"/>
                    </a:p>
                  </a:txBody>
                  <a:tcPr/>
                </a:tc>
                <a:tc>
                  <a:txBody>
                    <a:bodyPr/>
                    <a:p>
                      <a:pPr>
                        <a:buNone/>
                      </a:pPr>
                      <a:r>
                        <a:rPr lang="en-US" altLang="zh-CN"/>
                        <a:t>3602</a:t>
                      </a:r>
                      <a:endParaRPr lang="en-US" altLang="zh-CN"/>
                    </a:p>
                  </a:txBody>
                  <a:tcPr/>
                </a:tc>
              </a:tr>
              <a:tr h="381000">
                <a:tc>
                  <a:txBody>
                    <a:bodyPr/>
                    <a:p>
                      <a:pPr>
                        <a:buNone/>
                      </a:pPr>
                      <a:r>
                        <a:rPr lang="en-US" altLang="zh-CN"/>
                        <a:t>Time</a:t>
                      </a:r>
                      <a:endParaRPr lang="en-US" altLang="zh-CN"/>
                    </a:p>
                  </a:txBody>
                  <a:tcPr/>
                </a:tc>
                <a:tc>
                  <a:txBody>
                    <a:bodyPr/>
                    <a:p>
                      <a:pPr>
                        <a:buNone/>
                      </a:pPr>
                      <a:r>
                        <a:rPr lang="en-US" altLang="zh-CN"/>
                        <a:t>Joda-Time</a:t>
                      </a:r>
                      <a:endParaRPr lang="en-US" altLang="zh-CN"/>
                    </a:p>
                  </a:txBody>
                  <a:tcPr/>
                </a:tc>
                <a:tc>
                  <a:txBody>
                    <a:bodyPr/>
                    <a:p>
                      <a:pPr>
                        <a:buNone/>
                      </a:pPr>
                      <a:r>
                        <a:rPr lang="en-US" altLang="zh-CN"/>
                        <a:t>27</a:t>
                      </a:r>
                      <a:endParaRPr lang="en-US" altLang="zh-CN"/>
                    </a:p>
                  </a:txBody>
                  <a:tcPr/>
                </a:tc>
                <a:tc>
                  <a:txBody>
                    <a:bodyPr/>
                    <a:p>
                      <a:pPr>
                        <a:buNone/>
                      </a:pPr>
                      <a:r>
                        <a:rPr lang="en-US" altLang="zh-CN"/>
                        <a:t>28K</a:t>
                      </a:r>
                      <a:endParaRPr lang="en-US" altLang="zh-CN"/>
                    </a:p>
                  </a:txBody>
                  <a:tcPr/>
                </a:tc>
                <a:tc>
                  <a:txBody>
                    <a:bodyPr/>
                    <a:p>
                      <a:pPr>
                        <a:buNone/>
                      </a:pPr>
                      <a:r>
                        <a:rPr lang="en-US" altLang="zh-CN"/>
                        <a:t>4130</a:t>
                      </a:r>
                      <a:endParaRPr lang="en-US" altLang="zh-CN"/>
                    </a:p>
                  </a:txBody>
                  <a:tcPr/>
                </a:tc>
              </a:tr>
              <a:tr h="381000">
                <a:tc>
                  <a:txBody>
                    <a:bodyPr/>
                    <a:p>
                      <a:pPr>
                        <a:buNone/>
                      </a:pPr>
                      <a:r>
                        <a:rPr lang="en-US" altLang="zh-CN"/>
                        <a:t>Real-Bug Total</a:t>
                      </a:r>
                      <a:endParaRPr lang="en-US" altLang="zh-CN"/>
                    </a:p>
                  </a:txBody>
                  <a:tcPr/>
                </a:tc>
                <a:tc>
                  <a:txBody>
                    <a:bodyPr/>
                    <a:p>
                      <a:pPr>
                        <a:buNone/>
                      </a:pPr>
                      <a:r>
                        <a:rPr lang="en-US" altLang="zh-CN"/>
                        <a:t>5 projects</a:t>
                      </a:r>
                      <a:endParaRPr lang="en-US" altLang="zh-CN"/>
                    </a:p>
                  </a:txBody>
                  <a:tcPr/>
                </a:tc>
                <a:tc>
                  <a:txBody>
                    <a:bodyPr/>
                    <a:p>
                      <a:pPr>
                        <a:buNone/>
                      </a:pPr>
                      <a:r>
                        <a:rPr lang="en-US" altLang="zh-CN"/>
                        <a:t>357</a:t>
                      </a:r>
                      <a:endParaRPr lang="en-US" altLang="zh-CN"/>
                    </a:p>
                  </a:txBody>
                  <a:tcPr/>
                </a:tc>
                <a:tc>
                  <a:txBody>
                    <a:bodyPr/>
                    <a:p>
                      <a:pPr>
                        <a:buNone/>
                      </a:pPr>
                      <a:r>
                        <a:rPr lang="en-US" altLang="zh-CN"/>
                        <a:t>321K</a:t>
                      </a:r>
                      <a:endParaRPr lang="en-US" altLang="zh-CN"/>
                    </a:p>
                  </a:txBody>
                  <a:tcPr/>
                </a:tc>
                <a:tc>
                  <a:txBody>
                    <a:bodyPr/>
                    <a:p>
                      <a:pPr>
                        <a:buNone/>
                      </a:pPr>
                      <a:r>
                        <a:rPr lang="en-US" altLang="zh-CN"/>
                        <a:t>20109</a:t>
                      </a:r>
                      <a:endParaRPr lang="en-US" altLang="zh-CN"/>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about SBFL performance</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7" name="表格 6"/>
          <p:cNvGraphicFramePr/>
          <p:nvPr/>
        </p:nvGraphicFramePr>
        <p:xfrm>
          <a:off x="979170" y="1524000"/>
          <a:ext cx="6735445" cy="1920240"/>
        </p:xfrm>
        <a:graphic>
          <a:graphicData uri="http://schemas.openxmlformats.org/drawingml/2006/table">
            <a:tbl>
              <a:tblPr firstRow="1" bandRow="1">
                <a:tableStyleId>{5C22544A-7EE6-4342-B048-85BDC9FD1C3A}</a:tableStyleId>
              </a:tblPr>
              <a:tblGrid>
                <a:gridCol w="1856740"/>
                <a:gridCol w="2059940"/>
                <a:gridCol w="989330"/>
                <a:gridCol w="751840"/>
                <a:gridCol w="1077595"/>
              </a:tblGrid>
              <a:tr h="273600">
                <a:tc>
                  <a:txBody>
                    <a:bodyPr/>
                    <a:p>
                      <a:pPr>
                        <a:buNone/>
                      </a:pPr>
                      <a:r>
                        <a:rPr lang="en-US" altLang="zh-CN" sz="1200"/>
                        <a:t>ID</a:t>
                      </a:r>
                      <a:endParaRPr lang="en-US" altLang="zh-CN" sz="1200"/>
                    </a:p>
                  </a:txBody>
                  <a:tcPr/>
                </a:tc>
                <a:tc>
                  <a:txBody>
                    <a:bodyPr/>
                    <a:p>
                      <a:pPr>
                        <a:buNone/>
                      </a:pPr>
                      <a:r>
                        <a:rPr lang="en-US" altLang="zh-CN" sz="1200"/>
                        <a:t>Program</a:t>
                      </a:r>
                      <a:endParaRPr lang="en-US" altLang="zh-CN" sz="1200"/>
                    </a:p>
                  </a:txBody>
                  <a:tcPr/>
                </a:tc>
                <a:tc>
                  <a:txBody>
                    <a:bodyPr/>
                    <a:p>
                      <a:pPr>
                        <a:buNone/>
                      </a:pPr>
                      <a:r>
                        <a:rPr lang="en-US" altLang="zh-CN" sz="1200"/>
                        <a:t>#Faults</a:t>
                      </a:r>
                      <a:endParaRPr lang="en-US" altLang="zh-CN" sz="1200"/>
                    </a:p>
                  </a:txBody>
                  <a:tcPr/>
                </a:tc>
                <a:tc>
                  <a:txBody>
                    <a:bodyPr/>
                    <a:p>
                      <a:pPr>
                        <a:buNone/>
                      </a:pPr>
                      <a:r>
                        <a:rPr lang="en-US" altLang="zh-CN" sz="1200"/>
                        <a:t>LoC</a:t>
                      </a:r>
                      <a:endParaRPr lang="en-US" altLang="zh-CN" sz="1200"/>
                    </a:p>
                  </a:txBody>
                  <a:tcPr/>
                </a:tc>
                <a:tc>
                  <a:txBody>
                    <a:bodyPr/>
                    <a:p>
                      <a:pPr>
                        <a:buNone/>
                      </a:pPr>
                      <a:r>
                        <a:rPr lang="en-US" altLang="zh-CN" sz="1200"/>
                        <a:t>#Tests</a:t>
                      </a:r>
                      <a:endParaRPr lang="en-US" altLang="zh-CN" sz="1200"/>
                    </a:p>
                  </a:txBody>
                  <a:tcPr/>
                </a:tc>
              </a:tr>
              <a:tr h="273600">
                <a:tc>
                  <a:txBody>
                    <a:bodyPr/>
                    <a:p>
                      <a:pPr>
                        <a:buNone/>
                      </a:pPr>
                      <a:r>
                        <a:rPr lang="en-US" altLang="zh-CN" sz="1200"/>
                        <a:t>Chart</a:t>
                      </a:r>
                      <a:endParaRPr lang="en-US" altLang="zh-CN" sz="1200"/>
                    </a:p>
                  </a:txBody>
                  <a:tcPr/>
                </a:tc>
                <a:tc>
                  <a:txBody>
                    <a:bodyPr/>
                    <a:p>
                      <a:pPr>
                        <a:buNone/>
                      </a:pPr>
                      <a:r>
                        <a:rPr lang="en-US" altLang="zh-CN" sz="1200"/>
                        <a:t>JFreeChart</a:t>
                      </a:r>
                      <a:endParaRPr lang="en-US" altLang="zh-CN" sz="1200"/>
                    </a:p>
                  </a:txBody>
                  <a:tcPr/>
                </a:tc>
                <a:tc>
                  <a:txBody>
                    <a:bodyPr/>
                    <a:p>
                      <a:pPr>
                        <a:buNone/>
                      </a:pPr>
                      <a:r>
                        <a:rPr lang="en-US" altLang="zh-CN" sz="1200"/>
                        <a:t>26</a:t>
                      </a:r>
                      <a:endParaRPr lang="en-US" altLang="zh-CN" sz="1200"/>
                    </a:p>
                  </a:txBody>
                  <a:tcPr/>
                </a:tc>
                <a:tc>
                  <a:txBody>
                    <a:bodyPr/>
                    <a:p>
                      <a:pPr>
                        <a:buNone/>
                      </a:pPr>
                      <a:r>
                        <a:rPr lang="en-US" altLang="zh-CN" sz="1200"/>
                        <a:t>96K</a:t>
                      </a:r>
                      <a:endParaRPr lang="en-US" altLang="zh-CN" sz="1200"/>
                    </a:p>
                  </a:txBody>
                  <a:tcPr/>
                </a:tc>
                <a:tc>
                  <a:txBody>
                    <a:bodyPr/>
                    <a:p>
                      <a:pPr>
                        <a:buNone/>
                      </a:pPr>
                      <a:r>
                        <a:rPr lang="en-US" altLang="zh-CN" sz="1200"/>
                        <a:t>2205</a:t>
                      </a:r>
                      <a:endParaRPr lang="en-US" altLang="zh-CN" sz="1200"/>
                    </a:p>
                  </a:txBody>
                  <a:tcPr/>
                </a:tc>
              </a:tr>
              <a:tr h="273600">
                <a:tc>
                  <a:txBody>
                    <a:bodyPr/>
                    <a:p>
                      <a:pPr>
                        <a:buNone/>
                      </a:pPr>
                      <a:r>
                        <a:rPr lang="en-US" altLang="zh-CN" sz="1200"/>
                        <a:t>Closure</a:t>
                      </a:r>
                      <a:endParaRPr lang="en-US" altLang="zh-CN" sz="1200"/>
                    </a:p>
                  </a:txBody>
                  <a:tcPr/>
                </a:tc>
                <a:tc>
                  <a:txBody>
                    <a:bodyPr/>
                    <a:p>
                      <a:pPr>
                        <a:buNone/>
                      </a:pPr>
                      <a:r>
                        <a:rPr lang="en-US" altLang="zh-CN" sz="1200"/>
                        <a:t>Closure Compiler</a:t>
                      </a:r>
                      <a:endParaRPr lang="en-US" altLang="zh-CN" sz="1200"/>
                    </a:p>
                  </a:txBody>
                  <a:tcPr/>
                </a:tc>
                <a:tc>
                  <a:txBody>
                    <a:bodyPr/>
                    <a:p>
                      <a:pPr>
                        <a:buNone/>
                      </a:pPr>
                      <a:r>
                        <a:rPr lang="en-US" altLang="zh-CN" sz="1200"/>
                        <a:t>133</a:t>
                      </a:r>
                      <a:endParaRPr lang="en-US" altLang="zh-CN" sz="1200"/>
                    </a:p>
                  </a:txBody>
                  <a:tcPr/>
                </a:tc>
                <a:tc>
                  <a:txBody>
                    <a:bodyPr/>
                    <a:p>
                      <a:pPr>
                        <a:buNone/>
                      </a:pPr>
                      <a:r>
                        <a:rPr lang="en-US" altLang="zh-CN" sz="1200"/>
                        <a:t>90K</a:t>
                      </a:r>
                      <a:endParaRPr lang="en-US" altLang="zh-CN" sz="1200"/>
                    </a:p>
                  </a:txBody>
                  <a:tcPr/>
                </a:tc>
                <a:tc>
                  <a:txBody>
                    <a:bodyPr/>
                    <a:p>
                      <a:pPr>
                        <a:buNone/>
                      </a:pPr>
                      <a:r>
                        <a:rPr lang="en-US" altLang="zh-CN" sz="1200"/>
                        <a:t>7927</a:t>
                      </a:r>
                      <a:endParaRPr lang="en-US" altLang="zh-CN" sz="1200"/>
                    </a:p>
                  </a:txBody>
                  <a:tcPr/>
                </a:tc>
              </a:tr>
              <a:tr h="273600">
                <a:tc>
                  <a:txBody>
                    <a:bodyPr/>
                    <a:p>
                      <a:pPr>
                        <a:buNone/>
                      </a:pPr>
                      <a:r>
                        <a:rPr lang="en-US" altLang="zh-CN" sz="1200"/>
                        <a:t>Lang</a:t>
                      </a:r>
                      <a:endParaRPr lang="en-US" altLang="zh-CN" sz="1200"/>
                    </a:p>
                  </a:txBody>
                  <a:tcPr/>
                </a:tc>
                <a:tc>
                  <a:txBody>
                    <a:bodyPr/>
                    <a:p>
                      <a:pPr>
                        <a:buNone/>
                      </a:pPr>
                      <a:r>
                        <a:rPr lang="en-US" altLang="zh-CN" sz="1200"/>
                        <a:t>Commons Lang</a:t>
                      </a:r>
                      <a:endParaRPr lang="en-US" altLang="zh-CN" sz="1200"/>
                    </a:p>
                  </a:txBody>
                  <a:tcPr/>
                </a:tc>
                <a:tc>
                  <a:txBody>
                    <a:bodyPr/>
                    <a:p>
                      <a:pPr>
                        <a:buNone/>
                      </a:pPr>
                      <a:r>
                        <a:rPr lang="en-US" altLang="zh-CN" sz="1200"/>
                        <a:t>65</a:t>
                      </a:r>
                      <a:endParaRPr lang="en-US" altLang="zh-CN" sz="1200"/>
                    </a:p>
                  </a:txBody>
                  <a:tcPr/>
                </a:tc>
                <a:tc>
                  <a:txBody>
                    <a:bodyPr/>
                    <a:p>
                      <a:pPr>
                        <a:buNone/>
                      </a:pPr>
                      <a:r>
                        <a:rPr lang="en-US" altLang="zh-CN" sz="1200"/>
                        <a:t>22K</a:t>
                      </a:r>
                      <a:endParaRPr lang="en-US" altLang="zh-CN" sz="1200"/>
                    </a:p>
                  </a:txBody>
                  <a:tcPr/>
                </a:tc>
                <a:tc>
                  <a:txBody>
                    <a:bodyPr/>
                    <a:p>
                      <a:pPr>
                        <a:buNone/>
                      </a:pPr>
                      <a:r>
                        <a:rPr lang="en-US" altLang="zh-CN" sz="1200"/>
                        <a:t>2245</a:t>
                      </a:r>
                      <a:endParaRPr lang="en-US" altLang="zh-CN" sz="1200"/>
                    </a:p>
                  </a:txBody>
                  <a:tcPr/>
                </a:tc>
              </a:tr>
              <a:tr h="273600">
                <a:tc>
                  <a:txBody>
                    <a:bodyPr/>
                    <a:p>
                      <a:pPr>
                        <a:buNone/>
                      </a:pPr>
                      <a:r>
                        <a:rPr lang="en-US" altLang="zh-CN" sz="1200"/>
                        <a:t>Math</a:t>
                      </a:r>
                      <a:endParaRPr lang="en-US" altLang="zh-CN" sz="1200"/>
                    </a:p>
                  </a:txBody>
                  <a:tcPr/>
                </a:tc>
                <a:tc>
                  <a:txBody>
                    <a:bodyPr/>
                    <a:p>
                      <a:pPr>
                        <a:buNone/>
                      </a:pPr>
                      <a:r>
                        <a:rPr lang="en-US" altLang="zh-CN" sz="1200"/>
                        <a:t>Commons Math</a:t>
                      </a:r>
                      <a:endParaRPr lang="en-US" altLang="zh-CN" sz="1200"/>
                    </a:p>
                  </a:txBody>
                  <a:tcPr/>
                </a:tc>
                <a:tc>
                  <a:txBody>
                    <a:bodyPr/>
                    <a:p>
                      <a:pPr>
                        <a:buNone/>
                      </a:pPr>
                      <a:r>
                        <a:rPr lang="en-US" altLang="zh-CN" sz="1200"/>
                        <a:t>106</a:t>
                      </a:r>
                      <a:endParaRPr lang="en-US" altLang="zh-CN" sz="1200"/>
                    </a:p>
                  </a:txBody>
                  <a:tcPr/>
                </a:tc>
                <a:tc>
                  <a:txBody>
                    <a:bodyPr/>
                    <a:p>
                      <a:pPr>
                        <a:buNone/>
                      </a:pPr>
                      <a:r>
                        <a:rPr lang="en-US" altLang="zh-CN" sz="1200"/>
                        <a:t>85K</a:t>
                      </a:r>
                      <a:endParaRPr lang="en-US" altLang="zh-CN" sz="1200"/>
                    </a:p>
                  </a:txBody>
                  <a:tcPr/>
                </a:tc>
                <a:tc>
                  <a:txBody>
                    <a:bodyPr/>
                    <a:p>
                      <a:pPr>
                        <a:buNone/>
                      </a:pPr>
                      <a:r>
                        <a:rPr lang="en-US" altLang="zh-CN" sz="1200"/>
                        <a:t>3602</a:t>
                      </a:r>
                      <a:endParaRPr lang="en-US" altLang="zh-CN" sz="1200"/>
                    </a:p>
                  </a:txBody>
                  <a:tcPr/>
                </a:tc>
              </a:tr>
              <a:tr h="273600">
                <a:tc>
                  <a:txBody>
                    <a:bodyPr/>
                    <a:p>
                      <a:pPr>
                        <a:buNone/>
                      </a:pPr>
                      <a:r>
                        <a:rPr lang="en-US" altLang="zh-CN" sz="1200"/>
                        <a:t>Time</a:t>
                      </a:r>
                      <a:endParaRPr lang="en-US" altLang="zh-CN" sz="1200"/>
                    </a:p>
                  </a:txBody>
                  <a:tcPr/>
                </a:tc>
                <a:tc>
                  <a:txBody>
                    <a:bodyPr/>
                    <a:p>
                      <a:pPr>
                        <a:buNone/>
                      </a:pPr>
                      <a:r>
                        <a:rPr lang="en-US" altLang="zh-CN" sz="1200"/>
                        <a:t>Joda-Time</a:t>
                      </a:r>
                      <a:endParaRPr lang="en-US" altLang="zh-CN" sz="1200"/>
                    </a:p>
                  </a:txBody>
                  <a:tcPr/>
                </a:tc>
                <a:tc>
                  <a:txBody>
                    <a:bodyPr/>
                    <a:p>
                      <a:pPr>
                        <a:buNone/>
                      </a:pPr>
                      <a:r>
                        <a:rPr lang="en-US" altLang="zh-CN" sz="1200"/>
                        <a:t>27</a:t>
                      </a:r>
                      <a:endParaRPr lang="en-US" altLang="zh-CN" sz="1200"/>
                    </a:p>
                  </a:txBody>
                  <a:tcPr/>
                </a:tc>
                <a:tc>
                  <a:txBody>
                    <a:bodyPr/>
                    <a:p>
                      <a:pPr>
                        <a:buNone/>
                      </a:pPr>
                      <a:r>
                        <a:rPr lang="en-US" altLang="zh-CN" sz="1200"/>
                        <a:t>28K</a:t>
                      </a:r>
                      <a:endParaRPr lang="en-US" altLang="zh-CN" sz="1200"/>
                    </a:p>
                  </a:txBody>
                  <a:tcPr/>
                </a:tc>
                <a:tc>
                  <a:txBody>
                    <a:bodyPr/>
                    <a:p>
                      <a:pPr>
                        <a:buNone/>
                      </a:pPr>
                      <a:r>
                        <a:rPr lang="en-US" altLang="zh-CN" sz="1200"/>
                        <a:t>4130</a:t>
                      </a:r>
                      <a:endParaRPr lang="en-US" altLang="zh-CN" sz="1200"/>
                    </a:p>
                  </a:txBody>
                  <a:tcPr/>
                </a:tc>
              </a:tr>
              <a:tr h="273600">
                <a:tc>
                  <a:txBody>
                    <a:bodyPr/>
                    <a:p>
                      <a:pPr>
                        <a:buNone/>
                      </a:pPr>
                      <a:r>
                        <a:rPr lang="en-US" altLang="zh-CN" sz="1200"/>
                        <a:t>Real-Bug Total</a:t>
                      </a:r>
                      <a:endParaRPr lang="en-US" altLang="zh-CN" sz="1200"/>
                    </a:p>
                  </a:txBody>
                  <a:tcPr/>
                </a:tc>
                <a:tc>
                  <a:txBody>
                    <a:bodyPr/>
                    <a:p>
                      <a:pPr>
                        <a:buNone/>
                      </a:pPr>
                      <a:r>
                        <a:rPr lang="en-US" altLang="zh-CN" sz="1200"/>
                        <a:t>5 projects</a:t>
                      </a:r>
                      <a:endParaRPr lang="en-US" altLang="zh-CN" sz="1200"/>
                    </a:p>
                  </a:txBody>
                  <a:tcPr/>
                </a:tc>
                <a:tc>
                  <a:txBody>
                    <a:bodyPr/>
                    <a:p>
                      <a:pPr>
                        <a:buNone/>
                      </a:pPr>
                      <a:r>
                        <a:rPr lang="en-US" altLang="zh-CN" sz="1200"/>
                        <a:t>357</a:t>
                      </a:r>
                      <a:endParaRPr lang="en-US" altLang="zh-CN" sz="1200"/>
                    </a:p>
                  </a:txBody>
                  <a:tcPr/>
                </a:tc>
                <a:tc>
                  <a:txBody>
                    <a:bodyPr/>
                    <a:p>
                      <a:pPr>
                        <a:buNone/>
                      </a:pPr>
                      <a:r>
                        <a:rPr lang="en-US" altLang="zh-CN" sz="1200"/>
                        <a:t>321K</a:t>
                      </a:r>
                      <a:endParaRPr lang="en-US" altLang="zh-CN" sz="1200"/>
                    </a:p>
                  </a:txBody>
                  <a:tcPr/>
                </a:tc>
                <a:tc>
                  <a:txBody>
                    <a:bodyPr/>
                    <a:p>
                      <a:pPr>
                        <a:buNone/>
                      </a:pPr>
                      <a:r>
                        <a:rPr lang="en-US" altLang="zh-CN" sz="1200"/>
                        <a:t>20109</a:t>
                      </a:r>
                      <a:endParaRPr lang="en-US" altLang="zh-CN" sz="1200"/>
                    </a:p>
                  </a:txBody>
                  <a:tcPr/>
                </a:tc>
              </a:tr>
            </a:tbl>
          </a:graphicData>
        </a:graphic>
      </p:graphicFrame>
      <p:graphicFrame>
        <p:nvGraphicFramePr>
          <p:cNvPr id="9" name="表格 8"/>
          <p:cNvGraphicFramePr/>
          <p:nvPr/>
        </p:nvGraphicFramePr>
        <p:xfrm>
          <a:off x="1033780" y="3817620"/>
          <a:ext cx="6680835" cy="1920240"/>
        </p:xfrm>
        <a:graphic>
          <a:graphicData uri="http://schemas.openxmlformats.org/drawingml/2006/table">
            <a:tbl>
              <a:tblPr firstRow="1" bandRow="1">
                <a:tableStyleId>{5C22544A-7EE6-4342-B048-85BDC9FD1C3A}</a:tableStyleId>
              </a:tblPr>
              <a:tblGrid>
                <a:gridCol w="1882140"/>
                <a:gridCol w="1599565"/>
                <a:gridCol w="1599565"/>
                <a:gridCol w="1599565"/>
              </a:tblGrid>
              <a:tr h="273600">
                <a:tc>
                  <a:txBody>
                    <a:bodyPr/>
                    <a:p>
                      <a:pPr algn="l">
                        <a:buNone/>
                      </a:pPr>
                      <a:r>
                        <a:rPr lang="en-US" altLang="zh-CN" sz="1200"/>
                        <a:t>SBFL </a:t>
                      </a:r>
                      <a:endParaRPr lang="en-US" altLang="zh-CN" sz="1200"/>
                    </a:p>
                  </a:txBody>
                  <a:tcPr/>
                </a:tc>
                <a:tc>
                  <a:txBody>
                    <a:bodyPr/>
                    <a:p>
                      <a:pPr algn="l">
                        <a:buNone/>
                      </a:pPr>
                      <a:r>
                        <a:rPr lang="en-US" altLang="zh-CN" sz="1200"/>
                        <a:t>Top-1</a:t>
                      </a:r>
                      <a:endParaRPr lang="en-US" altLang="zh-CN" sz="1200"/>
                    </a:p>
                  </a:txBody>
                  <a:tcPr/>
                </a:tc>
                <a:tc>
                  <a:txBody>
                    <a:bodyPr/>
                    <a:p>
                      <a:pPr algn="l">
                        <a:buNone/>
                      </a:pPr>
                      <a:r>
                        <a:rPr lang="en-US" altLang="zh-CN" sz="1200"/>
                        <a:t>Top-3</a:t>
                      </a:r>
                      <a:endParaRPr lang="en-US" altLang="zh-CN" sz="1200"/>
                    </a:p>
                  </a:txBody>
                  <a:tcPr/>
                </a:tc>
                <a:tc>
                  <a:txBody>
                    <a:bodyPr/>
                    <a:p>
                      <a:pPr algn="l">
                        <a:buNone/>
                      </a:pPr>
                      <a:r>
                        <a:rPr lang="en-US" altLang="zh-CN" sz="1200"/>
                        <a:t>Top-5</a:t>
                      </a:r>
                      <a:endParaRPr lang="en-US" altLang="zh-CN" sz="1200"/>
                    </a:p>
                  </a:txBody>
                  <a:tcPr/>
                </a:tc>
              </a:tr>
              <a:tr h="273600">
                <a:tc>
                  <a:txBody>
                    <a:bodyPr/>
                    <a:p>
                      <a:pPr algn="l">
                        <a:buNone/>
                      </a:pPr>
                      <a:r>
                        <a:rPr lang="en-US" altLang="zh-CN" sz="1200"/>
                        <a:t>Tarantula</a:t>
                      </a:r>
                      <a:endParaRPr lang="en-US" altLang="zh-CN" sz="1200"/>
                    </a:p>
                  </a:txBody>
                  <a:tcPr/>
                </a:tc>
                <a:tc>
                  <a:txBody>
                    <a:bodyPr/>
                    <a:p>
                      <a:pPr algn="l">
                        <a:buNone/>
                      </a:pPr>
                      <a:r>
                        <a:rPr lang="en-US" altLang="zh-CN" sz="1200"/>
                        <a:t>66</a:t>
                      </a:r>
                      <a:endParaRPr lang="en-US" altLang="zh-CN" sz="1200"/>
                    </a:p>
                  </a:txBody>
                  <a:tcPr/>
                </a:tc>
                <a:tc>
                  <a:txBody>
                    <a:bodyPr/>
                    <a:p>
                      <a:pPr algn="l">
                        <a:buNone/>
                      </a:pPr>
                      <a:r>
                        <a:rPr lang="en-US" altLang="zh-CN" sz="1200"/>
                        <a:t>172</a:t>
                      </a:r>
                      <a:endParaRPr lang="en-US" altLang="zh-CN" sz="1200"/>
                    </a:p>
                  </a:txBody>
                  <a:tcPr/>
                </a:tc>
                <a:tc>
                  <a:txBody>
                    <a:bodyPr/>
                    <a:p>
                      <a:pPr algn="l">
                        <a:buNone/>
                      </a:pPr>
                      <a:r>
                        <a:rPr lang="en-US" altLang="zh-CN" sz="1200"/>
                        <a:t>215</a:t>
                      </a:r>
                      <a:endParaRPr lang="en-US" altLang="zh-CN" sz="1200"/>
                    </a:p>
                  </a:txBody>
                  <a:tcPr/>
                </a:tc>
              </a:tr>
              <a:tr h="273600">
                <a:tc>
                  <a:txBody>
                    <a:bodyPr/>
                    <a:p>
                      <a:pPr algn="l">
                        <a:buNone/>
                      </a:pPr>
                      <a:r>
                        <a:rPr lang="en-US" altLang="zh-CN" sz="1200"/>
                        <a:t>SBI</a:t>
                      </a:r>
                      <a:endParaRPr lang="en-US" altLang="zh-CN" sz="1200"/>
                    </a:p>
                  </a:txBody>
                  <a:tcPr/>
                </a:tc>
                <a:tc>
                  <a:txBody>
                    <a:bodyPr/>
                    <a:p>
                      <a:pPr algn="l">
                        <a:buNone/>
                      </a:pPr>
                      <a:r>
                        <a:rPr lang="en-US" altLang="zh-CN" sz="1200"/>
                        <a:t>66</a:t>
                      </a:r>
                      <a:endParaRPr lang="en-US" altLang="zh-CN" sz="1200"/>
                    </a:p>
                  </a:txBody>
                  <a:tcPr/>
                </a:tc>
                <a:tc>
                  <a:txBody>
                    <a:bodyPr/>
                    <a:p>
                      <a:pPr algn="l">
                        <a:buNone/>
                      </a:pPr>
                      <a:r>
                        <a:rPr lang="en-US" altLang="zh-CN" sz="1200"/>
                        <a:t>172</a:t>
                      </a:r>
                      <a:endParaRPr lang="en-US" altLang="zh-CN" sz="1200"/>
                    </a:p>
                  </a:txBody>
                  <a:tcPr/>
                </a:tc>
                <a:tc>
                  <a:txBody>
                    <a:bodyPr/>
                    <a:p>
                      <a:pPr algn="l">
                        <a:buNone/>
                      </a:pPr>
                      <a:r>
                        <a:rPr lang="en-US" altLang="zh-CN" sz="1200"/>
                        <a:t>215</a:t>
                      </a:r>
                      <a:endParaRPr lang="en-US" altLang="zh-CN" sz="1200"/>
                    </a:p>
                  </a:txBody>
                  <a:tcPr/>
                </a:tc>
              </a:tr>
              <a:tr h="273600">
                <a:tc>
                  <a:txBody>
                    <a:bodyPr/>
                    <a:p>
                      <a:pPr algn="l">
                        <a:buNone/>
                      </a:pPr>
                      <a:r>
                        <a:rPr lang="en-US" altLang="zh-CN" sz="1200"/>
                        <a:t>Jaccard</a:t>
                      </a:r>
                      <a:endParaRPr lang="en-US" altLang="zh-CN" sz="1200"/>
                    </a:p>
                  </a:txBody>
                  <a:tcPr/>
                </a:tc>
                <a:tc>
                  <a:txBody>
                    <a:bodyPr/>
                    <a:p>
                      <a:pPr algn="l">
                        <a:buNone/>
                      </a:pPr>
                      <a:r>
                        <a:rPr lang="en-US" altLang="zh-CN" sz="1200"/>
                        <a:t>70</a:t>
                      </a:r>
                      <a:endParaRPr lang="en-US" altLang="zh-CN" sz="1200"/>
                    </a:p>
                  </a:txBody>
                  <a:tcPr/>
                </a:tc>
                <a:tc>
                  <a:txBody>
                    <a:bodyPr/>
                    <a:p>
                      <a:pPr algn="l">
                        <a:buNone/>
                      </a:pPr>
                      <a:r>
                        <a:rPr lang="en-US" altLang="zh-CN" sz="1200"/>
                        <a:t>169</a:t>
                      </a:r>
                      <a:endParaRPr lang="en-US" altLang="zh-CN" sz="1200"/>
                    </a:p>
                  </a:txBody>
                  <a:tcPr/>
                </a:tc>
                <a:tc>
                  <a:txBody>
                    <a:bodyPr/>
                    <a:p>
                      <a:pPr algn="l">
                        <a:buNone/>
                      </a:pPr>
                      <a:r>
                        <a:rPr lang="en-US" altLang="zh-CN" sz="1200"/>
                        <a:t>213</a:t>
                      </a:r>
                      <a:endParaRPr lang="en-US" altLang="zh-CN" sz="1200"/>
                    </a:p>
                  </a:txBody>
                  <a:tcPr/>
                </a:tc>
              </a:tr>
              <a:tr h="273600">
                <a:tc>
                  <a:txBody>
                    <a:bodyPr/>
                    <a:p>
                      <a:pPr algn="l">
                        <a:buNone/>
                      </a:pPr>
                      <a:r>
                        <a:rPr lang="en-US" altLang="zh-CN" sz="1200"/>
                        <a:t>Kulczynski</a:t>
                      </a:r>
                      <a:endParaRPr lang="en-US" altLang="zh-CN" sz="1200"/>
                    </a:p>
                  </a:txBody>
                  <a:tcPr/>
                </a:tc>
                <a:tc>
                  <a:txBody>
                    <a:bodyPr/>
                    <a:p>
                      <a:pPr algn="l">
                        <a:buNone/>
                      </a:pPr>
                      <a:r>
                        <a:rPr lang="en-US" altLang="zh-CN" sz="1200"/>
                        <a:t>70</a:t>
                      </a:r>
                      <a:endParaRPr lang="en-US" altLang="zh-CN" sz="1200"/>
                    </a:p>
                  </a:txBody>
                  <a:tcPr/>
                </a:tc>
                <a:tc>
                  <a:txBody>
                    <a:bodyPr/>
                    <a:p>
                      <a:pPr algn="l">
                        <a:buNone/>
                      </a:pPr>
                      <a:r>
                        <a:rPr lang="en-US" altLang="zh-CN" sz="1200"/>
                        <a:t>169</a:t>
                      </a:r>
                      <a:endParaRPr lang="en-US" altLang="zh-CN" sz="1200"/>
                    </a:p>
                  </a:txBody>
                  <a:tcPr/>
                </a:tc>
                <a:tc>
                  <a:txBody>
                    <a:bodyPr/>
                    <a:p>
                      <a:pPr algn="l">
                        <a:buNone/>
                      </a:pPr>
                      <a:r>
                        <a:rPr lang="en-US" altLang="zh-CN" sz="1200"/>
                        <a:t>213</a:t>
                      </a:r>
                      <a:endParaRPr lang="en-US" altLang="zh-CN" sz="1200"/>
                    </a:p>
                  </a:txBody>
                  <a:tcPr/>
                </a:tc>
              </a:tr>
              <a:tr h="273600">
                <a:tc>
                  <a:txBody>
                    <a:bodyPr/>
                    <a:p>
                      <a:pPr algn="l">
                        <a:buNone/>
                      </a:pPr>
                      <a:r>
                        <a:rPr lang="en-US" altLang="zh-CN" sz="1200"/>
                        <a:t>Dstar2</a:t>
                      </a:r>
                      <a:endParaRPr lang="en-US" altLang="zh-CN" sz="1200"/>
                    </a:p>
                  </a:txBody>
                  <a:tcPr/>
                </a:tc>
                <a:tc>
                  <a:txBody>
                    <a:bodyPr/>
                    <a:p>
                      <a:pPr algn="l">
                        <a:buNone/>
                      </a:pPr>
                      <a:r>
                        <a:rPr lang="en-US" altLang="zh-CN" sz="1200"/>
                        <a:t>73</a:t>
                      </a:r>
                      <a:endParaRPr lang="en-US" altLang="zh-CN" sz="1200"/>
                    </a:p>
                  </a:txBody>
                  <a:tcPr/>
                </a:tc>
                <a:tc>
                  <a:txBody>
                    <a:bodyPr/>
                    <a:p>
                      <a:pPr algn="l">
                        <a:buNone/>
                      </a:pPr>
                      <a:r>
                        <a:rPr lang="en-US" altLang="zh-CN" sz="1200"/>
                        <a:t>171</a:t>
                      </a:r>
                      <a:endParaRPr lang="en-US" altLang="zh-CN" sz="1200"/>
                    </a:p>
                  </a:txBody>
                  <a:tcPr/>
                </a:tc>
                <a:tc>
                  <a:txBody>
                    <a:bodyPr/>
                    <a:p>
                      <a:pPr algn="l">
                        <a:buNone/>
                      </a:pPr>
                      <a:r>
                        <a:rPr lang="en-US" altLang="zh-CN" sz="1200"/>
                        <a:t>209</a:t>
                      </a:r>
                      <a:endParaRPr lang="en-US" altLang="zh-CN" sz="1200"/>
                    </a:p>
                  </a:txBody>
                  <a:tcPr/>
                </a:tc>
              </a:tr>
              <a:tr h="273600">
                <a:tc>
                  <a:txBody>
                    <a:bodyPr/>
                    <a:p>
                      <a:pPr algn="l">
                        <a:buNone/>
                      </a:pPr>
                      <a:r>
                        <a:rPr lang="en-US" altLang="zh-CN" sz="1200"/>
                        <a:t>Op2</a:t>
                      </a:r>
                      <a:endParaRPr lang="en-US" altLang="zh-CN" sz="1200"/>
                    </a:p>
                  </a:txBody>
                  <a:tcPr/>
                </a:tc>
                <a:tc>
                  <a:txBody>
                    <a:bodyPr/>
                    <a:p>
                      <a:pPr algn="l">
                        <a:buNone/>
                      </a:pPr>
                      <a:r>
                        <a:rPr lang="en-US" altLang="zh-CN" sz="1200"/>
                        <a:t>77</a:t>
                      </a:r>
                      <a:endParaRPr lang="en-US" altLang="zh-CN" sz="1200"/>
                    </a:p>
                  </a:txBody>
                  <a:tcPr/>
                </a:tc>
                <a:tc>
                  <a:txBody>
                    <a:bodyPr/>
                    <a:p>
                      <a:pPr algn="l">
                        <a:buNone/>
                      </a:pPr>
                      <a:r>
                        <a:rPr lang="en-US" altLang="zh-CN" sz="1200"/>
                        <a:t>166</a:t>
                      </a:r>
                      <a:endParaRPr lang="en-US" altLang="zh-CN" sz="1200"/>
                    </a:p>
                  </a:txBody>
                  <a:tcPr/>
                </a:tc>
                <a:tc>
                  <a:txBody>
                    <a:bodyPr/>
                    <a:p>
                      <a:pPr algn="l">
                        <a:buNone/>
                      </a:pPr>
                      <a:r>
                        <a:rPr lang="en-US" altLang="zh-CN" sz="1200"/>
                        <a:t>206</a:t>
                      </a:r>
                      <a:endParaRPr lang="en-US" altLang="zh-CN" sz="1200"/>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Some observations			</a:t>
            </a:r>
            <a:endParaRPr lang="en-US" altLang="zh-CN"/>
          </a:p>
        </p:txBody>
      </p:sp>
      <p:sp>
        <p:nvSpPr>
          <p:cNvPr id="3" name="内容占位符 2"/>
          <p:cNvSpPr>
            <a:spLocks noGrp="1"/>
          </p:cNvSpPr>
          <p:nvPr>
            <p:ph idx="1"/>
          </p:nvPr>
        </p:nvSpPr>
        <p:spPr/>
        <p:txBody>
          <a:bodyPr/>
          <a:p>
            <a:r>
              <a:rPr lang="en-US" altLang="zh-CN"/>
              <a:t>Well, it seems that SBFL techniques work.</a:t>
            </a:r>
            <a:endParaRPr lang="en-US" altLang="zh-CN"/>
          </a:p>
          <a:p>
            <a:r>
              <a:rPr lang="en-US" altLang="zh-CN"/>
              <a:t>For Top-1, ~70/357 bugs can be localized. For Top-5, &gt;200/357 bugs can be localized.</a:t>
            </a:r>
            <a:endParaRPr lang="en-US" altLang="zh-CN"/>
          </a:p>
          <a:p>
            <a:r>
              <a:rPr lang="en-US" altLang="zh-CN"/>
              <a:t>Is it good enough?...Nay!</a:t>
            </a:r>
            <a:endParaRPr lang="en-US" altLang="zh-CN"/>
          </a:p>
          <a:p>
            <a:r>
              <a:rPr lang="en-US" altLang="zh-CN"/>
              <a:t>Why?</a:t>
            </a:r>
            <a:endParaRPr lang="en-US" altLang="zh-CN"/>
          </a:p>
          <a:p>
            <a:pPr lvl="1"/>
            <a:r>
              <a:rPr lang="en-US" altLang="zh-CN"/>
              <a:t>For Top-1, ~20% surely is not exciting. </a:t>
            </a:r>
            <a:endParaRPr lang="en-US" altLang="zh-CN"/>
          </a:p>
          <a:p>
            <a:pPr lvl="1"/>
            <a:r>
              <a:rPr lang="en-US" altLang="zh-CN"/>
              <a:t>For Top-5, the result seems to be exciting.</a:t>
            </a:r>
            <a:endParaRPr lang="en-US" altLang="zh-CN"/>
          </a:p>
          <a:p>
            <a:pPr lvl="2"/>
            <a:r>
              <a:rPr lang="en-US" altLang="zh-CN"/>
              <a:t>But do we really care?</a:t>
            </a:r>
            <a:endParaRPr lang="en-US" altLang="zh-CN"/>
          </a:p>
          <a:p>
            <a:pPr lvl="2"/>
            <a:r>
              <a:rPr lang="en-US" altLang="zh-CN"/>
              <a:t>Recall that debugging is tedious and expensive, locating for one more time implies double efforts. So one needs to pay 5ish more times of efforts to locate ~200 bugs. </a:t>
            </a:r>
            <a:endParaRPr lang="en-US" altLang="zh-CN"/>
          </a:p>
          <a:p>
            <a:pPr lvl="2"/>
            <a:r>
              <a:rPr lang="en-US" altLang="zh-CN"/>
              <a:t>Is it worthy? You do the math.</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Testing</a:t>
            </a:r>
            <a:endParaRPr lang="en-US" dirty="0"/>
          </a:p>
        </p:txBody>
      </p:sp>
      <p:sp>
        <p:nvSpPr>
          <p:cNvPr id="3" name="Content Placeholder 2"/>
          <p:cNvSpPr>
            <a:spLocks noGrp="1"/>
          </p:cNvSpPr>
          <p:nvPr>
            <p:ph idx="1"/>
          </p:nvPr>
        </p:nvSpPr>
        <p:spPr/>
        <p:txBody>
          <a:bodyPr/>
          <a:lstStyle/>
          <a:p>
            <a:r>
              <a:rPr lang="en-US" b="1" dirty="0" smtClean="0">
                <a:solidFill>
                  <a:schemeClr val="accent2"/>
                </a:solidFill>
              </a:rPr>
              <a:t>Unit testing</a:t>
            </a:r>
            <a:r>
              <a:rPr lang="en-US" dirty="0" smtClean="0"/>
              <a:t>: the execution of a complete class, routine, or small program or team of programmers</a:t>
            </a:r>
            <a:endParaRPr lang="en-US" dirty="0" smtClean="0"/>
          </a:p>
          <a:p>
            <a:r>
              <a:rPr lang="en-US" b="1" dirty="0" smtClean="0">
                <a:solidFill>
                  <a:schemeClr val="accent5"/>
                </a:solidFill>
              </a:rPr>
              <a:t>Component testing</a:t>
            </a:r>
            <a:r>
              <a:rPr lang="en-US" dirty="0" smtClean="0"/>
              <a:t>: the execution of a class, package, small program, or other program element</a:t>
            </a:r>
            <a:endParaRPr lang="en-US" dirty="0" smtClean="0"/>
          </a:p>
          <a:p>
            <a:r>
              <a:rPr lang="en-US" b="1" dirty="0" smtClean="0">
                <a:solidFill>
                  <a:schemeClr val="accent6"/>
                </a:solidFill>
              </a:rPr>
              <a:t>Integration testing</a:t>
            </a:r>
            <a:r>
              <a:rPr lang="en-US" dirty="0" smtClean="0"/>
              <a:t>: the combined execution of two or more classes, packages, components, or subsystems</a:t>
            </a:r>
            <a:endParaRPr lang="en-US" dirty="0" smtClean="0"/>
          </a:p>
          <a:p>
            <a:r>
              <a:rPr lang="en-US" b="1" dirty="0" smtClean="0">
                <a:solidFill>
                  <a:schemeClr val="accent3"/>
                </a:solidFill>
              </a:rPr>
              <a:t>System testing</a:t>
            </a:r>
            <a:r>
              <a:rPr lang="en-US" dirty="0" smtClean="0"/>
              <a:t>: the execution of the software in its final configuration, including integration with other software and hardware systems</a:t>
            </a:r>
            <a:endParaRPr lang="en-US" dirty="0" smtClean="0"/>
          </a:p>
          <a:p>
            <a:r>
              <a:rPr lang="en-US" b="1" dirty="0" smtClean="0">
                <a:solidFill>
                  <a:schemeClr val="accent4"/>
                </a:solidFill>
              </a:rPr>
              <a:t>Regression testing</a:t>
            </a:r>
            <a:r>
              <a:rPr lang="en-US" dirty="0" smtClean="0"/>
              <a:t>: the repetition of previously executed test cases for the purpose of finding defects</a:t>
            </a:r>
            <a:endParaRPr lang="en-US" b="1"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r>
              <a:rPr lang="en-US" dirty="0"/>
              <a:t>So, what is our direction to improve SBFL? </a:t>
            </a:r>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en-US" altLang="zh-CN"/>
            </a:br>
            <a:r>
              <a:rPr lang="en-US" altLang="zh-CN"/>
              <a:t>Test Case Purification (Xuan et al, FSE'14)		</a:t>
            </a:r>
            <a:endParaRPr lang="en-US" altLang="zh-CN"/>
          </a:p>
        </p:txBody>
      </p:sp>
      <p:sp>
        <p:nvSpPr>
          <p:cNvPr id="3" name="内容占位符 2"/>
          <p:cNvSpPr>
            <a:spLocks noGrp="1"/>
          </p:cNvSpPr>
          <p:nvPr>
            <p:ph idx="1"/>
          </p:nvPr>
        </p:nvSpPr>
        <p:spPr/>
        <p:txBody>
          <a:bodyPr/>
          <a:p>
            <a:r>
              <a:rPr lang="en-US" altLang="zh-CN"/>
              <a:t>The goal of test case purification is to separate existing test cases into small fractions.</a:t>
            </a:r>
            <a:endParaRPr lang="en-US" altLang="zh-CN"/>
          </a:p>
          <a:p>
            <a:r>
              <a:rPr lang="en-US" altLang="zh-CN"/>
              <a:t>Motivation:</a:t>
            </a:r>
            <a:endParaRPr lang="en-US" altLang="zh-CN"/>
          </a:p>
          <a:p>
            <a:pPr lvl="1"/>
            <a:r>
              <a:rPr lang="en-US" altLang="zh-CN" sz="2000"/>
              <a:t>It is quite often that a test case includes multiple assertions.</a:t>
            </a:r>
            <a:endParaRPr lang="en-US" altLang="zh-CN" sz="2000"/>
          </a:p>
          <a:p>
            <a:pPr lvl="1"/>
            <a:r>
              <a:rPr lang="en-US" altLang="zh-CN" sz="2000"/>
              <a:t>“Apache Commons Lang (Version 2.6), consists of 1874 test cases with 10869 assertions testing the behavior of over 55K lines of code. That is, each test case includes 5.80 assertions on average.”</a:t>
            </a:r>
            <a:endParaRPr lang="en-US" altLang="zh-CN" sz="2000"/>
          </a:p>
          <a:p>
            <a:pPr lvl="1"/>
            <a:r>
              <a:rPr lang="en-US" altLang="zh-CN" sz="2000"/>
              <a:t>What if a test case with multi-assertions is split into multi-test-cases with single assertions?</a:t>
            </a:r>
            <a:endParaRPr lang="en-US" altLang="zh-CN" sz="2000"/>
          </a:p>
          <a:p>
            <a:pPr lvl="1"/>
            <a:r>
              <a:rPr lang="en-US" altLang="zh-CN" sz="2000"/>
              <a:t>And how do we do it?</a:t>
            </a:r>
            <a:endParaRPr lang="en-US" altLang="zh-CN" sz="2000"/>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Approach</a:t>
            </a:r>
            <a:endParaRPr lang="en-US" altLang="zh-CN"/>
          </a:p>
        </p:txBody>
      </p:sp>
      <p:sp>
        <p:nvSpPr>
          <p:cNvPr id="3" name="内容占位符 2"/>
          <p:cNvSpPr>
            <a:spLocks noGrp="1"/>
          </p:cNvSpPr>
          <p:nvPr>
            <p:ph idx="1"/>
          </p:nvPr>
        </p:nvSpPr>
        <p:spPr/>
        <p:txBody>
          <a:bodyPr/>
          <a:p>
            <a:r>
              <a:rPr lang="en-US" altLang="zh-CN"/>
              <a:t>There are three steps of test case purification</a:t>
            </a:r>
            <a:endParaRPr lang="en-US" altLang="zh-CN"/>
          </a:p>
          <a:p>
            <a:pPr lvl="1"/>
            <a:r>
              <a:rPr lang="en-US" altLang="zh-CN"/>
              <a:t>test case atomization</a:t>
            </a:r>
            <a:endParaRPr lang="en-US" altLang="zh-CN"/>
          </a:p>
          <a:p>
            <a:pPr lvl="1"/>
            <a:r>
              <a:rPr lang="en-US" altLang="zh-CN"/>
              <a:t>test case slicing</a:t>
            </a:r>
            <a:endParaRPr lang="en-US" altLang="zh-CN"/>
          </a:p>
          <a:p>
            <a:pPr lvl="1"/>
            <a:r>
              <a:rPr lang="en-US" altLang="zh-CN"/>
              <a:t>rank refinement</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Test Case Atomization</a:t>
            </a:r>
            <a:endParaRPr lang="en-US" altLang="zh-CN"/>
          </a:p>
        </p:txBody>
      </p:sp>
      <p:sp>
        <p:nvSpPr>
          <p:cNvPr id="3" name="内容占位符 2"/>
          <p:cNvSpPr>
            <a:spLocks noGrp="1"/>
          </p:cNvSpPr>
          <p:nvPr>
            <p:ph idx="1"/>
          </p:nvPr>
        </p:nvSpPr>
        <p:spPr/>
        <p:txBody>
          <a:bodyPr/>
          <a:p>
            <a:r>
              <a:rPr lang="en-US" altLang="zh-CN"/>
              <a:t>transform a test case with multi-assertions to multiple test cases with single assertions</a:t>
            </a:r>
            <a:endParaRPr lang="en-US" altLang="zh-CN"/>
          </a:p>
          <a:p>
            <a:r>
              <a:rPr lang="en-US" altLang="zh-CN"/>
              <a:t>But things are not that simple: how do we exactly avoid the effects of the redundant assertions? </a:t>
            </a:r>
            <a:endParaRPr lang="en-US" altLang="zh-CN"/>
          </a:p>
          <a:p>
            <a:pPr lvl="0"/>
            <a:r>
              <a:rPr lang="en-US" altLang="zh-CN"/>
              <a:t>An intuitive solution</a:t>
            </a:r>
            <a:endParaRPr lang="en-US" altLang="zh-CN"/>
          </a:p>
          <a:p>
            <a:pPr lvl="1"/>
            <a:r>
              <a:rPr lang="en-US" altLang="zh-CN"/>
              <a:t>We transform the redundant assertions to a “try-catch” structure. </a:t>
            </a:r>
            <a:endParaRPr lang="en-US" altLang="zh-CN"/>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6145745"/>
          <p:cNvPicPr>
            <a:picLocks noChangeAspect="1"/>
          </p:cNvPicPr>
          <p:nvPr/>
        </p:nvPicPr>
        <p:blipFill>
          <a:blip r:embed="rId1"/>
          <a:stretch>
            <a:fillRect/>
          </a:stretch>
        </p:blipFill>
        <p:spPr>
          <a:xfrm>
            <a:off x="2056765" y="4425950"/>
            <a:ext cx="5029835" cy="1478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Test Case Atomization (Cntd.)</a:t>
            </a:r>
            <a:endParaRPr lang="en-US" altLang="zh-CN"/>
          </a:p>
        </p:txBody>
      </p:sp>
      <p:sp>
        <p:nvSpPr>
          <p:cNvPr id="3" name="内容占位符 2"/>
          <p:cNvSpPr>
            <a:spLocks noGrp="1"/>
          </p:cNvSpPr>
          <p:nvPr>
            <p:ph idx="1"/>
          </p:nvPr>
        </p:nvSpPr>
        <p:spPr/>
        <p:txBody>
          <a:bodyPr/>
          <a:p>
            <a:r>
              <a:rPr lang="en-US" altLang="zh-CN"/>
              <a:t>Example:</a:t>
            </a:r>
            <a:endParaRPr lang="en-US" altLang="zh-CN"/>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6142754"/>
          <p:cNvPicPr>
            <a:picLocks noChangeAspect="1"/>
          </p:cNvPicPr>
          <p:nvPr/>
        </p:nvPicPr>
        <p:blipFill>
          <a:blip r:embed="rId1"/>
          <a:stretch>
            <a:fillRect/>
          </a:stretch>
        </p:blipFill>
        <p:spPr>
          <a:xfrm>
            <a:off x="2764155" y="1717675"/>
            <a:ext cx="2971800" cy="1691640"/>
          </a:xfrm>
          <a:prstGeom prst="rect">
            <a:avLst/>
          </a:prstGeom>
        </p:spPr>
      </p:pic>
      <p:pic>
        <p:nvPicPr>
          <p:cNvPr id="7" name="图片 6" descr="QQ图片20180416143146"/>
          <p:cNvPicPr>
            <a:picLocks noChangeAspect="1"/>
          </p:cNvPicPr>
          <p:nvPr/>
        </p:nvPicPr>
        <p:blipFill>
          <a:blip r:embed="rId2"/>
          <a:stretch>
            <a:fillRect/>
          </a:stretch>
        </p:blipFill>
        <p:spPr>
          <a:xfrm>
            <a:off x="1429385" y="4732655"/>
            <a:ext cx="6111875" cy="1981200"/>
          </a:xfrm>
          <a:prstGeom prst="rect">
            <a:avLst/>
          </a:prstGeom>
        </p:spPr>
      </p:pic>
      <p:sp>
        <p:nvSpPr>
          <p:cNvPr id="8" name="下箭头 7"/>
          <p:cNvSpPr/>
          <p:nvPr/>
        </p:nvSpPr>
        <p:spPr>
          <a:xfrm>
            <a:off x="4233545" y="3550285"/>
            <a:ext cx="185420" cy="1182370"/>
          </a:xfrm>
          <a:prstGeom prst="downArrow">
            <a:avLst>
              <a:gd name="adj1" fmla="val 32876"/>
              <a:gd name="adj2" fmla="val 105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Test Case Slicing</a:t>
            </a:r>
            <a:endParaRPr lang="en-US" altLang="zh-CN"/>
          </a:p>
        </p:txBody>
      </p:sp>
      <p:sp>
        <p:nvSpPr>
          <p:cNvPr id="3" name="内容占位符 2"/>
          <p:cNvSpPr>
            <a:spLocks noGrp="1"/>
          </p:cNvSpPr>
          <p:nvPr>
            <p:ph idx="1"/>
          </p:nvPr>
        </p:nvSpPr>
        <p:spPr/>
        <p:txBody>
          <a:bodyPr/>
          <a:p>
            <a:r>
              <a:rPr lang="en-US" altLang="zh-CN"/>
              <a:t>“Given a failing single-assertion test case resulting from test case atomization, we slice this test case by removing irrelevant statements.”</a:t>
            </a:r>
            <a:endParaRPr lang="en-US" altLang="zh-CN"/>
          </a:p>
          <a:p>
            <a:r>
              <a:rPr lang="en-US" altLang="zh-CN"/>
              <a:t>Dynamic slicing: remove irrelavant statements according to runtime execution. </a:t>
            </a:r>
            <a:endParaRPr lang="en-US" altLang="zh-CN"/>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Test Case Slicing (Cntd.)</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7" name="内容占位符 6" descr="QQ图片20180416143146"/>
          <p:cNvPicPr>
            <a:picLocks noChangeAspect="1"/>
          </p:cNvPicPr>
          <p:nvPr>
            <p:ph idx="1"/>
          </p:nvPr>
        </p:nvPicPr>
        <p:blipFill>
          <a:blip r:embed="rId1"/>
          <a:stretch>
            <a:fillRect/>
          </a:stretch>
        </p:blipFill>
        <p:spPr>
          <a:xfrm>
            <a:off x="2247900" y="1524000"/>
            <a:ext cx="6111240" cy="1981200"/>
          </a:xfrm>
          <a:prstGeom prst="rect">
            <a:avLst/>
          </a:prstGeom>
        </p:spPr>
      </p:pic>
      <p:pic>
        <p:nvPicPr>
          <p:cNvPr id="6" name="图片 5" descr="QQ图片20180416151753"/>
          <p:cNvPicPr>
            <a:picLocks noChangeAspect="1"/>
          </p:cNvPicPr>
          <p:nvPr/>
        </p:nvPicPr>
        <p:blipFill>
          <a:blip r:embed="rId2"/>
          <a:stretch>
            <a:fillRect/>
          </a:stretch>
        </p:blipFill>
        <p:spPr>
          <a:xfrm>
            <a:off x="4297045" y="4865370"/>
            <a:ext cx="4062095" cy="1950720"/>
          </a:xfrm>
          <a:prstGeom prst="rect">
            <a:avLst/>
          </a:prstGeom>
        </p:spPr>
      </p:pic>
      <p:sp>
        <p:nvSpPr>
          <p:cNvPr id="8" name="文本框 7"/>
          <p:cNvSpPr txBox="1"/>
          <p:nvPr/>
        </p:nvSpPr>
        <p:spPr>
          <a:xfrm>
            <a:off x="548005" y="1602740"/>
            <a:ext cx="1135380" cy="368300"/>
          </a:xfrm>
          <a:prstGeom prst="rect">
            <a:avLst/>
          </a:prstGeom>
          <a:noFill/>
        </p:spPr>
        <p:txBody>
          <a:bodyPr wrap="none" rtlCol="0" anchor="t">
            <a:spAutoFit/>
          </a:bodyPr>
          <a:p>
            <a:r>
              <a:rPr lang="en-US" altLang="zh-CN">
                <a:sym typeface="+mn-ea"/>
              </a:rPr>
              <a:t>Example:</a:t>
            </a:r>
            <a:endParaRPr lang="zh-CN" altLang="en-US"/>
          </a:p>
        </p:txBody>
      </p:sp>
      <p:sp>
        <p:nvSpPr>
          <p:cNvPr id="9" name="下箭头 8"/>
          <p:cNvSpPr/>
          <p:nvPr/>
        </p:nvSpPr>
        <p:spPr>
          <a:xfrm>
            <a:off x="5210810" y="3629025"/>
            <a:ext cx="185420" cy="1182370"/>
          </a:xfrm>
          <a:prstGeom prst="downArrow">
            <a:avLst>
              <a:gd name="adj1" fmla="val 32876"/>
              <a:gd name="adj2" fmla="val 105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下箭头 9"/>
          <p:cNvSpPr/>
          <p:nvPr/>
        </p:nvSpPr>
        <p:spPr>
          <a:xfrm>
            <a:off x="7301865" y="3629025"/>
            <a:ext cx="185420" cy="1182370"/>
          </a:xfrm>
          <a:prstGeom prst="downArrow">
            <a:avLst>
              <a:gd name="adj1" fmla="val 32876"/>
              <a:gd name="adj2" fmla="val 105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Rank Refinement</a:t>
            </a:r>
            <a:endParaRPr lang="en-US" altLang="zh-CN"/>
          </a:p>
        </p:txBody>
      </p:sp>
      <p:sp>
        <p:nvSpPr>
          <p:cNvPr id="3" name="内容占位符 2"/>
          <p:cNvSpPr>
            <a:spLocks noGrp="1"/>
          </p:cNvSpPr>
          <p:nvPr>
            <p:ph idx="1"/>
          </p:nvPr>
        </p:nvSpPr>
        <p:spPr/>
        <p:txBody>
          <a:bodyPr/>
          <a:p>
            <a:r>
              <a:rPr lang="en-US" altLang="zh-CN"/>
              <a:t>Rerank the statements according to the purifed test cases.</a:t>
            </a:r>
            <a:endParaRPr lang="en-US" altLang="zh-CN"/>
          </a:p>
          <a:p>
            <a:r>
              <a:rPr lang="en-US" altLang="zh-CN"/>
              <a:t>Design a new ranking formula. </a:t>
            </a:r>
            <a:endParaRPr lang="en-US" altLang="zh-CN"/>
          </a:p>
          <a:p>
            <a:pPr lvl="1"/>
            <a:r>
              <a:rPr lang="en-US" altLang="zh-CN"/>
              <a:t>                                         , where             and             are the numbers of test cases covering and non-covering s.   </a:t>
            </a:r>
            <a:endParaRPr lang="en-US" altLang="zh-CN"/>
          </a:p>
          <a:p>
            <a:pPr lvl="1"/>
            <a:r>
              <a:rPr lang="en-US" altLang="zh-CN"/>
              <a:t>                                           , where               and               are the minimum score and the maximum score for all the statements in S, respectively.  </a:t>
            </a:r>
            <a:endParaRPr lang="en-US" altLang="zh-CN"/>
          </a:p>
          <a:p>
            <a:pPr lvl="1"/>
            <a:r>
              <a:rPr lang="en-US" altLang="zh-CN"/>
              <a:t> </a:t>
            </a:r>
            <a:endParaRPr lang="en-US" altLang="zh-CN"/>
          </a:p>
          <a:p>
            <a:pPr lvl="0"/>
            <a:r>
              <a:rPr lang="en-US" altLang="zh-CN" sz="2400"/>
              <a:t>Or, you can use the tradional SBFL formulas (e.g, Jaccard, SBI).</a:t>
            </a:r>
            <a:endParaRPr lang="en-US" altLang="zh-CN" sz="2400"/>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图片 5" descr="QQ图片20180416153454"/>
          <p:cNvPicPr>
            <a:picLocks noChangeAspect="1"/>
          </p:cNvPicPr>
          <p:nvPr/>
        </p:nvPicPr>
        <p:blipFill>
          <a:blip r:embed="rId1"/>
          <a:stretch>
            <a:fillRect/>
          </a:stretch>
        </p:blipFill>
        <p:spPr>
          <a:xfrm>
            <a:off x="1118870" y="2439670"/>
            <a:ext cx="2766060" cy="437515"/>
          </a:xfrm>
          <a:prstGeom prst="rect">
            <a:avLst/>
          </a:prstGeom>
        </p:spPr>
      </p:pic>
      <p:pic>
        <p:nvPicPr>
          <p:cNvPr id="7" name="图片 6" descr="QQ图片20180416153541"/>
          <p:cNvPicPr>
            <a:picLocks noChangeAspect="1"/>
          </p:cNvPicPr>
          <p:nvPr/>
        </p:nvPicPr>
        <p:blipFill>
          <a:blip r:embed="rId2"/>
          <a:stretch>
            <a:fillRect/>
          </a:stretch>
        </p:blipFill>
        <p:spPr>
          <a:xfrm>
            <a:off x="4819015" y="2488565"/>
            <a:ext cx="731520" cy="388620"/>
          </a:xfrm>
          <a:prstGeom prst="rect">
            <a:avLst/>
          </a:prstGeom>
        </p:spPr>
      </p:pic>
      <p:pic>
        <p:nvPicPr>
          <p:cNvPr id="8" name="图片 7" descr="QQ图片20180416153617"/>
          <p:cNvPicPr>
            <a:picLocks noChangeAspect="1"/>
          </p:cNvPicPr>
          <p:nvPr/>
        </p:nvPicPr>
        <p:blipFill>
          <a:blip r:embed="rId3"/>
          <a:stretch>
            <a:fillRect/>
          </a:stretch>
        </p:blipFill>
        <p:spPr>
          <a:xfrm>
            <a:off x="6127115" y="2496185"/>
            <a:ext cx="769620" cy="373380"/>
          </a:xfrm>
          <a:prstGeom prst="rect">
            <a:avLst/>
          </a:prstGeom>
        </p:spPr>
      </p:pic>
      <p:pic>
        <p:nvPicPr>
          <p:cNvPr id="9" name="图片 8" descr="QQ图片20180416153820"/>
          <p:cNvPicPr>
            <a:picLocks noChangeAspect="1"/>
          </p:cNvPicPr>
          <p:nvPr/>
        </p:nvPicPr>
        <p:blipFill>
          <a:blip r:embed="rId4"/>
          <a:stretch>
            <a:fillRect/>
          </a:stretch>
        </p:blipFill>
        <p:spPr>
          <a:xfrm>
            <a:off x="1118870" y="3152140"/>
            <a:ext cx="2880360" cy="399415"/>
          </a:xfrm>
          <a:prstGeom prst="rect">
            <a:avLst/>
          </a:prstGeom>
        </p:spPr>
      </p:pic>
      <p:pic>
        <p:nvPicPr>
          <p:cNvPr id="10" name="图片 9" descr="QQ图片20180416153908"/>
          <p:cNvPicPr>
            <a:picLocks noChangeAspect="1"/>
          </p:cNvPicPr>
          <p:nvPr/>
        </p:nvPicPr>
        <p:blipFill>
          <a:blip r:embed="rId5"/>
          <a:stretch>
            <a:fillRect/>
          </a:stretch>
        </p:blipFill>
        <p:spPr>
          <a:xfrm>
            <a:off x="4921250" y="3162935"/>
            <a:ext cx="998220" cy="388620"/>
          </a:xfrm>
          <a:prstGeom prst="rect">
            <a:avLst/>
          </a:prstGeom>
        </p:spPr>
      </p:pic>
      <p:pic>
        <p:nvPicPr>
          <p:cNvPr id="11" name="图片 10" descr="QQ图片20180416153943"/>
          <p:cNvPicPr>
            <a:picLocks noChangeAspect="1"/>
          </p:cNvPicPr>
          <p:nvPr/>
        </p:nvPicPr>
        <p:blipFill>
          <a:blip r:embed="rId6"/>
          <a:stretch>
            <a:fillRect/>
          </a:stretch>
        </p:blipFill>
        <p:spPr>
          <a:xfrm>
            <a:off x="6360160" y="3157220"/>
            <a:ext cx="1043940" cy="388620"/>
          </a:xfrm>
          <a:prstGeom prst="rect">
            <a:avLst/>
          </a:prstGeom>
        </p:spPr>
      </p:pic>
      <p:pic>
        <p:nvPicPr>
          <p:cNvPr id="12" name="图片 11"/>
          <p:cNvPicPr>
            <a:picLocks noChangeAspect="1"/>
          </p:cNvPicPr>
          <p:nvPr/>
        </p:nvPicPr>
        <p:blipFill>
          <a:blip r:embed="rId7"/>
          <a:stretch>
            <a:fillRect/>
          </a:stretch>
        </p:blipFill>
        <p:spPr>
          <a:xfrm>
            <a:off x="1046480" y="4114165"/>
            <a:ext cx="3688715" cy="37338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Evaluations</a:t>
            </a:r>
            <a:endParaRPr lang="en-US" altLang="zh-CN"/>
          </a:p>
        </p:txBody>
      </p:sp>
      <p:sp>
        <p:nvSpPr>
          <p:cNvPr id="3" name="内容占位符 2"/>
          <p:cNvSpPr>
            <a:spLocks noGrp="1"/>
          </p:cNvSpPr>
          <p:nvPr>
            <p:ph idx="1"/>
          </p:nvPr>
        </p:nvSpPr>
        <p:spPr/>
        <p:txBody>
          <a:bodyPr/>
          <a:p>
            <a:r>
              <a:rPr lang="en-US" altLang="zh-CN"/>
              <a:t>Dataset: 1800 artificial bugs on programs in java libraries, including JExel 1.0.0 beta13, JParsec 2.0.1, Jaxen 1.1.5, Apache Commons (AC) Codec 1.9, Apache Commons (AC) Lang 2.6, Joda Time 2.3.</a:t>
            </a:r>
            <a:endParaRPr lang="en-US" altLang="zh-CN"/>
          </a:p>
          <a:p>
            <a:endParaRPr lang="en-US" altLang="zh-CN"/>
          </a:p>
          <a:p>
            <a:pPr lvl="0"/>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Evaluations </a:t>
            </a:r>
            <a:endParaRPr lang="zh-CN" altLang="en-US"/>
          </a:p>
        </p:txBody>
      </p:sp>
      <p:sp>
        <p:nvSpPr>
          <p:cNvPr id="3" name="内容占位符 2"/>
          <p:cNvSpPr>
            <a:spLocks noGrp="1"/>
          </p:cNvSpPr>
          <p:nvPr>
            <p:ph idx="1"/>
          </p:nvPr>
        </p:nvSpPr>
        <p:spPr/>
        <p:txBody>
          <a:bodyPr/>
          <a:p>
            <a:r>
              <a:rPr lang="en-US" altLang="zh-CN">
                <a:sym typeface="+mn-ea"/>
              </a:rPr>
              <a:t>Number of faults where test case purification improves existing fault localization techniques (column Positive), worsens (column Negative) and has no impact (column Neutral) based on wasted efforts (efforts spent on localizing faults. )</a:t>
            </a:r>
            <a:endParaRPr lang="en-US" altLang="zh-CN">
              <a:sym typeface="+mn-ea"/>
            </a:endParaRPr>
          </a:p>
          <a:p>
            <a:pPr lvl="0"/>
            <a:r>
              <a:rPr lang="en-US"/>
              <a:t>Results: </a:t>
            </a:r>
            <a:endParaRPr lang="en-US"/>
          </a:p>
          <a:p>
            <a:pPr lvl="0"/>
            <a:endParaRPr lang="en-US"/>
          </a:p>
          <a:p>
            <a:pPr lvl="1"/>
            <a:endParaRPr 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6182114"/>
          <p:cNvPicPr>
            <a:picLocks noChangeAspect="1"/>
          </p:cNvPicPr>
          <p:nvPr/>
        </p:nvPicPr>
        <p:blipFill>
          <a:blip r:embed="rId1"/>
          <a:stretch>
            <a:fillRect/>
          </a:stretch>
        </p:blipFill>
        <p:spPr>
          <a:xfrm>
            <a:off x="1674495" y="4203065"/>
            <a:ext cx="5669280" cy="1781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3" name="Content Placeholder 2"/>
          <p:cNvSpPr>
            <a:spLocks noGrp="1"/>
          </p:cNvSpPr>
          <p:nvPr>
            <p:ph idx="1"/>
          </p:nvPr>
        </p:nvSpPr>
        <p:spPr/>
        <p:txBody>
          <a:bodyPr/>
          <a:lstStyle/>
          <a:p>
            <a:r>
              <a:rPr lang="en-US" b="1" dirty="0" smtClean="0"/>
              <a:t>Black-box testing</a:t>
            </a:r>
            <a:r>
              <a:rPr lang="en-US" dirty="0" smtClean="0"/>
              <a:t>: tests in which the test cannot see the inner workings of the item being executed</a:t>
            </a:r>
            <a:endParaRPr lang="en-US" dirty="0" smtClean="0"/>
          </a:p>
          <a:p>
            <a:endParaRPr lang="en-US" b="1" dirty="0"/>
          </a:p>
          <a:p>
            <a:r>
              <a:rPr lang="en-US" b="1" dirty="0" smtClean="0"/>
              <a:t>White-box </a:t>
            </a:r>
            <a:r>
              <a:rPr lang="en-US" b="1" dirty="0"/>
              <a:t>testing </a:t>
            </a:r>
            <a:r>
              <a:rPr lang="en-US" b="1" dirty="0" smtClean="0"/>
              <a:t>:</a:t>
            </a:r>
            <a:r>
              <a:rPr lang="en-US" dirty="0" smtClean="0"/>
              <a:t> tests in which the tester is aware of the inner workings of the item being tested</a:t>
            </a:r>
            <a:endParaRPr lang="en-US" b="1"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Evaluations (Cntd.) </a:t>
            </a:r>
            <a:endParaRPr lang="zh-CN" altLang="en-US"/>
          </a:p>
        </p:txBody>
      </p:sp>
      <p:sp>
        <p:nvSpPr>
          <p:cNvPr id="3" name="内容占位符 2"/>
          <p:cNvSpPr>
            <a:spLocks noGrp="1"/>
          </p:cNvSpPr>
          <p:nvPr>
            <p:ph idx="1"/>
          </p:nvPr>
        </p:nvSpPr>
        <p:spPr/>
        <p:txBody>
          <a:bodyPr/>
          <a:p>
            <a:r>
              <a:rPr lang="zh-CN" altLang="en-US"/>
              <a:t>Wasted e</a:t>
            </a:r>
            <a:r>
              <a:rPr lang="en-US" altLang="zh-CN"/>
              <a:t>ff</a:t>
            </a:r>
            <a:r>
              <a:rPr lang="zh-CN" altLang="en-US"/>
              <a:t>ort (measured with the absolute number of statements to be examined before </a:t>
            </a:r>
            <a:r>
              <a:rPr lang="en-US" altLang="zh-CN"/>
              <a:t>fi</a:t>
            </a:r>
            <a:r>
              <a:rPr lang="zh-CN" altLang="en-US"/>
              <a:t>nding the fault). The wasted e</a:t>
            </a:r>
            <a:r>
              <a:rPr lang="en-US" altLang="zh-CN"/>
              <a:t>ff</a:t>
            </a:r>
            <a:r>
              <a:rPr lang="zh-CN" altLang="en-US"/>
              <a:t>ort for </a:t>
            </a:r>
            <a:r>
              <a:rPr lang="en-US" altLang="zh-CN"/>
              <a:t>the </a:t>
            </a:r>
            <a:r>
              <a:rPr lang="zh-CN" altLang="en-US"/>
              <a:t>dataset is given on all six considered fault-localization techniques with and without test case pur</a:t>
            </a:r>
            <a:r>
              <a:rPr lang="en-US" altLang="zh-CN"/>
              <a:t>ifi</a:t>
            </a:r>
            <a:r>
              <a:rPr lang="zh-CN" altLang="en-US"/>
              <a:t>cation. The last row averages over all subject programs.</a:t>
            </a:r>
            <a:endParaRPr lang="zh-CN" altLang="en-US"/>
          </a:p>
          <a:p>
            <a:r>
              <a:rPr lang="en-US" altLang="zh-CN"/>
              <a:t>Results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6182706"/>
          <p:cNvPicPr>
            <a:picLocks noChangeAspect="1"/>
          </p:cNvPicPr>
          <p:nvPr/>
        </p:nvPicPr>
        <p:blipFill>
          <a:blip r:embed="rId1"/>
          <a:stretch>
            <a:fillRect/>
          </a:stretch>
        </p:blipFill>
        <p:spPr>
          <a:xfrm>
            <a:off x="904875" y="4526915"/>
            <a:ext cx="7224395" cy="1402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r>
              <a:rPr lang="en-US" dirty="0"/>
              <a:t>Let's comment this technique.</a:t>
            </a:r>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Multric: </a:t>
            </a:r>
            <a:r>
              <a:rPr lang="zh-CN" altLang="en-US"/>
              <a:t>Learning to Combine Multiple Ranking </a:t>
            </a:r>
            <a:r>
              <a:rPr lang="en-US" altLang="zh-CN"/>
              <a:t>Formulas</a:t>
            </a:r>
            <a:r>
              <a:rPr lang="zh-CN" altLang="en-US"/>
              <a:t> </a:t>
            </a:r>
            <a:r>
              <a:rPr lang="en-US" altLang="zh-CN"/>
              <a:t>(Xuan et al, ICSME'14)</a:t>
            </a:r>
            <a:endParaRPr lang="en-US" altLang="zh-CN"/>
          </a:p>
        </p:txBody>
      </p:sp>
      <p:sp>
        <p:nvSpPr>
          <p:cNvPr id="3" name="内容占位符 2"/>
          <p:cNvSpPr>
            <a:spLocks noGrp="1"/>
          </p:cNvSpPr>
          <p:nvPr>
            <p:ph idx="1"/>
          </p:nvPr>
        </p:nvSpPr>
        <p:spPr/>
        <p:txBody>
          <a:bodyPr/>
          <a:p>
            <a:r>
              <a:rPr lang="en-US" altLang="zh-CN"/>
              <a:t>Intuition: There are too many SBFL formulas. Their performance vary much. </a:t>
            </a:r>
            <a:endParaRPr lang="en-US" altLang="zh-CN"/>
          </a:p>
          <a:p>
            <a:pPr lvl="1"/>
            <a:r>
              <a:rPr lang="en-US" altLang="zh-CN"/>
              <a:t>                                                 </a:t>
            </a:r>
            <a:endParaRPr lang="en-US" altLang="zh-CN"/>
          </a:p>
          <a:p>
            <a:pPr lvl="1"/>
            <a:r>
              <a:rPr lang="en-US" altLang="zh-CN"/>
              <a:t> </a:t>
            </a:r>
            <a:endParaRPr lang="en-US" altLang="zh-CN"/>
          </a:p>
          <a:p>
            <a:pPr lvl="1"/>
            <a:r>
              <a:rPr lang="en-US" altLang="zh-CN"/>
              <a:t>Example</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en-US" altLang="zh-CN"/>
              <a:t>Ochiai and Ample rank different program entities as being faulty.</a:t>
            </a:r>
            <a:endParaRPr lang="en-US" altLang="zh-CN"/>
          </a:p>
          <a:p>
            <a:pPr lvl="1"/>
            <a:endParaRPr lang="en-US" altLang="zh-CN"/>
          </a:p>
          <a:p>
            <a:pPr lvl="1"/>
            <a:endParaRPr lang="en-US" altLang="zh-CN"/>
          </a:p>
          <a:p>
            <a:endParaRPr lang="en-US" altLang="zh-CN"/>
          </a:p>
          <a:p>
            <a:pPr lvl="1"/>
            <a:endParaRPr lang="en-US" altLang="zh-CN"/>
          </a:p>
          <a:p>
            <a:pPr lvl="1"/>
            <a:endParaRPr lang="en-US" altLang="zh-CN"/>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图片 5" descr="QQ图片20180417113418"/>
          <p:cNvPicPr>
            <a:picLocks noChangeAspect="1"/>
          </p:cNvPicPr>
          <p:nvPr/>
        </p:nvPicPr>
        <p:blipFill>
          <a:blip r:embed="rId1"/>
          <a:stretch>
            <a:fillRect/>
          </a:stretch>
        </p:blipFill>
        <p:spPr>
          <a:xfrm>
            <a:off x="1133475" y="2459355"/>
            <a:ext cx="2311400" cy="316865"/>
          </a:xfrm>
          <a:prstGeom prst="rect">
            <a:avLst/>
          </a:prstGeom>
        </p:spPr>
      </p:pic>
      <p:pic>
        <p:nvPicPr>
          <p:cNvPr id="7" name="图片 6" descr="QQ图片20180417113531"/>
          <p:cNvPicPr>
            <a:picLocks noChangeAspect="1"/>
          </p:cNvPicPr>
          <p:nvPr/>
        </p:nvPicPr>
        <p:blipFill>
          <a:blip r:embed="rId2"/>
          <a:stretch>
            <a:fillRect/>
          </a:stretch>
        </p:blipFill>
        <p:spPr>
          <a:xfrm>
            <a:off x="1133475" y="2776220"/>
            <a:ext cx="2231390" cy="354330"/>
          </a:xfrm>
          <a:prstGeom prst="rect">
            <a:avLst/>
          </a:prstGeom>
        </p:spPr>
      </p:pic>
      <p:pic>
        <p:nvPicPr>
          <p:cNvPr id="8" name="图片 7" descr="QQ图片20180417113707"/>
          <p:cNvPicPr>
            <a:picLocks noChangeAspect="1"/>
          </p:cNvPicPr>
          <p:nvPr/>
        </p:nvPicPr>
        <p:blipFill>
          <a:blip r:embed="rId3"/>
          <a:stretch>
            <a:fillRect/>
          </a:stretch>
        </p:blipFill>
        <p:spPr>
          <a:xfrm>
            <a:off x="1567815" y="3524250"/>
            <a:ext cx="6008370" cy="1839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Intuition and Heuristics</a:t>
            </a:r>
            <a:endParaRPr lang="en-US" altLang="zh-CN"/>
          </a:p>
        </p:txBody>
      </p:sp>
      <p:sp>
        <p:nvSpPr>
          <p:cNvPr id="3" name="内容占位符 2"/>
          <p:cNvSpPr>
            <a:spLocks noGrp="1"/>
          </p:cNvSpPr>
          <p:nvPr>
            <p:ph idx="1"/>
          </p:nvPr>
        </p:nvSpPr>
        <p:spPr/>
        <p:txBody>
          <a:bodyPr/>
          <a:p>
            <a:r>
              <a:rPr lang="en-US" altLang="zh-CN"/>
              <a:t>Intuition (Cntd.)</a:t>
            </a:r>
            <a:endParaRPr lang="en-US" altLang="zh-CN"/>
          </a:p>
          <a:p>
            <a:pPr lvl="1"/>
            <a:r>
              <a:rPr lang="en-US" altLang="zh-CN"/>
              <a:t>We know that all SBFL formulas are proposed for certain reasons. Their performance are advanced here and there.</a:t>
            </a:r>
            <a:endParaRPr lang="en-US" altLang="zh-CN"/>
          </a:p>
          <a:p>
            <a:pPr lvl="0"/>
            <a:r>
              <a:rPr lang="en-US" altLang="zh-CN"/>
              <a:t>Heuristic: Can we do something to emphasize and combine their advantages? </a:t>
            </a:r>
            <a:endParaRPr lang="en-US" altLang="zh-CN"/>
          </a:p>
          <a:p>
            <a:pPr lvl="1"/>
            <a:r>
              <a:rPr lang="en-US" altLang="zh-CN"/>
              <a:t>More specifically, can we group all SBFL formulas as one?</a:t>
            </a:r>
            <a:endParaRPr lang="en-US" altLang="zh-CN"/>
          </a:p>
          <a:p>
            <a:pPr lvl="0"/>
            <a:r>
              <a:rPr lang="en-US" altLang="zh-CN"/>
              <a:t>How?</a:t>
            </a:r>
            <a:endParaRPr lang="en-US" altLang="zh-CN"/>
          </a:p>
          <a:p>
            <a:pPr lvl="1"/>
            <a:r>
              <a:rPr lang="en-US" altLang="zh-CN"/>
              <a:t>Ideally, we wish we can have something like this:</a:t>
            </a:r>
            <a:endParaRPr lang="en-US" altLang="zh-CN"/>
          </a:p>
          <a:p>
            <a:pPr lvl="1"/>
            <a:endParaRPr lang="en-US" altLang="zh-CN"/>
          </a:p>
          <a:p>
            <a:pPr lvl="1"/>
            <a:r>
              <a:rPr lang="en-US" altLang="zh-CN"/>
              <a:t>It would be good if a and b can be represented as </a:t>
            </a:r>
            <a:endParaRPr lang="en-US" altLang="zh-CN"/>
          </a:p>
          <a:p>
            <a:pPr lvl="1"/>
            <a:endParaRPr lang="en-US" altLang="zh-CN"/>
          </a:p>
          <a:p>
            <a:pPr lvl="1"/>
            <a:endParaRPr lang="en-US" altLang="zh-CN"/>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图片 5" descr="QQ图片20180417124254"/>
          <p:cNvPicPr>
            <a:picLocks noChangeAspect="1"/>
          </p:cNvPicPr>
          <p:nvPr/>
        </p:nvPicPr>
        <p:blipFill>
          <a:blip r:embed="rId1"/>
          <a:stretch>
            <a:fillRect/>
          </a:stretch>
        </p:blipFill>
        <p:spPr>
          <a:xfrm>
            <a:off x="2218055" y="4723130"/>
            <a:ext cx="3482340" cy="350520"/>
          </a:xfrm>
          <a:prstGeom prst="rect">
            <a:avLst/>
          </a:prstGeom>
        </p:spPr>
      </p:pic>
      <p:pic>
        <p:nvPicPr>
          <p:cNvPr id="7" name="图片 6" descr="QQ图片20180417132956"/>
          <p:cNvPicPr>
            <a:picLocks noChangeAspect="1"/>
          </p:cNvPicPr>
          <p:nvPr/>
        </p:nvPicPr>
        <p:blipFill>
          <a:blip r:embed="rId2"/>
          <a:stretch>
            <a:fillRect/>
          </a:stretch>
        </p:blipFill>
        <p:spPr>
          <a:xfrm>
            <a:off x="1492250" y="5463540"/>
            <a:ext cx="5890895" cy="784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sym typeface="+mn-ea"/>
              </a:rPr>
              <a:t>Multric Framework</a:t>
            </a:r>
            <a:endParaRPr lang="en-US"/>
          </a:p>
        </p:txBody>
      </p:sp>
      <p:sp>
        <p:nvSpPr>
          <p:cNvPr id="3" name="内容占位符 2"/>
          <p:cNvSpPr>
            <a:spLocks noGrp="1"/>
          </p:cNvSpPr>
          <p:nvPr>
            <p:ph idx="1"/>
          </p:nvPr>
        </p:nvSpPr>
        <p:spPr/>
        <p:txBody>
          <a:bodyPr/>
          <a:p>
            <a:r>
              <a:rPr lang="en-US" altLang="zh-CN">
                <a:sym typeface="+mn-ea"/>
              </a:rPr>
              <a:t>How? (Cntd.)</a:t>
            </a:r>
            <a:endParaRPr lang="en-US" altLang="zh-CN">
              <a:sym typeface="+mn-ea"/>
            </a:endParaRPr>
          </a:p>
          <a:p>
            <a:pPr lvl="1"/>
            <a:r>
              <a:rPr lang="en-US" altLang="zh-CN"/>
              <a:t>Now the question turns out to be, how do we derive a and b?</a:t>
            </a:r>
            <a:endParaRPr lang="en-US" altLang="zh-CN"/>
          </a:p>
          <a:p>
            <a:pPr lvl="1"/>
            <a:r>
              <a:rPr lang="en-US" altLang="zh-CN"/>
              <a:t>An intuitive solution is, learning to rank.</a:t>
            </a:r>
            <a:endParaRPr lang="en-US" altLang="zh-CN"/>
          </a:p>
          <a:p>
            <a:pPr lvl="0"/>
            <a:r>
              <a:rPr lang="en-US" altLang="zh-CN"/>
              <a:t>Multric Framework:</a:t>
            </a:r>
            <a:endParaRPr lang="en-US" altLang="zh-CN"/>
          </a:p>
          <a:p>
            <a:pPr lvl="1"/>
            <a:r>
              <a:rPr lang="en-US" altLang="zh-CN" sz="2000"/>
              <a:t>Learning Phase</a:t>
            </a:r>
            <a:endParaRPr lang="en-US" altLang="zh-CN" sz="2000"/>
          </a:p>
          <a:p>
            <a:pPr lvl="2"/>
            <a:r>
              <a:rPr lang="en-US" altLang="zh-CN" sz="1800"/>
              <a:t>Collect the spectra of all faulty program entities (i.e., methods),</a:t>
            </a:r>
            <a:endParaRPr lang="en-US" altLang="zh-CN" sz="1800"/>
          </a:p>
          <a:p>
            <a:pPr lvl="2"/>
            <a:r>
              <a:rPr lang="en-US" altLang="zh-CN" sz="1800"/>
              <a:t>Compute the suspiciousness score of faulty program entities according to all SBFL techniques.</a:t>
            </a:r>
            <a:endParaRPr lang="en-US" altLang="zh-CN" sz="1800"/>
          </a:p>
          <a:p>
            <a:pPr lvl="2"/>
            <a:r>
              <a:rPr lang="en-US" altLang="zh-CN" sz="1800"/>
              <a:t>Combine all the SBFL scores, learn and tune the weights of them, form a new ranking model.</a:t>
            </a:r>
            <a:endParaRPr lang="en-US" altLang="zh-CN" sz="1800"/>
          </a:p>
          <a:p>
            <a:pPr lvl="1"/>
            <a:r>
              <a:rPr lang="en-US" altLang="zh-CN" sz="2000"/>
              <a:t>Ranking Phase</a:t>
            </a:r>
            <a:endParaRPr lang="en-US" altLang="zh-CN" sz="2000"/>
          </a:p>
          <a:p>
            <a:pPr lvl="2"/>
            <a:r>
              <a:rPr lang="en-US" altLang="zh-CN"/>
              <a:t>For a new faulty program, collect its spectrum, use the learned model to compute its suspisciousness score, rank it.</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Learning Phase</a:t>
            </a:r>
            <a:endParaRPr lang="en-US" altLang="zh-CN"/>
          </a:p>
        </p:txBody>
      </p:sp>
      <p:sp>
        <p:nvSpPr>
          <p:cNvPr id="3" name="内容占位符 2"/>
          <p:cNvSpPr>
            <a:spLocks noGrp="1"/>
          </p:cNvSpPr>
          <p:nvPr>
            <p:ph idx="1"/>
          </p:nvPr>
        </p:nvSpPr>
        <p:spPr/>
        <p:txBody>
          <a:bodyPr/>
          <a:p>
            <a:r>
              <a:rPr lang="en-US" altLang="zh-CN"/>
              <a:t>Settings:</a:t>
            </a:r>
            <a:endParaRPr lang="en-US" altLang="zh-CN"/>
          </a:p>
          <a:p>
            <a:pPr lvl="1"/>
            <a:r>
              <a:rPr lang="en-US" altLang="zh-CN" sz="2000"/>
              <a:t>     existing SBFL formulas ( = 25 )</a:t>
            </a:r>
            <a:endParaRPr lang="en-US" altLang="zh-CN" sz="2000"/>
          </a:p>
          <a:p>
            <a:pPr lvl="1"/>
            <a:r>
              <a:rPr lang="en-US" altLang="zh-CN" sz="2000"/>
              <a:t>)   : set of faulty programs with test cases</a:t>
            </a:r>
            <a:endParaRPr lang="en-US" altLang="zh-CN" sz="2000"/>
          </a:p>
          <a:p>
            <a:pPr lvl="0"/>
            <a:r>
              <a:rPr lang="en-US" altLang="zh-CN" sz="2400"/>
              <a:t>The suspiciousness score of a program entitiy </a:t>
            </a:r>
            <a:r>
              <a:rPr lang="en-US" altLang="zh-CN" sz="2400" i="1"/>
              <a:t>x</a:t>
            </a:r>
            <a:r>
              <a:rPr lang="en-US" altLang="zh-CN" sz="2400"/>
              <a:t> in Multric is defined as </a:t>
            </a:r>
            <a:endParaRPr lang="en-US" altLang="zh-CN" sz="2400"/>
          </a:p>
          <a:p>
            <a:pPr lvl="0"/>
            <a:endParaRPr lang="en-US" altLang="zh-CN" sz="2400"/>
          </a:p>
          <a:p>
            <a:pPr lvl="1"/>
            <a:endParaRPr lang="en-US" altLang="zh-CN" sz="2000"/>
          </a:p>
          <a:p>
            <a:pPr lvl="1"/>
            <a:r>
              <a:rPr lang="en-US" altLang="zh-CN" sz="2000"/>
              <a:t>where                 denotes the suspiciousness score by a SBFL formula               and                     denotes the weight of the SBFL formula </a:t>
            </a:r>
            <a:r>
              <a:rPr lang="en-US" altLang="zh-CN" sz="2000" i="1"/>
              <a:t>k</a:t>
            </a:r>
            <a:r>
              <a:rPr lang="en-US" altLang="zh-CN" sz="2000"/>
              <a:t>.</a:t>
            </a:r>
            <a:endParaRPr lang="en-US" altLang="zh-CN" sz="2000"/>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7151420"/>
          <p:cNvPicPr>
            <a:picLocks noChangeAspect="1"/>
          </p:cNvPicPr>
          <p:nvPr/>
        </p:nvPicPr>
        <p:blipFill>
          <a:blip r:embed="rId1"/>
          <a:stretch>
            <a:fillRect/>
          </a:stretch>
        </p:blipFill>
        <p:spPr>
          <a:xfrm>
            <a:off x="986790" y="2012950"/>
            <a:ext cx="320040" cy="396240"/>
          </a:xfrm>
          <a:prstGeom prst="rect">
            <a:avLst/>
          </a:prstGeom>
        </p:spPr>
      </p:pic>
      <p:pic>
        <p:nvPicPr>
          <p:cNvPr id="6" name="图片 5" descr="QQ图片20180417153528"/>
          <p:cNvPicPr>
            <a:picLocks noChangeAspect="1"/>
          </p:cNvPicPr>
          <p:nvPr/>
        </p:nvPicPr>
        <p:blipFill>
          <a:blip r:embed="rId2"/>
          <a:stretch>
            <a:fillRect/>
          </a:stretch>
        </p:blipFill>
        <p:spPr>
          <a:xfrm>
            <a:off x="986790" y="2479040"/>
            <a:ext cx="289560" cy="297180"/>
          </a:xfrm>
          <a:prstGeom prst="rect">
            <a:avLst/>
          </a:prstGeom>
        </p:spPr>
      </p:pic>
      <p:pic>
        <p:nvPicPr>
          <p:cNvPr id="7" name="图片 6" descr="QQ图片20180417153911"/>
          <p:cNvPicPr>
            <a:picLocks noChangeAspect="1"/>
          </p:cNvPicPr>
          <p:nvPr/>
        </p:nvPicPr>
        <p:blipFill>
          <a:blip r:embed="rId3"/>
          <a:stretch>
            <a:fillRect/>
          </a:stretch>
        </p:blipFill>
        <p:spPr>
          <a:xfrm>
            <a:off x="1898015" y="3585210"/>
            <a:ext cx="4923155" cy="788670"/>
          </a:xfrm>
          <a:prstGeom prst="rect">
            <a:avLst/>
          </a:prstGeom>
        </p:spPr>
      </p:pic>
      <p:pic>
        <p:nvPicPr>
          <p:cNvPr id="8" name="图片 7" descr="QQ图片20180417154551"/>
          <p:cNvPicPr>
            <a:picLocks noChangeAspect="1"/>
          </p:cNvPicPr>
          <p:nvPr/>
        </p:nvPicPr>
        <p:blipFill>
          <a:blip r:embed="rId4"/>
          <a:stretch>
            <a:fillRect/>
          </a:stretch>
        </p:blipFill>
        <p:spPr>
          <a:xfrm>
            <a:off x="1717040" y="4373880"/>
            <a:ext cx="1127760" cy="373380"/>
          </a:xfrm>
          <a:prstGeom prst="rect">
            <a:avLst/>
          </a:prstGeom>
        </p:spPr>
      </p:pic>
      <p:pic>
        <p:nvPicPr>
          <p:cNvPr id="9" name="图片 8" descr="QQ图片20180417154717"/>
          <p:cNvPicPr>
            <a:picLocks noChangeAspect="1"/>
          </p:cNvPicPr>
          <p:nvPr/>
        </p:nvPicPr>
        <p:blipFill>
          <a:blip r:embed="rId5"/>
          <a:stretch>
            <a:fillRect/>
          </a:stretch>
        </p:blipFill>
        <p:spPr>
          <a:xfrm>
            <a:off x="1920875" y="4747260"/>
            <a:ext cx="960120" cy="320040"/>
          </a:xfrm>
          <a:prstGeom prst="rect">
            <a:avLst/>
          </a:prstGeom>
        </p:spPr>
      </p:pic>
      <p:pic>
        <p:nvPicPr>
          <p:cNvPr id="10" name="图片 9" descr="QQ图片20180417154844"/>
          <p:cNvPicPr>
            <a:picLocks noChangeAspect="1"/>
          </p:cNvPicPr>
          <p:nvPr/>
        </p:nvPicPr>
        <p:blipFill>
          <a:blip r:embed="rId6"/>
          <a:stretch>
            <a:fillRect/>
          </a:stretch>
        </p:blipFill>
        <p:spPr>
          <a:xfrm>
            <a:off x="3376930" y="4739640"/>
            <a:ext cx="1432560" cy="32766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Learning Phase (Ctnd.)</a:t>
            </a:r>
            <a:endParaRPr lang="zh-CN" altLang="en-US"/>
          </a:p>
        </p:txBody>
      </p:sp>
      <p:sp>
        <p:nvSpPr>
          <p:cNvPr id="3" name="内容占位符 2"/>
          <p:cNvSpPr>
            <a:spLocks noGrp="1"/>
          </p:cNvSpPr>
          <p:nvPr>
            <p:ph idx="1"/>
          </p:nvPr>
        </p:nvSpPr>
        <p:spPr/>
        <p:txBody>
          <a:bodyPr/>
          <a:p>
            <a:endParaRPr lang="zh-CN" altLang="en-US"/>
          </a:p>
          <a:p>
            <a:endParaRPr lang="zh-CN" altLang="en-US"/>
          </a:p>
          <a:p>
            <a:endParaRPr lang="zh-CN" altLang="en-US"/>
          </a:p>
          <a:p>
            <a:pPr lvl="1"/>
            <a:r>
              <a:rPr lang="zh-CN" altLang="en-US"/>
              <a:t> </a:t>
            </a:r>
            <a:r>
              <a:rPr lang="en-US" altLang="zh-CN"/>
              <a:t>where       is a positive number,           is a binary function that returns only 1 or 0, and       is the times of tuning the weight for the metric k before the algorithm converges. </a:t>
            </a:r>
            <a:endParaRPr lang="en-US" altLang="zh-CN"/>
          </a:p>
          <a:p>
            <a:pPr lvl="1"/>
            <a:endParaRPr lang="en-US" altLang="zh-CN"/>
          </a:p>
          <a:p>
            <a:pPr lvl="1"/>
            <a:endParaRPr lang="en-US" altLang="zh-CN"/>
          </a:p>
          <a:p>
            <a:pPr lvl="1"/>
            <a:endParaRPr lang="en-US" altLang="zh-CN"/>
          </a:p>
          <a:p>
            <a:pPr lvl="1"/>
            <a:r>
              <a:rPr lang="en-US" altLang="zh-CN"/>
              <a:t>where        is a learned constant as the threshold of the binary decision in            and         is a binary operator.         = 1 if </a:t>
            </a:r>
            <a:r>
              <a:rPr lang="en-US" altLang="zh-CN">
                <a:latin typeface="微软雅黑" panose="020B0503020204020204" charset="-122"/>
                <a:ea typeface="微软雅黑" panose="020B0503020204020204" charset="-122"/>
              </a:rPr>
              <a:t>· is true and        = 0 if </a:t>
            </a:r>
            <a:r>
              <a:rPr lang="en-US" altLang="zh-CN">
                <a:latin typeface="微软雅黑" panose="020B0503020204020204" charset="-122"/>
                <a:ea typeface="微软雅黑" panose="020B0503020204020204" charset="-122"/>
                <a:sym typeface="+mn-ea"/>
              </a:rPr>
              <a:t>· is false. </a:t>
            </a:r>
            <a:r>
              <a:rPr lang="en-US" altLang="zh-CN">
                <a:latin typeface="微软雅黑" panose="020B0503020204020204" charset="-122"/>
                <a:ea typeface="微软雅黑" panose="020B0503020204020204" charset="-122"/>
              </a:rPr>
              <a:t> </a:t>
            </a:r>
            <a:r>
              <a:rPr lang="en-US" altLang="zh-CN"/>
              <a:t>   </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图片 5" descr="QQ图片20180417155121"/>
          <p:cNvPicPr>
            <a:picLocks noChangeAspect="1"/>
          </p:cNvPicPr>
          <p:nvPr/>
        </p:nvPicPr>
        <p:blipFill>
          <a:blip r:embed="rId1"/>
          <a:stretch>
            <a:fillRect/>
          </a:stretch>
        </p:blipFill>
        <p:spPr>
          <a:xfrm>
            <a:off x="2274570" y="1720850"/>
            <a:ext cx="3871595" cy="1043940"/>
          </a:xfrm>
          <a:prstGeom prst="rect">
            <a:avLst/>
          </a:prstGeom>
        </p:spPr>
      </p:pic>
      <p:pic>
        <p:nvPicPr>
          <p:cNvPr id="7" name="图片 6" descr="QQ图片20180417155420"/>
          <p:cNvPicPr>
            <a:picLocks noChangeAspect="1"/>
          </p:cNvPicPr>
          <p:nvPr/>
        </p:nvPicPr>
        <p:blipFill>
          <a:blip r:embed="rId2"/>
          <a:stretch>
            <a:fillRect/>
          </a:stretch>
        </p:blipFill>
        <p:spPr>
          <a:xfrm>
            <a:off x="1755140" y="2921000"/>
            <a:ext cx="495300" cy="342900"/>
          </a:xfrm>
          <a:prstGeom prst="rect">
            <a:avLst/>
          </a:prstGeom>
        </p:spPr>
      </p:pic>
      <p:pic>
        <p:nvPicPr>
          <p:cNvPr id="8" name="图片 7" descr="QQ图片20180417155505"/>
          <p:cNvPicPr>
            <a:picLocks noChangeAspect="1"/>
          </p:cNvPicPr>
          <p:nvPr/>
        </p:nvPicPr>
        <p:blipFill>
          <a:blip r:embed="rId3"/>
          <a:stretch>
            <a:fillRect/>
          </a:stretch>
        </p:blipFill>
        <p:spPr>
          <a:xfrm>
            <a:off x="4573905" y="2882900"/>
            <a:ext cx="754380" cy="381000"/>
          </a:xfrm>
          <a:prstGeom prst="rect">
            <a:avLst/>
          </a:prstGeom>
        </p:spPr>
      </p:pic>
      <p:pic>
        <p:nvPicPr>
          <p:cNvPr id="9" name="图片 8" descr="QQ图片20180417155636"/>
          <p:cNvPicPr>
            <a:picLocks noChangeAspect="1"/>
          </p:cNvPicPr>
          <p:nvPr/>
        </p:nvPicPr>
        <p:blipFill>
          <a:blip r:embed="rId4"/>
          <a:stretch>
            <a:fillRect/>
          </a:stretch>
        </p:blipFill>
        <p:spPr>
          <a:xfrm>
            <a:off x="3636645" y="3252470"/>
            <a:ext cx="449580" cy="327660"/>
          </a:xfrm>
          <a:prstGeom prst="rect">
            <a:avLst/>
          </a:prstGeom>
        </p:spPr>
      </p:pic>
      <p:pic>
        <p:nvPicPr>
          <p:cNvPr id="10" name="图片 9" descr="QQ图片20180417155932"/>
          <p:cNvPicPr>
            <a:picLocks noChangeAspect="1"/>
          </p:cNvPicPr>
          <p:nvPr/>
        </p:nvPicPr>
        <p:blipFill>
          <a:blip r:embed="rId5"/>
          <a:stretch>
            <a:fillRect/>
          </a:stretch>
        </p:blipFill>
        <p:spPr>
          <a:xfrm>
            <a:off x="2529840" y="4189730"/>
            <a:ext cx="3360420" cy="632460"/>
          </a:xfrm>
          <a:prstGeom prst="rect">
            <a:avLst/>
          </a:prstGeom>
        </p:spPr>
      </p:pic>
      <p:pic>
        <p:nvPicPr>
          <p:cNvPr id="11" name="图片 10" descr="QQ图片20180417160053"/>
          <p:cNvPicPr>
            <a:picLocks noChangeAspect="1"/>
          </p:cNvPicPr>
          <p:nvPr/>
        </p:nvPicPr>
        <p:blipFill>
          <a:blip r:embed="rId6"/>
          <a:stretch>
            <a:fillRect/>
          </a:stretch>
        </p:blipFill>
        <p:spPr>
          <a:xfrm>
            <a:off x="1755140" y="4974590"/>
            <a:ext cx="449580" cy="411480"/>
          </a:xfrm>
          <a:prstGeom prst="rect">
            <a:avLst/>
          </a:prstGeom>
        </p:spPr>
      </p:pic>
      <p:pic>
        <p:nvPicPr>
          <p:cNvPr id="12" name="图片 11" descr="QQ图片20180417160204"/>
          <p:cNvPicPr>
            <a:picLocks noChangeAspect="1"/>
          </p:cNvPicPr>
          <p:nvPr/>
        </p:nvPicPr>
        <p:blipFill>
          <a:blip r:embed="rId7"/>
          <a:stretch>
            <a:fillRect/>
          </a:stretch>
        </p:blipFill>
        <p:spPr>
          <a:xfrm>
            <a:off x="2250440" y="5323205"/>
            <a:ext cx="754380" cy="327660"/>
          </a:xfrm>
          <a:prstGeom prst="rect">
            <a:avLst/>
          </a:prstGeom>
        </p:spPr>
      </p:pic>
      <p:pic>
        <p:nvPicPr>
          <p:cNvPr id="13" name="图片 12" descr="QQ图片20180417160244"/>
          <p:cNvPicPr>
            <a:picLocks noChangeAspect="1"/>
          </p:cNvPicPr>
          <p:nvPr/>
        </p:nvPicPr>
        <p:blipFill>
          <a:blip r:embed="rId8"/>
          <a:stretch>
            <a:fillRect/>
          </a:stretch>
        </p:blipFill>
        <p:spPr>
          <a:xfrm>
            <a:off x="3469005" y="5277485"/>
            <a:ext cx="617220" cy="373380"/>
          </a:xfrm>
          <a:prstGeom prst="rect">
            <a:avLst/>
          </a:prstGeom>
        </p:spPr>
      </p:pic>
      <p:pic>
        <p:nvPicPr>
          <p:cNvPr id="14" name="图片 13" descr="QQ图片20180417160244"/>
          <p:cNvPicPr>
            <a:picLocks noChangeAspect="1"/>
          </p:cNvPicPr>
          <p:nvPr/>
        </p:nvPicPr>
        <p:blipFill>
          <a:blip r:embed="rId8"/>
          <a:stretch>
            <a:fillRect/>
          </a:stretch>
        </p:blipFill>
        <p:spPr>
          <a:xfrm>
            <a:off x="6376670" y="5277485"/>
            <a:ext cx="617220" cy="373380"/>
          </a:xfrm>
          <a:prstGeom prst="rect">
            <a:avLst/>
          </a:prstGeom>
        </p:spPr>
      </p:pic>
      <p:pic>
        <p:nvPicPr>
          <p:cNvPr id="15" name="图片 14" descr="QQ图片20180417160244"/>
          <p:cNvPicPr>
            <a:picLocks noChangeAspect="1"/>
          </p:cNvPicPr>
          <p:nvPr/>
        </p:nvPicPr>
        <p:blipFill>
          <a:blip r:embed="rId8"/>
          <a:stretch>
            <a:fillRect/>
          </a:stretch>
        </p:blipFill>
        <p:spPr>
          <a:xfrm>
            <a:off x="1483995" y="5593080"/>
            <a:ext cx="617220" cy="37338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Learning to Rank (L2R)</a:t>
            </a:r>
            <a:endParaRPr lang="en-US" altLang="zh-CN"/>
          </a:p>
        </p:txBody>
      </p:sp>
      <p:sp>
        <p:nvSpPr>
          <p:cNvPr id="3" name="内容占位符 2"/>
          <p:cNvSpPr>
            <a:spLocks noGrp="1"/>
          </p:cNvSpPr>
          <p:nvPr>
            <p:ph idx="1"/>
          </p:nvPr>
        </p:nvSpPr>
        <p:spPr/>
        <p:txBody>
          <a:bodyPr/>
          <a:p>
            <a:r>
              <a:rPr lang="en-US" altLang="zh-CN"/>
              <a:t>How do we derive      ?</a:t>
            </a:r>
            <a:endParaRPr lang="en-US" altLang="zh-CN"/>
          </a:p>
          <a:p>
            <a:r>
              <a:rPr lang="en-US" altLang="zh-CN"/>
              <a:t>Learning to Rank (L2R): takes partial order of data items for modeling to permutate new data items. </a:t>
            </a:r>
            <a:endParaRPr lang="en-US" altLang="zh-CN"/>
          </a:p>
          <a:p>
            <a:pPr lvl="1"/>
            <a:r>
              <a:rPr lang="en-US" altLang="zh-CN" sz="2000"/>
              <a:t>pointwise, pairwise, and listwise</a:t>
            </a:r>
            <a:endParaRPr lang="en-US" altLang="zh-CN" sz="2000"/>
          </a:p>
          <a:p>
            <a:pPr lvl="1"/>
            <a:r>
              <a:rPr lang="en-US" altLang="zh-CN" sz="2000"/>
              <a:t>pairwise L2R: when a query comes, return a document with higher score followed by another document for training a classification model. </a:t>
            </a:r>
            <a:endParaRPr lang="en-US" altLang="zh-CN" sz="2000"/>
          </a:p>
          <a:p>
            <a:pPr lvl="0"/>
            <a:r>
              <a:rPr lang="en-US" altLang="zh-CN" sz="2400"/>
              <a:t>In Multric, given a faulty program </a:t>
            </a:r>
            <a:r>
              <a:rPr lang="en-US" altLang="zh-CN" sz="2400" i="1"/>
              <a:t>t</a:t>
            </a:r>
            <a:r>
              <a:rPr lang="en-US" altLang="zh-CN" sz="2400"/>
              <a:t>,             is defined as an ordered pair of a faulty entity      and a non-faulty entity</a:t>
            </a:r>
            <a:endParaRPr lang="en-US" altLang="zh-CN" sz="2400"/>
          </a:p>
          <a:p>
            <a:pPr lvl="1"/>
            <a:r>
              <a:rPr lang="en-US" altLang="zh-CN" sz="2000"/>
              <a:t>. . This pair indicates an order that       should be ranked above      . </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11" name="图片 10" descr="QQ图片20180417160053"/>
          <p:cNvPicPr>
            <a:picLocks noChangeAspect="1"/>
          </p:cNvPicPr>
          <p:nvPr/>
        </p:nvPicPr>
        <p:blipFill>
          <a:blip r:embed="rId1"/>
          <a:stretch>
            <a:fillRect/>
          </a:stretch>
        </p:blipFill>
        <p:spPr>
          <a:xfrm>
            <a:off x="3232150" y="1600200"/>
            <a:ext cx="449580" cy="411480"/>
          </a:xfrm>
          <a:prstGeom prst="rect">
            <a:avLst/>
          </a:prstGeom>
        </p:spPr>
      </p:pic>
      <p:pic>
        <p:nvPicPr>
          <p:cNvPr id="5" name="图片 4" descr="QQ图片20180417171401"/>
          <p:cNvPicPr>
            <a:picLocks noChangeAspect="1"/>
          </p:cNvPicPr>
          <p:nvPr/>
        </p:nvPicPr>
        <p:blipFill>
          <a:blip r:embed="rId2"/>
          <a:stretch>
            <a:fillRect/>
          </a:stretch>
        </p:blipFill>
        <p:spPr>
          <a:xfrm>
            <a:off x="5479415" y="4232275"/>
            <a:ext cx="1013460" cy="358140"/>
          </a:xfrm>
          <a:prstGeom prst="rect">
            <a:avLst/>
          </a:prstGeom>
        </p:spPr>
      </p:pic>
      <p:pic>
        <p:nvPicPr>
          <p:cNvPr id="6" name="图片 5" descr="QQ图片20180417171452"/>
          <p:cNvPicPr>
            <a:picLocks noChangeAspect="1"/>
          </p:cNvPicPr>
          <p:nvPr/>
        </p:nvPicPr>
        <p:blipFill>
          <a:blip r:embed="rId3"/>
          <a:stretch>
            <a:fillRect/>
          </a:stretch>
        </p:blipFill>
        <p:spPr>
          <a:xfrm>
            <a:off x="5067935" y="4590415"/>
            <a:ext cx="373380" cy="365760"/>
          </a:xfrm>
          <a:prstGeom prst="rect">
            <a:avLst/>
          </a:prstGeom>
        </p:spPr>
      </p:pic>
      <p:pic>
        <p:nvPicPr>
          <p:cNvPr id="7" name="图片 6" descr="QQ图片20180417171547"/>
          <p:cNvPicPr>
            <a:picLocks noChangeAspect="1"/>
          </p:cNvPicPr>
          <p:nvPr/>
        </p:nvPicPr>
        <p:blipFill>
          <a:blip r:embed="rId4"/>
          <a:stretch>
            <a:fillRect/>
          </a:stretch>
        </p:blipFill>
        <p:spPr>
          <a:xfrm>
            <a:off x="736600" y="4956175"/>
            <a:ext cx="365760" cy="350520"/>
          </a:xfrm>
          <a:prstGeom prst="rect">
            <a:avLst/>
          </a:prstGeom>
        </p:spPr>
      </p:pic>
      <p:pic>
        <p:nvPicPr>
          <p:cNvPr id="8" name="图片 7" descr="QQ图片20180417171452"/>
          <p:cNvPicPr>
            <a:picLocks noChangeAspect="1"/>
          </p:cNvPicPr>
          <p:nvPr/>
        </p:nvPicPr>
        <p:blipFill>
          <a:blip r:embed="rId3"/>
          <a:stretch>
            <a:fillRect/>
          </a:stretch>
        </p:blipFill>
        <p:spPr>
          <a:xfrm>
            <a:off x="4919980" y="4956175"/>
            <a:ext cx="373380" cy="365760"/>
          </a:xfrm>
          <a:prstGeom prst="rect">
            <a:avLst/>
          </a:prstGeom>
        </p:spPr>
      </p:pic>
      <p:pic>
        <p:nvPicPr>
          <p:cNvPr id="9" name="图片 8" descr="QQ图片20180417171547"/>
          <p:cNvPicPr>
            <a:picLocks noChangeAspect="1"/>
          </p:cNvPicPr>
          <p:nvPr/>
        </p:nvPicPr>
        <p:blipFill>
          <a:blip r:embed="rId4"/>
          <a:stretch>
            <a:fillRect/>
          </a:stretch>
        </p:blipFill>
        <p:spPr>
          <a:xfrm>
            <a:off x="8067040" y="4971415"/>
            <a:ext cx="365760" cy="35052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Learning to Rank (L2R) (Ctnd.)</a:t>
            </a:r>
            <a:endParaRPr lang="zh-CN" altLang="en-US"/>
          </a:p>
        </p:txBody>
      </p:sp>
      <p:sp>
        <p:nvSpPr>
          <p:cNvPr id="3" name="内容占位符 2"/>
          <p:cNvSpPr>
            <a:spLocks noGrp="1"/>
          </p:cNvSpPr>
          <p:nvPr>
            <p:ph idx="1"/>
          </p:nvPr>
        </p:nvSpPr>
        <p:spPr/>
        <p:txBody>
          <a:bodyPr/>
          <a:p>
            <a:r>
              <a:rPr lang="zh-CN" altLang="en-US"/>
              <a:t>The goal of learning the model is to determine the parameter values in the weighting structure</a:t>
            </a:r>
            <a:r>
              <a:rPr lang="en-US" altLang="zh-CN"/>
              <a:t>, including        and       .</a:t>
            </a:r>
            <a:endParaRPr lang="en-US" altLang="zh-CN"/>
          </a:p>
          <a:p>
            <a:pPr marL="0" indent="0">
              <a:buNone/>
            </a:pPr>
            <a:endParaRPr lang="en-US" altLang="zh-CN"/>
          </a:p>
          <a:p>
            <a:pPr marL="0" indent="0">
              <a:buNone/>
            </a:pPr>
            <a:endParaRPr lang="en-US" altLang="zh-CN"/>
          </a:p>
          <a:p>
            <a:pPr marL="0" indent="0">
              <a:buNone/>
            </a:pPr>
            <a:endParaRPr lang="en-US" altLang="zh-CN"/>
          </a:p>
          <a:p>
            <a:pPr lvl="1"/>
            <a:r>
              <a:rPr lang="en-US" altLang="zh-CN"/>
              <a:t>The loss function should be minimized. </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11" name="图片 10" descr="QQ图片20180417160053"/>
          <p:cNvPicPr>
            <a:picLocks noChangeAspect="1"/>
          </p:cNvPicPr>
          <p:nvPr/>
        </p:nvPicPr>
        <p:blipFill>
          <a:blip r:embed="rId1"/>
          <a:stretch>
            <a:fillRect/>
          </a:stretch>
        </p:blipFill>
        <p:spPr>
          <a:xfrm>
            <a:off x="7992110" y="1977390"/>
            <a:ext cx="449580" cy="411480"/>
          </a:xfrm>
          <a:prstGeom prst="rect">
            <a:avLst/>
          </a:prstGeom>
        </p:spPr>
      </p:pic>
      <p:pic>
        <p:nvPicPr>
          <p:cNvPr id="7" name="图片 6" descr="QQ图片20180417155420"/>
          <p:cNvPicPr>
            <a:picLocks noChangeAspect="1"/>
          </p:cNvPicPr>
          <p:nvPr/>
        </p:nvPicPr>
        <p:blipFill>
          <a:blip r:embed="rId2"/>
          <a:stretch>
            <a:fillRect/>
          </a:stretch>
        </p:blipFill>
        <p:spPr>
          <a:xfrm>
            <a:off x="1291590" y="2388870"/>
            <a:ext cx="495300" cy="342900"/>
          </a:xfrm>
          <a:prstGeom prst="rect">
            <a:avLst/>
          </a:prstGeom>
        </p:spPr>
      </p:pic>
      <p:pic>
        <p:nvPicPr>
          <p:cNvPr id="5" name="图片 4" descr="QQ图片20180417172751"/>
          <p:cNvPicPr>
            <a:picLocks noChangeAspect="1"/>
          </p:cNvPicPr>
          <p:nvPr/>
        </p:nvPicPr>
        <p:blipFill>
          <a:blip r:embed="rId3"/>
          <a:stretch>
            <a:fillRect/>
          </a:stretch>
        </p:blipFill>
        <p:spPr>
          <a:xfrm>
            <a:off x="1995805" y="2952750"/>
            <a:ext cx="5151755" cy="9525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Ranking Phase	</a:t>
            </a:r>
            <a:endParaRPr lang="en-US" altLang="zh-CN"/>
          </a:p>
        </p:txBody>
      </p:sp>
      <p:sp>
        <p:nvSpPr>
          <p:cNvPr id="3" name="内容占位符 2"/>
          <p:cNvSpPr>
            <a:spLocks noGrp="1"/>
          </p:cNvSpPr>
          <p:nvPr>
            <p:ph idx="1"/>
          </p:nvPr>
        </p:nvSpPr>
        <p:spPr/>
        <p:txBody>
          <a:bodyPr/>
          <a:p>
            <a:r>
              <a:rPr lang="en-US" altLang="zh-CN"/>
              <a:t>Given a new faulty program, Multric</a:t>
            </a:r>
            <a:endParaRPr lang="en-US" altLang="zh-CN"/>
          </a:p>
          <a:p>
            <a:pPr lvl="1"/>
            <a:r>
              <a:rPr lang="en-US" altLang="zh-CN"/>
              <a:t>collects program spectra for all the entities,</a:t>
            </a:r>
            <a:endParaRPr lang="en-US" altLang="zh-CN"/>
          </a:p>
          <a:p>
            <a:pPr lvl="1"/>
            <a:r>
              <a:rPr lang="en-US" altLang="zh-CN"/>
              <a:t>uses all the existing SBFL techniques to calculate the suspiciousness scores of all the entities,</a:t>
            </a:r>
            <a:endParaRPr lang="en-US" altLang="zh-CN"/>
          </a:p>
          <a:p>
            <a:pPr lvl="1"/>
            <a:r>
              <a:rPr lang="en-US" altLang="zh-CN"/>
              <a:t>uses the learned model to calculate the Multric suspicisouness score out of all the SBFL scores.</a:t>
            </a:r>
            <a:endParaRPr lang="en-US" altLang="zh-CN"/>
          </a:p>
          <a:p>
            <a:pPr lvl="1"/>
            <a:r>
              <a:rPr lang="en-US" altLang="zh-CN"/>
              <a:t>ranks all the entities according to their Multric scores.</a:t>
            </a:r>
            <a:endParaRPr lang="en-US" altLang="zh-CN"/>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Testing in Software Quality</a:t>
            </a:r>
            <a:endParaRPr lang="en-US" dirty="0"/>
          </a:p>
        </p:txBody>
      </p:sp>
      <p:sp>
        <p:nvSpPr>
          <p:cNvPr id="3" name="Content Placeholder 2"/>
          <p:cNvSpPr>
            <a:spLocks noGrp="1"/>
          </p:cNvSpPr>
          <p:nvPr>
            <p:ph idx="1"/>
          </p:nvPr>
        </p:nvSpPr>
        <p:spPr>
          <a:xfrm>
            <a:off x="457200" y="1583488"/>
            <a:ext cx="8229600" cy="4876800"/>
          </a:xfrm>
        </p:spPr>
        <p:txBody>
          <a:bodyPr/>
          <a:lstStyle/>
          <a:p>
            <a:r>
              <a:rPr lang="en-US" dirty="0" smtClean="0"/>
              <a:t>Testing’s goal runs counter to the goals of other development activities</a:t>
            </a:r>
            <a:endParaRPr lang="en-US" dirty="0" smtClean="0"/>
          </a:p>
          <a:p>
            <a:r>
              <a:rPr lang="en-US" b="1" dirty="0" smtClean="0">
                <a:solidFill>
                  <a:schemeClr val="accent2"/>
                </a:solidFill>
              </a:rPr>
              <a:t>Testing can never completely prove the absence of errors</a:t>
            </a:r>
            <a:endParaRPr lang="en-US" dirty="0" smtClean="0">
              <a:solidFill>
                <a:schemeClr val="accent2"/>
              </a:solidFill>
            </a:endParaRPr>
          </a:p>
          <a:p>
            <a:r>
              <a:rPr lang="en-US" dirty="0" smtClean="0"/>
              <a:t>Testing by itself does not improve software quality</a:t>
            </a:r>
            <a:endParaRPr lang="en-US" dirty="0" smtClean="0"/>
          </a:p>
          <a:p>
            <a:r>
              <a:rPr lang="en-US" dirty="0" smtClean="0"/>
              <a:t>Testing requires you to assume that you will find errors in your code</a:t>
            </a:r>
            <a:endParaRPr lang="en-US" dirty="0" smtClean="0"/>
          </a:p>
          <a:p>
            <a:r>
              <a:rPr lang="en-US" b="1" dirty="0" smtClean="0"/>
              <a:t>Limitations:</a:t>
            </a:r>
            <a:endParaRPr lang="en-US" b="1" dirty="0" smtClean="0"/>
          </a:p>
          <a:p>
            <a:pPr lvl="1"/>
            <a:r>
              <a:rPr lang="en-US" dirty="0" smtClean="0"/>
              <a:t>Developers tend to have an optimistic view of test coverage</a:t>
            </a:r>
            <a:endParaRPr lang="en-US" dirty="0" smtClean="0"/>
          </a:p>
          <a:p>
            <a:pPr lvl="1"/>
            <a:r>
              <a:rPr lang="en-US" dirty="0" smtClean="0"/>
              <a:t>Developers tend to skip more sophisticated kinds of test coverage</a:t>
            </a:r>
            <a:endParaRPr lang="en-US" dirty="0" smtClean="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Evaluations</a:t>
            </a:r>
            <a:endParaRPr lang="en-US" altLang="zh-CN"/>
          </a:p>
        </p:txBody>
      </p:sp>
      <p:sp>
        <p:nvSpPr>
          <p:cNvPr id="3" name="内容占位符 2"/>
          <p:cNvSpPr>
            <a:spLocks noGrp="1"/>
          </p:cNvSpPr>
          <p:nvPr>
            <p:ph idx="1"/>
          </p:nvPr>
        </p:nvSpPr>
        <p:spPr/>
        <p:txBody>
          <a:bodyPr/>
          <a:p>
            <a:r>
              <a:rPr lang="en-US" altLang="zh-CN"/>
              <a:t>wasted efforts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7174036"/>
          <p:cNvPicPr>
            <a:picLocks noChangeAspect="1"/>
          </p:cNvPicPr>
          <p:nvPr/>
        </p:nvPicPr>
        <p:blipFill>
          <a:blip r:embed="rId1"/>
          <a:stretch>
            <a:fillRect/>
          </a:stretch>
        </p:blipFill>
        <p:spPr>
          <a:xfrm>
            <a:off x="2803525" y="1687195"/>
            <a:ext cx="4321175" cy="519811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r>
              <a:rPr lang="en-US" dirty="0"/>
              <a:t>Let's comment this technique.</a:t>
            </a:r>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PRFL: PageRank-based Fault Localization (Zhang et al, ISSTA'17)</a:t>
            </a:r>
            <a:endParaRPr lang="en-US" altLang="zh-CN"/>
          </a:p>
        </p:txBody>
      </p:sp>
      <p:sp>
        <p:nvSpPr>
          <p:cNvPr id="3" name="内容占位符 2"/>
          <p:cNvSpPr>
            <a:spLocks noGrp="1"/>
          </p:cNvSpPr>
          <p:nvPr>
            <p:ph idx="1"/>
          </p:nvPr>
        </p:nvSpPr>
        <p:spPr/>
        <p:txBody>
          <a:bodyPr/>
          <a:p>
            <a:r>
              <a:rPr lang="en-US" altLang="zh-CN"/>
              <a:t>Let's take a look at the following codes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8" name="TextBox 7"/>
          <p:cNvSpPr txBox="1"/>
          <p:nvPr/>
        </p:nvSpPr>
        <p:spPr>
          <a:xfrm>
            <a:off x="450154" y="2127372"/>
            <a:ext cx="2107701" cy="3161030"/>
          </a:xfrm>
          <a:prstGeom prst="rect">
            <a:avLst/>
          </a:prstGeom>
          <a:noFill/>
          <a:ln>
            <a:solidFill>
              <a:schemeClr val="tx1"/>
            </a:solidFill>
          </a:ln>
        </p:spPr>
        <p:txBody>
          <a:bodyPr wrap="square" rtlCol="0">
            <a:spAutoFit/>
          </a:bodyPr>
          <a:p>
            <a:r>
              <a:rPr lang="en-US" sz="950" dirty="0" err="1"/>
              <a:t>class</a:t>
            </a:r>
            <a:r>
              <a:rPr lang="en-US" sz="950" dirty="0"/>
              <a:t> </a:t>
            </a:r>
            <a:r>
              <a:rPr lang="en-US" altLang="zh-CN" sz="950" dirty="0" smtClean="0"/>
              <a:t>Toy</a:t>
            </a:r>
            <a:r>
              <a:rPr lang="en-US" sz="950" dirty="0" err="1" smtClean="0"/>
              <a:t>Code</a:t>
            </a:r>
            <a:r>
              <a:rPr lang="en-US" sz="950" dirty="0"/>
              <a:t>{</a:t>
            </a:r>
            <a:endParaRPr lang="en-US" sz="950" dirty="0"/>
          </a:p>
          <a:p>
            <a:r>
              <a:rPr lang="en-US" sz="950" dirty="0"/>
              <a:t>    </a:t>
            </a:r>
            <a:r>
              <a:rPr lang="en-US" sz="950" dirty="0" err="1"/>
              <a:t>static</a:t>
            </a:r>
            <a:r>
              <a:rPr lang="en-US" sz="950" dirty="0"/>
              <a:t> </a:t>
            </a:r>
            <a:r>
              <a:rPr lang="en-US" sz="950" dirty="0" err="1"/>
              <a:t>int</a:t>
            </a:r>
            <a:r>
              <a:rPr lang="en-US" sz="950" dirty="0"/>
              <a:t> </a:t>
            </a:r>
            <a:r>
              <a:rPr lang="en-US" sz="950" dirty="0">
                <a:solidFill>
                  <a:schemeClr val="accent6">
                    <a:lumMod val="50000"/>
                  </a:schemeClr>
                </a:solidFill>
              </a:rPr>
              <a:t>m1</a:t>
            </a:r>
            <a:r>
              <a:rPr lang="en-US" sz="950" dirty="0">
                <a:solidFill>
                  <a:schemeClr val="tx2">
                    <a:lumMod val="75000"/>
                  </a:schemeClr>
                </a:solidFill>
              </a:rPr>
              <a:t>(</a:t>
            </a:r>
            <a:r>
              <a:rPr lang="en-US" sz="950" dirty="0" err="1">
                <a:solidFill>
                  <a:schemeClr val="tx2">
                    <a:lumMod val="75000"/>
                  </a:schemeClr>
                </a:solidFill>
              </a:rPr>
              <a:t>int</a:t>
            </a:r>
            <a:r>
              <a:rPr lang="en-US" sz="950" dirty="0">
                <a:solidFill>
                  <a:schemeClr val="accent6">
                    <a:lumMod val="50000"/>
                  </a:schemeClr>
                </a:solidFill>
              </a:rPr>
              <a:t> </a:t>
            </a:r>
            <a:r>
              <a:rPr lang="en-US" sz="950" dirty="0" err="1"/>
              <a:t>x</a:t>
            </a:r>
            <a:r>
              <a:rPr lang="en-US" sz="950" dirty="0"/>
              <a:t>){</a:t>
            </a:r>
            <a:endParaRPr lang="en-US" sz="950" dirty="0"/>
          </a:p>
          <a:p>
            <a:r>
              <a:rPr lang="zh-CN" altLang="en-US" sz="950" dirty="0">
                <a:solidFill>
                  <a:srgbClr val="C00000"/>
                </a:solidFill>
              </a:rPr>
              <a:t>                 </a:t>
            </a:r>
            <a:r>
              <a:rPr lang="en-US" sz="950" dirty="0">
                <a:solidFill>
                  <a:srgbClr val="C00000"/>
                </a:solidFill>
              </a:rPr>
              <a:t>//</a:t>
            </a:r>
            <a:r>
              <a:rPr lang="en-US" sz="950" dirty="0" err="1">
                <a:solidFill>
                  <a:srgbClr val="C00000"/>
                </a:solidFill>
              </a:rPr>
              <a:t>buggy</a:t>
            </a:r>
            <a:r>
              <a:rPr lang="en-US" altLang="zh-CN" sz="950" dirty="0">
                <a:solidFill>
                  <a:srgbClr val="C00000"/>
                </a:solidFill>
              </a:rPr>
              <a:t>,</a:t>
            </a:r>
            <a:r>
              <a:rPr lang="zh-CN" altLang="en-US" sz="950" dirty="0">
                <a:solidFill>
                  <a:srgbClr val="C00000"/>
                </a:solidFill>
              </a:rPr>
              <a:t> </a:t>
            </a:r>
            <a:r>
              <a:rPr lang="en-US" altLang="zh-CN" sz="950" dirty="0">
                <a:solidFill>
                  <a:srgbClr val="C00000"/>
                </a:solidFill>
              </a:rPr>
              <a:t>should</a:t>
            </a:r>
            <a:r>
              <a:rPr lang="zh-CN" altLang="en-US" sz="950" dirty="0">
                <a:solidFill>
                  <a:srgbClr val="C00000"/>
                </a:solidFill>
              </a:rPr>
              <a:t> </a:t>
            </a:r>
            <a:r>
              <a:rPr lang="en-US" altLang="zh-CN" sz="950" dirty="0">
                <a:solidFill>
                  <a:srgbClr val="C00000"/>
                </a:solidFill>
              </a:rPr>
              <a:t>be</a:t>
            </a:r>
            <a:r>
              <a:rPr lang="zh-CN" altLang="en-US" sz="950" dirty="0">
                <a:solidFill>
                  <a:srgbClr val="C00000"/>
                </a:solidFill>
              </a:rPr>
              <a:t> </a:t>
            </a:r>
            <a:r>
              <a:rPr lang="en-US" altLang="zh-CN" sz="950" dirty="0">
                <a:solidFill>
                  <a:srgbClr val="C00000"/>
                </a:solidFill>
              </a:rPr>
              <a:t>(x</a:t>
            </a:r>
            <a:r>
              <a:rPr lang="zh-CN" altLang="en-US" sz="950" dirty="0">
                <a:solidFill>
                  <a:srgbClr val="C00000"/>
                </a:solidFill>
              </a:rPr>
              <a:t> </a:t>
            </a:r>
            <a:r>
              <a:rPr lang="en-US" altLang="zh-CN" sz="950" dirty="0">
                <a:solidFill>
                  <a:srgbClr val="C00000"/>
                </a:solidFill>
              </a:rPr>
              <a:t>&gt;=</a:t>
            </a:r>
            <a:r>
              <a:rPr lang="zh-CN" altLang="en-US" sz="950" dirty="0">
                <a:solidFill>
                  <a:srgbClr val="C00000"/>
                </a:solidFill>
              </a:rPr>
              <a:t> </a:t>
            </a:r>
            <a:r>
              <a:rPr lang="en-US" altLang="zh-CN" sz="950" dirty="0">
                <a:solidFill>
                  <a:srgbClr val="C00000"/>
                </a:solidFill>
              </a:rPr>
              <a:t>0)</a:t>
            </a:r>
            <a:endParaRPr lang="en-US" sz="950" dirty="0">
              <a:solidFill>
                <a:srgbClr val="C00000"/>
              </a:solidFill>
            </a:endParaRPr>
          </a:p>
          <a:p>
            <a:r>
              <a:rPr lang="en-US" sz="950" dirty="0"/>
              <a:t>        </a:t>
            </a:r>
            <a:r>
              <a:rPr lang="en-US" sz="950" dirty="0" err="1"/>
              <a:t>if</a:t>
            </a:r>
            <a:r>
              <a:rPr lang="en-US" sz="950" dirty="0"/>
              <a:t> (</a:t>
            </a:r>
            <a:r>
              <a:rPr lang="en-US" sz="950" dirty="0" err="1"/>
              <a:t>x</a:t>
            </a:r>
            <a:r>
              <a:rPr lang="en-US" sz="950" dirty="0"/>
              <a:t> &gt;= </a:t>
            </a:r>
            <a:r>
              <a:rPr lang="en-US" altLang="zh-CN" sz="950" dirty="0"/>
              <a:t>5</a:t>
            </a:r>
            <a:r>
              <a:rPr lang="en-US" sz="950" dirty="0"/>
              <a:t>)</a:t>
            </a:r>
            <a:endParaRPr lang="en-US" sz="950" dirty="0"/>
          </a:p>
          <a:p>
            <a:r>
              <a:rPr lang="en-US" sz="950" dirty="0"/>
              <a:t>            </a:t>
            </a:r>
            <a:r>
              <a:rPr lang="en-US" sz="950" dirty="0" err="1"/>
              <a:t>return</a:t>
            </a:r>
            <a:r>
              <a:rPr lang="en-US" sz="950" dirty="0"/>
              <a:t> </a:t>
            </a:r>
            <a:r>
              <a:rPr lang="en-US" sz="950" dirty="0" err="1"/>
              <a:t>x</a:t>
            </a:r>
            <a:r>
              <a:rPr lang="en-US" sz="950" dirty="0"/>
              <a:t>;</a:t>
            </a:r>
            <a:endParaRPr lang="en-US" sz="950" dirty="0"/>
          </a:p>
          <a:p>
            <a:r>
              <a:rPr lang="en-US" sz="950" dirty="0"/>
              <a:t>        </a:t>
            </a:r>
            <a:r>
              <a:rPr lang="en-US" sz="950" dirty="0" err="1"/>
              <a:t>else</a:t>
            </a:r>
            <a:endParaRPr lang="en-US" sz="950" dirty="0"/>
          </a:p>
          <a:p>
            <a:r>
              <a:rPr lang="en-US" sz="950" dirty="0"/>
              <a:t>            </a:t>
            </a:r>
            <a:r>
              <a:rPr lang="en-US" sz="950" dirty="0" err="1"/>
              <a:t>return</a:t>
            </a:r>
            <a:r>
              <a:rPr lang="en-US" sz="950" dirty="0"/>
              <a:t> -</a:t>
            </a:r>
            <a:r>
              <a:rPr lang="en-US" sz="950" dirty="0" err="1"/>
              <a:t>x</a:t>
            </a:r>
            <a:r>
              <a:rPr lang="en-US" sz="950" dirty="0"/>
              <a:t>;</a:t>
            </a:r>
            <a:endParaRPr lang="en-US" sz="950" dirty="0"/>
          </a:p>
          <a:p>
            <a:r>
              <a:rPr lang="en-US" sz="950" dirty="0"/>
              <a:t>    }</a:t>
            </a:r>
            <a:endParaRPr lang="en-US" sz="950" dirty="0"/>
          </a:p>
          <a:p>
            <a:r>
              <a:rPr lang="en-US" sz="950" dirty="0"/>
              <a:t>    </a:t>
            </a:r>
            <a:r>
              <a:rPr lang="en-US" sz="950" dirty="0" err="1"/>
              <a:t>static</a:t>
            </a:r>
            <a:r>
              <a:rPr lang="en-US" sz="950" dirty="0"/>
              <a:t> </a:t>
            </a:r>
            <a:r>
              <a:rPr lang="en-US" sz="950" dirty="0" err="1"/>
              <a:t>int</a:t>
            </a:r>
            <a:r>
              <a:rPr lang="en-US" sz="950" dirty="0"/>
              <a:t> </a:t>
            </a:r>
            <a:r>
              <a:rPr lang="en-US" sz="950" dirty="0">
                <a:solidFill>
                  <a:schemeClr val="accent6">
                    <a:lumMod val="50000"/>
                  </a:schemeClr>
                </a:solidFill>
              </a:rPr>
              <a:t>m2</a:t>
            </a:r>
            <a:r>
              <a:rPr lang="en-US" sz="950" dirty="0"/>
              <a:t>(</a:t>
            </a:r>
            <a:r>
              <a:rPr lang="en-US" sz="950" dirty="0" err="1"/>
              <a:t>int</a:t>
            </a:r>
            <a:r>
              <a:rPr lang="en-US" sz="950" dirty="0"/>
              <a:t> </a:t>
            </a:r>
            <a:r>
              <a:rPr lang="en-US" sz="950" dirty="0" err="1"/>
              <a:t>x</a:t>
            </a:r>
            <a:r>
              <a:rPr lang="en-US" sz="950" dirty="0"/>
              <a:t>){</a:t>
            </a:r>
            <a:endParaRPr lang="en-US" sz="950" dirty="0"/>
          </a:p>
          <a:p>
            <a:r>
              <a:rPr lang="zh-CN" altLang="en-US" sz="950" dirty="0">
                <a:solidFill>
                  <a:srgbClr val="C00000"/>
                </a:solidFill>
              </a:rPr>
              <a:t>                 </a:t>
            </a:r>
            <a:r>
              <a:rPr lang="en-US" sz="950" dirty="0">
                <a:solidFill>
                  <a:srgbClr val="C00000"/>
                </a:solidFill>
              </a:rPr>
              <a:t>//</a:t>
            </a:r>
            <a:r>
              <a:rPr lang="en-US" sz="950" dirty="0" err="1">
                <a:solidFill>
                  <a:srgbClr val="C00000"/>
                </a:solidFill>
              </a:rPr>
              <a:t>buggy</a:t>
            </a:r>
            <a:r>
              <a:rPr lang="en-US" altLang="zh-CN" sz="950" dirty="0">
                <a:solidFill>
                  <a:srgbClr val="C00000"/>
                </a:solidFill>
              </a:rPr>
              <a:t>,</a:t>
            </a:r>
            <a:r>
              <a:rPr lang="zh-CN" altLang="en-US" sz="950" dirty="0">
                <a:solidFill>
                  <a:srgbClr val="C00000"/>
                </a:solidFill>
              </a:rPr>
              <a:t> </a:t>
            </a:r>
            <a:r>
              <a:rPr lang="en-US" altLang="zh-CN" sz="950" dirty="0">
                <a:solidFill>
                  <a:srgbClr val="C00000"/>
                </a:solidFill>
              </a:rPr>
              <a:t>should</a:t>
            </a:r>
            <a:r>
              <a:rPr lang="zh-CN" altLang="en-US" sz="950" dirty="0">
                <a:solidFill>
                  <a:srgbClr val="C00000"/>
                </a:solidFill>
              </a:rPr>
              <a:t> </a:t>
            </a:r>
            <a:r>
              <a:rPr lang="en-US" altLang="zh-CN" sz="950" dirty="0">
                <a:solidFill>
                  <a:srgbClr val="C00000"/>
                </a:solidFill>
              </a:rPr>
              <a:t>be</a:t>
            </a:r>
            <a:r>
              <a:rPr lang="zh-CN" altLang="en-US" sz="950" dirty="0">
                <a:solidFill>
                  <a:srgbClr val="C00000"/>
                </a:solidFill>
              </a:rPr>
              <a:t> </a:t>
            </a:r>
            <a:r>
              <a:rPr lang="en-US" altLang="zh-CN" sz="950" dirty="0">
                <a:solidFill>
                  <a:srgbClr val="C00000"/>
                </a:solidFill>
              </a:rPr>
              <a:t>(x</a:t>
            </a:r>
            <a:r>
              <a:rPr lang="zh-CN" altLang="en-US" sz="950" dirty="0">
                <a:solidFill>
                  <a:srgbClr val="C00000"/>
                </a:solidFill>
              </a:rPr>
              <a:t> </a:t>
            </a:r>
            <a:r>
              <a:rPr lang="en-US" altLang="zh-CN" sz="950" dirty="0">
                <a:solidFill>
                  <a:srgbClr val="C00000"/>
                </a:solidFill>
              </a:rPr>
              <a:t>&gt;</a:t>
            </a:r>
            <a:r>
              <a:rPr lang="zh-CN" altLang="en-US" sz="950" dirty="0">
                <a:solidFill>
                  <a:srgbClr val="C00000"/>
                </a:solidFill>
              </a:rPr>
              <a:t> </a:t>
            </a:r>
            <a:r>
              <a:rPr lang="en-US" altLang="zh-CN" sz="950" dirty="0">
                <a:solidFill>
                  <a:srgbClr val="C00000"/>
                </a:solidFill>
              </a:rPr>
              <a:t>10)</a:t>
            </a:r>
            <a:endParaRPr lang="en-US" sz="950" dirty="0">
              <a:solidFill>
                <a:srgbClr val="C00000"/>
              </a:solidFill>
            </a:endParaRPr>
          </a:p>
          <a:p>
            <a:r>
              <a:rPr lang="en-US" sz="950" dirty="0"/>
              <a:t>        </a:t>
            </a:r>
            <a:r>
              <a:rPr lang="en-US" sz="950" dirty="0" err="1"/>
              <a:t>if</a:t>
            </a:r>
            <a:r>
              <a:rPr lang="en-US" sz="950" dirty="0"/>
              <a:t> (</a:t>
            </a:r>
            <a:r>
              <a:rPr lang="en-US" sz="950" dirty="0" err="1"/>
              <a:t>x</a:t>
            </a:r>
            <a:r>
              <a:rPr lang="en-US" sz="950" dirty="0"/>
              <a:t> &gt; </a:t>
            </a:r>
            <a:r>
              <a:rPr lang="en-US" altLang="zh-CN" sz="950" dirty="0"/>
              <a:t>1)</a:t>
            </a:r>
            <a:endParaRPr lang="en-US" sz="950" dirty="0">
              <a:solidFill>
                <a:srgbClr val="00B050"/>
              </a:solidFill>
            </a:endParaRPr>
          </a:p>
          <a:p>
            <a:r>
              <a:rPr lang="en-US" sz="950" dirty="0"/>
              <a:t>            </a:t>
            </a:r>
            <a:r>
              <a:rPr lang="en-US" sz="950" dirty="0" err="1"/>
              <a:t>return</a:t>
            </a:r>
            <a:r>
              <a:rPr lang="en-US" sz="950" dirty="0"/>
              <a:t> </a:t>
            </a:r>
            <a:r>
              <a:rPr lang="en-US" sz="950" dirty="0" err="1"/>
              <a:t>x</a:t>
            </a:r>
            <a:r>
              <a:rPr lang="en-US" sz="950" dirty="0"/>
              <a:t>;</a:t>
            </a:r>
            <a:endParaRPr lang="en-US" sz="950" dirty="0"/>
          </a:p>
          <a:p>
            <a:r>
              <a:rPr lang="en-US" sz="950" dirty="0"/>
              <a:t>        </a:t>
            </a:r>
            <a:r>
              <a:rPr lang="en-US" sz="950" dirty="0" err="1"/>
              <a:t>else</a:t>
            </a:r>
            <a:endParaRPr lang="en-US" sz="950" dirty="0"/>
          </a:p>
          <a:p>
            <a:r>
              <a:rPr lang="en-US" sz="950" dirty="0"/>
              <a:t>            </a:t>
            </a:r>
            <a:r>
              <a:rPr lang="en-US" sz="950" dirty="0" err="1"/>
              <a:t>return</a:t>
            </a:r>
            <a:r>
              <a:rPr lang="en-US" sz="950" dirty="0"/>
              <a:t> 0;</a:t>
            </a:r>
            <a:endParaRPr lang="en-US" sz="950" dirty="0"/>
          </a:p>
          <a:p>
            <a:r>
              <a:rPr lang="en-US" sz="950" dirty="0"/>
              <a:t>    }</a:t>
            </a:r>
            <a:endParaRPr lang="en-US" sz="950" dirty="0"/>
          </a:p>
          <a:p>
            <a:r>
              <a:rPr lang="en-US" sz="950" dirty="0"/>
              <a:t>    </a:t>
            </a:r>
            <a:r>
              <a:rPr lang="en-US" sz="950" dirty="0" err="1"/>
              <a:t>static</a:t>
            </a:r>
            <a:r>
              <a:rPr lang="en-US" sz="950" dirty="0"/>
              <a:t> </a:t>
            </a:r>
            <a:r>
              <a:rPr lang="en-US" sz="950" dirty="0" err="1"/>
              <a:t>int</a:t>
            </a:r>
            <a:r>
              <a:rPr lang="en-US" sz="950" dirty="0"/>
              <a:t> m3(</a:t>
            </a:r>
            <a:r>
              <a:rPr lang="en-US" sz="950" dirty="0" err="1"/>
              <a:t>int</a:t>
            </a:r>
            <a:r>
              <a:rPr lang="en-US" sz="950" dirty="0"/>
              <a:t> </a:t>
            </a:r>
            <a:r>
              <a:rPr lang="en-US" sz="950" dirty="0" err="1"/>
              <a:t>x</a:t>
            </a:r>
            <a:r>
              <a:rPr lang="en-US" sz="950" dirty="0"/>
              <a:t>){</a:t>
            </a:r>
            <a:endParaRPr lang="en-US" sz="950" dirty="0"/>
          </a:p>
          <a:p>
            <a:r>
              <a:rPr lang="en-US" sz="950" dirty="0"/>
              <a:t>        </a:t>
            </a:r>
            <a:r>
              <a:rPr lang="en-US" sz="950" dirty="0" err="1"/>
              <a:t>return</a:t>
            </a:r>
            <a:r>
              <a:rPr lang="en-US" sz="950" dirty="0"/>
              <a:t> </a:t>
            </a:r>
            <a:r>
              <a:rPr lang="en-US" sz="950" dirty="0" err="1"/>
              <a:t>x</a:t>
            </a:r>
            <a:r>
              <a:rPr lang="en-US" sz="950" dirty="0"/>
              <a:t> * </a:t>
            </a:r>
            <a:r>
              <a:rPr lang="en-US" sz="950" dirty="0" err="1"/>
              <a:t>x</a:t>
            </a:r>
            <a:r>
              <a:rPr lang="en-US" sz="950" dirty="0"/>
              <a:t>;</a:t>
            </a:r>
            <a:endParaRPr lang="en-US" sz="950" dirty="0"/>
          </a:p>
          <a:p>
            <a:r>
              <a:rPr lang="en-US" sz="950" dirty="0"/>
              <a:t>    }</a:t>
            </a:r>
            <a:endParaRPr lang="en-US" sz="950" dirty="0"/>
          </a:p>
          <a:p>
            <a:r>
              <a:rPr lang="en-US" sz="950" dirty="0"/>
              <a:t>}</a:t>
            </a:r>
            <a:endParaRPr lang="en-US" sz="950" dirty="0"/>
          </a:p>
        </p:txBody>
      </p:sp>
      <p:sp>
        <p:nvSpPr>
          <p:cNvPr id="9" name="TextBox 8"/>
          <p:cNvSpPr txBox="1"/>
          <p:nvPr/>
        </p:nvSpPr>
        <p:spPr>
          <a:xfrm>
            <a:off x="2817946" y="2127554"/>
            <a:ext cx="1828422" cy="3138170"/>
          </a:xfrm>
          <a:prstGeom prst="rect">
            <a:avLst/>
          </a:prstGeom>
          <a:noFill/>
          <a:ln>
            <a:solidFill>
              <a:schemeClr val="tx1"/>
            </a:solidFill>
          </a:ln>
        </p:spPr>
        <p:txBody>
          <a:bodyPr wrap="square" rtlCol="0">
            <a:spAutoFit/>
          </a:bodyPr>
          <a:p>
            <a:r>
              <a:rPr lang="en-US" sz="900" dirty="0" err="1"/>
              <a:t>public</a:t>
            </a:r>
            <a:r>
              <a:rPr lang="en-US" sz="900" dirty="0"/>
              <a:t> </a:t>
            </a:r>
            <a:r>
              <a:rPr lang="en-US" sz="900" dirty="0" err="1"/>
              <a:t>void</a:t>
            </a:r>
            <a:r>
              <a:rPr lang="en-US" sz="900" dirty="0"/>
              <a:t> t1() {</a:t>
            </a:r>
            <a:endParaRPr lang="en-US" sz="900" dirty="0"/>
          </a:p>
          <a:p>
            <a:r>
              <a:rPr lang="en-US" sz="900" dirty="0"/>
              <a:t>    </a:t>
            </a:r>
            <a:r>
              <a:rPr lang="en-US" sz="900" dirty="0" err="1"/>
              <a:t>int</a:t>
            </a:r>
            <a:r>
              <a:rPr lang="en-US" sz="900" dirty="0"/>
              <a:t> </a:t>
            </a:r>
            <a:r>
              <a:rPr lang="en-US" sz="900" dirty="0" err="1"/>
              <a:t>a</a:t>
            </a:r>
            <a:r>
              <a:rPr lang="en-US" sz="900" dirty="0"/>
              <a:t> </a:t>
            </a:r>
            <a:r>
              <a:rPr lang="en-US" sz="900" dirty="0" smtClean="0"/>
              <a:t>=</a:t>
            </a:r>
            <a:r>
              <a:rPr lang="zh-CN" altLang="en-US" sz="900" dirty="0" smtClean="0"/>
              <a:t> </a:t>
            </a:r>
            <a:r>
              <a:rPr lang="en-US" altLang="zh-CN" sz="900" dirty="0" err="1" smtClean="0"/>
              <a:t>ToyCode</a:t>
            </a:r>
            <a:r>
              <a:rPr lang="en-US" sz="900" dirty="0" smtClean="0"/>
              <a:t>.m1(-</a:t>
            </a:r>
            <a:r>
              <a:rPr lang="en-US" sz="900" dirty="0"/>
              <a:t>2);</a:t>
            </a:r>
            <a:endParaRPr lang="en-US" sz="900" dirty="0"/>
          </a:p>
          <a:p>
            <a:r>
              <a:rPr lang="en-US" sz="900" dirty="0"/>
              <a:t>    </a:t>
            </a:r>
            <a:r>
              <a:rPr lang="en-US" sz="900" dirty="0" err="1"/>
              <a:t>int</a:t>
            </a:r>
            <a:r>
              <a:rPr lang="en-US" sz="900" dirty="0"/>
              <a:t> </a:t>
            </a:r>
            <a:r>
              <a:rPr lang="en-US" sz="900" dirty="0" err="1"/>
              <a:t>b</a:t>
            </a:r>
            <a:r>
              <a:rPr lang="en-US" sz="900" dirty="0"/>
              <a:t> </a:t>
            </a:r>
            <a:r>
              <a:rPr lang="en-US" sz="900" dirty="0" smtClean="0"/>
              <a:t>=</a:t>
            </a:r>
            <a:r>
              <a:rPr lang="zh-CN" altLang="en-US" sz="900" dirty="0" smtClean="0"/>
              <a:t> </a:t>
            </a:r>
            <a:r>
              <a:rPr lang="en-US" altLang="zh-CN" sz="900" dirty="0" err="1"/>
              <a:t>ToyCode</a:t>
            </a:r>
            <a:r>
              <a:rPr lang="en-US" sz="900" dirty="0" smtClean="0"/>
              <a:t>.m2(</a:t>
            </a:r>
            <a:r>
              <a:rPr lang="en-US" sz="900" dirty="0" err="1" smtClean="0"/>
              <a:t>a</a:t>
            </a:r>
            <a:r>
              <a:rPr lang="en-US" sz="900" dirty="0"/>
              <a:t>);</a:t>
            </a:r>
            <a:endParaRPr lang="en-US" sz="900" dirty="0"/>
          </a:p>
          <a:p>
            <a:r>
              <a:rPr lang="en-US" sz="900" dirty="0"/>
              <a:t>    </a:t>
            </a:r>
            <a:r>
              <a:rPr lang="en-US" sz="900" dirty="0" err="1"/>
              <a:t>int</a:t>
            </a:r>
            <a:r>
              <a:rPr lang="en-US" sz="900" dirty="0"/>
              <a:t> </a:t>
            </a:r>
            <a:r>
              <a:rPr lang="en-US" sz="900" dirty="0" err="1"/>
              <a:t>c</a:t>
            </a:r>
            <a:r>
              <a:rPr lang="en-US" sz="900" dirty="0"/>
              <a:t> </a:t>
            </a:r>
            <a:r>
              <a:rPr lang="en-US" sz="900" dirty="0" smtClean="0"/>
              <a:t>=</a:t>
            </a:r>
            <a:r>
              <a:rPr lang="zh-CN" altLang="en-US" sz="900" dirty="0" smtClean="0"/>
              <a:t> </a:t>
            </a:r>
            <a:r>
              <a:rPr lang="en-US" altLang="zh-CN" sz="900" dirty="0" err="1"/>
              <a:t>ToyCode</a:t>
            </a:r>
            <a:r>
              <a:rPr lang="en-US" sz="900" dirty="0" smtClean="0"/>
              <a:t>.m3(</a:t>
            </a:r>
            <a:r>
              <a:rPr lang="en-US" sz="900" dirty="0" err="1" smtClean="0"/>
              <a:t>b</a:t>
            </a:r>
            <a:r>
              <a:rPr lang="en-US" sz="900" dirty="0"/>
              <a:t>);</a:t>
            </a:r>
            <a:endParaRPr lang="en-US" sz="900" dirty="0"/>
          </a:p>
          <a:p>
            <a:r>
              <a:rPr lang="en-US" sz="900" dirty="0"/>
              <a:t>    </a:t>
            </a:r>
            <a:r>
              <a:rPr lang="en-US" sz="900" dirty="0" err="1"/>
              <a:t>assertEquals</a:t>
            </a:r>
            <a:r>
              <a:rPr lang="en-US" sz="900" dirty="0"/>
              <a:t>(0, </a:t>
            </a:r>
            <a:r>
              <a:rPr lang="en-US" sz="900" dirty="0" err="1"/>
              <a:t>c</a:t>
            </a:r>
            <a:r>
              <a:rPr lang="en-US" sz="900" dirty="0"/>
              <a:t>);</a:t>
            </a:r>
            <a:endParaRPr lang="en-US" sz="900" dirty="0"/>
          </a:p>
          <a:p>
            <a:r>
              <a:rPr lang="en-US" sz="900" dirty="0"/>
              <a:t>}</a:t>
            </a:r>
            <a:endParaRPr lang="en-US" sz="900" dirty="0"/>
          </a:p>
          <a:p>
            <a:r>
              <a:rPr lang="en-US" sz="900" dirty="0" err="1"/>
              <a:t>public</a:t>
            </a:r>
            <a:r>
              <a:rPr lang="en-US" sz="900" dirty="0"/>
              <a:t> </a:t>
            </a:r>
            <a:r>
              <a:rPr lang="en-US" sz="900" dirty="0" err="1"/>
              <a:t>void</a:t>
            </a:r>
            <a:r>
              <a:rPr lang="en-US" sz="900" dirty="0"/>
              <a:t> t2() {</a:t>
            </a:r>
            <a:endParaRPr lang="en-US" sz="900" dirty="0"/>
          </a:p>
          <a:p>
            <a:r>
              <a:rPr lang="en-US" sz="900" dirty="0"/>
              <a:t>    </a:t>
            </a:r>
            <a:r>
              <a:rPr lang="en-US" sz="900" dirty="0" err="1"/>
              <a:t>int</a:t>
            </a:r>
            <a:r>
              <a:rPr lang="en-US" sz="900" dirty="0"/>
              <a:t> </a:t>
            </a:r>
            <a:r>
              <a:rPr lang="en-US" sz="900" dirty="0" err="1"/>
              <a:t>a</a:t>
            </a:r>
            <a:r>
              <a:rPr lang="en-US" sz="900" dirty="0"/>
              <a:t> </a:t>
            </a:r>
            <a:r>
              <a:rPr lang="en-US" sz="900" dirty="0" smtClean="0"/>
              <a:t>=</a:t>
            </a:r>
            <a:r>
              <a:rPr lang="zh-CN" altLang="en-US" sz="900" dirty="0" smtClean="0"/>
              <a:t> </a:t>
            </a:r>
            <a:r>
              <a:rPr lang="en-US" altLang="zh-CN" sz="900" dirty="0" err="1"/>
              <a:t>ToyCode</a:t>
            </a:r>
            <a:r>
              <a:rPr lang="en-US" sz="900" dirty="0" smtClean="0"/>
              <a:t>.m2(5</a:t>
            </a:r>
            <a:r>
              <a:rPr lang="en-US" sz="900" dirty="0"/>
              <a:t>);</a:t>
            </a:r>
            <a:endParaRPr lang="en-US" sz="900" dirty="0"/>
          </a:p>
          <a:p>
            <a:r>
              <a:rPr lang="en-US" sz="900" dirty="0"/>
              <a:t>    </a:t>
            </a:r>
            <a:r>
              <a:rPr lang="en-US" sz="900" dirty="0" err="1"/>
              <a:t>assertEquals</a:t>
            </a:r>
            <a:r>
              <a:rPr lang="en-US" sz="900" dirty="0"/>
              <a:t>(0, </a:t>
            </a:r>
            <a:r>
              <a:rPr lang="en-US" sz="900" dirty="0" err="1"/>
              <a:t>a</a:t>
            </a:r>
            <a:r>
              <a:rPr lang="en-US" sz="900" dirty="0"/>
              <a:t>);</a:t>
            </a:r>
            <a:endParaRPr lang="en-US" sz="900" dirty="0"/>
          </a:p>
          <a:p>
            <a:r>
              <a:rPr lang="en-US" sz="900" dirty="0"/>
              <a:t>}</a:t>
            </a:r>
            <a:endParaRPr lang="en-US" sz="900" dirty="0"/>
          </a:p>
          <a:p>
            <a:r>
              <a:rPr lang="en-US" sz="900" dirty="0" err="1"/>
              <a:t>public</a:t>
            </a:r>
            <a:r>
              <a:rPr lang="en-US" sz="900" dirty="0"/>
              <a:t> </a:t>
            </a:r>
            <a:r>
              <a:rPr lang="en-US" sz="900" dirty="0" err="1"/>
              <a:t>void</a:t>
            </a:r>
            <a:r>
              <a:rPr lang="en-US" sz="900" dirty="0"/>
              <a:t> t3() {</a:t>
            </a:r>
            <a:endParaRPr lang="en-US" sz="900" dirty="0"/>
          </a:p>
          <a:p>
            <a:r>
              <a:rPr lang="en-US" sz="900" dirty="0"/>
              <a:t>    </a:t>
            </a:r>
            <a:r>
              <a:rPr lang="en-US" sz="900" dirty="0" err="1"/>
              <a:t>int</a:t>
            </a:r>
            <a:r>
              <a:rPr lang="en-US" sz="900" dirty="0"/>
              <a:t> </a:t>
            </a:r>
            <a:r>
              <a:rPr lang="en-US" sz="900" dirty="0" err="1"/>
              <a:t>a</a:t>
            </a:r>
            <a:r>
              <a:rPr lang="en-US" sz="900" dirty="0"/>
              <a:t> </a:t>
            </a:r>
            <a:r>
              <a:rPr lang="en-US" sz="900" dirty="0" smtClean="0"/>
              <a:t>=</a:t>
            </a:r>
            <a:r>
              <a:rPr lang="zh-CN" altLang="en-US" sz="900" dirty="0" smtClean="0"/>
              <a:t> </a:t>
            </a:r>
            <a:r>
              <a:rPr lang="en-US" altLang="zh-CN" sz="900" dirty="0" err="1"/>
              <a:t>ToyCode</a:t>
            </a:r>
            <a:r>
              <a:rPr lang="en-US" sz="900" dirty="0" smtClean="0"/>
              <a:t>.m2(15</a:t>
            </a:r>
            <a:r>
              <a:rPr lang="en-US" sz="900" dirty="0"/>
              <a:t>);</a:t>
            </a:r>
            <a:endParaRPr lang="en-US" sz="900" dirty="0"/>
          </a:p>
          <a:p>
            <a:r>
              <a:rPr lang="en-US" sz="900" dirty="0"/>
              <a:t>    </a:t>
            </a:r>
            <a:r>
              <a:rPr lang="en-US" sz="900" dirty="0" err="1"/>
              <a:t>int</a:t>
            </a:r>
            <a:r>
              <a:rPr lang="en-US" sz="900" dirty="0"/>
              <a:t> </a:t>
            </a:r>
            <a:r>
              <a:rPr lang="en-US" sz="900" dirty="0" err="1"/>
              <a:t>b</a:t>
            </a:r>
            <a:r>
              <a:rPr lang="en-US" sz="900" dirty="0"/>
              <a:t> </a:t>
            </a:r>
            <a:r>
              <a:rPr lang="en-US" sz="900" dirty="0" smtClean="0"/>
              <a:t>=</a:t>
            </a:r>
            <a:r>
              <a:rPr lang="zh-CN" altLang="en-US" sz="900" dirty="0" smtClean="0"/>
              <a:t> </a:t>
            </a:r>
            <a:r>
              <a:rPr lang="en-US" altLang="zh-CN" sz="900" dirty="0" err="1"/>
              <a:t>ToyCode</a:t>
            </a:r>
            <a:r>
              <a:rPr lang="en-US" sz="900" dirty="0" smtClean="0"/>
              <a:t>.m3(</a:t>
            </a:r>
            <a:r>
              <a:rPr lang="en-US" sz="900" dirty="0" err="1" smtClean="0"/>
              <a:t>a</a:t>
            </a:r>
            <a:r>
              <a:rPr lang="en-US" sz="900" dirty="0"/>
              <a:t>);</a:t>
            </a:r>
            <a:endParaRPr lang="en-US" sz="900" dirty="0"/>
          </a:p>
          <a:p>
            <a:r>
              <a:rPr lang="en-US" sz="900" dirty="0"/>
              <a:t>    </a:t>
            </a:r>
            <a:r>
              <a:rPr lang="en-US" sz="900" dirty="0" err="1"/>
              <a:t>int</a:t>
            </a:r>
            <a:r>
              <a:rPr lang="en-US" sz="900" dirty="0"/>
              <a:t> </a:t>
            </a:r>
            <a:r>
              <a:rPr lang="en-US" sz="900" dirty="0" err="1"/>
              <a:t>c</a:t>
            </a:r>
            <a:r>
              <a:rPr lang="en-US" sz="900" dirty="0"/>
              <a:t> </a:t>
            </a:r>
            <a:r>
              <a:rPr lang="en-US" sz="900" dirty="0" smtClean="0"/>
              <a:t>=</a:t>
            </a:r>
            <a:r>
              <a:rPr lang="zh-CN" altLang="en-US" sz="900" dirty="0" smtClean="0"/>
              <a:t> </a:t>
            </a:r>
            <a:r>
              <a:rPr lang="en-US" altLang="zh-CN" sz="900" dirty="0" err="1"/>
              <a:t>ToyCode</a:t>
            </a:r>
            <a:r>
              <a:rPr lang="en-US" sz="900" dirty="0" smtClean="0"/>
              <a:t>.m1(</a:t>
            </a:r>
            <a:r>
              <a:rPr lang="en-US" sz="900" dirty="0" err="1" smtClean="0"/>
              <a:t>b</a:t>
            </a:r>
            <a:r>
              <a:rPr lang="en-US" sz="900" dirty="0"/>
              <a:t>);</a:t>
            </a:r>
            <a:endParaRPr lang="en-US" sz="900" dirty="0"/>
          </a:p>
          <a:p>
            <a:r>
              <a:rPr lang="en-US" sz="900" dirty="0"/>
              <a:t>    </a:t>
            </a:r>
            <a:r>
              <a:rPr lang="en-US" sz="900" dirty="0" err="1"/>
              <a:t>assertEquals</a:t>
            </a:r>
            <a:r>
              <a:rPr lang="en-US" sz="900" dirty="0"/>
              <a:t>(225, </a:t>
            </a:r>
            <a:r>
              <a:rPr lang="en-US" sz="900" dirty="0" err="1"/>
              <a:t>c</a:t>
            </a:r>
            <a:r>
              <a:rPr lang="en-US" sz="900" dirty="0"/>
              <a:t>);</a:t>
            </a:r>
            <a:endParaRPr lang="en-US" sz="900" dirty="0"/>
          </a:p>
          <a:p>
            <a:r>
              <a:rPr lang="en-US" sz="900" dirty="0"/>
              <a:t>}</a:t>
            </a:r>
            <a:endParaRPr lang="en-US" sz="900" dirty="0"/>
          </a:p>
          <a:p>
            <a:r>
              <a:rPr lang="en-US" sz="900" dirty="0" err="1"/>
              <a:t>public</a:t>
            </a:r>
            <a:r>
              <a:rPr lang="en-US" sz="900" dirty="0"/>
              <a:t> </a:t>
            </a:r>
            <a:r>
              <a:rPr lang="en-US" sz="900" dirty="0" err="1"/>
              <a:t>void</a:t>
            </a:r>
            <a:r>
              <a:rPr lang="en-US" sz="900" dirty="0"/>
              <a:t> t4() {</a:t>
            </a:r>
            <a:endParaRPr lang="en-US" sz="900" dirty="0"/>
          </a:p>
          <a:p>
            <a:r>
              <a:rPr lang="zh-CN" altLang="en-US" sz="900" dirty="0"/>
              <a:t>         </a:t>
            </a:r>
            <a:r>
              <a:rPr lang="en-US" sz="900" dirty="0" err="1"/>
              <a:t>int</a:t>
            </a:r>
            <a:r>
              <a:rPr lang="en-US" sz="900" dirty="0"/>
              <a:t> </a:t>
            </a:r>
            <a:r>
              <a:rPr lang="en-US" sz="900" dirty="0" err="1"/>
              <a:t>a</a:t>
            </a:r>
            <a:r>
              <a:rPr lang="en-US" sz="900" dirty="0"/>
              <a:t> </a:t>
            </a:r>
            <a:r>
              <a:rPr lang="en-US" sz="900" dirty="0" smtClean="0"/>
              <a:t>=</a:t>
            </a:r>
            <a:r>
              <a:rPr lang="zh-CN" altLang="en-US" sz="900" dirty="0" smtClean="0"/>
              <a:t> </a:t>
            </a:r>
            <a:r>
              <a:rPr lang="en-US" altLang="zh-CN" sz="900" dirty="0" err="1"/>
              <a:t>ToyCode</a:t>
            </a:r>
            <a:r>
              <a:rPr lang="en-US" sz="900" dirty="0" smtClean="0"/>
              <a:t>.m1(4</a:t>
            </a:r>
            <a:r>
              <a:rPr lang="en-US" sz="900" dirty="0"/>
              <a:t>) + 5;</a:t>
            </a:r>
            <a:endParaRPr lang="en-US" sz="900" dirty="0"/>
          </a:p>
          <a:p>
            <a:r>
              <a:rPr lang="zh-CN" altLang="en-US" sz="900" dirty="0"/>
              <a:t>         </a:t>
            </a:r>
            <a:r>
              <a:rPr lang="en-US" sz="900" dirty="0" err="1"/>
              <a:t>int</a:t>
            </a:r>
            <a:r>
              <a:rPr lang="en-US" sz="900" dirty="0"/>
              <a:t> </a:t>
            </a:r>
            <a:r>
              <a:rPr lang="en-US" sz="900" dirty="0" err="1"/>
              <a:t>b</a:t>
            </a:r>
            <a:r>
              <a:rPr lang="en-US" sz="900" dirty="0"/>
              <a:t> </a:t>
            </a:r>
            <a:r>
              <a:rPr lang="en-US" sz="900" dirty="0" smtClean="0"/>
              <a:t>=</a:t>
            </a:r>
            <a:r>
              <a:rPr lang="en-US" altLang="zh-CN" sz="900" dirty="0"/>
              <a:t> </a:t>
            </a:r>
            <a:r>
              <a:rPr lang="en-US" altLang="zh-CN" sz="900" dirty="0" err="1"/>
              <a:t>ToyCode</a:t>
            </a:r>
            <a:r>
              <a:rPr lang="en-US" sz="900" dirty="0" smtClean="0"/>
              <a:t>.m3(</a:t>
            </a:r>
            <a:r>
              <a:rPr lang="en-US" sz="900" dirty="0" err="1" smtClean="0"/>
              <a:t>a</a:t>
            </a:r>
            <a:r>
              <a:rPr lang="en-US" sz="900" dirty="0"/>
              <a:t>); </a:t>
            </a:r>
            <a:r>
              <a:rPr lang="zh-CN" altLang="en-US" sz="900" dirty="0"/>
              <a:t>      </a:t>
            </a:r>
            <a:endParaRPr lang="en-US" altLang="zh-CN" sz="900" dirty="0"/>
          </a:p>
          <a:p>
            <a:r>
              <a:rPr lang="zh-CN" altLang="en-US" sz="900" dirty="0"/>
              <a:t>         </a:t>
            </a:r>
            <a:r>
              <a:rPr lang="en-US" sz="900" dirty="0" err="1"/>
              <a:t>assertEquals</a:t>
            </a:r>
            <a:r>
              <a:rPr lang="en-US" sz="900" dirty="0"/>
              <a:t>(81, </a:t>
            </a:r>
            <a:r>
              <a:rPr lang="en-US" sz="900" dirty="0" err="1"/>
              <a:t>b</a:t>
            </a:r>
            <a:r>
              <a:rPr lang="en-US" sz="900" dirty="0"/>
              <a:t>);</a:t>
            </a:r>
            <a:endParaRPr lang="en-US" sz="900" dirty="0"/>
          </a:p>
          <a:p>
            <a:r>
              <a:rPr lang="en-US" sz="900" dirty="0"/>
              <a:t>}</a:t>
            </a:r>
            <a:endParaRPr lang="en-US" sz="900" dirty="0"/>
          </a:p>
          <a:p>
            <a:endParaRPr lang="en-US" sz="900" dirty="0"/>
          </a:p>
        </p:txBody>
      </p:sp>
      <p:grpSp>
        <p:nvGrpSpPr>
          <p:cNvPr id="11" name="Group 10"/>
          <p:cNvGrpSpPr/>
          <p:nvPr/>
        </p:nvGrpSpPr>
        <p:grpSpPr>
          <a:xfrm>
            <a:off x="5050081" y="2082992"/>
            <a:ext cx="3669344" cy="1945414"/>
            <a:chOff x="5308401" y="1541664"/>
            <a:chExt cx="3669344" cy="1945414"/>
          </a:xfrm>
        </p:grpSpPr>
        <p:sp>
          <p:nvSpPr>
            <p:cNvPr id="71" name="Shape 68"/>
            <p:cNvSpPr txBox="1"/>
            <p:nvPr/>
          </p:nvSpPr>
          <p:spPr>
            <a:xfrm>
              <a:off x="5308401" y="3098934"/>
              <a:ext cx="3669344" cy="388144"/>
            </a:xfrm>
            <a:prstGeom prst="rect">
              <a:avLst/>
            </a:prstGeom>
          </p:spPr>
          <p:txBody>
            <a:bodyPr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gn="ctr">
                <a:spcBef>
                  <a:spcPts val="0"/>
                </a:spcBef>
                <a:buNone/>
              </a:pPr>
              <a:r>
                <a:rPr lang="en-US" altLang="zh-CN" sz="1600" b="1" dirty="0">
                  <a:ea typeface="Cambria" panose="02040503050406030204" charset="0"/>
                  <a:cs typeface="Cambria" panose="02040503050406030204" charset="0"/>
                </a:rPr>
                <a:t>Test</a:t>
              </a:r>
              <a:r>
                <a:rPr lang="zh-CN" altLang="en-US" sz="1600" b="1" dirty="0">
                  <a:ea typeface="Cambria" panose="02040503050406030204" charset="0"/>
                  <a:cs typeface="Cambria" panose="02040503050406030204" charset="0"/>
                </a:rPr>
                <a:t> </a:t>
              </a:r>
              <a:r>
                <a:rPr lang="en-US" altLang="zh-CN" sz="1600" b="1" dirty="0">
                  <a:ea typeface="Cambria" panose="02040503050406030204" charset="0"/>
                  <a:cs typeface="Cambria" panose="02040503050406030204" charset="0"/>
                </a:rPr>
                <a:t>results</a:t>
              </a:r>
              <a:r>
                <a:rPr lang="zh-CN" altLang="en-US" sz="1600" b="1" dirty="0">
                  <a:ea typeface="Cambria" panose="02040503050406030204" charset="0"/>
                  <a:cs typeface="Cambria" panose="02040503050406030204" charset="0"/>
                </a:rPr>
                <a:t> </a:t>
              </a:r>
              <a:r>
                <a:rPr lang="en-US" altLang="zh-CN" sz="1600" b="1" dirty="0">
                  <a:ea typeface="Cambria" panose="02040503050406030204" charset="0"/>
                  <a:cs typeface="Cambria" panose="02040503050406030204" charset="0"/>
                </a:rPr>
                <a:t>and</a:t>
              </a:r>
              <a:r>
                <a:rPr lang="zh-CN" altLang="en-US" sz="1600" b="1" dirty="0">
                  <a:ea typeface="Cambria" panose="02040503050406030204" charset="0"/>
                  <a:cs typeface="Cambria" panose="02040503050406030204" charset="0"/>
                </a:rPr>
                <a:t> </a:t>
              </a:r>
              <a:r>
                <a:rPr lang="en-US" altLang="zh-CN" sz="1600" b="1" dirty="0">
                  <a:ea typeface="Cambria" panose="02040503050406030204" charset="0"/>
                  <a:cs typeface="Cambria" panose="02040503050406030204" charset="0"/>
                </a:rPr>
                <a:t>method-level</a:t>
              </a:r>
              <a:r>
                <a:rPr lang="zh-CN" altLang="en-US" sz="1600" b="1" dirty="0">
                  <a:ea typeface="Cambria" panose="02040503050406030204" charset="0"/>
                  <a:cs typeface="Cambria" panose="02040503050406030204" charset="0"/>
                </a:rPr>
                <a:t> </a:t>
              </a:r>
              <a:r>
                <a:rPr lang="en-US" altLang="zh-CN" sz="1600" b="1" dirty="0">
                  <a:ea typeface="Cambria" panose="02040503050406030204" charset="0"/>
                  <a:cs typeface="Cambria" panose="02040503050406030204" charset="0"/>
                </a:rPr>
                <a:t>coverage</a:t>
              </a:r>
              <a:r>
                <a:rPr lang="zh-CN" altLang="en-US" sz="1600" b="1" dirty="0">
                  <a:ea typeface="Cambria" panose="02040503050406030204" charset="0"/>
                  <a:cs typeface="Cambria" panose="02040503050406030204" charset="0"/>
                </a:rPr>
                <a:t> </a:t>
              </a:r>
              <a:endParaRPr lang="en-US" altLang="zh-CN" sz="1600" b="1" dirty="0">
                <a:ea typeface="Cambria" panose="02040503050406030204" charset="0"/>
                <a:cs typeface="Cambria" panose="02040503050406030204" charset="0"/>
              </a:endParaRPr>
            </a:p>
          </p:txBody>
        </p:sp>
        <p:grpSp>
          <p:nvGrpSpPr>
            <p:cNvPr id="21" name="Group 20"/>
            <p:cNvGrpSpPr/>
            <p:nvPr/>
          </p:nvGrpSpPr>
          <p:grpSpPr>
            <a:xfrm>
              <a:off x="5426999" y="1541664"/>
              <a:ext cx="3147649" cy="1501424"/>
              <a:chOff x="7302256" y="2954097"/>
              <a:chExt cx="4196864" cy="2001898"/>
            </a:xfrm>
          </p:grpSpPr>
          <p:grpSp>
            <p:nvGrpSpPr>
              <p:cNvPr id="13" name="Group 12"/>
              <p:cNvGrpSpPr/>
              <p:nvPr/>
            </p:nvGrpSpPr>
            <p:grpSpPr>
              <a:xfrm>
                <a:off x="8918479" y="2954097"/>
                <a:ext cx="800100" cy="419160"/>
                <a:chOff x="8610600" y="2771775"/>
                <a:chExt cx="800100" cy="419160"/>
              </a:xfrm>
            </p:grpSpPr>
            <p:sp>
              <p:nvSpPr>
                <p:cNvPr id="10" name="Oval 9"/>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8772525" y="2790826"/>
                  <a:ext cx="547587" cy="400109"/>
                </a:xfrm>
                <a:prstGeom prst="rect">
                  <a:avLst/>
                </a:prstGeom>
                <a:noFill/>
              </p:spPr>
              <p:txBody>
                <a:bodyPr wrap="none" rtlCol="0">
                  <a:spAutoFit/>
                </a:bodyPr>
                <a:lstStyle/>
                <a:p>
                  <a:r>
                    <a:rPr lang="en-US" altLang="zh-CN" sz="1350" dirty="0"/>
                    <a:t>m1</a:t>
                  </a:r>
                  <a:endParaRPr lang="en-US" sz="1350" dirty="0"/>
                </a:p>
              </p:txBody>
            </p:sp>
          </p:grpSp>
          <p:grpSp>
            <p:nvGrpSpPr>
              <p:cNvPr id="42" name="Group 41"/>
              <p:cNvGrpSpPr/>
              <p:nvPr/>
            </p:nvGrpSpPr>
            <p:grpSpPr>
              <a:xfrm>
                <a:off x="8908954" y="3754528"/>
                <a:ext cx="800100" cy="419160"/>
                <a:chOff x="8610600" y="2771775"/>
                <a:chExt cx="800100" cy="419160"/>
              </a:xfrm>
            </p:grpSpPr>
            <p:sp>
              <p:nvSpPr>
                <p:cNvPr id="43" name="Oval 42"/>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Box 43"/>
                <p:cNvSpPr txBox="1"/>
                <p:nvPr/>
              </p:nvSpPr>
              <p:spPr>
                <a:xfrm>
                  <a:off x="8772525" y="2790826"/>
                  <a:ext cx="547587" cy="400109"/>
                </a:xfrm>
                <a:prstGeom prst="rect">
                  <a:avLst/>
                </a:prstGeom>
                <a:noFill/>
              </p:spPr>
              <p:txBody>
                <a:bodyPr wrap="none" rtlCol="0">
                  <a:spAutoFit/>
                </a:bodyPr>
                <a:lstStyle/>
                <a:p>
                  <a:r>
                    <a:rPr lang="en-US" altLang="zh-CN" sz="1350" dirty="0"/>
                    <a:t>m2</a:t>
                  </a:r>
                  <a:endParaRPr lang="en-US" sz="1350" dirty="0"/>
                </a:p>
              </p:txBody>
            </p:sp>
          </p:grpSp>
          <p:grpSp>
            <p:nvGrpSpPr>
              <p:cNvPr id="45" name="Group 44"/>
              <p:cNvGrpSpPr/>
              <p:nvPr/>
            </p:nvGrpSpPr>
            <p:grpSpPr>
              <a:xfrm>
                <a:off x="8928666" y="4536835"/>
                <a:ext cx="800100" cy="419160"/>
                <a:chOff x="8610600" y="2771775"/>
                <a:chExt cx="800100" cy="419160"/>
              </a:xfrm>
            </p:grpSpPr>
            <p:sp>
              <p:nvSpPr>
                <p:cNvPr id="47" name="Oval 46"/>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p:cNvSpPr txBox="1"/>
                <p:nvPr/>
              </p:nvSpPr>
              <p:spPr>
                <a:xfrm>
                  <a:off x="8772525" y="2790826"/>
                  <a:ext cx="547587" cy="400109"/>
                </a:xfrm>
                <a:prstGeom prst="rect">
                  <a:avLst/>
                </a:prstGeom>
                <a:noFill/>
              </p:spPr>
              <p:txBody>
                <a:bodyPr wrap="none" rtlCol="0">
                  <a:spAutoFit/>
                </a:bodyPr>
                <a:lstStyle/>
                <a:p>
                  <a:r>
                    <a:rPr lang="en-US" altLang="zh-CN" sz="1350" dirty="0"/>
                    <a:t>m3</a:t>
                  </a:r>
                  <a:endParaRPr lang="en-US" sz="1350" dirty="0"/>
                </a:p>
              </p:txBody>
            </p:sp>
          </p:grpSp>
          <p:cxnSp>
            <p:nvCxnSpPr>
              <p:cNvPr id="15" name="Straight Arrow Connector 14"/>
              <p:cNvCxnSpPr>
                <a:stCxn id="25" idx="3"/>
                <a:endCxn id="10" idx="2"/>
              </p:cNvCxnSpPr>
              <p:nvPr/>
            </p:nvCxnSpPr>
            <p:spPr>
              <a:xfrm flipV="1">
                <a:off x="7721051" y="3154122"/>
                <a:ext cx="1197428" cy="822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3"/>
              </p:cNvCxnSpPr>
              <p:nvPr/>
            </p:nvCxnSpPr>
            <p:spPr>
              <a:xfrm flipV="1">
                <a:off x="7721051" y="3942601"/>
                <a:ext cx="1187903" cy="3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5" idx="3"/>
                <a:endCxn id="47" idx="2"/>
              </p:cNvCxnSpPr>
              <p:nvPr/>
            </p:nvCxnSpPr>
            <p:spPr>
              <a:xfrm>
                <a:off x="7721051" y="3976279"/>
                <a:ext cx="1207615" cy="760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6" idx="1"/>
                <a:endCxn id="43" idx="6"/>
              </p:cNvCxnSpPr>
              <p:nvPr/>
            </p:nvCxnSpPr>
            <p:spPr>
              <a:xfrm flipH="1" flipV="1">
                <a:off x="9709054" y="3954553"/>
                <a:ext cx="476157" cy="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302256" y="3511643"/>
                <a:ext cx="476773" cy="954107"/>
                <a:chOff x="7616862" y="4653885"/>
                <a:chExt cx="1011696" cy="954107"/>
              </a:xfrm>
            </p:grpSpPr>
            <p:sp>
              <p:nvSpPr>
                <p:cNvPr id="25" name="Rectangle 24"/>
                <p:cNvSpPr/>
                <p:nvPr/>
              </p:nvSpPr>
              <p:spPr>
                <a:xfrm>
                  <a:off x="7616862" y="4659827"/>
                  <a:ext cx="888664" cy="91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p:nvPr/>
              </p:nvSpPr>
              <p:spPr>
                <a:xfrm>
                  <a:off x="7693366" y="4653885"/>
                  <a:ext cx="935192" cy="954107"/>
                </a:xfrm>
                <a:prstGeom prst="rect">
                  <a:avLst/>
                </a:prstGeom>
                <a:noFill/>
              </p:spPr>
              <p:txBody>
                <a:bodyPr wrap="none" rtlCol="0">
                  <a:spAutoFit/>
                </a:bodyPr>
                <a:lstStyle/>
                <a:p>
                  <a:r>
                    <a:rPr lang="en-US" altLang="zh-CN" sz="1350" dirty="0">
                      <a:solidFill>
                        <a:srgbClr val="C00000"/>
                      </a:solidFill>
                    </a:rPr>
                    <a:t>t1</a:t>
                  </a:r>
                  <a:endParaRPr lang="en-US" altLang="zh-CN" sz="1350" dirty="0">
                    <a:solidFill>
                      <a:srgbClr val="C00000"/>
                    </a:solidFill>
                  </a:endParaRPr>
                </a:p>
                <a:p>
                  <a:r>
                    <a:rPr lang="en-US" altLang="zh-CN" sz="1350" dirty="0"/>
                    <a:t>&amp;</a:t>
                  </a:r>
                  <a:endParaRPr lang="en-US" altLang="zh-CN" sz="1350" dirty="0"/>
                </a:p>
                <a:p>
                  <a:r>
                    <a:rPr lang="en-US" altLang="zh-CN" sz="1350" dirty="0">
                      <a:solidFill>
                        <a:srgbClr val="00B050"/>
                      </a:solidFill>
                    </a:rPr>
                    <a:t>t3</a:t>
                  </a:r>
                  <a:endParaRPr lang="en-US" sz="1350" dirty="0">
                    <a:solidFill>
                      <a:srgbClr val="00B050"/>
                    </a:solidFill>
                  </a:endParaRPr>
                </a:p>
              </p:txBody>
            </p:sp>
          </p:grpSp>
          <p:grpSp>
            <p:nvGrpSpPr>
              <p:cNvPr id="7" name="Group 6"/>
              <p:cNvGrpSpPr/>
              <p:nvPr/>
            </p:nvGrpSpPr>
            <p:grpSpPr>
              <a:xfrm>
                <a:off x="10185211" y="3757935"/>
                <a:ext cx="465719" cy="400109"/>
                <a:chOff x="10322667" y="3775865"/>
                <a:chExt cx="465719" cy="400109"/>
              </a:xfrm>
            </p:grpSpPr>
            <p:sp>
              <p:nvSpPr>
                <p:cNvPr id="66" name="Rectangle 65"/>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TextBox 66"/>
                <p:cNvSpPr txBox="1"/>
                <p:nvPr/>
              </p:nvSpPr>
              <p:spPr>
                <a:xfrm>
                  <a:off x="10347666" y="3775865"/>
                  <a:ext cx="440720" cy="400109"/>
                </a:xfrm>
                <a:prstGeom prst="rect">
                  <a:avLst/>
                </a:prstGeom>
                <a:noFill/>
              </p:spPr>
              <p:txBody>
                <a:bodyPr wrap="none" rtlCol="0">
                  <a:spAutoFit/>
                </a:bodyPr>
                <a:lstStyle/>
                <a:p>
                  <a:r>
                    <a:rPr lang="en-US" altLang="zh-CN" sz="1350" dirty="0">
                      <a:solidFill>
                        <a:srgbClr val="C00000"/>
                      </a:solidFill>
                    </a:rPr>
                    <a:t>t2</a:t>
                  </a:r>
                  <a:endParaRPr lang="en-US" altLang="zh-CN" sz="1350" dirty="0">
                    <a:solidFill>
                      <a:srgbClr val="C00000"/>
                    </a:solidFill>
                  </a:endParaRPr>
                </a:p>
              </p:txBody>
            </p:sp>
          </p:grpSp>
          <p:grpSp>
            <p:nvGrpSpPr>
              <p:cNvPr id="34" name="Group 33"/>
              <p:cNvGrpSpPr/>
              <p:nvPr/>
            </p:nvGrpSpPr>
            <p:grpSpPr>
              <a:xfrm>
                <a:off x="11033401" y="3769887"/>
                <a:ext cx="465719" cy="400109"/>
                <a:chOff x="10322667" y="3775865"/>
                <a:chExt cx="465719" cy="400109"/>
              </a:xfrm>
            </p:grpSpPr>
            <p:sp>
              <p:nvSpPr>
                <p:cNvPr id="35" name="Rectangle 34"/>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p:nvPr/>
              </p:nvSpPr>
              <p:spPr>
                <a:xfrm>
                  <a:off x="10347666" y="3775865"/>
                  <a:ext cx="440720" cy="400109"/>
                </a:xfrm>
                <a:prstGeom prst="rect">
                  <a:avLst/>
                </a:prstGeom>
                <a:noFill/>
              </p:spPr>
              <p:txBody>
                <a:bodyPr wrap="none" rtlCol="0">
                  <a:spAutoFit/>
                </a:bodyPr>
                <a:lstStyle/>
                <a:p>
                  <a:r>
                    <a:rPr lang="en-US" altLang="zh-CN" sz="1350" dirty="0">
                      <a:solidFill>
                        <a:srgbClr val="C00000"/>
                      </a:solidFill>
                    </a:rPr>
                    <a:t>t4</a:t>
                  </a:r>
                  <a:endParaRPr lang="en-US" altLang="zh-CN" sz="1350" dirty="0">
                    <a:solidFill>
                      <a:srgbClr val="C00000"/>
                    </a:solidFill>
                  </a:endParaRPr>
                </a:p>
              </p:txBody>
            </p:sp>
          </p:grpSp>
          <p:cxnSp>
            <p:nvCxnSpPr>
              <p:cNvPr id="37" name="Straight Arrow Connector 36"/>
              <p:cNvCxnSpPr>
                <a:stCxn id="35" idx="1"/>
                <a:endCxn id="10" idx="6"/>
              </p:cNvCxnSpPr>
              <p:nvPr/>
            </p:nvCxnSpPr>
            <p:spPr>
              <a:xfrm flipH="1" flipV="1">
                <a:off x="9718579" y="3154122"/>
                <a:ext cx="1314822" cy="813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1"/>
                <a:endCxn id="47" idx="6"/>
              </p:cNvCxnSpPr>
              <p:nvPr/>
            </p:nvCxnSpPr>
            <p:spPr>
              <a:xfrm flipH="1">
                <a:off x="9728766" y="3967330"/>
                <a:ext cx="1304635" cy="769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38" name="Table 37"/>
          <p:cNvGraphicFramePr>
            <a:graphicFrameLocks noGrp="1"/>
          </p:cNvGraphicFramePr>
          <p:nvPr/>
        </p:nvGraphicFramePr>
        <p:xfrm>
          <a:off x="5183409" y="4274140"/>
          <a:ext cx="3390856" cy="1295595"/>
        </p:xfrm>
        <a:graphic>
          <a:graphicData uri="http://schemas.openxmlformats.org/drawingml/2006/table">
            <a:tbl>
              <a:tblPr firstRow="1" bandRow="1">
                <a:tableStyleId>{F5AB1C69-6EDB-4FF4-983F-18BD219EF322}</a:tableStyleId>
              </a:tblPr>
              <a:tblGrid>
                <a:gridCol w="837860"/>
                <a:gridCol w="638249"/>
                <a:gridCol w="638249"/>
                <a:gridCol w="638249"/>
                <a:gridCol w="638249"/>
              </a:tblGrid>
              <a:tr h="337392">
                <a:tc>
                  <a:txBody>
                    <a:bodyPr/>
                    <a:p>
                      <a:pPr lvl="0" algn="ctr"/>
                      <a:r>
                        <a:rPr lang="en-US" altLang="zh-CN" sz="1400" dirty="0" smtClean="0"/>
                        <a:t>Method</a:t>
                      </a:r>
                      <a:endParaRPr lang="en-US" sz="1400" dirty="0"/>
                    </a:p>
                  </a:txBody>
                  <a:tcPr marL="68580" marR="68580" marT="34290" marB="34290"/>
                </a:tc>
                <a:tc>
                  <a:txBody>
                    <a:bodyPr/>
                    <a:p>
                      <a:endParaRPr lang="en-US"/>
                    </a:p>
                  </a:txBody>
                  <a:tcPr marL="68580" marR="68580" marT="34290" marB="34290">
                    <a:blipFill rotWithShape="0">
                      <a:blip r:embed="rId1"/>
                      <a:stretch>
                        <a:fillRect l="-133654" t="-5455" r="-306731" b="-298182"/>
                      </a:stretch>
                    </a:blipFill>
                  </a:tcPr>
                </a:tc>
                <a:tc>
                  <a:txBody>
                    <a:bodyPr/>
                    <a:p>
                      <a:endParaRPr lang="en-US"/>
                    </a:p>
                  </a:txBody>
                  <a:tcPr marL="68580" marR="68580" marT="34290" marB="34290">
                    <a:blipFill rotWithShape="0">
                      <a:blip r:embed="rId1"/>
                      <a:stretch>
                        <a:fillRect l="-231429" t="-5455" r="-203810" b="-298182"/>
                      </a:stretch>
                    </a:blipFill>
                  </a:tcPr>
                </a:tc>
                <a:tc>
                  <a:txBody>
                    <a:bodyPr/>
                    <a:p>
                      <a:endParaRPr lang="en-US"/>
                    </a:p>
                  </a:txBody>
                  <a:tcPr marL="68580" marR="68580" marT="34290" marB="34290">
                    <a:blipFill rotWithShape="0">
                      <a:blip r:embed="rId1"/>
                      <a:stretch>
                        <a:fillRect l="-331429" t="-5455" r="-103810" b="-298182"/>
                      </a:stretch>
                    </a:blipFill>
                  </a:tcPr>
                </a:tc>
                <a:tc>
                  <a:txBody>
                    <a:bodyPr/>
                    <a:p>
                      <a:endParaRPr lang="en-US"/>
                    </a:p>
                  </a:txBody>
                  <a:tcPr marL="68580" marR="68580" marT="34290" marB="34290">
                    <a:blipFill rotWithShape="0">
                      <a:blip r:embed="rId1"/>
                      <a:stretch>
                        <a:fillRect l="-431429" t="-5455" r="-3810" b="-298182"/>
                      </a:stretch>
                    </a:blipFill>
                  </a:tcPr>
                </a:tc>
              </a:tr>
              <a:tr h="319405">
                <a:tc>
                  <a:txBody>
                    <a:bodyPr/>
                    <a:p>
                      <a:pPr algn="ctr"/>
                      <a:r>
                        <a:rPr lang="en-US" altLang="zh-CN" sz="1400" dirty="0" smtClean="0"/>
                        <a:t>m1</a:t>
                      </a:r>
                      <a:endParaRPr lang="en-US" sz="1400" dirty="0"/>
                    </a:p>
                  </a:txBody>
                  <a:tcPr marL="68580" marR="68580" marT="34290" marB="34290"/>
                </a:tc>
                <a:tc>
                  <a:txBody>
                    <a:bodyPr/>
                    <a:p>
                      <a:pPr algn="ctr"/>
                      <a:r>
                        <a:rPr lang="en-US" altLang="zh-CN" sz="1400" dirty="0" smtClean="0"/>
                        <a:t>2</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0</a:t>
                      </a:r>
                      <a:endParaRPr lang="en-US" sz="1400" dirty="0"/>
                    </a:p>
                  </a:txBody>
                  <a:tcPr marL="68580" marR="68580" marT="34290" marB="34290"/>
                </a:tc>
              </a:tr>
              <a:tr h="319399">
                <a:tc>
                  <a:txBody>
                    <a:bodyPr/>
                    <a:p>
                      <a:pPr algn="ctr"/>
                      <a:r>
                        <a:rPr lang="en-US" altLang="zh-CN" sz="1400" dirty="0" smtClean="0"/>
                        <a:t>m2</a:t>
                      </a:r>
                      <a:endParaRPr lang="en-US" sz="1400" dirty="0"/>
                    </a:p>
                  </a:txBody>
                  <a:tcPr marL="68580" marR="68580" marT="34290" marB="34290"/>
                </a:tc>
                <a:tc>
                  <a:txBody>
                    <a:bodyPr/>
                    <a:p>
                      <a:pPr algn="ctr"/>
                      <a:r>
                        <a:rPr lang="en-US" altLang="zh-CN" sz="1400" dirty="0" smtClean="0"/>
                        <a:t>2</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0</a:t>
                      </a:r>
                      <a:endParaRPr lang="en-US" sz="1400" dirty="0"/>
                    </a:p>
                  </a:txBody>
                  <a:tcPr marL="68580" marR="68580" marT="34290" marB="34290"/>
                </a:tc>
              </a:tr>
              <a:tr h="319399">
                <a:tc>
                  <a:txBody>
                    <a:bodyPr/>
                    <a:p>
                      <a:pPr algn="ctr"/>
                      <a:r>
                        <a:rPr lang="en-US" altLang="zh-CN" sz="1400" dirty="0" smtClean="0"/>
                        <a:t>m3</a:t>
                      </a:r>
                      <a:endParaRPr lang="en-US" sz="1400" dirty="0"/>
                    </a:p>
                  </a:txBody>
                  <a:tcPr marL="68580" marR="68580" marT="34290" marB="34290"/>
                </a:tc>
                <a:tc>
                  <a:txBody>
                    <a:bodyPr/>
                    <a:p>
                      <a:pPr algn="ctr"/>
                      <a:r>
                        <a:rPr lang="en-US" altLang="zh-CN" sz="1400" dirty="0" smtClean="0"/>
                        <a:t>2</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1</a:t>
                      </a:r>
                      <a:endParaRPr lang="en-US" sz="1400" dirty="0"/>
                    </a:p>
                  </a:txBody>
                  <a:tcPr marL="68580" marR="68580" marT="34290" marB="34290"/>
                </a:tc>
                <a:tc>
                  <a:txBody>
                    <a:bodyPr/>
                    <a:p>
                      <a:pPr algn="ctr"/>
                      <a:r>
                        <a:rPr lang="en-US" altLang="zh-CN" sz="1400" dirty="0" smtClean="0"/>
                        <a:t>0</a:t>
                      </a:r>
                      <a:endParaRPr lang="en-US" sz="1400" dirty="0"/>
                    </a:p>
                  </a:txBody>
                  <a:tcPr marL="68580" marR="68580" marT="34290" marB="34290"/>
                </a:tc>
              </a:tr>
            </a:tbl>
          </a:graphicData>
        </a:graphic>
      </p:graphicFrame>
      <p:sp>
        <p:nvSpPr>
          <p:cNvPr id="6" name="文本框 5"/>
          <p:cNvSpPr txBox="1"/>
          <p:nvPr/>
        </p:nvSpPr>
        <p:spPr>
          <a:xfrm>
            <a:off x="448310" y="5472430"/>
            <a:ext cx="4747260" cy="1476375"/>
          </a:xfrm>
          <a:prstGeom prst="rect">
            <a:avLst/>
          </a:prstGeom>
          <a:noFill/>
        </p:spPr>
        <p:txBody>
          <a:bodyPr wrap="square" rtlCol="0" anchor="t">
            <a:spAutoFit/>
          </a:bodyPr>
          <a:p>
            <a:r>
              <a:rPr lang="en-US" dirty="0">
                <a:latin typeface="Cambria" panose="02040503050406030204" charset="0"/>
                <a:ea typeface="Cambria" panose="02040503050406030204" charset="0"/>
                <a:cs typeface="Cambria" panose="02040503050406030204" charset="0"/>
                <a:sym typeface="+mn-ea"/>
              </a:rPr>
              <a:t>Limitations of the existing </a:t>
            </a:r>
            <a:r>
              <a:rPr lang="en-US" altLang="zh-CN" dirty="0" smtClean="0">
                <a:latin typeface="Cambria" panose="02040503050406030204" charset="0"/>
                <a:ea typeface="Cambria" panose="02040503050406030204" charset="0"/>
                <a:cs typeface="Cambria" panose="02040503050406030204" charset="0"/>
                <a:sym typeface="+mn-ea"/>
              </a:rPr>
              <a:t>SBFL</a:t>
            </a:r>
            <a:r>
              <a:rPr lang="en-US" dirty="0" smtClean="0">
                <a:latin typeface="Cambria" panose="02040503050406030204" charset="0"/>
                <a:ea typeface="Cambria" panose="02040503050406030204" charset="0"/>
                <a:cs typeface="Cambria" panose="02040503050406030204" charset="0"/>
                <a:sym typeface="+mn-ea"/>
              </a:rPr>
              <a:t>:</a:t>
            </a:r>
            <a:endParaRPr lang="en-US" dirty="0">
              <a:latin typeface="Cambria" panose="02040503050406030204" charset="0"/>
              <a:ea typeface="Cambria" panose="02040503050406030204" charset="0"/>
              <a:cs typeface="Cambria" panose="02040503050406030204" charset="0"/>
            </a:endParaRPr>
          </a:p>
          <a:p>
            <a:pPr marL="285750" lvl="0" indent="-285750">
              <a:buFont typeface="Arial" panose="020B0604020202020204" pitchFamily="34" charset="0"/>
              <a:buChar char="•"/>
            </a:pPr>
            <a:r>
              <a:rPr lang="en-US" dirty="0">
                <a:latin typeface="Cambria" panose="02040503050406030204" charset="0"/>
                <a:ea typeface="Cambria" panose="02040503050406030204" charset="0"/>
                <a:cs typeface="Cambria" panose="02040503050406030204" charset="0"/>
                <a:sym typeface="+mn-ea"/>
              </a:rPr>
              <a:t>All statistics are identical</a:t>
            </a:r>
            <a:endParaRPr lang="en-US" dirty="0">
              <a:latin typeface="Cambria" panose="02040503050406030204" charset="0"/>
              <a:ea typeface="Cambria" panose="02040503050406030204" charset="0"/>
              <a:cs typeface="Cambria" panose="02040503050406030204" charset="0"/>
            </a:endParaRPr>
          </a:p>
          <a:p>
            <a:pPr marL="285750" lvl="0" indent="-285750">
              <a:buFont typeface="Arial" panose="020B0604020202020204" pitchFamily="34" charset="0"/>
              <a:buChar char="•"/>
            </a:pPr>
            <a:r>
              <a:rPr lang="en-US" dirty="0">
                <a:solidFill>
                  <a:srgbClr val="C00000"/>
                </a:solidFill>
                <a:latin typeface="Cambria" panose="02040503050406030204" charset="0"/>
                <a:ea typeface="Cambria" panose="02040503050406030204" charset="0"/>
                <a:cs typeface="Cambria" panose="02040503050406030204" charset="0"/>
                <a:sym typeface="+mn-ea"/>
              </a:rPr>
              <a:t>No SBFL formula can differentiate the methods</a:t>
            </a:r>
            <a:endParaRPr lang="en-US" dirty="0">
              <a:solidFill>
                <a:srgbClr val="C00000"/>
              </a:solidFill>
              <a:latin typeface="Cambria" panose="02040503050406030204" charset="0"/>
              <a:ea typeface="Cambria" panose="02040503050406030204" charset="0"/>
              <a:cs typeface="Cambria" panose="02040503050406030204" charset="0"/>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Insight</a:t>
            </a:r>
            <a:endParaRPr lang="en-US" altLang="zh-CN"/>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r>
              <a:rPr lang="en-US" dirty="0">
                <a:latin typeface="Cambria" panose="02040503050406030204" charset="0"/>
                <a:ea typeface="Cambria" panose="02040503050406030204" charset="0"/>
                <a:cs typeface="Cambria" panose="02040503050406030204" charset="0"/>
                <a:sym typeface="+mn-ea"/>
              </a:rPr>
              <a:t>If we observe the coverage graph directly, we can infer </a:t>
            </a:r>
            <a:r>
              <a:rPr lang="en-US" b="1" dirty="0">
                <a:latin typeface="Cambria" panose="02040503050406030204" charset="0"/>
                <a:ea typeface="Cambria" panose="02040503050406030204" charset="0"/>
                <a:cs typeface="Cambria" panose="02040503050406030204" charset="0"/>
                <a:sym typeface="+mn-ea"/>
              </a:rPr>
              <a:t>m2</a:t>
            </a:r>
            <a:r>
              <a:rPr lang="en-US" dirty="0">
                <a:latin typeface="Cambria" panose="02040503050406030204" charset="0"/>
                <a:ea typeface="Cambria" panose="02040503050406030204" charset="0"/>
                <a:cs typeface="Cambria" panose="02040503050406030204" charset="0"/>
                <a:sym typeface="+mn-ea"/>
              </a:rPr>
              <a:t> is clearly a fault since </a:t>
            </a:r>
            <a:r>
              <a:rPr lang="en-US" b="1" dirty="0">
                <a:latin typeface="Cambria" panose="02040503050406030204" charset="0"/>
                <a:ea typeface="Cambria" panose="02040503050406030204" charset="0"/>
                <a:cs typeface="Cambria" panose="02040503050406030204" charset="0"/>
                <a:sym typeface="+mn-ea"/>
              </a:rPr>
              <a:t>t2</a:t>
            </a:r>
            <a:r>
              <a:rPr lang="en-US" dirty="0">
                <a:latin typeface="Cambria" panose="02040503050406030204" charset="0"/>
                <a:ea typeface="Cambria" panose="02040503050406030204" charset="0"/>
                <a:cs typeface="Cambria" panose="02040503050406030204" charset="0"/>
                <a:sym typeface="+mn-ea"/>
              </a:rPr>
              <a:t> is a failing test cover</a:t>
            </a:r>
            <a:r>
              <a:rPr lang="en-US" altLang="zh-CN" dirty="0">
                <a:latin typeface="Cambria" panose="02040503050406030204" charset="0"/>
                <a:ea typeface="Cambria" panose="02040503050406030204" charset="0"/>
                <a:cs typeface="Cambria" panose="02040503050406030204" charset="0"/>
                <a:sym typeface="+mn-ea"/>
              </a:rPr>
              <a:t>ing</a:t>
            </a:r>
            <a:r>
              <a:rPr lang="zh-CN" altLang="en-US" dirty="0">
                <a:latin typeface="Cambria" panose="02040503050406030204" charset="0"/>
                <a:ea typeface="Cambria" panose="02040503050406030204" charset="0"/>
                <a:cs typeface="Cambria" panose="02040503050406030204" charset="0"/>
                <a:sym typeface="+mn-ea"/>
              </a:rPr>
              <a:t> </a:t>
            </a:r>
            <a:r>
              <a:rPr lang="en-US" b="1" dirty="0">
                <a:latin typeface="Cambria" panose="02040503050406030204" charset="0"/>
                <a:ea typeface="Cambria" panose="02040503050406030204" charset="0"/>
                <a:cs typeface="Cambria" panose="02040503050406030204" charset="0"/>
                <a:sym typeface="+mn-ea"/>
              </a:rPr>
              <a:t>m2</a:t>
            </a:r>
            <a:r>
              <a:rPr lang="en-US" dirty="0">
                <a:latin typeface="Cambria" panose="02040503050406030204" charset="0"/>
                <a:ea typeface="Cambria" panose="02040503050406030204" charset="0"/>
                <a:cs typeface="Cambria" panose="02040503050406030204" charset="0"/>
                <a:sym typeface="+mn-ea"/>
              </a:rPr>
              <a:t> only</a:t>
            </a:r>
            <a:endParaRPr lang="en-US" dirty="0">
              <a:latin typeface="Cambria" panose="02040503050406030204" charset="0"/>
              <a:ea typeface="Cambria" panose="02040503050406030204" charset="0"/>
              <a:cs typeface="Cambria" panose="02040503050406030204" charset="0"/>
            </a:endParaRPr>
          </a:p>
          <a:p>
            <a:r>
              <a:rPr lang="en-US" dirty="0">
                <a:latin typeface="Cambria" panose="02040503050406030204" charset="0"/>
                <a:ea typeface="Cambria" panose="02040503050406030204" charset="0"/>
                <a:cs typeface="Cambria" panose="02040503050406030204" charset="0"/>
                <a:sym typeface="+mn-ea"/>
              </a:rPr>
              <a:t>Current spectrum statistics miss important graph info</a:t>
            </a:r>
            <a:endParaRPr lang="en-US" dirty="0">
              <a:latin typeface="Cambria" panose="02040503050406030204" charset="0"/>
              <a:ea typeface="Cambria" panose="02040503050406030204" charset="0"/>
              <a:cs typeface="Cambria" panose="02040503050406030204" charset="0"/>
            </a:endParaRPr>
          </a:p>
          <a:p>
            <a:r>
              <a:rPr lang="en-US" dirty="0">
                <a:solidFill>
                  <a:srgbClr val="C00000"/>
                </a:solidFill>
                <a:latin typeface="Cambria" panose="02040503050406030204" charset="0"/>
                <a:ea typeface="Cambria" panose="02040503050406030204" charset="0"/>
                <a:cs typeface="Cambria" panose="02040503050406030204" charset="0"/>
                <a:sym typeface="+mn-ea"/>
              </a:rPr>
              <a:t>Use </a:t>
            </a:r>
            <a:r>
              <a:rPr lang="en-US" b="1" dirty="0">
                <a:solidFill>
                  <a:srgbClr val="C00000"/>
                </a:solidFill>
                <a:latin typeface="Cambria" panose="02040503050406030204" charset="0"/>
                <a:ea typeface="Cambria" panose="02040503050406030204" charset="0"/>
                <a:cs typeface="Cambria" panose="02040503050406030204" charset="0"/>
                <a:sym typeface="+mn-ea"/>
              </a:rPr>
              <a:t>some </a:t>
            </a:r>
            <a:r>
              <a:rPr lang="en-US" b="1" dirty="0" smtClean="0">
                <a:solidFill>
                  <a:srgbClr val="C00000"/>
                </a:solidFill>
                <a:latin typeface="Cambria" panose="02040503050406030204" charset="0"/>
                <a:ea typeface="Cambria" panose="02040503050406030204" charset="0"/>
                <a:cs typeface="Cambria" panose="02040503050406030204" charset="0"/>
                <a:sym typeface="+mn-ea"/>
              </a:rPr>
              <a:t>technique</a:t>
            </a:r>
            <a:r>
              <a:rPr lang="en-US" altLang="zh-CN" b="1" dirty="0" smtClean="0">
                <a:solidFill>
                  <a:srgbClr val="C00000"/>
                </a:solidFill>
                <a:latin typeface="Cambria" panose="02040503050406030204" charset="0"/>
                <a:ea typeface="Cambria" panose="02040503050406030204" charset="0"/>
                <a:cs typeface="Cambria" panose="02040503050406030204" charset="0"/>
                <a:sym typeface="+mn-ea"/>
              </a:rPr>
              <a:t>s</a:t>
            </a:r>
            <a:r>
              <a:rPr lang="en-US" dirty="0" smtClean="0">
                <a:solidFill>
                  <a:srgbClr val="C00000"/>
                </a:solidFill>
                <a:latin typeface="Cambria" panose="02040503050406030204" charset="0"/>
                <a:ea typeface="Cambria" panose="02040503050406030204" charset="0"/>
                <a:cs typeface="Cambria" panose="02040503050406030204" charset="0"/>
                <a:sym typeface="+mn-ea"/>
              </a:rPr>
              <a:t> </a:t>
            </a:r>
            <a:r>
              <a:rPr lang="en-US" dirty="0">
                <a:solidFill>
                  <a:srgbClr val="C00000"/>
                </a:solidFill>
                <a:latin typeface="Cambria" panose="02040503050406030204" charset="0"/>
                <a:ea typeface="Cambria" panose="02040503050406030204" charset="0"/>
                <a:cs typeface="Cambria" panose="02040503050406030204" charset="0"/>
                <a:sym typeface="+mn-ea"/>
              </a:rPr>
              <a:t>to differentiate the </a:t>
            </a:r>
            <a:r>
              <a:rPr lang="en-US" dirty="0" smtClean="0">
                <a:solidFill>
                  <a:srgbClr val="C00000"/>
                </a:solidFill>
                <a:latin typeface="Cambria" panose="02040503050406030204" charset="0"/>
                <a:ea typeface="Cambria" panose="02040503050406030204" charset="0"/>
                <a:cs typeface="Cambria" panose="02040503050406030204" charset="0"/>
                <a:sym typeface="+mn-ea"/>
              </a:rPr>
              <a:t>contribution </a:t>
            </a:r>
            <a:r>
              <a:rPr lang="en-US" dirty="0">
                <a:solidFill>
                  <a:srgbClr val="C00000"/>
                </a:solidFill>
                <a:latin typeface="Cambria" panose="02040503050406030204" charset="0"/>
                <a:ea typeface="Cambria" panose="02040503050406030204" charset="0"/>
                <a:cs typeface="Cambria" panose="02040503050406030204" charset="0"/>
                <a:sym typeface="+mn-ea"/>
              </a:rPr>
              <a:t>of each test!</a:t>
            </a:r>
            <a:endParaRPr lang="en-US" dirty="0">
              <a:solidFill>
                <a:srgbClr val="C00000"/>
              </a:solidFill>
              <a:latin typeface="Cambria" panose="02040503050406030204" charset="0"/>
              <a:ea typeface="Cambria" panose="02040503050406030204" charset="0"/>
              <a:cs typeface="Cambria" panose="02040503050406030204" charset="0"/>
            </a:endParaRPr>
          </a:p>
          <a:p>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pSp>
        <p:nvGrpSpPr>
          <p:cNvPr id="33" name="Group 32"/>
          <p:cNvGrpSpPr/>
          <p:nvPr/>
        </p:nvGrpSpPr>
        <p:grpSpPr>
          <a:xfrm>
            <a:off x="3030896" y="1800498"/>
            <a:ext cx="3928873" cy="1501424"/>
            <a:chOff x="2126239" y="1869405"/>
            <a:chExt cx="3928873" cy="1501424"/>
          </a:xfrm>
        </p:grpSpPr>
        <p:grpSp>
          <p:nvGrpSpPr>
            <p:cNvPr id="5" name="Group 3"/>
            <p:cNvGrpSpPr/>
            <p:nvPr/>
          </p:nvGrpSpPr>
          <p:grpSpPr>
            <a:xfrm>
              <a:off x="2126239" y="1869405"/>
              <a:ext cx="3147649" cy="1501424"/>
              <a:chOff x="7302256" y="2954097"/>
              <a:chExt cx="4196864" cy="2001898"/>
            </a:xfrm>
          </p:grpSpPr>
          <p:grpSp>
            <p:nvGrpSpPr>
              <p:cNvPr id="6" name="Group 4"/>
              <p:cNvGrpSpPr/>
              <p:nvPr/>
            </p:nvGrpSpPr>
            <p:grpSpPr>
              <a:xfrm>
                <a:off x="8918479" y="2954097"/>
                <a:ext cx="800100" cy="419160"/>
                <a:chOff x="8610600" y="2771775"/>
                <a:chExt cx="800100" cy="419160"/>
              </a:xfrm>
            </p:grpSpPr>
            <p:sp>
              <p:nvSpPr>
                <p:cNvPr id="27" name="Oval 26"/>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8" name="TextBox 27"/>
                <p:cNvSpPr txBox="1"/>
                <p:nvPr/>
              </p:nvSpPr>
              <p:spPr>
                <a:xfrm>
                  <a:off x="8772525" y="2790826"/>
                  <a:ext cx="547587" cy="400109"/>
                </a:xfrm>
                <a:prstGeom prst="rect">
                  <a:avLst/>
                </a:prstGeom>
                <a:noFill/>
              </p:spPr>
              <p:txBody>
                <a:bodyPr wrap="none" rtlCol="0">
                  <a:spAutoFit/>
                </a:bodyPr>
                <a:p>
                  <a:r>
                    <a:rPr lang="en-US" altLang="zh-CN" sz="1350" dirty="0"/>
                    <a:t>m1</a:t>
                  </a:r>
                  <a:endParaRPr lang="en-US" sz="1350" dirty="0"/>
                </a:p>
              </p:txBody>
            </p:sp>
          </p:grpSp>
          <p:grpSp>
            <p:nvGrpSpPr>
              <p:cNvPr id="7" name="Group 5"/>
              <p:cNvGrpSpPr/>
              <p:nvPr/>
            </p:nvGrpSpPr>
            <p:grpSpPr>
              <a:xfrm>
                <a:off x="8908954" y="3754528"/>
                <a:ext cx="800100" cy="419160"/>
                <a:chOff x="8610600" y="2771775"/>
                <a:chExt cx="800100" cy="419160"/>
              </a:xfrm>
            </p:grpSpPr>
            <p:sp>
              <p:nvSpPr>
                <p:cNvPr id="25" name="Oval 24"/>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6" name="TextBox 25"/>
                <p:cNvSpPr txBox="1"/>
                <p:nvPr/>
              </p:nvSpPr>
              <p:spPr>
                <a:xfrm>
                  <a:off x="8772525" y="2790826"/>
                  <a:ext cx="547587" cy="400109"/>
                </a:xfrm>
                <a:prstGeom prst="rect">
                  <a:avLst/>
                </a:prstGeom>
                <a:noFill/>
              </p:spPr>
              <p:txBody>
                <a:bodyPr wrap="none" rtlCol="0">
                  <a:spAutoFit/>
                </a:bodyPr>
                <a:p>
                  <a:r>
                    <a:rPr lang="en-US" altLang="zh-CN" sz="1350" dirty="0"/>
                    <a:t>m2</a:t>
                  </a:r>
                  <a:endParaRPr lang="en-US" sz="1350" dirty="0"/>
                </a:p>
              </p:txBody>
            </p:sp>
          </p:grpSp>
          <p:grpSp>
            <p:nvGrpSpPr>
              <p:cNvPr id="8" name="Group 6"/>
              <p:cNvGrpSpPr/>
              <p:nvPr/>
            </p:nvGrpSpPr>
            <p:grpSpPr>
              <a:xfrm>
                <a:off x="8928666" y="4536835"/>
                <a:ext cx="800100" cy="419160"/>
                <a:chOff x="8610600" y="2771775"/>
                <a:chExt cx="800100" cy="419160"/>
              </a:xfrm>
            </p:grpSpPr>
            <p:sp>
              <p:nvSpPr>
                <p:cNvPr id="23" name="Oval 22"/>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4" name="TextBox 23"/>
                <p:cNvSpPr txBox="1"/>
                <p:nvPr/>
              </p:nvSpPr>
              <p:spPr>
                <a:xfrm>
                  <a:off x="8772525" y="2790826"/>
                  <a:ext cx="547587" cy="400109"/>
                </a:xfrm>
                <a:prstGeom prst="rect">
                  <a:avLst/>
                </a:prstGeom>
                <a:noFill/>
              </p:spPr>
              <p:txBody>
                <a:bodyPr wrap="none" rtlCol="0">
                  <a:spAutoFit/>
                </a:bodyPr>
                <a:p>
                  <a:r>
                    <a:rPr lang="en-US" altLang="zh-CN" sz="1350" dirty="0"/>
                    <a:t>m3</a:t>
                  </a:r>
                  <a:endParaRPr lang="en-US" sz="1350" dirty="0"/>
                </a:p>
              </p:txBody>
            </p:sp>
          </p:grpSp>
          <p:cxnSp>
            <p:nvCxnSpPr>
              <p:cNvPr id="9" name="Straight Arrow Connector 7"/>
              <p:cNvCxnSpPr>
                <a:stCxn id="27" idx="3"/>
                <a:endCxn id="13" idx="2"/>
              </p:cNvCxnSpPr>
              <p:nvPr/>
            </p:nvCxnSpPr>
            <p:spPr>
              <a:xfrm flipV="1">
                <a:off x="7721051" y="3154122"/>
                <a:ext cx="1197428" cy="822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8"/>
              <p:cNvCxnSpPr>
                <a:stCxn id="27" idx="3"/>
              </p:cNvCxnSpPr>
              <p:nvPr/>
            </p:nvCxnSpPr>
            <p:spPr>
              <a:xfrm flipV="1">
                <a:off x="7721051" y="3942601"/>
                <a:ext cx="1187903" cy="3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p:cNvCxnSpPr>
                <a:stCxn id="27" idx="3"/>
              </p:cNvCxnSpPr>
              <p:nvPr/>
            </p:nvCxnSpPr>
            <p:spPr>
              <a:xfrm>
                <a:off x="7721051" y="3976279"/>
                <a:ext cx="1207615" cy="760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
              <p:cNvCxnSpPr/>
              <p:nvPr/>
            </p:nvCxnSpPr>
            <p:spPr>
              <a:xfrm flipH="1" flipV="1">
                <a:off x="9709054" y="3954553"/>
                <a:ext cx="476157" cy="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1"/>
              <p:cNvGrpSpPr/>
              <p:nvPr/>
            </p:nvGrpSpPr>
            <p:grpSpPr>
              <a:xfrm>
                <a:off x="7302256" y="3511643"/>
                <a:ext cx="476773" cy="954107"/>
                <a:chOff x="7616862" y="4653885"/>
                <a:chExt cx="1011696" cy="954107"/>
              </a:xfrm>
            </p:grpSpPr>
            <p:sp>
              <p:nvSpPr>
                <p:cNvPr id="21" name="Rectangle 20"/>
                <p:cNvSpPr/>
                <p:nvPr/>
              </p:nvSpPr>
              <p:spPr>
                <a:xfrm>
                  <a:off x="7616862" y="4659827"/>
                  <a:ext cx="888664" cy="91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2" name="TextBox 21"/>
                <p:cNvSpPr txBox="1"/>
                <p:nvPr/>
              </p:nvSpPr>
              <p:spPr>
                <a:xfrm>
                  <a:off x="7693366" y="4653885"/>
                  <a:ext cx="935192" cy="954107"/>
                </a:xfrm>
                <a:prstGeom prst="rect">
                  <a:avLst/>
                </a:prstGeom>
                <a:noFill/>
              </p:spPr>
              <p:txBody>
                <a:bodyPr wrap="none" rtlCol="0">
                  <a:spAutoFit/>
                </a:bodyPr>
                <a:p>
                  <a:r>
                    <a:rPr lang="en-US" altLang="zh-CN" sz="1350" dirty="0">
                      <a:solidFill>
                        <a:srgbClr val="C00000"/>
                      </a:solidFill>
                    </a:rPr>
                    <a:t>t1</a:t>
                  </a:r>
                  <a:endParaRPr lang="en-US" altLang="zh-CN" sz="1350" dirty="0">
                    <a:solidFill>
                      <a:srgbClr val="C00000"/>
                    </a:solidFill>
                  </a:endParaRPr>
                </a:p>
                <a:p>
                  <a:r>
                    <a:rPr lang="en-US" altLang="zh-CN" sz="1350" dirty="0"/>
                    <a:t>&amp;</a:t>
                  </a:r>
                  <a:endParaRPr lang="en-US" altLang="zh-CN" sz="1350" dirty="0"/>
                </a:p>
                <a:p>
                  <a:r>
                    <a:rPr lang="en-US" altLang="zh-CN" sz="1350" dirty="0">
                      <a:solidFill>
                        <a:srgbClr val="00B050"/>
                      </a:solidFill>
                    </a:rPr>
                    <a:t>t3</a:t>
                  </a:r>
                  <a:endParaRPr lang="en-US" sz="1350" dirty="0">
                    <a:solidFill>
                      <a:srgbClr val="00B050"/>
                    </a:solidFill>
                  </a:endParaRPr>
                </a:p>
              </p:txBody>
            </p:sp>
          </p:grpSp>
          <p:grpSp>
            <p:nvGrpSpPr>
              <p:cNvPr id="14" name="Group 12"/>
              <p:cNvGrpSpPr/>
              <p:nvPr/>
            </p:nvGrpSpPr>
            <p:grpSpPr>
              <a:xfrm>
                <a:off x="10185211" y="3757935"/>
                <a:ext cx="465719" cy="400109"/>
                <a:chOff x="10322667" y="3775865"/>
                <a:chExt cx="465719" cy="400109"/>
              </a:xfrm>
            </p:grpSpPr>
            <p:sp>
              <p:nvSpPr>
                <p:cNvPr id="19" name="Rectangle 18"/>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0" name="TextBox 19"/>
                <p:cNvSpPr txBox="1"/>
                <p:nvPr/>
              </p:nvSpPr>
              <p:spPr>
                <a:xfrm>
                  <a:off x="10347666" y="3775865"/>
                  <a:ext cx="440720" cy="400109"/>
                </a:xfrm>
                <a:prstGeom prst="rect">
                  <a:avLst/>
                </a:prstGeom>
                <a:noFill/>
              </p:spPr>
              <p:txBody>
                <a:bodyPr wrap="none" rtlCol="0">
                  <a:spAutoFit/>
                </a:bodyPr>
                <a:p>
                  <a:r>
                    <a:rPr lang="en-US" altLang="zh-CN" sz="1350" dirty="0">
                      <a:solidFill>
                        <a:srgbClr val="C00000"/>
                      </a:solidFill>
                    </a:rPr>
                    <a:t>t2</a:t>
                  </a:r>
                  <a:endParaRPr lang="en-US" altLang="zh-CN" sz="1350" dirty="0">
                    <a:solidFill>
                      <a:srgbClr val="C00000"/>
                    </a:solidFill>
                  </a:endParaRPr>
                </a:p>
              </p:txBody>
            </p:sp>
          </p:grpSp>
          <p:grpSp>
            <p:nvGrpSpPr>
              <p:cNvPr id="15" name="Group 13"/>
              <p:cNvGrpSpPr/>
              <p:nvPr/>
            </p:nvGrpSpPr>
            <p:grpSpPr>
              <a:xfrm>
                <a:off x="11033401" y="3769887"/>
                <a:ext cx="465719" cy="400109"/>
                <a:chOff x="10322667" y="3775865"/>
                <a:chExt cx="465719" cy="400109"/>
              </a:xfrm>
            </p:grpSpPr>
            <p:sp>
              <p:nvSpPr>
                <p:cNvPr id="17" name="Rectangle 16"/>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8" name="TextBox 17"/>
                <p:cNvSpPr txBox="1"/>
                <p:nvPr/>
              </p:nvSpPr>
              <p:spPr>
                <a:xfrm>
                  <a:off x="10347666" y="3775865"/>
                  <a:ext cx="440720" cy="400109"/>
                </a:xfrm>
                <a:prstGeom prst="rect">
                  <a:avLst/>
                </a:prstGeom>
                <a:noFill/>
              </p:spPr>
              <p:txBody>
                <a:bodyPr wrap="none" rtlCol="0">
                  <a:spAutoFit/>
                </a:bodyPr>
                <a:p>
                  <a:r>
                    <a:rPr lang="en-US" altLang="zh-CN" sz="1350" dirty="0">
                      <a:solidFill>
                        <a:srgbClr val="C00000"/>
                      </a:solidFill>
                    </a:rPr>
                    <a:t>t4</a:t>
                  </a:r>
                  <a:endParaRPr lang="en-US" altLang="zh-CN" sz="1350" dirty="0">
                    <a:solidFill>
                      <a:srgbClr val="C00000"/>
                    </a:solidFill>
                  </a:endParaRPr>
                </a:p>
              </p:txBody>
            </p:sp>
          </p:grpSp>
          <p:cxnSp>
            <p:nvCxnSpPr>
              <p:cNvPr id="16" name="Straight Arrow Connector 14"/>
              <p:cNvCxnSpPr>
                <a:endCxn id="13" idx="6"/>
              </p:cNvCxnSpPr>
              <p:nvPr/>
            </p:nvCxnSpPr>
            <p:spPr>
              <a:xfrm flipH="1" flipV="1">
                <a:off x="9718579" y="3154122"/>
                <a:ext cx="1314822" cy="813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p:nvPr/>
            </p:nvCxnSpPr>
            <p:spPr>
              <a:xfrm flipH="1">
                <a:off x="9728766" y="3967330"/>
                <a:ext cx="1304635" cy="769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878181" y="1911597"/>
              <a:ext cx="2176931" cy="565114"/>
              <a:chOff x="3878181" y="1429715"/>
              <a:chExt cx="3437019" cy="1046996"/>
            </a:xfrm>
          </p:grpSpPr>
          <p:pic>
            <p:nvPicPr>
              <p:cNvPr id="30"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675788" y="1429715"/>
                <a:ext cx="639412" cy="665299"/>
              </a:xfrm>
              <a:prstGeom prst="rect">
                <a:avLst/>
              </a:prstGeom>
              <a:noFill/>
              <a:ln>
                <a:noFill/>
              </a:ln>
            </p:spPr>
          </p:pic>
          <p:cxnSp>
            <p:nvCxnSpPr>
              <p:cNvPr id="31" name="Straight Arrow Connector 29"/>
              <p:cNvCxnSpPr/>
              <p:nvPr/>
            </p:nvCxnSpPr>
            <p:spPr>
              <a:xfrm flipH="1">
                <a:off x="3878181" y="1824656"/>
                <a:ext cx="2729666" cy="652055"/>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smtClean="0">
                <a:latin typeface="Cambria" panose="02040503050406030204" charset="0"/>
                <a:ea typeface="Cambria" panose="02040503050406030204" charset="0"/>
                <a:cs typeface="Cambria" panose="02040503050406030204" charset="0"/>
                <a:sym typeface="+mn-ea"/>
              </a:rPr>
              <a:t>PageRank!</a:t>
            </a:r>
            <a:endParaRPr lang="zh-CN" altLang="en-US"/>
          </a:p>
        </p:txBody>
      </p:sp>
      <p:sp>
        <p:nvSpPr>
          <p:cNvPr id="3" name="内容占位符 2"/>
          <p:cNvSpPr>
            <a:spLocks noGrp="1"/>
          </p:cNvSpPr>
          <p:nvPr>
            <p:ph idx="1"/>
          </p:nvPr>
        </p:nvSpPr>
        <p:spPr/>
        <p:txBody>
          <a:bodyPr/>
          <a:p>
            <a:r>
              <a:rPr lang="en-US" sz="2400" b="1" dirty="0">
                <a:latin typeface="Cambria" panose="02040503050406030204" charset="0"/>
                <a:ea typeface="Cambria" panose="02040503050406030204" charset="0"/>
                <a:cs typeface="Cambria" panose="02040503050406030204" charset="0"/>
                <a:sym typeface="+mn-ea"/>
              </a:rPr>
              <a:t>PageRank</a:t>
            </a:r>
            <a:r>
              <a:rPr lang="en-US" sz="2400" dirty="0">
                <a:latin typeface="Cambria" panose="02040503050406030204" charset="0"/>
                <a:ea typeface="Cambria" panose="02040503050406030204" charset="0"/>
                <a:cs typeface="Cambria" panose="02040503050406030204" charset="0"/>
                <a:sym typeface="+mn-ea"/>
              </a:rPr>
              <a:t>: A link analysis algorithm proposed by </a:t>
            </a:r>
            <a:r>
              <a:rPr lang="en-US" sz="2400" b="1" dirty="0">
                <a:latin typeface="Cambria" panose="02040503050406030204" charset="0"/>
                <a:ea typeface="Cambria" panose="02040503050406030204" charset="0"/>
                <a:cs typeface="Cambria" panose="02040503050406030204" charset="0"/>
                <a:sym typeface="+mn-ea"/>
              </a:rPr>
              <a:t>Larry Page</a:t>
            </a:r>
            <a:r>
              <a:rPr lang="en-US" sz="2400" dirty="0">
                <a:latin typeface="Cambria" panose="02040503050406030204" charset="0"/>
                <a:ea typeface="Cambria" panose="02040503050406030204" charset="0"/>
                <a:cs typeface="Cambria" panose="02040503050406030204" charset="0"/>
                <a:sym typeface="+mn-ea"/>
              </a:rPr>
              <a:t> and </a:t>
            </a:r>
            <a:r>
              <a:rPr lang="en-US" sz="2400" b="1" dirty="0">
                <a:latin typeface="Cambria" panose="02040503050406030204" charset="0"/>
                <a:ea typeface="Cambria" panose="02040503050406030204" charset="0"/>
                <a:cs typeface="Cambria" panose="02040503050406030204" charset="0"/>
                <a:sym typeface="+mn-ea"/>
              </a:rPr>
              <a:t>Sergey </a:t>
            </a:r>
            <a:r>
              <a:rPr lang="en-US" sz="2400" b="1" dirty="0" err="1">
                <a:latin typeface="Cambria" panose="02040503050406030204" charset="0"/>
                <a:ea typeface="Cambria" panose="02040503050406030204" charset="0"/>
                <a:cs typeface="Cambria" panose="02040503050406030204" charset="0"/>
                <a:sym typeface="+mn-ea"/>
              </a:rPr>
              <a:t>Brin</a:t>
            </a:r>
            <a:r>
              <a:rPr lang="en-US" sz="2400" b="1" dirty="0">
                <a:latin typeface="Cambria" panose="02040503050406030204" charset="0"/>
                <a:ea typeface="Cambria" panose="02040503050406030204" charset="0"/>
                <a:cs typeface="Cambria" panose="02040503050406030204" charset="0"/>
                <a:sym typeface="+mn-ea"/>
              </a:rPr>
              <a:t> </a:t>
            </a:r>
            <a:r>
              <a:rPr lang="en-US" sz="2400" dirty="0">
                <a:latin typeface="Cambria" panose="02040503050406030204" charset="0"/>
                <a:ea typeface="Cambria" panose="02040503050406030204" charset="0"/>
                <a:cs typeface="Cambria" panose="02040503050406030204" charset="0"/>
                <a:sym typeface="+mn-ea"/>
              </a:rPr>
              <a:t>for improving search quality</a:t>
            </a:r>
            <a:r>
              <a:rPr lang="en-US" altLang="zh-CN" sz="2400" dirty="0">
                <a:latin typeface="Cambria" panose="02040503050406030204" charset="0"/>
                <a:ea typeface="Cambria" panose="02040503050406030204" charset="0"/>
                <a:cs typeface="Cambria" panose="02040503050406030204" charset="0"/>
                <a:sym typeface="+mn-ea"/>
              </a:rPr>
              <a:t>/</a:t>
            </a:r>
            <a:r>
              <a:rPr lang="en-US" sz="2400" dirty="0">
                <a:latin typeface="Cambria" panose="02040503050406030204" charset="0"/>
                <a:ea typeface="Cambria" panose="02040503050406030204" charset="0"/>
                <a:cs typeface="Cambria" panose="02040503050406030204" charset="0"/>
                <a:sym typeface="+mn-ea"/>
              </a:rPr>
              <a:t>speed</a:t>
            </a:r>
            <a:endParaRPr lang="en-US" sz="2400" dirty="0">
              <a:latin typeface="Cambria" panose="02040503050406030204" charset="0"/>
              <a:ea typeface="Cambria" panose="02040503050406030204" charset="0"/>
              <a:cs typeface="Cambria" panose="02040503050406030204" charset="0"/>
            </a:endParaRPr>
          </a:p>
          <a:p>
            <a:pPr lvl="1"/>
            <a:r>
              <a:rPr lang="en-US" sz="2400" dirty="0">
                <a:latin typeface="Cambria" panose="02040503050406030204" charset="0"/>
                <a:ea typeface="Cambria" panose="02040503050406030204" charset="0"/>
                <a:cs typeface="Cambria" panose="02040503050406030204" charset="0"/>
                <a:sym typeface="+mn-ea"/>
              </a:rPr>
              <a:t>Given a graph, a node is more important if it is linked by more important </a:t>
            </a:r>
            <a:r>
              <a:rPr lang="en-US" sz="2400" dirty="0" smtClean="0">
                <a:latin typeface="Cambria" panose="02040503050406030204" charset="0"/>
                <a:ea typeface="Cambria" panose="02040503050406030204" charset="0"/>
                <a:cs typeface="Cambria" panose="02040503050406030204" charset="0"/>
                <a:sym typeface="+mn-ea"/>
              </a:rPr>
              <a:t>nodes</a:t>
            </a:r>
            <a:endParaRPr lang="en-US" sz="2400" dirty="0">
              <a:latin typeface="Cambria" panose="02040503050406030204" charset="0"/>
              <a:ea typeface="Cambria" panose="02040503050406030204" charset="0"/>
              <a:cs typeface="Cambria" panose="02040503050406030204" charset="0"/>
            </a:endParaRPr>
          </a:p>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Picture 5"/>
          <p:cNvPicPr>
            <a:picLocks noChangeAspect="1"/>
          </p:cNvPicPr>
          <p:nvPr/>
        </p:nvPicPr>
        <p:blipFill>
          <a:blip r:embed="rId1"/>
          <a:stretch>
            <a:fillRect/>
          </a:stretch>
        </p:blipFill>
        <p:spPr>
          <a:xfrm>
            <a:off x="5854390" y="3788705"/>
            <a:ext cx="2832410" cy="283241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smtClean="0">
                <a:latin typeface="Cambria" panose="02040503050406030204" charset="0"/>
                <a:ea typeface="Cambria" panose="02040503050406030204" charset="0"/>
                <a:cs typeface="Cambria" panose="02040503050406030204" charset="0"/>
                <a:sym typeface="+mn-ea"/>
              </a:rPr>
              <a:t>PageRank!</a:t>
            </a:r>
            <a:endParaRPr lang="zh-CN" altLang="en-US"/>
          </a:p>
        </p:txBody>
      </p:sp>
      <p:sp>
        <p:nvSpPr>
          <p:cNvPr id="3" name="内容占位符 2"/>
          <p:cNvSpPr>
            <a:spLocks noGrp="1"/>
          </p:cNvSpPr>
          <p:nvPr>
            <p:ph idx="1"/>
          </p:nvPr>
        </p:nvSpPr>
        <p:spPr/>
        <p:txBody>
          <a:bodyPr/>
          <a:p>
            <a:r>
              <a:rPr lang="en-US" sz="2400" b="1" dirty="0">
                <a:latin typeface="Cambria" panose="02040503050406030204" charset="0"/>
                <a:ea typeface="Cambria" panose="02040503050406030204" charset="0"/>
                <a:cs typeface="Cambria" panose="02040503050406030204" charset="0"/>
                <a:sym typeface="+mn-ea"/>
              </a:rPr>
              <a:t>PageRank for SBFL</a:t>
            </a:r>
            <a:r>
              <a:rPr lang="en-US" sz="2400" dirty="0">
                <a:latin typeface="Cambria" panose="02040503050406030204" charset="0"/>
                <a:ea typeface="Cambria" panose="02040503050406030204" charset="0"/>
                <a:cs typeface="Cambria" panose="02040503050406030204" charset="0"/>
                <a:sym typeface="+mn-ea"/>
              </a:rPr>
              <a:t>: For each method, not only consider how many tests cover it, but also who cover it</a:t>
            </a:r>
            <a:endParaRPr lang="en-US" sz="2400" dirty="0">
              <a:latin typeface="Cambria" panose="02040503050406030204" charset="0"/>
              <a:ea typeface="Cambria" panose="02040503050406030204" charset="0"/>
              <a:cs typeface="Cambria" panose="02040503050406030204" charset="0"/>
            </a:endParaRPr>
          </a:p>
          <a:p>
            <a:pPr lvl="1"/>
            <a:r>
              <a:rPr lang="en-US" sz="2400" dirty="0">
                <a:latin typeface="Cambria" panose="02040503050406030204" charset="0"/>
                <a:ea typeface="Cambria" panose="02040503050406030204" charset="0"/>
                <a:cs typeface="Cambria" panose="02040503050406030204" charset="0"/>
                <a:sym typeface="+mn-ea"/>
              </a:rPr>
              <a:t>If a failing test covers few program entities, it has a small scope to infer faulty entities and </a:t>
            </a:r>
            <a:r>
              <a:rPr lang="en-US" altLang="zh-CN" sz="2400" dirty="0">
                <a:latin typeface="Cambria" panose="02040503050406030204" charset="0"/>
                <a:ea typeface="Cambria" panose="02040503050406030204" charset="0"/>
                <a:cs typeface="Cambria" panose="02040503050406030204" charset="0"/>
                <a:sym typeface="+mn-ea"/>
              </a:rPr>
              <a:t>should</a:t>
            </a:r>
            <a:r>
              <a:rPr lang="zh-CN" altLang="en-US" sz="2400" dirty="0">
                <a:latin typeface="Cambria" panose="02040503050406030204" charset="0"/>
                <a:ea typeface="Cambria" panose="02040503050406030204" charset="0"/>
                <a:cs typeface="Cambria" panose="02040503050406030204" charset="0"/>
                <a:sym typeface="+mn-ea"/>
              </a:rPr>
              <a:t> </a:t>
            </a:r>
            <a:r>
              <a:rPr lang="en-US" altLang="zh-CN" sz="2400" dirty="0">
                <a:latin typeface="Cambria" panose="02040503050406030204" charset="0"/>
                <a:ea typeface="Cambria" panose="02040503050406030204" charset="0"/>
                <a:cs typeface="Cambria" panose="02040503050406030204" charset="0"/>
                <a:sym typeface="+mn-ea"/>
              </a:rPr>
              <a:t>have</a:t>
            </a:r>
            <a:r>
              <a:rPr lang="zh-CN" altLang="en-US" sz="2400" dirty="0">
                <a:latin typeface="Cambria" panose="02040503050406030204" charset="0"/>
                <a:ea typeface="Cambria" panose="02040503050406030204" charset="0"/>
                <a:cs typeface="Cambria" panose="02040503050406030204" charset="0"/>
                <a:sym typeface="+mn-ea"/>
              </a:rPr>
              <a:t> </a:t>
            </a:r>
            <a:r>
              <a:rPr lang="en-US" sz="2400" dirty="0">
                <a:latin typeface="Cambria" panose="02040503050406030204" charset="0"/>
                <a:ea typeface="Cambria" panose="02040503050406030204" charset="0"/>
                <a:cs typeface="Cambria" panose="02040503050406030204" charset="0"/>
                <a:sym typeface="+mn-ea"/>
              </a:rPr>
              <a:t>high</a:t>
            </a:r>
            <a:r>
              <a:rPr lang="zh-CN" altLang="en-US" sz="2400" dirty="0">
                <a:latin typeface="Cambria" panose="02040503050406030204" charset="0"/>
                <a:ea typeface="Cambria" panose="02040503050406030204" charset="0"/>
                <a:cs typeface="Cambria" panose="02040503050406030204" charset="0"/>
                <a:sym typeface="+mn-ea"/>
              </a:rPr>
              <a:t> </a:t>
            </a:r>
            <a:r>
              <a:rPr lang="en-US" altLang="zh-CN" sz="2400" dirty="0">
                <a:latin typeface="Cambria" panose="02040503050406030204" charset="0"/>
                <a:ea typeface="Cambria" panose="02040503050406030204" charset="0"/>
                <a:cs typeface="Cambria" panose="02040503050406030204" charset="0"/>
                <a:sym typeface="+mn-ea"/>
              </a:rPr>
              <a:t>weight</a:t>
            </a:r>
            <a:endParaRPr lang="en-US" sz="2400" dirty="0">
              <a:latin typeface="Cambria" panose="02040503050406030204" charset="0"/>
              <a:ea typeface="Cambria" panose="02040503050406030204" charset="0"/>
              <a:cs typeface="Cambria" panose="02040503050406030204" charset="0"/>
            </a:endParaRPr>
          </a:p>
          <a:p>
            <a:pPr lvl="1"/>
            <a:r>
              <a:rPr lang="en-US" sz="2400" dirty="0">
                <a:latin typeface="Cambria" panose="02040503050406030204" charset="0"/>
                <a:ea typeface="Cambria" panose="02040503050406030204" charset="0"/>
                <a:cs typeface="Cambria" panose="02040503050406030204" charset="0"/>
                <a:sym typeface="+mn-ea"/>
              </a:rPr>
              <a:t>If its covered entities are more likely to be faulty, it in turn also should get a higher weight</a:t>
            </a:r>
            <a:endParaRPr lang="en-US" sz="2400" dirty="0">
              <a:latin typeface="Cambria" panose="02040503050406030204" charset="0"/>
              <a:ea typeface="Cambria" panose="02040503050406030204" charset="0"/>
              <a:cs typeface="Cambria" panose="02040503050406030204" charset="0"/>
            </a:endParaRPr>
          </a:p>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6" name="Picture 5"/>
          <p:cNvPicPr>
            <a:picLocks noChangeAspect="1"/>
          </p:cNvPicPr>
          <p:nvPr/>
        </p:nvPicPr>
        <p:blipFill>
          <a:blip r:embed="rId1"/>
          <a:stretch>
            <a:fillRect/>
          </a:stretch>
        </p:blipFill>
        <p:spPr>
          <a:xfrm>
            <a:off x="5854390" y="3788705"/>
            <a:ext cx="2832410" cy="28324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latin typeface="Cambria" panose="02040503050406030204" charset="0"/>
                <a:ea typeface="Cambria" panose="02040503050406030204" charset="0"/>
                <a:cs typeface="Cambria" panose="02040503050406030204" charset="0"/>
                <a:sym typeface="+mn-ea"/>
              </a:rPr>
              <a:t>PageRank:</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Background</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pSp>
        <p:nvGrpSpPr>
          <p:cNvPr id="11" name="Group 10"/>
          <p:cNvGrpSpPr/>
          <p:nvPr/>
        </p:nvGrpSpPr>
        <p:grpSpPr>
          <a:xfrm>
            <a:off x="1197469" y="4823367"/>
            <a:ext cx="3191770" cy="1679700"/>
            <a:chOff x="753597" y="4821468"/>
            <a:chExt cx="3941372" cy="2064544"/>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874" y="4821468"/>
              <a:ext cx="3067050" cy="1676400"/>
            </a:xfrm>
            <a:prstGeom prst="rect">
              <a:avLst/>
            </a:prstGeom>
          </p:spPr>
        </p:pic>
        <p:sp>
          <p:nvSpPr>
            <p:cNvPr id="9" name="Shape 68"/>
            <p:cNvSpPr txBox="1"/>
            <p:nvPr/>
          </p:nvSpPr>
          <p:spPr>
            <a:xfrm>
              <a:off x="753597" y="6497868"/>
              <a:ext cx="3941372" cy="388144"/>
            </a:xfrm>
            <a:prstGeom prst="rect">
              <a:avLst/>
            </a:prstGeom>
          </p:spPr>
          <p:txBody>
            <a:bodyPr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gn="ctr">
                <a:spcBef>
                  <a:spcPts val="0"/>
                </a:spcBef>
                <a:buNone/>
              </a:pPr>
              <a:r>
                <a:rPr lang="en-US" altLang="zh-CN" sz="1400" b="1" dirty="0">
                  <a:ea typeface="Cambria" panose="02040503050406030204" charset="0"/>
                  <a:cs typeface="Cambria" panose="02040503050406030204" charset="0"/>
                </a:rPr>
                <a:t>A</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small</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network</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with</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four</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web</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pages</a:t>
              </a:r>
              <a:endParaRPr lang="en-US" altLang="zh-CN" sz="1400" b="1" dirty="0">
                <a:ea typeface="Cambria" panose="02040503050406030204" charset="0"/>
                <a:cs typeface="Cambria" panose="02040503050406030204" charset="0"/>
              </a:endParaRPr>
            </a:p>
          </p:txBody>
        </p:sp>
      </p:grpSp>
      <p:grpSp>
        <p:nvGrpSpPr>
          <p:cNvPr id="12" name="Group 11"/>
          <p:cNvGrpSpPr/>
          <p:nvPr/>
        </p:nvGrpSpPr>
        <p:grpSpPr>
          <a:xfrm>
            <a:off x="4639248" y="4861930"/>
            <a:ext cx="3724496" cy="1671214"/>
            <a:chOff x="4600788" y="4890741"/>
            <a:chExt cx="3941372" cy="198678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020" y="4890741"/>
              <a:ext cx="2576908" cy="1578552"/>
            </a:xfrm>
            <a:prstGeom prst="rect">
              <a:avLst/>
            </a:prstGeom>
          </p:spPr>
        </p:pic>
        <p:sp>
          <p:nvSpPr>
            <p:cNvPr id="10" name="Shape 68"/>
            <p:cNvSpPr txBox="1"/>
            <p:nvPr/>
          </p:nvSpPr>
          <p:spPr>
            <a:xfrm>
              <a:off x="4600788" y="6489382"/>
              <a:ext cx="3941372" cy="388144"/>
            </a:xfrm>
            <a:prstGeom prst="rect">
              <a:avLst/>
            </a:prstGeom>
          </p:spPr>
          <p:txBody>
            <a:bodyPr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gn="ctr">
                <a:spcBef>
                  <a:spcPts val="0"/>
                </a:spcBef>
                <a:buNone/>
              </a:pPr>
              <a:r>
                <a:rPr lang="en-US" altLang="zh-CN" sz="1400" b="1" dirty="0">
                  <a:ea typeface="Cambria" panose="02040503050406030204" charset="0"/>
                  <a:cs typeface="Cambria" panose="02040503050406030204" charset="0"/>
                </a:rPr>
                <a:t>Transition</a:t>
              </a:r>
              <a:r>
                <a:rPr lang="zh-CN" altLang="en-US" sz="1400" b="1" dirty="0">
                  <a:ea typeface="Cambria" panose="02040503050406030204" charset="0"/>
                  <a:cs typeface="Cambria" panose="02040503050406030204" charset="0"/>
                </a:rPr>
                <a:t> </a:t>
              </a:r>
              <a:r>
                <a:rPr lang="en-US" altLang="zh-CN" sz="1400" b="1" dirty="0">
                  <a:ea typeface="Cambria" panose="02040503050406030204" charset="0"/>
                  <a:cs typeface="Cambria" panose="02040503050406030204" charset="0"/>
                </a:rPr>
                <a:t>Matrix</a:t>
              </a:r>
              <a:r>
                <a:rPr lang="zh-CN" altLang="en-US" sz="1400" b="1" dirty="0">
                  <a:ea typeface="Cambria" panose="02040503050406030204" charset="0"/>
                  <a:cs typeface="Cambria" panose="02040503050406030204" charset="0"/>
                </a:rPr>
                <a:t> </a:t>
              </a:r>
              <a:r>
                <a:rPr lang="en-US" altLang="zh-CN" sz="1400" b="1" i="1" dirty="0">
                  <a:ea typeface="Cambria" panose="02040503050406030204" charset="0"/>
                  <a:cs typeface="Cambria" panose="02040503050406030204" charset="0"/>
                </a:rPr>
                <a:t>P</a:t>
              </a:r>
              <a:endParaRPr lang="en-US" altLang="zh-CN" sz="1400" b="1" i="1" dirty="0">
                <a:ea typeface="Cambria" panose="02040503050406030204" charset="0"/>
                <a:cs typeface="Cambria" panose="02040503050406030204" charset="0"/>
              </a:endParaRPr>
            </a:p>
          </p:txBody>
        </p:sp>
      </p:grpSp>
      <p:sp>
        <p:nvSpPr>
          <p:cNvPr id="15" name="Content Placeholder 2"/>
          <p:cNvSpPr txBox="1">
            <a:spLocks noRot="1" noChangeAspect="1" noMove="1" noResize="1" noEditPoints="1" noAdjustHandles="1" noChangeArrowheads="1" noChangeShapeType="1" noTextEdit="1"/>
          </p:cNvSpPr>
          <p:nvPr/>
        </p:nvSpPr>
        <p:spPr>
          <a:xfrm>
            <a:off x="295184" y="1611918"/>
            <a:ext cx="8553632" cy="3211449"/>
          </a:xfrm>
          <a:prstGeom prst="rect">
            <a:avLst/>
          </a:prstGeom>
          <a:blipFill rotWithShape="0">
            <a:blip r:embed="rId3"/>
            <a:stretch>
              <a:fillRect l="-641" t="-949" b="-16129"/>
            </a:stretch>
          </a:blipFill>
        </p:spPr>
        <p:txBody>
          <a:bodyPr/>
          <a:lstStyle/>
          <a:p>
            <a:r>
              <a:rPr lang="en-US">
                <a:noFill/>
              </a:rPr>
              <a:t> </a:t>
            </a:r>
            <a:endParaRPr 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latin typeface="Cambria" panose="02040503050406030204" charset="0"/>
                <a:ea typeface="Cambria" panose="02040503050406030204" charset="0"/>
                <a:cs typeface="Cambria" panose="02040503050406030204" charset="0"/>
                <a:sym typeface="+mn-ea"/>
              </a:rPr>
              <a:t>PageRank:</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Algorithm</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5" name="Rectangle 4"/>
          <p:cNvSpPr>
            <a:spLocks noRot="1" noChangeAspect="1" noMove="1" noResize="1" noEditPoints="1" noAdjustHandles="1" noChangeArrowheads="1" noChangeShapeType="1" noTextEdit="1"/>
          </p:cNvSpPr>
          <p:nvPr/>
        </p:nvSpPr>
        <p:spPr>
          <a:xfrm>
            <a:off x="4181705" y="4554423"/>
            <a:ext cx="7069873" cy="918585"/>
          </a:xfrm>
          <a:prstGeom prst="rect">
            <a:avLst/>
          </a:prstGeom>
          <a:blipFill rotWithShape="0">
            <a:blip r:embed="rId1"/>
            <a:stretch>
              <a:fillRect l="-948" t="-6623" b="-11258"/>
            </a:stretch>
          </a:blipFill>
        </p:spPr>
        <p:txBody>
          <a:bodyPr/>
          <a:p>
            <a:r>
              <a:rPr lang="en-US">
                <a:noFill/>
              </a:rPr>
              <a:t> </a:t>
            </a:r>
            <a:endParaRPr lang="en-US">
              <a:no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85" y="4175516"/>
            <a:ext cx="3067050" cy="1676400"/>
          </a:xfrm>
          <a:prstGeom prst="rect">
            <a:avLst/>
          </a:prstGeom>
        </p:spPr>
      </p:pic>
      <p:sp>
        <p:nvSpPr>
          <p:cNvPr id="11" name="Content Placeholder 2"/>
          <p:cNvSpPr txBox="1">
            <a:spLocks noRot="1" noChangeAspect="1" noMove="1" noResize="1" noEditPoints="1" noAdjustHandles="1" noChangeArrowheads="1" noChangeShapeType="1" noTextEdit="1"/>
          </p:cNvSpPr>
          <p:nvPr/>
        </p:nvSpPr>
        <p:spPr>
          <a:xfrm>
            <a:off x="295184" y="1600763"/>
            <a:ext cx="8553632" cy="2514035"/>
          </a:xfrm>
          <a:prstGeom prst="rect">
            <a:avLst/>
          </a:prstGeom>
          <a:blipFill rotWithShape="0">
            <a:blip r:embed="rId3"/>
            <a:stretch>
              <a:fillRect l="-641" t="-2427"/>
            </a:stretch>
          </a:blipFill>
        </p:spPr>
        <p:txBody>
          <a:bodyPr/>
          <a:p>
            <a:r>
              <a:rPr lang="en-US">
                <a:noFill/>
              </a:rPr>
              <a:t> </a:t>
            </a:r>
            <a:endParaRPr 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2"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185" name="Shape 68"/>
          <p:cNvSpPr txBox="1"/>
          <p:nvPr/>
        </p:nvSpPr>
        <p:spPr>
          <a:xfrm>
            <a:off x="397566" y="1731663"/>
            <a:ext cx="8117785" cy="3090885"/>
          </a:xfrm>
          <a:prstGeom prst="rect">
            <a:avLst/>
          </a:prstGeom>
        </p:spPr>
        <p:txBody>
          <a:bodyPr lIns="68569" tIns="68569" rIns="68569" bIns="68569" anchor="t" anchorCtr="0">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spcBef>
                <a:spcPts val="0"/>
              </a:spcBef>
              <a:buNone/>
            </a:pPr>
            <a:endParaRPr lang="en-US" altLang="zh-CN" sz="1200" dirty="0">
              <a:latin typeface="Cambria" panose="02040503050406030204" charset="0"/>
              <a:ea typeface="Cambria" panose="02040503050406030204" charset="0"/>
              <a:cs typeface="Cambria" panose="02040503050406030204" charset="0"/>
            </a:endParaRPr>
          </a:p>
        </p:txBody>
      </p:sp>
      <p:sp>
        <p:nvSpPr>
          <p:cNvPr id="41" name="Content Placeholder 2"/>
          <p:cNvSpPr txBox="1"/>
          <p:nvPr/>
        </p:nvSpPr>
        <p:spPr>
          <a:xfrm>
            <a:off x="295184" y="2211016"/>
            <a:ext cx="8553632" cy="53465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dirty="0" smtClean="0">
                <a:latin typeface="Cambria" panose="02040503050406030204" charset="0"/>
                <a:ea typeface="Cambria" panose="02040503050406030204" charset="0"/>
                <a:cs typeface="Cambria" panose="02040503050406030204" charset="0"/>
              </a:rPr>
              <a:t>Execute </a:t>
            </a:r>
            <a:r>
              <a:rPr lang="en-US" sz="2500" dirty="0">
                <a:latin typeface="Cambria" panose="02040503050406030204" charset="0"/>
                <a:ea typeface="Cambria" panose="02040503050406030204" charset="0"/>
                <a:cs typeface="Cambria" panose="02040503050406030204" charset="0"/>
              </a:rPr>
              <a:t>twice on failing and passing test </a:t>
            </a:r>
            <a:r>
              <a:rPr lang="en-US" sz="2500" dirty="0" smtClean="0">
                <a:latin typeface="Cambria" panose="02040503050406030204" charset="0"/>
                <a:ea typeface="Cambria" panose="02040503050406030204" charset="0"/>
                <a:cs typeface="Cambria" panose="02040503050406030204" charset="0"/>
              </a:rPr>
              <a:t>graphs</a:t>
            </a:r>
            <a:r>
              <a:rPr lang="en-US" altLang="zh-CN" sz="2500" dirty="0" smtClean="0">
                <a:latin typeface="Cambria" panose="02040503050406030204" charset="0"/>
                <a:ea typeface="Cambria" panose="02040503050406030204" charset="0"/>
                <a:cs typeface="Cambria" panose="02040503050406030204" charset="0"/>
              </a:rPr>
              <a:t>,</a:t>
            </a:r>
            <a:r>
              <a:rPr lang="en-US" sz="2500" dirty="0" smtClean="0">
                <a:latin typeface="Cambria" panose="02040503050406030204" charset="0"/>
                <a:ea typeface="Cambria" panose="02040503050406030204" charset="0"/>
                <a:cs typeface="Cambria" panose="02040503050406030204" charset="0"/>
              </a:rPr>
              <a:t> </a:t>
            </a:r>
            <a:r>
              <a:rPr lang="en-US" sz="2500" dirty="0">
                <a:latin typeface="Cambria" panose="02040503050406030204" charset="0"/>
                <a:ea typeface="Cambria" panose="02040503050406030204" charset="0"/>
                <a:cs typeface="Cambria" panose="02040503050406030204" charset="0"/>
              </a:rPr>
              <a:t>respectively</a:t>
            </a:r>
            <a:endParaRPr lang="en-US" altLang="zh-CN" sz="2500" dirty="0">
              <a:latin typeface="Cambria" panose="02040503050406030204" charset="0"/>
              <a:ea typeface="Cambria" panose="02040503050406030204" charset="0"/>
              <a:cs typeface="Cambria" panose="02040503050406030204" charset="0"/>
            </a:endParaRPr>
          </a:p>
          <a:p>
            <a:endParaRPr lang="en-US" sz="2000" dirty="0">
              <a:latin typeface="Cambria" panose="02040503050406030204" charset="0"/>
              <a:ea typeface="Cambria" panose="02040503050406030204" charset="0"/>
              <a:cs typeface="Cambria" panose="02040503050406030204" charset="0"/>
            </a:endParaRPr>
          </a:p>
        </p:txBody>
      </p:sp>
      <p:grpSp>
        <p:nvGrpSpPr>
          <p:cNvPr id="91" name="Group 90"/>
          <p:cNvGrpSpPr/>
          <p:nvPr/>
        </p:nvGrpSpPr>
        <p:grpSpPr>
          <a:xfrm>
            <a:off x="5640526" y="3225961"/>
            <a:ext cx="2368053" cy="2158383"/>
            <a:chOff x="6901838" y="2575923"/>
            <a:chExt cx="2368053" cy="2158383"/>
          </a:xfrm>
        </p:grpSpPr>
        <p:grpSp>
          <p:nvGrpSpPr>
            <p:cNvPr id="92" name="Group 91"/>
            <p:cNvGrpSpPr/>
            <p:nvPr/>
          </p:nvGrpSpPr>
          <p:grpSpPr>
            <a:xfrm>
              <a:off x="8459604" y="2575923"/>
              <a:ext cx="800100" cy="435478"/>
              <a:chOff x="8610600" y="2771775"/>
              <a:chExt cx="800100" cy="400050"/>
            </a:xfrm>
          </p:grpSpPr>
          <p:sp>
            <p:nvSpPr>
              <p:cNvPr id="113" name="Oval 112"/>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8772525" y="2790825"/>
                <a:ext cx="486030" cy="339285"/>
              </a:xfrm>
              <a:prstGeom prst="rect">
                <a:avLst/>
              </a:prstGeom>
              <a:noFill/>
            </p:spPr>
            <p:txBody>
              <a:bodyPr wrap="none" rtlCol="0">
                <a:spAutoFit/>
              </a:bodyPr>
              <a:lstStyle/>
              <a:p>
                <a:r>
                  <a:rPr lang="en-US" altLang="zh-CN" dirty="0" smtClean="0"/>
                  <a:t>m1</a:t>
                </a:r>
                <a:endParaRPr lang="en-US" dirty="0"/>
              </a:p>
            </p:txBody>
          </p:sp>
        </p:grpSp>
        <p:grpSp>
          <p:nvGrpSpPr>
            <p:cNvPr id="93" name="Group 92"/>
            <p:cNvGrpSpPr/>
            <p:nvPr/>
          </p:nvGrpSpPr>
          <p:grpSpPr>
            <a:xfrm>
              <a:off x="8450079" y="3447240"/>
              <a:ext cx="800100" cy="435478"/>
              <a:chOff x="8610600" y="2771775"/>
              <a:chExt cx="800100" cy="400050"/>
            </a:xfrm>
          </p:grpSpPr>
          <p:sp>
            <p:nvSpPr>
              <p:cNvPr id="111" name="Oval 110"/>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8772525" y="2790825"/>
                <a:ext cx="486030" cy="339285"/>
              </a:xfrm>
              <a:prstGeom prst="rect">
                <a:avLst/>
              </a:prstGeom>
              <a:noFill/>
            </p:spPr>
            <p:txBody>
              <a:bodyPr wrap="none" rtlCol="0">
                <a:spAutoFit/>
              </a:bodyPr>
              <a:lstStyle/>
              <a:p>
                <a:r>
                  <a:rPr lang="en-US" altLang="zh-CN" dirty="0" smtClean="0"/>
                  <a:t>m2</a:t>
                </a:r>
                <a:endParaRPr lang="en-US" dirty="0"/>
              </a:p>
            </p:txBody>
          </p:sp>
        </p:grpSp>
        <p:grpSp>
          <p:nvGrpSpPr>
            <p:cNvPr id="94" name="Group 93"/>
            <p:cNvGrpSpPr/>
            <p:nvPr/>
          </p:nvGrpSpPr>
          <p:grpSpPr>
            <a:xfrm>
              <a:off x="8469791" y="4298828"/>
              <a:ext cx="800100" cy="435478"/>
              <a:chOff x="8610600" y="2771775"/>
              <a:chExt cx="800100" cy="400050"/>
            </a:xfrm>
          </p:grpSpPr>
          <p:sp>
            <p:nvSpPr>
              <p:cNvPr id="109" name="Oval 108"/>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8772525" y="2790825"/>
                <a:ext cx="486030" cy="339285"/>
              </a:xfrm>
              <a:prstGeom prst="rect">
                <a:avLst/>
              </a:prstGeom>
              <a:noFill/>
            </p:spPr>
            <p:txBody>
              <a:bodyPr wrap="none" rtlCol="0">
                <a:spAutoFit/>
              </a:bodyPr>
              <a:lstStyle/>
              <a:p>
                <a:r>
                  <a:rPr lang="en-US" altLang="zh-CN" dirty="0" smtClean="0"/>
                  <a:t>m3</a:t>
                </a:r>
                <a:endParaRPr lang="en-US" dirty="0"/>
              </a:p>
            </p:txBody>
          </p:sp>
        </p:grpSp>
        <p:cxnSp>
          <p:nvCxnSpPr>
            <p:cNvPr id="95" name="Straight Arrow Connector 94"/>
            <p:cNvCxnSpPr/>
            <p:nvPr/>
          </p:nvCxnSpPr>
          <p:spPr>
            <a:xfrm flipV="1">
              <a:off x="7303269" y="2793662"/>
              <a:ext cx="1156335" cy="8681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303269" y="3661782"/>
              <a:ext cx="1146810" cy="31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03269" y="3661782"/>
              <a:ext cx="1166522" cy="8547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6901838" y="3443421"/>
              <a:ext cx="418793" cy="448167"/>
              <a:chOff x="7616862" y="4885113"/>
              <a:chExt cx="888664" cy="449745"/>
            </a:xfrm>
          </p:grpSpPr>
          <p:sp>
            <p:nvSpPr>
              <p:cNvPr id="107" name="Rectangle 106"/>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665245" y="4918927"/>
                <a:ext cx="810243" cy="370632"/>
              </a:xfrm>
              <a:prstGeom prst="rect">
                <a:avLst/>
              </a:prstGeom>
              <a:noFill/>
            </p:spPr>
            <p:txBody>
              <a:bodyPr wrap="none" rtlCol="0">
                <a:spAutoFit/>
              </a:bodyPr>
              <a:lstStyle/>
              <a:p>
                <a:r>
                  <a:rPr lang="en-US" altLang="zh-CN" b="1" dirty="0" smtClean="0">
                    <a:solidFill>
                      <a:srgbClr val="00B050"/>
                    </a:solidFill>
                  </a:rPr>
                  <a:t>t3</a:t>
                </a:r>
                <a:endParaRPr lang="en-US" altLang="zh-CN" b="1" dirty="0">
                  <a:solidFill>
                    <a:srgbClr val="00B050"/>
                  </a:solidFill>
                </a:endParaRPr>
              </a:p>
            </p:txBody>
          </p:sp>
        </p:grpSp>
      </p:grpSp>
      <p:grpSp>
        <p:nvGrpSpPr>
          <p:cNvPr id="144" name="Group 143"/>
          <p:cNvGrpSpPr/>
          <p:nvPr/>
        </p:nvGrpSpPr>
        <p:grpSpPr>
          <a:xfrm>
            <a:off x="838949" y="3221095"/>
            <a:ext cx="3979234" cy="2158383"/>
            <a:chOff x="780334" y="3033527"/>
            <a:chExt cx="3979234" cy="2158383"/>
          </a:xfrm>
        </p:grpSpPr>
        <p:grpSp>
          <p:nvGrpSpPr>
            <p:cNvPr id="115" name="Group 114"/>
            <p:cNvGrpSpPr/>
            <p:nvPr/>
          </p:nvGrpSpPr>
          <p:grpSpPr>
            <a:xfrm>
              <a:off x="2327214" y="3033527"/>
              <a:ext cx="800100" cy="435478"/>
              <a:chOff x="8610600" y="2771775"/>
              <a:chExt cx="800100" cy="400050"/>
            </a:xfrm>
          </p:grpSpPr>
          <p:sp>
            <p:nvSpPr>
              <p:cNvPr id="116" name="Oval 115"/>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8772525" y="2790825"/>
                <a:ext cx="486030" cy="339285"/>
              </a:xfrm>
              <a:prstGeom prst="rect">
                <a:avLst/>
              </a:prstGeom>
              <a:noFill/>
            </p:spPr>
            <p:txBody>
              <a:bodyPr wrap="none" rtlCol="0">
                <a:spAutoFit/>
              </a:bodyPr>
              <a:lstStyle/>
              <a:p>
                <a:r>
                  <a:rPr lang="en-US" altLang="zh-CN" dirty="0" smtClean="0"/>
                  <a:t>m1</a:t>
                </a:r>
                <a:endParaRPr lang="en-US" dirty="0"/>
              </a:p>
            </p:txBody>
          </p:sp>
        </p:grpSp>
        <p:grpSp>
          <p:nvGrpSpPr>
            <p:cNvPr id="118" name="Group 117"/>
            <p:cNvGrpSpPr/>
            <p:nvPr/>
          </p:nvGrpSpPr>
          <p:grpSpPr>
            <a:xfrm>
              <a:off x="2317689" y="3904844"/>
              <a:ext cx="800100" cy="435478"/>
              <a:chOff x="8610600" y="2771775"/>
              <a:chExt cx="800100" cy="400050"/>
            </a:xfrm>
          </p:grpSpPr>
          <p:sp>
            <p:nvSpPr>
              <p:cNvPr id="119" name="Oval 118"/>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8772525" y="2790825"/>
                <a:ext cx="486030" cy="339285"/>
              </a:xfrm>
              <a:prstGeom prst="rect">
                <a:avLst/>
              </a:prstGeom>
              <a:noFill/>
            </p:spPr>
            <p:txBody>
              <a:bodyPr wrap="none" rtlCol="0">
                <a:spAutoFit/>
              </a:bodyPr>
              <a:lstStyle/>
              <a:p>
                <a:r>
                  <a:rPr lang="en-US" altLang="zh-CN" dirty="0" smtClean="0"/>
                  <a:t>m2</a:t>
                </a:r>
                <a:endParaRPr lang="en-US" dirty="0"/>
              </a:p>
            </p:txBody>
          </p:sp>
        </p:grpSp>
        <p:grpSp>
          <p:nvGrpSpPr>
            <p:cNvPr id="121" name="Group 120"/>
            <p:cNvGrpSpPr/>
            <p:nvPr/>
          </p:nvGrpSpPr>
          <p:grpSpPr>
            <a:xfrm>
              <a:off x="2337401" y="4756432"/>
              <a:ext cx="800100" cy="435478"/>
              <a:chOff x="8610600" y="2771775"/>
              <a:chExt cx="800100" cy="400050"/>
            </a:xfrm>
          </p:grpSpPr>
          <p:sp>
            <p:nvSpPr>
              <p:cNvPr id="122" name="Oval 121"/>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8772525" y="2790825"/>
                <a:ext cx="486030" cy="369332"/>
              </a:xfrm>
              <a:prstGeom prst="rect">
                <a:avLst/>
              </a:prstGeom>
              <a:noFill/>
            </p:spPr>
            <p:txBody>
              <a:bodyPr wrap="none" rtlCol="0">
                <a:spAutoFit/>
              </a:bodyPr>
              <a:lstStyle/>
              <a:p>
                <a:r>
                  <a:rPr lang="en-US" altLang="zh-CN" dirty="0" smtClean="0"/>
                  <a:t>m3</a:t>
                </a:r>
                <a:endParaRPr lang="en-US" dirty="0"/>
              </a:p>
            </p:txBody>
          </p:sp>
        </p:grpSp>
        <p:cxnSp>
          <p:nvCxnSpPr>
            <p:cNvPr id="124" name="Straight Arrow Connector 123"/>
            <p:cNvCxnSpPr>
              <a:stCxn id="129" idx="3"/>
            </p:cNvCxnSpPr>
            <p:nvPr/>
          </p:nvCxnSpPr>
          <p:spPr>
            <a:xfrm flipV="1">
              <a:off x="1199127" y="3239543"/>
              <a:ext cx="1128087" cy="8959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3"/>
            </p:cNvCxnSpPr>
            <p:nvPr/>
          </p:nvCxnSpPr>
          <p:spPr>
            <a:xfrm flipV="1">
              <a:off x="1199127" y="4110861"/>
              <a:ext cx="1118562" cy="24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29" idx="3"/>
            </p:cNvCxnSpPr>
            <p:nvPr/>
          </p:nvCxnSpPr>
          <p:spPr>
            <a:xfrm>
              <a:off x="1199127" y="4135461"/>
              <a:ext cx="1138274" cy="826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34" idx="1"/>
              <a:endCxn id="122" idx="6"/>
            </p:cNvCxnSpPr>
            <p:nvPr/>
          </p:nvCxnSpPr>
          <p:spPr>
            <a:xfrm flipH="1">
              <a:off x="3137501" y="4135040"/>
              <a:ext cx="1203274" cy="8391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780334" y="3911377"/>
              <a:ext cx="418793" cy="448167"/>
              <a:chOff x="7616862" y="4885113"/>
              <a:chExt cx="888664" cy="449745"/>
            </a:xfrm>
          </p:grpSpPr>
          <p:sp>
            <p:nvSpPr>
              <p:cNvPr id="129" name="Rectangle 128"/>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7665245" y="4918927"/>
                <a:ext cx="803440" cy="369332"/>
              </a:xfrm>
              <a:prstGeom prst="rect">
                <a:avLst/>
              </a:prstGeom>
              <a:noFill/>
            </p:spPr>
            <p:txBody>
              <a:bodyPr wrap="none" rtlCol="0">
                <a:spAutoFit/>
              </a:bodyPr>
              <a:lstStyle/>
              <a:p>
                <a:r>
                  <a:rPr lang="en-US" altLang="zh-CN" b="1" dirty="0" smtClean="0">
                    <a:solidFill>
                      <a:srgbClr val="FF0000"/>
                    </a:solidFill>
                  </a:rPr>
                  <a:t>t1</a:t>
                </a:r>
                <a:endParaRPr lang="en-US" altLang="zh-CN" b="1" dirty="0">
                  <a:solidFill>
                    <a:srgbClr val="FF0000"/>
                  </a:solidFill>
                </a:endParaRPr>
              </a:p>
            </p:txBody>
          </p:sp>
        </p:grpSp>
        <p:cxnSp>
          <p:nvCxnSpPr>
            <p:cNvPr id="131" name="Straight Arrow Connector 130"/>
            <p:cNvCxnSpPr>
              <a:stCxn id="134" idx="1"/>
              <a:endCxn id="116" idx="6"/>
            </p:cNvCxnSpPr>
            <p:nvPr/>
          </p:nvCxnSpPr>
          <p:spPr>
            <a:xfrm flipH="1" flipV="1">
              <a:off x="3127314" y="3251266"/>
              <a:ext cx="1213461" cy="8837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37" idx="1"/>
              <a:endCxn id="119" idx="6"/>
            </p:cNvCxnSpPr>
            <p:nvPr/>
          </p:nvCxnSpPr>
          <p:spPr>
            <a:xfrm flipH="1">
              <a:off x="3117789" y="4113767"/>
              <a:ext cx="352533" cy="88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4340775" y="3910956"/>
              <a:ext cx="418793" cy="448167"/>
              <a:chOff x="7616862" y="4885113"/>
              <a:chExt cx="888664" cy="449745"/>
            </a:xfrm>
          </p:grpSpPr>
          <p:sp>
            <p:nvSpPr>
              <p:cNvPr id="134" name="Rectangle 133"/>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7665245" y="4918927"/>
                <a:ext cx="803440" cy="370632"/>
              </a:xfrm>
              <a:prstGeom prst="rect">
                <a:avLst/>
              </a:prstGeom>
              <a:noFill/>
            </p:spPr>
            <p:txBody>
              <a:bodyPr wrap="none" rtlCol="0">
                <a:spAutoFit/>
              </a:bodyPr>
              <a:lstStyle/>
              <a:p>
                <a:r>
                  <a:rPr lang="en-US" altLang="zh-CN" b="1" dirty="0" smtClean="0">
                    <a:solidFill>
                      <a:srgbClr val="FF0000"/>
                    </a:solidFill>
                  </a:rPr>
                  <a:t>t2</a:t>
                </a:r>
                <a:endParaRPr lang="en-US" altLang="zh-CN" b="1" dirty="0">
                  <a:solidFill>
                    <a:srgbClr val="FF0000"/>
                  </a:solidFill>
                </a:endParaRPr>
              </a:p>
            </p:txBody>
          </p:sp>
        </p:grpSp>
        <p:grpSp>
          <p:nvGrpSpPr>
            <p:cNvPr id="136" name="Group 135"/>
            <p:cNvGrpSpPr/>
            <p:nvPr/>
          </p:nvGrpSpPr>
          <p:grpSpPr>
            <a:xfrm>
              <a:off x="3470322" y="3889683"/>
              <a:ext cx="418793" cy="448167"/>
              <a:chOff x="7616862" y="4885113"/>
              <a:chExt cx="888664" cy="449745"/>
            </a:xfrm>
          </p:grpSpPr>
          <p:sp>
            <p:nvSpPr>
              <p:cNvPr id="137" name="Rectangle 136"/>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8" name="TextBox 137"/>
              <p:cNvSpPr txBox="1"/>
              <p:nvPr/>
            </p:nvSpPr>
            <p:spPr>
              <a:xfrm>
                <a:off x="7665245" y="4918927"/>
                <a:ext cx="810243" cy="3706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rgbClr val="FF0000"/>
                    </a:solidFill>
                  </a:rPr>
                  <a:t>t4</a:t>
                </a:r>
                <a:endParaRPr lang="en-US" altLang="zh-CN" b="1" dirty="0">
                  <a:solidFill>
                    <a:srgbClr val="FF0000"/>
                  </a:solidFill>
                </a:endParaRPr>
              </a:p>
            </p:txBody>
          </p:sp>
        </p:gr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10" name="Content Placeholder 2"/>
          <p:cNvSpPr txBox="1">
            <a:spLocks noRot="1" noChangeAspect="1" noMove="1" noResize="1" noEditPoints="1" noAdjustHandles="1" noChangeArrowheads="1" noChangeShapeType="1" noTextEdit="1"/>
          </p:cNvSpPr>
          <p:nvPr/>
        </p:nvSpPr>
        <p:spPr>
          <a:xfrm>
            <a:off x="295184" y="1965694"/>
            <a:ext cx="8553632" cy="2435968"/>
          </a:xfrm>
          <a:prstGeom prst="rect">
            <a:avLst/>
          </a:prstGeom>
          <a:blipFill rotWithShape="0">
            <a:blip r:embed="rId1"/>
            <a:stretch>
              <a:fillRect l="-997" t="-1750"/>
            </a:stretch>
          </a:blipFill>
        </p:spPr>
        <p:txBody>
          <a:bodyPr/>
          <a:p>
            <a:r>
              <a:rPr lang="en-US">
                <a:noFill/>
              </a:rPr>
              <a:t> </a:t>
            </a:r>
            <a:endParaRPr lang="en-US">
              <a:noFill/>
            </a:endParaRPr>
          </a:p>
        </p:txBody>
      </p:sp>
      <p:grpSp>
        <p:nvGrpSpPr>
          <p:cNvPr id="5" name="Group 143"/>
          <p:cNvGrpSpPr/>
          <p:nvPr/>
        </p:nvGrpSpPr>
        <p:grpSpPr>
          <a:xfrm>
            <a:off x="4625454" y="4234555"/>
            <a:ext cx="3979234" cy="2158383"/>
            <a:chOff x="780334" y="3033527"/>
            <a:chExt cx="3979234" cy="2158383"/>
          </a:xfrm>
        </p:grpSpPr>
        <p:grpSp>
          <p:nvGrpSpPr>
            <p:cNvPr id="6" name="Group 114"/>
            <p:cNvGrpSpPr/>
            <p:nvPr/>
          </p:nvGrpSpPr>
          <p:grpSpPr>
            <a:xfrm>
              <a:off x="2327214" y="3033527"/>
              <a:ext cx="800100" cy="435478"/>
              <a:chOff x="8610600" y="2771775"/>
              <a:chExt cx="800100" cy="400050"/>
            </a:xfrm>
          </p:grpSpPr>
          <p:sp>
            <p:nvSpPr>
              <p:cNvPr id="7" name="Oval 115"/>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116"/>
              <p:cNvSpPr txBox="1"/>
              <p:nvPr/>
            </p:nvSpPr>
            <p:spPr>
              <a:xfrm>
                <a:off x="8772525" y="2790825"/>
                <a:ext cx="486030" cy="339285"/>
              </a:xfrm>
              <a:prstGeom prst="rect">
                <a:avLst/>
              </a:prstGeom>
              <a:noFill/>
            </p:spPr>
            <p:txBody>
              <a:bodyPr wrap="none" rtlCol="0">
                <a:spAutoFit/>
              </a:bodyPr>
              <a:lstStyle/>
              <a:p>
                <a:r>
                  <a:rPr lang="en-US" altLang="zh-CN" dirty="0" smtClean="0"/>
                  <a:t>m1</a:t>
                </a:r>
                <a:endParaRPr lang="en-US" dirty="0"/>
              </a:p>
            </p:txBody>
          </p:sp>
        </p:grpSp>
        <p:grpSp>
          <p:nvGrpSpPr>
            <p:cNvPr id="9" name="Group 117"/>
            <p:cNvGrpSpPr/>
            <p:nvPr/>
          </p:nvGrpSpPr>
          <p:grpSpPr>
            <a:xfrm>
              <a:off x="2317689" y="3904844"/>
              <a:ext cx="800100" cy="435478"/>
              <a:chOff x="8610600" y="2771775"/>
              <a:chExt cx="800100" cy="400050"/>
            </a:xfrm>
          </p:grpSpPr>
          <p:sp>
            <p:nvSpPr>
              <p:cNvPr id="11" name="Oval 118"/>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9"/>
              <p:cNvSpPr txBox="1"/>
              <p:nvPr/>
            </p:nvSpPr>
            <p:spPr>
              <a:xfrm>
                <a:off x="8772525" y="2790825"/>
                <a:ext cx="486030" cy="339285"/>
              </a:xfrm>
              <a:prstGeom prst="rect">
                <a:avLst/>
              </a:prstGeom>
              <a:noFill/>
            </p:spPr>
            <p:txBody>
              <a:bodyPr wrap="none" rtlCol="0">
                <a:spAutoFit/>
              </a:bodyPr>
              <a:lstStyle/>
              <a:p>
                <a:r>
                  <a:rPr lang="en-US" altLang="zh-CN" dirty="0" smtClean="0"/>
                  <a:t>m2</a:t>
                </a:r>
                <a:endParaRPr lang="en-US" dirty="0"/>
              </a:p>
            </p:txBody>
          </p:sp>
        </p:grpSp>
        <p:grpSp>
          <p:nvGrpSpPr>
            <p:cNvPr id="13" name="Group 120"/>
            <p:cNvGrpSpPr/>
            <p:nvPr/>
          </p:nvGrpSpPr>
          <p:grpSpPr>
            <a:xfrm>
              <a:off x="2337401" y="4756432"/>
              <a:ext cx="800100" cy="435478"/>
              <a:chOff x="8610600" y="2771775"/>
              <a:chExt cx="800100" cy="400050"/>
            </a:xfrm>
          </p:grpSpPr>
          <p:sp>
            <p:nvSpPr>
              <p:cNvPr id="14" name="Oval 121"/>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2"/>
              <p:cNvSpPr txBox="1"/>
              <p:nvPr/>
            </p:nvSpPr>
            <p:spPr>
              <a:xfrm>
                <a:off x="8772525" y="2790825"/>
                <a:ext cx="486030" cy="369332"/>
              </a:xfrm>
              <a:prstGeom prst="rect">
                <a:avLst/>
              </a:prstGeom>
              <a:noFill/>
            </p:spPr>
            <p:txBody>
              <a:bodyPr wrap="none" rtlCol="0">
                <a:spAutoFit/>
              </a:bodyPr>
              <a:lstStyle/>
              <a:p>
                <a:r>
                  <a:rPr lang="en-US" altLang="zh-CN" dirty="0" smtClean="0"/>
                  <a:t>m3</a:t>
                </a:r>
                <a:endParaRPr lang="en-US" dirty="0"/>
              </a:p>
            </p:txBody>
          </p:sp>
        </p:grpSp>
        <p:cxnSp>
          <p:nvCxnSpPr>
            <p:cNvPr id="16" name="Straight Arrow Connector 123"/>
            <p:cNvCxnSpPr>
              <a:stCxn id="21" idx="3"/>
            </p:cNvCxnSpPr>
            <p:nvPr/>
          </p:nvCxnSpPr>
          <p:spPr>
            <a:xfrm flipV="1">
              <a:off x="1199127" y="3239543"/>
              <a:ext cx="1128087" cy="8959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24"/>
            <p:cNvCxnSpPr>
              <a:stCxn id="21" idx="3"/>
            </p:cNvCxnSpPr>
            <p:nvPr/>
          </p:nvCxnSpPr>
          <p:spPr>
            <a:xfrm flipV="1">
              <a:off x="1199127" y="4110861"/>
              <a:ext cx="1118562" cy="24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25"/>
            <p:cNvCxnSpPr>
              <a:stCxn id="21" idx="3"/>
            </p:cNvCxnSpPr>
            <p:nvPr/>
          </p:nvCxnSpPr>
          <p:spPr>
            <a:xfrm>
              <a:off x="1199127" y="4135461"/>
              <a:ext cx="1138274" cy="826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26"/>
            <p:cNvCxnSpPr>
              <a:stCxn id="26" idx="1"/>
              <a:endCxn id="14" idx="6"/>
            </p:cNvCxnSpPr>
            <p:nvPr/>
          </p:nvCxnSpPr>
          <p:spPr>
            <a:xfrm flipH="1">
              <a:off x="3137501" y="4135040"/>
              <a:ext cx="1203274" cy="8391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27"/>
            <p:cNvGrpSpPr/>
            <p:nvPr/>
          </p:nvGrpSpPr>
          <p:grpSpPr>
            <a:xfrm>
              <a:off x="780334" y="3911377"/>
              <a:ext cx="418793" cy="448167"/>
              <a:chOff x="7616862" y="4885113"/>
              <a:chExt cx="888664" cy="449745"/>
            </a:xfrm>
          </p:grpSpPr>
          <p:sp>
            <p:nvSpPr>
              <p:cNvPr id="21" name="Rectangle 128"/>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29"/>
              <p:cNvSpPr txBox="1"/>
              <p:nvPr/>
            </p:nvSpPr>
            <p:spPr>
              <a:xfrm>
                <a:off x="7665245" y="4918927"/>
                <a:ext cx="803440" cy="369332"/>
              </a:xfrm>
              <a:prstGeom prst="rect">
                <a:avLst/>
              </a:prstGeom>
              <a:noFill/>
            </p:spPr>
            <p:txBody>
              <a:bodyPr wrap="none" rtlCol="0">
                <a:spAutoFit/>
              </a:bodyPr>
              <a:lstStyle/>
              <a:p>
                <a:r>
                  <a:rPr lang="en-US" altLang="zh-CN" b="1" dirty="0" smtClean="0">
                    <a:solidFill>
                      <a:srgbClr val="FF0000"/>
                    </a:solidFill>
                  </a:rPr>
                  <a:t>t1</a:t>
                </a:r>
                <a:endParaRPr lang="en-US" altLang="zh-CN" b="1" dirty="0">
                  <a:solidFill>
                    <a:srgbClr val="FF0000"/>
                  </a:solidFill>
                </a:endParaRPr>
              </a:p>
            </p:txBody>
          </p:sp>
        </p:grpSp>
        <p:cxnSp>
          <p:nvCxnSpPr>
            <p:cNvPr id="23" name="Straight Arrow Connector 130"/>
            <p:cNvCxnSpPr>
              <a:stCxn id="26" idx="1"/>
              <a:endCxn id="7" idx="6"/>
            </p:cNvCxnSpPr>
            <p:nvPr/>
          </p:nvCxnSpPr>
          <p:spPr>
            <a:xfrm flipH="1" flipV="1">
              <a:off x="3127314" y="3251266"/>
              <a:ext cx="1213461" cy="8837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1"/>
            <p:cNvCxnSpPr>
              <a:stCxn id="29" idx="1"/>
              <a:endCxn id="11" idx="6"/>
            </p:cNvCxnSpPr>
            <p:nvPr/>
          </p:nvCxnSpPr>
          <p:spPr>
            <a:xfrm flipH="1">
              <a:off x="3117789" y="4113767"/>
              <a:ext cx="352533" cy="88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132"/>
            <p:cNvGrpSpPr/>
            <p:nvPr/>
          </p:nvGrpSpPr>
          <p:grpSpPr>
            <a:xfrm>
              <a:off x="4340775" y="3910956"/>
              <a:ext cx="418793" cy="448167"/>
              <a:chOff x="7616862" y="4885113"/>
              <a:chExt cx="888664" cy="449745"/>
            </a:xfrm>
          </p:grpSpPr>
          <p:sp>
            <p:nvSpPr>
              <p:cNvPr id="26" name="Rectangle 133"/>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134"/>
              <p:cNvSpPr txBox="1"/>
              <p:nvPr/>
            </p:nvSpPr>
            <p:spPr>
              <a:xfrm>
                <a:off x="7665245" y="4918927"/>
                <a:ext cx="803440" cy="370632"/>
              </a:xfrm>
              <a:prstGeom prst="rect">
                <a:avLst/>
              </a:prstGeom>
              <a:noFill/>
            </p:spPr>
            <p:txBody>
              <a:bodyPr wrap="none" rtlCol="0">
                <a:spAutoFit/>
              </a:bodyPr>
              <a:lstStyle/>
              <a:p>
                <a:r>
                  <a:rPr lang="en-US" altLang="zh-CN" b="1" dirty="0" smtClean="0">
                    <a:solidFill>
                      <a:srgbClr val="FF0000"/>
                    </a:solidFill>
                  </a:rPr>
                  <a:t>t2</a:t>
                </a:r>
                <a:endParaRPr lang="en-US" altLang="zh-CN" b="1" dirty="0">
                  <a:solidFill>
                    <a:srgbClr val="FF0000"/>
                  </a:solidFill>
                </a:endParaRPr>
              </a:p>
            </p:txBody>
          </p:sp>
        </p:grpSp>
        <p:grpSp>
          <p:nvGrpSpPr>
            <p:cNvPr id="28" name="Group 135"/>
            <p:cNvGrpSpPr/>
            <p:nvPr/>
          </p:nvGrpSpPr>
          <p:grpSpPr>
            <a:xfrm>
              <a:off x="3470322" y="3889683"/>
              <a:ext cx="418793" cy="448167"/>
              <a:chOff x="7616862" y="4885113"/>
              <a:chExt cx="888664" cy="449745"/>
            </a:xfrm>
          </p:grpSpPr>
          <p:sp>
            <p:nvSpPr>
              <p:cNvPr id="29" name="Rectangle 136"/>
              <p:cNvSpPr/>
              <p:nvPr/>
            </p:nvSpPr>
            <p:spPr>
              <a:xfrm>
                <a:off x="7616862" y="4885113"/>
                <a:ext cx="888664" cy="449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137"/>
              <p:cNvSpPr txBox="1"/>
              <p:nvPr/>
            </p:nvSpPr>
            <p:spPr>
              <a:xfrm>
                <a:off x="7665245" y="4918927"/>
                <a:ext cx="810243" cy="3706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rgbClr val="FF0000"/>
                    </a:solidFill>
                  </a:rPr>
                  <a:t>t4</a:t>
                </a:r>
                <a:endParaRPr lang="en-US" altLang="zh-CN" b="1" dirty="0">
                  <a:solidFill>
                    <a:srgbClr val="FF0000"/>
                  </a:solidFill>
                </a:endParaRPr>
              </a:p>
            </p:txBody>
          </p:sp>
        </p:grpSp>
      </p:grpSp>
      <p:pic>
        <p:nvPicPr>
          <p:cNvPr id="31" name="Picture 4"/>
          <p:cNvPicPr>
            <a:picLocks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7235" y="2787015"/>
            <a:ext cx="2588895" cy="793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Adequacy Criteria: Why?</a:t>
            </a:r>
            <a:endParaRPr lang="en-US" dirty="0"/>
          </a:p>
        </p:txBody>
      </p:sp>
      <p:sp>
        <p:nvSpPr>
          <p:cNvPr id="3" name="Content Placeholder 2"/>
          <p:cNvSpPr>
            <a:spLocks noGrp="1"/>
          </p:cNvSpPr>
          <p:nvPr>
            <p:ph idx="1"/>
          </p:nvPr>
        </p:nvSpPr>
        <p:spPr/>
        <p:txBody>
          <a:bodyPr/>
          <a:lstStyle/>
          <a:p>
            <a:r>
              <a:rPr lang="en-US" b="1" dirty="0" smtClean="0"/>
              <a:t>Problem 1:</a:t>
            </a:r>
            <a:r>
              <a:rPr lang="en-US" dirty="0" smtClean="0"/>
              <a:t> Sometimes developers do not write </a:t>
            </a:r>
            <a:r>
              <a:rPr lang="en-US" b="1" dirty="0" smtClean="0">
                <a:solidFill>
                  <a:schemeClr val="accent6"/>
                </a:solidFill>
              </a:rPr>
              <a:t>enough tests</a:t>
            </a:r>
            <a:endParaRPr lang="en-US" dirty="0" smtClean="0">
              <a:solidFill>
                <a:schemeClr val="accent6"/>
              </a:solidFill>
            </a:endParaRPr>
          </a:p>
          <a:p>
            <a:endParaRPr lang="en-US" b="1" dirty="0"/>
          </a:p>
          <a:p>
            <a:r>
              <a:rPr lang="en-US" b="1" dirty="0" smtClean="0"/>
              <a:t>Problem 2: </a:t>
            </a:r>
            <a:r>
              <a:rPr lang="en-US" dirty="0" smtClean="0"/>
              <a:t>Sometimes developers write too many </a:t>
            </a:r>
            <a:r>
              <a:rPr lang="en-US" b="1" dirty="0" smtClean="0">
                <a:solidFill>
                  <a:schemeClr val="accent3"/>
                </a:solidFill>
              </a:rPr>
              <a:t>redundant tests</a:t>
            </a:r>
            <a:r>
              <a:rPr lang="en-US" dirty="0" smtClean="0"/>
              <a:t>, causing quality assurance overhead</a:t>
            </a:r>
            <a:endParaRPr lang="en-US" dirty="0" smtClean="0"/>
          </a:p>
          <a:p>
            <a:endParaRPr lang="en-US" b="1" dirty="0"/>
          </a:p>
          <a:p>
            <a:r>
              <a:rPr lang="en-US" b="1" dirty="0" smtClean="0"/>
              <a:t>Problem 3:</a:t>
            </a:r>
            <a:r>
              <a:rPr lang="en-US" dirty="0" smtClean="0"/>
              <a:t> During software evolution, we do not have time to rerun all of the tests; identifying the most </a:t>
            </a:r>
            <a:r>
              <a:rPr lang="en-US" b="1" dirty="0" smtClean="0">
                <a:solidFill>
                  <a:schemeClr val="accent4"/>
                </a:solidFill>
              </a:rPr>
              <a:t>relevant tests</a:t>
            </a:r>
            <a:r>
              <a:rPr lang="en-US" dirty="0" smtClean="0">
                <a:solidFill>
                  <a:schemeClr val="accent4"/>
                </a:solidFill>
              </a:rPr>
              <a:t> </a:t>
            </a:r>
            <a:r>
              <a:rPr lang="en-US" dirty="0" smtClean="0"/>
              <a:t>(</a:t>
            </a:r>
            <a:r>
              <a:rPr lang="en-US" i="1" dirty="0" smtClean="0"/>
              <a:t>relevant to code change</a:t>
            </a:r>
            <a:r>
              <a:rPr lang="en-US" dirty="0" smtClean="0"/>
              <a:t>) is hard</a:t>
            </a:r>
            <a:endParaRPr lang="en-US" b="1"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3" name="内容占位符 2"/>
          <p:cNvSpPr/>
          <p:nvPr>
            <p:ph idx="1"/>
          </p:nvPr>
        </p:nvSpPr>
        <p:spPr>
          <a:xfrm>
            <a:off x="457200" y="1600200"/>
            <a:ext cx="6729095" cy="2505075"/>
          </a:xfrm>
        </p:spPr>
        <p:txBody>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2" name="文本框 31"/>
          <p:cNvSpPr txBox="1"/>
          <p:nvPr/>
        </p:nvSpPr>
        <p:spPr>
          <a:xfrm>
            <a:off x="376555" y="1547495"/>
            <a:ext cx="8098790" cy="2245360"/>
          </a:xfrm>
          <a:prstGeom prst="rect">
            <a:avLst/>
          </a:prstGeom>
          <a:noFill/>
        </p:spPr>
        <p:txBody>
          <a:bodyPr wrap="square" rtlCol="0">
            <a:spAutoFit/>
          </a:bodyPr>
          <a:p>
            <a:r>
              <a:rPr lang="en-US" altLang="zh-CN" sz="2400" b="1">
                <a:latin typeface="Times New Roman" panose="02020603050405020304" charset="0"/>
              </a:rPr>
              <a:t>Phase-1:</a:t>
            </a:r>
            <a:r>
              <a:rPr lang="en-US" altLang="zh-CN" sz="2400">
                <a:latin typeface="Times New Roman" panose="02020603050405020304" charset="0"/>
              </a:rPr>
              <a:t>Transistion Matrix Construction</a:t>
            </a:r>
            <a:endParaRPr lang="en-US" altLang="zh-CN" sz="2400">
              <a:latin typeface="Times New Roman" panose="02020603050405020304" charset="0"/>
            </a:endParaRPr>
          </a:p>
          <a:p>
            <a:pPr marL="800100" lvl="1" indent="-342900">
              <a:buFont typeface="Arial" panose="020B0604020202020204" pitchFamily="34" charset="0"/>
              <a:buChar char="•"/>
            </a:pPr>
            <a:r>
              <a:rPr lang="en-US" altLang="zh-CN" sz="2400">
                <a:latin typeface="Times New Roman" panose="02020603050405020304" charset="0"/>
              </a:rPr>
              <a:t>Methods connected with more fault-prone methods may also be fault-prone.</a:t>
            </a:r>
            <a:endParaRPr lang="en-US" altLang="zh-CN" sz="2400">
              <a:latin typeface="Times New Roman" panose="02020603050405020304" charset="0"/>
            </a:endParaRPr>
          </a:p>
          <a:p>
            <a:pPr marL="1257300" lvl="2" indent="-342900">
              <a:buFont typeface="Arial" panose="020B0604020202020204" pitchFamily="34" charset="0"/>
              <a:buChar char="•"/>
            </a:pPr>
            <a:r>
              <a:rPr lang="en-US" altLang="zh-CN" sz="2000">
                <a:latin typeface="Times New Roman" panose="02020603050405020304" charset="0"/>
              </a:rPr>
              <a:t>They may have propagated error states to other methods.</a:t>
            </a:r>
            <a:endParaRPr lang="en-US" altLang="zh-CN" sz="2000">
              <a:latin typeface="Times New Roman" panose="02020603050405020304" charset="0"/>
            </a:endParaRPr>
          </a:p>
          <a:p>
            <a:pPr marL="800100" lvl="1" indent="-342900">
              <a:buFont typeface="Arial" panose="020B0604020202020204" pitchFamily="34" charset="0"/>
              <a:buChar char="•"/>
            </a:pPr>
            <a:r>
              <a:rPr lang="en-US" altLang="zh-CN" sz="2400">
                <a:latin typeface="Times New Roman" panose="02020603050405020304" charset="0"/>
              </a:rPr>
              <a:t>Therefore, method-to-method connections, </a:t>
            </a:r>
            <a:r>
              <a:rPr lang="en-US" altLang="zh-CN" sz="2400" i="1">
                <a:latin typeface="Times New Roman" panose="02020603050405020304" charset="0"/>
              </a:rPr>
              <a:t>P</a:t>
            </a:r>
            <a:r>
              <a:rPr lang="en-US" altLang="zh-CN" sz="1400" i="1">
                <a:latin typeface="Times New Roman" panose="02020603050405020304" charset="0"/>
              </a:rPr>
              <a:t>mm,</a:t>
            </a:r>
            <a:r>
              <a:rPr lang="en-US" altLang="zh-CN" sz="2400" i="1">
                <a:latin typeface="Times New Roman" panose="02020603050405020304" charset="0"/>
              </a:rPr>
              <a:t> </a:t>
            </a:r>
            <a:r>
              <a:rPr lang="en-US" altLang="zh-CN" sz="2400">
                <a:latin typeface="Times New Roman" panose="02020603050405020304" charset="0"/>
              </a:rPr>
              <a:t>are also considered. </a:t>
            </a:r>
            <a:endParaRPr lang="en-US" altLang="zh-CN" sz="2400">
              <a:latin typeface="Times New Roman" panose="02020603050405020304" charset="0"/>
            </a:endParaRPr>
          </a:p>
        </p:txBody>
      </p:sp>
      <p:grpSp>
        <p:nvGrpSpPr>
          <p:cNvPr id="33" name="Group 13"/>
          <p:cNvGrpSpPr/>
          <p:nvPr/>
        </p:nvGrpSpPr>
        <p:grpSpPr>
          <a:xfrm>
            <a:off x="6007933" y="4015368"/>
            <a:ext cx="2107674" cy="1963765"/>
            <a:chOff x="5136678" y="4356450"/>
            <a:chExt cx="2107674" cy="1963765"/>
          </a:xfrm>
        </p:grpSpPr>
        <p:grpSp>
          <p:nvGrpSpPr>
            <p:cNvPr id="34" name="Group 14"/>
            <p:cNvGrpSpPr/>
            <p:nvPr/>
          </p:nvGrpSpPr>
          <p:grpSpPr>
            <a:xfrm>
              <a:off x="5136678" y="4770380"/>
              <a:ext cx="800100" cy="435478"/>
              <a:chOff x="8610600" y="2771775"/>
              <a:chExt cx="800100" cy="400050"/>
            </a:xfrm>
          </p:grpSpPr>
          <p:sp>
            <p:nvSpPr>
              <p:cNvPr id="35" name="Oval 27"/>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TextBox 28"/>
              <p:cNvSpPr txBox="1"/>
              <p:nvPr/>
            </p:nvSpPr>
            <p:spPr>
              <a:xfrm>
                <a:off x="8772525" y="2790825"/>
                <a:ext cx="486030" cy="339285"/>
              </a:xfrm>
              <a:prstGeom prst="rect">
                <a:avLst/>
              </a:prstGeom>
              <a:noFill/>
            </p:spPr>
            <p:txBody>
              <a:bodyPr wrap="none" rtlCol="0">
                <a:spAutoFit/>
              </a:bodyPr>
              <a:p>
                <a:r>
                  <a:rPr lang="en-US" altLang="zh-CN" dirty="0" smtClean="0"/>
                  <a:t>m1</a:t>
                </a:r>
                <a:endParaRPr lang="en-US" dirty="0"/>
              </a:p>
            </p:txBody>
          </p:sp>
        </p:grpSp>
        <p:grpSp>
          <p:nvGrpSpPr>
            <p:cNvPr id="37" name="Group 15"/>
            <p:cNvGrpSpPr/>
            <p:nvPr/>
          </p:nvGrpSpPr>
          <p:grpSpPr>
            <a:xfrm>
              <a:off x="6423888" y="4356450"/>
              <a:ext cx="800100" cy="435478"/>
              <a:chOff x="8610600" y="2771775"/>
              <a:chExt cx="800100" cy="400050"/>
            </a:xfrm>
          </p:grpSpPr>
          <p:sp>
            <p:nvSpPr>
              <p:cNvPr id="38" name="Oval 25"/>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TextBox 26"/>
              <p:cNvSpPr txBox="1"/>
              <p:nvPr/>
            </p:nvSpPr>
            <p:spPr>
              <a:xfrm>
                <a:off x="8772525" y="2790825"/>
                <a:ext cx="486030" cy="339285"/>
              </a:xfrm>
              <a:prstGeom prst="rect">
                <a:avLst/>
              </a:prstGeom>
              <a:noFill/>
            </p:spPr>
            <p:txBody>
              <a:bodyPr wrap="none" rtlCol="0">
                <a:spAutoFit/>
              </a:bodyPr>
              <a:p>
                <a:r>
                  <a:rPr lang="en-US" altLang="zh-CN" dirty="0" smtClean="0"/>
                  <a:t>m2</a:t>
                </a:r>
                <a:endParaRPr lang="en-US" dirty="0"/>
              </a:p>
            </p:txBody>
          </p:sp>
        </p:grpSp>
        <p:grpSp>
          <p:nvGrpSpPr>
            <p:cNvPr id="40" name="Group 16"/>
            <p:cNvGrpSpPr/>
            <p:nvPr/>
          </p:nvGrpSpPr>
          <p:grpSpPr>
            <a:xfrm>
              <a:off x="6444252" y="5107884"/>
              <a:ext cx="800100" cy="435478"/>
              <a:chOff x="8610600" y="2771775"/>
              <a:chExt cx="800100" cy="400050"/>
            </a:xfrm>
          </p:grpSpPr>
          <p:sp>
            <p:nvSpPr>
              <p:cNvPr id="41" name="Oval 23"/>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 name="TextBox 24"/>
              <p:cNvSpPr txBox="1"/>
              <p:nvPr/>
            </p:nvSpPr>
            <p:spPr>
              <a:xfrm>
                <a:off x="8772525" y="2790825"/>
                <a:ext cx="486030" cy="369332"/>
              </a:xfrm>
              <a:prstGeom prst="rect">
                <a:avLst/>
              </a:prstGeom>
              <a:noFill/>
            </p:spPr>
            <p:txBody>
              <a:bodyPr wrap="none" rtlCol="0">
                <a:spAutoFit/>
              </a:bodyPr>
              <a:p>
                <a:r>
                  <a:rPr lang="en-US" altLang="zh-CN" dirty="0" smtClean="0"/>
                  <a:t>m3</a:t>
                </a:r>
                <a:endParaRPr lang="en-US" dirty="0"/>
              </a:p>
            </p:txBody>
          </p:sp>
        </p:grpSp>
        <p:cxnSp>
          <p:nvCxnSpPr>
            <p:cNvPr id="43" name="Straight Arrow Connector 17"/>
            <p:cNvCxnSpPr/>
            <p:nvPr/>
          </p:nvCxnSpPr>
          <p:spPr>
            <a:xfrm flipV="1">
              <a:off x="5936778" y="4574189"/>
              <a:ext cx="487110" cy="413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p:cNvCxnSpPr/>
            <p:nvPr/>
          </p:nvCxnSpPr>
          <p:spPr>
            <a:xfrm>
              <a:off x="5936778" y="4988119"/>
              <a:ext cx="507474" cy="337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19"/>
            <p:cNvGrpSpPr/>
            <p:nvPr/>
          </p:nvGrpSpPr>
          <p:grpSpPr>
            <a:xfrm>
              <a:off x="6444252" y="5884737"/>
              <a:ext cx="800100" cy="435478"/>
              <a:chOff x="8610600" y="2771775"/>
              <a:chExt cx="800100" cy="400050"/>
            </a:xfrm>
          </p:grpSpPr>
          <p:sp>
            <p:nvSpPr>
              <p:cNvPr id="46" name="Oval 21"/>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TextBox 22"/>
              <p:cNvSpPr txBox="1"/>
              <p:nvPr/>
            </p:nvSpPr>
            <p:spPr>
              <a:xfrm>
                <a:off x="8772525" y="2790825"/>
                <a:ext cx="486030" cy="339285"/>
              </a:xfrm>
              <a:prstGeom prst="rect">
                <a:avLst/>
              </a:prstGeom>
              <a:noFill/>
            </p:spPr>
            <p:txBody>
              <a:bodyPr wrap="none" rtlCol="0">
                <a:spAutoFit/>
              </a:bodyPr>
              <a:p>
                <a:r>
                  <a:rPr lang="en-US" altLang="zh-CN" dirty="0" smtClean="0"/>
                  <a:t>m4</a:t>
                </a:r>
                <a:endParaRPr lang="en-US" dirty="0"/>
              </a:p>
            </p:txBody>
          </p:sp>
        </p:grpSp>
        <p:cxnSp>
          <p:nvCxnSpPr>
            <p:cNvPr id="48" name="Straight Arrow Connector 20"/>
            <p:cNvCxnSpPr/>
            <p:nvPr/>
          </p:nvCxnSpPr>
          <p:spPr>
            <a:xfrm>
              <a:off x="6844302" y="5543362"/>
              <a:ext cx="4890" cy="36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3" name="内容占位符 2"/>
          <p:cNvSpPr/>
          <p:nvPr>
            <p:ph idx="1"/>
          </p:nvPr>
        </p:nvSpPr>
        <p:spPr>
          <a:xfrm>
            <a:off x="457200" y="1600200"/>
            <a:ext cx="6729095" cy="2505075"/>
          </a:xfrm>
        </p:spPr>
        <p:txBody>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0" name="Content Placeholder 2"/>
          <p:cNvSpPr txBox="1">
            <a:spLocks noRot="1" noChangeAspect="1" noMove="1" noResize="1" noEditPoints="1" noAdjustHandles="1" noChangeArrowheads="1" noChangeShapeType="1" noTextEdit="1"/>
          </p:cNvSpPr>
          <p:nvPr/>
        </p:nvSpPr>
        <p:spPr>
          <a:xfrm>
            <a:off x="295184" y="1516115"/>
            <a:ext cx="8553632" cy="4758494"/>
          </a:xfrm>
          <a:prstGeom prst="rect">
            <a:avLst/>
          </a:prstGeom>
          <a:blipFill rotWithShape="0">
            <a:blip r:embed="rId1"/>
            <a:stretch>
              <a:fillRect l="-997" t="-896" r="-285"/>
            </a:stretch>
          </a:blipFill>
        </p:spPr>
        <p:txBody>
          <a:bodyPr/>
          <a:p>
            <a:r>
              <a:rPr lang="en-US">
                <a:noFill/>
              </a:rPr>
              <a:t> </a:t>
            </a:r>
            <a:endParaRPr lang="en-US">
              <a:no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3" name="内容占位符 2"/>
          <p:cNvSpPr/>
          <p:nvPr>
            <p:ph idx="1"/>
          </p:nvPr>
        </p:nvSpPr>
        <p:spPr>
          <a:xfrm>
            <a:off x="457200" y="1600200"/>
            <a:ext cx="6729095" cy="2505075"/>
          </a:xfrm>
        </p:spPr>
        <p:txBody>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4" name="Content Placeholder 2"/>
          <p:cNvSpPr txBox="1"/>
          <p:nvPr/>
        </p:nvSpPr>
        <p:spPr>
          <a:xfrm>
            <a:off x="295184" y="1918375"/>
            <a:ext cx="8553632" cy="475849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2875" indent="-257175">
              <a:buFont typeface="Arial" panose="020B0604020202020204" pitchFamily="34" charset="0"/>
              <a:buChar char="•"/>
            </a:pPr>
            <a:r>
              <a:rPr lang="en-US" altLang="zh-CN" sz="2500" b="1" dirty="0" smtClean="0">
                <a:latin typeface="Cambria" panose="02040503050406030204" charset="0"/>
                <a:ea typeface="Cambria" panose="02040503050406030204" charset="0"/>
                <a:cs typeface="Cambria" panose="02040503050406030204" charset="0"/>
              </a:rPr>
              <a:t>Phase-3</a:t>
            </a:r>
            <a:r>
              <a:rPr lang="en-US" altLang="zh-CN" sz="2500" dirty="0" smtClean="0">
                <a:latin typeface="Cambria" panose="02040503050406030204" charset="0"/>
                <a:ea typeface="Cambria" panose="02040503050406030204" charset="0"/>
                <a:cs typeface="Cambria" panose="02040503050406030204" charset="0"/>
              </a:rPr>
              <a:t>:</a:t>
            </a:r>
            <a:r>
              <a:rPr lang="zh-CN" altLang="en-US" sz="2500" dirty="0" smtClean="0">
                <a:latin typeface="Cambria" panose="02040503050406030204" charset="0"/>
                <a:ea typeface="Cambria" panose="02040503050406030204" charset="0"/>
                <a:cs typeface="Cambria" panose="02040503050406030204" charset="0"/>
              </a:rPr>
              <a:t> </a:t>
            </a:r>
            <a:r>
              <a:rPr lang="en-US" sz="2500" dirty="0" smtClean="0">
                <a:latin typeface="Cambria" panose="02040503050406030204" charset="0"/>
                <a:ea typeface="Cambria" panose="02040503050406030204" charset="0"/>
                <a:cs typeface="Cambria" panose="02040503050406030204" charset="0"/>
              </a:rPr>
              <a:t>Constrained </a:t>
            </a:r>
            <a:r>
              <a:rPr lang="en-US" sz="2500" dirty="0">
                <a:latin typeface="Cambria" panose="02040503050406030204" charset="0"/>
                <a:ea typeface="Cambria" panose="02040503050406030204" charset="0"/>
                <a:cs typeface="Cambria" panose="02040503050406030204" charset="0"/>
              </a:rPr>
              <a:t>PageRank Algorithm</a:t>
            </a:r>
            <a:endParaRPr lang="en-US" sz="25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r>
              <a:rPr lang="en-US" altLang="zh-CN" sz="2200" dirty="0" smtClean="0">
                <a:latin typeface="Cambria" panose="02040503050406030204" charset="0"/>
                <a:ea typeface="Cambria" panose="02040503050406030204" charset="0"/>
                <a:cs typeface="Cambria" panose="02040503050406030204" charset="0"/>
              </a:rPr>
              <a:t>U</a:t>
            </a:r>
            <a:r>
              <a:rPr lang="en-US" sz="2200" dirty="0" smtClean="0">
                <a:latin typeface="Cambria" panose="02040503050406030204" charset="0"/>
                <a:ea typeface="Cambria" panose="02040503050406030204" charset="0"/>
                <a:cs typeface="Cambria" panose="02040503050406030204" charset="0"/>
              </a:rPr>
              <a:t>se </a:t>
            </a:r>
            <a:r>
              <a:rPr lang="en-US" sz="2200" dirty="0">
                <a:latin typeface="Cambria" panose="02040503050406030204" charset="0"/>
                <a:ea typeface="Cambria" panose="02040503050406030204" charset="0"/>
                <a:cs typeface="Cambria" panose="02040503050406030204" charset="0"/>
              </a:rPr>
              <a:t>parameter α to tune the weight of call graph</a:t>
            </a:r>
            <a:endParaRPr lang="en-US"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sz="1700" dirty="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1700" dirty="0" smtClean="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17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r>
              <a:rPr lang="en-US" altLang="zh-CN" sz="2200" dirty="0">
                <a:latin typeface="Cambria" panose="02040503050406030204" charset="0"/>
                <a:ea typeface="Cambria" panose="02040503050406030204" charset="0"/>
                <a:cs typeface="Cambria" panose="02040503050406030204" charset="0"/>
              </a:rPr>
              <a:t>Iterative</a:t>
            </a:r>
            <a:r>
              <a:rPr lang="zh-CN" altLang="en-US" sz="2200" dirty="0">
                <a:latin typeface="Cambria" panose="02040503050406030204" charset="0"/>
                <a:ea typeface="Cambria" panose="02040503050406030204" charset="0"/>
                <a:cs typeface="Cambria" panose="02040503050406030204" charset="0"/>
              </a:rPr>
              <a:t> </a:t>
            </a:r>
            <a:r>
              <a:rPr lang="en-US" altLang="zh-CN" sz="2200" dirty="0">
                <a:latin typeface="Cambria" panose="02040503050406030204" charset="0"/>
                <a:ea typeface="Cambria" panose="02040503050406030204" charset="0"/>
                <a:cs typeface="Cambria" panose="02040503050406030204" charset="0"/>
              </a:rPr>
              <a:t>form</a:t>
            </a:r>
            <a:r>
              <a:rPr lang="zh-CN" altLang="en-US" sz="2200" dirty="0">
                <a:latin typeface="Cambria" panose="02040503050406030204" charset="0"/>
                <a:ea typeface="Cambria" panose="02040503050406030204" charset="0"/>
                <a:cs typeface="Cambria" panose="02040503050406030204" charset="0"/>
              </a:rPr>
              <a:t> </a:t>
            </a:r>
            <a:r>
              <a:rPr lang="en-US" altLang="zh-CN" sz="2200" dirty="0">
                <a:latin typeface="Cambria" panose="02040503050406030204" charset="0"/>
                <a:ea typeface="Cambria" panose="02040503050406030204" charset="0"/>
                <a:cs typeface="Cambria" panose="02040503050406030204" charset="0"/>
              </a:rPr>
              <a:t>of</a:t>
            </a:r>
            <a:r>
              <a:rPr lang="zh-CN" altLang="en-US" sz="2200" dirty="0">
                <a:latin typeface="Cambria" panose="02040503050406030204" charset="0"/>
                <a:ea typeface="Cambria" panose="02040503050406030204" charset="0"/>
                <a:cs typeface="Cambria" panose="02040503050406030204" charset="0"/>
              </a:rPr>
              <a:t> </a:t>
            </a:r>
            <a:r>
              <a:rPr lang="en-US" altLang="zh-CN" sz="2200" dirty="0">
                <a:latin typeface="Cambria" panose="02040503050406030204" charset="0"/>
                <a:ea typeface="Cambria" panose="02040503050406030204" charset="0"/>
                <a:cs typeface="Cambria" panose="02040503050406030204" charset="0"/>
              </a:rPr>
              <a:t>Constrained</a:t>
            </a:r>
            <a:r>
              <a:rPr lang="zh-CN" altLang="en-US" sz="2200" dirty="0">
                <a:latin typeface="Cambria" panose="02040503050406030204" charset="0"/>
                <a:ea typeface="Cambria" panose="02040503050406030204" charset="0"/>
                <a:cs typeface="Cambria" panose="02040503050406030204" charset="0"/>
              </a:rPr>
              <a:t> </a:t>
            </a:r>
            <a:r>
              <a:rPr lang="en-US" altLang="zh-CN" sz="2200" dirty="0">
                <a:latin typeface="Cambria" panose="02040503050406030204" charset="0"/>
                <a:ea typeface="Cambria" panose="02040503050406030204" charset="0"/>
                <a:cs typeface="Cambria" panose="02040503050406030204" charset="0"/>
              </a:rPr>
              <a:t>PageRank</a:t>
            </a:r>
            <a:endParaRPr lang="en-US"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endParaRPr lang="en-US" altLang="zh-CN" sz="2200" dirty="0">
              <a:latin typeface="Cambria" panose="02040503050406030204" charset="0"/>
              <a:ea typeface="Cambria" panose="02040503050406030204" charset="0"/>
              <a:cs typeface="Cambria" panose="02040503050406030204" charset="0"/>
            </a:endParaRPr>
          </a:p>
        </p:txBody>
      </p:sp>
      <p:pic>
        <p:nvPicPr>
          <p:cNvPr id="5"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3905" y="2767968"/>
            <a:ext cx="2090740" cy="671015"/>
          </a:xfrm>
          <a:prstGeom prst="rect">
            <a:avLst/>
          </a:prstGeom>
        </p:spPr>
      </p:pic>
      <p:grpSp>
        <p:nvGrpSpPr>
          <p:cNvPr id="15" name="Group 14"/>
          <p:cNvGrpSpPr/>
          <p:nvPr/>
        </p:nvGrpSpPr>
        <p:grpSpPr>
          <a:xfrm>
            <a:off x="1382667" y="3944870"/>
            <a:ext cx="6043220" cy="1436004"/>
            <a:chOff x="1382667" y="4809573"/>
            <a:chExt cx="6043220" cy="1436004"/>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667" y="5013377"/>
              <a:ext cx="3522642" cy="1028397"/>
            </a:xfrm>
            <a:prstGeom prst="rect">
              <a:avLst/>
            </a:prstGeom>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645" y="4809573"/>
              <a:ext cx="1811242" cy="1436004"/>
            </a:xfrm>
            <a:prstGeom prst="rect">
              <a:avLst/>
            </a:prstGeom>
          </p:spPr>
        </p:pic>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latin typeface="Cambria" panose="02040503050406030204" charset="0"/>
                <a:ea typeface="Cambria" panose="02040503050406030204" charset="0"/>
                <a:cs typeface="Cambria" panose="02040503050406030204" charset="0"/>
                <a:sym typeface="+mn-ea"/>
              </a:rPr>
              <a:t>PageRank-based</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fault</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localization</a:t>
            </a:r>
            <a:r>
              <a:rPr lang="zh-CN" altLang="en-US" dirty="0" smtClean="0">
                <a:latin typeface="Cambria" panose="02040503050406030204" charset="0"/>
                <a:ea typeface="Cambria" panose="02040503050406030204" charset="0"/>
                <a:cs typeface="Cambria" panose="02040503050406030204" charset="0"/>
                <a:sym typeface="+mn-ea"/>
              </a:rPr>
              <a:t> </a:t>
            </a:r>
            <a:r>
              <a:rPr lang="en-US" altLang="zh-CN" dirty="0" smtClean="0">
                <a:latin typeface="Cambria" panose="02040503050406030204" charset="0"/>
                <a:ea typeface="Cambria" panose="02040503050406030204" charset="0"/>
                <a:cs typeface="Cambria" panose="02040503050406030204" charset="0"/>
                <a:sym typeface="+mn-ea"/>
              </a:rPr>
              <a:t>(PRFL)</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3" name="内容占位符 2"/>
          <p:cNvSpPr/>
          <p:nvPr>
            <p:ph idx="1"/>
          </p:nvPr>
        </p:nvSpPr>
        <p:spPr>
          <a:xfrm>
            <a:off x="457200" y="1600200"/>
            <a:ext cx="6729095" cy="2505075"/>
          </a:xfrm>
        </p:spPr>
        <p:txBody>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8" name="Content Placeholder 2"/>
          <p:cNvSpPr txBox="1">
            <a:spLocks noRot="1" noChangeAspect="1" noMove="1" noResize="1" noEditPoints="1" noAdjustHandles="1" noChangeArrowheads="1" noChangeShapeType="1" noTextEdit="1"/>
          </p:cNvSpPr>
          <p:nvPr/>
        </p:nvSpPr>
        <p:spPr>
          <a:xfrm>
            <a:off x="295184" y="1940678"/>
            <a:ext cx="8553632" cy="3957202"/>
          </a:xfrm>
          <a:prstGeom prst="rect">
            <a:avLst/>
          </a:prstGeom>
          <a:blipFill rotWithShape="0">
            <a:blip r:embed="rId1"/>
            <a:stretch>
              <a:fillRect l="-926" t="-1231"/>
            </a:stretch>
          </a:blipFill>
        </p:spPr>
        <p:txBody>
          <a:bodyPr/>
          <a:lstStyle/>
          <a:p>
            <a:endParaRPr lang="en-US">
              <a:noFill/>
            </a:endParaRPr>
          </a:p>
          <a:p>
            <a:endParaRPr lang="en-US">
              <a:noFill/>
            </a:endParaRPr>
          </a:p>
          <a:p>
            <a:endParaRPr lang="en-US">
              <a:noFill/>
            </a:endParaRPr>
          </a:p>
          <a:p>
            <a:endParaRPr lang="en-US">
              <a:noFill/>
            </a:endParaRPr>
          </a:p>
          <a:p>
            <a:endParaRPr lang="en-US">
              <a:noFill/>
            </a:endParaRPr>
          </a:p>
          <a:p>
            <a:r>
              <a:rPr lang="en-US">
                <a:noFill/>
              </a:rPr>
              <a:t> </a:t>
            </a:r>
            <a:endParaRPr lang="en-US">
              <a:noFill/>
            </a:endParaRPr>
          </a:p>
        </p:txBody>
      </p:sp>
      <p:pic>
        <p:nvPicPr>
          <p:cNvPr id="9"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03" y="4211419"/>
            <a:ext cx="3407910" cy="731454"/>
          </a:xfrm>
          <a:prstGeom prst="rect">
            <a:avLst/>
          </a:prstGeom>
        </p:spPr>
      </p:pic>
      <p:sp>
        <p:nvSpPr>
          <p:cNvPr id="10" name="文本框 9"/>
          <p:cNvSpPr txBox="1"/>
          <p:nvPr/>
        </p:nvSpPr>
        <p:spPr>
          <a:xfrm>
            <a:off x="4097655" y="3073400"/>
            <a:ext cx="2989580" cy="414020"/>
          </a:xfrm>
          <a:prstGeom prst="rect">
            <a:avLst/>
          </a:prstGeom>
          <a:noFill/>
        </p:spPr>
        <p:txBody>
          <a:bodyPr wrap="square" rtlCol="0">
            <a:spAutoFit/>
          </a:bodyPr>
          <a:p>
            <a:r>
              <a:rPr lang="en-US" altLang="zh-CN" sz="2100"/>
              <a:t>, </a:t>
            </a:r>
            <a:r>
              <a:rPr lang="en-US" altLang="zh-CN" sz="2100">
                <a:latin typeface="Cambria" panose="02040503050406030204" charset="0"/>
              </a:rPr>
              <a:t>known as</a:t>
            </a:r>
            <a:r>
              <a:rPr lang="en-US" altLang="zh-CN">
                <a:latin typeface="Cambria" panose="02040503050406030204" charset="0"/>
              </a:rPr>
              <a:t> </a:t>
            </a:r>
            <a:r>
              <a:rPr lang="en-US" altLang="zh-CN"/>
              <a:t> </a:t>
            </a:r>
            <a:endParaRPr lang="en-US" altLang="zh-CN"/>
          </a:p>
        </p:txBody>
      </p:sp>
      <p:pic>
        <p:nvPicPr>
          <p:cNvPr id="11" name="图片 10" descr="QQ图片20180418192054"/>
          <p:cNvPicPr>
            <a:picLocks noChangeAspect="1"/>
          </p:cNvPicPr>
          <p:nvPr/>
        </p:nvPicPr>
        <p:blipFill>
          <a:blip r:embed="rId3"/>
          <a:stretch>
            <a:fillRect/>
          </a:stretch>
        </p:blipFill>
        <p:spPr>
          <a:xfrm>
            <a:off x="5418455" y="3049905"/>
            <a:ext cx="742315" cy="46101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smtClean="0">
                <a:latin typeface="Cambria" panose="02040503050406030204" charset="0"/>
                <a:ea typeface="Cambria" panose="02040503050406030204" charset="0"/>
                <a:cs typeface="Cambria" panose="02040503050406030204" charset="0"/>
                <a:sym typeface="+mn-ea"/>
              </a:rPr>
              <a:t>Example</a:t>
            </a:r>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pSp>
        <p:nvGrpSpPr>
          <p:cNvPr id="5" name="Group 3"/>
          <p:cNvGrpSpPr/>
          <p:nvPr/>
        </p:nvGrpSpPr>
        <p:grpSpPr>
          <a:xfrm>
            <a:off x="457200" y="4014087"/>
            <a:ext cx="3162567" cy="1695635"/>
            <a:chOff x="7302256" y="2954097"/>
            <a:chExt cx="4196864" cy="2001898"/>
          </a:xfrm>
        </p:grpSpPr>
        <p:grpSp>
          <p:nvGrpSpPr>
            <p:cNvPr id="6" name="Group 4"/>
            <p:cNvGrpSpPr/>
            <p:nvPr/>
          </p:nvGrpSpPr>
          <p:grpSpPr>
            <a:xfrm>
              <a:off x="8918479" y="2954097"/>
              <a:ext cx="800100" cy="419160"/>
              <a:chOff x="8610600" y="2771775"/>
              <a:chExt cx="800100" cy="419160"/>
            </a:xfrm>
          </p:grpSpPr>
          <p:sp>
            <p:nvSpPr>
              <p:cNvPr id="27" name="Oval 26"/>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8" name="TextBox 27"/>
              <p:cNvSpPr txBox="1"/>
              <p:nvPr/>
            </p:nvSpPr>
            <p:spPr>
              <a:xfrm>
                <a:off x="8772525" y="2790826"/>
                <a:ext cx="547587" cy="400109"/>
              </a:xfrm>
              <a:prstGeom prst="rect">
                <a:avLst/>
              </a:prstGeom>
              <a:noFill/>
            </p:spPr>
            <p:txBody>
              <a:bodyPr wrap="none" rtlCol="0">
                <a:spAutoFit/>
              </a:bodyPr>
              <a:p>
                <a:r>
                  <a:rPr lang="en-US" altLang="zh-CN" sz="1350" dirty="0"/>
                  <a:t>m1</a:t>
                </a:r>
                <a:endParaRPr lang="en-US" sz="1350" dirty="0"/>
              </a:p>
            </p:txBody>
          </p:sp>
        </p:grpSp>
        <p:grpSp>
          <p:nvGrpSpPr>
            <p:cNvPr id="7" name="Group 5"/>
            <p:cNvGrpSpPr/>
            <p:nvPr/>
          </p:nvGrpSpPr>
          <p:grpSpPr>
            <a:xfrm>
              <a:off x="8908954" y="3754528"/>
              <a:ext cx="800100" cy="419160"/>
              <a:chOff x="8610600" y="2771775"/>
              <a:chExt cx="800100" cy="419160"/>
            </a:xfrm>
          </p:grpSpPr>
          <p:sp>
            <p:nvSpPr>
              <p:cNvPr id="25" name="Oval 24"/>
              <p:cNvSpPr/>
              <p:nvPr/>
            </p:nvSpPr>
            <p:spPr>
              <a:xfrm>
                <a:off x="8610600" y="2771775"/>
                <a:ext cx="800100" cy="40005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6" name="TextBox 25"/>
              <p:cNvSpPr txBox="1"/>
              <p:nvPr/>
            </p:nvSpPr>
            <p:spPr>
              <a:xfrm>
                <a:off x="8772525" y="2790826"/>
                <a:ext cx="547587" cy="400109"/>
              </a:xfrm>
              <a:prstGeom prst="rect">
                <a:avLst/>
              </a:prstGeom>
              <a:noFill/>
            </p:spPr>
            <p:txBody>
              <a:bodyPr wrap="none" rtlCol="0">
                <a:spAutoFit/>
              </a:bodyPr>
              <a:p>
                <a:r>
                  <a:rPr lang="en-US" altLang="zh-CN" sz="1350" dirty="0"/>
                  <a:t>m2</a:t>
                </a:r>
                <a:endParaRPr lang="en-US" sz="1350" dirty="0"/>
              </a:p>
            </p:txBody>
          </p:sp>
        </p:grpSp>
        <p:grpSp>
          <p:nvGrpSpPr>
            <p:cNvPr id="8" name="Group 6"/>
            <p:cNvGrpSpPr/>
            <p:nvPr/>
          </p:nvGrpSpPr>
          <p:grpSpPr>
            <a:xfrm>
              <a:off x="8928666" y="4536835"/>
              <a:ext cx="800100" cy="419160"/>
              <a:chOff x="8610600" y="2771775"/>
              <a:chExt cx="800100" cy="419160"/>
            </a:xfrm>
          </p:grpSpPr>
          <p:sp>
            <p:nvSpPr>
              <p:cNvPr id="23" name="Oval 22"/>
              <p:cNvSpPr/>
              <p:nvPr/>
            </p:nvSpPr>
            <p:spPr>
              <a:xfrm>
                <a:off x="8610600" y="2771775"/>
                <a:ext cx="800100" cy="40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4" name="TextBox 23"/>
              <p:cNvSpPr txBox="1"/>
              <p:nvPr/>
            </p:nvSpPr>
            <p:spPr>
              <a:xfrm>
                <a:off x="8772525" y="2790826"/>
                <a:ext cx="547587" cy="400109"/>
              </a:xfrm>
              <a:prstGeom prst="rect">
                <a:avLst/>
              </a:prstGeom>
              <a:noFill/>
            </p:spPr>
            <p:txBody>
              <a:bodyPr wrap="none" rtlCol="0">
                <a:spAutoFit/>
              </a:bodyPr>
              <a:p>
                <a:r>
                  <a:rPr lang="en-US" altLang="zh-CN" sz="1350" dirty="0"/>
                  <a:t>m3</a:t>
                </a:r>
                <a:endParaRPr lang="en-US" sz="1350" dirty="0"/>
              </a:p>
            </p:txBody>
          </p:sp>
        </p:grpSp>
        <p:cxnSp>
          <p:nvCxnSpPr>
            <p:cNvPr id="9" name="Straight Arrow Connector 7"/>
            <p:cNvCxnSpPr>
              <a:endCxn id="29" idx="2"/>
            </p:cNvCxnSpPr>
            <p:nvPr/>
          </p:nvCxnSpPr>
          <p:spPr>
            <a:xfrm flipV="1">
              <a:off x="7721051" y="3154122"/>
              <a:ext cx="1197428" cy="822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8"/>
            <p:cNvCxnSpPr/>
            <p:nvPr/>
          </p:nvCxnSpPr>
          <p:spPr>
            <a:xfrm flipV="1">
              <a:off x="7721051" y="3942601"/>
              <a:ext cx="1187903" cy="3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p:cNvCxnSpPr/>
            <p:nvPr/>
          </p:nvCxnSpPr>
          <p:spPr>
            <a:xfrm>
              <a:off x="7721051" y="3976279"/>
              <a:ext cx="1207615" cy="760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
            <p:cNvCxnSpPr/>
            <p:nvPr/>
          </p:nvCxnSpPr>
          <p:spPr>
            <a:xfrm flipH="1" flipV="1">
              <a:off x="9709054" y="3954553"/>
              <a:ext cx="476157" cy="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1"/>
            <p:cNvGrpSpPr/>
            <p:nvPr/>
          </p:nvGrpSpPr>
          <p:grpSpPr>
            <a:xfrm>
              <a:off x="7302256" y="3511643"/>
              <a:ext cx="476773" cy="954107"/>
              <a:chOff x="7616862" y="4653885"/>
              <a:chExt cx="1011696" cy="954107"/>
            </a:xfrm>
          </p:grpSpPr>
          <p:sp>
            <p:nvSpPr>
              <p:cNvPr id="21" name="Rectangle 20"/>
              <p:cNvSpPr/>
              <p:nvPr/>
            </p:nvSpPr>
            <p:spPr>
              <a:xfrm>
                <a:off x="7616862" y="4659827"/>
                <a:ext cx="888664" cy="91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2" name="TextBox 21"/>
              <p:cNvSpPr txBox="1"/>
              <p:nvPr/>
            </p:nvSpPr>
            <p:spPr>
              <a:xfrm>
                <a:off x="7693366" y="4653885"/>
                <a:ext cx="935192" cy="954107"/>
              </a:xfrm>
              <a:prstGeom prst="rect">
                <a:avLst/>
              </a:prstGeom>
              <a:noFill/>
            </p:spPr>
            <p:txBody>
              <a:bodyPr wrap="none" rtlCol="0">
                <a:spAutoFit/>
              </a:bodyPr>
              <a:p>
                <a:r>
                  <a:rPr lang="en-US" altLang="zh-CN" sz="1350" dirty="0">
                    <a:solidFill>
                      <a:srgbClr val="C00000"/>
                    </a:solidFill>
                  </a:rPr>
                  <a:t>t1</a:t>
                </a:r>
                <a:endParaRPr lang="en-US" altLang="zh-CN" sz="1350" dirty="0">
                  <a:solidFill>
                    <a:srgbClr val="C00000"/>
                  </a:solidFill>
                </a:endParaRPr>
              </a:p>
              <a:p>
                <a:r>
                  <a:rPr lang="en-US" altLang="zh-CN" sz="1350" dirty="0"/>
                  <a:t>&amp;</a:t>
                </a:r>
                <a:endParaRPr lang="en-US" altLang="zh-CN" sz="1350" dirty="0"/>
              </a:p>
              <a:p>
                <a:r>
                  <a:rPr lang="en-US" altLang="zh-CN" sz="1350" dirty="0">
                    <a:solidFill>
                      <a:srgbClr val="00B050"/>
                    </a:solidFill>
                  </a:rPr>
                  <a:t>t3</a:t>
                </a:r>
                <a:endParaRPr lang="en-US" sz="1350" dirty="0">
                  <a:solidFill>
                    <a:srgbClr val="00B050"/>
                  </a:solidFill>
                </a:endParaRPr>
              </a:p>
            </p:txBody>
          </p:sp>
        </p:grpSp>
        <p:grpSp>
          <p:nvGrpSpPr>
            <p:cNvPr id="14" name="Group 12"/>
            <p:cNvGrpSpPr/>
            <p:nvPr/>
          </p:nvGrpSpPr>
          <p:grpSpPr>
            <a:xfrm>
              <a:off x="10185211" y="3757935"/>
              <a:ext cx="465719" cy="400109"/>
              <a:chOff x="10322667" y="3775865"/>
              <a:chExt cx="465719" cy="400109"/>
            </a:xfrm>
          </p:grpSpPr>
          <p:sp>
            <p:nvSpPr>
              <p:cNvPr id="19" name="Rectangle 18"/>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0" name="TextBox 19"/>
              <p:cNvSpPr txBox="1"/>
              <p:nvPr/>
            </p:nvSpPr>
            <p:spPr>
              <a:xfrm>
                <a:off x="10347666" y="3775865"/>
                <a:ext cx="440720" cy="400109"/>
              </a:xfrm>
              <a:prstGeom prst="rect">
                <a:avLst/>
              </a:prstGeom>
              <a:noFill/>
            </p:spPr>
            <p:txBody>
              <a:bodyPr wrap="none" rtlCol="0">
                <a:spAutoFit/>
              </a:bodyPr>
              <a:p>
                <a:r>
                  <a:rPr lang="en-US" altLang="zh-CN" sz="1350" dirty="0">
                    <a:solidFill>
                      <a:srgbClr val="C00000"/>
                    </a:solidFill>
                  </a:rPr>
                  <a:t>t2</a:t>
                </a:r>
                <a:endParaRPr lang="en-US" altLang="zh-CN" sz="1350" dirty="0">
                  <a:solidFill>
                    <a:srgbClr val="C00000"/>
                  </a:solidFill>
                </a:endParaRPr>
              </a:p>
            </p:txBody>
          </p:sp>
        </p:grpSp>
        <p:grpSp>
          <p:nvGrpSpPr>
            <p:cNvPr id="15" name="Group 13"/>
            <p:cNvGrpSpPr/>
            <p:nvPr/>
          </p:nvGrpSpPr>
          <p:grpSpPr>
            <a:xfrm>
              <a:off x="11033401" y="3769887"/>
              <a:ext cx="465719" cy="400109"/>
              <a:chOff x="10322667" y="3775865"/>
              <a:chExt cx="465719" cy="400109"/>
            </a:xfrm>
          </p:grpSpPr>
          <p:sp>
            <p:nvSpPr>
              <p:cNvPr id="17" name="Rectangle 16"/>
              <p:cNvSpPr/>
              <p:nvPr/>
            </p:nvSpPr>
            <p:spPr>
              <a:xfrm>
                <a:off x="10322667" y="3837127"/>
                <a:ext cx="428625" cy="272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8" name="TextBox 17"/>
              <p:cNvSpPr txBox="1"/>
              <p:nvPr/>
            </p:nvSpPr>
            <p:spPr>
              <a:xfrm>
                <a:off x="10347666" y="3775865"/>
                <a:ext cx="440720" cy="400109"/>
              </a:xfrm>
              <a:prstGeom prst="rect">
                <a:avLst/>
              </a:prstGeom>
              <a:noFill/>
            </p:spPr>
            <p:txBody>
              <a:bodyPr wrap="none" rtlCol="0">
                <a:spAutoFit/>
              </a:bodyPr>
              <a:p>
                <a:r>
                  <a:rPr lang="en-US" altLang="zh-CN" sz="1350" dirty="0">
                    <a:solidFill>
                      <a:srgbClr val="C00000"/>
                    </a:solidFill>
                  </a:rPr>
                  <a:t>t4</a:t>
                </a:r>
                <a:endParaRPr lang="en-US" altLang="zh-CN" sz="1350" dirty="0">
                  <a:solidFill>
                    <a:srgbClr val="C00000"/>
                  </a:solidFill>
                </a:endParaRPr>
              </a:p>
            </p:txBody>
          </p:sp>
        </p:grpSp>
        <p:cxnSp>
          <p:nvCxnSpPr>
            <p:cNvPr id="16" name="Straight Arrow Connector 14"/>
            <p:cNvCxnSpPr>
              <a:endCxn id="29" idx="6"/>
            </p:cNvCxnSpPr>
            <p:nvPr/>
          </p:nvCxnSpPr>
          <p:spPr>
            <a:xfrm flipH="1" flipV="1">
              <a:off x="9718579" y="3154122"/>
              <a:ext cx="1314822" cy="813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p:nvPr/>
          </p:nvCxnSpPr>
          <p:spPr>
            <a:xfrm flipH="1">
              <a:off x="9728766" y="3967330"/>
              <a:ext cx="1304635" cy="769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9"/>
          <p:cNvGraphicFramePr>
            <a:graphicFrameLocks noGrp="1"/>
          </p:cNvGraphicFramePr>
          <p:nvPr/>
        </p:nvGraphicFramePr>
        <p:xfrm>
          <a:off x="3939540" y="4236085"/>
          <a:ext cx="5060315" cy="1371600"/>
        </p:xfrm>
        <a:graphic>
          <a:graphicData uri="http://schemas.openxmlformats.org/drawingml/2006/table">
            <a:tbl>
              <a:tblPr firstRow="1" bandRow="1">
                <a:tableStyleId>{F5AB1C69-6EDB-4FF4-983F-18BD219EF322}</a:tableStyleId>
              </a:tblPr>
              <a:tblGrid>
                <a:gridCol w="525145"/>
                <a:gridCol w="453390"/>
                <a:gridCol w="453390"/>
                <a:gridCol w="453390"/>
                <a:gridCol w="329565"/>
                <a:gridCol w="577850"/>
                <a:gridCol w="453390"/>
                <a:gridCol w="453390"/>
                <a:gridCol w="453390"/>
                <a:gridCol w="262890"/>
                <a:gridCol w="644525"/>
              </a:tblGrid>
              <a:tr h="251460">
                <a:tc rowSpan="2">
                  <a:txBody>
                    <a:bodyPr/>
                    <a:p>
                      <a:pPr algn="ctr"/>
                      <a:r>
                        <a:rPr lang="en-US" altLang="zh-CN" sz="1050" dirty="0" smtClean="0"/>
                        <a:t>Meth</a:t>
                      </a:r>
                      <a:endParaRPr lang="en-US" sz="1050" dirty="0"/>
                    </a:p>
                  </a:txBody>
                  <a:tcPr/>
                </a:tc>
                <a:tc gridSpan="5">
                  <a:txBody>
                    <a:bodyPr/>
                    <a:p>
                      <a:pPr algn="ctr"/>
                      <a:r>
                        <a:rPr lang="en-US" sz="1050" kern="1200" dirty="0" smtClean="0"/>
                        <a:t>Original </a:t>
                      </a:r>
                      <a:r>
                        <a:rPr lang="en-US" altLang="zh-CN" sz="1050" kern="1200" dirty="0" smtClean="0"/>
                        <a:t>Statistic</a:t>
                      </a:r>
                      <a:r>
                        <a:rPr lang="zh-CN" altLang="en-US" sz="1050" kern="1200" dirty="0" smtClean="0"/>
                        <a:t> </a:t>
                      </a:r>
                      <a:r>
                        <a:rPr lang="en-US" sz="1050" kern="1200" dirty="0" smtClean="0"/>
                        <a:t>Info</a:t>
                      </a:r>
                      <a:endParaRPr lang="en-US" sz="1050" b="1" kern="1200" dirty="0">
                        <a:solidFill>
                          <a:schemeClr val="lt1"/>
                        </a:solidFill>
                        <a:latin typeface="+mn-lt"/>
                        <a:ea typeface="+mn-ea"/>
                        <a:cs typeface="+mn-cs"/>
                      </a:endParaRPr>
                    </a:p>
                  </a:txBody>
                  <a:tcPr/>
                </a:tc>
                <a:tc hMerge="1">
                  <a:tcPr/>
                </a:tc>
                <a:tc hMerge="1">
                  <a:tcPr/>
                </a:tc>
                <a:tc hMerge="1">
                  <a:tcPr/>
                </a:tc>
                <a:tc hMerge="1">
                  <a:tcPr/>
                </a:tc>
                <a:tc gridSpan="5">
                  <a:txBody>
                    <a:bodyPr/>
                    <a:p>
                      <a:pPr marL="0" marR="0" indent="0" algn="ctr" defTabSz="914400" rtl="0" eaLnBrk="1" fontAlgn="auto" latinLnBrk="0" hangingPunct="1">
                        <a:lnSpc>
                          <a:spcPct val="100000"/>
                        </a:lnSpc>
                        <a:spcBef>
                          <a:spcPts val="0"/>
                        </a:spcBef>
                        <a:spcAft>
                          <a:spcPts val="0"/>
                        </a:spcAft>
                        <a:buClrTx/>
                        <a:buSzTx/>
                        <a:buFontTx/>
                        <a:buNone/>
                        <a:defRPr/>
                      </a:pPr>
                      <a:r>
                        <a:rPr lang="en-US" sz="1050" kern="1200" dirty="0" smtClean="0"/>
                        <a:t>Weighted</a:t>
                      </a:r>
                      <a:r>
                        <a:rPr lang="zh-CN" altLang="en-US" sz="1050" kern="1200" dirty="0" smtClean="0"/>
                        <a:t> </a:t>
                      </a:r>
                      <a:r>
                        <a:rPr lang="en-US" altLang="zh-CN" sz="1050" kern="1200" dirty="0" smtClean="0"/>
                        <a:t>Statistic</a:t>
                      </a:r>
                      <a:r>
                        <a:rPr lang="zh-CN" altLang="en-US" sz="1050" kern="1200" dirty="0" smtClean="0"/>
                        <a:t> </a:t>
                      </a:r>
                      <a:r>
                        <a:rPr lang="en-US" sz="1050" kern="1200" dirty="0" smtClean="0"/>
                        <a:t>Info</a:t>
                      </a:r>
                      <a:endParaRPr lang="en-US" sz="1050" b="1" kern="1200" dirty="0" smtClean="0">
                        <a:solidFill>
                          <a:schemeClr val="lt1"/>
                        </a:solidFill>
                        <a:latin typeface="+mn-lt"/>
                        <a:ea typeface="+mn-ea"/>
                        <a:cs typeface="+mn-cs"/>
                      </a:endParaRPr>
                    </a:p>
                  </a:txBody>
                  <a:tcPr/>
                </a:tc>
                <a:tc hMerge="1">
                  <a:tcPr/>
                </a:tc>
                <a:tc hMerge="1">
                  <a:tcPr/>
                </a:tc>
                <a:tc hMerge="1">
                  <a:tcPr/>
                </a:tc>
                <a:tc hMerge="1">
                  <a:tcPr/>
                </a:tc>
              </a:tr>
              <a:tr h="266573">
                <a:tc vMerge="1">
                  <a:tcPr/>
                </a:tc>
                <a:tc>
                  <a:txBody>
                    <a:bodyPr/>
                    <a:p>
                      <a:endParaRPr lang="en-US"/>
                    </a:p>
                  </a:txBody>
                  <a:tcPr>
                    <a:blipFill rotWithShape="0">
                      <a:blip r:embed="rId1"/>
                      <a:stretch>
                        <a:fillRect l="-119444" t="-100000" r="-909722" b="-302326"/>
                      </a:stretch>
                    </a:blipFill>
                  </a:tcPr>
                </a:tc>
                <a:tc>
                  <a:txBody>
                    <a:bodyPr/>
                    <a:p>
                      <a:endParaRPr lang="en-US"/>
                    </a:p>
                  </a:txBody>
                  <a:tcPr>
                    <a:blipFill rotWithShape="0">
                      <a:blip r:embed="rId1"/>
                      <a:stretch>
                        <a:fillRect l="-219444" t="-100000" r="-809722" b="-302326"/>
                      </a:stretch>
                    </a:blipFill>
                  </a:tcPr>
                </a:tc>
                <a:tc>
                  <a:txBody>
                    <a:bodyPr/>
                    <a:p>
                      <a:endParaRPr lang="en-US"/>
                    </a:p>
                  </a:txBody>
                  <a:tcPr>
                    <a:blipFill rotWithShape="0">
                      <a:blip r:embed="rId1"/>
                      <a:stretch>
                        <a:fillRect l="-315068" t="-100000" r="-698630" b="-302326"/>
                      </a:stretch>
                    </a:blipFill>
                  </a:tcPr>
                </a:tc>
                <a:tc>
                  <a:txBody>
                    <a:bodyPr/>
                    <a:p>
                      <a:endParaRPr lang="en-US"/>
                    </a:p>
                  </a:txBody>
                  <a:tcPr>
                    <a:blipFill rotWithShape="0">
                      <a:blip r:embed="rId1"/>
                      <a:stretch>
                        <a:fillRect l="-582692" t="-100000" r="-880769" b="-302326"/>
                      </a:stretch>
                    </a:blipFill>
                  </a:tcPr>
                </a:tc>
                <a:tc>
                  <a:txBody>
                    <a:bodyPr/>
                    <a:p>
                      <a:pPr algn="ctr"/>
                      <a:r>
                        <a:rPr lang="en-US" altLang="zh-CN" sz="1050" dirty="0" err="1" smtClean="0"/>
                        <a:t>Ochiai</a:t>
                      </a:r>
                      <a:endParaRPr lang="en-US" sz="1050" dirty="0"/>
                    </a:p>
                  </a:txBody>
                  <a:tcPr/>
                </a:tc>
                <a:tc>
                  <a:txBody>
                    <a:bodyPr/>
                    <a:p>
                      <a:endParaRPr lang="en-US"/>
                    </a:p>
                  </a:txBody>
                  <a:tcPr>
                    <a:blipFill rotWithShape="0">
                      <a:blip r:embed="rId1"/>
                      <a:stretch>
                        <a:fillRect l="-612329" t="-100000" r="-401370" b="-302326"/>
                      </a:stretch>
                    </a:blipFill>
                  </a:tcPr>
                </a:tc>
                <a:tc>
                  <a:txBody>
                    <a:bodyPr/>
                    <a:p>
                      <a:endParaRPr lang="en-US"/>
                    </a:p>
                  </a:txBody>
                  <a:tcPr>
                    <a:blipFill rotWithShape="0">
                      <a:blip r:embed="rId1"/>
                      <a:stretch>
                        <a:fillRect l="-722222" t="-100000" r="-306944" b="-302326"/>
                      </a:stretch>
                    </a:blipFill>
                  </a:tcPr>
                </a:tc>
                <a:tc>
                  <a:txBody>
                    <a:bodyPr/>
                    <a:p>
                      <a:endParaRPr lang="en-US"/>
                    </a:p>
                  </a:txBody>
                  <a:tcPr>
                    <a:blipFill rotWithShape="0">
                      <a:blip r:embed="rId1"/>
                      <a:stretch>
                        <a:fillRect l="-822222" t="-100000" r="-206944" b="-302326"/>
                      </a:stretch>
                    </a:blipFill>
                  </a:tcPr>
                </a:tc>
                <a:tc>
                  <a:txBody>
                    <a:bodyPr/>
                    <a:p>
                      <a:endParaRPr lang="en-US"/>
                    </a:p>
                  </a:txBody>
                  <a:tcPr>
                    <a:blipFill rotWithShape="0">
                      <a:blip r:embed="rId1"/>
                      <a:stretch>
                        <a:fillRect l="-1580952" t="-100000" r="-254762" b="-302326"/>
                      </a:stretch>
                    </a:blipFill>
                  </a:tcPr>
                </a:tc>
                <a:tc>
                  <a:txBody>
                    <a:bodyPr/>
                    <a:p>
                      <a:pPr algn="ctr"/>
                      <a:r>
                        <a:rPr lang="en-US" altLang="zh-CN" sz="1050" dirty="0" err="1" smtClean="0"/>
                        <a:t>Ochiai</a:t>
                      </a:r>
                      <a:endParaRPr lang="en-US" sz="1050" dirty="0"/>
                    </a:p>
                  </a:txBody>
                  <a:tcPr/>
                </a:tc>
              </a:tr>
              <a:tr h="251460">
                <a:tc>
                  <a:txBody>
                    <a:bodyPr/>
                    <a:p>
                      <a:pPr algn="ctr"/>
                      <a:r>
                        <a:rPr lang="en-US" altLang="zh-CN" sz="1050" dirty="0" smtClean="0"/>
                        <a:t>m1</a:t>
                      </a:r>
                      <a:endParaRPr lang="en-US" sz="1050" dirty="0"/>
                    </a:p>
                  </a:txBody>
                  <a:tcPr/>
                </a:tc>
                <a:tc>
                  <a:txBody>
                    <a:bodyPr/>
                    <a:p>
                      <a:pPr algn="ctr"/>
                      <a:r>
                        <a:rPr lang="en-US" altLang="zh-CN" sz="1050" dirty="0" smtClean="0"/>
                        <a:t>2</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0</a:t>
                      </a:r>
                      <a:endParaRPr lang="en-US" sz="1050" dirty="0"/>
                    </a:p>
                  </a:txBody>
                  <a:tcPr/>
                </a:tc>
                <a:tc>
                  <a:txBody>
                    <a:bodyPr/>
                    <a:p>
                      <a:pPr algn="ctr"/>
                      <a:r>
                        <a:rPr lang="en-US" altLang="zh-CN" sz="1050" dirty="0" smtClean="0"/>
                        <a:t>0.67</a:t>
                      </a:r>
                      <a:endParaRPr lang="en-US" sz="1050" dirty="0"/>
                    </a:p>
                  </a:txBody>
                  <a:tcPr/>
                </a:tc>
                <a:tc>
                  <a:txBody>
                    <a:bodyPr/>
                    <a:p>
                      <a:pPr algn="ctr"/>
                      <a:r>
                        <a:rPr lang="hr-HR" sz="1050" kern="1200" dirty="0" smtClean="0">
                          <a:effectLst/>
                        </a:rPr>
                        <a:t>0.</a:t>
                      </a:r>
                      <a:r>
                        <a:rPr lang="en-US" altLang="zh-CN" sz="1050" kern="1200" dirty="0" smtClean="0">
                          <a:effectLst/>
                        </a:rPr>
                        <a:t>72</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2.28</a:t>
                      </a:r>
                      <a:endParaRPr lang="en-US" sz="1050" dirty="0"/>
                    </a:p>
                  </a:txBody>
                  <a:tcPr/>
                </a:tc>
                <a:tc>
                  <a:txBody>
                    <a:bodyPr/>
                    <a:p>
                      <a:pPr algn="ctr"/>
                      <a:r>
                        <a:rPr lang="en-US" altLang="zh-CN" sz="1050" dirty="0" smtClean="0"/>
                        <a:t>0</a:t>
                      </a:r>
                      <a:endParaRPr lang="en-US" sz="1050" dirty="0"/>
                    </a:p>
                  </a:txBody>
                  <a:tcPr/>
                </a:tc>
                <a:tc>
                  <a:txBody>
                    <a:bodyPr/>
                    <a:p>
                      <a:pPr algn="ctr"/>
                      <a:r>
                        <a:rPr lang="nb-NO" sz="1050" kern="1200" dirty="0" smtClean="0">
                          <a:effectLst/>
                        </a:rPr>
                        <a:t>0.3</a:t>
                      </a:r>
                      <a:r>
                        <a:rPr lang="en-US" altLang="zh-CN" sz="1050" kern="1200" dirty="0" smtClean="0">
                          <a:effectLst/>
                        </a:rPr>
                        <a:t>2</a:t>
                      </a:r>
                      <a:endParaRPr lang="en-US" sz="1050" dirty="0"/>
                    </a:p>
                  </a:txBody>
                  <a:tcPr/>
                </a:tc>
              </a:tr>
              <a:tr h="251460">
                <a:tc>
                  <a:txBody>
                    <a:bodyPr/>
                    <a:p>
                      <a:pPr algn="ctr"/>
                      <a:r>
                        <a:rPr lang="en-US" altLang="zh-CN" sz="1050" dirty="0" smtClean="0"/>
                        <a:t>m2</a:t>
                      </a:r>
                      <a:endParaRPr lang="en-US" sz="1050" dirty="0"/>
                    </a:p>
                  </a:txBody>
                  <a:tcPr/>
                </a:tc>
                <a:tc>
                  <a:txBody>
                    <a:bodyPr/>
                    <a:p>
                      <a:pPr algn="ctr"/>
                      <a:r>
                        <a:rPr lang="en-US" altLang="zh-CN" sz="1050" dirty="0" smtClean="0"/>
                        <a:t>2</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0</a:t>
                      </a:r>
                      <a:endParaRPr lang="en-US" sz="1050" dirty="0"/>
                    </a:p>
                  </a:txBody>
                  <a:tcPr/>
                </a:tc>
                <a:tc>
                  <a:txBody>
                    <a:bodyPr/>
                    <a:p>
                      <a:pPr algn="ctr"/>
                      <a:r>
                        <a:rPr lang="en-US" altLang="zh-CN" sz="1050" dirty="0" smtClean="0"/>
                        <a:t>0.67</a:t>
                      </a:r>
                      <a:endParaRPr lang="en-US" sz="1050" dirty="0"/>
                    </a:p>
                  </a:txBody>
                  <a:tcPr/>
                </a:tc>
                <a:tc>
                  <a:txBody>
                    <a:bodyPr/>
                    <a:p>
                      <a:pPr algn="ctr"/>
                      <a:r>
                        <a:rPr lang="en-US" altLang="zh-CN" sz="1050" kern="1200" dirty="0" smtClean="0">
                          <a:effectLst/>
                        </a:rPr>
                        <a:t>1.55</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1.45</a:t>
                      </a:r>
                      <a:endParaRPr lang="en-US" sz="1050" dirty="0"/>
                    </a:p>
                  </a:txBody>
                  <a:tcPr/>
                </a:tc>
                <a:tc>
                  <a:txBody>
                    <a:bodyPr/>
                    <a:p>
                      <a:pPr algn="ctr"/>
                      <a:r>
                        <a:rPr lang="en-US" altLang="zh-CN" sz="1050" dirty="0" smtClean="0"/>
                        <a:t>0</a:t>
                      </a:r>
                      <a:endParaRPr lang="en-US" sz="1050" dirty="0"/>
                    </a:p>
                  </a:txBody>
                  <a:tcPr/>
                </a:tc>
                <a:tc>
                  <a:txBody>
                    <a:bodyPr/>
                    <a:p>
                      <a:pPr algn="ctr"/>
                      <a:r>
                        <a:rPr lang="nb-NO" sz="1050" kern="1200" dirty="0" smtClean="0">
                          <a:effectLst/>
                        </a:rPr>
                        <a:t>0.56</a:t>
                      </a:r>
                      <a:endParaRPr lang="en-US" sz="1050" dirty="0"/>
                    </a:p>
                  </a:txBody>
                  <a:tcPr/>
                </a:tc>
              </a:tr>
              <a:tr h="251460">
                <a:tc>
                  <a:txBody>
                    <a:bodyPr/>
                    <a:p>
                      <a:pPr algn="ctr"/>
                      <a:r>
                        <a:rPr lang="en-US" altLang="zh-CN" sz="1050" dirty="0" smtClean="0"/>
                        <a:t>m3</a:t>
                      </a:r>
                      <a:endParaRPr lang="en-US" sz="1050" dirty="0"/>
                    </a:p>
                  </a:txBody>
                  <a:tcPr/>
                </a:tc>
                <a:tc>
                  <a:txBody>
                    <a:bodyPr/>
                    <a:p>
                      <a:pPr algn="ctr"/>
                      <a:r>
                        <a:rPr lang="en-US" altLang="zh-CN" sz="1050" dirty="0" smtClean="0"/>
                        <a:t>2</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0</a:t>
                      </a:r>
                      <a:endParaRPr lang="en-US" sz="1050" dirty="0"/>
                    </a:p>
                  </a:txBody>
                  <a:tcPr/>
                </a:tc>
                <a:tc>
                  <a:txBody>
                    <a:bodyPr/>
                    <a:p>
                      <a:pPr algn="ctr"/>
                      <a:r>
                        <a:rPr lang="en-US" altLang="zh-CN" sz="1050" dirty="0" smtClean="0"/>
                        <a:t>0.67</a:t>
                      </a:r>
                      <a:endParaRPr lang="en-US" sz="1050" dirty="0"/>
                    </a:p>
                  </a:txBody>
                  <a:tcPr/>
                </a:tc>
                <a:tc>
                  <a:txBody>
                    <a:bodyPr/>
                    <a:p>
                      <a:pPr algn="ctr"/>
                      <a:r>
                        <a:rPr lang="nb-NO" sz="1050" kern="1200" dirty="0" smtClean="0">
                          <a:effectLst/>
                        </a:rPr>
                        <a:t>0.</a:t>
                      </a:r>
                      <a:r>
                        <a:rPr lang="en-US" altLang="zh-CN" sz="1050" kern="1200" dirty="0" smtClean="0">
                          <a:effectLst/>
                        </a:rPr>
                        <a:t>72</a:t>
                      </a:r>
                      <a:endParaRPr lang="en-US" sz="1050" dirty="0"/>
                    </a:p>
                  </a:txBody>
                  <a:tcPr/>
                </a:tc>
                <a:tc>
                  <a:txBody>
                    <a:bodyPr/>
                    <a:p>
                      <a:pPr algn="ctr"/>
                      <a:r>
                        <a:rPr lang="en-US" altLang="zh-CN" sz="1050" dirty="0" smtClean="0"/>
                        <a:t>1</a:t>
                      </a:r>
                      <a:endParaRPr lang="en-US" sz="1050" dirty="0"/>
                    </a:p>
                  </a:txBody>
                  <a:tcPr/>
                </a:tc>
                <a:tc>
                  <a:txBody>
                    <a:bodyPr/>
                    <a:p>
                      <a:pPr algn="ctr"/>
                      <a:r>
                        <a:rPr lang="en-US" altLang="zh-CN" sz="1050" dirty="0" smtClean="0"/>
                        <a:t>2.28</a:t>
                      </a:r>
                      <a:endParaRPr lang="en-US" sz="1050" dirty="0"/>
                    </a:p>
                  </a:txBody>
                  <a:tcPr/>
                </a:tc>
                <a:tc>
                  <a:txBody>
                    <a:bodyPr/>
                    <a:p>
                      <a:pPr algn="ctr"/>
                      <a:r>
                        <a:rPr lang="en-US" altLang="zh-CN" sz="1050" dirty="0" smtClean="0"/>
                        <a:t>0</a:t>
                      </a:r>
                      <a:endParaRPr lang="en-US" sz="1050" dirty="0"/>
                    </a:p>
                  </a:txBody>
                  <a:tcPr/>
                </a:tc>
                <a:tc>
                  <a:txBody>
                    <a:bodyPr/>
                    <a:p>
                      <a:pPr algn="ctr"/>
                      <a:r>
                        <a:rPr lang="nb-NO" sz="1050" kern="1200" dirty="0" smtClean="0">
                          <a:effectLst/>
                        </a:rPr>
                        <a:t>0.3</a:t>
                      </a:r>
                      <a:r>
                        <a:rPr lang="en-US" altLang="zh-CN" sz="1050" kern="1200" dirty="0" smtClean="0">
                          <a:effectLst/>
                        </a:rPr>
                        <a:t>2</a:t>
                      </a:r>
                      <a:endParaRPr lang="en-US" sz="1050" dirty="0"/>
                    </a:p>
                  </a:txBody>
                  <a:tcPr/>
                </a:tc>
              </a:tr>
            </a:tbl>
          </a:graphicData>
        </a:graphic>
      </p:graphicFrame>
      <p:sp>
        <p:nvSpPr>
          <p:cNvPr id="35" name="Content Placeholder 2"/>
          <p:cNvSpPr txBox="1">
            <a:spLocks noRot="1" noChangeAspect="1" noMove="1" noResize="1" noEditPoints="1" noAdjustHandles="1" noChangeArrowheads="1" noChangeShapeType="1" noTextEdit="1"/>
          </p:cNvSpPr>
          <p:nvPr/>
        </p:nvSpPr>
        <p:spPr>
          <a:xfrm>
            <a:off x="295184" y="1540160"/>
            <a:ext cx="8553632" cy="1999945"/>
          </a:xfrm>
          <a:prstGeom prst="rect">
            <a:avLst/>
          </a:prstGeom>
          <a:blipFill rotWithShape="0">
            <a:blip r:embed="rId2"/>
            <a:stretch>
              <a:fillRect l="-926" t="-2134"/>
            </a:stretch>
          </a:blipFill>
        </p:spPr>
        <p:txBody>
          <a:bodyPr/>
          <a:p>
            <a:r>
              <a:rPr lang="en-US">
                <a:noFill/>
              </a:rPr>
              <a:t> </a:t>
            </a:r>
            <a:endParaRPr 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dirty="0" smtClean="0">
                <a:latin typeface="Cambria" panose="02040503050406030204" charset="0"/>
                <a:ea typeface="Cambria" panose="02040503050406030204" charset="0"/>
                <a:cs typeface="Cambria" panose="02040503050406030204" charset="0"/>
                <a:sym typeface="+mn-ea"/>
              </a:rPr>
              <a:t>Evaluations</a:t>
            </a:r>
            <a:endParaRPr 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
        <p:nvSpPr>
          <p:cNvPr id="3" name="文本框 2"/>
          <p:cNvSpPr txBox="1"/>
          <p:nvPr/>
        </p:nvSpPr>
        <p:spPr>
          <a:xfrm>
            <a:off x="457200" y="1696720"/>
            <a:ext cx="7195820" cy="2245360"/>
          </a:xfrm>
          <a:prstGeom prst="rect">
            <a:avLst/>
          </a:prstGeom>
          <a:noFill/>
        </p:spPr>
        <p:txBody>
          <a:bodyPr wrap="square" rtlCol="0">
            <a:spAutoFit/>
          </a:bodyPr>
          <a:p>
            <a:pPr marL="285750" indent="-285750">
              <a:buFont typeface="Arial" panose="020B0604020202020204" pitchFamily="34" charset="0"/>
              <a:buChar char="•"/>
            </a:pPr>
            <a:r>
              <a:rPr lang="en-US" sz="2000" dirty="0" smtClean="0">
                <a:latin typeface="Cambria" panose="02040503050406030204" charset="0"/>
                <a:ea typeface="Cambria" panose="02040503050406030204" charset="0"/>
                <a:cs typeface="Cambria" panose="02040503050406030204" charset="0"/>
                <a:sym typeface="+mn-ea"/>
              </a:rPr>
              <a:t>On </a:t>
            </a:r>
            <a:r>
              <a:rPr lang="en-US" sz="2000" dirty="0">
                <a:latin typeface="Cambria" panose="02040503050406030204" charset="0"/>
                <a:ea typeface="Cambria" panose="02040503050406030204" charset="0"/>
                <a:cs typeface="Cambria" panose="02040503050406030204" charset="0"/>
                <a:sym typeface="+mn-ea"/>
              </a:rPr>
              <a:t>357 real bugs from 5 well known Defects4J </a:t>
            </a:r>
            <a:r>
              <a:rPr lang="en-US" altLang="zh-CN" sz="2000" dirty="0" smtClean="0">
                <a:latin typeface="Cambria" panose="02040503050406030204" charset="0"/>
                <a:ea typeface="Cambria" panose="02040503050406030204" charset="0"/>
                <a:cs typeface="Cambria" panose="02040503050406030204" charset="0"/>
                <a:sym typeface="+mn-ea"/>
              </a:rPr>
              <a:t>projects</a:t>
            </a:r>
            <a:r>
              <a:rPr lang="en-US" sz="2000" dirty="0" smtClean="0">
                <a:latin typeface="Cambria" panose="02040503050406030204" charset="0"/>
                <a:ea typeface="Cambria" panose="02040503050406030204" charset="0"/>
                <a:cs typeface="Cambria" panose="02040503050406030204" charset="0"/>
                <a:sym typeface="+mn-ea"/>
              </a:rPr>
              <a:t>: </a:t>
            </a:r>
            <a:endParaRPr lang="en-US" sz="20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r>
              <a:rPr lang="en-US" sz="2000" dirty="0" smtClean="0">
                <a:latin typeface="Cambria" panose="02040503050406030204" charset="0"/>
                <a:ea typeface="Cambria" panose="02040503050406030204" charset="0"/>
                <a:cs typeface="Cambria" panose="02040503050406030204" charset="0"/>
                <a:sym typeface="+mn-ea"/>
              </a:rPr>
              <a:t>Ranking </a:t>
            </a:r>
            <a:r>
              <a:rPr lang="en-US" altLang="zh-CN" sz="2000" b="1" dirty="0">
                <a:latin typeface="Cambria" panose="02040503050406030204" charset="0"/>
                <a:ea typeface="Cambria" panose="02040503050406030204" charset="0"/>
                <a:cs typeface="Cambria" panose="02040503050406030204" charset="0"/>
                <a:sym typeface="+mn-ea"/>
              </a:rPr>
              <a:t>104</a:t>
            </a:r>
            <a:r>
              <a:rPr lang="zh-CN" altLang="en-US" sz="2000" dirty="0">
                <a:latin typeface="Cambria" panose="02040503050406030204" charset="0"/>
                <a:ea typeface="Cambria" panose="02040503050406030204" charset="0"/>
                <a:cs typeface="Cambria" panose="02040503050406030204" charset="0"/>
                <a:sym typeface="+mn-ea"/>
              </a:rPr>
              <a:t> </a:t>
            </a:r>
            <a:r>
              <a:rPr lang="en-US" sz="2000" dirty="0">
                <a:latin typeface="Cambria" panose="02040503050406030204" charset="0"/>
                <a:ea typeface="Cambria" panose="02040503050406030204" charset="0"/>
                <a:cs typeface="Cambria" panose="02040503050406030204" charset="0"/>
                <a:sym typeface="+mn-ea"/>
              </a:rPr>
              <a:t>bugs within Top-1, i.e., </a:t>
            </a:r>
            <a:r>
              <a:rPr lang="en-US" sz="2000" b="1" dirty="0">
                <a:latin typeface="Cambria" panose="02040503050406030204" charset="0"/>
                <a:ea typeface="Cambria" panose="02040503050406030204" charset="0"/>
                <a:cs typeface="Cambria" panose="02040503050406030204" charset="0"/>
                <a:sym typeface="+mn-ea"/>
              </a:rPr>
              <a:t>4</a:t>
            </a:r>
            <a:r>
              <a:rPr lang="en-US" altLang="zh-CN" sz="2000" b="1" dirty="0">
                <a:latin typeface="Cambria" panose="02040503050406030204" charset="0"/>
                <a:ea typeface="Cambria" panose="02040503050406030204" charset="0"/>
                <a:cs typeface="Cambria" panose="02040503050406030204" charset="0"/>
                <a:sym typeface="+mn-ea"/>
              </a:rPr>
              <a:t>2</a:t>
            </a:r>
            <a:r>
              <a:rPr lang="en-US" sz="2000" dirty="0">
                <a:latin typeface="Cambria" panose="02040503050406030204" charset="0"/>
                <a:ea typeface="Cambria" panose="02040503050406030204" charset="0"/>
                <a:cs typeface="Cambria" panose="02040503050406030204" charset="0"/>
                <a:sym typeface="+mn-ea"/>
              </a:rPr>
              <a:t>% more than the most effective traditional spectrum-based technique </a:t>
            </a:r>
            <a:endParaRPr lang="en-US" altLang="zh-CN" sz="2000" dirty="0" smtClean="0">
              <a:latin typeface="Cambria" panose="02040503050406030204" charset="0"/>
              <a:ea typeface="Cambria" panose="02040503050406030204" charset="0"/>
              <a:cs typeface="Cambria" panose="02040503050406030204" charset="0"/>
            </a:endParaRPr>
          </a:p>
          <a:p>
            <a:pPr marL="142875" indent="-257175">
              <a:buFont typeface="Arial" panose="020B0604020202020204" pitchFamily="34" charset="0"/>
              <a:buChar char="•"/>
            </a:pPr>
            <a:r>
              <a:rPr lang="en-US" altLang="zh-CN" sz="2000" dirty="0" smtClean="0">
                <a:latin typeface="Cambria" panose="02040503050406030204" charset="0"/>
                <a:ea typeface="Cambria" panose="02040503050406030204" charset="0"/>
                <a:cs typeface="Cambria" panose="02040503050406030204" charset="0"/>
                <a:sym typeface="+mn-ea"/>
              </a:rPr>
              <a:t>O</a:t>
            </a:r>
            <a:r>
              <a:rPr lang="en-US" sz="2000" dirty="0" smtClean="0">
                <a:latin typeface="Cambria" panose="02040503050406030204" charset="0"/>
                <a:ea typeface="Cambria" panose="02040503050406030204" charset="0"/>
                <a:cs typeface="Cambria" panose="02040503050406030204" charset="0"/>
                <a:sym typeface="+mn-ea"/>
              </a:rPr>
              <a:t>n </a:t>
            </a:r>
            <a:r>
              <a:rPr lang="en-US" sz="2000" dirty="0">
                <a:latin typeface="Cambria" panose="02040503050406030204" charset="0"/>
                <a:ea typeface="Cambria" panose="02040503050406030204" charset="0"/>
                <a:cs typeface="Cambria" panose="02040503050406030204" charset="0"/>
                <a:sym typeface="+mn-ea"/>
              </a:rPr>
              <a:t>30692 artificial bugs generated for 87 GitHub projects</a:t>
            </a:r>
            <a:endParaRPr lang="en-US" sz="2000" dirty="0">
              <a:latin typeface="Cambria" panose="02040503050406030204" charset="0"/>
              <a:ea typeface="Cambria" panose="02040503050406030204" charset="0"/>
              <a:cs typeface="Cambria" panose="02040503050406030204" charset="0"/>
            </a:endParaRPr>
          </a:p>
          <a:p>
            <a:pPr marL="485775" lvl="1" indent="-257175">
              <a:buFont typeface="Arial" panose="020B0604020202020204" pitchFamily="34" charset="0"/>
              <a:buChar char="•"/>
            </a:pPr>
            <a:r>
              <a:rPr lang="en-US" sz="2000" dirty="0">
                <a:latin typeface="Cambria" panose="02040503050406030204" charset="0"/>
                <a:ea typeface="Cambria" panose="02040503050406030204" charset="0"/>
                <a:cs typeface="Cambria" panose="02040503050406030204" charset="0"/>
                <a:sym typeface="+mn-ea"/>
              </a:rPr>
              <a:t>Ranking </a:t>
            </a:r>
            <a:r>
              <a:rPr lang="en-US" altLang="zh-CN" sz="2000" b="1" dirty="0">
                <a:latin typeface="Cambria" panose="02040503050406030204" charset="0"/>
                <a:ea typeface="Cambria" panose="02040503050406030204" charset="0"/>
                <a:cs typeface="Cambria" panose="02040503050406030204" charset="0"/>
                <a:sym typeface="+mn-ea"/>
              </a:rPr>
              <a:t>10352</a:t>
            </a:r>
            <a:r>
              <a:rPr lang="en-US" altLang="zh-CN" sz="2000" dirty="0">
                <a:latin typeface="Cambria" panose="02040503050406030204" charset="0"/>
                <a:ea typeface="Cambria" panose="02040503050406030204" charset="0"/>
                <a:cs typeface="Cambria" panose="02040503050406030204" charset="0"/>
                <a:sym typeface="+mn-ea"/>
              </a:rPr>
              <a:t> </a:t>
            </a:r>
            <a:r>
              <a:rPr lang="en-US" sz="2000" dirty="0">
                <a:latin typeface="Cambria" panose="02040503050406030204" charset="0"/>
                <a:ea typeface="Cambria" panose="02040503050406030204" charset="0"/>
                <a:cs typeface="Cambria" panose="02040503050406030204" charset="0"/>
                <a:sym typeface="+mn-ea"/>
              </a:rPr>
              <a:t>bugs within Top-1, i.e., </a:t>
            </a:r>
            <a:r>
              <a:rPr lang="en-US" altLang="zh-CN" sz="2000" b="1" dirty="0">
                <a:latin typeface="Cambria" panose="02040503050406030204" charset="0"/>
                <a:ea typeface="Cambria" panose="02040503050406030204" charset="0"/>
                <a:cs typeface="Cambria" panose="02040503050406030204" charset="0"/>
                <a:sym typeface="+mn-ea"/>
              </a:rPr>
              <a:t>55</a:t>
            </a:r>
            <a:r>
              <a:rPr lang="en-US" sz="2000" dirty="0">
                <a:latin typeface="Cambria" panose="02040503050406030204" charset="0"/>
                <a:ea typeface="Cambria" panose="02040503050406030204" charset="0"/>
                <a:cs typeface="Cambria" panose="02040503050406030204" charset="0"/>
                <a:sym typeface="+mn-ea"/>
              </a:rPr>
              <a:t>% more than the most effective spectrum-based </a:t>
            </a:r>
            <a:r>
              <a:rPr lang="en-US" sz="2000" dirty="0" smtClean="0">
                <a:latin typeface="Cambria" panose="02040503050406030204" charset="0"/>
                <a:ea typeface="Cambria" panose="02040503050406030204" charset="0"/>
                <a:cs typeface="Cambria" panose="02040503050406030204" charset="0"/>
                <a:sym typeface="+mn-ea"/>
              </a:rPr>
              <a:t>techniqu</a:t>
            </a:r>
            <a:r>
              <a:rPr lang="en-US" altLang="zh-CN" sz="2000" dirty="0" smtClean="0">
                <a:latin typeface="Cambria" panose="02040503050406030204" charset="0"/>
                <a:ea typeface="Cambria" panose="02040503050406030204" charset="0"/>
                <a:cs typeface="Cambria" panose="02040503050406030204" charset="0"/>
                <a:sym typeface="+mn-ea"/>
              </a:rPr>
              <a:t>e</a:t>
            </a:r>
            <a:endParaRPr lang="en-US" altLang="zh-CN" sz="2000" dirty="0">
              <a:latin typeface="Cambria" panose="02040503050406030204" charset="0"/>
              <a:ea typeface="Cambria" panose="02040503050406030204" charset="0"/>
              <a:cs typeface="Cambria" panose="02040503050406030204" charset="0"/>
            </a:endParaRPr>
          </a:p>
          <a:p>
            <a:pPr marL="285750" indent="-285750">
              <a:buFont typeface="Arial" panose="020B0604020202020204" pitchFamily="34" charset="0"/>
              <a:buChar char="•"/>
            </a:pPr>
            <a:endParaRPr lang="en-US" altLang="zh-CN" sz="2000">
              <a:latin typeface="Cambria" panose="0204050305040603020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r>
              <a:rPr lang="en-US" dirty="0"/>
              <a:t>Let's comment this technique.</a:t>
            </a:r>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Savant  (Le et al, ISSTA'16)		</a:t>
            </a:r>
            <a:endParaRPr lang="en-US" altLang="zh-CN"/>
          </a:p>
        </p:txBody>
      </p:sp>
      <p:sp>
        <p:nvSpPr>
          <p:cNvPr id="3" name="内容占位符 2"/>
          <p:cNvSpPr>
            <a:spLocks noGrp="1"/>
          </p:cNvSpPr>
          <p:nvPr>
            <p:ph idx="1"/>
          </p:nvPr>
        </p:nvSpPr>
        <p:spPr/>
        <p:txBody>
          <a:bodyPr>
            <a:normAutofit lnSpcReduction="10000"/>
          </a:bodyPr>
          <a:p>
            <a:r>
              <a:rPr lang="en-US" altLang="zh-CN"/>
              <a:t>An invariant refers to some conditions that must be true at some point in time or even always while your program is executing.</a:t>
            </a:r>
            <a:endParaRPr lang="en-US" altLang="zh-CN"/>
          </a:p>
          <a:p>
            <a:pPr lvl="1"/>
            <a:r>
              <a:rPr lang="en-US" altLang="zh-CN"/>
              <a:t>For instance, x    0, x+y+3 = 0</a:t>
            </a:r>
            <a:endParaRPr lang="en-US" altLang="zh-CN"/>
          </a:p>
          <a:p>
            <a:r>
              <a:rPr lang="en-US" altLang="zh-CN"/>
              <a:t>Some intuitions about invariants:</a:t>
            </a:r>
            <a:endParaRPr lang="en-US" altLang="zh-CN"/>
          </a:p>
          <a:p>
            <a:pPr lvl="1"/>
            <a:r>
              <a:rPr lang="en-US" altLang="zh-CN"/>
              <a:t>Program elements which follow different invariants when run in failing versus correct executions are suspicious.</a:t>
            </a:r>
            <a:endParaRPr lang="en-US" altLang="zh-CN"/>
          </a:p>
          <a:p>
            <a:pPr lvl="1"/>
            <a:r>
              <a:rPr lang="en-US" altLang="zh-CN"/>
              <a:t>Such program elements are even more suspicious if they are assigned higher SBFL scores.</a:t>
            </a:r>
            <a:endParaRPr lang="en-US" altLang="zh-CN"/>
          </a:p>
          <a:p>
            <a:pPr lvl="1"/>
            <a:r>
              <a:rPr lang="en-US" altLang="zh-CN"/>
              <a:t>Some invariant differences are likely to be more suspicious than others.</a:t>
            </a:r>
            <a:endParaRPr lang="en-US" altLang="zh-CN"/>
          </a:p>
          <a:p>
            <a:pPr lvl="2"/>
            <a:r>
              <a:rPr lang="en-US" altLang="zh-CN" sz="1800"/>
              <a:t>Violation of </a:t>
            </a:r>
            <a:r>
              <a:rPr lang="en-US" altLang="zh-CN">
                <a:sym typeface="+mn-ea"/>
              </a:rPr>
              <a:t>x   0 might indicate a division by zero.</a:t>
            </a:r>
            <a:endParaRPr lang="en-US" altLang="zh-CN">
              <a:sym typeface="+mn-ea"/>
            </a:endParaRPr>
          </a:p>
          <a:p>
            <a:pPr lvl="2"/>
            <a:r>
              <a:rPr lang="en-US" altLang="zh-CN">
                <a:sym typeface="+mn-ea"/>
              </a:rPr>
              <a:t>Violation of x+y+3 = 0 might indicate “linear shift”. </a:t>
            </a:r>
            <a:endParaRPr lang="en-US" altLang="zh-CN">
              <a:sym typeface="+mn-ea"/>
            </a:endParaRPr>
          </a:p>
          <a:p>
            <a:pPr lvl="0"/>
            <a:r>
              <a:rPr lang="en-US" altLang="zh-CN" sz="2400">
                <a:sym typeface="+mn-ea"/>
              </a:rPr>
              <a:t>Overall, invariant changes imply...bugs.</a:t>
            </a:r>
            <a:endParaRPr lang="en-US" altLang="zh-CN" sz="2400">
              <a:sym typeface="+mn-ea"/>
            </a:endParaRPr>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5" name="对象 4">
            <a:hlinkClick r:id="" action="ppaction://ole?verb="/>
          </p:cNvPr>
          <p:cNvGraphicFramePr>
            <a:graphicFrameLocks noChangeAspect="1"/>
          </p:cNvGraphicFramePr>
          <p:nvPr/>
        </p:nvGraphicFramePr>
        <p:xfrm>
          <a:off x="2750185" y="2746375"/>
          <a:ext cx="139700" cy="139700"/>
        </p:xfrm>
        <a:graphic>
          <a:graphicData uri="http://schemas.openxmlformats.org/presentationml/2006/ole">
            <mc:AlternateContent xmlns:mc="http://schemas.openxmlformats.org/markup-compatibility/2006">
              <mc:Choice xmlns:v="urn:schemas-microsoft-com:vml" Requires="v">
                <p:oleObj spid="_x0000_s1025" name="" r:id="rId1" imgW="139700" imgH="139700" progId="Equation.KSEE3">
                  <p:embed/>
                </p:oleObj>
              </mc:Choice>
              <mc:Fallback>
                <p:oleObj name="" r:id="rId1" imgW="139700" imgH="139700" progId="Equation.KSEE3">
                  <p:embed/>
                  <p:pic>
                    <p:nvPicPr>
                      <p:cNvPr id="0" name="图片 1024"/>
                      <p:cNvPicPr/>
                      <p:nvPr/>
                    </p:nvPicPr>
                    <p:blipFill>
                      <a:blip r:embed="rId2"/>
                      <a:stretch>
                        <a:fillRect/>
                      </a:stretch>
                    </p:blipFill>
                    <p:spPr>
                      <a:xfrm>
                        <a:off x="2750185" y="2746375"/>
                        <a:ext cx="139700" cy="1397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610485" y="5285740"/>
          <a:ext cx="139700" cy="139700"/>
        </p:xfrm>
        <a:graphic>
          <a:graphicData uri="http://schemas.openxmlformats.org/presentationml/2006/ole">
            <mc:AlternateContent xmlns:mc="http://schemas.openxmlformats.org/markup-compatibility/2006">
              <mc:Choice xmlns:v="urn:schemas-microsoft-com:vml" Requires="v">
                <p:oleObj spid="_x0000_s7" name="" r:id="rId3" imgW="139700" imgH="139700" progId="Equation.KSEE3">
                  <p:embed/>
                </p:oleObj>
              </mc:Choice>
              <mc:Fallback>
                <p:oleObj name="" r:id="rId3" imgW="139700" imgH="139700" progId="Equation.KSEE3">
                  <p:embed/>
                  <p:pic>
                    <p:nvPicPr>
                      <p:cNvPr id="0" name="图片 1024"/>
                      <p:cNvPicPr/>
                      <p:nvPr/>
                    </p:nvPicPr>
                    <p:blipFill>
                      <a:blip r:embed="rId2"/>
                      <a:stretch>
                        <a:fillRect/>
                      </a:stretch>
                    </p:blipFill>
                    <p:spPr>
                      <a:xfrm>
                        <a:off x="2610485" y="5285740"/>
                        <a:ext cx="139700" cy="139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Savant Framework</a:t>
            </a:r>
            <a:endParaRPr lang="en-US" altLang="zh-CN"/>
          </a:p>
        </p:txBody>
      </p:sp>
      <p:sp>
        <p:nvSpPr>
          <p:cNvPr id="3" name="内容占位符 2"/>
          <p:cNvSpPr>
            <a:spLocks noGrp="1"/>
          </p:cNvSpPr>
          <p:nvPr>
            <p:ph idx="1"/>
          </p:nvPr>
        </p:nvSpPr>
        <p:spPr/>
        <p:txBody>
          <a:bodyPr/>
          <a:p>
            <a:r>
              <a:rPr lang="en-US" altLang="zh-CN"/>
              <a:t>Savant has two phases</a:t>
            </a:r>
            <a:endParaRPr lang="en-US" altLang="zh-CN"/>
          </a:p>
          <a:p>
            <a:pPr lvl="1"/>
            <a:r>
              <a:rPr lang="en-US" altLang="zh-CN"/>
              <a:t>Learning phase: learns a statistical model that ranks methods based on the likelihood that they are the root cause of software failures.</a:t>
            </a:r>
            <a:endParaRPr lang="en-US" altLang="zh-CN"/>
          </a:p>
          <a:p>
            <a:pPr lvl="2"/>
            <a:r>
              <a:rPr lang="en-US" altLang="zh-CN" sz="1800"/>
              <a:t>method clustering and test case selection</a:t>
            </a:r>
            <a:endParaRPr lang="en-US" altLang="zh-CN" sz="1800"/>
          </a:p>
          <a:p>
            <a:pPr lvl="2"/>
            <a:r>
              <a:rPr lang="en-US" altLang="zh-CN" sz="1800"/>
              <a:t>invariant mining</a:t>
            </a:r>
            <a:endParaRPr lang="en-US" altLang="zh-CN" sz="1800"/>
          </a:p>
          <a:p>
            <a:pPr lvl="2"/>
            <a:r>
              <a:rPr lang="en-US" altLang="zh-CN" sz="1800"/>
              <a:t>feature extraction</a:t>
            </a:r>
            <a:endParaRPr lang="en-US" altLang="zh-CN" sz="1800"/>
          </a:p>
          <a:p>
            <a:pPr lvl="2"/>
            <a:r>
              <a:rPr lang="en-US" altLang="zh-CN" sz="1800"/>
              <a:t>model learning</a:t>
            </a:r>
            <a:endParaRPr lang="en-US" altLang="zh-CN" sz="1800"/>
          </a:p>
          <a:p>
            <a:pPr lvl="1"/>
            <a:r>
              <a:rPr lang="en-US" altLang="zh-CN" sz="2000"/>
              <a:t>Deployment	 phase:</a:t>
            </a:r>
            <a:endParaRPr lang="en-US" altLang="zh-CN" sz="2000"/>
          </a:p>
          <a:p>
            <a:pPr lvl="2"/>
            <a:r>
              <a:rPr lang="en-US" altLang="zh-CN" sz="1800"/>
              <a:t>takes as input a set of test cases, a faulty program</a:t>
            </a:r>
            <a:endParaRPr lang="en-US" altLang="zh-CN" sz="1800"/>
          </a:p>
          <a:p>
            <a:pPr lvl="2"/>
            <a:r>
              <a:rPr lang="en-US" altLang="zh-CN" sz="1800"/>
              <a:t>uses the learned model to rank a list of methods corresponding to the failing test cases</a:t>
            </a:r>
            <a:r>
              <a:rPr lang="en-US" altLang="zh-CN"/>
              <a:t> </a:t>
            </a:r>
            <a:endParaRPr lang="en-US" altLang="zh-CN"/>
          </a:p>
          <a:p>
            <a:pPr lvl="1"/>
            <a:endParaRPr lang="en-US" altLang="zh-CN"/>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Learning phase: method clustering and test case selection</a:t>
            </a:r>
            <a:endParaRPr lang="en-US" altLang="zh-CN"/>
          </a:p>
        </p:txBody>
      </p:sp>
      <p:sp>
        <p:nvSpPr>
          <p:cNvPr id="3" name="内容占位符 2"/>
          <p:cNvSpPr>
            <a:spLocks noGrp="1"/>
          </p:cNvSpPr>
          <p:nvPr>
            <p:ph idx="1"/>
          </p:nvPr>
        </p:nvSpPr>
        <p:spPr/>
        <p:txBody>
          <a:bodyPr/>
          <a:p>
            <a:r>
              <a:rPr lang="en-US" altLang="zh-CN"/>
              <a:t>Ideally, run each method on all of its passing and failing tests to record execution traces for invariant inference.</a:t>
            </a:r>
            <a:endParaRPr lang="en-US" altLang="zh-CN"/>
          </a:p>
          <a:p>
            <a:pPr lvl="1"/>
            <a:r>
              <a:rPr lang="en-US" altLang="zh-CN"/>
              <a:t>It is too expensive.</a:t>
            </a:r>
            <a:endParaRPr lang="en-US" altLang="zh-CN"/>
          </a:p>
          <a:p>
            <a:pPr lvl="0"/>
            <a:r>
              <a:rPr lang="en-US" altLang="zh-CN"/>
              <a:t>Solution: run the method clusters on all of their passing and failing tests to record execution traces for invariant inference. </a:t>
            </a:r>
            <a:endParaRPr lang="en-US" altLang="zh-CN"/>
          </a:p>
          <a:p>
            <a:pPr lvl="1"/>
            <a:r>
              <a:rPr lang="en-US" altLang="zh-CN"/>
              <a:t>exclude methods that are not executed by any failing test.</a:t>
            </a:r>
            <a:endParaRPr lang="en-US" altLang="zh-CN"/>
          </a:p>
          <a:p>
            <a:pPr lvl="1"/>
            <a:r>
              <a:rPr lang="en-US" altLang="zh-CN"/>
              <a:t>cluster the rest methods by the passing tests executing them.</a:t>
            </a:r>
            <a:endParaRPr lang="en-US" altLang="zh-CN"/>
          </a:p>
          <a:p>
            <a:pPr lvl="1"/>
            <a:r>
              <a:rPr lang="en-US" altLang="zh-CN"/>
              <a:t>record execution traces for each cluster separately on the failing and passing test cases.</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a:t>
            </a:r>
            <a:endParaRPr lang="en-US" dirty="0"/>
          </a:p>
        </p:txBody>
      </p:sp>
      <p:sp>
        <p:nvSpPr>
          <p:cNvPr id="3" name="Content Placeholder 2"/>
          <p:cNvSpPr>
            <a:spLocks noGrp="1"/>
          </p:cNvSpPr>
          <p:nvPr>
            <p:ph idx="1"/>
          </p:nvPr>
        </p:nvSpPr>
        <p:spPr/>
        <p:txBody>
          <a:bodyPr/>
          <a:lstStyle/>
          <a:p>
            <a:r>
              <a:rPr lang="en-US" b="1" dirty="0" smtClean="0">
                <a:solidFill>
                  <a:schemeClr val="accent3"/>
                </a:solidFill>
              </a:rPr>
              <a:t>Statement coverage</a:t>
            </a:r>
            <a:r>
              <a:rPr lang="en-US" dirty="0" smtClean="0"/>
              <a:t>: has each statement been executed?</a:t>
            </a:r>
            <a:endParaRPr lang="en-US" b="1" dirty="0" smtClean="0"/>
          </a:p>
          <a:p>
            <a:endParaRPr lang="en-US" dirty="0"/>
          </a:p>
          <a:p>
            <a:r>
              <a:rPr lang="en-US" b="1" dirty="0" smtClean="0">
                <a:solidFill>
                  <a:schemeClr val="accent4"/>
                </a:solidFill>
              </a:rPr>
              <a:t>Branch coverage</a:t>
            </a:r>
            <a:r>
              <a:rPr lang="en-US" b="1" dirty="0" smtClean="0"/>
              <a:t>:</a:t>
            </a:r>
            <a:r>
              <a:rPr lang="en-US" dirty="0" smtClean="0"/>
              <a:t> has each control structure evaluated to both true and false?</a:t>
            </a:r>
            <a:endParaRPr lang="en-US" b="1" dirty="0" smtClean="0"/>
          </a:p>
          <a:p>
            <a:endParaRPr lang="en-US" dirty="0"/>
          </a:p>
          <a:p>
            <a:r>
              <a:rPr lang="en-US" b="1" dirty="0" smtClean="0">
                <a:solidFill>
                  <a:srgbClr val="C0504D"/>
                </a:solidFill>
              </a:rPr>
              <a:t>Path coverage</a:t>
            </a:r>
            <a:r>
              <a:rPr lang="en-US" b="1" dirty="0" smtClean="0"/>
              <a:t>: </a:t>
            </a:r>
            <a:r>
              <a:rPr lang="en-US" dirty="0" smtClean="0"/>
              <a:t>has every possible route been executed?</a:t>
            </a:r>
            <a:endParaRPr lang="en-US" b="1" dirty="0"/>
          </a:p>
        </p:txBody>
      </p:sp>
      <p:sp>
        <p:nvSpPr>
          <p:cNvPr id="4" name="Slide Number Placeholder 3"/>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Learning phase: method clustering and test case selection (Ctnd.)</a:t>
            </a:r>
            <a:endParaRPr lang="zh-CN" altLang="en-US"/>
          </a:p>
        </p:txBody>
      </p:sp>
      <p:sp>
        <p:nvSpPr>
          <p:cNvPr id="3" name="内容占位符 2"/>
          <p:cNvSpPr>
            <a:spLocks noGrp="1"/>
          </p:cNvSpPr>
          <p:nvPr>
            <p:ph idx="1"/>
          </p:nvPr>
        </p:nvSpPr>
        <p:spPr/>
        <p:txBody>
          <a:bodyPr/>
          <a:p>
            <a:r>
              <a:rPr lang="en-US" altLang="zh-CN"/>
              <a:t>How to cluster?</a:t>
            </a:r>
            <a:endParaRPr lang="en-US" altLang="zh-CN"/>
          </a:p>
          <a:p>
            <a:pPr lvl="1"/>
            <a:r>
              <a:rPr lang="en-US" altLang="zh-CN"/>
              <a:t>vectorize spectra between methods and passing test cases</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en-US" altLang="zh-CN"/>
              <a:t>uses K-means algorithm:</a:t>
            </a:r>
            <a:endParaRPr lang="en-US" altLang="zh-CN"/>
          </a:p>
          <a:p>
            <a:pPr lvl="2"/>
            <a:r>
              <a:rPr lang="en-US" altLang="zh-CN" sz="1800" i="1"/>
              <a:t>k = I/M, I: total number of methods; M: desired maximum cluster size</a:t>
            </a:r>
            <a:endParaRPr lang="en-US" altLang="zh-CN" sz="1800" i="1"/>
          </a:p>
          <a:p>
            <a:pPr lvl="2"/>
            <a:r>
              <a:rPr lang="en-US" altLang="zh-CN" sz="1800"/>
              <a:t>passing test cases for each cluster should cover its methods at least </a:t>
            </a:r>
            <a:r>
              <a:rPr lang="en-US" altLang="zh-CN" sz="1800" i="1"/>
              <a:t>T</a:t>
            </a:r>
            <a:r>
              <a:rPr lang="en-US" altLang="zh-CN" sz="1800"/>
              <a:t> times each </a:t>
            </a:r>
            <a:endParaRPr lang="en-US" altLang="zh-CN" sz="1800"/>
          </a:p>
          <a:p>
            <a:pPr lvl="2"/>
            <a:r>
              <a:rPr lang="en-US" altLang="zh-CN" sz="1800" i="1"/>
              <a:t>M</a:t>
            </a:r>
            <a:r>
              <a:rPr lang="en-US" altLang="zh-CN" sz="1800"/>
              <a:t> and </a:t>
            </a:r>
            <a:r>
              <a:rPr lang="en-US" altLang="zh-CN" sz="1800" i="1"/>
              <a:t>T</a:t>
            </a:r>
            <a:r>
              <a:rPr lang="en-US" altLang="zh-CN" sz="1800"/>
              <a:t> defined by uses.</a:t>
            </a:r>
            <a:endParaRPr lang="en-US" altLang="zh-CN" sz="1800"/>
          </a:p>
          <a:p>
            <a:pPr lvl="2"/>
            <a:endParaRPr lang="en-US" altLang="zh-CN" sz="1800"/>
          </a:p>
          <a:p>
            <a:pPr lvl="1"/>
            <a:endParaRPr lang="en-US" altLang="zh-CN" sz="1800" i="1"/>
          </a:p>
          <a:p>
            <a:pPr lvl="1"/>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5" name="表格 4"/>
          <p:cNvGraphicFramePr/>
          <p:nvPr/>
        </p:nvGraphicFramePr>
        <p:xfrm>
          <a:off x="1512570" y="2500630"/>
          <a:ext cx="6107430" cy="1463040"/>
        </p:xfrm>
        <a:graphic>
          <a:graphicData uri="http://schemas.openxmlformats.org/drawingml/2006/table">
            <a:tbl>
              <a:tblPr firstRow="1" bandRow="1">
                <a:tableStyleId>{5C22544A-7EE6-4342-B048-85BDC9FD1C3A}</a:tableStyleId>
              </a:tblPr>
              <a:tblGrid>
                <a:gridCol w="872490"/>
                <a:gridCol w="872490"/>
                <a:gridCol w="872490"/>
                <a:gridCol w="872490"/>
                <a:gridCol w="872490"/>
                <a:gridCol w="872490"/>
                <a:gridCol w="872490"/>
              </a:tblGrid>
              <a:tr h="365760">
                <a:tc>
                  <a:txBody>
                    <a:bodyPr/>
                    <a:p>
                      <a:pPr>
                        <a:buNone/>
                      </a:pPr>
                      <a:endParaRPr lang="zh-CN" altLang="en-US"/>
                    </a:p>
                  </a:txBody>
                  <a:tcPr/>
                </a:tc>
                <a:tc>
                  <a:txBody>
                    <a:bodyPr/>
                    <a:p>
                      <a:pPr>
                        <a:buNone/>
                      </a:pPr>
                      <a:r>
                        <a:rPr lang="en-US" altLang="zh-CN"/>
                        <a:t>t0</a:t>
                      </a:r>
                      <a:endParaRPr lang="en-US" altLang="zh-CN"/>
                    </a:p>
                  </a:txBody>
                  <a:tcPr/>
                </a:tc>
                <a:tc>
                  <a:txBody>
                    <a:bodyPr/>
                    <a:p>
                      <a:pPr>
                        <a:buNone/>
                      </a:pPr>
                      <a:r>
                        <a:rPr lang="en-US" altLang="zh-CN"/>
                        <a:t>t1</a:t>
                      </a:r>
                      <a:endParaRPr lang="en-US" altLang="zh-CN"/>
                    </a:p>
                  </a:txBody>
                  <a:tcPr/>
                </a:tc>
                <a:tc>
                  <a:txBody>
                    <a:bodyPr/>
                    <a:p>
                      <a:pPr>
                        <a:buNone/>
                      </a:pPr>
                      <a:r>
                        <a:rPr lang="en-US" altLang="zh-CN"/>
                        <a:t>t2</a:t>
                      </a:r>
                      <a:endParaRPr lang="en-US" altLang="zh-CN"/>
                    </a:p>
                  </a:txBody>
                  <a:tcPr/>
                </a:tc>
                <a:tc>
                  <a:txBody>
                    <a:bodyPr/>
                    <a:p>
                      <a:pPr>
                        <a:buNone/>
                      </a:pPr>
                      <a:r>
                        <a:rPr lang="en-US" altLang="zh-CN"/>
                        <a:t>t3</a:t>
                      </a:r>
                      <a:endParaRPr lang="en-US" altLang="zh-CN"/>
                    </a:p>
                  </a:txBody>
                  <a:tcPr/>
                </a:tc>
                <a:tc>
                  <a:txBody>
                    <a:bodyPr/>
                    <a:p>
                      <a:pPr>
                        <a:buNone/>
                      </a:pPr>
                      <a:r>
                        <a:rPr lang="en-US" altLang="zh-CN"/>
                        <a:t>t4</a:t>
                      </a:r>
                      <a:endParaRPr lang="en-US" altLang="zh-CN"/>
                    </a:p>
                  </a:txBody>
                  <a:tcPr/>
                </a:tc>
                <a:tc>
                  <a:txBody>
                    <a:bodyPr/>
                    <a:p>
                      <a:pPr>
                        <a:buNone/>
                      </a:pPr>
                      <a:r>
                        <a:rPr lang="en-US" altLang="zh-CN"/>
                        <a:t>t5</a:t>
                      </a:r>
                      <a:endParaRPr lang="en-US" altLang="zh-CN"/>
                    </a:p>
                  </a:txBody>
                  <a:tcPr/>
                </a:tc>
              </a:tr>
              <a:tr h="365760">
                <a:tc>
                  <a:txBody>
                    <a:bodyPr/>
                    <a:p>
                      <a:pPr>
                        <a:buNone/>
                      </a:pPr>
                      <a:r>
                        <a:rPr lang="en-US" altLang="zh-CN"/>
                        <a:t>m0</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r>
              <a:tr h="365760">
                <a:tc>
                  <a:txBody>
                    <a:bodyPr/>
                    <a:p>
                      <a:pPr>
                        <a:buNone/>
                      </a:pPr>
                      <a:r>
                        <a:rPr lang="en-US" altLang="zh-CN"/>
                        <a:t>m1</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65760">
                <a:tc>
                  <a:txBody>
                    <a:bodyPr/>
                    <a:p>
                      <a:pPr>
                        <a:buNone/>
                      </a:pPr>
                      <a:r>
                        <a:rPr lang="en-US" altLang="zh-CN"/>
                        <a:t>m2</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Learning phase: i</a:t>
            </a:r>
            <a:r>
              <a:rPr lang="en-US">
                <a:sym typeface="+mn-ea"/>
              </a:rPr>
              <a:t>nvariant mining</a:t>
            </a:r>
            <a:endParaRPr lang="en-US"/>
          </a:p>
        </p:txBody>
      </p:sp>
      <p:sp>
        <p:nvSpPr>
          <p:cNvPr id="3" name="内容占位符 2"/>
          <p:cNvSpPr>
            <a:spLocks noGrp="1"/>
          </p:cNvSpPr>
          <p:nvPr>
            <p:ph idx="1"/>
          </p:nvPr>
        </p:nvSpPr>
        <p:spPr/>
        <p:txBody>
          <a:bodyPr/>
          <a:p>
            <a:r>
              <a:rPr lang="zh-CN" altLang="en-US"/>
              <a:t>Savant collects execution information separately for the methods in the cluster </a:t>
            </a:r>
            <a:r>
              <a:rPr lang="en-US" altLang="zh-CN" i="1"/>
              <a:t>c</a:t>
            </a:r>
            <a:r>
              <a:rPr lang="en-US" altLang="zh-CN"/>
              <a:t> </a:t>
            </a:r>
            <a:r>
              <a:rPr lang="zh-CN" altLang="en-US"/>
              <a:t>us</a:t>
            </a:r>
            <a:r>
              <a:rPr lang="en-US" altLang="zh-CN"/>
              <a:t>ing</a:t>
            </a:r>
            <a:r>
              <a:rPr lang="zh-CN" altLang="en-US"/>
              <a:t> three sets of test cases</a:t>
            </a:r>
            <a:r>
              <a:rPr lang="en-US" altLang="zh-CN"/>
              <a:t>: </a:t>
            </a:r>
            <a:r>
              <a:rPr lang="en-US" altLang="zh-CN" i="1"/>
              <a:t>Fc</a:t>
            </a:r>
            <a:r>
              <a:rPr lang="en-US" altLang="zh-CN"/>
              <a:t>, </a:t>
            </a:r>
            <a:r>
              <a:rPr lang="en-US" altLang="zh-CN" i="1"/>
              <a:t>Pc, Fc</a:t>
            </a:r>
            <a:r>
              <a:rPr lang="en-US" altLang="zh-CN"/>
              <a:t>     </a:t>
            </a:r>
            <a:r>
              <a:rPr lang="en-US" altLang="zh-CN" i="1"/>
              <a:t>Pc, </a:t>
            </a:r>
            <a:r>
              <a:rPr lang="en-US" altLang="zh-CN"/>
              <a:t>where </a:t>
            </a:r>
            <a:r>
              <a:rPr lang="en-US" altLang="zh-CN" i="1">
                <a:sym typeface="+mn-ea"/>
              </a:rPr>
              <a:t>Fc </a:t>
            </a:r>
            <a:r>
              <a:rPr lang="en-US" altLang="zh-CN">
                <a:sym typeface="+mn-ea"/>
              </a:rPr>
              <a:t>denotes the failing test set, </a:t>
            </a:r>
            <a:r>
              <a:rPr lang="en-US" altLang="zh-CN" i="1">
                <a:sym typeface="+mn-ea"/>
              </a:rPr>
              <a:t>Pc</a:t>
            </a:r>
            <a:r>
              <a:rPr lang="en-US" altLang="zh-CN">
                <a:sym typeface="+mn-ea"/>
              </a:rPr>
              <a:t> denotes the passing test set, and </a:t>
            </a:r>
            <a:r>
              <a:rPr lang="en-US" altLang="zh-CN" i="1">
                <a:sym typeface="+mn-ea"/>
              </a:rPr>
              <a:t>Fc</a:t>
            </a:r>
            <a:r>
              <a:rPr lang="en-US" altLang="zh-CN">
                <a:sym typeface="+mn-ea"/>
              </a:rPr>
              <a:t>     </a:t>
            </a:r>
            <a:r>
              <a:rPr lang="en-US" altLang="zh-CN" i="1">
                <a:sym typeface="+mn-ea"/>
              </a:rPr>
              <a:t>Pc </a:t>
            </a:r>
            <a:r>
              <a:rPr lang="en-US" altLang="zh-CN">
                <a:sym typeface="+mn-ea"/>
              </a:rPr>
              <a:t>denotes the union of the two. </a:t>
            </a:r>
            <a:endParaRPr lang="en-US" altLang="zh-CN">
              <a:sym typeface="+mn-ea"/>
            </a:endParaRPr>
          </a:p>
          <a:p>
            <a:r>
              <a:rPr lang="en-US" altLang="zh-CN">
                <a:sym typeface="+mn-ea"/>
              </a:rPr>
              <a:t>Uses Daikon to infer the invariants as inv(</a:t>
            </a:r>
            <a:r>
              <a:rPr lang="en-US" altLang="zh-CN" i="1">
                <a:sym typeface="+mn-ea"/>
              </a:rPr>
              <a:t>Fc</a:t>
            </a:r>
            <a:r>
              <a:rPr lang="en-US" altLang="zh-CN">
                <a:sym typeface="+mn-ea"/>
              </a:rPr>
              <a:t>), inv(</a:t>
            </a:r>
            <a:r>
              <a:rPr lang="en-US" altLang="zh-CN" i="1">
                <a:sym typeface="+mn-ea"/>
              </a:rPr>
              <a:t>Pc</a:t>
            </a:r>
            <a:r>
              <a:rPr lang="en-US" altLang="zh-CN">
                <a:sym typeface="+mn-ea"/>
              </a:rPr>
              <a:t>), and inv(Fc    Pc).</a:t>
            </a:r>
            <a:endParaRPr lang="en-US" altLang="zh-CN">
              <a:sym typeface="+mn-ea"/>
            </a:endParaRPr>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6" name="对象 5">
            <a:hlinkClick r:id="" action="ppaction://ole?verb="/>
          </p:cNvPr>
          <p:cNvGraphicFramePr>
            <a:graphicFrameLocks noChangeAspect="1"/>
          </p:cNvGraphicFramePr>
          <p:nvPr/>
        </p:nvGraphicFramePr>
        <p:xfrm>
          <a:off x="1661795" y="2423795"/>
          <a:ext cx="337820" cy="259715"/>
        </p:xfrm>
        <a:graphic>
          <a:graphicData uri="http://schemas.openxmlformats.org/presentationml/2006/ole">
            <mc:AlternateContent xmlns:mc="http://schemas.openxmlformats.org/markup-compatibility/2006">
              <mc:Choice xmlns:v="urn:schemas-microsoft-com:vml" Requires="v">
                <p:oleObj spid="_x0000_s2050" name="" r:id="rId1" imgW="165100" imgH="127000" progId="Equation.KSEE3">
                  <p:embed/>
                </p:oleObj>
              </mc:Choice>
              <mc:Fallback>
                <p:oleObj name="" r:id="rId1" imgW="165100" imgH="127000" progId="Equation.KSEE3">
                  <p:embed/>
                  <p:pic>
                    <p:nvPicPr>
                      <p:cNvPr id="0" name="图片 2049"/>
                      <p:cNvPicPr/>
                      <p:nvPr/>
                    </p:nvPicPr>
                    <p:blipFill>
                      <a:blip r:embed="rId2"/>
                      <a:stretch>
                        <a:fillRect/>
                      </a:stretch>
                    </p:blipFill>
                    <p:spPr>
                      <a:xfrm>
                        <a:off x="1661795" y="2423795"/>
                        <a:ext cx="337820" cy="2597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661660" y="2771140"/>
          <a:ext cx="337820" cy="259715"/>
        </p:xfrm>
        <a:graphic>
          <a:graphicData uri="http://schemas.openxmlformats.org/presentationml/2006/ole">
            <mc:AlternateContent xmlns:mc="http://schemas.openxmlformats.org/markup-compatibility/2006">
              <mc:Choice xmlns:v="urn:schemas-microsoft-com:vml" Requires="v">
                <p:oleObj spid="_x0000_s5" name="" r:id="rId3" imgW="165100" imgH="127000" progId="Equation.KSEE3">
                  <p:embed/>
                </p:oleObj>
              </mc:Choice>
              <mc:Fallback>
                <p:oleObj name="" r:id="rId3" imgW="165100" imgH="127000" progId="Equation.KSEE3">
                  <p:embed/>
                  <p:pic>
                    <p:nvPicPr>
                      <p:cNvPr id="0" name="图片 2049"/>
                      <p:cNvPicPr/>
                      <p:nvPr/>
                    </p:nvPicPr>
                    <p:blipFill>
                      <a:blip r:embed="rId2"/>
                      <a:stretch>
                        <a:fillRect/>
                      </a:stretch>
                    </p:blipFill>
                    <p:spPr>
                      <a:xfrm>
                        <a:off x="5661660" y="2771140"/>
                        <a:ext cx="337820" cy="2597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569085" y="3964305"/>
          <a:ext cx="337820" cy="259715"/>
        </p:xfrm>
        <a:graphic>
          <a:graphicData uri="http://schemas.openxmlformats.org/presentationml/2006/ole">
            <mc:AlternateContent xmlns:mc="http://schemas.openxmlformats.org/markup-compatibility/2006">
              <mc:Choice xmlns:v="urn:schemas-microsoft-com:vml" Requires="v">
                <p:oleObj spid="_x0000_s9" name="" r:id="rId4" imgW="165100" imgH="127000" progId="Equation.KSEE3">
                  <p:embed/>
                </p:oleObj>
              </mc:Choice>
              <mc:Fallback>
                <p:oleObj name="" r:id="rId4" imgW="165100" imgH="127000" progId="Equation.KSEE3">
                  <p:embed/>
                  <p:pic>
                    <p:nvPicPr>
                      <p:cNvPr id="0" name="图片 2049"/>
                      <p:cNvPicPr/>
                      <p:nvPr/>
                    </p:nvPicPr>
                    <p:blipFill>
                      <a:blip r:embed="rId2"/>
                      <a:stretch>
                        <a:fillRect/>
                      </a:stretch>
                    </p:blipFill>
                    <p:spPr>
                      <a:xfrm>
                        <a:off x="1569085" y="3964305"/>
                        <a:ext cx="337820" cy="259715"/>
                      </a:xfrm>
                      <a:prstGeom prst="rect">
                        <a:avLst/>
                      </a:prstGeom>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Learning Phase: Feature Extraction</a:t>
            </a:r>
            <a:endParaRPr lang="en-US" altLang="zh-CN"/>
          </a:p>
        </p:txBody>
      </p:sp>
      <p:sp>
        <p:nvSpPr>
          <p:cNvPr id="3" name="内容占位符 2"/>
          <p:cNvSpPr>
            <a:spLocks noGrp="1"/>
          </p:cNvSpPr>
          <p:nvPr>
            <p:ph idx="1"/>
          </p:nvPr>
        </p:nvSpPr>
        <p:spPr/>
        <p:txBody>
          <a:bodyPr/>
          <a:p>
            <a:r>
              <a:rPr lang="zh-CN" altLang="en-US"/>
              <a:t>Invariant Change Features</a:t>
            </a:r>
            <a:endParaRPr lang="zh-CN" altLang="en-US"/>
          </a:p>
          <a:p>
            <a:pPr lvl="1"/>
            <a:r>
              <a:rPr lang="en-US" altLang="zh-CN" sz="2000"/>
              <a:t>Daikon uses Invariant Diff to perform three types of comparisons per cluster: inv(</a:t>
            </a:r>
            <a:r>
              <a:rPr lang="en-US" altLang="zh-CN" sz="2000" i="1"/>
              <a:t>Pc</a:t>
            </a:r>
            <a:r>
              <a:rPr lang="en-US" altLang="zh-CN" sz="2000"/>
              <a:t>)     inv(</a:t>
            </a:r>
            <a:r>
              <a:rPr lang="en-US" altLang="zh-CN" sz="2000" i="1"/>
              <a:t>Fc</a:t>
            </a:r>
            <a:r>
              <a:rPr lang="en-US" altLang="zh-CN" sz="2000"/>
              <a:t>    </a:t>
            </a:r>
            <a:r>
              <a:rPr lang="en-US" altLang="zh-CN" sz="2000" i="1"/>
              <a:t>Pc</a:t>
            </a:r>
            <a:r>
              <a:rPr lang="en-US" altLang="zh-CN" sz="2000"/>
              <a:t>), inv(</a:t>
            </a:r>
            <a:r>
              <a:rPr lang="en-US" altLang="zh-CN" sz="2000" i="1"/>
              <a:t>Fc</a:t>
            </a:r>
            <a:r>
              <a:rPr lang="en-US" altLang="zh-CN" sz="2000"/>
              <a:t>)     inv(</a:t>
            </a:r>
            <a:r>
              <a:rPr lang="en-US" altLang="zh-CN" sz="2000" i="1"/>
              <a:t>Pc</a:t>
            </a:r>
            <a:r>
              <a:rPr lang="en-US" altLang="zh-CN" sz="2000"/>
              <a:t>), and inv(</a:t>
            </a:r>
            <a:r>
              <a:rPr lang="en-US" altLang="zh-CN" sz="2000" i="1"/>
              <a:t>Fc)  </a:t>
            </a:r>
            <a:r>
              <a:rPr lang="en-US" altLang="zh-CN" sz="2000"/>
              <a:t>inv(</a:t>
            </a:r>
            <a:r>
              <a:rPr lang="en-US" altLang="zh-CN" sz="2000" i="1"/>
              <a:t>Fc</a:t>
            </a:r>
            <a:r>
              <a:rPr lang="en-US" altLang="zh-CN" sz="2000"/>
              <a:t>    </a:t>
            </a:r>
            <a:r>
              <a:rPr lang="en-US" altLang="zh-CN" sz="2000" i="1"/>
              <a:t>Pc</a:t>
            </a:r>
            <a:r>
              <a:rPr lang="en-US" altLang="zh-CN" sz="2000"/>
              <a:t>).</a:t>
            </a:r>
            <a:endParaRPr lang="en-US" altLang="zh-CN" sz="2000"/>
          </a:p>
          <a:p>
            <a:pPr lvl="1"/>
            <a:r>
              <a:rPr lang="en-US" altLang="zh-CN" sz="2000"/>
              <a:t>Then Invariant Diff can detect the changes between two invariants</a:t>
            </a:r>
            <a:endParaRPr lang="en-US" altLang="zh-CN" sz="2000"/>
          </a:p>
          <a:p>
            <a:pPr lvl="2"/>
            <a:r>
              <a:rPr lang="en-US" altLang="zh-CN" sz="1800"/>
              <a:t>for instance, “A OneOfString invariant learned from execution of </a:t>
            </a:r>
            <a:r>
              <a:rPr lang="en-US" altLang="zh-CN" sz="1800" i="1"/>
              <a:t>Fc </a:t>
            </a:r>
            <a:r>
              <a:rPr lang="en-US" altLang="zh-CN" sz="1800"/>
              <a:t>becomes a SingleString invariant in the execution of </a:t>
            </a:r>
            <a:r>
              <a:rPr lang="en-US" altLang="zh-CN" sz="1800" i="1"/>
              <a:t>Pc</a:t>
            </a:r>
            <a:r>
              <a:rPr lang="en-US" altLang="zh-CN" sz="1800"/>
              <a:t>” </a:t>
            </a:r>
            <a:endParaRPr lang="en-US" altLang="zh-CN" sz="1800"/>
          </a:p>
          <a:p>
            <a:pPr lvl="1"/>
            <a:r>
              <a:rPr lang="en-US" altLang="zh-CN" sz="2000"/>
              <a:t>All the changed pairs are collected as features</a:t>
            </a:r>
            <a:endParaRPr lang="en-US" altLang="zh-CN" sz="2000"/>
          </a:p>
          <a:p>
            <a:pPr lvl="0"/>
            <a:r>
              <a:rPr lang="en-US" altLang="zh-CN" sz="2400"/>
              <a:t>Suspiciousness Score Features</a:t>
            </a:r>
            <a:endParaRPr lang="en-US" altLang="zh-CN" sz="2400"/>
          </a:p>
          <a:p>
            <a:pPr lvl="1"/>
            <a:r>
              <a:rPr lang="en-US" altLang="zh-CN" sz="2000"/>
              <a:t>35 SBFL formulas</a:t>
            </a:r>
            <a:endParaRPr lang="en-US" altLang="zh-CN" sz="2000"/>
          </a:p>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graphicFrame>
        <p:nvGraphicFramePr>
          <p:cNvPr id="5" name="对象 4">
            <a:hlinkClick r:id="" action="ppaction://ole?verb="/>
          </p:cNvPr>
          <p:cNvGraphicFramePr>
            <a:graphicFrameLocks noChangeAspect="1"/>
          </p:cNvGraphicFramePr>
          <p:nvPr/>
        </p:nvGraphicFramePr>
        <p:xfrm>
          <a:off x="3126740" y="2374900"/>
          <a:ext cx="302260" cy="335915"/>
        </p:xfrm>
        <a:graphic>
          <a:graphicData uri="http://schemas.openxmlformats.org/presentationml/2006/ole">
            <mc:AlternateContent xmlns:mc="http://schemas.openxmlformats.org/markup-compatibility/2006">
              <mc:Choice xmlns:v="urn:schemas-microsoft-com:vml" Requires="v">
                <p:oleObj spid="_x0000_s3073" name="" r:id="rId1" imgW="114300" imgH="127000" progId="Equation.KSEE3">
                  <p:embed/>
                </p:oleObj>
              </mc:Choice>
              <mc:Fallback>
                <p:oleObj name="" r:id="rId1" imgW="114300" imgH="127000" progId="Equation.KSEE3">
                  <p:embed/>
                  <p:pic>
                    <p:nvPicPr>
                      <p:cNvPr id="0" name="图片 3072"/>
                      <p:cNvPicPr/>
                      <p:nvPr/>
                    </p:nvPicPr>
                    <p:blipFill>
                      <a:blip r:embed="rId2"/>
                      <a:stretch>
                        <a:fillRect/>
                      </a:stretch>
                    </p:blipFill>
                    <p:spPr>
                      <a:xfrm>
                        <a:off x="3126740" y="2374900"/>
                        <a:ext cx="302260" cy="33591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751830" y="2374900"/>
          <a:ext cx="302260" cy="335915"/>
        </p:xfrm>
        <a:graphic>
          <a:graphicData uri="http://schemas.openxmlformats.org/presentationml/2006/ole">
            <mc:AlternateContent xmlns:mc="http://schemas.openxmlformats.org/markup-compatibility/2006">
              <mc:Choice xmlns:v="urn:schemas-microsoft-com:vml" Requires="v">
                <p:oleObj spid="_x0000_s7" name="" r:id="rId3" imgW="114300" imgH="127000" progId="Equation.KSEE3">
                  <p:embed/>
                </p:oleObj>
              </mc:Choice>
              <mc:Fallback>
                <p:oleObj name="" r:id="rId3" imgW="114300" imgH="127000" progId="Equation.KSEE3">
                  <p:embed/>
                  <p:pic>
                    <p:nvPicPr>
                      <p:cNvPr id="0" name="图片 3072"/>
                      <p:cNvPicPr/>
                      <p:nvPr/>
                    </p:nvPicPr>
                    <p:blipFill>
                      <a:blip r:embed="rId2"/>
                      <a:stretch>
                        <a:fillRect/>
                      </a:stretch>
                    </p:blipFill>
                    <p:spPr>
                      <a:xfrm>
                        <a:off x="5751830" y="2374900"/>
                        <a:ext cx="302260" cy="3359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145915" y="2413000"/>
          <a:ext cx="337820" cy="259715"/>
        </p:xfrm>
        <a:graphic>
          <a:graphicData uri="http://schemas.openxmlformats.org/presentationml/2006/ole">
            <mc:AlternateContent xmlns:mc="http://schemas.openxmlformats.org/markup-compatibility/2006">
              <mc:Choice xmlns:v="urn:schemas-microsoft-com:vml" Requires="v">
                <p:oleObj spid="_x0000_s2050" name="" r:id="rId4" imgW="165100" imgH="127000" progId="Equation.KSEE3">
                  <p:embed/>
                </p:oleObj>
              </mc:Choice>
              <mc:Fallback>
                <p:oleObj name="" r:id="rId4" imgW="165100" imgH="127000" progId="Equation.KSEE3">
                  <p:embed/>
                  <p:pic>
                    <p:nvPicPr>
                      <p:cNvPr id="0" name="图片 2049"/>
                      <p:cNvPicPr/>
                      <p:nvPr/>
                    </p:nvPicPr>
                    <p:blipFill>
                      <a:blip r:embed="rId5"/>
                      <a:stretch>
                        <a:fillRect/>
                      </a:stretch>
                    </p:blipFill>
                    <p:spPr>
                      <a:xfrm>
                        <a:off x="4145915" y="2413000"/>
                        <a:ext cx="337820" cy="25971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295640" y="2374900"/>
          <a:ext cx="302260" cy="335915"/>
        </p:xfrm>
        <a:graphic>
          <a:graphicData uri="http://schemas.openxmlformats.org/presentationml/2006/ole">
            <mc:AlternateContent xmlns:mc="http://schemas.openxmlformats.org/markup-compatibility/2006">
              <mc:Choice xmlns:v="urn:schemas-microsoft-com:vml" Requires="v">
                <p:oleObj spid="_x0000_s10" name="" r:id="rId6" imgW="114300" imgH="127000" progId="Equation.KSEE3">
                  <p:embed/>
                </p:oleObj>
              </mc:Choice>
              <mc:Fallback>
                <p:oleObj name="" r:id="rId6" imgW="114300" imgH="127000" progId="Equation.KSEE3">
                  <p:embed/>
                  <p:pic>
                    <p:nvPicPr>
                      <p:cNvPr id="0" name="图片 3072"/>
                      <p:cNvPicPr/>
                      <p:nvPr/>
                    </p:nvPicPr>
                    <p:blipFill>
                      <a:blip r:embed="rId2"/>
                      <a:stretch>
                        <a:fillRect/>
                      </a:stretch>
                    </p:blipFill>
                    <p:spPr>
                      <a:xfrm>
                        <a:off x="8295640" y="2374900"/>
                        <a:ext cx="302260" cy="33591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686560" y="2710815"/>
          <a:ext cx="337820" cy="259715"/>
        </p:xfrm>
        <a:graphic>
          <a:graphicData uri="http://schemas.openxmlformats.org/presentationml/2006/ole">
            <mc:AlternateContent xmlns:mc="http://schemas.openxmlformats.org/markup-compatibility/2006">
              <mc:Choice xmlns:v="urn:schemas-microsoft-com:vml" Requires="v">
                <p:oleObj spid="_x0000_s12" name="" r:id="rId7" imgW="165100" imgH="127000" progId="Equation.KSEE3">
                  <p:embed/>
                </p:oleObj>
              </mc:Choice>
              <mc:Fallback>
                <p:oleObj name="" r:id="rId7" imgW="165100" imgH="127000" progId="Equation.KSEE3">
                  <p:embed/>
                  <p:pic>
                    <p:nvPicPr>
                      <p:cNvPr id="0" name="图片 2049"/>
                      <p:cNvPicPr/>
                      <p:nvPr/>
                    </p:nvPicPr>
                    <p:blipFill>
                      <a:blip r:embed="rId5"/>
                      <a:stretch>
                        <a:fillRect/>
                      </a:stretch>
                    </p:blipFill>
                    <p:spPr>
                      <a:xfrm>
                        <a:off x="1686560" y="2710815"/>
                        <a:ext cx="337820" cy="259715"/>
                      </a:xfrm>
                      <a:prstGeom prst="rect">
                        <a:avLst/>
                      </a:prstGeom>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Learning Phase: Model Learning</a:t>
            </a:r>
            <a:endParaRPr lang="zh-CN" altLang="en-US"/>
          </a:p>
        </p:txBody>
      </p:sp>
      <p:sp>
        <p:nvSpPr>
          <p:cNvPr id="3" name="内容占位符 2"/>
          <p:cNvSpPr>
            <a:spLocks noGrp="1"/>
          </p:cNvSpPr>
          <p:nvPr>
            <p:ph idx="1"/>
          </p:nvPr>
        </p:nvSpPr>
        <p:spPr/>
        <p:txBody>
          <a:bodyPr/>
          <a:p>
            <a:r>
              <a:rPr lang="en-US" altLang="zh-CN"/>
              <a:t>Use learning-to-rank algorithm (rankSVM) to derive a model</a:t>
            </a:r>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Deployment Phase</a:t>
            </a:r>
            <a:endParaRPr lang="zh-CN" altLang="en-US"/>
          </a:p>
        </p:txBody>
      </p:sp>
      <p:sp>
        <p:nvSpPr>
          <p:cNvPr id="3" name="内容占位符 2"/>
          <p:cNvSpPr>
            <a:spLocks noGrp="1"/>
          </p:cNvSpPr>
          <p:nvPr>
            <p:ph idx="1"/>
          </p:nvPr>
        </p:nvSpPr>
        <p:spPr/>
        <p:txBody>
          <a:bodyPr/>
          <a:p>
            <a:r>
              <a:rPr lang="en-US" altLang="zh-CN"/>
              <a:t>takes the features generated for a new bug as input to the learned model</a:t>
            </a:r>
            <a:endParaRPr lang="en-US" altLang="zh-CN"/>
          </a:p>
          <a:p>
            <a:r>
              <a:rPr lang="en-US" altLang="zh-CN"/>
              <a:t>outputs a ranked list produced by the learned model to the developer for inspection</a:t>
            </a:r>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Evaluations</a:t>
            </a:r>
            <a:endParaRPr lang="en-US" altLang="zh-CN"/>
          </a:p>
        </p:txBody>
      </p:sp>
      <p:sp>
        <p:nvSpPr>
          <p:cNvPr id="3" name="内容占位符 2"/>
          <p:cNvSpPr>
            <a:spLocks noGrp="1"/>
          </p:cNvSpPr>
          <p:nvPr>
            <p:ph idx="1"/>
          </p:nvPr>
        </p:nvSpPr>
        <p:spPr/>
        <p:txBody>
          <a:bodyPr/>
          <a:p>
            <a:r>
              <a:rPr lang="en-US" altLang="zh-CN"/>
              <a:t>for Savant</a:t>
            </a:r>
            <a:endParaRPr lang="en-US" altLang="zh-CN"/>
          </a:p>
        </p:txBody>
      </p:sp>
      <p:sp>
        <p:nvSpPr>
          <p:cNvPr id="4" name="灯片编号占位符 3"/>
          <p:cNvSpPr>
            <a:spLocks noGrp="1"/>
          </p:cNvSpPr>
          <p:nvPr>
            <p:ph type="sldNum" sz="quarter" idx="12"/>
          </p:nvPr>
        </p:nvSpPr>
        <p:spPr/>
        <p:txBody>
          <a:bodyPr/>
          <a:p>
            <a:fld id="{9B1A09FB-B7E1-A84A-81E7-727DE4609E44}" type="slidenum">
              <a:rPr lang="en-US" smtClean="0"/>
            </a:fld>
            <a:endParaRPr lang="en-US"/>
          </a:p>
        </p:txBody>
      </p:sp>
      <p:pic>
        <p:nvPicPr>
          <p:cNvPr id="5" name="图片 4" descr="QQ图片20180419172559"/>
          <p:cNvPicPr>
            <a:picLocks noChangeAspect="1"/>
          </p:cNvPicPr>
          <p:nvPr/>
        </p:nvPicPr>
        <p:blipFill>
          <a:blip r:embed="rId1"/>
          <a:stretch>
            <a:fillRect/>
          </a:stretch>
        </p:blipFill>
        <p:spPr>
          <a:xfrm>
            <a:off x="610870" y="2350135"/>
            <a:ext cx="3446145" cy="1929130"/>
          </a:xfrm>
          <a:prstGeom prst="rect">
            <a:avLst/>
          </a:prstGeom>
        </p:spPr>
      </p:pic>
      <p:sp>
        <p:nvSpPr>
          <p:cNvPr id="6" name="文本框 5"/>
          <p:cNvSpPr txBox="1"/>
          <p:nvPr/>
        </p:nvSpPr>
        <p:spPr>
          <a:xfrm>
            <a:off x="4693920" y="1583055"/>
            <a:ext cx="3221355" cy="460375"/>
          </a:xfrm>
          <a:prstGeom prst="rect">
            <a:avLst/>
          </a:prstGeom>
          <a:noFill/>
        </p:spPr>
        <p:txBody>
          <a:bodyPr wrap="square" rtlCol="0">
            <a:spAutoFit/>
          </a:bodyPr>
          <a:p>
            <a:r>
              <a:rPr lang="en-US" altLang="zh-CN" sz="2400"/>
              <a:t>for others</a:t>
            </a:r>
            <a:endParaRPr lang="en-US" altLang="zh-CN" sz="2400"/>
          </a:p>
        </p:txBody>
      </p:sp>
      <p:pic>
        <p:nvPicPr>
          <p:cNvPr id="7" name="图片 6" descr="QQ图片20180419172804"/>
          <p:cNvPicPr>
            <a:picLocks noChangeAspect="1"/>
          </p:cNvPicPr>
          <p:nvPr/>
        </p:nvPicPr>
        <p:blipFill>
          <a:blip r:embed="rId2"/>
          <a:stretch>
            <a:fillRect/>
          </a:stretch>
        </p:blipFill>
        <p:spPr>
          <a:xfrm>
            <a:off x="4798695" y="2316480"/>
            <a:ext cx="3665855" cy="23622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peeling time</a:t>
            </a:r>
            <a:endParaRPr lang="en-US" dirty="0"/>
          </a:p>
        </p:txBody>
      </p:sp>
      <p:sp>
        <p:nvSpPr>
          <p:cNvPr id="4" name="Text Placeholder 3"/>
          <p:cNvSpPr>
            <a:spLocks noGrp="1"/>
          </p:cNvSpPr>
          <p:nvPr>
            <p:ph type="body" idx="1"/>
          </p:nvPr>
        </p:nvSpPr>
        <p:spPr/>
        <p:txBody>
          <a:bodyPr/>
          <a:lstStyle/>
          <a:p>
            <a:r>
              <a:rPr lang="en-US" dirty="0"/>
              <a:t>Let's comment this technique.</a:t>
            </a:r>
            <a:endParaRPr lang="en-US" dirty="0"/>
          </a:p>
        </p:txBody>
      </p:sp>
      <p:sp>
        <p:nvSpPr>
          <p:cNvPr id="3" name="Slide Number Placeholder 2"/>
          <p:cNvSpPr>
            <a:spLocks noGrp="1"/>
          </p:cNvSpPr>
          <p:nvPr>
            <p:ph type="sldNum" sz="quarter" idx="12"/>
          </p:nvPr>
        </p:nvSpPr>
        <p:spPr/>
        <p:txBody>
          <a:bodyPr/>
          <a:lstStyle/>
          <a:p>
            <a:fld id="{9B1A09FB-B7E1-A84A-81E7-727DE4609E44}"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26594</Words>
  <Application>WPS 演示</Application>
  <PresentationFormat>全屏显示(4:3)</PresentationFormat>
  <Paragraphs>1601</Paragraphs>
  <Slides>96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10</vt:i4>
      </vt:variant>
      <vt:variant>
        <vt:lpstr>幻灯片标题</vt:lpstr>
      </vt:variant>
      <vt:variant>
        <vt:i4>96</vt:i4>
      </vt:variant>
    </vt:vector>
  </HeadingPairs>
  <TitlesOfParts>
    <vt:vector size="118" baseType="lpstr">
      <vt:lpstr>Arial</vt:lpstr>
      <vt:lpstr>宋体</vt:lpstr>
      <vt:lpstr>Wingdings</vt:lpstr>
      <vt:lpstr>微软雅黑</vt:lpstr>
      <vt:lpstr>Arial Unicode MS</vt:lpstr>
      <vt:lpstr>华文新魏</vt:lpstr>
      <vt:lpstr>Calibri</vt:lpstr>
      <vt:lpstr>Courier New</vt:lpstr>
      <vt:lpstr>Arial</vt:lpstr>
      <vt:lpstr>Cambria</vt:lpstr>
      <vt:lpstr>Times New Roman</vt:lpstr>
      <vt:lpstr>Clarity</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Testing: An Overview</vt:lpstr>
      <vt:lpstr>Testing</vt:lpstr>
      <vt:lpstr>Testing</vt:lpstr>
      <vt:lpstr>Testing</vt:lpstr>
      <vt:lpstr>Kinds of Testing</vt:lpstr>
      <vt:lpstr>Types of Testing</vt:lpstr>
      <vt:lpstr>Developer Testing in Software Quality</vt:lpstr>
      <vt:lpstr>Test Adequacy Criteria: Why?</vt:lpstr>
      <vt:lpstr>Test Coverage</vt:lpstr>
      <vt:lpstr>Branch and Path Coverage Example</vt:lpstr>
      <vt:lpstr>Branch and Path Coverage Example</vt:lpstr>
      <vt:lpstr>This Can Quickly Get CRAZY</vt:lpstr>
      <vt:lpstr>JUnit</vt:lpstr>
      <vt:lpstr>Validating Program States</vt:lpstr>
      <vt:lpstr>assert(b)</vt:lpstr>
      <vt:lpstr>Example: Comparison of Rational Numbers</vt:lpstr>
      <vt:lpstr>Example: Comparison of Rational Numbers</vt:lpstr>
      <vt:lpstr>Executing Component Tests</vt:lpstr>
      <vt:lpstr>Enter JUnit...</vt:lpstr>
      <vt:lpstr>JUnit TestCase Example</vt:lpstr>
      <vt:lpstr>Setting up Fixture</vt:lpstr>
      <vt:lpstr>Example Test Fixture</vt:lpstr>
      <vt:lpstr>Another JUnit Example</vt:lpstr>
      <vt:lpstr>JUnit Example (continued)</vt:lpstr>
      <vt:lpstr>JUnit Example (continued)</vt:lpstr>
      <vt:lpstr>More about Assertions</vt:lpstr>
      <vt:lpstr>Example</vt:lpstr>
      <vt:lpstr>Example (continued)</vt:lpstr>
      <vt:lpstr>Example (continued)</vt:lpstr>
      <vt:lpstr>Test Automation</vt:lpstr>
      <vt:lpstr>Questions?</vt:lpstr>
      <vt:lpstr>Let's think a bit further...</vt:lpstr>
      <vt:lpstr>Let's think a bit further...</vt:lpstr>
      <vt:lpstr>Let's think a bit further...</vt:lpstr>
      <vt:lpstr>Let's think a bit further...</vt:lpstr>
      <vt:lpstr>Let's think a bit further...</vt:lpstr>
      <vt:lpstr>Let's think a bit further...</vt:lpstr>
      <vt:lpstr>Let's think a bit further...</vt:lpstr>
      <vt:lpstr>Let's think a bit further...</vt:lpstr>
      <vt:lpstr>Fault Localization</vt:lpstr>
      <vt:lpstr>Fault Localization</vt:lpstr>
      <vt:lpstr>Spectrum-based Fault Localization (SBFL)</vt:lpstr>
      <vt:lpstr>thoughts?</vt:lpstr>
      <vt:lpstr>Why do we need ranking formulas for fault localization techniques?</vt:lpstr>
      <vt:lpstr>How do we evaluate SBFL techniques?</vt:lpstr>
      <vt:lpstr>Defects4J statistics</vt:lpstr>
      <vt:lpstr>How about SBFL performance</vt:lpstr>
      <vt:lpstr>Some observations			</vt:lpstr>
      <vt:lpstr>Onion peeling time</vt:lpstr>
      <vt:lpstr>Onion peeling time</vt:lpstr>
      <vt:lpstr> Test Case Purification (Xuan et al, FSE'14)		</vt:lpstr>
      <vt:lpstr>The Approach</vt:lpstr>
      <vt:lpstr>Test Case Atomization</vt:lpstr>
      <vt:lpstr>Test Case Atomization (Cntd.)</vt:lpstr>
      <vt:lpstr>Test Case Slicing</vt:lpstr>
      <vt:lpstr>Test Case Slicing (Cntd.)</vt:lpstr>
      <vt:lpstr>Rank Refinement</vt:lpstr>
      <vt:lpstr>Evaluations</vt:lpstr>
      <vt:lpstr>Evaluations </vt:lpstr>
      <vt:lpstr>Evaluations (Cntd.) </vt:lpstr>
      <vt:lpstr>Onion peeling time</vt:lpstr>
      <vt:lpstr>Multric: Learning to Combine Multiple Ranking Formulas (Xuan et al, ICSME'14)</vt:lpstr>
      <vt:lpstr>Intuition and Heuristics</vt:lpstr>
      <vt:lpstr>Multric Framework</vt:lpstr>
      <vt:lpstr>Learning Phase</vt:lpstr>
      <vt:lpstr>Learning Phase (Ctnd.)</vt:lpstr>
      <vt:lpstr>Learning to Rank (L2R)</vt:lpstr>
      <vt:lpstr>Learning to Rank (L2R) (Ctnd.)</vt:lpstr>
      <vt:lpstr>Ranking Phase	</vt:lpstr>
      <vt:lpstr>Evaluations</vt:lpstr>
      <vt:lpstr>Onion peeling time</vt:lpstr>
      <vt:lpstr>PRFL: PageRank-based Fault Localization (Zhang et al, ISSTA'17)</vt:lpstr>
      <vt:lpstr>Insight</vt:lpstr>
      <vt:lpstr>PageRank!</vt:lpstr>
      <vt:lpstr>PageRank!</vt:lpstr>
      <vt:lpstr>PageRank: Background</vt:lpstr>
      <vt:lpstr>PageRank: Algorithm</vt:lpstr>
      <vt:lpstr>PageRank-based fault localization (PRFL)</vt:lpstr>
      <vt:lpstr>PageRank-based fault localization (PRFL)</vt:lpstr>
      <vt:lpstr>PageRank-based fault localization (PRFL)</vt:lpstr>
      <vt:lpstr>PageRank-based fault localization (PRFL)</vt:lpstr>
      <vt:lpstr>PageRank-based fault localization (PRFL)</vt:lpstr>
      <vt:lpstr>PageRank-based fault localization (PRFL)</vt:lpstr>
      <vt:lpstr>Example</vt:lpstr>
      <vt:lpstr>Evaluations</vt:lpstr>
      <vt:lpstr>Onion peeling time</vt:lpstr>
      <vt:lpstr>Savant  (Le et al, ISSTA'16)		</vt:lpstr>
      <vt:lpstr>Savant Framework</vt:lpstr>
      <vt:lpstr>Learning phase: method clustering and test case selection</vt:lpstr>
      <vt:lpstr>Learning phase: method clustering and test case selection (Ctnd.)</vt:lpstr>
      <vt:lpstr>Learning phase: invariant mining</vt:lpstr>
      <vt:lpstr>Learning Phase: Feature Extraction</vt:lpstr>
      <vt:lpstr>Learning Phase: Model Learning</vt:lpstr>
      <vt:lpstr>Ranking Phase</vt:lpstr>
      <vt:lpstr>Evaluations</vt:lpstr>
      <vt:lpstr>Onion peeling time</vt:lpstr>
    </vt:vector>
  </TitlesOfParts>
  <Company>The University of Texas at Austin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Julien</dc:creator>
  <cp:lastModifiedBy>Yuqun</cp:lastModifiedBy>
  <cp:revision>676</cp:revision>
  <cp:lastPrinted>2014-04-21T13:54:00Z</cp:lastPrinted>
  <dcterms:created xsi:type="dcterms:W3CDTF">2014-01-02T17:08:00Z</dcterms:created>
  <dcterms:modified xsi:type="dcterms:W3CDTF">2018-05-03T15:58:40Z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