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Climate Change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Terminology</a:t>
            </a:r>
          </a:p>
        </p:txBody>
      </p:sp>
      <p:sp>
        <p:nvSpPr>
          <p:cNvPr id="3" name="Content Placeholder 2"/>
          <p:cNvSpPr>
            <a:spLocks noGrp="1"/>
          </p:cNvSpPr>
          <p:nvPr>
            <p:ph idx="1"/>
          </p:nvPr>
        </p:nvSpPr>
        <p:spPr/>
        <p:txBody>
          <a:bodyPr/>
          <a:lstStyle/>
          <a:p/>
          <a:p>
            <a:pPr/>
            <a:r>
              <a:rPr sz="2000"/>
              <a:t>Before the 1980s it was unclear whether the warming effect of increased greenhouse gases was stronger than the cooling effect of airborne particulates in air pollution.</a:t>
            </a:r>
          </a:p>
          <a:p>
            <a:pPr/>
            <a:r>
              <a:rPr sz="2000"/>
              <a:t>Scientists used the term inadvertent climate modification to refer to human impacts on the climate at this time.</a:t>
            </a:r>
          </a:p>
          <a:p>
            <a:pPr/>
            <a:r>
              <a:rPr sz="2000"/>
              <a:t>In the 1980s, the terms global warming and climate change became more common, often being used interchangeably.</a:t>
            </a:r>
          </a:p>
          <a:p>
            <a:pPr/>
            <a:r>
              <a:rPr sz="2000"/>
              <a:t>Scientifically, global warming refers only to increased surface warming, while climate change describes both global warming and its effects on Earth's climate system, such as precipitation changes.</a:t>
            </a:r>
          </a:p>
          <a:p>
            <a:pPr/>
            <a:r>
              <a:rPr sz="2000"/>
              <a:t>Climate change can also be used more broadly to include changes to the climate that have happened throughout Earth's history.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of recent global temperature rise</a:t>
            </a:r>
          </a:p>
        </p:txBody>
      </p:sp>
      <p:sp>
        <p:nvSpPr>
          <p:cNvPr id="3" name="Content Placeholder 2"/>
          <p:cNvSpPr>
            <a:spLocks noGrp="1"/>
          </p:cNvSpPr>
          <p:nvPr>
            <p:ph idx="1"/>
          </p:nvPr>
        </p:nvSpPr>
        <p:spPr/>
        <p:txBody>
          <a:bodyPr/>
          <a:lstStyle/>
          <a:p/>
          <a:p>
            <a:pPr/>
            <a:r>
              <a:rPr sz="2000"/>
              <a:t>The climate system experiences various cycles on its own which can last for years, decades or even centuries.</a:t>
            </a:r>
          </a:p>
          <a:p>
            <a:pPr/>
            <a:r>
              <a:rPr sz="2000"/>
              <a:t>For example, El Niño events cause short-term spikes in surface temperature while La Niña events cause short term cooling.</a:t>
            </a:r>
          </a:p>
          <a:p>
            <a:pPr/>
            <a:r>
              <a:rPr sz="2000"/>
              <a:t>Their relative frequency can affect global temperature trends on a decadal timescale.</a:t>
            </a:r>
          </a:p>
          <a:p>
            <a:pPr/>
            <a:r>
              <a:rPr sz="2000"/>
              <a:t>Other changes are caused by an imbalance of energy from external forcings.</a:t>
            </a:r>
          </a:p>
          <a:p>
            <a:pPr/>
            <a:r>
              <a:rPr sz="2000"/>
              <a:t>Examples of these include changes in the concentrations of greenhouse gases, solar luminosity, volcanic eruptions, and variations in the Earth's orbit around the Sun.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Modelling</a:t>
            </a:r>
          </a:p>
        </p:txBody>
      </p:sp>
      <p:sp>
        <p:nvSpPr>
          <p:cNvPr id="3" name="Content Placeholder 2"/>
          <p:cNvSpPr>
            <a:spLocks noGrp="1"/>
          </p:cNvSpPr>
          <p:nvPr>
            <p:ph idx="1"/>
          </p:nvPr>
        </p:nvSpPr>
        <p:spPr/>
        <p:txBody>
          <a:bodyPr/>
          <a:lstStyle/>
          <a:p/>
          <a:p>
            <a:pPr/>
            <a:r>
              <a:rPr sz="2000"/>
              <a:t>A climate model is a representation of the physical, chemical and biological processes that affect the climate system.</a:t>
            </a:r>
          </a:p>
          <a:p>
            <a:pPr/>
            <a:r>
              <a:rPr sz="2000"/>
              <a:t>Models include natural processes like changes in the Earth's orbit, historical changes in the Sun's activity, and volcanic forcing.</a:t>
            </a:r>
          </a:p>
          <a:p>
            <a:pPr/>
            <a:r>
              <a:rPr sz="2000"/>
              <a:t>Models are used to estimate the degree of warming future emissions will cause when accounting for the strength of climate feedbacks.</a:t>
            </a:r>
          </a:p>
          <a:p>
            <a:pPr/>
            <a:r>
              <a:rPr sz="2000"/>
              <a:t>Models also predict the circulation of the oceans, the annual cycle of the seasons, and the flows of carbon between the land surface and the atmosphere.</a:t>
            </a:r>
          </a:p>
          <a:p>
            <a:pPr/>
            <a:r>
              <a:rPr sz="2000"/>
              <a:t>The physical realism of models is tested by examining their ability to simulate current or past climates.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Reducing and recapturing emissions</a:t>
            </a:r>
          </a:p>
        </p:txBody>
      </p:sp>
      <p:sp>
        <p:nvSpPr>
          <p:cNvPr id="3" name="Content Placeholder 2"/>
          <p:cNvSpPr>
            <a:spLocks noGrp="1"/>
          </p:cNvSpPr>
          <p:nvPr>
            <p:ph idx="1"/>
          </p:nvPr>
        </p:nvSpPr>
        <p:spPr/>
        <p:txBody>
          <a:bodyPr/>
          <a:lstStyle/>
          <a:p/>
          <a:p>
            <a:pPr/>
            <a:r>
              <a:rPr sz="2000"/>
              <a:t>Climate change can be mitigated by reducing the rate at which greenhouse gases are emitted into the atmosphere, and by increasing the rate at which carbon dioxide is removed from the atmosphere.</a:t>
            </a:r>
          </a:p>
          <a:p>
            <a:pPr/>
            <a:r>
              <a:rPr sz="2000"/>
              <a:t>To limit global warming to less than 1.</a:t>
            </a:r>
          </a:p>
          <a:p>
            <a:pPr/>
            <a:r>
              <a:rPr sz="2000"/>
              <a:t>5 °C global greenhouse gas emissions needs to be net-zero by 2050, or by 2070 with a 2 °C target.</a:t>
            </a:r>
          </a:p>
          <a:p>
            <a:pPr/>
            <a:r>
              <a:rPr sz="2000"/>
              <a:t>This requires far-reaching, systemic changes on an unprecedented scale in energy, land, cities, transport, buildings, and industry.</a:t>
            </a:r>
          </a:p>
          <a:p>
            <a:pPr/>
            <a:r>
              <a:rPr sz="2000"/>
              <a:t>The United Nations Environment Programme estimates that countries need to triple their pledges under the Paris Agreement within the next decade to limit global warming to 2 °C.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Adaptation</a:t>
            </a:r>
          </a:p>
        </p:txBody>
      </p:sp>
      <p:sp>
        <p:nvSpPr>
          <p:cNvPr id="3" name="Content Placeholder 2"/>
          <p:cNvSpPr>
            <a:spLocks noGrp="1"/>
          </p:cNvSpPr>
          <p:nvPr>
            <p:ph idx="1"/>
          </p:nvPr>
        </p:nvSpPr>
        <p:spPr/>
        <p:txBody>
          <a:bodyPr/>
          <a:lstStyle/>
          <a:p/>
          <a:p>
            <a:pPr/>
            <a:r>
              <a:rPr sz="2000"/>
              <a:t>Adaptation is "the process of adjustment to current or expected changes in climate and its effects".</a:t>
            </a:r>
          </a:p>
          <a:p>
            <a:pPr/>
            <a:r>
              <a:rPr sz="2000"/>
              <a:t>: 5  Without additional mitigation, adaptation cannot avert the risk of "severe, widespread and irreversible" impacts.</a:t>
            </a:r>
          </a:p>
          <a:p>
            <a:pPr/>
            <a:r>
              <a:rPr sz="2000"/>
              <a:t>More severe climate change requires more transformative adaptation, which can be prohibitively expensive.</a:t>
            </a:r>
          </a:p>
          <a:p>
            <a:pPr/>
            <a:r>
              <a:rPr sz="2000"/>
              <a:t>The capacity and potential for humans to adapt is unevenly distributed across different regions and populations, and developing countries generally have less.</a:t>
            </a:r>
          </a:p>
          <a:p>
            <a:pPr/>
            <a:r>
              <a:rPr sz="2000"/>
              <a:t>The first two decades of the 21st century saw an increase in adaptive capacity in most low- and middle-income countries with improved access to basic sanitation and electricity, but progress is slow.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