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64cad90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64cad90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64cad9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64cad9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c64cad90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c64cad90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c64cad90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c64cad90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c64cad90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c64cad9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c64cad90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c64cad90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/>
              <a:t>Are data breached an inevitability?</a:t>
            </a:r>
            <a:endParaRPr b="1" sz="3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/>
              <a:t>How do we minimise the risks?</a:t>
            </a:r>
            <a:endParaRPr b="1"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IS DATA BREACH INEVITABLE?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Recent Data Breaches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User records compromised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62626"/>
                </a:solidFill>
              </a:rPr>
              <a:t>Name of the Organization 			Year		Records Compromised (approx.)</a:t>
            </a:r>
            <a:endParaRPr b="1" sz="10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</a:rPr>
              <a:t>Quora						2018		100 million</a:t>
            </a:r>
            <a:endParaRPr sz="10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</a:rPr>
              <a:t>My Fitness Pal					2018		144 million</a:t>
            </a:r>
            <a:endParaRPr sz="10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</a:rPr>
              <a:t>Dubsmash					2018		161 million</a:t>
            </a:r>
            <a:endParaRPr sz="10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</a:rPr>
              <a:t>Equifax						2017		148 million</a:t>
            </a:r>
            <a:endParaRPr sz="10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</a:rPr>
              <a:t>Friend Finder Networks				2016		412 million</a:t>
            </a:r>
            <a:endParaRPr sz="10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</a:rPr>
              <a:t>Yahoo!						2014		500 million</a:t>
            </a:r>
            <a:endParaRPr sz="10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</a:rPr>
              <a:t>Marriott International				2014		383 million</a:t>
            </a:r>
            <a:endParaRPr sz="10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</a:rPr>
              <a:t>Targe</a:t>
            </a:r>
            <a:r>
              <a:rPr lang="en" sz="1000">
                <a:solidFill>
                  <a:srgbClr val="262626"/>
                </a:solidFill>
              </a:rPr>
              <a:t>t						</a:t>
            </a:r>
            <a:r>
              <a:rPr lang="en" sz="1000">
                <a:solidFill>
                  <a:srgbClr val="262626"/>
                </a:solidFill>
              </a:rPr>
              <a:t>2013		110 million</a:t>
            </a:r>
            <a:endParaRPr sz="10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</a:rPr>
              <a:t>Yahoo!						2013		3.0 billion</a:t>
            </a:r>
            <a:endParaRPr sz="10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https://blog.eccu.edu/data-breaches-are-inevitable-are-you-prepared/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Types of Data Breach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GDPR</a:t>
            </a:r>
            <a:endParaRPr b="1" sz="2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b="1" lang="en" sz="1400">
                <a:solidFill>
                  <a:schemeClr val="accent2"/>
                </a:solidFill>
                <a:highlight>
                  <a:srgbClr val="FFFFFF"/>
                </a:highlight>
              </a:rPr>
              <a:t>Confidentiality breach</a:t>
            </a: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 – where there is an unauthorised or accidental</a:t>
            </a:r>
            <a:r>
              <a:rPr i="1" lang="en" sz="1400">
                <a:solidFill>
                  <a:schemeClr val="accent2"/>
                </a:solidFill>
                <a:highlight>
                  <a:srgbClr val="FFFFFF"/>
                </a:highlight>
              </a:rPr>
              <a:t> disclosure</a:t>
            </a: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 of, or </a:t>
            </a:r>
            <a:r>
              <a:rPr i="1" lang="en" sz="1400">
                <a:solidFill>
                  <a:schemeClr val="accent2"/>
                </a:solidFill>
                <a:highlight>
                  <a:srgbClr val="FFFFFF"/>
                </a:highlight>
              </a:rPr>
              <a:t>access</a:t>
            </a: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 to, personal data.</a:t>
            </a:r>
            <a:endParaRPr sz="14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b="1" lang="en" sz="1400">
                <a:solidFill>
                  <a:schemeClr val="accent2"/>
                </a:solidFill>
                <a:highlight>
                  <a:srgbClr val="FFFFFF"/>
                </a:highlight>
              </a:rPr>
              <a:t>Integrity breach</a:t>
            </a: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 – where there is an unauthorised or accidental </a:t>
            </a:r>
            <a:r>
              <a:rPr i="1" lang="en" sz="1400">
                <a:solidFill>
                  <a:schemeClr val="accent2"/>
                </a:solidFill>
                <a:highlight>
                  <a:srgbClr val="FFFFFF"/>
                </a:highlight>
              </a:rPr>
              <a:t>alteration</a:t>
            </a: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 of personal data.</a:t>
            </a:r>
            <a:endParaRPr sz="14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b="1" lang="en" sz="1400">
                <a:solidFill>
                  <a:schemeClr val="accent2"/>
                </a:solidFill>
                <a:highlight>
                  <a:srgbClr val="FFFFFF"/>
                </a:highlight>
              </a:rPr>
              <a:t>Availability breach</a:t>
            </a: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 – where there is an accidental or unauthorised </a:t>
            </a:r>
            <a:r>
              <a:rPr i="1" lang="en" sz="1400">
                <a:solidFill>
                  <a:schemeClr val="accent2"/>
                </a:solidFill>
                <a:highlight>
                  <a:srgbClr val="FFFFFF"/>
                </a:highlight>
              </a:rPr>
              <a:t>loss</a:t>
            </a: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 of access to, or </a:t>
            </a:r>
            <a:r>
              <a:rPr i="1" lang="en" sz="1400">
                <a:solidFill>
                  <a:schemeClr val="accent2"/>
                </a:solidFill>
                <a:highlight>
                  <a:srgbClr val="FFFFFF"/>
                </a:highlight>
              </a:rPr>
              <a:t>destruction</a:t>
            </a: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 of, personal data.</a:t>
            </a:r>
            <a:endParaRPr sz="14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874875" y="3069175"/>
            <a:ext cx="6187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https://dataconversion.ie/gdpr-databreaches/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Cost of Data Breach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GDPR Penalties and Fines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Maximum fine </a:t>
            </a:r>
            <a:endParaRPr sz="14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£17.8 million or 4% of annual global turnover (whichever is greater)</a:t>
            </a:r>
            <a:endParaRPr sz="14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Other actions include</a:t>
            </a:r>
            <a:endParaRPr sz="14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Issuing warnings and reprimands</a:t>
            </a:r>
            <a:endParaRPr sz="14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Imposing a temporary or permanent ban on data processing</a:t>
            </a:r>
            <a:endParaRPr sz="14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Ordering the rectification, restriction or erasure of data</a:t>
            </a:r>
            <a:endParaRPr sz="14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rgbClr val="FFFFFF"/>
                </a:highlight>
              </a:rPr>
              <a:t>Suspending of data transfer to third countries</a:t>
            </a:r>
            <a:endParaRPr sz="14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881950" y="4430875"/>
            <a:ext cx="4910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https://www.itgovernance.co.uk/dpa-and-gdpr-penalties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Data Protection Online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39925" y="1180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GDPR in the UK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275" y="1636900"/>
            <a:ext cx="7177879" cy="32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Data Protection Online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GDPR in India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25" y="1601825"/>
            <a:ext cx="7341373" cy="33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A Change in (Data) Mindset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What to do?</a:t>
            </a:r>
            <a:endParaRPr b="1" sz="2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Awareness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Exercise your right to choose (cookies)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Positive attitude towards data security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Report a breach - (ICO - Information Commissioners Office)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