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Fira Sans Bold" charset="0"/>
      <p:regular r:id="rId13"/>
    </p:embeddedFont>
    <p:embeddedFont>
      <p:font typeface="Canva Sans Bold Italics" charset="0"/>
      <p:regular r:id="rId14"/>
    </p:embeddedFont>
    <p:embeddedFont>
      <p:font typeface="Fira Sans Light" charset="0"/>
      <p:regular r:id="rId15"/>
    </p:embeddedFont>
    <p:embeddedFont>
      <p:font typeface="Fira Sans Medium Italics" charset="0"/>
      <p:regular r:id="rId16"/>
    </p:embeddedFont>
    <p:embeddedFont>
      <p:font typeface="Shrikhand" charset="0"/>
      <p:regular r:id="rId17"/>
    </p:embeddedFont>
    <p:embeddedFont>
      <p:font typeface="League Spartan" charset="0"/>
      <p:regular r:id="rId18"/>
    </p:embeddedFont>
    <p:embeddedFont>
      <p:font typeface="Fira Sans Medium" charset="0"/>
      <p:regular r:id="rId19"/>
    </p:embeddedFont>
    <p:embeddedFont>
      <p:font typeface="Composite Bold" charset="-79"/>
      <p:regular r:id="rId20"/>
    </p:embeddedFont>
    <p:embeddedFont>
      <p:font typeface="Fira Sans" charset="0"/>
      <p:regular r:id="rId21"/>
    </p:embeddedFont>
    <p:embeddedFont>
      <p:font typeface="Canva Sans Bold" charset="0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3" d="100"/>
          <a:sy n="53" d="100"/>
        </p:scale>
        <p:origin x="-1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00290" y="3656904"/>
            <a:ext cx="681136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TEAM ERROR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11653" y="2620062"/>
            <a:ext cx="12530945" cy="326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3466" lvl="1" indent="-486733">
              <a:lnSpc>
                <a:spcPts val="6312"/>
              </a:lnSpc>
              <a:buFont typeface="Arial"/>
              <a:buChar char="•"/>
            </a:pPr>
            <a:r>
              <a:rPr lang="en-US" sz="4508">
                <a:solidFill>
                  <a:srgbClr val="F4F4F4"/>
                </a:solidFill>
                <a:latin typeface="Fira Sans Bold"/>
              </a:rPr>
              <a:t>SIDDHANT PRATAP SINGH (leader)</a:t>
            </a:r>
          </a:p>
          <a:p>
            <a:pPr marL="1016644" lvl="1" indent="-508322">
              <a:lnSpc>
                <a:spcPts val="6592"/>
              </a:lnSpc>
              <a:buFont typeface="Arial"/>
              <a:buChar char="•"/>
            </a:pPr>
            <a:r>
              <a:rPr lang="en-US" sz="4708">
                <a:solidFill>
                  <a:srgbClr val="F4F4F4"/>
                </a:solidFill>
                <a:latin typeface="Fira Sans Bold"/>
              </a:rPr>
              <a:t>AYUSHMAN SINGH</a:t>
            </a:r>
          </a:p>
          <a:p>
            <a:pPr marL="1016644" lvl="1" indent="-508322">
              <a:lnSpc>
                <a:spcPts val="6592"/>
              </a:lnSpc>
              <a:buFont typeface="Arial"/>
              <a:buChar char="•"/>
            </a:pPr>
            <a:r>
              <a:rPr lang="en-US" sz="4708">
                <a:solidFill>
                  <a:srgbClr val="F4F4F4"/>
                </a:solidFill>
                <a:latin typeface="Fira Sans Bold"/>
              </a:rPr>
              <a:t>AYUSH KUSHWAHA</a:t>
            </a:r>
          </a:p>
          <a:p>
            <a:pPr marL="1016644" lvl="1" indent="-508322">
              <a:lnSpc>
                <a:spcPts val="6592"/>
              </a:lnSpc>
              <a:buFont typeface="Arial"/>
              <a:buChar char="•"/>
            </a:pPr>
            <a:r>
              <a:rPr lang="en-US" sz="4708">
                <a:solidFill>
                  <a:srgbClr val="F4F4F4"/>
                </a:solidFill>
                <a:latin typeface="Fira Sans Bold"/>
              </a:rPr>
              <a:t>SHUBHAM GAUD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936" y="1278505"/>
            <a:ext cx="883251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 spc="-72">
                <a:solidFill>
                  <a:srgbClr val="FFFFFF"/>
                </a:solidFill>
                <a:latin typeface="Shrikhand"/>
              </a:rPr>
              <a:t>TEAM MEMBERS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910355" y="2176940"/>
            <a:ext cx="9581073" cy="6387382"/>
          </a:xfrm>
          <a:custGeom>
            <a:avLst/>
            <a:gdLst/>
            <a:ahLst/>
            <a:cxnLst/>
            <a:rect l="l" t="t" r="r" b="b"/>
            <a:pathLst>
              <a:path w="9581073" h="6387382">
                <a:moveTo>
                  <a:pt x="0" y="0"/>
                </a:moveTo>
                <a:lnTo>
                  <a:pt x="9581073" y="0"/>
                </a:lnTo>
                <a:lnTo>
                  <a:pt x="9581073" y="6387382"/>
                </a:lnTo>
                <a:lnTo>
                  <a:pt x="0" y="6387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42108" y="3313415"/>
            <a:ext cx="570501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Fira Sans Bold"/>
              </a:rPr>
              <a:t>ELECTIONS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89049"/>
            <a:ext cx="942010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520"/>
              </a:lnSpc>
              <a:spcBef>
                <a:spcPct val="0"/>
              </a:spcBef>
            </a:pPr>
            <a:r>
              <a:rPr lang="en-US" sz="4600" spc="-46">
                <a:solidFill>
                  <a:srgbClr val="000000"/>
                </a:solidFill>
                <a:latin typeface="League Spartan"/>
              </a:rPr>
              <a:t>REAL WORLD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2108" y="3688065"/>
            <a:ext cx="570501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Fira Sans Bold"/>
              </a:rPr>
              <a:t>FAKE  JOB RACKETS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2108" y="4108392"/>
            <a:ext cx="5705011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Fira Sans Bold"/>
              </a:rPr>
              <a:t>CHECKING THE CREDIBILITY OF NEWS LINKS RECIEVED ON SOCIAL MEDIA.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Fira Sans Bold"/>
              </a:rPr>
              <a:t>FAKE MEDICAL NEWS MESSAGES.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09072" y="-761009"/>
            <a:ext cx="13026131" cy="11284968"/>
            <a:chOff x="0" y="0"/>
            <a:chExt cx="3618255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8255" cy="3134614"/>
            </a:xfrm>
            <a:custGeom>
              <a:avLst/>
              <a:gdLst/>
              <a:ahLst/>
              <a:cxnLst/>
              <a:rect l="l" t="t" r="r" b="b"/>
              <a:pathLst>
                <a:path w="3618255" h="3134614">
                  <a:moveTo>
                    <a:pt x="3618255" y="1567307"/>
                  </a:moveTo>
                  <a:lnTo>
                    <a:pt x="2713380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3253" y="0"/>
                  </a:lnTo>
                  <a:lnTo>
                    <a:pt x="3618255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43368" y="2993104"/>
            <a:ext cx="13675769" cy="304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17"/>
              </a:lnSpc>
            </a:pPr>
            <a:r>
              <a:rPr lang="en-US" sz="17797">
                <a:solidFill>
                  <a:srgbClr val="F2F3F2"/>
                </a:solidFill>
                <a:latin typeface="Canva Sans Bold Italics"/>
              </a:rPr>
              <a:t>THANK </a:t>
            </a:r>
            <a:r>
              <a:rPr lang="en-US" sz="17797">
                <a:solidFill>
                  <a:srgbClr val="000000"/>
                </a:solidFill>
                <a:latin typeface="Canva Sans Bold Italics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0629"/>
            <a:ext cx="11684915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80"/>
              </a:lnSpc>
            </a:pPr>
            <a:r>
              <a:rPr lang="en-US" sz="8900">
                <a:solidFill>
                  <a:srgbClr val="000000"/>
                </a:solidFill>
                <a:latin typeface="Fir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05890"/>
            <a:ext cx="1168491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2520315"/>
            <a:ext cx="11684915" cy="517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Fira Sans Bold"/>
              </a:rPr>
              <a:t>FAKE NEWS DETECTION: </a:t>
            </a:r>
            <a:r>
              <a:rPr lang="en-US" sz="4199">
                <a:solidFill>
                  <a:srgbClr val="000000"/>
                </a:solidFill>
                <a:latin typeface="Fira Sans"/>
              </a:rPr>
              <a:t>The prevalence of false information in today's digital environment is a serious threat to information accuracy and integrity, resulting in misinformation spreading widely and eroding public confidence in media outlets , and leads to trust deficit among different communties.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081194"/>
            <a:ext cx="446046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Content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00540" y="917899"/>
            <a:ext cx="6109328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00540" y="2026041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Idea details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00540" y="3624796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Prototype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00540" y="1494404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Workflow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00540" y="4196613"/>
            <a:ext cx="61093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Real world application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00540" y="2557678"/>
            <a:ext cx="6109328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Technology Stack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4F4F4"/>
                </a:solidFill>
                <a:latin typeface="Fira Sans Light"/>
              </a:rPr>
              <a:t>Advantages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26754" y="238577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473432" y="2414211"/>
            <a:ext cx="5577495" cy="4829859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23234" r="-2323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643299" y="997426"/>
            <a:ext cx="791697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73"/>
              </a:lnSpc>
              <a:spcBef>
                <a:spcPct val="0"/>
              </a:spcBef>
            </a:pPr>
            <a:r>
              <a:rPr lang="en-US" sz="8644" spc="-86">
                <a:solidFill>
                  <a:srgbClr val="000000"/>
                </a:solidFill>
                <a:latin typeface="Fira Sans Medium Italics"/>
              </a:rPr>
              <a:t>Introduction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2862576"/>
            <a:ext cx="12282125" cy="6395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3576" lvl="1" indent="-281788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000000"/>
                </a:solidFill>
                <a:latin typeface="Fira Sans Light"/>
              </a:rPr>
              <a:t>Fake news refers to disinformation or false information presented as factual news, typically through traditional news outlets, social media, websites, or other means of communication.</a:t>
            </a:r>
          </a:p>
          <a:p>
            <a:pPr marL="563576" lvl="1" indent="-281788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000000"/>
                </a:solidFill>
                <a:latin typeface="Fira Sans Light"/>
              </a:rPr>
              <a:t>Fake news is intentionally created to deceive or mislead its audience, often with the aim of promoting a particular agenda, causing confusion, or generating clicks or views for financial gain. It can take various forms, including fabricated stories, misleading headlines, altered images or videos, and out-of-context information.</a:t>
            </a:r>
          </a:p>
          <a:p>
            <a:pPr marL="563576" lvl="1" indent="-281788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000000"/>
                </a:solidFill>
                <a:latin typeface="Fira Sans Light"/>
              </a:rPr>
              <a:t>The spread of fake news can have serious consequences, including the erosion of trust in journalism, the polarization of society, and the dissemination of inaccurate or harmful information.</a:t>
            </a:r>
          </a:p>
          <a:p>
            <a:pPr marL="563576" lvl="1" indent="-281788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000000"/>
                </a:solidFill>
                <a:latin typeface="Fira Sans Light"/>
              </a:rPr>
              <a:t>It is essential to be vigilant and critical when consuming news and to verify the credibility of sources to combat the spread of fake news.</a:t>
            </a:r>
          </a:p>
          <a:p>
            <a:pPr algn="l">
              <a:lnSpc>
                <a:spcPts val="3654"/>
              </a:lnSpc>
            </a:pPr>
            <a:endParaRPr lang="en-US" sz="2610">
              <a:solidFill>
                <a:srgbClr val="000000"/>
              </a:solidFill>
              <a:latin typeface="Fira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53631" y="0"/>
            <a:ext cx="10853664" cy="9874709"/>
          </a:xfrm>
          <a:custGeom>
            <a:avLst/>
            <a:gdLst/>
            <a:ahLst/>
            <a:cxnLst/>
            <a:rect l="l" t="t" r="r" b="b"/>
            <a:pathLst>
              <a:path w="10853664" h="9874709">
                <a:moveTo>
                  <a:pt x="0" y="0"/>
                </a:moveTo>
                <a:lnTo>
                  <a:pt x="10853663" y="0"/>
                </a:lnTo>
                <a:lnTo>
                  <a:pt x="10853663" y="9874709"/>
                </a:lnTo>
                <a:lnTo>
                  <a:pt x="0" y="9874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29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28320"/>
            <a:ext cx="7583375" cy="69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8"/>
              </a:lnSpc>
              <a:spcBef>
                <a:spcPct val="0"/>
              </a:spcBef>
            </a:pPr>
            <a:r>
              <a:rPr lang="en-US" sz="4113">
                <a:solidFill>
                  <a:srgbClr val="000000"/>
                </a:solidFill>
                <a:latin typeface="Composite Bold"/>
              </a:rPr>
              <a:t>DESIGN(FLOW OF MODULE)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26754" y="238577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31073" y="557851"/>
            <a:ext cx="10160727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smtClean="0">
                <a:solidFill>
                  <a:srgbClr val="000000"/>
                </a:solidFill>
                <a:latin typeface="Canva Sans Bold"/>
              </a:rPr>
              <a:t>Idea </a:t>
            </a:r>
            <a:r>
              <a:rPr lang="en-US" sz="9200" dirty="0">
                <a:solidFill>
                  <a:srgbClr val="000000"/>
                </a:solidFill>
                <a:latin typeface="Canva Sans Bold"/>
              </a:rPr>
              <a:t>Details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6988" y="2657702"/>
            <a:ext cx="14576346" cy="692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Creating a web based portal that can detect whether a particular news is  real or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 fake.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On that basis it will give the result-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       If the probability of news to be real is between 60% to 80% then the portal will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       show that the news may or may not be real.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       If the probability of news to be real is below 60% the </a:t>
            </a:r>
            <a:r>
              <a:rPr lang="en-US" sz="2799" dirty="0" err="1">
                <a:solidFill>
                  <a:srgbClr val="000000"/>
                </a:solidFill>
                <a:latin typeface="Fira Sans"/>
              </a:rPr>
              <a:t>the</a:t>
            </a:r>
            <a:r>
              <a:rPr lang="en-US" sz="2799" dirty="0">
                <a:solidFill>
                  <a:srgbClr val="000000"/>
                </a:solidFill>
                <a:latin typeface="Fira Sans"/>
              </a:rPr>
              <a:t> portal will say that the news 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       fake.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       If the probability of the news to be real is above 80% the </a:t>
            </a:r>
            <a:r>
              <a:rPr lang="en-US" sz="2799" dirty="0" err="1">
                <a:solidFill>
                  <a:srgbClr val="000000"/>
                </a:solidFill>
                <a:latin typeface="Fira Sans"/>
              </a:rPr>
              <a:t>the</a:t>
            </a:r>
            <a:r>
              <a:rPr lang="en-US" sz="2799" dirty="0">
                <a:solidFill>
                  <a:srgbClr val="000000"/>
                </a:solidFill>
                <a:latin typeface="Fira Sans"/>
              </a:rPr>
              <a:t> portal will say that</a:t>
            </a: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       the news is real.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Fira Sans"/>
              </a:rPr>
              <a:t>   This will help to avoid misinformation from spreading.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Fira Sans"/>
            </a:endParaRP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Fira Sans"/>
            </a:endParaRP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Fira Sans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26754" y="238577"/>
            <a:ext cx="4961246" cy="4296462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28700" y="2794557"/>
            <a:ext cx="5970672" cy="5844547"/>
          </a:xfrm>
          <a:custGeom>
            <a:avLst/>
            <a:gdLst/>
            <a:ahLst/>
            <a:cxnLst/>
            <a:rect l="l" t="t" r="r" b="b"/>
            <a:pathLst>
              <a:path w="5970672" h="5844547">
                <a:moveTo>
                  <a:pt x="0" y="0"/>
                </a:moveTo>
                <a:lnTo>
                  <a:pt x="5970672" y="0"/>
                </a:lnTo>
                <a:lnTo>
                  <a:pt x="5970672" y="5844546"/>
                </a:lnTo>
                <a:lnTo>
                  <a:pt x="0" y="5844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188" b="-718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610009" y="3445128"/>
            <a:ext cx="3394799" cy="3798942"/>
          </a:xfrm>
          <a:custGeom>
            <a:avLst/>
            <a:gdLst/>
            <a:ahLst/>
            <a:cxnLst/>
            <a:rect l="l" t="t" r="r" b="b"/>
            <a:pathLst>
              <a:path w="3394799" h="3798942">
                <a:moveTo>
                  <a:pt x="0" y="0"/>
                </a:moveTo>
                <a:lnTo>
                  <a:pt x="3394800" y="0"/>
                </a:lnTo>
                <a:lnTo>
                  <a:pt x="3394800" y="3798942"/>
                </a:lnTo>
                <a:lnTo>
                  <a:pt x="0" y="3798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557851"/>
            <a:ext cx="136757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 Italics"/>
              </a:rPr>
              <a:t>TECHNOLOGY STACK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0843" y="788931"/>
            <a:ext cx="6148457" cy="7904664"/>
          </a:xfrm>
          <a:custGeom>
            <a:avLst/>
            <a:gdLst/>
            <a:ahLst/>
            <a:cxnLst/>
            <a:rect l="l" t="t" r="r" b="b"/>
            <a:pathLst>
              <a:path w="6148457" h="7904664">
                <a:moveTo>
                  <a:pt x="0" y="0"/>
                </a:moveTo>
                <a:lnTo>
                  <a:pt x="6148457" y="0"/>
                </a:lnTo>
                <a:lnTo>
                  <a:pt x="6148457" y="7904664"/>
                </a:lnTo>
                <a:lnTo>
                  <a:pt x="0" y="7904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44" r="-574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819192"/>
            <a:ext cx="10877081" cy="6648616"/>
          </a:xfrm>
          <a:custGeom>
            <a:avLst/>
            <a:gdLst/>
            <a:ahLst/>
            <a:cxnLst/>
            <a:rect l="l" t="t" r="r" b="b"/>
            <a:pathLst>
              <a:path w="10877081" h="6648616">
                <a:moveTo>
                  <a:pt x="0" y="0"/>
                </a:moveTo>
                <a:lnTo>
                  <a:pt x="10877081" y="0"/>
                </a:lnTo>
                <a:lnTo>
                  <a:pt x="10877081" y="6648616"/>
                </a:lnTo>
                <a:lnTo>
                  <a:pt x="0" y="6648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1637" y="588845"/>
            <a:ext cx="791417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4"/>
              </a:lnSpc>
            </a:pPr>
            <a:r>
              <a:rPr lang="en-US" sz="6554" spc="-65">
                <a:solidFill>
                  <a:srgbClr val="000000"/>
                </a:solidFill>
                <a:latin typeface="League Spartan"/>
              </a:rPr>
              <a:t>PROTO TYPE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048522" y="1684374"/>
            <a:ext cx="7977993" cy="5105445"/>
          </a:xfrm>
          <a:custGeom>
            <a:avLst/>
            <a:gdLst/>
            <a:ahLst/>
            <a:cxnLst/>
            <a:rect l="l" t="t" r="r" b="b"/>
            <a:pathLst>
              <a:path w="7977993" h="5105445">
                <a:moveTo>
                  <a:pt x="0" y="0"/>
                </a:moveTo>
                <a:lnTo>
                  <a:pt x="7977993" y="0"/>
                </a:lnTo>
                <a:lnTo>
                  <a:pt x="7977993" y="5105445"/>
                </a:lnTo>
                <a:lnTo>
                  <a:pt x="0" y="510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l="-22349" t="-15047" r="-2359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42108" y="1970390"/>
            <a:ext cx="8014654" cy="429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264" lvl="1" indent="-379132">
              <a:lnSpc>
                <a:spcPts val="4916"/>
              </a:lnSpc>
              <a:buFont typeface="Arial"/>
              <a:buChar char="•"/>
            </a:pPr>
            <a:r>
              <a:rPr lang="en-US" sz="3512">
                <a:solidFill>
                  <a:srgbClr val="000000"/>
                </a:solidFill>
                <a:latin typeface="Fira Sans Bold"/>
              </a:rPr>
              <a:t>Rumor classification </a:t>
            </a:r>
          </a:p>
          <a:p>
            <a:pPr marL="758264" lvl="1" indent="-379132">
              <a:lnSpc>
                <a:spcPts val="4916"/>
              </a:lnSpc>
              <a:buFont typeface="Arial"/>
              <a:buChar char="•"/>
            </a:pPr>
            <a:r>
              <a:rPr lang="en-US" sz="3512">
                <a:solidFill>
                  <a:srgbClr val="000000"/>
                </a:solidFill>
                <a:latin typeface="Fira Sans Bold"/>
              </a:rPr>
              <a:t>Support for Responsible Journalism</a:t>
            </a:r>
          </a:p>
          <a:p>
            <a:pPr marL="758264" lvl="1" indent="-379132">
              <a:lnSpc>
                <a:spcPts val="4916"/>
              </a:lnSpc>
              <a:buFont typeface="Arial"/>
              <a:buChar char="•"/>
            </a:pPr>
            <a:r>
              <a:rPr lang="en-US" sz="3512">
                <a:solidFill>
                  <a:srgbClr val="000000"/>
                </a:solidFill>
                <a:latin typeface="Fira Sans Bold"/>
              </a:rPr>
              <a:t>Promotion of Critical Thinking and Media Literacy</a:t>
            </a:r>
          </a:p>
          <a:p>
            <a:pPr marL="758264" lvl="1" indent="-379132">
              <a:lnSpc>
                <a:spcPts val="4916"/>
              </a:lnSpc>
              <a:buFont typeface="Arial"/>
              <a:buChar char="•"/>
            </a:pPr>
            <a:r>
              <a:rPr lang="en-US" sz="3512">
                <a:solidFill>
                  <a:srgbClr val="000000"/>
                </a:solidFill>
                <a:latin typeface="Fira Sans Bold"/>
              </a:rPr>
              <a:t>Preservation of Trust and Credibility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89049"/>
            <a:ext cx="942010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520"/>
              </a:lnSpc>
              <a:spcBef>
                <a:spcPct val="0"/>
              </a:spcBef>
            </a:pPr>
            <a:r>
              <a:rPr lang="en-US" sz="4600" spc="-46">
                <a:solidFill>
                  <a:srgbClr val="000000"/>
                </a:solidFill>
                <a:latin typeface="League Spartan"/>
              </a:rPr>
              <a:t>Advantages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392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Fira Sans Bold</vt:lpstr>
      <vt:lpstr>Canva Sans Bold Italics</vt:lpstr>
      <vt:lpstr>Fira Sans Light</vt:lpstr>
      <vt:lpstr>Fira Sans Medium Italics</vt:lpstr>
      <vt:lpstr>Shrikhand</vt:lpstr>
      <vt:lpstr>League Spartan</vt:lpstr>
      <vt:lpstr>Fira Sans Medium</vt:lpstr>
      <vt:lpstr>Composite Bold</vt:lpstr>
      <vt:lpstr>Fira Sans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Science Presentation</dc:title>
  <cp:lastModifiedBy>lenovo</cp:lastModifiedBy>
  <cp:revision>2</cp:revision>
  <dcterms:created xsi:type="dcterms:W3CDTF">2006-08-16T00:00:00Z</dcterms:created>
  <dcterms:modified xsi:type="dcterms:W3CDTF">2023-11-04T07:56:56Z</dcterms:modified>
  <dc:identifier>DAFzHbg8joQ</dc:identifier>
</cp:coreProperties>
</file>