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1b70007c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1b70007c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e555010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e555010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e5550107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e5550107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5550107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e5550107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e5550107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e5550107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e5550107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e5550107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e5550107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e5550107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e555010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e555010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e88467c2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e88467c2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e88467c2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e88467c2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1b70007c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1b70007c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1b70007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1b70007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1b70007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1b70007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1b6ff9fa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1b6ff9fa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1b70007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1b7000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e5550107b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e5550107b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1b70007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1b70007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1b70007c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1b70007c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1b70007c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1b70007c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1b70007c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1b70007c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Exo-SIR: An Epidemiological Model to Analyze the Impact of Exogenous Spread of Infection</a:t>
            </a:r>
            <a:endParaRPr/>
          </a:p>
        </p:txBody>
      </p:sp>
      <p:sp>
        <p:nvSpPr>
          <p:cNvPr id="68" name="Google Shape;68;p13"/>
          <p:cNvSpPr txBox="1"/>
          <p:nvPr>
            <p:ph idx="1" type="subTitle"/>
          </p:nvPr>
        </p:nvSpPr>
        <p:spPr>
          <a:xfrm>
            <a:off x="390525" y="2712900"/>
            <a:ext cx="8222100" cy="174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Exo-SIR model State transition diagram</a:t>
            </a:r>
            <a:endParaRPr/>
          </a:p>
        </p:txBody>
      </p:sp>
      <p:sp>
        <p:nvSpPr>
          <p:cNvPr id="124" name="Google Shape;124;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transition diagram of</a:t>
            </a:r>
            <a:endParaRPr/>
          </a:p>
          <a:p>
            <a:pPr indent="0" lvl="0" marL="0" rtl="0" algn="l">
              <a:spcBef>
                <a:spcPts val="1200"/>
              </a:spcBef>
              <a:spcAft>
                <a:spcPts val="1200"/>
              </a:spcAft>
              <a:buNone/>
            </a:pPr>
            <a:r>
              <a:rPr lang="en"/>
              <a:t> the nodes in the Exo-SIR model.</a:t>
            </a:r>
            <a:endParaRPr/>
          </a:p>
        </p:txBody>
      </p:sp>
      <p:pic>
        <p:nvPicPr>
          <p:cNvPr id="125" name="Google Shape;125;p22"/>
          <p:cNvPicPr preferRelativeResize="0"/>
          <p:nvPr/>
        </p:nvPicPr>
        <p:blipFill>
          <a:blip r:embed="rId3">
            <a:alphaModFix/>
          </a:blip>
          <a:stretch>
            <a:fillRect/>
          </a:stretch>
        </p:blipFill>
        <p:spPr>
          <a:xfrm>
            <a:off x="3763738" y="2054975"/>
            <a:ext cx="4543425" cy="243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Exo-SIR model Equations</a:t>
            </a:r>
            <a:endParaRPr/>
          </a:p>
        </p:txBody>
      </p:sp>
      <p:sp>
        <p:nvSpPr>
          <p:cNvPr id="131" name="Google Shape;131;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ie + ix = i</a:t>
            </a:r>
            <a:endParaRPr/>
          </a:p>
          <a:p>
            <a:pPr indent="-342900" lvl="0" marL="457200" rtl="0" algn="l">
              <a:spcBef>
                <a:spcPts val="0"/>
              </a:spcBef>
              <a:spcAft>
                <a:spcPts val="0"/>
              </a:spcAft>
              <a:buSzPts val="1800"/>
              <a:buChar char="●"/>
            </a:pPr>
            <a:r>
              <a:rPr lang="en"/>
              <a:t>s + i + r = 1</a:t>
            </a:r>
            <a:endParaRPr/>
          </a:p>
          <a:p>
            <a:pPr indent="-342900" lvl="0" marL="457200" rtl="0" algn="l">
              <a:spcBef>
                <a:spcPts val="0"/>
              </a:spcBef>
              <a:spcAft>
                <a:spcPts val="0"/>
              </a:spcAft>
              <a:buSzPts val="1800"/>
              <a:buChar char="●"/>
            </a:pPr>
            <a:r>
              <a:rPr lang="en"/>
              <a:t>ds/dt = −βxs − βesi </a:t>
            </a:r>
            <a:endParaRPr/>
          </a:p>
          <a:p>
            <a:pPr indent="-342900" lvl="0" marL="457200" rtl="0" algn="l">
              <a:spcBef>
                <a:spcPts val="0"/>
              </a:spcBef>
              <a:spcAft>
                <a:spcPts val="0"/>
              </a:spcAft>
              <a:buSzPts val="1800"/>
              <a:buChar char="●"/>
            </a:pPr>
            <a:r>
              <a:rPr lang="en"/>
              <a:t>dix/dt = βxs − γix</a:t>
            </a:r>
            <a:endParaRPr/>
          </a:p>
          <a:p>
            <a:pPr indent="-342900" lvl="0" marL="457200" rtl="0" algn="l">
              <a:spcBef>
                <a:spcPts val="0"/>
              </a:spcBef>
              <a:spcAft>
                <a:spcPts val="0"/>
              </a:spcAft>
              <a:buSzPts val="1800"/>
              <a:buChar char="●"/>
            </a:pPr>
            <a:r>
              <a:rPr lang="en"/>
              <a:t>die/dt = βesi − γie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Exo-Sir Model for Disagreement</a:t>
            </a:r>
            <a:endParaRPr/>
          </a:p>
        </p:txBody>
      </p:sp>
      <p:sp>
        <p:nvSpPr>
          <p:cNvPr id="137" name="Google Shape;137;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scenario occurs when people do not behave according to the way the Government orders. For example, not wearing masks, not following social distancing, etc.</a:t>
            </a:r>
            <a:endParaRPr/>
          </a:p>
          <a:p>
            <a:pPr indent="0" lvl="0" marL="0" rtl="0" algn="l">
              <a:spcBef>
                <a:spcPts val="1200"/>
              </a:spcBef>
              <a:spcAft>
                <a:spcPts val="1200"/>
              </a:spcAft>
              <a:buNone/>
            </a:pPr>
            <a:r>
              <a:rPr lang="en"/>
              <a:t>This can be represented in the Exo-SIR model by reducing the βe value.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43275" y="248550"/>
            <a:ext cx="8450700" cy="1257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Exo-SIR model with multiple groups that have different risk of infection</a:t>
            </a:r>
            <a:endParaRPr/>
          </a:p>
        </p:txBody>
      </p:sp>
      <p:sp>
        <p:nvSpPr>
          <p:cNvPr id="143" name="Google Shape;143;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0" y="1696600"/>
            <a:ext cx="3195375" cy="3544825"/>
          </a:xfrm>
          <a:prstGeom prst="rect">
            <a:avLst/>
          </a:prstGeom>
          <a:noFill/>
          <a:ln>
            <a:noFill/>
          </a:ln>
        </p:spPr>
      </p:pic>
      <p:pic>
        <p:nvPicPr>
          <p:cNvPr id="145" name="Google Shape;145;p25"/>
          <p:cNvPicPr preferRelativeResize="0"/>
          <p:nvPr/>
        </p:nvPicPr>
        <p:blipFill>
          <a:blip r:embed="rId4">
            <a:alphaModFix/>
          </a:blip>
          <a:stretch>
            <a:fillRect/>
          </a:stretch>
        </p:blipFill>
        <p:spPr>
          <a:xfrm>
            <a:off x="3253675" y="1696600"/>
            <a:ext cx="5890325" cy="344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09725" y="4838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Comparison for SIR and Exo-SIR Model</a:t>
            </a:r>
            <a:endParaRPr/>
          </a:p>
        </p:txBody>
      </p:sp>
      <p:sp>
        <p:nvSpPr>
          <p:cNvPr id="151" name="Google Shape;151;p26"/>
          <p:cNvSpPr txBox="1"/>
          <p:nvPr>
            <p:ph idx="1" type="body"/>
          </p:nvPr>
        </p:nvSpPr>
        <p:spPr>
          <a:xfrm>
            <a:off x="0" y="1737675"/>
            <a:ext cx="9082200" cy="324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0" y="1691075"/>
            <a:ext cx="4314000" cy="3243900"/>
          </a:xfrm>
          <a:prstGeom prst="rect">
            <a:avLst/>
          </a:prstGeom>
          <a:noFill/>
          <a:ln>
            <a:noFill/>
          </a:ln>
        </p:spPr>
      </p:pic>
      <p:pic>
        <p:nvPicPr>
          <p:cNvPr id="153" name="Google Shape;153;p26"/>
          <p:cNvPicPr preferRelativeResize="0"/>
          <p:nvPr/>
        </p:nvPicPr>
        <p:blipFill>
          <a:blip r:embed="rId4">
            <a:alphaModFix/>
          </a:blip>
          <a:stretch>
            <a:fillRect/>
          </a:stretch>
        </p:blipFill>
        <p:spPr>
          <a:xfrm>
            <a:off x="4453000" y="1714375"/>
            <a:ext cx="4385200" cy="329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Equations</a:t>
            </a:r>
            <a:endParaRPr/>
          </a:p>
        </p:txBody>
      </p:sp>
      <p:sp>
        <p:nvSpPr>
          <p:cNvPr id="159" name="Google Shape;159;p27"/>
          <p:cNvSpPr txBox="1"/>
          <p:nvPr>
            <p:ph idx="1" type="body"/>
          </p:nvPr>
        </p:nvSpPr>
        <p:spPr>
          <a:xfrm>
            <a:off x="0" y="1679750"/>
            <a:ext cx="8694000" cy="294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di/dt = βes(ix + ie) + βxs − γ(ix + ie)</a:t>
            </a:r>
            <a:endParaRPr/>
          </a:p>
          <a:p>
            <a:pPr indent="-342900" lvl="0" marL="457200" rtl="0" algn="l">
              <a:spcBef>
                <a:spcPts val="0"/>
              </a:spcBef>
              <a:spcAft>
                <a:spcPts val="0"/>
              </a:spcAft>
              <a:buSzPts val="1800"/>
              <a:buChar char="●"/>
            </a:pPr>
            <a:r>
              <a:rPr lang="en"/>
              <a:t>This Equation made the change.Here, even if we assume that there is no infected people in the beginning – i.e. ie = 0 and ix = 0, we get the following</a:t>
            </a:r>
            <a:endParaRPr/>
          </a:p>
          <a:p>
            <a:pPr indent="-342900" lvl="0" marL="457200" rtl="0" algn="l">
              <a:spcBef>
                <a:spcPts val="0"/>
              </a:spcBef>
              <a:spcAft>
                <a:spcPts val="0"/>
              </a:spcAft>
              <a:buSzPts val="1800"/>
              <a:buChar char="●"/>
            </a:pPr>
            <a:r>
              <a:rPr lang="en"/>
              <a:t>di/dt = βxs which shows of an initial outbreak  i0 which is not there in SIR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Equations </a:t>
            </a:r>
            <a:endParaRPr/>
          </a:p>
        </p:txBody>
      </p:sp>
      <p:sp>
        <p:nvSpPr>
          <p:cNvPr id="165" name="Google Shape;165;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die/dt = βes(ie + ix) − γie</a:t>
            </a:r>
            <a:endParaRPr/>
          </a:p>
          <a:p>
            <a:pPr indent="0" lvl="0" marL="0" rtl="0" algn="l">
              <a:spcBef>
                <a:spcPts val="1200"/>
              </a:spcBef>
              <a:spcAft>
                <a:spcPts val="0"/>
              </a:spcAft>
              <a:buNone/>
            </a:pPr>
            <a:r>
              <a:rPr lang="en"/>
              <a:t>From this equation it can be seen that die/dt will be greater for  ix&gt;0 than from ix=0.</a:t>
            </a:r>
            <a:endParaRPr/>
          </a:p>
          <a:p>
            <a:pPr indent="0" lvl="0" marL="0" rtl="0" algn="l">
              <a:spcBef>
                <a:spcPts val="1200"/>
              </a:spcBef>
              <a:spcAft>
                <a:spcPts val="0"/>
              </a:spcAft>
              <a:buNone/>
            </a:pPr>
            <a:r>
              <a:rPr lang="en"/>
              <a:t>This means that the presence of exogenous diffusion causes endogenous diffusion to increase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 1: Covid 19 in india</a:t>
            </a:r>
            <a:endParaRPr/>
          </a:p>
        </p:txBody>
      </p:sp>
      <p:sp>
        <p:nvSpPr>
          <p:cNvPr id="171" name="Google Shape;171;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929"/>
              <a:t>Exo-SIR model is applied  on real dataset regarding the spread of the Covid-19 pandemic in the Indian states of Rajasthan, Tamil Nadu, and Kerala from 14th March, 2020 to 14th April, 2020.</a:t>
            </a:r>
            <a:endParaRPr sz="1929"/>
          </a:p>
          <a:p>
            <a:pPr indent="0" lvl="0" marL="0" rtl="0" algn="l">
              <a:spcBef>
                <a:spcPts val="1200"/>
              </a:spcBef>
              <a:spcAft>
                <a:spcPts val="0"/>
              </a:spcAft>
              <a:buNone/>
            </a:pPr>
            <a:r>
              <a:rPr lang="en" sz="2058"/>
              <a:t>we analyze the data from the states of Tamil Nadu, Rajasthan, and Kerala. We compare the peak tick and peak value of the plot of ie in the presence and absence of ix.</a:t>
            </a:r>
            <a:endParaRPr sz="2058"/>
          </a:p>
          <a:p>
            <a:pPr indent="-314483" lvl="0" marL="457200" rtl="0" algn="l">
              <a:spcBef>
                <a:spcPts val="1200"/>
              </a:spcBef>
              <a:spcAft>
                <a:spcPts val="0"/>
              </a:spcAft>
              <a:buSzPct val="100000"/>
              <a:buAutoNum type="arabicPeriod"/>
            </a:pPr>
            <a:r>
              <a:rPr lang="en" sz="1745"/>
              <a:t>In Tamil Nadu Exogenous spread dominates endogenous spread (ie ≪ ix), </a:t>
            </a:r>
            <a:endParaRPr sz="1745"/>
          </a:p>
          <a:p>
            <a:pPr indent="-314483" lvl="0" marL="457200" rtl="0" algn="l">
              <a:spcBef>
                <a:spcPts val="0"/>
              </a:spcBef>
              <a:spcAft>
                <a:spcPts val="0"/>
              </a:spcAft>
              <a:buSzPct val="100000"/>
              <a:buAutoNum type="arabicPeriod"/>
            </a:pPr>
            <a:r>
              <a:rPr lang="en" sz="1745"/>
              <a:t>In Rajasthan Endogenous spread dominates exogenous spread (ie ≫ ix), </a:t>
            </a:r>
            <a:endParaRPr sz="1745"/>
          </a:p>
          <a:p>
            <a:pPr indent="-314483" lvl="0" marL="457200" rtl="0" algn="l">
              <a:spcBef>
                <a:spcPts val="0"/>
              </a:spcBef>
              <a:spcAft>
                <a:spcPts val="0"/>
              </a:spcAft>
              <a:buSzPct val="100000"/>
              <a:buAutoNum type="arabicPeriod"/>
            </a:pPr>
            <a:r>
              <a:rPr lang="en" sz="1745"/>
              <a:t>In Kerala, both the endogenous and exogenous spread have roughly the same prevalence(ie ≈ ix)</a:t>
            </a:r>
            <a:endParaRPr sz="174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34525" y="813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 2: Comparison Of Exo-Sir and Sir</a:t>
            </a:r>
            <a:endParaRPr/>
          </a:p>
        </p:txBody>
      </p:sp>
      <p:sp>
        <p:nvSpPr>
          <p:cNvPr id="177" name="Google Shape;177;p30"/>
          <p:cNvSpPr txBox="1"/>
          <p:nvPr>
            <p:ph idx="1" type="body"/>
          </p:nvPr>
        </p:nvSpPr>
        <p:spPr>
          <a:xfrm>
            <a:off x="75" y="1688900"/>
            <a:ext cx="9144000" cy="26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Exo-SIR model predicts the time of the peak better</a:t>
            </a:r>
            <a:endParaRPr/>
          </a:p>
          <a:p>
            <a:pPr indent="0" lvl="0" marL="0" rtl="0" algn="l">
              <a:spcBef>
                <a:spcPts val="1200"/>
              </a:spcBef>
              <a:spcAft>
                <a:spcPts val="0"/>
              </a:spcAft>
              <a:buNone/>
            </a:pPr>
            <a:r>
              <a:rPr lang="en"/>
              <a:t>than the SIR model</a:t>
            </a:r>
            <a:endParaRPr/>
          </a:p>
          <a:p>
            <a:pPr indent="0" lvl="0" marL="0" rtl="0" algn="l">
              <a:spcBef>
                <a:spcPts val="1200"/>
              </a:spcBef>
              <a:spcAft>
                <a:spcPts val="1200"/>
              </a:spcAft>
              <a:buNone/>
            </a:pPr>
            <a:r>
              <a:rPr lang="en"/>
              <a:t>mmmllmmm</a:t>
            </a:r>
            <a:endParaRPr/>
          </a:p>
        </p:txBody>
      </p:sp>
      <p:pic>
        <p:nvPicPr>
          <p:cNvPr id="178" name="Google Shape;178;p30"/>
          <p:cNvPicPr preferRelativeResize="0"/>
          <p:nvPr/>
        </p:nvPicPr>
        <p:blipFill>
          <a:blip r:embed="rId3">
            <a:alphaModFix/>
          </a:blip>
          <a:stretch>
            <a:fillRect/>
          </a:stretch>
        </p:blipFill>
        <p:spPr>
          <a:xfrm>
            <a:off x="80975" y="1688900"/>
            <a:ext cx="2976275" cy="2365635"/>
          </a:xfrm>
          <a:prstGeom prst="rect">
            <a:avLst/>
          </a:prstGeom>
          <a:noFill/>
          <a:ln>
            <a:noFill/>
          </a:ln>
        </p:spPr>
      </p:pic>
      <p:pic>
        <p:nvPicPr>
          <p:cNvPr id="179" name="Google Shape;179;p30"/>
          <p:cNvPicPr preferRelativeResize="0"/>
          <p:nvPr/>
        </p:nvPicPr>
        <p:blipFill>
          <a:blip r:embed="rId4">
            <a:alphaModFix/>
          </a:blip>
          <a:stretch>
            <a:fillRect/>
          </a:stretch>
        </p:blipFill>
        <p:spPr>
          <a:xfrm>
            <a:off x="3057250" y="1688900"/>
            <a:ext cx="3051225" cy="2425229"/>
          </a:xfrm>
          <a:prstGeom prst="rect">
            <a:avLst/>
          </a:prstGeom>
          <a:noFill/>
          <a:ln>
            <a:noFill/>
          </a:ln>
        </p:spPr>
      </p:pic>
      <p:pic>
        <p:nvPicPr>
          <p:cNvPr id="180" name="Google Shape;180;p30"/>
          <p:cNvPicPr preferRelativeResize="0"/>
          <p:nvPr/>
        </p:nvPicPr>
        <p:blipFill>
          <a:blip r:embed="rId5">
            <a:alphaModFix/>
          </a:blip>
          <a:stretch>
            <a:fillRect/>
          </a:stretch>
        </p:blipFill>
        <p:spPr>
          <a:xfrm>
            <a:off x="6108475" y="1763100"/>
            <a:ext cx="3110575" cy="22768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 2: Ebola Virus</a:t>
            </a:r>
            <a:endParaRPr/>
          </a:p>
        </p:txBody>
      </p:sp>
      <p:sp>
        <p:nvSpPr>
          <p:cNvPr id="186" name="Google Shape;186;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In this graph it can be seen that SIR</a:t>
            </a:r>
            <a:endParaRPr/>
          </a:p>
          <a:p>
            <a:pPr indent="0" lvl="0" marL="0" rtl="0" algn="l">
              <a:spcBef>
                <a:spcPts val="1200"/>
              </a:spcBef>
              <a:spcAft>
                <a:spcPts val="0"/>
              </a:spcAft>
              <a:buNone/>
            </a:pPr>
            <a:r>
              <a:rPr lang="en"/>
              <a:t>         Model predict constant infected people</a:t>
            </a:r>
            <a:endParaRPr/>
          </a:p>
          <a:p>
            <a:pPr indent="0" lvl="0" marL="0" rtl="0" algn="l">
              <a:spcBef>
                <a:spcPts val="1200"/>
              </a:spcBef>
              <a:spcAft>
                <a:spcPts val="0"/>
              </a:spcAft>
              <a:buNone/>
            </a:pPr>
            <a:r>
              <a:rPr lang="en"/>
              <a:t>         But Exo-Sir model predicts a peak and </a:t>
            </a:r>
            <a:endParaRPr/>
          </a:p>
          <a:p>
            <a:pPr indent="0" lvl="0" marL="0" rtl="0" algn="l">
              <a:spcBef>
                <a:spcPts val="1200"/>
              </a:spcBef>
              <a:spcAft>
                <a:spcPts val="0"/>
              </a:spcAft>
              <a:buNone/>
            </a:pPr>
            <a:r>
              <a:rPr lang="en"/>
              <a:t>         Infected people change over time.</a:t>
            </a:r>
            <a:endParaRPr/>
          </a:p>
          <a:p>
            <a:pPr indent="-325755" lvl="0" marL="457200" rtl="0" algn="l">
              <a:spcBef>
                <a:spcPts val="1200"/>
              </a:spcBef>
              <a:spcAft>
                <a:spcPts val="0"/>
              </a:spcAft>
              <a:buSzPct val="100000"/>
              <a:buChar char="●"/>
            </a:pPr>
            <a:r>
              <a:rPr lang="en"/>
              <a:t>Also can be seen that peak comes </a:t>
            </a:r>
            <a:endParaRPr/>
          </a:p>
          <a:p>
            <a:pPr indent="0" lvl="0" marL="457200" rtl="0" algn="l">
              <a:spcBef>
                <a:spcPts val="1200"/>
              </a:spcBef>
              <a:spcAft>
                <a:spcPts val="0"/>
              </a:spcAft>
              <a:buNone/>
            </a:pPr>
            <a:r>
              <a:rPr lang="en"/>
              <a:t>At nearly same for actual and exo-sir</a:t>
            </a:r>
            <a:endParaRPr/>
          </a:p>
          <a:p>
            <a:pPr indent="0" lvl="0" marL="457200" rtl="0" algn="l">
              <a:spcBef>
                <a:spcPts val="1200"/>
              </a:spcBef>
              <a:spcAft>
                <a:spcPts val="1200"/>
              </a:spcAft>
              <a:buNone/>
            </a:pPr>
            <a:r>
              <a:rPr lang="en"/>
              <a:t>Model between 75-100 days.</a:t>
            </a:r>
            <a:endParaRPr/>
          </a:p>
        </p:txBody>
      </p:sp>
      <p:pic>
        <p:nvPicPr>
          <p:cNvPr id="187" name="Google Shape;187;p31"/>
          <p:cNvPicPr preferRelativeResize="0"/>
          <p:nvPr/>
        </p:nvPicPr>
        <p:blipFill>
          <a:blip r:embed="rId3">
            <a:alphaModFix/>
          </a:blip>
          <a:stretch>
            <a:fillRect/>
          </a:stretch>
        </p:blipFill>
        <p:spPr>
          <a:xfrm>
            <a:off x="4781122" y="1687375"/>
            <a:ext cx="3912876" cy="30709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0" y="1679750"/>
            <a:ext cx="9144000" cy="3387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An epidemic is a disease that spreads rapidly to a large number of people in a given population within a short period of time.</a:t>
            </a:r>
            <a:endParaRPr/>
          </a:p>
          <a:p>
            <a:pPr indent="0" lvl="0" marL="457200" rtl="0" algn="l">
              <a:spcBef>
                <a:spcPts val="1200"/>
              </a:spcBef>
              <a:spcAft>
                <a:spcPts val="0"/>
              </a:spcAft>
              <a:buNone/>
            </a:pPr>
            <a:r>
              <a:rPr lang="en"/>
              <a:t>Epidemics like Covid-19 and Ebola have impacted people’s lives greatly.</a:t>
            </a:r>
            <a:endParaRPr/>
          </a:p>
          <a:p>
            <a:pPr indent="0" lvl="0" marL="457200" rtl="0" algn="l">
              <a:spcBef>
                <a:spcPts val="1200"/>
              </a:spcBef>
              <a:spcAft>
                <a:spcPts val="0"/>
              </a:spcAft>
              <a:buNone/>
            </a:pPr>
            <a:r>
              <a:rPr lang="en"/>
              <a:t>To study the spread of these epidemics we use various compartmental models.</a:t>
            </a:r>
            <a:endParaRPr/>
          </a:p>
          <a:p>
            <a:pPr indent="0" lvl="0" marL="457200" rtl="0" algn="l">
              <a:spcBef>
                <a:spcPts val="1200"/>
              </a:spcBef>
              <a:spcAft>
                <a:spcPts val="0"/>
              </a:spcAft>
              <a:buNone/>
            </a:pPr>
            <a:r>
              <a:rPr lang="en"/>
              <a:t>Some of famous compartmental model  include SIR model and its variations.</a:t>
            </a:r>
            <a:endParaRPr/>
          </a:p>
          <a:p>
            <a:pPr indent="0" lvl="0" marL="457200" rtl="0" algn="l">
              <a:spcBef>
                <a:spcPts val="1200"/>
              </a:spcBef>
              <a:spcAft>
                <a:spcPts val="1200"/>
              </a:spcAft>
              <a:buNone/>
            </a:pPr>
            <a:r>
              <a:t/>
            </a:r>
            <a:endParaRPr/>
          </a:p>
        </p:txBody>
      </p:sp>
      <p:sp>
        <p:nvSpPr>
          <p:cNvPr id="75" name="Google Shape;75;p14"/>
          <p:cNvSpPr txBox="1"/>
          <p:nvPr/>
        </p:nvSpPr>
        <p:spPr>
          <a:xfrm>
            <a:off x="0" y="0"/>
            <a:ext cx="80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71900" y="266450"/>
            <a:ext cx="8222100" cy="123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a:t>
            </a:r>
            <a:r>
              <a:rPr lang="en"/>
              <a:t>Compartmental models for Covid-19 modeling</a:t>
            </a:r>
            <a:endParaRPr/>
          </a:p>
        </p:txBody>
      </p:sp>
      <p:sp>
        <p:nvSpPr>
          <p:cNvPr id="193" name="Google Shape;193;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Compartmental models are used for analysis and prediction of Covid-19 dynamics.</a:t>
            </a:r>
            <a:endParaRPr/>
          </a:p>
          <a:p>
            <a:pPr indent="-342900" lvl="0" marL="457200" rtl="0" algn="l">
              <a:spcBef>
                <a:spcPts val="0"/>
              </a:spcBef>
              <a:spcAft>
                <a:spcPts val="0"/>
              </a:spcAft>
              <a:buSzPts val="1800"/>
              <a:buChar char="●"/>
            </a:pPr>
            <a:r>
              <a:rPr lang="en"/>
              <a:t>The SIR model is one of the seminal compartmental models.</a:t>
            </a:r>
            <a:endParaRPr/>
          </a:p>
          <a:p>
            <a:pPr indent="-342900" lvl="0" marL="457200" rtl="0" algn="l">
              <a:spcBef>
                <a:spcPts val="0"/>
              </a:spcBef>
              <a:spcAft>
                <a:spcPts val="0"/>
              </a:spcAft>
              <a:buSzPts val="1800"/>
              <a:buChar char="●"/>
            </a:pPr>
            <a:r>
              <a:rPr lang="en"/>
              <a:t>In QSIR model</a:t>
            </a:r>
            <a:r>
              <a:rPr lang="en"/>
              <a:t> we have</a:t>
            </a:r>
            <a:r>
              <a:rPr lang="en"/>
              <a:t> an extra st</a:t>
            </a:r>
            <a:r>
              <a:rPr lang="en"/>
              <a:t>ate</a:t>
            </a:r>
            <a:r>
              <a:rPr lang="en"/>
              <a:t> that represents the number of people in Quarantine.</a:t>
            </a:r>
            <a:endParaRPr/>
          </a:p>
          <a:p>
            <a:pPr indent="-342900" lvl="0" marL="457200" rtl="0" algn="l">
              <a:spcBef>
                <a:spcPts val="0"/>
              </a:spcBef>
              <a:spcAft>
                <a:spcPts val="0"/>
              </a:spcAft>
              <a:buSzPts val="1800"/>
              <a:buChar char="●"/>
            </a:pPr>
            <a:r>
              <a:rPr lang="en"/>
              <a:t>SPCIRD model adds three extra states – P, C and D, where P represents the number of susceptible people who are partially controlled, C represents the number of susceptible people, D represents the number of people who died.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471900" y="231700"/>
            <a:ext cx="8222100" cy="127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a:t>
            </a:r>
            <a:r>
              <a:rPr lang="en"/>
              <a:t>Compartmental models for Covid-19 modeling</a:t>
            </a:r>
            <a:endParaRPr/>
          </a:p>
        </p:txBody>
      </p:sp>
      <p:sp>
        <p:nvSpPr>
          <p:cNvPr id="199" name="Google Shape;199;p3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Multiple epidemic wave model models the multiple waves of infection that could occur.</a:t>
            </a:r>
            <a:endParaRPr/>
          </a:p>
          <a:p>
            <a:pPr indent="-342900" lvl="0" marL="457200" rtl="0" algn="l">
              <a:spcBef>
                <a:spcPts val="0"/>
              </a:spcBef>
              <a:spcAft>
                <a:spcPts val="0"/>
              </a:spcAft>
              <a:buSzPts val="1800"/>
              <a:buChar char="●"/>
            </a:pPr>
            <a:r>
              <a:rPr lang="en"/>
              <a:t>Time Dependent</a:t>
            </a:r>
            <a:r>
              <a:rPr lang="en"/>
              <a:t> SIR model considers the constants in SIR model - beta and gamma to be varying with respect to time</a:t>
            </a:r>
            <a:endParaRPr/>
          </a:p>
          <a:p>
            <a:pPr indent="-342900" lvl="0" marL="457200" rtl="0" algn="l">
              <a:spcBef>
                <a:spcPts val="0"/>
              </a:spcBef>
              <a:spcAft>
                <a:spcPts val="0"/>
              </a:spcAft>
              <a:buSzPts val="1800"/>
              <a:buChar char="●"/>
            </a:pPr>
            <a:r>
              <a:rPr lang="en"/>
              <a:t>none of these models take care of infections arising from outside the population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Analogy</a:t>
            </a:r>
            <a:endParaRPr/>
          </a:p>
        </p:txBody>
      </p:sp>
      <p:sp>
        <p:nvSpPr>
          <p:cNvPr id="81" name="Google Shape;81;p15"/>
          <p:cNvSpPr txBox="1"/>
          <p:nvPr>
            <p:ph idx="1" type="body"/>
          </p:nvPr>
        </p:nvSpPr>
        <p:spPr>
          <a:xfrm>
            <a:off x="0" y="1774050"/>
            <a:ext cx="8951100" cy="323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Information diffusion in online social networks is similar to the way the virus spreads in a population</a:t>
            </a:r>
            <a:endParaRPr/>
          </a:p>
          <a:p>
            <a:pPr indent="-342900" lvl="0" marL="457200" rtl="0" algn="l">
              <a:spcBef>
                <a:spcPts val="0"/>
              </a:spcBef>
              <a:spcAft>
                <a:spcPts val="0"/>
              </a:spcAft>
              <a:buSzPts val="1800"/>
              <a:buChar char="●"/>
            </a:pPr>
            <a:r>
              <a:rPr lang="en"/>
              <a:t>Information Flows internally in network same as virus spread internally over the population</a:t>
            </a:r>
            <a:endParaRPr/>
          </a:p>
          <a:p>
            <a:pPr indent="-342900" lvl="0" marL="457200" rtl="0" algn="l">
              <a:spcBef>
                <a:spcPts val="0"/>
              </a:spcBef>
              <a:spcAft>
                <a:spcPts val="0"/>
              </a:spcAft>
              <a:buSzPts val="1800"/>
              <a:buChar char="●"/>
            </a:pPr>
            <a:r>
              <a:rPr lang="en"/>
              <a:t>In Information Network Information from external sources can be considered analogous to exogenous virus spread.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SIR Model</a:t>
            </a:r>
            <a:endParaRPr/>
          </a:p>
        </p:txBody>
      </p:sp>
      <p:sp>
        <p:nvSpPr>
          <p:cNvPr id="87" name="Google Shape;87;p16"/>
          <p:cNvSpPr txBox="1"/>
          <p:nvPr>
            <p:ph idx="1" type="body"/>
          </p:nvPr>
        </p:nvSpPr>
        <p:spPr>
          <a:xfrm>
            <a:off x="0" y="1734975"/>
            <a:ext cx="9144000" cy="334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2300"/>
              <a:t>T</a:t>
            </a:r>
            <a:r>
              <a:rPr lang="en" sz="1700"/>
              <a:t>he SIR model is one of the simplest compartmental models, and many models are derivatives of this basic form. The model consists of three compartments:</a:t>
            </a:r>
            <a:r>
              <a:rPr lang="en" sz="1200"/>
              <a:t>- </a:t>
            </a:r>
            <a:r>
              <a:rPr b="1" lang="en"/>
              <a:t>S</a:t>
            </a:r>
            <a:r>
              <a:rPr lang="en"/>
              <a:t>, </a:t>
            </a:r>
            <a:r>
              <a:rPr b="1" lang="en"/>
              <a:t>I</a:t>
            </a:r>
            <a:r>
              <a:rPr lang="en"/>
              <a:t> , </a:t>
            </a:r>
            <a:r>
              <a:rPr b="1" lang="en"/>
              <a:t>R</a:t>
            </a:r>
            <a:endParaRPr b="1"/>
          </a:p>
          <a:p>
            <a:pPr indent="0" lvl="0" marL="457200" rtl="0" algn="l">
              <a:spcBef>
                <a:spcPts val="1200"/>
              </a:spcBef>
              <a:spcAft>
                <a:spcPts val="0"/>
              </a:spcAft>
              <a:buNone/>
            </a:pPr>
            <a:r>
              <a:t/>
            </a:r>
            <a:endParaRPr b="1"/>
          </a:p>
          <a:p>
            <a:pPr indent="-342900" lvl="0" marL="457200" rtl="0" algn="l">
              <a:spcBef>
                <a:spcPts val="1200"/>
              </a:spcBef>
              <a:spcAft>
                <a:spcPts val="0"/>
              </a:spcAft>
              <a:buSzPts val="1800"/>
              <a:buChar char="●"/>
            </a:pPr>
            <a:r>
              <a:rPr lang="en"/>
              <a:t>Assumptions of SIR Model:</a:t>
            </a:r>
            <a:endParaRPr/>
          </a:p>
          <a:p>
            <a:pPr indent="-342900" lvl="0" marL="914400" rtl="0" algn="l">
              <a:spcBef>
                <a:spcPts val="0"/>
              </a:spcBef>
              <a:spcAft>
                <a:spcPts val="0"/>
              </a:spcAft>
              <a:buSzPts val="1800"/>
              <a:buAutoNum type="arabicPeriod"/>
            </a:pPr>
            <a:r>
              <a:rPr lang="en"/>
              <a:t>Total Population Remains Constant</a:t>
            </a:r>
            <a:endParaRPr/>
          </a:p>
          <a:p>
            <a:pPr indent="-342900" lvl="0" marL="914400" rtl="0" algn="l">
              <a:spcBef>
                <a:spcPts val="0"/>
              </a:spcBef>
              <a:spcAft>
                <a:spcPts val="0"/>
              </a:spcAft>
              <a:buSzPts val="1800"/>
              <a:buAutoNum type="arabicPeriod"/>
            </a:pPr>
            <a:r>
              <a:rPr lang="en"/>
              <a:t>Rate of increase in infective is </a:t>
            </a:r>
            <a:r>
              <a:rPr lang="en"/>
              <a:t>proportional to the contact between susceptible and infective</a:t>
            </a:r>
            <a:endParaRPr/>
          </a:p>
          <a:p>
            <a:pPr indent="-342900" lvl="0" marL="914400" rtl="0" algn="l">
              <a:spcBef>
                <a:spcPts val="0"/>
              </a:spcBef>
              <a:spcAft>
                <a:spcPts val="0"/>
              </a:spcAft>
              <a:buSzPts val="1800"/>
              <a:buAutoNum type="arabicPeriod"/>
            </a:pPr>
            <a:r>
              <a:rPr lang="en"/>
              <a:t>Infective Recover/die at constant 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SIR Model</a:t>
            </a:r>
            <a:endParaRPr/>
          </a:p>
        </p:txBody>
      </p:sp>
      <p:sp>
        <p:nvSpPr>
          <p:cNvPr id="93" name="Google Shape;93;p17"/>
          <p:cNvSpPr txBox="1"/>
          <p:nvPr>
            <p:ph idx="1" type="body"/>
          </p:nvPr>
        </p:nvSpPr>
        <p:spPr>
          <a:xfrm>
            <a:off x="471900" y="1919075"/>
            <a:ext cx="8222100" cy="30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the Assumptions following Equations are formed</a:t>
            </a:r>
            <a:endParaRPr/>
          </a:p>
          <a:p>
            <a:pPr indent="-342900" lvl="0" marL="914400" rtl="0" algn="l">
              <a:spcBef>
                <a:spcPts val="0"/>
              </a:spcBef>
              <a:spcAft>
                <a:spcPts val="0"/>
              </a:spcAft>
              <a:buSzPts val="1800"/>
              <a:buAutoNum type="arabicPeriod"/>
            </a:pPr>
            <a:r>
              <a:rPr lang="en"/>
              <a:t>s(t) + i(t) + r(t) = 1 </a:t>
            </a:r>
            <a:endParaRPr/>
          </a:p>
          <a:p>
            <a:pPr indent="-342900" lvl="0" marL="914400" rtl="0" algn="l">
              <a:spcBef>
                <a:spcPts val="0"/>
              </a:spcBef>
              <a:spcAft>
                <a:spcPts val="0"/>
              </a:spcAft>
              <a:buSzPts val="1800"/>
              <a:buAutoNum type="arabicPeriod"/>
            </a:pPr>
            <a:r>
              <a:rPr lang="en"/>
              <a:t>ds /dt = −βsi </a:t>
            </a:r>
            <a:endParaRPr/>
          </a:p>
          <a:p>
            <a:pPr indent="-342900" lvl="0" marL="914400" rtl="0" algn="l">
              <a:spcBef>
                <a:spcPts val="0"/>
              </a:spcBef>
              <a:spcAft>
                <a:spcPts val="0"/>
              </a:spcAft>
              <a:buSzPts val="1800"/>
              <a:buAutoNum type="arabicPeriod"/>
            </a:pPr>
            <a:r>
              <a:rPr lang="en"/>
              <a:t>di/ dt = βsi − γi </a:t>
            </a:r>
            <a:endParaRPr/>
          </a:p>
          <a:p>
            <a:pPr indent="-342900" lvl="0" marL="914400" rtl="0" algn="l">
              <a:spcBef>
                <a:spcPts val="0"/>
              </a:spcBef>
              <a:spcAft>
                <a:spcPts val="0"/>
              </a:spcAft>
              <a:buSzPts val="1800"/>
              <a:buAutoNum type="arabicPeriod"/>
            </a:pPr>
            <a:r>
              <a:rPr lang="en"/>
              <a:t>dr/ dt = γi </a:t>
            </a:r>
            <a:endParaRPr/>
          </a:p>
          <a:p>
            <a:pPr indent="0" lvl="0" marL="457200" rtl="0" algn="l">
              <a:spcBef>
                <a:spcPts val="120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3719400" y="2779000"/>
            <a:ext cx="4974602" cy="2011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Drawbacks</a:t>
            </a:r>
            <a:endParaRPr/>
          </a:p>
        </p:txBody>
      </p:sp>
      <p:sp>
        <p:nvSpPr>
          <p:cNvPr id="100" name="Google Shape;100;p18"/>
          <p:cNvSpPr txBox="1"/>
          <p:nvPr>
            <p:ph idx="1" type="body"/>
          </p:nvPr>
        </p:nvSpPr>
        <p:spPr>
          <a:xfrm>
            <a:off x="76775" y="1734975"/>
            <a:ext cx="9067200" cy="3408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SIR model describes the spread of the virus from people to people within the population under consideration.</a:t>
            </a:r>
            <a:endParaRPr/>
          </a:p>
          <a:p>
            <a:pPr indent="-342900" lvl="0" marL="457200" rtl="0" algn="l">
              <a:spcBef>
                <a:spcPts val="0"/>
              </a:spcBef>
              <a:spcAft>
                <a:spcPts val="0"/>
              </a:spcAft>
              <a:buSzPts val="1800"/>
              <a:buChar char="●"/>
            </a:pPr>
            <a:r>
              <a:rPr lang="en"/>
              <a:t>SIR Model </a:t>
            </a:r>
            <a:r>
              <a:rPr lang="en"/>
              <a:t>does not consider any external source of infection. </a:t>
            </a:r>
            <a:endParaRPr/>
          </a:p>
          <a:p>
            <a:pPr indent="-342900" lvl="0" marL="457200" rtl="0" algn="l">
              <a:spcBef>
                <a:spcPts val="0"/>
              </a:spcBef>
              <a:spcAft>
                <a:spcPts val="0"/>
              </a:spcAft>
              <a:buSzPts val="1800"/>
              <a:buChar char="●"/>
            </a:pPr>
            <a:r>
              <a:rPr lang="en"/>
              <a:t>World Health Organization (WHO) has identified external transmission as one of the three modes of transmission. </a:t>
            </a:r>
            <a:endParaRPr/>
          </a:p>
          <a:p>
            <a:pPr indent="-342900" lvl="0" marL="457200" rtl="0" algn="l">
              <a:spcBef>
                <a:spcPts val="0"/>
              </a:spcBef>
              <a:spcAft>
                <a:spcPts val="0"/>
              </a:spcAft>
              <a:buSzPts val="1800"/>
              <a:buChar char="●"/>
            </a:pPr>
            <a:r>
              <a:rPr lang="en"/>
              <a:t>In case of the spread of epidemics, even if there is a small increase in the number of infected people, the impact grows exponentially with respect to time. Hence, considering the exogenous infections while studying the dynamics of epidemics is very important.</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Exo-SIR model</a:t>
            </a:r>
            <a:endParaRPr/>
          </a:p>
        </p:txBody>
      </p:sp>
      <p:sp>
        <p:nvSpPr>
          <p:cNvPr id="106" name="Google Shape;106;p19"/>
          <p:cNvSpPr txBox="1"/>
          <p:nvPr>
            <p:ph idx="1" type="body"/>
          </p:nvPr>
        </p:nvSpPr>
        <p:spPr>
          <a:xfrm>
            <a:off x="460950" y="1732158"/>
            <a:ext cx="8222100" cy="271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Difference between Exo-SIR model and SIR model</a:t>
            </a:r>
            <a:endParaRPr/>
          </a:p>
          <a:p>
            <a:pPr indent="0" lvl="0" marL="0" rtl="0" algn="l">
              <a:spcBef>
                <a:spcPts val="1200"/>
              </a:spcBef>
              <a:spcAft>
                <a:spcPts val="0"/>
              </a:spcAft>
              <a:buNone/>
            </a:pPr>
            <a:r>
              <a:rPr lang="en"/>
              <a:t>        1.    T</a:t>
            </a:r>
            <a:r>
              <a:rPr lang="en"/>
              <a:t>wo different types of infected nodes – Infected from exogenous source and Infected from endogenous source. </a:t>
            </a:r>
            <a:endParaRPr/>
          </a:p>
          <a:p>
            <a:pPr indent="0" lvl="0" marL="0" rtl="0" algn="l">
              <a:spcBef>
                <a:spcPts val="1200"/>
              </a:spcBef>
              <a:spcAft>
                <a:spcPts val="0"/>
              </a:spcAft>
              <a:buNone/>
            </a:pPr>
            <a:r>
              <a:rPr lang="en"/>
              <a:t>        2.    It differentiates between the spread from endogenous and exogenous sources.</a:t>
            </a:r>
            <a:endParaRPr/>
          </a:p>
          <a:p>
            <a:pPr indent="-342900" lvl="0" marL="457200" rtl="0" algn="l">
              <a:spcBef>
                <a:spcPts val="1200"/>
              </a:spcBef>
              <a:spcAft>
                <a:spcPts val="0"/>
              </a:spcAft>
              <a:buSzPts val="1800"/>
              <a:buChar char="●"/>
            </a:pPr>
            <a:r>
              <a:rPr lang="en"/>
              <a:t>The advantage of the Exo-SIR model over SIR model is </a:t>
            </a:r>
            <a:r>
              <a:rPr lang="en"/>
              <a:t>that </a:t>
            </a:r>
            <a:r>
              <a:rPr lang="en"/>
              <a:t>we can observe the endogenous and exogenous diffusion separately.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Exo-SIR model Notations</a:t>
            </a:r>
            <a:endParaRPr/>
          </a:p>
        </p:txBody>
      </p:sp>
      <p:sp>
        <p:nvSpPr>
          <p:cNvPr id="112" name="Google Shape;112;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 - state of susceptible </a:t>
            </a:r>
            <a:endParaRPr/>
          </a:p>
          <a:p>
            <a:pPr indent="0" lvl="0" marL="0" rtl="0" algn="l">
              <a:spcBef>
                <a:spcPts val="1200"/>
              </a:spcBef>
              <a:spcAft>
                <a:spcPts val="0"/>
              </a:spcAft>
              <a:buNone/>
            </a:pPr>
            <a:r>
              <a:rPr lang="en"/>
              <a:t>Ix - state of infected from exogenous source</a:t>
            </a:r>
            <a:endParaRPr/>
          </a:p>
          <a:p>
            <a:pPr indent="0" lvl="0" marL="0" rtl="0" algn="l">
              <a:spcBef>
                <a:spcPts val="1200"/>
              </a:spcBef>
              <a:spcAft>
                <a:spcPts val="0"/>
              </a:spcAft>
              <a:buNone/>
            </a:pPr>
            <a:r>
              <a:rPr lang="en"/>
              <a:t>Ie - state of infected from endogenous source</a:t>
            </a:r>
            <a:endParaRPr/>
          </a:p>
          <a:p>
            <a:pPr indent="0" lvl="0" marL="0" rtl="0" algn="l">
              <a:spcBef>
                <a:spcPts val="1200"/>
              </a:spcBef>
              <a:spcAft>
                <a:spcPts val="0"/>
              </a:spcAft>
              <a:buNone/>
            </a:pPr>
            <a:r>
              <a:rPr lang="en"/>
              <a:t>R - state of recovered</a:t>
            </a:r>
            <a:endParaRPr/>
          </a:p>
          <a:p>
            <a:pPr indent="0" lvl="0" marL="0" rtl="0" algn="l">
              <a:spcBef>
                <a:spcPts val="1200"/>
              </a:spcBef>
              <a:spcAft>
                <a:spcPts val="1200"/>
              </a:spcAft>
              <a:buNone/>
            </a:pPr>
            <a:r>
              <a:rPr lang="en"/>
              <a:t>ix - Fraction of nodes that are infected from exogenous source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Exo-SIR model Notations</a:t>
            </a:r>
            <a:endParaRPr/>
          </a:p>
        </p:txBody>
      </p:sp>
      <p:sp>
        <p:nvSpPr>
          <p:cNvPr id="118" name="Google Shape;118;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ie - Fraction of nodes that are infected from endogenous source</a:t>
            </a:r>
            <a:endParaRPr/>
          </a:p>
          <a:p>
            <a:pPr indent="0" lvl="0" marL="0" rtl="0" algn="l">
              <a:spcBef>
                <a:spcPts val="1200"/>
              </a:spcBef>
              <a:spcAft>
                <a:spcPts val="0"/>
              </a:spcAft>
              <a:buNone/>
            </a:pPr>
            <a:r>
              <a:rPr lang="en"/>
              <a:t>r - Fraction of nodes that are recovered</a:t>
            </a:r>
            <a:endParaRPr/>
          </a:p>
          <a:p>
            <a:pPr indent="0" lvl="0" marL="0" rtl="0" algn="l">
              <a:spcBef>
                <a:spcPts val="1200"/>
              </a:spcBef>
              <a:spcAft>
                <a:spcPts val="0"/>
              </a:spcAft>
              <a:buNone/>
            </a:pPr>
            <a:r>
              <a:rPr lang="en"/>
              <a:t>βx - Rate at which the exogenous source infects the nodes</a:t>
            </a:r>
            <a:endParaRPr/>
          </a:p>
          <a:p>
            <a:pPr indent="0" lvl="0" marL="0" rtl="0" algn="l">
              <a:spcBef>
                <a:spcPts val="1200"/>
              </a:spcBef>
              <a:spcAft>
                <a:spcPts val="0"/>
              </a:spcAft>
              <a:buNone/>
            </a:pPr>
            <a:r>
              <a:rPr lang="en"/>
              <a:t>βe - Rate at which the nodes infects other nodes </a:t>
            </a:r>
            <a:endParaRPr/>
          </a:p>
          <a:p>
            <a:pPr indent="0" lvl="0" marL="0" rtl="0" algn="l">
              <a:spcBef>
                <a:spcPts val="1200"/>
              </a:spcBef>
              <a:spcAft>
                <a:spcPts val="1200"/>
              </a:spcAft>
              <a:buNone/>
            </a:pPr>
            <a:r>
              <a:rPr lang="en"/>
              <a:t>γ - Rate at which the nodes get recovered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