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988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16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67004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F415A6-64A5-4015-AA77-572A39F8F1D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15908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415A6-64A5-4015-AA77-572A39F8F1DB}" type="datetimeFigureOut">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263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F415A6-64A5-4015-AA77-572A39F8F1D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6577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F415A6-64A5-4015-AA77-572A39F8F1DB}" type="datetimeFigureOut">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408052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F415A6-64A5-4015-AA77-572A39F8F1DB}" type="datetimeFigureOut">
              <a:rPr lang="en-US" smtClean="0"/>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220221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F415A6-64A5-4015-AA77-572A39F8F1DB}" type="datetimeFigureOut">
              <a:rPr lang="en-US" smtClean="0"/>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24069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3079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415A6-64A5-4015-AA77-572A39F8F1DB}" type="datetimeFigureOut">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77B13-58CC-435C-9D33-9C8A079B9271}" type="slidenum">
              <a:rPr lang="en-US" smtClean="0"/>
              <a:t>‹#›</a:t>
            </a:fld>
            <a:endParaRPr lang="en-US"/>
          </a:p>
        </p:txBody>
      </p:sp>
    </p:spTree>
    <p:extLst>
      <p:ext uri="{BB962C8B-B14F-4D97-AF65-F5344CB8AC3E}">
        <p14:creationId xmlns:p14="http://schemas.microsoft.com/office/powerpoint/2010/main" val="175561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415A6-64A5-4015-AA77-572A39F8F1DB}" type="datetimeFigureOut">
              <a:rPr lang="en-US" smtClean="0"/>
              <a:t>11/11/2017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77B13-58CC-435C-9D33-9C8A079B9271}" type="slidenum">
              <a:rPr lang="en-US" smtClean="0"/>
              <a:t>‹#›</a:t>
            </a:fld>
            <a:endParaRPr lang="en-US"/>
          </a:p>
        </p:txBody>
      </p:sp>
    </p:spTree>
    <p:extLst>
      <p:ext uri="{BB962C8B-B14F-4D97-AF65-F5344CB8AC3E}">
        <p14:creationId xmlns:p14="http://schemas.microsoft.com/office/powerpoint/2010/main" val="182143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98" y="264244"/>
            <a:ext cx="11834004" cy="6429854"/>
          </a:xfrm>
        </p:spPr>
        <p:txBody>
          <a:bodyPr>
            <a:normAutofit fontScale="62500" lnSpcReduction="20000"/>
          </a:bodyPr>
          <a:lstStyle/>
          <a:p>
            <a:pPr marL="0" indent="0">
              <a:buNone/>
            </a:pPr>
            <a:r>
              <a:rPr lang="en-US" sz="7700" b="1" dirty="0" smtClean="0"/>
              <a:t>Liner Regression - Problem </a:t>
            </a:r>
            <a:r>
              <a:rPr lang="en-US" sz="7700" b="1" dirty="0"/>
              <a:t>Statement</a:t>
            </a:r>
          </a:p>
          <a:p>
            <a:pPr marL="0" indent="0">
              <a:buNone/>
            </a:pPr>
            <a:r>
              <a:rPr lang="en-US" dirty="0"/>
              <a:t>A Chinese automobile company </a:t>
            </a:r>
            <a:r>
              <a:rPr lang="en-US" b="1" dirty="0" err="1"/>
              <a:t>Geely</a:t>
            </a:r>
            <a:r>
              <a:rPr lang="en-US" b="1" dirty="0"/>
              <a:t> Auto </a:t>
            </a:r>
            <a:r>
              <a:rPr lang="en-US" dirty="0"/>
              <a:t>aspires to enter the US market by setting up their manufacturing unit there and producing cars locally to give competition to their US and European counterparts. </a:t>
            </a:r>
          </a:p>
          <a:p>
            <a:pPr marL="0" indent="0">
              <a:buNone/>
            </a:pPr>
            <a:r>
              <a:rPr lang="en-US" dirty="0"/>
              <a:t> </a:t>
            </a:r>
          </a:p>
          <a:p>
            <a:pPr marL="0" indent="0">
              <a:buNone/>
            </a:pPr>
            <a:r>
              <a:rPr lang="en-US" dirty="0"/>
              <a:t>They have contracted an </a:t>
            </a:r>
            <a:r>
              <a:rPr lang="en-US" b="1" dirty="0"/>
              <a:t>automobile consulting company</a:t>
            </a:r>
            <a:r>
              <a:rPr lang="en-US" dirty="0"/>
              <a:t> to understand the factors on which the pricing of a car depends. Specifically, they want to understand the factors affecting the pricing of cars in the American marketing, since those may be very different from the Chinese market. Essentially, the company wants to know:</a:t>
            </a:r>
          </a:p>
          <a:p>
            <a:r>
              <a:rPr lang="en-US" dirty="0"/>
              <a:t>Which variables are significant in predicting the price of a car</a:t>
            </a:r>
          </a:p>
          <a:p>
            <a:r>
              <a:rPr lang="en-US" dirty="0"/>
              <a:t>How well those variables describe the price of a car</a:t>
            </a:r>
          </a:p>
          <a:p>
            <a:r>
              <a:rPr lang="en-US" dirty="0"/>
              <a:t>Based on various market surveys, the consulting firm has gathered a large dataset of different types of cars across the </a:t>
            </a:r>
            <a:r>
              <a:rPr lang="en-US" dirty="0" err="1"/>
              <a:t>Americal</a:t>
            </a:r>
            <a:r>
              <a:rPr lang="en-US" dirty="0"/>
              <a:t> market. </a:t>
            </a:r>
          </a:p>
          <a:p>
            <a:pPr marL="0" indent="0">
              <a:buNone/>
            </a:pPr>
            <a:r>
              <a:rPr lang="en-US" dirty="0"/>
              <a:t> </a:t>
            </a:r>
          </a:p>
          <a:p>
            <a:pPr marL="0" indent="0">
              <a:buNone/>
            </a:pPr>
            <a:r>
              <a:rPr lang="en-US" b="1" dirty="0"/>
              <a:t>Goal of this </a:t>
            </a:r>
            <a:r>
              <a:rPr lang="en-US" b="1" dirty="0" smtClean="0"/>
              <a:t>case-study</a:t>
            </a:r>
            <a:endParaRPr lang="en-US" dirty="0"/>
          </a:p>
          <a:p>
            <a:r>
              <a:rPr lang="en-US" dirty="0"/>
              <a:t>You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the management to understand the pricing dynamics of a new market. </a:t>
            </a:r>
          </a:p>
          <a:p>
            <a:pPr marL="0" indent="0">
              <a:buNone/>
            </a:pPr>
            <a:endParaRPr lang="en-US" dirty="0"/>
          </a:p>
          <a:p>
            <a:r>
              <a:rPr lang="en-US" b="1" dirty="0"/>
              <a:t>Data Preparation</a:t>
            </a:r>
            <a:endParaRPr lang="en-US" dirty="0"/>
          </a:p>
          <a:p>
            <a:pPr marL="0" indent="0">
              <a:buNone/>
            </a:pPr>
            <a:r>
              <a:rPr lang="en-US" dirty="0"/>
              <a:t>There is a variable named </a:t>
            </a:r>
            <a:r>
              <a:rPr lang="en-US" b="1" dirty="0" err="1"/>
              <a:t>CarName</a:t>
            </a:r>
            <a:r>
              <a:rPr lang="en-US" dirty="0"/>
              <a:t> which is comprised of two parts - the first word is the name of 'car company' and the second is the 'car model'. For example, </a:t>
            </a:r>
            <a:r>
              <a:rPr lang="en-US" b="1" dirty="0" err="1"/>
              <a:t>chevrolet</a:t>
            </a:r>
            <a:r>
              <a:rPr lang="en-US" b="1" dirty="0"/>
              <a:t> impala</a:t>
            </a:r>
            <a:r>
              <a:rPr lang="en-US" dirty="0"/>
              <a:t> has '</a:t>
            </a:r>
            <a:r>
              <a:rPr lang="en-US" dirty="0" err="1"/>
              <a:t>chevrolet</a:t>
            </a:r>
            <a:r>
              <a:rPr lang="en-US" dirty="0"/>
              <a:t>' as the car company name and 'impala' as the car model name. You need to consider only company name as the independent variable for the model building. </a:t>
            </a:r>
          </a:p>
          <a:p>
            <a:endParaRPr lang="en-US" dirty="0"/>
          </a:p>
        </p:txBody>
      </p:sp>
    </p:spTree>
    <p:extLst>
      <p:ext uri="{BB962C8B-B14F-4D97-AF65-F5344CB8AC3E}">
        <p14:creationId xmlns:p14="http://schemas.microsoft.com/office/powerpoint/2010/main" val="38088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227" t="16528" r="25095" b="10518"/>
          <a:stretch/>
        </p:blipFill>
        <p:spPr>
          <a:xfrm>
            <a:off x="258790" y="163902"/>
            <a:ext cx="11602531" cy="6458512"/>
          </a:xfrm>
          <a:prstGeom prst="rect">
            <a:avLst/>
          </a:prstGeom>
        </p:spPr>
      </p:pic>
    </p:spTree>
    <p:extLst>
      <p:ext uri="{BB962C8B-B14F-4D97-AF65-F5344CB8AC3E}">
        <p14:creationId xmlns:p14="http://schemas.microsoft.com/office/powerpoint/2010/main" val="53930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45055" y="131554"/>
            <a:ext cx="957532"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Start</a:t>
            </a:r>
            <a:endParaRPr lang="en-US" sz="1400" dirty="0"/>
          </a:p>
        </p:txBody>
      </p:sp>
      <p:sp>
        <p:nvSpPr>
          <p:cNvPr id="5" name="Rounded Rectangle 4"/>
          <p:cNvSpPr/>
          <p:nvPr/>
        </p:nvSpPr>
        <p:spPr>
          <a:xfrm>
            <a:off x="138022" y="825261"/>
            <a:ext cx="1492369"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Load CSV</a:t>
            </a:r>
            <a:endParaRPr lang="en-US" sz="1200" dirty="0"/>
          </a:p>
        </p:txBody>
      </p:sp>
      <p:sp>
        <p:nvSpPr>
          <p:cNvPr id="6" name="Rounded Rectangle 5"/>
          <p:cNvSpPr/>
          <p:nvPr/>
        </p:nvSpPr>
        <p:spPr>
          <a:xfrm>
            <a:off x="138022" y="1539815"/>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Convert into factors</a:t>
            </a:r>
            <a:endParaRPr lang="en-US" sz="1400" dirty="0"/>
          </a:p>
        </p:txBody>
      </p:sp>
      <p:sp>
        <p:nvSpPr>
          <p:cNvPr id="7" name="Rounded Rectangle 6"/>
          <p:cNvSpPr/>
          <p:nvPr/>
        </p:nvSpPr>
        <p:spPr>
          <a:xfrm>
            <a:off x="138022" y="2301814"/>
            <a:ext cx="1768416" cy="665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Segregate the car name into company name and model</a:t>
            </a:r>
            <a:endParaRPr lang="en-US" sz="1400" dirty="0"/>
          </a:p>
        </p:txBody>
      </p:sp>
      <p:sp>
        <p:nvSpPr>
          <p:cNvPr id="8" name="Rounded Rectangle 7"/>
          <p:cNvSpPr/>
          <p:nvPr/>
        </p:nvSpPr>
        <p:spPr>
          <a:xfrm>
            <a:off x="138022" y="3345611"/>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for missing value</a:t>
            </a:r>
            <a:endParaRPr lang="en-US" sz="1400" dirty="0"/>
          </a:p>
        </p:txBody>
      </p:sp>
      <p:sp>
        <p:nvSpPr>
          <p:cNvPr id="9" name="Rounded Rectangle 8"/>
          <p:cNvSpPr/>
          <p:nvPr/>
        </p:nvSpPr>
        <p:spPr>
          <a:xfrm>
            <a:off x="138022" y="4107610"/>
            <a:ext cx="1492369" cy="383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for duplicate value</a:t>
            </a:r>
            <a:endParaRPr lang="en-US" sz="1400" dirty="0"/>
          </a:p>
        </p:txBody>
      </p:sp>
      <p:sp>
        <p:nvSpPr>
          <p:cNvPr id="10" name="Rounded Rectangle 9"/>
          <p:cNvSpPr/>
          <p:nvPr/>
        </p:nvSpPr>
        <p:spPr>
          <a:xfrm>
            <a:off x="138021" y="4869609"/>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Segregate data into test &amp; training </a:t>
            </a:r>
            <a:r>
              <a:rPr lang="en-US" sz="1400" dirty="0" smtClean="0"/>
              <a:t>dataset </a:t>
            </a:r>
            <a:endParaRPr lang="en-US" sz="1400" dirty="0"/>
          </a:p>
        </p:txBody>
      </p:sp>
      <p:sp>
        <p:nvSpPr>
          <p:cNvPr id="11" name="Rounded Rectangle 10"/>
          <p:cNvSpPr/>
          <p:nvPr/>
        </p:nvSpPr>
        <p:spPr>
          <a:xfrm>
            <a:off x="5863085" y="170371"/>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a first </a:t>
            </a:r>
            <a:r>
              <a:rPr lang="en-US" sz="1400" dirty="0" smtClean="0"/>
              <a:t>model using lm  </a:t>
            </a:r>
            <a:endParaRPr lang="en-US" sz="1400" dirty="0"/>
          </a:p>
        </p:txBody>
      </p:sp>
      <p:sp>
        <p:nvSpPr>
          <p:cNvPr id="12" name="Rounded Rectangle 11"/>
          <p:cNvSpPr/>
          <p:nvPr/>
        </p:nvSpPr>
        <p:spPr>
          <a:xfrm>
            <a:off x="5926343" y="1167442"/>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the </a:t>
            </a:r>
            <a:r>
              <a:rPr lang="en-US" sz="1400" dirty="0" err="1" smtClean="0"/>
              <a:t>stepAIC</a:t>
            </a:r>
            <a:r>
              <a:rPr lang="en-US" sz="1400" dirty="0" smtClean="0"/>
              <a:t> with both direction  </a:t>
            </a:r>
            <a:endParaRPr lang="en-US" sz="1400" dirty="0"/>
          </a:p>
        </p:txBody>
      </p:sp>
      <p:sp>
        <p:nvSpPr>
          <p:cNvPr id="13" name="Rounded Rectangle 12"/>
          <p:cNvSpPr/>
          <p:nvPr/>
        </p:nvSpPr>
        <p:spPr>
          <a:xfrm>
            <a:off x="6009732" y="2321941"/>
            <a:ext cx="1768417" cy="6254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Keep checking the adjusted R^2 , P value and VIF</a:t>
            </a:r>
            <a:endParaRPr lang="en-US" sz="1400" dirty="0"/>
          </a:p>
        </p:txBody>
      </p:sp>
      <p:sp>
        <p:nvSpPr>
          <p:cNvPr id="14" name="Rounded Rectangle 13"/>
          <p:cNvSpPr/>
          <p:nvPr/>
        </p:nvSpPr>
        <p:spPr>
          <a:xfrm>
            <a:off x="5950786" y="3537548"/>
            <a:ext cx="2001328" cy="1094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 on the test data and check the R^2</a:t>
            </a:r>
            <a:endParaRPr lang="en-US" dirty="0"/>
          </a:p>
        </p:txBody>
      </p:sp>
      <p:sp>
        <p:nvSpPr>
          <p:cNvPr id="15" name="Rounded Rectangle 14"/>
          <p:cNvSpPr/>
          <p:nvPr/>
        </p:nvSpPr>
        <p:spPr>
          <a:xfrm>
            <a:off x="6415174" y="5093178"/>
            <a:ext cx="957532" cy="336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End</a:t>
            </a:r>
            <a:endParaRPr lang="en-US" sz="1400" dirty="0"/>
          </a:p>
        </p:txBody>
      </p:sp>
      <p:cxnSp>
        <p:nvCxnSpPr>
          <p:cNvPr id="17" name="Straight Arrow Connector 16"/>
          <p:cNvCxnSpPr>
            <a:stCxn id="4" idx="2"/>
          </p:cNvCxnSpPr>
          <p:nvPr/>
        </p:nvCxnSpPr>
        <p:spPr>
          <a:xfrm>
            <a:off x="823821" y="467984"/>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84206" y="1182538"/>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77016" y="1923690"/>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77016" y="2988334"/>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61199" y="3727689"/>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9826" y="4491485"/>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10551" y="795788"/>
            <a:ext cx="0" cy="3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810551" y="1792859"/>
            <a:ext cx="0" cy="508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10551" y="2967487"/>
            <a:ext cx="1436" cy="570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93940" y="4632385"/>
            <a:ext cx="0" cy="448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2"/>
            <a:endCxn id="11" idx="1"/>
          </p:cNvCxnSpPr>
          <p:nvPr/>
        </p:nvCxnSpPr>
        <p:spPr>
          <a:xfrm rot="5400000" flipH="1" flipV="1">
            <a:off x="936684" y="568625"/>
            <a:ext cx="5011946" cy="4840855"/>
          </a:xfrm>
          <a:prstGeom prst="bentConnector4">
            <a:avLst>
              <a:gd name="adj1" fmla="val -4561"/>
              <a:gd name="adj2" fmla="val 5913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6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68</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Target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Amit.Gupta</dc:creator>
  <cp:lastModifiedBy>Amit.Gupta</cp:lastModifiedBy>
  <cp:revision>9</cp:revision>
  <dcterms:created xsi:type="dcterms:W3CDTF">2017-11-05T06:47:43Z</dcterms:created>
  <dcterms:modified xsi:type="dcterms:W3CDTF">2017-11-11T14:23:43Z</dcterms:modified>
</cp:coreProperties>
</file>