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988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16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67004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5908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2636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5771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F415A6-64A5-4015-AA77-572A39F8F1DB}"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08052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F415A6-64A5-4015-AA77-572A39F8F1DB}"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20221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415A6-64A5-4015-AA77-572A39F8F1DB}"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24069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0790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7556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415A6-64A5-4015-AA77-572A39F8F1DB}"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7B13-58CC-435C-9D33-9C8A079B9271}" type="slidenum">
              <a:rPr lang="en-US" smtClean="0"/>
              <a:t>‹#›</a:t>
            </a:fld>
            <a:endParaRPr lang="en-US"/>
          </a:p>
        </p:txBody>
      </p:sp>
    </p:spTree>
    <p:extLst>
      <p:ext uri="{BB962C8B-B14F-4D97-AF65-F5344CB8AC3E}">
        <p14:creationId xmlns:p14="http://schemas.microsoft.com/office/powerpoint/2010/main" val="182143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780362"/>
          </a:xfrm>
        </p:spPr>
        <p:txBody>
          <a:bodyPr>
            <a:normAutofit fontScale="85000" lnSpcReduction="20000"/>
          </a:bodyPr>
          <a:lstStyle/>
          <a:p>
            <a:pPr marL="0" indent="0">
              <a:buNone/>
            </a:pPr>
            <a:r>
              <a:rPr lang="en-US" sz="7700" b="1" dirty="0" smtClean="0"/>
              <a:t>Logistic Regression </a:t>
            </a:r>
            <a:r>
              <a:rPr lang="en-US" sz="7700" b="1" dirty="0" smtClean="0"/>
              <a:t>- Problem </a:t>
            </a:r>
            <a:r>
              <a:rPr lang="en-US" sz="7700" b="1" dirty="0" smtClean="0"/>
              <a:t>Statement</a:t>
            </a:r>
            <a:endParaRPr lang="en-US" sz="7700" b="1" dirty="0"/>
          </a:p>
          <a:p>
            <a:endParaRPr lang="en-US" dirty="0" smtClean="0"/>
          </a:p>
          <a:p>
            <a:r>
              <a:rPr lang="en-US" dirty="0" smtClean="0"/>
              <a:t>A </a:t>
            </a:r>
            <a:r>
              <a:rPr lang="en-US" dirty="0"/>
              <a:t>large company named </a:t>
            </a:r>
            <a:r>
              <a:rPr lang="en-US" b="1" dirty="0"/>
              <a:t>XYZ</a:t>
            </a:r>
            <a:r>
              <a:rPr lang="en-US" dirty="0"/>
              <a:t>, employs, at any given point of time, around 4000 employees. However, every year, around 15% of its employees leave the company and need to be replaced with the talent pool available in the job market. The management believes that this level of </a:t>
            </a:r>
            <a:r>
              <a:rPr lang="en-US" b="1" dirty="0"/>
              <a:t>attrition</a:t>
            </a:r>
            <a:r>
              <a:rPr lang="en-US" dirty="0"/>
              <a:t> (employees leaving, either on their own or because they got fired) is bad for the company, because of the following reasons -</a:t>
            </a:r>
          </a:p>
          <a:p>
            <a:pPr lvl="1"/>
            <a:r>
              <a:rPr lang="en-US" dirty="0"/>
              <a:t>The former employees’ projects get delayed, which makes it difficult to meet </a:t>
            </a:r>
            <a:r>
              <a:rPr lang="en-US" b="1" dirty="0"/>
              <a:t>timelines</a:t>
            </a:r>
            <a:r>
              <a:rPr lang="en-US" dirty="0"/>
              <a:t>, resulting in a reputation loss among consumers and partners</a:t>
            </a:r>
          </a:p>
          <a:p>
            <a:pPr lvl="1"/>
            <a:r>
              <a:rPr lang="en-US" dirty="0"/>
              <a:t>A sizeable department has to be maintained, for the purposes of </a:t>
            </a:r>
            <a:r>
              <a:rPr lang="en-US" b="1" dirty="0"/>
              <a:t>recruiting</a:t>
            </a:r>
            <a:r>
              <a:rPr lang="en-US" dirty="0"/>
              <a:t> new talent</a:t>
            </a:r>
          </a:p>
          <a:p>
            <a:pPr lvl="1"/>
            <a:r>
              <a:rPr lang="en-US" dirty="0"/>
              <a:t>More often than not, the new employees have to be </a:t>
            </a:r>
            <a:r>
              <a:rPr lang="en-US" b="1" dirty="0"/>
              <a:t>trained</a:t>
            </a:r>
            <a:r>
              <a:rPr lang="en-US" dirty="0"/>
              <a:t> for the job and/or given time to </a:t>
            </a:r>
            <a:r>
              <a:rPr lang="en-US" dirty="0" err="1"/>
              <a:t>acclimatise</a:t>
            </a:r>
            <a:r>
              <a:rPr lang="en-US" dirty="0"/>
              <a:t> themselves to the company</a:t>
            </a:r>
          </a:p>
          <a:p>
            <a:pPr marL="0" indent="0">
              <a:buNone/>
            </a:pPr>
            <a:endParaRPr lang="en-US" dirty="0"/>
          </a:p>
          <a:p>
            <a:r>
              <a:rPr lang="en-US" dirty="0"/>
              <a:t>Hence, the management has contracted an </a:t>
            </a:r>
            <a:r>
              <a:rPr lang="en-US" b="1" dirty="0"/>
              <a:t>HR analytics</a:t>
            </a:r>
            <a:r>
              <a:rPr lang="en-US" dirty="0"/>
              <a:t> firm to understand what factors they should focus on, in order to curb attrition. In other words, they want to know what changes they should make to their workplace, in order to get most of their employees to stay. Also, they want to know which of these variables is most important and needs to be addressed right away</a:t>
            </a:r>
            <a:r>
              <a:rPr lang="en-US" dirty="0" smtClean="0"/>
              <a:t>.</a:t>
            </a:r>
            <a:endParaRPr lang="en-US" dirty="0"/>
          </a:p>
          <a:p>
            <a:r>
              <a:rPr lang="en-US" dirty="0"/>
              <a:t>Since you are one of the star analysts at the firm, this project has been given to </a:t>
            </a:r>
            <a:r>
              <a:rPr lang="en-US" dirty="0" smtClean="0"/>
              <a:t>you.</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80883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2" y="-74823"/>
            <a:ext cx="11894389" cy="1325563"/>
          </a:xfrm>
        </p:spPr>
        <p:txBody>
          <a:bodyPr/>
          <a:lstStyle/>
          <a:p>
            <a:r>
              <a:rPr lang="en-US" dirty="0"/>
              <a:t>Goal of the case </a:t>
            </a:r>
            <a:r>
              <a:rPr lang="en-US" dirty="0" smtClean="0"/>
              <a:t>study</a:t>
            </a:r>
            <a:endParaRPr lang="en-US" dirty="0"/>
          </a:p>
        </p:txBody>
      </p:sp>
      <p:sp>
        <p:nvSpPr>
          <p:cNvPr id="3" name="Content Placeholder 2"/>
          <p:cNvSpPr>
            <a:spLocks noGrp="1"/>
          </p:cNvSpPr>
          <p:nvPr>
            <p:ph idx="1"/>
          </p:nvPr>
        </p:nvSpPr>
        <p:spPr>
          <a:xfrm>
            <a:off x="156712" y="1101006"/>
            <a:ext cx="10515600" cy="4351338"/>
          </a:xfrm>
        </p:spPr>
        <p:txBody>
          <a:bodyPr>
            <a:normAutofit fontScale="92500" lnSpcReduction="10000"/>
          </a:bodyPr>
          <a:lstStyle/>
          <a:p>
            <a:r>
              <a:rPr lang="en-US" dirty="0"/>
              <a:t>You are required to model the </a:t>
            </a:r>
            <a:r>
              <a:rPr lang="en-US" b="1" dirty="0"/>
              <a:t>probability of attrition</a:t>
            </a:r>
            <a:r>
              <a:rPr lang="en-US" dirty="0"/>
              <a:t> using a logistic regression. The results thus obtained will be used by the management to understand what changes they should make to their workplace, in order to get most of their employees to stay.</a:t>
            </a:r>
          </a:p>
          <a:p>
            <a:r>
              <a:rPr lang="en-US" dirty="0"/>
              <a:t>Results Expected</a:t>
            </a:r>
          </a:p>
          <a:p>
            <a:r>
              <a:rPr lang="en-US" dirty="0"/>
              <a:t>Write all your code in one well-commented R file; briefly, mention the insights and observations from the analysis </a:t>
            </a:r>
          </a:p>
          <a:p>
            <a:r>
              <a:rPr lang="en-US" dirty="0"/>
              <a:t>Present the overall approach of the analysis in a presentation </a:t>
            </a:r>
          </a:p>
          <a:p>
            <a:pPr lvl="1"/>
            <a:r>
              <a:rPr lang="en-US" dirty="0"/>
              <a:t>Mention the problem statement and the analysis approach briefly </a:t>
            </a:r>
          </a:p>
          <a:p>
            <a:pPr lvl="1"/>
            <a:r>
              <a:rPr lang="en-US" dirty="0"/>
              <a:t>Explain the results in business terms</a:t>
            </a:r>
          </a:p>
          <a:p>
            <a:pPr lvl="1"/>
            <a:r>
              <a:rPr lang="en-US" dirty="0"/>
              <a:t>Include </a:t>
            </a:r>
            <a:r>
              <a:rPr lang="en-US" dirty="0" err="1"/>
              <a:t>visualisations</a:t>
            </a:r>
            <a:r>
              <a:rPr lang="en-US" dirty="0"/>
              <a:t> and </a:t>
            </a:r>
            <a:r>
              <a:rPr lang="en-US" dirty="0" err="1"/>
              <a:t>summarise</a:t>
            </a:r>
            <a:r>
              <a:rPr lang="en-US" dirty="0"/>
              <a:t> the most important results in the presentation</a:t>
            </a:r>
          </a:p>
          <a:p>
            <a:endParaRPr lang="en-US" dirty="0"/>
          </a:p>
        </p:txBody>
      </p:sp>
    </p:spTree>
    <p:extLst>
      <p:ext uri="{BB962C8B-B14F-4D97-AF65-F5344CB8AC3E}">
        <p14:creationId xmlns:p14="http://schemas.microsoft.com/office/powerpoint/2010/main" val="4132658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3850" y="0"/>
            <a:ext cx="11801115" cy="6433002"/>
          </a:xfrm>
          <a:prstGeom prst="rect">
            <a:avLst/>
          </a:prstGeom>
        </p:spPr>
      </p:pic>
    </p:spTree>
    <p:extLst>
      <p:ext uri="{BB962C8B-B14F-4D97-AF65-F5344CB8AC3E}">
        <p14:creationId xmlns:p14="http://schemas.microsoft.com/office/powerpoint/2010/main" val="539303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20</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Goal of the case study</vt:lpstr>
      <vt:lpstr>PowerPoint Presentation</vt:lpstr>
    </vt:vector>
  </TitlesOfParts>
  <Company>Target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Amit.Gupta</dc:creator>
  <cp:lastModifiedBy>Amit.Gupta</cp:lastModifiedBy>
  <cp:revision>5</cp:revision>
  <dcterms:created xsi:type="dcterms:W3CDTF">2017-11-05T06:47:43Z</dcterms:created>
  <dcterms:modified xsi:type="dcterms:W3CDTF">2017-11-05T07:53:24Z</dcterms:modified>
</cp:coreProperties>
</file>