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69881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1166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267004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15908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F415A6-64A5-4015-AA77-572A39F8F1D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2636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F415A6-64A5-4015-AA77-572A39F8F1D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65771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F415A6-64A5-4015-AA77-572A39F8F1DB}"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08052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F415A6-64A5-4015-AA77-572A39F8F1DB}"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220221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415A6-64A5-4015-AA77-572A39F8F1DB}"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324069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15A6-64A5-4015-AA77-572A39F8F1D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30790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15A6-64A5-4015-AA77-572A39F8F1D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75561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415A6-64A5-4015-AA77-572A39F8F1DB}" type="datetimeFigureOut">
              <a:rPr lang="en-US" smtClean="0"/>
              <a:t>11/5/2017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77B13-58CC-435C-9D33-9C8A079B9271}" type="slidenum">
              <a:rPr lang="en-US" smtClean="0"/>
              <a:t>‹#›</a:t>
            </a:fld>
            <a:endParaRPr lang="en-US"/>
          </a:p>
        </p:txBody>
      </p:sp>
    </p:spTree>
    <p:extLst>
      <p:ext uri="{BB962C8B-B14F-4D97-AF65-F5344CB8AC3E}">
        <p14:creationId xmlns:p14="http://schemas.microsoft.com/office/powerpoint/2010/main" val="182143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oefficient_of_vari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098" y="264244"/>
            <a:ext cx="11834004" cy="6429854"/>
          </a:xfrm>
        </p:spPr>
        <p:txBody>
          <a:bodyPr>
            <a:normAutofit fontScale="92500" lnSpcReduction="20000"/>
          </a:bodyPr>
          <a:lstStyle/>
          <a:p>
            <a:pPr marL="0" indent="0">
              <a:buNone/>
            </a:pPr>
            <a:r>
              <a:rPr lang="en-US" sz="7700" b="1" dirty="0" smtClean="0"/>
              <a:t>Time-Series - </a:t>
            </a:r>
            <a:r>
              <a:rPr lang="en-US" sz="7700" b="1" dirty="0" smtClean="0"/>
              <a:t>Problem </a:t>
            </a:r>
            <a:r>
              <a:rPr lang="en-US" sz="7700" b="1" dirty="0"/>
              <a:t>Statement</a:t>
            </a:r>
          </a:p>
          <a:p>
            <a:r>
              <a:rPr lang="en-US" dirty="0"/>
              <a:t>“Global Mart” is an online store super giant having worldwide operations. It takes orders and delivers across the globe and deals with all the major product categories - consumer, corporate &amp; home office.</a:t>
            </a:r>
          </a:p>
          <a:p>
            <a:pPr marL="0" indent="0">
              <a:buNone/>
            </a:pPr>
            <a:endParaRPr lang="en-US" dirty="0"/>
          </a:p>
          <a:p>
            <a:r>
              <a:rPr lang="en-US" dirty="0"/>
              <a:t>Now as a sales/operations manager, you want to </a:t>
            </a:r>
            <a:r>
              <a:rPr lang="en-US" dirty="0" err="1"/>
              <a:t>finalise</a:t>
            </a:r>
            <a:r>
              <a:rPr lang="en-US" dirty="0"/>
              <a:t> the plan for the next 6 months.  So, you want to forecast the sales and the demand for the next 6 months, that would help you manage the revenue and inventory accordingly</a:t>
            </a:r>
            <a:r>
              <a:rPr lang="en-US" dirty="0" smtClean="0"/>
              <a:t>.</a:t>
            </a:r>
            <a:r>
              <a:rPr lang="en-US" dirty="0"/>
              <a:t> </a:t>
            </a:r>
          </a:p>
          <a:p>
            <a:r>
              <a:rPr lang="en-US" dirty="0"/>
              <a:t>The store caters to 7 different market segments and in 3 major categories. You want to forecast at this granular level, so you subset your data into 21 (7*3) buckets before </a:t>
            </a:r>
            <a:r>
              <a:rPr lang="en-US" dirty="0" err="1"/>
              <a:t>analysing</a:t>
            </a:r>
            <a:r>
              <a:rPr lang="en-US" dirty="0"/>
              <a:t> these data.</a:t>
            </a:r>
          </a:p>
          <a:p>
            <a:pPr marL="0" indent="0">
              <a:buNone/>
            </a:pPr>
            <a:endParaRPr lang="en-US" dirty="0"/>
          </a:p>
          <a:p>
            <a:r>
              <a:rPr lang="en-US" dirty="0"/>
              <a:t>But not all of these 21 market buckets are important from the store’s point of view. So you need to find out 2 most profitable (and consistent) segment from these 21 and forecast the sales and demand for these segments.</a:t>
            </a:r>
          </a:p>
          <a:p>
            <a:pPr marL="0" indent="0">
              <a:buNone/>
            </a:pPr>
            <a:endParaRPr lang="en-US" dirty="0"/>
          </a:p>
          <a:p>
            <a:endParaRPr lang="en-US" dirty="0"/>
          </a:p>
        </p:txBody>
      </p:sp>
    </p:spTree>
    <p:extLst>
      <p:ext uri="{BB962C8B-B14F-4D97-AF65-F5344CB8AC3E}">
        <p14:creationId xmlns:p14="http://schemas.microsoft.com/office/powerpoint/2010/main" val="380883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23" y="71827"/>
            <a:ext cx="10515600" cy="1325563"/>
          </a:xfrm>
        </p:spPr>
        <p:txBody>
          <a:bodyPr/>
          <a:lstStyle/>
          <a:p>
            <a:r>
              <a:rPr lang="en-US" b="1" dirty="0"/>
              <a:t>Data Understanding</a:t>
            </a:r>
            <a:r>
              <a:rPr lang="en-US" b="1" dirty="0" smtClean="0"/>
              <a:t>:</a:t>
            </a:r>
            <a:endParaRPr lang="en-US" dirty="0"/>
          </a:p>
        </p:txBody>
      </p:sp>
      <p:sp>
        <p:nvSpPr>
          <p:cNvPr id="3" name="Content Placeholder 2"/>
          <p:cNvSpPr>
            <a:spLocks noGrp="1"/>
          </p:cNvSpPr>
          <p:nvPr>
            <p:ph idx="1"/>
          </p:nvPr>
        </p:nvSpPr>
        <p:spPr>
          <a:xfrm>
            <a:off x="141035" y="1302344"/>
            <a:ext cx="6647953" cy="2148222"/>
          </a:xfrm>
          <a:ln>
            <a:solidFill>
              <a:schemeClr val="tx2"/>
            </a:solidFill>
          </a:ln>
        </p:spPr>
        <p:txBody>
          <a:bodyPr>
            <a:normAutofit/>
          </a:bodyPr>
          <a:lstStyle/>
          <a:p>
            <a:pPr marL="0" indent="0">
              <a:buNone/>
            </a:pPr>
            <a:r>
              <a:rPr lang="en-US" sz="2000" dirty="0" smtClean="0"/>
              <a:t>The </a:t>
            </a:r>
            <a:r>
              <a:rPr lang="en-US" sz="2000" dirty="0"/>
              <a:t>data currently has the </a:t>
            </a:r>
            <a:r>
              <a:rPr lang="en-US" sz="2000" dirty="0" smtClean="0"/>
              <a:t>transaction </a:t>
            </a:r>
            <a:r>
              <a:rPr lang="en-US" sz="2000" dirty="0"/>
              <a:t>level </a:t>
            </a:r>
            <a:r>
              <a:rPr lang="en-US" sz="2000" dirty="0" smtClean="0"/>
              <a:t>data</a:t>
            </a:r>
            <a:r>
              <a:rPr lang="en-US" sz="2000" dirty="0"/>
              <a:t>, where each row represents a </a:t>
            </a:r>
            <a:r>
              <a:rPr lang="en-US" sz="2000" dirty="0" smtClean="0"/>
              <a:t>particular order </a:t>
            </a:r>
            <a:r>
              <a:rPr lang="en-US" sz="2000" dirty="0"/>
              <a:t>made on the online store. </a:t>
            </a:r>
            <a:endParaRPr lang="en-US" sz="2000" dirty="0" smtClean="0"/>
          </a:p>
          <a:p>
            <a:pPr marL="0" indent="0">
              <a:buNone/>
            </a:pPr>
            <a:r>
              <a:rPr lang="en-US" sz="2000" dirty="0" smtClean="0"/>
              <a:t>There </a:t>
            </a:r>
            <a:r>
              <a:rPr lang="en-US" sz="2000" dirty="0"/>
              <a:t>are 24 attributes related to each such </a:t>
            </a:r>
            <a:r>
              <a:rPr lang="en-US" sz="2000" dirty="0" smtClean="0"/>
              <a:t>transaction</a:t>
            </a:r>
            <a:r>
              <a:rPr lang="en-US" sz="2000" dirty="0"/>
              <a:t>. The “Market” attribute has 7-factor levels </a:t>
            </a:r>
            <a:r>
              <a:rPr lang="en-US" sz="2000" dirty="0"/>
              <a:t> </a:t>
            </a:r>
            <a:r>
              <a:rPr lang="en-US" sz="2000" dirty="0" smtClean="0"/>
              <a:t>representing </a:t>
            </a:r>
            <a:r>
              <a:rPr lang="en-US" sz="2000" dirty="0"/>
              <a:t>the geographical market sector that the customer </a:t>
            </a:r>
            <a:r>
              <a:rPr lang="en-US" sz="2000" dirty="0" smtClean="0"/>
              <a:t>belongs </a:t>
            </a:r>
            <a:r>
              <a:rPr lang="en-US" sz="2000" dirty="0"/>
              <a:t>to. The “Segment” attribute tells which of the 3 segments that customer </a:t>
            </a:r>
            <a:r>
              <a:rPr lang="en-US" sz="2000" dirty="0" smtClean="0"/>
              <a:t>belongs </a:t>
            </a:r>
            <a:r>
              <a:rPr lang="en-US" sz="2000" dirty="0"/>
              <a:t>to. </a:t>
            </a:r>
            <a:endParaRPr lang="en-US" sz="2000" dirty="0"/>
          </a:p>
        </p:txBody>
      </p:sp>
      <p:pic>
        <p:nvPicPr>
          <p:cNvPr id="4" name="Picture 3"/>
          <p:cNvPicPr>
            <a:picLocks noChangeAspect="1"/>
          </p:cNvPicPr>
          <p:nvPr/>
        </p:nvPicPr>
        <p:blipFill rotWithShape="1">
          <a:blip r:embed="rId2"/>
          <a:srcRect t="1370"/>
          <a:stretch/>
        </p:blipFill>
        <p:spPr>
          <a:xfrm>
            <a:off x="6976419" y="301925"/>
            <a:ext cx="5010150" cy="5505174"/>
          </a:xfrm>
          <a:prstGeom prst="rect">
            <a:avLst/>
          </a:prstGeom>
        </p:spPr>
      </p:pic>
    </p:spTree>
    <p:extLst>
      <p:ext uri="{BB962C8B-B14F-4D97-AF65-F5344CB8AC3E}">
        <p14:creationId xmlns:p14="http://schemas.microsoft.com/office/powerpoint/2010/main" val="332683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240" y="209850"/>
            <a:ext cx="3932208" cy="635539"/>
          </a:xfrm>
        </p:spPr>
        <p:txBody>
          <a:bodyPr>
            <a:normAutofit fontScale="90000"/>
          </a:bodyPr>
          <a:lstStyle/>
          <a:p>
            <a:r>
              <a:rPr lang="en-US" b="1" dirty="0"/>
              <a:t>Data </a:t>
            </a:r>
            <a:r>
              <a:rPr lang="en-US" b="1" dirty="0" smtClean="0"/>
              <a:t>preparation</a:t>
            </a:r>
            <a:endParaRPr lang="en-US" dirty="0"/>
          </a:p>
        </p:txBody>
      </p:sp>
      <p:sp>
        <p:nvSpPr>
          <p:cNvPr id="3" name="Content Placeholder 2"/>
          <p:cNvSpPr>
            <a:spLocks noGrp="1"/>
          </p:cNvSpPr>
          <p:nvPr>
            <p:ph idx="1"/>
          </p:nvPr>
        </p:nvSpPr>
        <p:spPr>
          <a:xfrm>
            <a:off x="329240" y="1092380"/>
            <a:ext cx="11773619" cy="3945446"/>
          </a:xfrm>
        </p:spPr>
        <p:txBody>
          <a:bodyPr>
            <a:normAutofit/>
          </a:bodyPr>
          <a:lstStyle/>
          <a:p>
            <a:pPr marL="0" indent="0">
              <a:buNone/>
            </a:pPr>
            <a:r>
              <a:rPr lang="en-US" dirty="0" smtClean="0"/>
              <a:t>You </a:t>
            </a:r>
            <a:r>
              <a:rPr lang="en-US" dirty="0"/>
              <a:t>would need to first segment the whole dataset into the 21 subsets based on the market and the customer segment level. Next, comes the most important data preparation step. That is to convert the transaction-level data into a time series. Thus, you would need to aggregate the 3 attributes  - Sales, Quantity &amp; Profit, over the Order Date to arrive at monthly values for these attributes. Once, you arrive at these 3 time series for each of the 21 segments, we need to find the 2 most profitable and consistently profitable segments. For this, the metric that you can use is the coefficient of variation of the Profit for all 21 market segments. If you wish to know more about the coefficient of variation, you can read on it </a:t>
            </a:r>
            <a:r>
              <a:rPr lang="en-US" dirty="0">
                <a:hlinkClick r:id="rId2"/>
              </a:rPr>
              <a:t>here</a:t>
            </a:r>
            <a:r>
              <a:rPr lang="en-US" dirty="0"/>
              <a:t>.</a:t>
            </a:r>
          </a:p>
          <a:p>
            <a:endParaRPr lang="en-US" dirty="0"/>
          </a:p>
        </p:txBody>
      </p:sp>
    </p:spTree>
    <p:extLst>
      <p:ext uri="{BB962C8B-B14F-4D97-AF65-F5344CB8AC3E}">
        <p14:creationId xmlns:p14="http://schemas.microsoft.com/office/powerpoint/2010/main" val="2972813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36" y="158092"/>
            <a:ext cx="3328358" cy="687298"/>
          </a:xfrm>
        </p:spPr>
        <p:txBody>
          <a:bodyPr>
            <a:normAutofit fontScale="90000"/>
          </a:bodyPr>
          <a:lstStyle/>
          <a:p>
            <a:r>
              <a:rPr lang="en-US" b="1" dirty="0"/>
              <a:t>Model </a:t>
            </a:r>
            <a:r>
              <a:rPr lang="en-US" b="1" dirty="0" smtClean="0"/>
              <a:t>building</a:t>
            </a:r>
            <a:endParaRPr lang="en-US" dirty="0"/>
          </a:p>
        </p:txBody>
      </p:sp>
      <p:sp>
        <p:nvSpPr>
          <p:cNvPr id="3" name="Content Placeholder 2"/>
          <p:cNvSpPr>
            <a:spLocks noGrp="1"/>
          </p:cNvSpPr>
          <p:nvPr>
            <p:ph idx="1"/>
          </p:nvPr>
        </p:nvSpPr>
        <p:spPr>
          <a:xfrm>
            <a:off x="294736" y="988862"/>
            <a:ext cx="10515600" cy="2047636"/>
          </a:xfrm>
        </p:spPr>
        <p:txBody>
          <a:bodyPr/>
          <a:lstStyle/>
          <a:p>
            <a:pPr marL="0" indent="0">
              <a:buNone/>
            </a:pPr>
            <a:r>
              <a:rPr lang="en-US" dirty="0" smtClean="0"/>
              <a:t>Once </a:t>
            </a:r>
            <a:r>
              <a:rPr lang="en-US" dirty="0"/>
              <a:t>you arrive at the 2 most profitable segments, the next challenge is to forecast the sales and quantity for the next 6 months. You are supposed to use classical decomposition and auto ARIMA for forecasting. Also, it is advised that you smoothen the data before you perform classical decomposition.</a:t>
            </a:r>
          </a:p>
          <a:p>
            <a:pPr marL="0" indent="0">
              <a:buNone/>
            </a:pPr>
            <a:endParaRPr lang="en-US" dirty="0"/>
          </a:p>
        </p:txBody>
      </p:sp>
    </p:spTree>
    <p:extLst>
      <p:ext uri="{BB962C8B-B14F-4D97-AF65-F5344CB8AC3E}">
        <p14:creationId xmlns:p14="http://schemas.microsoft.com/office/powerpoint/2010/main" val="1678001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240</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Data Understanding:</vt:lpstr>
      <vt:lpstr>Data preparation</vt:lpstr>
      <vt:lpstr>Model building</vt:lpstr>
    </vt:vector>
  </TitlesOfParts>
  <Company>Target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Amit.Gupta</dc:creator>
  <cp:lastModifiedBy>Amit.Gupta</cp:lastModifiedBy>
  <cp:revision>5</cp:revision>
  <dcterms:created xsi:type="dcterms:W3CDTF">2017-11-05T06:47:43Z</dcterms:created>
  <dcterms:modified xsi:type="dcterms:W3CDTF">2017-11-05T08:31:06Z</dcterms:modified>
</cp:coreProperties>
</file>