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3" r:id="rId3"/>
    <p:sldId id="257" r:id="rId4"/>
    <p:sldId id="258" r:id="rId5"/>
    <p:sldId id="281" r:id="rId6"/>
    <p:sldId id="259" r:id="rId7"/>
    <p:sldId id="284" r:id="rId8"/>
    <p:sldId id="260" r:id="rId9"/>
    <p:sldId id="285" r:id="rId10"/>
    <p:sldId id="261" r:id="rId11"/>
    <p:sldId id="262" r:id="rId12"/>
    <p:sldId id="263" r:id="rId13"/>
    <p:sldId id="264" r:id="rId14"/>
    <p:sldId id="286" r:id="rId15"/>
    <p:sldId id="265" r:id="rId16"/>
    <p:sldId id="266" r:id="rId17"/>
    <p:sldId id="287" r:id="rId18"/>
    <p:sldId id="267" r:id="rId19"/>
    <p:sldId id="288" r:id="rId20"/>
    <p:sldId id="269" r:id="rId21"/>
    <p:sldId id="289" r:id="rId22"/>
    <p:sldId id="270" r:id="rId23"/>
    <p:sldId id="271" r:id="rId24"/>
    <p:sldId id="268" r:id="rId25"/>
    <p:sldId id="272" r:id="rId26"/>
    <p:sldId id="273" r:id="rId27"/>
    <p:sldId id="274" r:id="rId28"/>
    <p:sldId id="290" r:id="rId29"/>
    <p:sldId id="275" r:id="rId30"/>
    <p:sldId id="276" r:id="rId31"/>
    <p:sldId id="279" r:id="rId32"/>
    <p:sldId id="280" r:id="rId33"/>
    <p:sldId id="291" r:id="rId34"/>
    <p:sldId id="277" r:id="rId35"/>
    <p:sldId id="278" r:id="rId36"/>
    <p:sldId id="28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710D0EF2-9A45-4AAB-A49B-5043A7F8CC3F}" type="datetimeFigureOut">
              <a:rPr lang="en-IN" smtClean="0"/>
              <a:t>10-06-2018</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83D69FF2-F19B-46F6-8A68-A7B1BC933A1C}" type="slidenum">
              <a:rPr lang="en-IN" smtClean="0"/>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0D0EF2-9A45-4AAB-A49B-5043A7F8CC3F}" type="datetimeFigureOut">
              <a:rPr lang="en-IN" smtClean="0"/>
              <a:t>10-06-2018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D69FF2-F19B-46F6-8A68-A7B1BC933A1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0D0EF2-9A45-4AAB-A49B-5043A7F8CC3F}" type="datetimeFigureOut">
              <a:rPr lang="en-IN" smtClean="0"/>
              <a:t>10-06-2018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D69FF2-F19B-46F6-8A68-A7B1BC933A1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0D0EF2-9A45-4AAB-A49B-5043A7F8CC3F}" type="datetimeFigureOut">
              <a:rPr lang="en-IN" smtClean="0"/>
              <a:t>10-06-2018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D69FF2-F19B-46F6-8A68-A7B1BC933A1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10D0EF2-9A45-4AAB-A49B-5043A7F8CC3F}" type="datetimeFigureOut">
              <a:rPr lang="en-IN" smtClean="0"/>
              <a:t>10-06-2018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83D69FF2-F19B-46F6-8A68-A7B1BC933A1C}"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10D0EF2-9A45-4AAB-A49B-5043A7F8CC3F}" type="datetimeFigureOut">
              <a:rPr lang="en-IN" smtClean="0"/>
              <a:t>10-06-2018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D69FF2-F19B-46F6-8A68-A7B1BC933A1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10D0EF2-9A45-4AAB-A49B-5043A7F8CC3F}" type="datetimeFigureOut">
              <a:rPr lang="en-IN" smtClean="0"/>
              <a:t>10-06-2018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D69FF2-F19B-46F6-8A68-A7B1BC933A1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10D0EF2-9A45-4AAB-A49B-5043A7F8CC3F}" type="datetimeFigureOut">
              <a:rPr lang="en-IN" smtClean="0"/>
              <a:t>10-06-2018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D69FF2-F19B-46F6-8A68-A7B1BC933A1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0D0EF2-9A45-4AAB-A49B-5043A7F8CC3F}" type="datetimeFigureOut">
              <a:rPr lang="en-IN" smtClean="0"/>
              <a:t>10-06-2018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D69FF2-F19B-46F6-8A68-A7B1BC933A1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10D0EF2-9A45-4AAB-A49B-5043A7F8CC3F}" type="datetimeFigureOut">
              <a:rPr lang="en-IN" smtClean="0"/>
              <a:t>10-06-2018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D69FF2-F19B-46F6-8A68-A7B1BC933A1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10D0EF2-9A45-4AAB-A49B-5043A7F8CC3F}" type="datetimeFigureOut">
              <a:rPr lang="en-IN" smtClean="0"/>
              <a:t>10-06-2018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D69FF2-F19B-46F6-8A68-A7B1BC933A1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710D0EF2-9A45-4AAB-A49B-5043A7F8CC3F}" type="datetimeFigureOut">
              <a:rPr lang="en-IN" smtClean="0"/>
              <a:t>10-06-2018</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83D69FF2-F19B-46F6-8A68-A7B1BC933A1C}"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TRW </a:t>
            </a:r>
            <a:r>
              <a:rPr lang="en-IN" dirty="0" err="1" smtClean="0"/>
              <a:t>LAb</a:t>
            </a:r>
            <a:endParaRPr lang="en-IN" dirty="0"/>
          </a:p>
        </p:txBody>
      </p:sp>
      <p:sp>
        <p:nvSpPr>
          <p:cNvPr id="3" name="Subtitle 2"/>
          <p:cNvSpPr>
            <a:spLocks noGrp="1"/>
          </p:cNvSpPr>
          <p:nvPr>
            <p:ph type="subTitle" idx="1"/>
          </p:nvPr>
        </p:nvSpPr>
        <p:spPr/>
        <p:txBody>
          <a:bodyPr/>
          <a:lstStyle/>
          <a:p>
            <a:endParaRPr lang="en-IN" dirty="0" smtClean="0"/>
          </a:p>
          <a:p>
            <a:r>
              <a:rPr lang="en-IN" dirty="0" smtClean="0"/>
              <a:t>TOPIC – SOLAR AUTOMOBILE</a:t>
            </a:r>
            <a:endParaRPr lang="en-IN" dirty="0"/>
          </a:p>
        </p:txBody>
      </p:sp>
    </p:spTree>
    <p:extLst>
      <p:ext uri="{BB962C8B-B14F-4D97-AF65-F5344CB8AC3E}">
        <p14:creationId xmlns:p14="http://schemas.microsoft.com/office/powerpoint/2010/main" val="642360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120720"/>
          </a:xfrm>
        </p:spPr>
        <p:txBody>
          <a:bodyPr>
            <a:normAutofit lnSpcReduction="10000"/>
          </a:bodyPr>
          <a:lstStyle/>
          <a:p>
            <a:pPr marL="137160" indent="0">
              <a:buNone/>
            </a:pPr>
            <a:r>
              <a:rPr lang="en-IN" b="1" dirty="0" smtClean="0">
                <a:solidFill>
                  <a:srgbClr val="FF0000"/>
                </a:solidFill>
              </a:rPr>
              <a:t>SINGLE-TRACK VEHICLES</a:t>
            </a:r>
            <a:endParaRPr lang="en-IN" b="1" dirty="0">
              <a:solidFill>
                <a:srgbClr val="FF0000"/>
              </a:solidFill>
            </a:endParaRPr>
          </a:p>
          <a:p>
            <a:r>
              <a:rPr lang="en-IN" dirty="0"/>
              <a:t>The first solar "cars" were actually tricycles or </a:t>
            </a:r>
            <a:r>
              <a:rPr lang="en-IN" dirty="0" err="1"/>
              <a:t>Quadracycles</a:t>
            </a:r>
            <a:r>
              <a:rPr lang="en-IN" dirty="0"/>
              <a:t> built with bicycle technology. These were called </a:t>
            </a:r>
            <a:r>
              <a:rPr lang="en-IN" dirty="0" err="1"/>
              <a:t>solarmobiles</a:t>
            </a:r>
            <a:r>
              <a:rPr lang="en-IN" dirty="0"/>
              <a:t> at the first solar race, the Tour de Sol in Switzerland in 1985. With 72 participants, half used solar power exclusively while the other half used solar-human-powered hybrids. A few true solar bicycles were built, either with a large solar roof, a small rear panel, or a trailer with a solar panel. Later more practical solar bicycles were built with foldable panels to be set up only during parking. Even later the panels were left at home, feeding into the electric mains, and the bicycles charged from the mains.</a:t>
            </a:r>
          </a:p>
          <a:p>
            <a:endParaRPr lang="en-IN" dirty="0"/>
          </a:p>
        </p:txBody>
      </p:sp>
    </p:spTree>
    <p:extLst>
      <p:ext uri="{BB962C8B-B14F-4D97-AF65-F5344CB8AC3E}">
        <p14:creationId xmlns:p14="http://schemas.microsoft.com/office/powerpoint/2010/main" val="1157965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624736"/>
          </a:xfrm>
        </p:spPr>
        <p:txBody>
          <a:bodyPr>
            <a:normAutofit fontScale="92500" lnSpcReduction="20000"/>
          </a:bodyPr>
          <a:lstStyle/>
          <a:p>
            <a:pPr marL="137160" indent="0">
              <a:buNone/>
            </a:pPr>
            <a:r>
              <a:rPr lang="en-IN" b="1" dirty="0" smtClean="0">
                <a:solidFill>
                  <a:srgbClr val="FF0000"/>
                </a:solidFill>
              </a:rPr>
              <a:t>AUXILIARY POWER</a:t>
            </a:r>
          </a:p>
          <a:p>
            <a:endParaRPr lang="en-IN" b="1" dirty="0">
              <a:solidFill>
                <a:srgbClr val="FF0000"/>
              </a:solidFill>
            </a:endParaRPr>
          </a:p>
          <a:p>
            <a:r>
              <a:rPr lang="en-IN" dirty="0"/>
              <a:t>Photovoltaic modules are used commercially as auxiliary power units on passenger </a:t>
            </a:r>
            <a:r>
              <a:rPr lang="en-IN" dirty="0" smtClean="0"/>
              <a:t>cars</a:t>
            </a:r>
            <a:r>
              <a:rPr lang="en-IN" dirty="0"/>
              <a:t> in order to ventilate the car, reducing the temperature of the passenger compartment while it is parked in the sun. Vehicles such as the 2010 Prius, </a:t>
            </a:r>
            <a:r>
              <a:rPr lang="en-IN" dirty="0" err="1"/>
              <a:t>Aptera</a:t>
            </a:r>
            <a:r>
              <a:rPr lang="en-IN" dirty="0"/>
              <a:t> 2, Audi A8, and Mazda 929have had solar sunroof options for ventilation purposes.</a:t>
            </a:r>
          </a:p>
          <a:p>
            <a:r>
              <a:rPr lang="en-IN" dirty="0"/>
              <a:t>The area of photovoltaic modules required to power a car with conventional design is too large to be carried on board. A prototype car and trailer has been built Solar Taxi. According to the website, it is capable of 100 km/day using 6m</a:t>
            </a:r>
            <a:r>
              <a:rPr lang="en-IN" baseline="30000" dirty="0"/>
              <a:t>2</a:t>
            </a:r>
            <a:r>
              <a:rPr lang="en-IN" dirty="0"/>
              <a:t> of standard crystalline silicon cells. Electricity is stored using a nickel/salt battery. A stationary system such as a rooftop solar panel, however, can be used to charge conventional electric vehicles.</a:t>
            </a:r>
          </a:p>
          <a:p>
            <a:endParaRPr lang="en-IN" dirty="0"/>
          </a:p>
        </p:txBody>
      </p:sp>
    </p:spTree>
    <p:extLst>
      <p:ext uri="{BB962C8B-B14F-4D97-AF65-F5344CB8AC3E}">
        <p14:creationId xmlns:p14="http://schemas.microsoft.com/office/powerpoint/2010/main" val="425891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192728"/>
          </a:xfrm>
        </p:spPr>
        <p:txBody>
          <a:bodyPr>
            <a:normAutofit/>
          </a:bodyPr>
          <a:lstStyle/>
          <a:p>
            <a:r>
              <a:rPr lang="en-IN" dirty="0"/>
              <a:t>It is also possible to use solar panels to extend the range of a hybrid or electric car, as incorporated in the </a:t>
            </a:r>
            <a:r>
              <a:rPr lang="en-IN" dirty="0" err="1"/>
              <a:t>Fisker</a:t>
            </a:r>
            <a:r>
              <a:rPr lang="en-IN" dirty="0"/>
              <a:t> Karma, available as an option on the Chevy </a:t>
            </a:r>
            <a:r>
              <a:rPr lang="en-IN" dirty="0" smtClean="0"/>
              <a:t>Volt, </a:t>
            </a:r>
            <a:r>
              <a:rPr lang="en-IN" dirty="0"/>
              <a:t>on the hood and roof of "Destiny 2000" modifications of Pontiac </a:t>
            </a:r>
            <a:r>
              <a:rPr lang="en-IN" dirty="0" err="1"/>
              <a:t>Fieros</a:t>
            </a:r>
            <a:r>
              <a:rPr lang="en-IN" dirty="0"/>
              <a:t>, </a:t>
            </a:r>
            <a:r>
              <a:rPr lang="en-IN" dirty="0" err="1"/>
              <a:t>Italdesign</a:t>
            </a:r>
            <a:r>
              <a:rPr lang="en-IN" dirty="0"/>
              <a:t> </a:t>
            </a:r>
            <a:r>
              <a:rPr lang="en-IN" dirty="0" err="1"/>
              <a:t>Quaranta</a:t>
            </a:r>
            <a:r>
              <a:rPr lang="en-IN" dirty="0"/>
              <a:t>, Free Drive EV Solar Bug, and numerous other electric vehicles, both concept and production. In May 2007 a partnership of Canadian companies led by </a:t>
            </a:r>
            <a:r>
              <a:rPr lang="en-IN" dirty="0" err="1"/>
              <a:t>Hymotion</a:t>
            </a:r>
            <a:r>
              <a:rPr lang="en-IN" dirty="0"/>
              <a:t> added PV cells to a Toyota Prius to extend the range</a:t>
            </a:r>
            <a:r>
              <a:rPr lang="en-IN" dirty="0" smtClean="0"/>
              <a:t>.</a:t>
            </a:r>
            <a:r>
              <a:rPr lang="en-IN" dirty="0"/>
              <a:t> SEV claims 20 miles per day from their combined 215W module mounted on the car roof and an additional 3kWh </a:t>
            </a:r>
            <a:r>
              <a:rPr lang="en-IN" dirty="0" smtClean="0"/>
              <a:t>battery</a:t>
            </a:r>
            <a:endParaRPr lang="en-IN" dirty="0"/>
          </a:p>
        </p:txBody>
      </p:sp>
    </p:spTree>
    <p:extLst>
      <p:ext uri="{BB962C8B-B14F-4D97-AF65-F5344CB8AC3E}">
        <p14:creationId xmlns:p14="http://schemas.microsoft.com/office/powerpoint/2010/main" val="1739768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976704"/>
          </a:xfrm>
        </p:spPr>
        <p:txBody>
          <a:bodyPr>
            <a:normAutofit lnSpcReduction="10000"/>
          </a:bodyPr>
          <a:lstStyle/>
          <a:p>
            <a:pPr marL="137160" indent="0">
              <a:buNone/>
            </a:pPr>
            <a:r>
              <a:rPr lang="en-IN" dirty="0" smtClean="0"/>
              <a:t> </a:t>
            </a:r>
            <a:r>
              <a:rPr lang="en-IN" dirty="0"/>
              <a:t>It is also technically possible to use photovoltaic technology</a:t>
            </a:r>
            <a:r>
              <a:rPr lang="en-IN" dirty="0" smtClean="0"/>
              <a:t>,(</a:t>
            </a:r>
            <a:r>
              <a:rPr lang="en-IN" dirty="0"/>
              <a:t>specifically </a:t>
            </a:r>
            <a:r>
              <a:rPr lang="en-IN" dirty="0" err="1"/>
              <a:t>thermophotovoltaic</a:t>
            </a:r>
            <a:r>
              <a:rPr lang="en-IN" dirty="0"/>
              <a:t> (TPV) technology) to provide motive power for a car. Fuel is used to heat an emitter. The infrared radiation generated is converted to electricity by a low band gap PV cell (e.g. </a:t>
            </a:r>
            <a:r>
              <a:rPr lang="en-IN" dirty="0" err="1"/>
              <a:t>GaSb</a:t>
            </a:r>
            <a:r>
              <a:rPr lang="en-IN" dirty="0"/>
              <a:t>). A prototype TPV hybrid car was even built. The "Viking 29" was the World’s first </a:t>
            </a:r>
            <a:r>
              <a:rPr lang="en-IN" dirty="0" err="1"/>
              <a:t>thermophotovoltaic</a:t>
            </a:r>
            <a:r>
              <a:rPr lang="en-IN" dirty="0"/>
              <a:t> (TPV) powered automobile, designed and built by the Vehicle Research Institute (VRI) at Western Washington University. Efficiency would need to be increased and cost decreased to make TPV competitive with fuel cells or internal combustion engines.</a:t>
            </a:r>
          </a:p>
          <a:p>
            <a:endParaRPr lang="en-IN" dirty="0"/>
          </a:p>
        </p:txBody>
      </p:sp>
    </p:spTree>
    <p:extLst>
      <p:ext uri="{BB962C8B-B14F-4D97-AF65-F5344CB8AC3E}">
        <p14:creationId xmlns:p14="http://schemas.microsoft.com/office/powerpoint/2010/main" val="98646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thermovoltaic ce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80" y="0"/>
            <a:ext cx="921838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4753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192728"/>
          </a:xfrm>
        </p:spPr>
        <p:txBody>
          <a:bodyPr>
            <a:normAutofit/>
          </a:bodyPr>
          <a:lstStyle/>
          <a:p>
            <a:pPr marL="137160" indent="0">
              <a:buNone/>
            </a:pPr>
            <a:r>
              <a:rPr lang="en-IN" b="1" dirty="0" smtClean="0">
                <a:solidFill>
                  <a:srgbClr val="FF0000"/>
                </a:solidFill>
              </a:rPr>
              <a:t>RAIL</a:t>
            </a:r>
            <a:endParaRPr lang="en-IN" b="1" dirty="0">
              <a:solidFill>
                <a:srgbClr val="FF0000"/>
              </a:solidFill>
            </a:endParaRPr>
          </a:p>
          <a:p>
            <a:r>
              <a:rPr lang="en-IN" dirty="0"/>
              <a:t>Railway presents a low rolling resistance option that would be beneficial of planned journeys and stops</a:t>
            </a:r>
            <a:r>
              <a:rPr lang="en-IN" dirty="0" smtClean="0"/>
              <a:t>.</a:t>
            </a:r>
            <a:r>
              <a:rPr lang="en-IN" dirty="0"/>
              <a:t> PV panels were tested as APUs on Italian rolling stock under EU project</a:t>
            </a:r>
            <a:r>
              <a:rPr lang="en-IN" dirty="0" smtClean="0"/>
              <a:t>. PVTRAIN. </a:t>
            </a:r>
            <a:r>
              <a:rPr lang="en-IN" dirty="0"/>
              <a:t>Direct feed to a DC grids avoids losses through DC to AC conversion</a:t>
            </a:r>
            <a:r>
              <a:rPr lang="en-IN" dirty="0" smtClean="0"/>
              <a:t>.</a:t>
            </a:r>
            <a:r>
              <a:rPr lang="en-IN" dirty="0"/>
              <a:t> DC grids are only to be found in electric powered transport: railways, trams and trolleybuses. Conversion of DC from PV panels to grid alternating current (AC) was estimated to cause around 3% of the electricity being </a:t>
            </a:r>
            <a:r>
              <a:rPr lang="en-IN" dirty="0" smtClean="0"/>
              <a:t>wasted.</a:t>
            </a:r>
            <a:endParaRPr lang="en-IN" dirty="0"/>
          </a:p>
          <a:p>
            <a:endParaRPr lang="en-IN" dirty="0"/>
          </a:p>
        </p:txBody>
      </p:sp>
    </p:spTree>
    <p:extLst>
      <p:ext uri="{BB962C8B-B14F-4D97-AF65-F5344CB8AC3E}">
        <p14:creationId xmlns:p14="http://schemas.microsoft.com/office/powerpoint/2010/main" val="223387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120720"/>
          </a:xfrm>
        </p:spPr>
        <p:txBody>
          <a:bodyPr>
            <a:normAutofit lnSpcReduction="10000"/>
          </a:bodyPr>
          <a:lstStyle/>
          <a:p>
            <a:pPr marL="137160" indent="0">
              <a:buNone/>
            </a:pPr>
            <a:r>
              <a:rPr lang="en-IN" dirty="0" err="1"/>
              <a:t>PVTrain</a:t>
            </a:r>
            <a:r>
              <a:rPr lang="en-IN" dirty="0"/>
              <a:t> concluded that the most interest for PV in rail transport was on freight cars where on board electrical power would allow new functionality:</a:t>
            </a:r>
          </a:p>
          <a:p>
            <a:r>
              <a:rPr lang="en-IN" dirty="0"/>
              <a:t>GPS or other positioning devices, so as to improve its use in fleet management and efficiency.</a:t>
            </a:r>
          </a:p>
          <a:p>
            <a:r>
              <a:rPr lang="en-IN" dirty="0"/>
              <a:t>Electric locks, a video monitor and remote control system for cars with sliding doors, so as to reduce the risk of robbery for valuable goods.</a:t>
            </a:r>
          </a:p>
          <a:p>
            <a:r>
              <a:rPr lang="en-IN" dirty="0"/>
              <a:t>ABS brakes, which would raise the maximum velocity of freight cars to 160 km/h, improving productivity.</a:t>
            </a:r>
          </a:p>
          <a:p>
            <a:endParaRPr lang="en-IN" dirty="0"/>
          </a:p>
        </p:txBody>
      </p:sp>
    </p:spTree>
    <p:extLst>
      <p:ext uri="{BB962C8B-B14F-4D97-AF65-F5344CB8AC3E}">
        <p14:creationId xmlns:p14="http://schemas.microsoft.com/office/powerpoint/2010/main" val="1965700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SOLAR TRA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6463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843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WATER</a:t>
            </a:r>
            <a:endParaRPr lang="en-IN" dirty="0"/>
          </a:p>
        </p:txBody>
      </p:sp>
      <p:sp>
        <p:nvSpPr>
          <p:cNvPr id="3" name="Content Placeholder 2"/>
          <p:cNvSpPr>
            <a:spLocks noGrp="1"/>
          </p:cNvSpPr>
          <p:nvPr>
            <p:ph idx="1"/>
          </p:nvPr>
        </p:nvSpPr>
        <p:spPr/>
        <p:txBody>
          <a:bodyPr>
            <a:normAutofit fontScale="85000" lnSpcReduction="20000"/>
          </a:bodyPr>
          <a:lstStyle/>
          <a:p>
            <a:pPr marL="137160" indent="0">
              <a:buNone/>
            </a:pPr>
            <a:endParaRPr lang="en-IN" i="1" dirty="0"/>
          </a:p>
          <a:p>
            <a:r>
              <a:rPr lang="en-IN" dirty="0" smtClean="0"/>
              <a:t>Planet Solar</a:t>
            </a:r>
            <a:r>
              <a:rPr lang="en-IN" dirty="0"/>
              <a:t>, the world's largest solar-powered boat and the first ever solar electric vehicle to circumnavigate the globe (in 2012).</a:t>
            </a:r>
          </a:p>
          <a:p>
            <a:r>
              <a:rPr lang="en-IN" dirty="0"/>
              <a:t>Solar powered boats have mainly been limited to rivers and canals, but in 2007 an experimental 14m catamaran, the Sun21 sailed the Atlantic from Seville to Miami, and from there to New York</a:t>
            </a:r>
            <a:r>
              <a:rPr lang="en-IN" dirty="0" smtClean="0"/>
              <a:t>.</a:t>
            </a:r>
            <a:r>
              <a:rPr lang="en-IN" dirty="0"/>
              <a:t> It was the first crossing of the Atlantic powered only by solar</a:t>
            </a:r>
            <a:r>
              <a:rPr lang="en-IN" dirty="0" smtClean="0"/>
              <a:t>.</a:t>
            </a:r>
            <a:endParaRPr lang="en-IN" dirty="0"/>
          </a:p>
          <a:p>
            <a:r>
              <a:rPr lang="en-IN" dirty="0"/>
              <a:t>Japan's biggest shipping line Nippon Yusen KK and Nippon Oil Corporation said solar panels capable of generating 40 kilowatts of electricity would be placed on top of a 60,213 ton car carrier ship to be used by Toyota Motor Corporation</a:t>
            </a:r>
            <a:r>
              <a:rPr lang="en-IN" dirty="0" smtClean="0"/>
              <a:t>.</a:t>
            </a:r>
            <a:endParaRPr lang="en-IN" dirty="0"/>
          </a:p>
          <a:p>
            <a:endParaRPr lang="en-IN" dirty="0"/>
          </a:p>
        </p:txBody>
      </p:sp>
    </p:spTree>
    <p:extLst>
      <p:ext uri="{BB962C8B-B14F-4D97-AF65-F5344CB8AC3E}">
        <p14:creationId xmlns:p14="http://schemas.microsoft.com/office/powerpoint/2010/main" val="1995061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SOLAR VEHICLE IN WAT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Image result for SOLAR VEHICLE IN WATE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150" name="Picture 6" descr="Image result for SOLAR VEHICLE IN WA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95536"/>
            <a:ext cx="9180512" cy="857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654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SOLAR AUTOMOB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1340768"/>
            <a:ext cx="9181020" cy="410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457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AIR</a:t>
            </a:r>
            <a:endParaRPr lang="en-IN" dirty="0"/>
          </a:p>
        </p:txBody>
      </p:sp>
      <p:sp>
        <p:nvSpPr>
          <p:cNvPr id="3" name="Content Placeholder 2"/>
          <p:cNvSpPr>
            <a:spLocks noGrp="1"/>
          </p:cNvSpPr>
          <p:nvPr>
            <p:ph idx="1"/>
          </p:nvPr>
        </p:nvSpPr>
        <p:spPr/>
        <p:txBody>
          <a:bodyPr>
            <a:normAutofit fontScale="92500"/>
          </a:bodyPr>
          <a:lstStyle/>
          <a:p>
            <a:r>
              <a:rPr lang="en-IN" dirty="0"/>
              <a:t>Solar ships can refer to solar powered airships or hybrid </a:t>
            </a:r>
            <a:r>
              <a:rPr lang="en-IN" dirty="0" err="1" smtClean="0"/>
              <a:t>airships.There</a:t>
            </a:r>
            <a:r>
              <a:rPr lang="en-IN" dirty="0" smtClean="0"/>
              <a:t> </a:t>
            </a:r>
            <a:r>
              <a:rPr lang="en-IN" dirty="0"/>
              <a:t>is considerable military interest in unmanned aerial vehicles (UAVs); solar power would enable these to stay aloft for months, becoming a much cheaper means of doing some tasks done today by satellites. In September 2007, the first successful flight for 48h under constant power of a UAV was reported</a:t>
            </a:r>
            <a:r>
              <a:rPr lang="en-IN" dirty="0" smtClean="0"/>
              <a:t>.</a:t>
            </a:r>
            <a:r>
              <a:rPr lang="en-IN" dirty="0"/>
              <a:t> This is likely to be the first commercial use for </a:t>
            </a:r>
            <a:r>
              <a:rPr lang="en-IN" dirty="0" err="1"/>
              <a:t>photovoltaics</a:t>
            </a:r>
            <a:r>
              <a:rPr lang="en-IN" dirty="0"/>
              <a:t> in flight.</a:t>
            </a:r>
          </a:p>
          <a:p>
            <a:r>
              <a:rPr lang="en-IN" dirty="0"/>
              <a:t>Many demonstration solar aircraft have been built, some of the best known by </a:t>
            </a:r>
            <a:r>
              <a:rPr lang="en-IN" dirty="0" err="1" smtClean="0"/>
              <a:t>AeroVironment</a:t>
            </a:r>
            <a:r>
              <a:rPr lang="en-IN" dirty="0" smtClean="0"/>
              <a:t>.</a:t>
            </a:r>
            <a:endParaRPr lang="en-IN" dirty="0"/>
          </a:p>
          <a:p>
            <a:endParaRPr lang="en-IN" dirty="0"/>
          </a:p>
        </p:txBody>
      </p:sp>
    </p:spTree>
    <p:extLst>
      <p:ext uri="{BB962C8B-B14F-4D97-AF65-F5344CB8AC3E}">
        <p14:creationId xmlns:p14="http://schemas.microsoft.com/office/powerpoint/2010/main" val="962583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Image result for SOLAR VEHICLE IN AI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32452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430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192728"/>
          </a:xfrm>
        </p:spPr>
        <p:txBody>
          <a:bodyPr>
            <a:normAutofit/>
          </a:bodyPr>
          <a:lstStyle/>
          <a:p>
            <a:pPr marL="137160" indent="0">
              <a:buNone/>
            </a:pPr>
            <a:r>
              <a:rPr lang="en-IN" b="1" dirty="0" smtClean="0">
                <a:solidFill>
                  <a:srgbClr val="FF0000"/>
                </a:solidFill>
              </a:rPr>
              <a:t>MANNED SOLAR AIRCRAFT</a:t>
            </a:r>
          </a:p>
          <a:p>
            <a:pPr marL="137160" indent="0">
              <a:buNone/>
            </a:pPr>
            <a:endParaRPr lang="en-IN" b="1" dirty="0">
              <a:solidFill>
                <a:srgbClr val="FF0000"/>
              </a:solidFill>
            </a:endParaRPr>
          </a:p>
          <a:p>
            <a:r>
              <a:rPr lang="en-IN" dirty="0"/>
              <a:t>Gossamer </a:t>
            </a:r>
            <a:r>
              <a:rPr lang="en-IN" dirty="0" smtClean="0"/>
              <a:t>Penguin</a:t>
            </a:r>
            <a:endParaRPr lang="en-IN" dirty="0"/>
          </a:p>
          <a:p>
            <a:r>
              <a:rPr lang="en-IN" dirty="0"/>
              <a:t>Solar Challenger - This aircraft flew 163 miles (262 km) from Paris, France to England on solar power.</a:t>
            </a:r>
          </a:p>
          <a:p>
            <a:r>
              <a:rPr lang="en-IN" dirty="0" err="1" smtClean="0"/>
              <a:t>Sunseeker</a:t>
            </a:r>
            <a:r>
              <a:rPr lang="en-IN" dirty="0" smtClean="0"/>
              <a:t>.</a:t>
            </a:r>
            <a:endParaRPr lang="en-IN" dirty="0"/>
          </a:p>
          <a:p>
            <a:r>
              <a:rPr lang="en-IN" dirty="0" err="1" smtClean="0"/>
              <a:t>SolarStratos</a:t>
            </a:r>
            <a:r>
              <a:rPr lang="en-IN" dirty="0" smtClean="0"/>
              <a:t> – </a:t>
            </a:r>
            <a:r>
              <a:rPr lang="en-IN" dirty="0"/>
              <a:t>Swiss stratospheric 2-seater solar plane aims to climb into space.</a:t>
            </a:r>
          </a:p>
          <a:p>
            <a:endParaRPr lang="en-IN" dirty="0"/>
          </a:p>
        </p:txBody>
      </p:sp>
    </p:spTree>
    <p:extLst>
      <p:ext uri="{BB962C8B-B14F-4D97-AF65-F5344CB8AC3E}">
        <p14:creationId xmlns:p14="http://schemas.microsoft.com/office/powerpoint/2010/main" val="4177680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976704"/>
          </a:xfrm>
        </p:spPr>
        <p:txBody>
          <a:bodyPr>
            <a:normAutofit lnSpcReduction="10000"/>
          </a:bodyPr>
          <a:lstStyle/>
          <a:p>
            <a:r>
              <a:rPr lang="en-IN" dirty="0"/>
              <a:t>Solar Impulse – two single-seat aircraft, the second of which circumnavigated the Earth. The first aircraft completed a 26-hour test flight in Switzerland on 8-9 July 2010. The aircraft was flown to a height of nearly 28,000 feet (8,500 meters) by Andre </a:t>
            </a:r>
            <a:r>
              <a:rPr lang="en-IN" dirty="0" err="1"/>
              <a:t>Borschberg</a:t>
            </a:r>
            <a:r>
              <a:rPr lang="en-IN" dirty="0"/>
              <a:t>. It flew overnight using battery power. The second aircraft, slightly larger and more powerful, took off from Abu Dhabi in 2015, flew towards India and then eastward across Asia. However, after experiencing battery overheating, it was forced to halt in Hawaii over the winter. In April 2016, it resumed its journey, and completed its circumnavigation of the globe, returning to Abu Dhabi on 26 July 2016.</a:t>
            </a:r>
          </a:p>
          <a:p>
            <a:endParaRPr lang="en-IN" dirty="0"/>
          </a:p>
        </p:txBody>
      </p:sp>
    </p:spTree>
    <p:extLst>
      <p:ext uri="{BB962C8B-B14F-4D97-AF65-F5344CB8AC3E}">
        <p14:creationId xmlns:p14="http://schemas.microsoft.com/office/powerpoint/2010/main" val="2362298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120720"/>
          </a:xfrm>
        </p:spPr>
        <p:txBody>
          <a:bodyPr>
            <a:normAutofit fontScale="85000" lnSpcReduction="20000"/>
          </a:bodyPr>
          <a:lstStyle/>
          <a:p>
            <a:r>
              <a:rPr lang="en-IN" dirty="0"/>
              <a:t>In 2010, the </a:t>
            </a:r>
            <a:r>
              <a:rPr lang="en-IN" dirty="0" err="1"/>
              <a:t>Tûranor</a:t>
            </a:r>
            <a:r>
              <a:rPr lang="en-IN" dirty="0"/>
              <a:t> </a:t>
            </a:r>
            <a:r>
              <a:rPr lang="en-IN" dirty="0" err="1"/>
              <a:t>PlanetSolar</a:t>
            </a:r>
            <a:r>
              <a:rPr lang="en-IN" dirty="0"/>
              <a:t>, a 30 metre long, 15.2 metre wide catamaran yacht powered by 470 square metres of solar panels, was unveiled. It is, so far, the largest solar-powered boat ever built</a:t>
            </a:r>
            <a:r>
              <a:rPr lang="en-IN" dirty="0" smtClean="0"/>
              <a:t>.</a:t>
            </a:r>
            <a:r>
              <a:rPr lang="en-IN" dirty="0"/>
              <a:t> In 2012, </a:t>
            </a:r>
            <a:r>
              <a:rPr lang="en-IN" dirty="0" err="1"/>
              <a:t>PlanetSolar</a:t>
            </a:r>
            <a:r>
              <a:rPr lang="en-IN" dirty="0"/>
              <a:t> became the first ever solar electric vehicle to circumnavigate the globe</a:t>
            </a:r>
            <a:r>
              <a:rPr lang="en-IN" dirty="0" smtClean="0"/>
              <a:t>.</a:t>
            </a:r>
            <a:endParaRPr lang="en-IN" dirty="0"/>
          </a:p>
          <a:p>
            <a:r>
              <a:rPr lang="en-IN" dirty="0"/>
              <a:t>Various demonstration systems have been made. Curiously, none yet takes advantage of the huge power gain that water cooling would bring.</a:t>
            </a:r>
          </a:p>
          <a:p>
            <a:r>
              <a:rPr lang="en-IN" dirty="0"/>
              <a:t>The low power density of current solar panels limits the use of solar propelled vessels, however boats that use sails (which do not generate electricity unlike combustion engines) rely on battery power for electrical appliances (such as refrigeration, lighting and communications). Here solar panels have become popular for recharging batteries as they do not create noise, require fuel and often can be seamlessly added to existing deck space.</a:t>
            </a:r>
          </a:p>
          <a:p>
            <a:endParaRPr lang="en-IN" dirty="0"/>
          </a:p>
        </p:txBody>
      </p:sp>
    </p:spTree>
    <p:extLst>
      <p:ext uri="{BB962C8B-B14F-4D97-AF65-F5344CB8AC3E}">
        <p14:creationId xmlns:p14="http://schemas.microsoft.com/office/powerpoint/2010/main" val="2870219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120720"/>
          </a:xfrm>
        </p:spPr>
        <p:txBody>
          <a:bodyPr>
            <a:normAutofit fontScale="85000" lnSpcReduction="20000"/>
          </a:bodyPr>
          <a:lstStyle/>
          <a:p>
            <a:pPr marL="137160" indent="0">
              <a:buNone/>
            </a:pPr>
            <a:r>
              <a:rPr lang="en-IN" dirty="0">
                <a:solidFill>
                  <a:srgbClr val="FF0000"/>
                </a:solidFill>
              </a:rPr>
              <a:t>UNMANNED AERIAL </a:t>
            </a:r>
            <a:r>
              <a:rPr lang="en-IN" dirty="0" smtClean="0">
                <a:solidFill>
                  <a:srgbClr val="FF0000"/>
                </a:solidFill>
              </a:rPr>
              <a:t>VEHICLES</a:t>
            </a:r>
          </a:p>
          <a:p>
            <a:pPr marL="137160" indent="0">
              <a:buNone/>
            </a:pPr>
            <a:endParaRPr lang="en-IN" b="1" dirty="0">
              <a:solidFill>
                <a:srgbClr val="FF0000"/>
              </a:solidFill>
            </a:endParaRPr>
          </a:p>
          <a:p>
            <a:r>
              <a:rPr lang="en-IN" dirty="0"/>
              <a:t>Pathfinder and Pathfinder-Plus - This UAV demonstrated that an airplane could stay aloft for an extended period of time </a:t>
            </a:r>
            <a:r>
              <a:rPr lang="en-IN" dirty="0" err="1"/>
              <a:t>fueled</a:t>
            </a:r>
            <a:r>
              <a:rPr lang="en-IN" dirty="0"/>
              <a:t> purely by solar power.</a:t>
            </a:r>
          </a:p>
          <a:p>
            <a:r>
              <a:rPr lang="en-IN" dirty="0"/>
              <a:t>Helios - Derived from the Pathfinder-Plus, this solar cell and fuel cell powered UAV set a world record for flight at 96,863 feet (29,524 m).</a:t>
            </a:r>
          </a:p>
          <a:p>
            <a:r>
              <a:rPr lang="en-IN" dirty="0" smtClean="0"/>
              <a:t>Zephyr</a:t>
            </a:r>
            <a:r>
              <a:rPr lang="en-IN" dirty="0"/>
              <a:t> - built by </a:t>
            </a:r>
            <a:r>
              <a:rPr lang="en-IN" dirty="0" err="1"/>
              <a:t>Qinetiq</a:t>
            </a:r>
            <a:r>
              <a:rPr lang="en-IN" dirty="0"/>
              <a:t>, this UAV set the unofficial world record for longest duration unmanned flight at over 82 hours on 31 July 2008. Just 15 days after the Solar Impulse flight mentioned above, on 23 July 2010 the Zephyr, a lightweight unmanned aerial vehicle engineered by the United Kingdom defence firm QinetiQ, claimed the endurance record for an unmanned aerial vehicle. It flew in the skies of Arizona for over two weeks (336 hours). It has also soared to over 70,700 feet (21.5 km</a:t>
            </a:r>
            <a:r>
              <a:rPr lang="en-IN" dirty="0" smtClean="0"/>
              <a:t>).</a:t>
            </a:r>
            <a:endParaRPr lang="en-IN" dirty="0"/>
          </a:p>
          <a:p>
            <a:endParaRPr lang="en-IN" dirty="0"/>
          </a:p>
        </p:txBody>
      </p:sp>
    </p:spTree>
    <p:extLst>
      <p:ext uri="{BB962C8B-B14F-4D97-AF65-F5344CB8AC3E}">
        <p14:creationId xmlns:p14="http://schemas.microsoft.com/office/powerpoint/2010/main" val="3818422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FUTURE SOLAR POWERED PROJECTS</a:t>
            </a:r>
            <a:endParaRPr lang="en-IN" dirty="0"/>
          </a:p>
        </p:txBody>
      </p:sp>
      <p:sp>
        <p:nvSpPr>
          <p:cNvPr id="3" name="Content Placeholder 2"/>
          <p:cNvSpPr>
            <a:spLocks noGrp="1"/>
          </p:cNvSpPr>
          <p:nvPr>
            <p:ph idx="1"/>
          </p:nvPr>
        </p:nvSpPr>
        <p:spPr/>
        <p:txBody>
          <a:bodyPr/>
          <a:lstStyle/>
          <a:p>
            <a:pPr marL="137160" indent="0">
              <a:buNone/>
            </a:pPr>
            <a:endParaRPr lang="en-IN" b="1" dirty="0"/>
          </a:p>
          <a:p>
            <a:r>
              <a:rPr lang="en-IN" dirty="0"/>
              <a:t>Sky-Sailor (aimed at Martian flight)</a:t>
            </a:r>
          </a:p>
          <a:p>
            <a:r>
              <a:rPr lang="en-IN" dirty="0"/>
              <a:t>various solar airship projects, such as Lockheed Martin's "High Altitude Airship"</a:t>
            </a:r>
          </a:p>
          <a:p>
            <a:endParaRPr lang="en-IN" dirty="0"/>
          </a:p>
        </p:txBody>
      </p:sp>
    </p:spTree>
    <p:extLst>
      <p:ext uri="{BB962C8B-B14F-4D97-AF65-F5344CB8AC3E}">
        <p14:creationId xmlns:p14="http://schemas.microsoft.com/office/powerpoint/2010/main" val="1598488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SPACE</a:t>
            </a:r>
            <a:endParaRPr lang="en-IN" dirty="0"/>
          </a:p>
        </p:txBody>
      </p:sp>
      <p:sp>
        <p:nvSpPr>
          <p:cNvPr id="3" name="Content Placeholder 2"/>
          <p:cNvSpPr>
            <a:spLocks noGrp="1"/>
          </p:cNvSpPr>
          <p:nvPr>
            <p:ph idx="1"/>
          </p:nvPr>
        </p:nvSpPr>
        <p:spPr/>
        <p:txBody>
          <a:bodyPr>
            <a:normAutofit fontScale="85000" lnSpcReduction="20000"/>
          </a:bodyPr>
          <a:lstStyle/>
          <a:p>
            <a:pPr marL="137160" indent="0">
              <a:buNone/>
            </a:pPr>
            <a:r>
              <a:rPr lang="en-IN" dirty="0" smtClean="0">
                <a:solidFill>
                  <a:srgbClr val="FF0000"/>
                </a:solidFill>
              </a:rPr>
              <a:t>SOLAR POWERED SPACECRAFT</a:t>
            </a:r>
          </a:p>
          <a:p>
            <a:pPr marL="137160" indent="0">
              <a:buNone/>
            </a:pPr>
            <a:endParaRPr lang="en-IN" dirty="0" smtClean="0">
              <a:solidFill>
                <a:srgbClr val="FF0000"/>
              </a:solidFill>
            </a:endParaRPr>
          </a:p>
          <a:p>
            <a:r>
              <a:rPr lang="en-IN" dirty="0"/>
              <a:t>Solar energy is often used to supply power for satellites and spacecraft operating in the inner solar system since it can supply energy for a long time without excess fuel mass. A Communications satellite contains multiple radio transmitters which operate continually during its life. It would be uneconomic to operate such a vehicle (which may be on-orbit for years) from primary batteries or fuel cells, and refuelling in orbit is not practical. Solar power is not generally used to adjust the satellite's position, however, and the useful life of a communications satellite will be limited by the on-board station-keeping fuel supply.</a:t>
            </a:r>
          </a:p>
        </p:txBody>
      </p:sp>
    </p:spTree>
    <p:extLst>
      <p:ext uri="{BB962C8B-B14F-4D97-AF65-F5344CB8AC3E}">
        <p14:creationId xmlns:p14="http://schemas.microsoft.com/office/powerpoint/2010/main" val="38945611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8" name="Picture 6" descr="Image result for SOLAR POWERED SPACECRAF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330"/>
            <a:ext cx="9144000" cy="6869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301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192728"/>
          </a:xfrm>
        </p:spPr>
        <p:txBody>
          <a:bodyPr>
            <a:normAutofit fontScale="77500" lnSpcReduction="20000"/>
          </a:bodyPr>
          <a:lstStyle/>
          <a:p>
            <a:pPr marL="137160" indent="0">
              <a:buNone/>
            </a:pPr>
            <a:r>
              <a:rPr lang="en-IN" b="1" dirty="0" smtClean="0">
                <a:solidFill>
                  <a:srgbClr val="FF0000"/>
                </a:solidFill>
              </a:rPr>
              <a:t>SOLAR PROPELLED SPACECRAFT</a:t>
            </a:r>
          </a:p>
          <a:p>
            <a:pPr marL="137160" indent="0">
              <a:buNone/>
            </a:pPr>
            <a:endParaRPr lang="en-IN" b="1" dirty="0">
              <a:solidFill>
                <a:srgbClr val="FF0000"/>
              </a:solidFill>
            </a:endParaRPr>
          </a:p>
          <a:p>
            <a:r>
              <a:rPr lang="en-IN" dirty="0"/>
              <a:t>A few spacecraft operating within the orbit of Mars have used solar power as an energy source for their propulsion system.</a:t>
            </a:r>
          </a:p>
          <a:p>
            <a:r>
              <a:rPr lang="en-IN" dirty="0"/>
              <a:t>All current solar powered spacecraft use solar panels in conjunction with electric propulsion, typically ion </a:t>
            </a:r>
            <a:r>
              <a:rPr lang="en-IN" dirty="0" smtClean="0"/>
              <a:t>drives</a:t>
            </a:r>
            <a:r>
              <a:rPr lang="en-IN" dirty="0"/>
              <a:t> as this gives a very high exhaust velocity, and reduces the propellant over that of a rocket by more than a factor of ten. Since propellant is usually the biggest mass on many spacecraft, this reduces launch costs.</a:t>
            </a:r>
          </a:p>
          <a:p>
            <a:r>
              <a:rPr lang="en-IN" dirty="0"/>
              <a:t>Other proposals for solar spacecraft include solar thermal heating of propellant, typically hydrogen or sometimes water is proposed. An </a:t>
            </a:r>
            <a:r>
              <a:rPr lang="en-IN" dirty="0" err="1"/>
              <a:t>electrodynamic</a:t>
            </a:r>
            <a:r>
              <a:rPr lang="en-IN" dirty="0"/>
              <a:t> tether can be used to change a satellite's orientation or adjust its orbit.</a:t>
            </a:r>
          </a:p>
          <a:p>
            <a:r>
              <a:rPr lang="en-IN" dirty="0"/>
              <a:t>Another concept for solar propulsion in space is the light sail; this doesn't require conversion of light to electrical energy, instead relying directly on the tiny but persistent radiation pressure of light.</a:t>
            </a:r>
          </a:p>
          <a:p>
            <a:endParaRPr lang="en-IN" dirty="0"/>
          </a:p>
        </p:txBody>
      </p:sp>
    </p:spTree>
    <p:extLst>
      <p:ext uri="{BB962C8B-B14F-4D97-AF65-F5344CB8AC3E}">
        <p14:creationId xmlns:p14="http://schemas.microsoft.com/office/powerpoint/2010/main" val="323051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Submitted by:</a:t>
            </a:r>
            <a:endParaRPr lang="en-IN" dirty="0"/>
          </a:p>
        </p:txBody>
      </p:sp>
      <p:sp>
        <p:nvSpPr>
          <p:cNvPr id="3" name="Content Placeholder 2"/>
          <p:cNvSpPr>
            <a:spLocks noGrp="1"/>
          </p:cNvSpPr>
          <p:nvPr>
            <p:ph idx="1"/>
          </p:nvPr>
        </p:nvSpPr>
        <p:spPr>
          <a:xfrm>
            <a:off x="457200" y="3068960"/>
            <a:ext cx="8229600" cy="3240400"/>
          </a:xfrm>
        </p:spPr>
        <p:txBody>
          <a:bodyPr/>
          <a:lstStyle/>
          <a:p>
            <a:pPr marL="137160" indent="0" algn="ctr">
              <a:buNone/>
            </a:pPr>
            <a:r>
              <a:rPr lang="en-IN" dirty="0" err="1" smtClean="0"/>
              <a:t>Siddharth</a:t>
            </a:r>
            <a:r>
              <a:rPr lang="en-IN" dirty="0" smtClean="0"/>
              <a:t> Singh</a:t>
            </a:r>
          </a:p>
          <a:p>
            <a:pPr marL="137160" indent="0" algn="ctr">
              <a:buNone/>
            </a:pPr>
            <a:r>
              <a:rPr lang="en-IN" dirty="0" smtClean="0"/>
              <a:t>CSE 2B</a:t>
            </a:r>
          </a:p>
          <a:p>
            <a:pPr marL="137160" indent="0">
              <a:buNone/>
            </a:pPr>
            <a:endParaRPr lang="en-IN" dirty="0" smtClean="0"/>
          </a:p>
          <a:p>
            <a:endParaRPr lang="en-IN" dirty="0" smtClean="0"/>
          </a:p>
          <a:p>
            <a:endParaRPr lang="en-IN" dirty="0"/>
          </a:p>
        </p:txBody>
      </p:sp>
    </p:spTree>
    <p:extLst>
      <p:ext uri="{BB962C8B-B14F-4D97-AF65-F5344CB8AC3E}">
        <p14:creationId xmlns:p14="http://schemas.microsoft.com/office/powerpoint/2010/main" val="31136009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PLUG IN HYBRID &amp; SOLAR VEHICLES</a:t>
            </a:r>
            <a:endParaRPr lang="en-IN" dirty="0"/>
          </a:p>
        </p:txBody>
      </p:sp>
      <p:sp>
        <p:nvSpPr>
          <p:cNvPr id="3" name="Content Placeholder 2"/>
          <p:cNvSpPr>
            <a:spLocks noGrp="1"/>
          </p:cNvSpPr>
          <p:nvPr>
            <p:ph idx="1"/>
          </p:nvPr>
        </p:nvSpPr>
        <p:spPr/>
        <p:txBody>
          <a:bodyPr>
            <a:normAutofit fontScale="85000" lnSpcReduction="20000"/>
          </a:bodyPr>
          <a:lstStyle/>
          <a:p>
            <a:pPr marL="137160" indent="0">
              <a:buNone/>
            </a:pPr>
            <a:endParaRPr lang="en-IN" b="1" dirty="0"/>
          </a:p>
          <a:p>
            <a:r>
              <a:rPr lang="en-IN" dirty="0"/>
              <a:t>An interesting variant of the electric vehicle is the triple hybrid vehicle—the PHEV that has solar panels as well to assist.</a:t>
            </a:r>
          </a:p>
          <a:p>
            <a:r>
              <a:rPr lang="en-IN" dirty="0"/>
              <a:t>The 2010 Toyota Prius model has an option to mount solar panels on the roof. They power a ventilation system while parked to help provide cooling</a:t>
            </a:r>
            <a:r>
              <a:rPr lang="en-IN" dirty="0" smtClean="0"/>
              <a:t>.</a:t>
            </a:r>
            <a:r>
              <a:rPr lang="en-IN" dirty="0"/>
              <a:t> There are many applications of </a:t>
            </a:r>
            <a:r>
              <a:rPr lang="en-IN" b="1" dirty="0" err="1"/>
              <a:t>photovoltaics</a:t>
            </a:r>
            <a:r>
              <a:rPr lang="en-IN" b="1" dirty="0"/>
              <a:t> in transport</a:t>
            </a:r>
            <a:r>
              <a:rPr lang="en-IN" dirty="0"/>
              <a:t> either for motive power or as auxiliary power units, particularly where fuel, maintenance, emissions or noise requirements preclude internal combustion engines or fuel cells. Due to the limited area available on each vehicle either speed or range or both are limited when used for motive power.</a:t>
            </a:r>
          </a:p>
          <a:p>
            <a:endParaRPr lang="en-IN" dirty="0"/>
          </a:p>
        </p:txBody>
      </p:sp>
    </p:spTree>
    <p:extLst>
      <p:ext uri="{BB962C8B-B14F-4D97-AF65-F5344CB8AC3E}">
        <p14:creationId xmlns:p14="http://schemas.microsoft.com/office/powerpoint/2010/main" val="13520986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a:t>
            </a:r>
            <a:endParaRPr lang="en-IN" dirty="0"/>
          </a:p>
        </p:txBody>
      </p:sp>
      <p:sp>
        <p:nvSpPr>
          <p:cNvPr id="3" name="Content Placeholder 2"/>
          <p:cNvSpPr>
            <a:spLocks noGrp="1"/>
          </p:cNvSpPr>
          <p:nvPr>
            <p:ph idx="1"/>
          </p:nvPr>
        </p:nvSpPr>
        <p:spPr/>
        <p:txBody>
          <a:bodyPr/>
          <a:lstStyle/>
          <a:p>
            <a:pPr fontAlgn="base"/>
            <a:r>
              <a:rPr lang="en-IN" dirty="0">
                <a:solidFill>
                  <a:srgbClr val="FF0000"/>
                </a:solidFill>
              </a:rPr>
              <a:t>No </a:t>
            </a:r>
            <a:r>
              <a:rPr lang="en-IN" dirty="0" smtClean="0">
                <a:solidFill>
                  <a:srgbClr val="FF0000"/>
                </a:solidFill>
              </a:rPr>
              <a:t>Emissions </a:t>
            </a:r>
            <a:r>
              <a:rPr lang="en-IN" dirty="0" smtClean="0"/>
              <a:t>: Because </a:t>
            </a:r>
            <a:r>
              <a:rPr lang="en-IN" dirty="0"/>
              <a:t>solar-powered cars have electric motors, they burn no fuel and produce no emissions</a:t>
            </a:r>
            <a:r>
              <a:rPr lang="en-IN" dirty="0" smtClean="0"/>
              <a:t>.</a:t>
            </a:r>
          </a:p>
          <a:p>
            <a:pPr fontAlgn="base"/>
            <a:r>
              <a:rPr lang="en-IN" dirty="0">
                <a:solidFill>
                  <a:srgbClr val="FF0000"/>
                </a:solidFill>
              </a:rPr>
              <a:t>Preservation Of Natural </a:t>
            </a:r>
            <a:r>
              <a:rPr lang="en-IN" dirty="0" smtClean="0">
                <a:solidFill>
                  <a:srgbClr val="FF0000"/>
                </a:solidFill>
              </a:rPr>
              <a:t>Resources </a:t>
            </a:r>
            <a:r>
              <a:rPr lang="en-IN" dirty="0" smtClean="0"/>
              <a:t>: Although </a:t>
            </a:r>
            <a:r>
              <a:rPr lang="en-IN" dirty="0"/>
              <a:t>the panels and other components of a solar-powered car initially consume energy and resources to manufacture, the solar car would require no additional energy </a:t>
            </a:r>
            <a:r>
              <a:rPr lang="en-IN" dirty="0" smtClean="0"/>
              <a:t>input.</a:t>
            </a:r>
            <a:endParaRPr lang="en-IN" dirty="0"/>
          </a:p>
          <a:p>
            <a:pPr fontAlgn="base"/>
            <a:endParaRPr lang="en-IN" dirty="0"/>
          </a:p>
          <a:p>
            <a:endParaRPr lang="en-IN" dirty="0"/>
          </a:p>
        </p:txBody>
      </p:sp>
    </p:spTree>
    <p:extLst>
      <p:ext uri="{BB962C8B-B14F-4D97-AF65-F5344CB8AC3E}">
        <p14:creationId xmlns:p14="http://schemas.microsoft.com/office/powerpoint/2010/main" val="16127582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192728"/>
          </a:xfrm>
        </p:spPr>
        <p:txBody>
          <a:bodyPr/>
          <a:lstStyle/>
          <a:p>
            <a:pPr fontAlgn="base"/>
            <a:r>
              <a:rPr lang="en-IN" dirty="0">
                <a:solidFill>
                  <a:srgbClr val="FF0000"/>
                </a:solidFill>
              </a:rPr>
              <a:t>No Fuel </a:t>
            </a:r>
            <a:r>
              <a:rPr lang="en-IN" dirty="0" smtClean="0">
                <a:solidFill>
                  <a:srgbClr val="FF0000"/>
                </a:solidFill>
              </a:rPr>
              <a:t>Cost </a:t>
            </a:r>
            <a:r>
              <a:rPr lang="en-IN" dirty="0" smtClean="0"/>
              <a:t>: There </a:t>
            </a:r>
            <a:r>
              <a:rPr lang="en-IN" dirty="0"/>
              <a:t>are considerable economic incentives to develop, produce and operate solar cars. Because of their lack of dependence on external fuel sources, they are free from the fuel costs normally associated with gas, diesel, and even hybrid automobiles. </a:t>
            </a:r>
            <a:endParaRPr lang="en-IN" dirty="0" smtClean="0"/>
          </a:p>
          <a:p>
            <a:pPr fontAlgn="base"/>
            <a:r>
              <a:rPr lang="en-IN" dirty="0">
                <a:solidFill>
                  <a:srgbClr val="FF0000"/>
                </a:solidFill>
              </a:rPr>
              <a:t>Driving </a:t>
            </a:r>
            <a:r>
              <a:rPr lang="en-IN" dirty="0" smtClean="0">
                <a:solidFill>
                  <a:srgbClr val="FF0000"/>
                </a:solidFill>
              </a:rPr>
              <a:t>Comfort </a:t>
            </a:r>
            <a:r>
              <a:rPr lang="en-IN" dirty="0" smtClean="0"/>
              <a:t>: Electric </a:t>
            </a:r>
            <a:r>
              <a:rPr lang="en-IN" dirty="0"/>
              <a:t>motors designed to power solar-cars are generally smaller than the equivalent gas engine, and operate without the noise and vibrations generally associated with conventional cars, according to Elements Online Environment Magazine.</a:t>
            </a:r>
          </a:p>
          <a:p>
            <a:pPr fontAlgn="base"/>
            <a:endParaRPr lang="en-IN" dirty="0"/>
          </a:p>
          <a:p>
            <a:endParaRPr lang="en-IN" dirty="0"/>
          </a:p>
        </p:txBody>
      </p:sp>
    </p:spTree>
    <p:extLst>
      <p:ext uri="{BB962C8B-B14F-4D97-AF65-F5344CB8AC3E}">
        <p14:creationId xmlns:p14="http://schemas.microsoft.com/office/powerpoint/2010/main" val="40322203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Image result for SOLAR POWER C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72" y="-19891"/>
            <a:ext cx="9184166" cy="6877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4886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LIMITATIONS</a:t>
            </a:r>
            <a:endParaRPr lang="en-IN" dirty="0"/>
          </a:p>
        </p:txBody>
      </p:sp>
      <p:sp>
        <p:nvSpPr>
          <p:cNvPr id="3" name="Content Placeholder 2"/>
          <p:cNvSpPr>
            <a:spLocks noGrp="1"/>
          </p:cNvSpPr>
          <p:nvPr>
            <p:ph idx="1"/>
          </p:nvPr>
        </p:nvSpPr>
        <p:spPr/>
        <p:txBody>
          <a:bodyPr>
            <a:normAutofit fontScale="92500" lnSpcReduction="20000"/>
          </a:bodyPr>
          <a:lstStyle/>
          <a:p>
            <a:r>
              <a:rPr lang="en-IN" dirty="0"/>
              <a:t>There are limits to using photovoltaic (PV) cells for vehicles:</a:t>
            </a:r>
          </a:p>
          <a:p>
            <a:r>
              <a:rPr lang="en-IN" dirty="0"/>
              <a:t>Power density: Power from a solar array is limited by the size of the vehicle and area that can be exposed to sunlight. This can also be overcome by adding a flatbed and connecting it to the car and this gives more area for panels for powering the car. While energy can be accumulated in batteries to lower peak demand on the array and provide operation in sunless conditions, the battery adds weight and cost to the vehicle. The power limit can be mitigated by use of conventional electric cars supplied by solar (or other) power, recharging from the electrical grid</a:t>
            </a:r>
            <a:r>
              <a:rPr lang="en-IN" dirty="0" smtClean="0"/>
              <a:t>.</a:t>
            </a:r>
            <a:endParaRPr lang="en-IN" dirty="0"/>
          </a:p>
        </p:txBody>
      </p:sp>
    </p:spTree>
    <p:extLst>
      <p:ext uri="{BB962C8B-B14F-4D97-AF65-F5344CB8AC3E}">
        <p14:creationId xmlns:p14="http://schemas.microsoft.com/office/powerpoint/2010/main" val="1234781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048712"/>
          </a:xfrm>
        </p:spPr>
        <p:txBody>
          <a:bodyPr>
            <a:normAutofit fontScale="85000" lnSpcReduction="20000"/>
          </a:bodyPr>
          <a:lstStyle/>
          <a:p>
            <a:r>
              <a:rPr lang="en-IN" dirty="0"/>
              <a:t>Cost: While sunlight is free, the creation of PV cells to capture that sunlight is expensive. Costs for solar panels are steadily declining (22% cost reduction per doubling of production volume).</a:t>
            </a:r>
          </a:p>
          <a:p>
            <a:r>
              <a:rPr lang="en-IN" dirty="0"/>
              <a:t>Design considerations: Even though sunlight has no lifespan, PV cells do. The lifetime of a solar module is approximately 30 years</a:t>
            </a:r>
            <a:r>
              <a:rPr lang="en-IN" dirty="0" smtClean="0"/>
              <a:t>. Standard </a:t>
            </a:r>
            <a:r>
              <a:rPr lang="en-IN" dirty="0" err="1"/>
              <a:t>photovoltaics</a:t>
            </a:r>
            <a:r>
              <a:rPr lang="en-IN" dirty="0"/>
              <a:t> often come with a warranty of 90% (from nominal power) after 10 years and 80% after 25 years. Mobile applications are unlikely to require lifetimes as long as building integrated PV and solar parks. Current PV panels are mostly designed for stationary installations. However, to be successful in mobile applications, PV panels need to be designed to withstand vibrations. Also, solar panels, especially those incorporating glass, have significant weight. In order for its addition to be of value, a solar panel must provide energy equivalent to or greater than the energy consumed to propel its weight.</a:t>
            </a:r>
          </a:p>
          <a:p>
            <a:endParaRPr lang="en-IN" dirty="0"/>
          </a:p>
          <a:p>
            <a:endParaRPr lang="en-IN" dirty="0"/>
          </a:p>
        </p:txBody>
      </p:sp>
    </p:spTree>
    <p:extLst>
      <p:ext uri="{BB962C8B-B14F-4D97-AF65-F5344CB8AC3E}">
        <p14:creationId xmlns:p14="http://schemas.microsoft.com/office/powerpoint/2010/main" val="42495913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2323319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fontScale="85000" lnSpcReduction="20000"/>
          </a:bodyPr>
          <a:lstStyle/>
          <a:p>
            <a:r>
              <a:rPr lang="en-IN" dirty="0"/>
              <a:t>A </a:t>
            </a:r>
            <a:r>
              <a:rPr lang="en-IN" b="1" dirty="0"/>
              <a:t>solar vehicle</a:t>
            </a:r>
            <a:r>
              <a:rPr lang="en-IN" dirty="0"/>
              <a:t> is an electric vehicle powered completely or significantly by direct solar energy. Usually, photovoltaic (PV) cells contained in solar panels convert the sun's energy directly into electric energy. The term "solar vehicle" usually implies that solar energy is used to power all or part of a vehicle's propulsion. Solar power may be also used to provide power for communications or controls or other auxiliary functions.</a:t>
            </a:r>
          </a:p>
          <a:p>
            <a:r>
              <a:rPr lang="en-IN" dirty="0"/>
              <a:t>Solar vehicles are not sold as practical day-to-day transportation devices at present, but are primarily demonstration vehicles and engineering exercises, often sponsored by government agencies. However, indirectly solar-charged vehicles are widespread and solar boats are available commercially.</a:t>
            </a:r>
          </a:p>
          <a:p>
            <a:endParaRPr lang="en-IN" dirty="0"/>
          </a:p>
        </p:txBody>
      </p:sp>
    </p:spTree>
    <p:extLst>
      <p:ext uri="{BB962C8B-B14F-4D97-AF65-F5344CB8AC3E}">
        <p14:creationId xmlns:p14="http://schemas.microsoft.com/office/powerpoint/2010/main" val="221076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SOLAR ENERGY ?</a:t>
            </a:r>
            <a:endParaRPr lang="en-IN" dirty="0"/>
          </a:p>
        </p:txBody>
      </p:sp>
      <p:sp>
        <p:nvSpPr>
          <p:cNvPr id="3" name="Content Placeholder 2"/>
          <p:cNvSpPr>
            <a:spLocks noGrp="1"/>
          </p:cNvSpPr>
          <p:nvPr>
            <p:ph idx="1"/>
          </p:nvPr>
        </p:nvSpPr>
        <p:spPr>
          <a:xfrm>
            <a:off x="457200" y="1340768"/>
            <a:ext cx="8229600" cy="5544616"/>
          </a:xfrm>
        </p:spPr>
        <p:txBody>
          <a:bodyPr>
            <a:normAutofit fontScale="85000" lnSpcReduction="10000"/>
          </a:bodyPr>
          <a:lstStyle/>
          <a:p>
            <a:r>
              <a:rPr lang="en-IN" b="1" dirty="0"/>
              <a:t>Solar energy</a:t>
            </a:r>
            <a:r>
              <a:rPr lang="en-IN" dirty="0"/>
              <a:t> is radiant light and heat from the Sun that is harnessed using a range of ever-evolving technologies such as solar heating, </a:t>
            </a:r>
            <a:r>
              <a:rPr lang="en-IN" dirty="0" err="1"/>
              <a:t>photovoltaics</a:t>
            </a:r>
            <a:r>
              <a:rPr lang="en-IN" dirty="0"/>
              <a:t>, solar thermal energy, solar architecture, molten salt power plants and artificial photosynthesis</a:t>
            </a:r>
            <a:r>
              <a:rPr lang="en-IN" dirty="0" smtClean="0"/>
              <a:t>.</a:t>
            </a:r>
            <a:endParaRPr lang="en-IN" dirty="0"/>
          </a:p>
          <a:p>
            <a:r>
              <a:rPr lang="en-IN" dirty="0"/>
              <a:t>It is an important source of renewable energy and its technologies are broadly characterized as either passive solar or active solar depending on how they capture and distribute solar energy or convert it into solar power. Active solar techniques include the use of photovoltaic systems, concentrated solar power and solar water heating to harness the energy. Passive solar techniques include orienting a building to the Sun, selecting materials with </a:t>
            </a:r>
            <a:r>
              <a:rPr lang="en-IN" dirty="0" err="1"/>
              <a:t>favorable</a:t>
            </a:r>
            <a:r>
              <a:rPr lang="en-IN" dirty="0"/>
              <a:t> thermal mass or light-dispersing properties, and designing spaces that naturally circulate air</a:t>
            </a:r>
            <a:r>
              <a:rPr lang="en-IN" dirty="0" smtClean="0"/>
              <a:t>.</a:t>
            </a:r>
            <a:endParaRPr lang="en-IN" dirty="0"/>
          </a:p>
        </p:txBody>
      </p:sp>
    </p:spTree>
    <p:extLst>
      <p:ext uri="{BB962C8B-B14F-4D97-AF65-F5344CB8AC3E}">
        <p14:creationId xmlns:p14="http://schemas.microsoft.com/office/powerpoint/2010/main" val="1980324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LAND</a:t>
            </a:r>
            <a:endParaRPr lang="en-IN" dirty="0"/>
          </a:p>
        </p:txBody>
      </p:sp>
      <p:sp>
        <p:nvSpPr>
          <p:cNvPr id="3" name="Content Placeholder 2"/>
          <p:cNvSpPr>
            <a:spLocks noGrp="1"/>
          </p:cNvSpPr>
          <p:nvPr>
            <p:ph idx="1"/>
          </p:nvPr>
        </p:nvSpPr>
        <p:spPr/>
        <p:txBody>
          <a:bodyPr>
            <a:normAutofit fontScale="77500" lnSpcReduction="20000"/>
          </a:bodyPr>
          <a:lstStyle/>
          <a:p>
            <a:pPr marL="137160" indent="0">
              <a:buNone/>
            </a:pPr>
            <a:r>
              <a:rPr lang="en-IN" b="1" dirty="0" smtClean="0">
                <a:solidFill>
                  <a:srgbClr val="FF0000"/>
                </a:solidFill>
              </a:rPr>
              <a:t>SOLAR CARS</a:t>
            </a:r>
            <a:endParaRPr lang="en-IN" i="1" dirty="0"/>
          </a:p>
          <a:p>
            <a:r>
              <a:rPr lang="en-IN" dirty="0"/>
              <a:t>Solar cars depend on PV cells to convert sunlight into electricity to drive electric motors. Unlike solar thermal energy which converts solar energy to heat, PV cells directly convert sunlight into electricity</a:t>
            </a:r>
            <a:r>
              <a:rPr lang="en-IN" dirty="0" smtClean="0"/>
              <a:t>.</a:t>
            </a:r>
            <a:endParaRPr lang="en-IN" dirty="0"/>
          </a:p>
          <a:p>
            <a:r>
              <a:rPr lang="en-IN" dirty="0"/>
              <a:t>The design of a solar car is severely limited by the amount of energy input into the car. Solar cars are built for solar car races and also for public use List of prototype solar-powered cars. Even the best solar cells can only collect limited power and energy over the area of a car's surface. This limits solar cars to </a:t>
            </a:r>
            <a:r>
              <a:rPr lang="en-IN" dirty="0" err="1"/>
              <a:t>ultralight</a:t>
            </a:r>
            <a:r>
              <a:rPr lang="en-IN" dirty="0"/>
              <a:t> composite bodies to save weight. Solar cars lack the safety and convenience features of conventional vehicles. The first solar family car was built in 2013 by students in the Netherlands</a:t>
            </a:r>
            <a:r>
              <a:rPr lang="en-IN" dirty="0" smtClean="0"/>
              <a:t>.</a:t>
            </a:r>
            <a:r>
              <a:rPr lang="en-IN" dirty="0"/>
              <a:t> This vehicle is capable of 550 miles on one charge during sunlight. It weighs 850 pounds and has a 1.5kw solar array.</a:t>
            </a:r>
          </a:p>
          <a:p>
            <a:endParaRPr lang="en-IN" dirty="0"/>
          </a:p>
        </p:txBody>
      </p:sp>
    </p:spTree>
    <p:extLst>
      <p:ext uri="{BB962C8B-B14F-4D97-AF65-F5344CB8AC3E}">
        <p14:creationId xmlns:p14="http://schemas.microsoft.com/office/powerpoint/2010/main" val="1809223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OLAR AUTOMOB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71" y="0"/>
            <a:ext cx="9226706" cy="6827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702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976704"/>
          </a:xfrm>
        </p:spPr>
        <p:txBody>
          <a:bodyPr>
            <a:normAutofit/>
          </a:bodyPr>
          <a:lstStyle/>
          <a:p>
            <a:pPr marL="137160" indent="0">
              <a:buNone/>
            </a:pPr>
            <a:r>
              <a:rPr lang="en-IN" b="1" dirty="0" smtClean="0">
                <a:solidFill>
                  <a:srgbClr val="FF0000"/>
                </a:solidFill>
              </a:rPr>
              <a:t>SOLAR BUSES</a:t>
            </a:r>
            <a:endParaRPr lang="en-IN" i="1" dirty="0"/>
          </a:p>
          <a:p>
            <a:r>
              <a:rPr lang="en-IN" dirty="0"/>
              <a:t>Solar buses are </a:t>
            </a:r>
            <a:r>
              <a:rPr lang="en-IN" dirty="0" err="1"/>
              <a:t>propulsed</a:t>
            </a:r>
            <a:r>
              <a:rPr lang="en-IN" dirty="0"/>
              <a:t> by solar energy, all or part of which is collected from stationary solar panel installations. The </a:t>
            </a:r>
            <a:r>
              <a:rPr lang="en-IN" dirty="0" err="1"/>
              <a:t>Tindo</a:t>
            </a:r>
            <a:r>
              <a:rPr lang="en-IN" dirty="0"/>
              <a:t> bus is a 100% solar bus that operates as free public transport service in Adelaide City as an initiative of the City </a:t>
            </a:r>
            <a:r>
              <a:rPr lang="en-IN" dirty="0" smtClean="0"/>
              <a:t>Council.</a:t>
            </a:r>
            <a:r>
              <a:rPr lang="en-IN" baseline="30000" dirty="0"/>
              <a:t> </a:t>
            </a:r>
            <a:r>
              <a:rPr lang="en-IN" dirty="0" smtClean="0"/>
              <a:t>Bus </a:t>
            </a:r>
            <a:r>
              <a:rPr lang="en-IN" dirty="0"/>
              <a:t>services which use electric buses that are partially powered by solar panels installed on the bus roof, intended to reduce energy consumption and to prolong the life cycle of the </a:t>
            </a:r>
            <a:r>
              <a:rPr lang="en-IN" dirty="0" err="1"/>
              <a:t>rechargable</a:t>
            </a:r>
            <a:r>
              <a:rPr lang="en-IN" dirty="0"/>
              <a:t> battery of the electric bus, have been put in place in China</a:t>
            </a:r>
            <a:r>
              <a:rPr lang="en-IN" dirty="0" smtClean="0"/>
              <a:t>.</a:t>
            </a:r>
            <a:endParaRPr lang="en-IN" dirty="0"/>
          </a:p>
          <a:p>
            <a:endParaRPr lang="en-IN" dirty="0"/>
          </a:p>
        </p:txBody>
      </p:sp>
    </p:spTree>
    <p:extLst>
      <p:ext uri="{BB962C8B-B14F-4D97-AF65-F5344CB8AC3E}">
        <p14:creationId xmlns:p14="http://schemas.microsoft.com/office/powerpoint/2010/main" val="3395777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SOLAR B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3999" cy="6826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4856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96</TotalTime>
  <Words>825</Words>
  <Application>Microsoft Office PowerPoint</Application>
  <PresentationFormat>On-screen Show (4:3)</PresentationFormat>
  <Paragraphs>85</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Apex</vt:lpstr>
      <vt:lpstr>TRW LAb</vt:lpstr>
      <vt:lpstr>PowerPoint Presentation</vt:lpstr>
      <vt:lpstr>Submitted by:</vt:lpstr>
      <vt:lpstr>INTRODUCTION</vt:lpstr>
      <vt:lpstr>WHAT IS SOLAR ENERGY ?</vt:lpstr>
      <vt:lpstr>LAND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WATER</vt:lpstr>
      <vt:lpstr>PowerPoint Presentation</vt:lpstr>
      <vt:lpstr>AIR</vt:lpstr>
      <vt:lpstr>PowerPoint Presentation</vt:lpstr>
      <vt:lpstr>PowerPoint Presentation</vt:lpstr>
      <vt:lpstr>PowerPoint Presentation</vt:lpstr>
      <vt:lpstr>PowerPoint Presentation</vt:lpstr>
      <vt:lpstr>PowerPoint Presentation</vt:lpstr>
      <vt:lpstr>FUTURE SOLAR POWERED PROJECTS</vt:lpstr>
      <vt:lpstr>SPACE</vt:lpstr>
      <vt:lpstr>PowerPoint Presentation</vt:lpstr>
      <vt:lpstr>PowerPoint Presentation</vt:lpstr>
      <vt:lpstr>PLUG IN HYBRID &amp; SOLAR VEHICLES</vt:lpstr>
      <vt:lpstr>ADVANTAGES</vt:lpstr>
      <vt:lpstr>PowerPoint Presentation</vt:lpstr>
      <vt:lpstr>PowerPoint Presentation</vt:lpstr>
      <vt:lpstr>LIMITATIONS</vt:lpstr>
      <vt:lpstr>PowerPoint Presentation</vt:lpstr>
      <vt:lpstr>CONCLUSION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TRW LAb</dc:title>
  <dc:creator>Pramod-Multimax</dc:creator>
  <cp:lastModifiedBy>Pramod-Multimax</cp:lastModifiedBy>
  <cp:revision>34</cp:revision>
  <dcterms:created xsi:type="dcterms:W3CDTF">2018-04-03T18:13:11Z</dcterms:created>
  <dcterms:modified xsi:type="dcterms:W3CDTF">2018-06-09T19:39:49Z</dcterms:modified>
</cp:coreProperties>
</file>