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57" r:id="rId3"/>
    <p:sldId id="258" r:id="rId4"/>
    <p:sldId id="259" r:id="rId5"/>
    <p:sldId id="260" r:id="rId6"/>
    <p:sldId id="274" r:id="rId7"/>
    <p:sldId id="275" r:id="rId8"/>
    <p:sldId id="276" r:id="rId9"/>
    <p:sldId id="277" r:id="rId10"/>
    <p:sldId id="261" r:id="rId11"/>
    <p:sldId id="262" r:id="rId12"/>
    <p:sldId id="263" r:id="rId13"/>
    <p:sldId id="272" r:id="rId14"/>
    <p:sldId id="273" r:id="rId15"/>
    <p:sldId id="264"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266" r:id="rId40"/>
    <p:sldId id="267" r:id="rId41"/>
    <p:sldId id="301" r:id="rId42"/>
    <p:sldId id="302" r:id="rId43"/>
    <p:sldId id="303" r:id="rId44"/>
    <p:sldId id="271" r:id="rId45"/>
    <p:sldId id="304" r:id="rId46"/>
    <p:sldId id="305" r:id="rId47"/>
    <p:sldId id="312" r:id="rId48"/>
    <p:sldId id="306" r:id="rId49"/>
    <p:sldId id="307" r:id="rId50"/>
    <p:sldId id="308" r:id="rId51"/>
    <p:sldId id="309" r:id="rId52"/>
    <p:sldId id="310" r:id="rId53"/>
    <p:sldId id="311" r:id="rId54"/>
    <p:sldId id="313" r:id="rId55"/>
    <p:sldId id="314" r:id="rId56"/>
    <p:sldId id="315" r:id="rId57"/>
    <p:sldId id="316"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9" d="100"/>
          <a:sy n="89" d="100"/>
        </p:scale>
        <p:origin x="13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18182B-0B26-4C19-942B-8374BBE1A3F7}" type="datetimeFigureOut">
              <a:rPr lang="en-IN" smtClean="0"/>
              <a:pPr/>
              <a:t>23-01-2024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6B887E-1875-4166-BB9A-2F5E0C595314}" type="slidenum">
              <a:rPr lang="en-IN" smtClean="0"/>
              <a:pPr/>
              <a:t>‹#›</a:t>
            </a:fld>
            <a:endParaRPr lang="en-IN"/>
          </a:p>
        </p:txBody>
      </p:sp>
    </p:spTree>
    <p:extLst>
      <p:ext uri="{BB962C8B-B14F-4D97-AF65-F5344CB8AC3E}">
        <p14:creationId xmlns:p14="http://schemas.microsoft.com/office/powerpoint/2010/main" val="356626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darpa.mi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howtogeek.com/178691/htg-explains-what-is-wi-fi-direct-and-how-does-it-work/"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6B887E-1875-4166-BB9A-2F5E0C595314}" type="slidenum">
              <a:rPr lang="en-IN" smtClean="0"/>
              <a:pPr/>
              <a:t>1</a:t>
            </a:fld>
            <a:endParaRPr lang="en-IN"/>
          </a:p>
        </p:txBody>
      </p:sp>
    </p:spTree>
    <p:extLst>
      <p:ext uri="{BB962C8B-B14F-4D97-AF65-F5344CB8AC3E}">
        <p14:creationId xmlns:p14="http://schemas.microsoft.com/office/powerpoint/2010/main" val="3962145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908303-9A37-4379-ABC7-A23D73541CA5}" type="slidenum">
              <a:rPr lang="en-US"/>
              <a:pPr/>
              <a:t>35</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71AB7F-0967-4422-AC4C-E59C69E4A7A0}" type="slidenum">
              <a:rPr lang="en-US"/>
              <a:pPr/>
              <a:t>36</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DARPA:</a:t>
            </a:r>
            <a:r>
              <a:rPr lang="en-IN" b="1" dirty="0" err="1">
                <a:hlinkClick r:id="rId3"/>
              </a:rPr>
              <a:t>Defense</a:t>
            </a:r>
            <a:r>
              <a:rPr lang="en-IN" b="1" dirty="0">
                <a:hlinkClick r:id="rId3"/>
              </a:rPr>
              <a:t> Advanced Research Projects Agency</a:t>
            </a:r>
            <a:endParaRPr lang="en-IN" b="1" dirty="0"/>
          </a:p>
          <a:p>
            <a:endParaRPr lang="en-IN" dirty="0"/>
          </a:p>
        </p:txBody>
      </p:sp>
      <p:sp>
        <p:nvSpPr>
          <p:cNvPr id="4" name="Slide Number Placeholder 3"/>
          <p:cNvSpPr>
            <a:spLocks noGrp="1"/>
          </p:cNvSpPr>
          <p:nvPr>
            <p:ph type="sldNum" sz="quarter" idx="10"/>
          </p:nvPr>
        </p:nvSpPr>
        <p:spPr/>
        <p:txBody>
          <a:bodyPr/>
          <a:lstStyle/>
          <a:p>
            <a:fld id="{8B37DA2A-8B8F-41A1-A3AE-CB071BB0E446}" type="slidenum">
              <a:rPr lang="en-IN" smtClean="0"/>
              <a:pPr/>
              <a:t>37</a:t>
            </a:fld>
            <a:endParaRPr lang="en-IN"/>
          </a:p>
        </p:txBody>
      </p:sp>
    </p:spTree>
    <p:extLst>
      <p:ext uri="{BB962C8B-B14F-4D97-AF65-F5344CB8AC3E}">
        <p14:creationId xmlns:p14="http://schemas.microsoft.com/office/powerpoint/2010/main" val="134976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sng" kern="1200" dirty="0">
                <a:solidFill>
                  <a:schemeClr val="tx1"/>
                </a:solidFill>
                <a:effectLst/>
                <a:latin typeface="+mn-lt"/>
                <a:ea typeface="+mn-ea"/>
                <a:cs typeface="+mn-cs"/>
                <a:hlinkClick r:id="rId3"/>
              </a:rPr>
              <a:t>Wi-Fi Direct</a:t>
            </a:r>
            <a:r>
              <a:rPr lang="en-IN" sz="1200" b="0" i="0" kern="1200" dirty="0">
                <a:solidFill>
                  <a:schemeClr val="tx1"/>
                </a:solidFill>
                <a:effectLst/>
                <a:latin typeface="+mn-lt"/>
                <a:ea typeface="+mn-ea"/>
                <a:cs typeface="+mn-cs"/>
              </a:rPr>
              <a:t> standard also builds on ad-hoc mode</a:t>
            </a:r>
            <a:endParaRPr lang="en-IN" dirty="0"/>
          </a:p>
        </p:txBody>
      </p:sp>
      <p:sp>
        <p:nvSpPr>
          <p:cNvPr id="4" name="Slide Number Placeholder 3"/>
          <p:cNvSpPr>
            <a:spLocks noGrp="1"/>
          </p:cNvSpPr>
          <p:nvPr>
            <p:ph type="sldNum" sz="quarter" idx="10"/>
          </p:nvPr>
        </p:nvSpPr>
        <p:spPr/>
        <p:txBody>
          <a:bodyPr/>
          <a:lstStyle/>
          <a:p>
            <a:fld id="{CB6B887E-1875-4166-BB9A-2F5E0C595314}" type="slidenum">
              <a:rPr lang="en-IN" smtClean="0"/>
              <a:pPr/>
              <a:t>10</a:t>
            </a:fld>
            <a:endParaRPr lang="en-IN"/>
          </a:p>
        </p:txBody>
      </p:sp>
    </p:spTree>
    <p:extLst>
      <p:ext uri="{BB962C8B-B14F-4D97-AF65-F5344CB8AC3E}">
        <p14:creationId xmlns:p14="http://schemas.microsoft.com/office/powerpoint/2010/main" val="141121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576203-E8D1-4966-AA32-4755BD7B14F3}" type="slidenum">
              <a:rPr lang="en-US"/>
              <a:pPr/>
              <a:t>28</a:t>
            </a:fld>
            <a:endParaRPr lang="en-US"/>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793420-E117-458B-B9BD-1529C8B55990}" type="slidenum">
              <a:rPr lang="en-US"/>
              <a:pPr/>
              <a:t>29</a:t>
            </a:fld>
            <a:endParaRPr lang="en-US"/>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4F5E05-927B-41DD-86B4-29F56B6305FC}" type="slidenum">
              <a:rPr lang="en-US"/>
              <a:pPr/>
              <a:t>30</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C6D53-7578-4411-AD49-1B066E671B51}" type="slidenum">
              <a:rPr lang="en-US"/>
              <a:pPr/>
              <a:t>31</a:t>
            </a:fld>
            <a:endParaRPr lang="en-US"/>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F951E9-33C6-4CD0-93BF-AE8D31D258DC}" type="slidenum">
              <a:rPr lang="en-US"/>
              <a:pPr/>
              <a:t>32</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F9B62-6B5E-43CF-8935-80CF79494228}" type="slidenum">
              <a:rPr lang="en-US"/>
              <a:pPr/>
              <a:t>33</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A071F8-6E64-4C6C-925E-C8F5C244FE66}" type="slidenum">
              <a:rPr lang="en-US"/>
              <a:pPr/>
              <a:t>34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67D06-38BB-4971-BC31-B10ED32748A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67D06-38BB-4971-BC31-B10ED32748A0}"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A1E884B-B183-435D-BE2A-83D27328C232}" type="datetimeFigureOut">
              <a:rPr lang="en-IN" smtClean="0"/>
              <a:pPr/>
              <a:t>23-01-2024</a:t>
            </a:fld>
            <a:endParaRPr lang="en-IN"/>
          </a:p>
        </p:txBody>
      </p:sp>
      <p:sp>
        <p:nvSpPr>
          <p:cNvPr id="9" name="Slide Number Placeholder 8"/>
          <p:cNvSpPr>
            <a:spLocks noGrp="1"/>
          </p:cNvSpPr>
          <p:nvPr>
            <p:ph type="sldNum" sz="quarter" idx="11"/>
          </p:nvPr>
        </p:nvSpPr>
        <p:spPr/>
        <p:txBody>
          <a:bodyPr/>
          <a:lstStyle/>
          <a:p>
            <a:fld id="{5DE67D06-38BB-4971-BC31-B10ED32748A0}"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DE67D06-38BB-4971-BC31-B10ED32748A0}"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A1E884B-B183-435D-BE2A-83D27328C232}" type="datetimeFigureOut">
              <a:rPr lang="en-IN" smtClean="0"/>
              <a:pPr/>
              <a:t>23-01-2024</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emf"/><Relationship Id="rId12" Type="http://schemas.openxmlformats.org/officeDocument/2006/relationships/image" Target="../media/image28.e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2.emf"/><Relationship Id="rId11" Type="http://schemas.openxmlformats.org/officeDocument/2006/relationships/image" Target="../media/image27.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19.png"/><Relationship Id="rId7" Type="http://schemas.openxmlformats.org/officeDocument/2006/relationships/image" Target="../media/image33.emf"/><Relationship Id="rId12" Type="http://schemas.openxmlformats.org/officeDocument/2006/relationships/image" Target="../media/image38.e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 </a:t>
            </a:r>
            <a:r>
              <a:rPr lang="en-US" dirty="0">
                <a:solidFill>
                  <a:srgbClr val="7030A0"/>
                </a:solidFill>
              </a:rPr>
              <a:t>Physical Layer</a:t>
            </a:r>
            <a:endParaRPr lang="en-IN" dirty="0">
              <a:solidFill>
                <a:srgbClr val="7030A0"/>
              </a:solidFill>
            </a:endParaRPr>
          </a:p>
        </p:txBody>
      </p:sp>
      <p:pic>
        <p:nvPicPr>
          <p:cNvPr id="1026" name="Picture 2" descr="C:\Users\Shristi\Desktop\icon\downlo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5736" y="116632"/>
            <a:ext cx="3876278" cy="238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070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570186"/>
          </a:xfrm>
        </p:spPr>
        <p:txBody>
          <a:bodyPr/>
          <a:lstStyle/>
          <a:p>
            <a:r>
              <a:rPr lang="en-IN" b="1" dirty="0"/>
              <a:t>Infrastructure and Ad-Hoc Mode</a:t>
            </a:r>
            <a:br>
              <a:rPr lang="en-IN" b="1" dirty="0"/>
            </a:br>
            <a:endParaRPr lang="en-IN" dirty="0"/>
          </a:p>
        </p:txBody>
      </p:sp>
      <p:pic>
        <p:nvPicPr>
          <p:cNvPr id="4098"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338734"/>
            <a:ext cx="7620000" cy="299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14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endParaRPr lang="en-IN" dirty="0"/>
          </a:p>
        </p:txBody>
      </p:sp>
      <p:sp>
        <p:nvSpPr>
          <p:cNvPr id="3" name="Content Placeholder 2"/>
          <p:cNvSpPr>
            <a:spLocks noGrp="1"/>
          </p:cNvSpPr>
          <p:nvPr>
            <p:ph idx="1"/>
          </p:nvPr>
        </p:nvSpPr>
        <p:spPr>
          <a:xfrm>
            <a:off x="457200" y="1268760"/>
            <a:ext cx="7620000" cy="5132040"/>
          </a:xfrm>
        </p:spPr>
        <p:txBody>
          <a:bodyPr/>
          <a:lstStyle/>
          <a:p>
            <a:endParaRPr lang="en-IN" dirty="0"/>
          </a:p>
        </p:txBody>
      </p:sp>
      <p:pic>
        <p:nvPicPr>
          <p:cNvPr id="5122" name="Picture 2" descr="C:\Users\Shristi\Desktop\icon\configuring-a-new-internet-connection-in-bridge-mod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08033"/>
            <a:ext cx="9144000" cy="524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14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Network Architectures</a:t>
            </a:r>
            <a:endParaRPr lang="en-IN" dirty="0"/>
          </a:p>
        </p:txBody>
      </p:sp>
      <p:sp>
        <p:nvSpPr>
          <p:cNvPr id="3" name="Content Placeholder 2"/>
          <p:cNvSpPr>
            <a:spLocks noGrp="1"/>
          </p:cNvSpPr>
          <p:nvPr>
            <p:ph idx="1"/>
          </p:nvPr>
        </p:nvSpPr>
        <p:spPr>
          <a:xfrm>
            <a:off x="457200" y="1268760"/>
            <a:ext cx="7620000" cy="5132040"/>
          </a:xfrm>
        </p:spPr>
        <p:txBody>
          <a:bodyPr/>
          <a:lstStyle/>
          <a:p>
            <a:r>
              <a:rPr lang="en-IN" dirty="0"/>
              <a:t>The </a:t>
            </a:r>
            <a:r>
              <a:rPr lang="en-IN" b="1" dirty="0"/>
              <a:t>Client-Server</a:t>
            </a:r>
            <a:r>
              <a:rPr lang="en-IN" dirty="0"/>
              <a:t> network model focuses on information sharing whereas, the </a:t>
            </a:r>
            <a:r>
              <a:rPr lang="en-IN" b="1" dirty="0"/>
              <a:t>Peer-to-Peer</a:t>
            </a:r>
            <a:r>
              <a:rPr lang="en-IN" dirty="0"/>
              <a:t> network model focuses on connectivity to the remote computers.</a:t>
            </a:r>
          </a:p>
          <a:p>
            <a:r>
              <a:rPr lang="en-IN" dirty="0"/>
              <a:t>The main difference between the Client-Server and Peer-to-Peer network model is that in </a:t>
            </a:r>
            <a:r>
              <a:rPr lang="en-IN" b="1" dirty="0"/>
              <a:t>Client-Server</a:t>
            </a:r>
            <a:r>
              <a:rPr lang="en-IN" dirty="0"/>
              <a:t> model, the data management is centralised whereas, in </a:t>
            </a:r>
            <a:r>
              <a:rPr lang="en-IN" b="1" dirty="0"/>
              <a:t>Peer-to-Peer</a:t>
            </a:r>
            <a:r>
              <a:rPr lang="en-IN" dirty="0"/>
              <a:t> each user has its own data and applications</a:t>
            </a:r>
          </a:p>
        </p:txBody>
      </p:sp>
      <p:pic>
        <p:nvPicPr>
          <p:cNvPr id="6146" name="Picture 2" descr="client-ser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3933056"/>
            <a:ext cx="3571875" cy="23050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eer-to-pe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495674"/>
            <a:ext cx="3429000"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14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490066"/>
          </a:xfrm>
        </p:spPr>
        <p:txBody>
          <a:bodyPr/>
          <a:lstStyle/>
          <a:p>
            <a:r>
              <a:rPr lang="en-US" dirty="0"/>
              <a:t>Client-Server</a:t>
            </a:r>
            <a:endParaRPr lang="en-IN" dirty="0"/>
          </a:p>
        </p:txBody>
      </p:sp>
      <p:sp>
        <p:nvSpPr>
          <p:cNvPr id="3" name="Content Placeholder 2"/>
          <p:cNvSpPr>
            <a:spLocks noGrp="1"/>
          </p:cNvSpPr>
          <p:nvPr>
            <p:ph idx="1"/>
          </p:nvPr>
        </p:nvSpPr>
        <p:spPr>
          <a:xfrm>
            <a:off x="457200" y="764704"/>
            <a:ext cx="7620000" cy="5636096"/>
          </a:xfrm>
        </p:spPr>
        <p:txBody>
          <a:bodyPr>
            <a:normAutofit lnSpcReduction="10000"/>
          </a:bodyPr>
          <a:lstStyle/>
          <a:p>
            <a:pPr algn="just"/>
            <a:r>
              <a:rPr lang="en-IN" dirty="0"/>
              <a:t>The Client-Server network model is widely used network model. Here, </a:t>
            </a:r>
            <a:r>
              <a:rPr lang="en-IN" b="1" dirty="0"/>
              <a:t>Server</a:t>
            </a:r>
            <a:r>
              <a:rPr lang="en-IN" dirty="0"/>
              <a:t> is a powerful system that stores the data or information in it. On the other hands, the </a:t>
            </a:r>
            <a:r>
              <a:rPr lang="en-IN" b="1" dirty="0"/>
              <a:t>Client</a:t>
            </a:r>
            <a:r>
              <a:rPr lang="en-IN" dirty="0"/>
              <a:t> is the machine which let the users access the data on the remote server.</a:t>
            </a:r>
          </a:p>
          <a:p>
            <a:pPr algn="just"/>
            <a:r>
              <a:rPr lang="en-IN" dirty="0"/>
              <a:t>The </a:t>
            </a:r>
            <a:r>
              <a:rPr lang="en-IN" b="1" dirty="0"/>
              <a:t>system administrator</a:t>
            </a:r>
            <a:r>
              <a:rPr lang="en-IN" dirty="0"/>
              <a:t> manages the data on the server. The client machines and the server are connected through a </a:t>
            </a:r>
            <a:r>
              <a:rPr lang="en-IN" b="1" dirty="0"/>
              <a:t>network</a:t>
            </a:r>
            <a:r>
              <a:rPr lang="en-IN" dirty="0"/>
              <a:t>. It allows the clients to access data even if the client machine and server are far apart from each other.</a:t>
            </a:r>
          </a:p>
          <a:p>
            <a:pPr algn="just"/>
            <a:r>
              <a:rPr lang="en-IN" dirty="0"/>
              <a:t>In Client-Server model, the client process on the client machine sends the </a:t>
            </a:r>
            <a:r>
              <a:rPr lang="en-IN" b="1" dirty="0"/>
              <a:t>request</a:t>
            </a:r>
            <a:r>
              <a:rPr lang="en-IN" dirty="0"/>
              <a:t> to the server process on the server machine. When the server receives the client request, it lookouts for the requested data and </a:t>
            </a:r>
            <a:r>
              <a:rPr lang="en-IN" b="1" dirty="0"/>
              <a:t>send</a:t>
            </a:r>
            <a:r>
              <a:rPr lang="en-IN" dirty="0"/>
              <a:t> it back with the reply.</a:t>
            </a:r>
          </a:p>
          <a:p>
            <a:pPr algn="just"/>
            <a:r>
              <a:rPr lang="en-IN" dirty="0"/>
              <a:t>As all the services are provided by a centralized server, there may be chances of server getting </a:t>
            </a:r>
            <a:r>
              <a:rPr lang="en-IN" b="1" dirty="0"/>
              <a:t>bottlenecked</a:t>
            </a:r>
            <a:r>
              <a:rPr lang="en-IN" dirty="0"/>
              <a:t>, slowing down the efficiency of the system.</a:t>
            </a:r>
          </a:p>
          <a:p>
            <a:pPr algn="just"/>
            <a:endParaRPr lang="en-IN" dirty="0"/>
          </a:p>
        </p:txBody>
      </p:sp>
    </p:spTree>
    <p:extLst>
      <p:ext uri="{BB962C8B-B14F-4D97-AF65-F5344CB8AC3E}">
        <p14:creationId xmlns:p14="http://schemas.microsoft.com/office/powerpoint/2010/main" val="179835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620000" cy="490066"/>
          </a:xfrm>
        </p:spPr>
        <p:txBody>
          <a:bodyPr/>
          <a:lstStyle/>
          <a:p>
            <a:r>
              <a:rPr lang="en-US" dirty="0"/>
              <a:t>Peer-to-Peer</a:t>
            </a:r>
            <a:endParaRPr lang="en-IN" dirty="0"/>
          </a:p>
        </p:txBody>
      </p:sp>
      <p:sp>
        <p:nvSpPr>
          <p:cNvPr id="3" name="Content Placeholder 2"/>
          <p:cNvSpPr>
            <a:spLocks noGrp="1"/>
          </p:cNvSpPr>
          <p:nvPr>
            <p:ph idx="1"/>
          </p:nvPr>
        </p:nvSpPr>
        <p:spPr>
          <a:xfrm>
            <a:off x="457200" y="836712"/>
            <a:ext cx="7620000" cy="5904656"/>
          </a:xfrm>
        </p:spPr>
        <p:txBody>
          <a:bodyPr>
            <a:normAutofit fontScale="92500" lnSpcReduction="20000"/>
          </a:bodyPr>
          <a:lstStyle/>
          <a:p>
            <a:pPr algn="just"/>
            <a:r>
              <a:rPr lang="en-IN" dirty="0"/>
              <a:t>Unlike Client-Server, the Peer-to-Peer model does not distinguish between client and server instead each </a:t>
            </a:r>
            <a:r>
              <a:rPr lang="en-IN" b="1" dirty="0"/>
              <a:t>node</a:t>
            </a:r>
            <a:r>
              <a:rPr lang="en-IN" dirty="0"/>
              <a:t> can either be a client or a server depending on the whether the node is </a:t>
            </a:r>
            <a:r>
              <a:rPr lang="en-IN" b="1" dirty="0"/>
              <a:t>requesting</a:t>
            </a:r>
            <a:r>
              <a:rPr lang="en-IN" dirty="0"/>
              <a:t> or </a:t>
            </a:r>
            <a:r>
              <a:rPr lang="en-IN" b="1" dirty="0"/>
              <a:t>providing</a:t>
            </a:r>
            <a:r>
              <a:rPr lang="en-IN" dirty="0"/>
              <a:t> the services. Each node is considered as a </a:t>
            </a:r>
            <a:r>
              <a:rPr lang="en-IN" b="1" dirty="0"/>
              <a:t>peer</a:t>
            </a:r>
            <a:r>
              <a:rPr lang="en-IN" dirty="0"/>
              <a:t>.</a:t>
            </a:r>
          </a:p>
          <a:p>
            <a:pPr algn="just"/>
            <a:r>
              <a:rPr lang="en-IN" dirty="0"/>
              <a:t>To become a part of peer-to-peer, a node must initially </a:t>
            </a:r>
            <a:r>
              <a:rPr lang="en-IN" b="1" dirty="0"/>
              <a:t>join</a:t>
            </a:r>
            <a:r>
              <a:rPr lang="en-IN" dirty="0"/>
              <a:t> the network. After joining it must start to provide services to and must request the services from other nodes in the peer-to-peer system. There are </a:t>
            </a:r>
            <a:r>
              <a:rPr lang="en-IN" b="1" dirty="0"/>
              <a:t>two ways</a:t>
            </a:r>
            <a:r>
              <a:rPr lang="en-IN" dirty="0"/>
              <a:t> to know which node provides which services; they are as follow:</a:t>
            </a:r>
          </a:p>
          <a:p>
            <a:pPr lvl="1" algn="just"/>
            <a:r>
              <a:rPr lang="en-IN" dirty="0"/>
              <a:t>When a node enters the peer-to-peer system, it must </a:t>
            </a:r>
            <a:r>
              <a:rPr lang="en-IN" b="1" dirty="0"/>
              <a:t>register</a:t>
            </a:r>
            <a:r>
              <a:rPr lang="en-IN" dirty="0"/>
              <a:t> the services it will be providing, into a </a:t>
            </a:r>
            <a:r>
              <a:rPr lang="en-IN" b="1" dirty="0"/>
              <a:t>centralized lookup service</a:t>
            </a:r>
            <a:r>
              <a:rPr lang="en-IN" dirty="0"/>
              <a:t> on the network. When a node desires for any specific service it must contact centralized lookup services to check out which node will provide the desired services. Rest of the communication is done by the desiring node and the service providing node.</a:t>
            </a:r>
          </a:p>
          <a:p>
            <a:pPr lvl="1" algn="just"/>
            <a:r>
              <a:rPr lang="en-IN" dirty="0"/>
              <a:t>A node desiring for the specific services must </a:t>
            </a:r>
            <a:r>
              <a:rPr lang="en-IN" b="1" dirty="0"/>
              <a:t>broadcast</a:t>
            </a:r>
            <a:r>
              <a:rPr lang="en-IN" dirty="0"/>
              <a:t> the request for services to all other nodes in the peer-to-peer system. The node providing the requested service will </a:t>
            </a:r>
            <a:r>
              <a:rPr lang="en-IN" b="1" dirty="0"/>
              <a:t>respond</a:t>
            </a:r>
            <a:r>
              <a:rPr lang="en-IN" dirty="0"/>
              <a:t> to the node making the request.</a:t>
            </a:r>
          </a:p>
          <a:p>
            <a:pPr algn="just"/>
            <a:r>
              <a:rPr lang="en-IN" dirty="0"/>
              <a:t>Peer-to-Peer network has the advantage over client-server that the server is </a:t>
            </a:r>
            <a:r>
              <a:rPr lang="en-IN" b="1" dirty="0"/>
              <a:t>not bottlenecked</a:t>
            </a:r>
            <a:r>
              <a:rPr lang="en-IN" dirty="0"/>
              <a:t> as the services are provided by the several nodes distributed in a peer-to-peer system.</a:t>
            </a:r>
          </a:p>
          <a:p>
            <a:pPr algn="just"/>
            <a:endParaRPr lang="en-IN" dirty="0"/>
          </a:p>
        </p:txBody>
      </p:sp>
    </p:spTree>
    <p:extLst>
      <p:ext uri="{BB962C8B-B14F-4D97-AF65-F5344CB8AC3E}">
        <p14:creationId xmlns:p14="http://schemas.microsoft.com/office/powerpoint/2010/main" val="1983063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31565417"/>
              </p:ext>
            </p:extLst>
          </p:nvPr>
        </p:nvGraphicFramePr>
        <p:xfrm>
          <a:off x="467544" y="0"/>
          <a:ext cx="7620000" cy="697992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pPr algn="ctr" fontAlgn="ctr"/>
                      <a:r>
                        <a:rPr lang="en-IN" b="1" cap="all" dirty="0">
                          <a:effectLst/>
                        </a:rPr>
                        <a:t>BASIS FOR COMAPAISON</a:t>
                      </a:r>
                    </a:p>
                  </a:txBody>
                  <a:tcPr marL="76200" marR="76200" marT="76200" marB="76200" anchor="ctr"/>
                </a:tc>
                <a:tc>
                  <a:txBody>
                    <a:bodyPr/>
                    <a:lstStyle/>
                    <a:p>
                      <a:pPr algn="ctr" fontAlgn="ctr"/>
                      <a:r>
                        <a:rPr lang="en-IN" b="1" cap="all" dirty="0">
                          <a:effectLst/>
                        </a:rPr>
                        <a:t>CLIENT-SERVER</a:t>
                      </a:r>
                    </a:p>
                  </a:txBody>
                  <a:tcPr marL="76200" marR="76200" marT="76200" marB="76200" anchor="ctr"/>
                </a:tc>
                <a:tc>
                  <a:txBody>
                    <a:bodyPr/>
                    <a:lstStyle/>
                    <a:p>
                      <a:pPr algn="ctr" fontAlgn="ctr"/>
                      <a:r>
                        <a:rPr lang="en-IN" b="1" cap="all">
                          <a:effectLst/>
                        </a:rPr>
                        <a:t>PEER-TO-PEER</a:t>
                      </a:r>
                    </a:p>
                  </a:txBody>
                  <a:tcPr marL="76200" marR="76200" marT="76200" marB="76200" anchor="ctr"/>
                </a:tc>
                <a:extLst>
                  <a:ext uri="{0D108BD9-81ED-4DB2-BD59-A6C34878D82A}">
                    <a16:rowId xmlns:a16="http://schemas.microsoft.com/office/drawing/2014/main" val="10000"/>
                  </a:ext>
                </a:extLst>
              </a:tr>
              <a:tr h="370840">
                <a:tc>
                  <a:txBody>
                    <a:bodyPr/>
                    <a:lstStyle/>
                    <a:p>
                      <a:pPr algn="l" fontAlgn="t"/>
                      <a:r>
                        <a:rPr lang="en-IN">
                          <a:effectLst/>
                        </a:rPr>
                        <a:t>Basic</a:t>
                      </a:r>
                    </a:p>
                  </a:txBody>
                  <a:tcPr marL="76200" marR="76200" marT="76200" marB="76200"/>
                </a:tc>
                <a:tc>
                  <a:txBody>
                    <a:bodyPr/>
                    <a:lstStyle/>
                    <a:p>
                      <a:pPr algn="l" fontAlgn="t"/>
                      <a:r>
                        <a:rPr lang="en-IN">
                          <a:effectLst/>
                        </a:rPr>
                        <a:t>There is a specific server and specific clients connected to the server.</a:t>
                      </a:r>
                    </a:p>
                  </a:txBody>
                  <a:tcPr marL="76200" marR="76200" marT="76200" marB="76200"/>
                </a:tc>
                <a:tc>
                  <a:txBody>
                    <a:bodyPr/>
                    <a:lstStyle/>
                    <a:p>
                      <a:pPr algn="l" fontAlgn="t"/>
                      <a:r>
                        <a:rPr lang="en-IN">
                          <a:effectLst/>
                        </a:rPr>
                        <a:t>Clients and server are not distinguished; each node act as client and server.</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IN">
                          <a:effectLst/>
                        </a:rPr>
                        <a:t>Service</a:t>
                      </a:r>
                    </a:p>
                  </a:txBody>
                  <a:tcPr marL="76200" marR="76200" marT="76200" marB="76200"/>
                </a:tc>
                <a:tc>
                  <a:txBody>
                    <a:bodyPr/>
                    <a:lstStyle/>
                    <a:p>
                      <a:pPr algn="l" fontAlgn="t"/>
                      <a:r>
                        <a:rPr lang="en-IN">
                          <a:effectLst/>
                        </a:rPr>
                        <a:t>The client request for service and server respond with the service.</a:t>
                      </a:r>
                    </a:p>
                  </a:txBody>
                  <a:tcPr marL="76200" marR="76200" marT="76200" marB="76200"/>
                </a:tc>
                <a:tc>
                  <a:txBody>
                    <a:bodyPr/>
                    <a:lstStyle/>
                    <a:p>
                      <a:pPr algn="l" fontAlgn="t"/>
                      <a:r>
                        <a:rPr lang="en-IN" dirty="0">
                          <a:effectLst/>
                        </a:rPr>
                        <a:t>Each node can request for services and can also provide the services.</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IN">
                          <a:effectLst/>
                        </a:rPr>
                        <a:t>Focus</a:t>
                      </a:r>
                    </a:p>
                  </a:txBody>
                  <a:tcPr marL="76200" marR="76200" marT="76200" marB="76200"/>
                </a:tc>
                <a:tc>
                  <a:txBody>
                    <a:bodyPr/>
                    <a:lstStyle/>
                    <a:p>
                      <a:pPr algn="l" fontAlgn="t"/>
                      <a:r>
                        <a:rPr lang="en-IN">
                          <a:effectLst/>
                        </a:rPr>
                        <a:t>Sharing the information.</a:t>
                      </a:r>
                    </a:p>
                  </a:txBody>
                  <a:tcPr marL="76200" marR="76200" marT="76200" marB="76200"/>
                </a:tc>
                <a:tc>
                  <a:txBody>
                    <a:bodyPr/>
                    <a:lstStyle/>
                    <a:p>
                      <a:pPr algn="l" fontAlgn="t"/>
                      <a:r>
                        <a:rPr lang="en-IN">
                          <a:effectLst/>
                        </a:rPr>
                        <a:t>Connectivity.</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IN">
                          <a:effectLst/>
                        </a:rPr>
                        <a:t>Data</a:t>
                      </a:r>
                    </a:p>
                  </a:txBody>
                  <a:tcPr marL="76200" marR="76200" marT="76200" marB="76200"/>
                </a:tc>
                <a:tc>
                  <a:txBody>
                    <a:bodyPr/>
                    <a:lstStyle/>
                    <a:p>
                      <a:pPr algn="l" fontAlgn="t"/>
                      <a:r>
                        <a:rPr lang="en-IN" dirty="0">
                          <a:effectLst/>
                        </a:rPr>
                        <a:t>The data is stored in a centralized server.</a:t>
                      </a:r>
                    </a:p>
                  </a:txBody>
                  <a:tcPr marL="76200" marR="76200" marT="76200" marB="76200"/>
                </a:tc>
                <a:tc>
                  <a:txBody>
                    <a:bodyPr/>
                    <a:lstStyle/>
                    <a:p>
                      <a:pPr algn="l" fontAlgn="t"/>
                      <a:r>
                        <a:rPr lang="en-IN">
                          <a:effectLst/>
                        </a:rPr>
                        <a:t>Each peer has its own data.</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IN">
                          <a:effectLst/>
                        </a:rPr>
                        <a:t>Server</a:t>
                      </a:r>
                    </a:p>
                  </a:txBody>
                  <a:tcPr marL="76200" marR="76200" marT="76200" marB="76200"/>
                </a:tc>
                <a:tc>
                  <a:txBody>
                    <a:bodyPr/>
                    <a:lstStyle/>
                    <a:p>
                      <a:pPr algn="l" fontAlgn="t"/>
                      <a:r>
                        <a:rPr lang="en-IN">
                          <a:effectLst/>
                        </a:rPr>
                        <a:t>When several clients request for the services simultaneously, a server can get bottlenecked.</a:t>
                      </a:r>
                    </a:p>
                  </a:txBody>
                  <a:tcPr marL="76200" marR="76200" marT="76200" marB="76200"/>
                </a:tc>
                <a:tc>
                  <a:txBody>
                    <a:bodyPr/>
                    <a:lstStyle/>
                    <a:p>
                      <a:pPr algn="l" fontAlgn="t"/>
                      <a:r>
                        <a:rPr lang="en-IN">
                          <a:effectLst/>
                        </a:rPr>
                        <a:t>As the services are provided by several servers distributed in the peer-to-peer system, a server in not bottlenecked.</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IN">
                          <a:effectLst/>
                        </a:rPr>
                        <a:t>Expense</a:t>
                      </a:r>
                    </a:p>
                  </a:txBody>
                  <a:tcPr marL="76200" marR="76200" marT="76200" marB="76200"/>
                </a:tc>
                <a:tc>
                  <a:txBody>
                    <a:bodyPr/>
                    <a:lstStyle/>
                    <a:p>
                      <a:pPr algn="l" fontAlgn="t"/>
                      <a:r>
                        <a:rPr lang="en-IN">
                          <a:effectLst/>
                        </a:rPr>
                        <a:t>The client-server are expensive to implement.</a:t>
                      </a:r>
                    </a:p>
                  </a:txBody>
                  <a:tcPr marL="76200" marR="76200" marT="76200" marB="76200"/>
                </a:tc>
                <a:tc>
                  <a:txBody>
                    <a:bodyPr/>
                    <a:lstStyle/>
                    <a:p>
                      <a:pPr algn="l" fontAlgn="t"/>
                      <a:r>
                        <a:rPr lang="en-IN">
                          <a:effectLst/>
                        </a:rPr>
                        <a:t>Peer-to-peer are less expensive to implement.</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IN">
                          <a:effectLst/>
                        </a:rPr>
                        <a:t>Stability</a:t>
                      </a:r>
                    </a:p>
                  </a:txBody>
                  <a:tcPr marL="76200" marR="76200" marT="76200" marB="76200"/>
                </a:tc>
                <a:tc>
                  <a:txBody>
                    <a:bodyPr/>
                    <a:lstStyle/>
                    <a:p>
                      <a:pPr algn="l" fontAlgn="t"/>
                      <a:r>
                        <a:rPr lang="en-IN" dirty="0">
                          <a:effectLst/>
                        </a:rPr>
                        <a:t>Client-Server is more stable and scalable.</a:t>
                      </a:r>
                    </a:p>
                  </a:txBody>
                  <a:tcPr marL="76200" marR="76200" marT="76200" marB="76200"/>
                </a:tc>
                <a:tc>
                  <a:txBody>
                    <a:bodyPr/>
                    <a:lstStyle/>
                    <a:p>
                      <a:pPr algn="l" fontAlgn="t"/>
                      <a:r>
                        <a:rPr lang="en-IN" dirty="0">
                          <a:effectLst/>
                        </a:rPr>
                        <a:t>Peer-to-Peer suffers if the number of peers increases in the system.</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6071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Standardized Protocol </a:t>
            </a:r>
            <a:endParaRPr lang="en-IN" dirty="0"/>
          </a:p>
        </p:txBody>
      </p:sp>
      <p:sp>
        <p:nvSpPr>
          <p:cNvPr id="3" name="Content Placeholder 2"/>
          <p:cNvSpPr>
            <a:spLocks noGrp="1"/>
          </p:cNvSpPr>
          <p:nvPr>
            <p:ph idx="1"/>
          </p:nvPr>
        </p:nvSpPr>
        <p:spPr/>
        <p:txBody>
          <a:bodyPr/>
          <a:lstStyle/>
          <a:p>
            <a:r>
              <a:rPr lang="en-US" altLang="en-US" sz="2800" dirty="0"/>
              <a:t>Vendors like standards because they make their products more marketable</a:t>
            </a:r>
          </a:p>
          <a:p>
            <a:r>
              <a:rPr lang="en-US" altLang="en-US" sz="2800" dirty="0"/>
              <a:t>Customers like standards because they enable products from different vendors to interoperate</a:t>
            </a:r>
          </a:p>
          <a:p>
            <a:r>
              <a:rPr lang="en-US" altLang="en-US" sz="2800" dirty="0"/>
              <a:t>Two protocol standards are well-known:</a:t>
            </a:r>
          </a:p>
          <a:p>
            <a:pPr lvl="1"/>
            <a:r>
              <a:rPr lang="en-US" altLang="en-US" sz="2400" dirty="0"/>
              <a:t>TCP/IP: widely implemented</a:t>
            </a:r>
          </a:p>
          <a:p>
            <a:pPr lvl="1"/>
            <a:r>
              <a:rPr lang="en-US" altLang="en-US" sz="2400" dirty="0"/>
              <a:t>OSI: less used, still useful for modeling / conceptualizing</a:t>
            </a:r>
          </a:p>
          <a:p>
            <a:endParaRPr lang="en-IN" dirty="0"/>
          </a:p>
        </p:txBody>
      </p:sp>
    </p:spTree>
    <p:extLst>
      <p:ext uri="{BB962C8B-B14F-4D97-AF65-F5344CB8AC3E}">
        <p14:creationId xmlns:p14="http://schemas.microsoft.com/office/powerpoint/2010/main" val="3095010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399032"/>
          </a:xfrm>
        </p:spPr>
        <p:txBody>
          <a:bodyPr/>
          <a:lstStyle/>
          <a:p>
            <a:r>
              <a:rPr lang="en-US" sz="4400" dirty="0">
                <a:latin typeface="Arial" charset="0"/>
                <a:cs typeface="Arial" charset="0"/>
              </a:rPr>
              <a:t>The OSI Reference Model</a:t>
            </a:r>
            <a:endParaRPr lang="en-IN" dirty="0"/>
          </a:p>
        </p:txBody>
      </p:sp>
      <p:sp>
        <p:nvSpPr>
          <p:cNvPr id="3" name="Content Placeholder 2"/>
          <p:cNvSpPr>
            <a:spLocks noGrp="1"/>
          </p:cNvSpPr>
          <p:nvPr>
            <p:ph idx="1"/>
          </p:nvPr>
        </p:nvSpPr>
        <p:spPr>
          <a:xfrm>
            <a:off x="539552" y="980728"/>
            <a:ext cx="7560840" cy="4572000"/>
          </a:xfrm>
        </p:spPr>
        <p:txBody>
          <a:bodyPr>
            <a:normAutofit fontScale="92500" lnSpcReduction="10000"/>
          </a:bodyPr>
          <a:lstStyle/>
          <a:p>
            <a:pPr algn="just">
              <a:buNone/>
            </a:pPr>
            <a:r>
              <a:rPr lang="en-US" sz="3200" dirty="0">
                <a:latin typeface="Arial" charset="0"/>
                <a:cs typeface="Arial" charset="0"/>
              </a:rPr>
              <a:t>Principles for the seven layers</a:t>
            </a:r>
          </a:p>
          <a:p>
            <a:pPr algn="just">
              <a:buNone/>
            </a:pPr>
            <a:endParaRPr lang="en-US" sz="3200" dirty="0">
              <a:latin typeface="Arial" charset="0"/>
              <a:cs typeface="Arial" charset="0"/>
            </a:endParaRPr>
          </a:p>
          <a:p>
            <a:pPr algn="just">
              <a:buFontTx/>
              <a:buChar char="•"/>
            </a:pPr>
            <a:r>
              <a:rPr lang="en-US" sz="3200" dirty="0">
                <a:latin typeface="Arial" charset="0"/>
                <a:cs typeface="Arial" charset="0"/>
              </a:rPr>
              <a:t>Layers created for different abstractions</a:t>
            </a:r>
          </a:p>
          <a:p>
            <a:pPr algn="just">
              <a:buFontTx/>
              <a:buChar char="•"/>
            </a:pPr>
            <a:r>
              <a:rPr lang="en-US" sz="3200" dirty="0">
                <a:latin typeface="Arial" charset="0"/>
                <a:cs typeface="Arial" charset="0"/>
              </a:rPr>
              <a:t>Each layer performs well-defined function</a:t>
            </a:r>
          </a:p>
          <a:p>
            <a:pPr algn="just">
              <a:buFontTx/>
              <a:buChar char="•"/>
            </a:pPr>
            <a:r>
              <a:rPr lang="en-US" sz="3200" dirty="0">
                <a:latin typeface="Arial" charset="0"/>
                <a:cs typeface="Arial" charset="0"/>
              </a:rPr>
              <a:t>Function of layer chosen with definition of international standard protocols in mind</a:t>
            </a:r>
          </a:p>
          <a:p>
            <a:pPr algn="just">
              <a:buFontTx/>
              <a:buChar char="•"/>
            </a:pPr>
            <a:r>
              <a:rPr lang="en-US" sz="3200" dirty="0">
                <a:latin typeface="Arial" charset="0"/>
                <a:cs typeface="Arial" charset="0"/>
              </a:rPr>
              <a:t>Minimize information flow across interfaces between boundaries</a:t>
            </a:r>
          </a:p>
          <a:p>
            <a:pPr algn="just">
              <a:buFontTx/>
              <a:buChar char="•"/>
            </a:pPr>
            <a:r>
              <a:rPr lang="en-US" sz="3200" dirty="0">
                <a:latin typeface="Arial" charset="0"/>
                <a:cs typeface="Arial" charset="0"/>
              </a:rPr>
              <a:t>Number of layers optimum</a:t>
            </a:r>
          </a:p>
          <a:p>
            <a:pPr algn="just"/>
            <a:endParaRPr lang="en-IN" dirty="0"/>
          </a:p>
        </p:txBody>
      </p:sp>
      <p:sp>
        <p:nvSpPr>
          <p:cNvPr id="4" name="Rectangle 3"/>
          <p:cNvSpPr/>
          <p:nvPr/>
        </p:nvSpPr>
        <p:spPr>
          <a:xfrm>
            <a:off x="2195736" y="5733256"/>
            <a:ext cx="4572000" cy="646331"/>
          </a:xfrm>
          <a:prstGeom prst="rect">
            <a:avLst/>
          </a:prstGeom>
        </p:spPr>
        <p:txBody>
          <a:bodyPr>
            <a:spAutoFit/>
          </a:bodyPr>
          <a:lstStyle/>
          <a:p>
            <a:pPr algn="ctr"/>
            <a:r>
              <a:rPr lang="en-US" b="1" i="1" dirty="0">
                <a:solidFill>
                  <a:srgbClr val="0070C0"/>
                </a:solidFill>
                <a:latin typeface="Arial" charset="0"/>
              </a:rPr>
              <a:t>ISO is the organization; </a:t>
            </a:r>
          </a:p>
          <a:p>
            <a:pPr algn="ctr"/>
            <a:r>
              <a:rPr lang="en-US" b="1" i="1" dirty="0">
                <a:solidFill>
                  <a:srgbClr val="0070C0"/>
                </a:solidFill>
                <a:latin typeface="Arial" charset="0"/>
              </a:rPr>
              <a:t>OSI is the model.</a:t>
            </a:r>
          </a:p>
        </p:txBody>
      </p:sp>
    </p:spTree>
    <p:extLst>
      <p:ext uri="{BB962C8B-B14F-4D97-AF65-F5344CB8AC3E}">
        <p14:creationId xmlns:p14="http://schemas.microsoft.com/office/powerpoint/2010/main" val="2812809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476672"/>
            <a:ext cx="6683221" cy="621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215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 </a:t>
            </a:r>
          </a:p>
        </p:txBody>
      </p:sp>
      <p:pic>
        <p:nvPicPr>
          <p:cNvPr id="4"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50" y="1524000"/>
            <a:ext cx="565785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09800"/>
            <a:ext cx="3684588"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07013" y="2209800"/>
            <a:ext cx="3684587" cy="256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95413" y="4908550"/>
            <a:ext cx="5538787"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134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Taxonomy</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a:t>Computer Network Taxonomy: </a:t>
            </a:r>
            <a:r>
              <a:rPr lang="en-US" b="1" dirty="0"/>
              <a:t>Transmission technology </a:t>
            </a:r>
            <a:r>
              <a:rPr lang="en-US" dirty="0"/>
              <a:t>and </a:t>
            </a:r>
            <a:r>
              <a:rPr lang="en-US" b="1" dirty="0"/>
              <a:t>Scale</a:t>
            </a:r>
          </a:p>
          <a:p>
            <a:pPr marL="571500" indent="-457200">
              <a:buFont typeface="+mj-lt"/>
              <a:buAutoNum type="arabicPeriod"/>
            </a:pPr>
            <a:r>
              <a:rPr lang="en-US" b="1" dirty="0"/>
              <a:t>Transmission technology</a:t>
            </a:r>
            <a:r>
              <a:rPr lang="en-US" dirty="0"/>
              <a:t>: </a:t>
            </a:r>
            <a:r>
              <a:rPr lang="en-US" b="1" dirty="0"/>
              <a:t>broadcast links &amp; point-to-point links</a:t>
            </a:r>
          </a:p>
          <a:p>
            <a:r>
              <a:rPr lang="en-US" dirty="0"/>
              <a:t>Point-to-point links connect individual pairs of m/c.</a:t>
            </a:r>
          </a:p>
          <a:p>
            <a:r>
              <a:rPr lang="en-US" dirty="0"/>
              <a:t>Often multiple routes, of different lengths, are possible, so finding good ones is important in p-t-p networks.</a:t>
            </a:r>
          </a:p>
          <a:p>
            <a:r>
              <a:rPr lang="en-US" dirty="0"/>
              <a:t>P-t-p transmission with exactly one sender and exactly one receiver is called as </a:t>
            </a:r>
            <a:r>
              <a:rPr lang="en-US" b="1" dirty="0"/>
              <a:t>unicasting.</a:t>
            </a:r>
          </a:p>
          <a:p>
            <a:r>
              <a:rPr lang="en-US" dirty="0"/>
              <a:t>In contrast, on a broadcast network, the commn ch is </a:t>
            </a:r>
            <a:r>
              <a:rPr lang="en-US" b="1" dirty="0"/>
              <a:t>shared</a:t>
            </a:r>
            <a:r>
              <a:rPr lang="en-US" dirty="0"/>
              <a:t> by all the m/c on the n/w; pkts sent by any m/c are received by all the others.</a:t>
            </a:r>
          </a:p>
          <a:p>
            <a:r>
              <a:rPr lang="en-US" b="1" dirty="0"/>
              <a:t>Address field</a:t>
            </a:r>
            <a:r>
              <a:rPr lang="en-US" dirty="0"/>
              <a:t>.</a:t>
            </a:r>
          </a:p>
          <a:p>
            <a:endParaRPr lang="en-IN" dirty="0"/>
          </a:p>
        </p:txBody>
      </p:sp>
    </p:spTree>
    <p:extLst>
      <p:ext uri="{BB962C8B-B14F-4D97-AF65-F5344CB8AC3E}">
        <p14:creationId xmlns:p14="http://schemas.microsoft.com/office/powerpoint/2010/main" val="88704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Layer	</a:t>
            </a:r>
            <a:endParaRPr lang="en-IN" dirty="0"/>
          </a:p>
        </p:txBody>
      </p:sp>
      <p:sp>
        <p:nvSpPr>
          <p:cNvPr id="3" name="Content Placeholder 2"/>
          <p:cNvSpPr>
            <a:spLocks noGrp="1"/>
          </p:cNvSpPr>
          <p:nvPr>
            <p:ph idx="1"/>
          </p:nvPr>
        </p:nvSpPr>
        <p:spPr/>
        <p:txBody>
          <a:bodyPr/>
          <a:lstStyle/>
          <a:p>
            <a:r>
              <a:rPr lang="en-US" dirty="0"/>
              <a:t>Bit (0 or 1)</a:t>
            </a:r>
          </a:p>
          <a:p>
            <a:r>
              <a:rPr lang="en-US" dirty="0"/>
              <a:t>Bi-direction</a:t>
            </a:r>
          </a:p>
          <a:p>
            <a:r>
              <a:rPr lang="en-US" dirty="0"/>
              <a:t>Connection (</a:t>
            </a:r>
            <a:r>
              <a:rPr lang="en-US" dirty="0" err="1"/>
              <a:t>estb</a:t>
            </a:r>
            <a:r>
              <a:rPr lang="en-US" dirty="0"/>
              <a:t>, tear down)</a:t>
            </a:r>
          </a:p>
          <a:p>
            <a:r>
              <a:rPr lang="en-US" dirty="0"/>
              <a:t>Connectors</a:t>
            </a:r>
          </a:p>
          <a:p>
            <a:r>
              <a:rPr lang="en-US" dirty="0"/>
              <a:t>Voltage</a:t>
            </a:r>
          </a:p>
          <a:p>
            <a:r>
              <a:rPr lang="en-US" dirty="0"/>
              <a:t>Pin assignments</a:t>
            </a:r>
          </a:p>
          <a:p>
            <a:r>
              <a:rPr lang="en-US" altLang="en-US" dirty="0"/>
              <a:t>e.g. RS-232</a:t>
            </a:r>
          </a:p>
          <a:p>
            <a:endParaRPr lang="en-US" dirty="0"/>
          </a:p>
          <a:p>
            <a:endParaRPr lang="en-IN" dirty="0"/>
          </a:p>
        </p:txBody>
      </p:sp>
    </p:spTree>
    <p:extLst>
      <p:ext uri="{BB962C8B-B14F-4D97-AF65-F5344CB8AC3E}">
        <p14:creationId xmlns:p14="http://schemas.microsoft.com/office/powerpoint/2010/main" val="55363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endParaRPr lang="en-IN" dirty="0"/>
          </a:p>
        </p:txBody>
      </p:sp>
      <p:sp>
        <p:nvSpPr>
          <p:cNvPr id="3" name="Content Placeholder 2"/>
          <p:cNvSpPr>
            <a:spLocks noGrp="1"/>
          </p:cNvSpPr>
          <p:nvPr>
            <p:ph idx="1"/>
          </p:nvPr>
        </p:nvSpPr>
        <p:spPr/>
        <p:txBody>
          <a:bodyPr/>
          <a:lstStyle/>
          <a:p>
            <a:r>
              <a:rPr lang="en-US" dirty="0"/>
              <a:t>Access to media </a:t>
            </a:r>
          </a:p>
          <a:p>
            <a:r>
              <a:rPr lang="en-US" dirty="0"/>
              <a:t>Provides reliable transfer of data across media.</a:t>
            </a:r>
          </a:p>
          <a:p>
            <a:r>
              <a:rPr lang="en-US" dirty="0"/>
              <a:t>Flow control.</a:t>
            </a:r>
          </a:p>
          <a:p>
            <a:r>
              <a:rPr lang="en-US" dirty="0"/>
              <a:t>Framing</a:t>
            </a:r>
          </a:p>
          <a:p>
            <a:r>
              <a:rPr lang="en-US" dirty="0"/>
              <a:t>Addressing</a:t>
            </a:r>
          </a:p>
          <a:p>
            <a:r>
              <a:rPr lang="en-US" dirty="0"/>
              <a:t>Error control</a:t>
            </a:r>
          </a:p>
          <a:p>
            <a:r>
              <a:rPr lang="en-US" altLang="en-US" dirty="0"/>
              <a:t>e.g. HDLC</a:t>
            </a:r>
          </a:p>
          <a:p>
            <a:endParaRPr lang="en-IN" dirty="0"/>
          </a:p>
        </p:txBody>
      </p:sp>
    </p:spTree>
    <p:extLst>
      <p:ext uri="{BB962C8B-B14F-4D97-AF65-F5344CB8AC3E}">
        <p14:creationId xmlns:p14="http://schemas.microsoft.com/office/powerpoint/2010/main" val="3531890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a:t>
            </a:r>
            <a:endParaRPr lang="en-IN" dirty="0"/>
          </a:p>
        </p:txBody>
      </p:sp>
      <p:sp>
        <p:nvSpPr>
          <p:cNvPr id="3" name="Content Placeholder 2"/>
          <p:cNvSpPr>
            <a:spLocks noGrp="1"/>
          </p:cNvSpPr>
          <p:nvPr>
            <p:ph idx="1"/>
          </p:nvPr>
        </p:nvSpPr>
        <p:spPr/>
        <p:txBody>
          <a:bodyPr>
            <a:normAutofit/>
          </a:bodyPr>
          <a:lstStyle/>
          <a:p>
            <a:r>
              <a:rPr lang="en-US" dirty="0"/>
              <a:t>Controlling Subnet</a:t>
            </a:r>
          </a:p>
          <a:p>
            <a:r>
              <a:rPr lang="en-US" dirty="0"/>
              <a:t>Routing</a:t>
            </a:r>
          </a:p>
          <a:p>
            <a:r>
              <a:rPr lang="en-US" dirty="0"/>
              <a:t>Addresses Resolution</a:t>
            </a:r>
          </a:p>
          <a:p>
            <a:r>
              <a:rPr lang="en-US" dirty="0"/>
              <a:t>Congestion Control Mgt.</a:t>
            </a:r>
          </a:p>
          <a:p>
            <a:r>
              <a:rPr lang="en-US" dirty="0"/>
              <a:t>Determines Quality of Service</a:t>
            </a:r>
          </a:p>
          <a:p>
            <a:r>
              <a:rPr lang="en-US" altLang="en-US" dirty="0"/>
              <a:t>Concerned with type of switching used</a:t>
            </a:r>
          </a:p>
          <a:p>
            <a:r>
              <a:rPr lang="en-US" altLang="en-US" sz="3200" dirty="0"/>
              <a:t>Example: X.25 standard for network access procedures on packet-switching networks</a:t>
            </a:r>
          </a:p>
        </p:txBody>
      </p:sp>
    </p:spTree>
    <p:extLst>
      <p:ext uri="{BB962C8B-B14F-4D97-AF65-F5344CB8AC3E}">
        <p14:creationId xmlns:p14="http://schemas.microsoft.com/office/powerpoint/2010/main" val="395062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 Layer</a:t>
            </a:r>
            <a:endParaRPr lang="en-IN" dirty="0"/>
          </a:p>
        </p:txBody>
      </p:sp>
      <p:sp>
        <p:nvSpPr>
          <p:cNvPr id="3" name="Content Placeholder 2"/>
          <p:cNvSpPr>
            <a:spLocks noGrp="1"/>
          </p:cNvSpPr>
          <p:nvPr>
            <p:ph idx="1"/>
          </p:nvPr>
        </p:nvSpPr>
        <p:spPr/>
        <p:txBody>
          <a:bodyPr>
            <a:normAutofit/>
          </a:bodyPr>
          <a:lstStyle/>
          <a:p>
            <a:r>
              <a:rPr lang="en-US" dirty="0"/>
              <a:t>End-to-end connection reliability</a:t>
            </a:r>
          </a:p>
          <a:p>
            <a:r>
              <a:rPr lang="en-US" dirty="0"/>
              <a:t>Establishes, maintains, and terminates virtual circuits. / multiple network connections</a:t>
            </a:r>
          </a:p>
          <a:p>
            <a:r>
              <a:rPr lang="en-US" dirty="0"/>
              <a:t>Error Control</a:t>
            </a:r>
          </a:p>
          <a:p>
            <a:r>
              <a:rPr lang="en-US" dirty="0"/>
              <a:t>Flow Control</a:t>
            </a:r>
          </a:p>
          <a:p>
            <a:r>
              <a:rPr lang="en-US" dirty="0"/>
              <a:t>Congestion Control</a:t>
            </a:r>
          </a:p>
          <a:p>
            <a:r>
              <a:rPr lang="en-US" dirty="0"/>
              <a:t>Fragmentation and reassembly </a:t>
            </a:r>
          </a:p>
          <a:p>
            <a:endParaRPr lang="en-IN" dirty="0"/>
          </a:p>
        </p:txBody>
      </p:sp>
    </p:spTree>
    <p:extLst>
      <p:ext uri="{BB962C8B-B14F-4D97-AF65-F5344CB8AC3E}">
        <p14:creationId xmlns:p14="http://schemas.microsoft.com/office/powerpoint/2010/main" val="1313624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Session Layer</a:t>
            </a:r>
            <a:endParaRPr lang="en-IN" dirty="0"/>
          </a:p>
        </p:txBody>
      </p:sp>
      <p:sp>
        <p:nvSpPr>
          <p:cNvPr id="3" name="Content Placeholder 2"/>
          <p:cNvSpPr>
            <a:spLocks noGrp="1"/>
          </p:cNvSpPr>
          <p:nvPr>
            <p:ph idx="1"/>
          </p:nvPr>
        </p:nvSpPr>
        <p:spPr/>
        <p:txBody>
          <a:bodyPr/>
          <a:lstStyle/>
          <a:p>
            <a:r>
              <a:rPr lang="en-US" dirty="0"/>
              <a:t>Establishes, manages and terminates sessions between applications </a:t>
            </a:r>
          </a:p>
          <a:p>
            <a:r>
              <a:rPr lang="en-US" altLang="en-US" dirty="0"/>
              <a:t>Manages log-</a:t>
            </a:r>
            <a:r>
              <a:rPr lang="en-US" altLang="en-US" dirty="0" err="1"/>
              <a:t>ons</a:t>
            </a:r>
            <a:r>
              <a:rPr lang="en-US" altLang="en-US" dirty="0"/>
              <a:t>, password exchange, log-offs</a:t>
            </a:r>
            <a:endParaRPr lang="en-US" dirty="0"/>
          </a:p>
          <a:p>
            <a:r>
              <a:rPr lang="en-US" dirty="0"/>
              <a:t>Sessions offer various services, including dialog control, token management and synchronization.</a:t>
            </a:r>
            <a:endParaRPr lang="en-IN" dirty="0"/>
          </a:p>
        </p:txBody>
      </p:sp>
    </p:spTree>
    <p:extLst>
      <p:ext uri="{BB962C8B-B14F-4D97-AF65-F5344CB8AC3E}">
        <p14:creationId xmlns:p14="http://schemas.microsoft.com/office/powerpoint/2010/main" val="556277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Layer</a:t>
            </a:r>
            <a:endParaRPr lang="en-IN" dirty="0"/>
          </a:p>
        </p:txBody>
      </p:sp>
      <p:sp>
        <p:nvSpPr>
          <p:cNvPr id="3" name="Content Placeholder 2"/>
          <p:cNvSpPr>
            <a:spLocks noGrp="1"/>
          </p:cNvSpPr>
          <p:nvPr>
            <p:ph idx="1"/>
          </p:nvPr>
        </p:nvSpPr>
        <p:spPr/>
        <p:txBody>
          <a:bodyPr/>
          <a:lstStyle/>
          <a:p>
            <a:r>
              <a:rPr lang="en-US" dirty="0"/>
              <a:t>Data representation </a:t>
            </a:r>
          </a:p>
          <a:p>
            <a:r>
              <a:rPr lang="en-US" dirty="0"/>
              <a:t>Format of data</a:t>
            </a:r>
          </a:p>
          <a:p>
            <a:r>
              <a:rPr lang="en-US" dirty="0"/>
              <a:t>Ensure data is readable by receiving system </a:t>
            </a:r>
          </a:p>
          <a:p>
            <a:r>
              <a:rPr lang="en-US" dirty="0"/>
              <a:t>Negotiates data transfer syntax for application layer</a:t>
            </a:r>
          </a:p>
          <a:p>
            <a:r>
              <a:rPr lang="en-US" altLang="en-US" dirty="0"/>
              <a:t>Examples </a:t>
            </a:r>
          </a:p>
          <a:p>
            <a:pPr lvl="1"/>
            <a:r>
              <a:rPr lang="en-US" altLang="en-US" dirty="0"/>
              <a:t>File conversion from ASCII to EBDIC</a:t>
            </a:r>
          </a:p>
          <a:p>
            <a:endParaRPr lang="en-IN" dirty="0"/>
          </a:p>
        </p:txBody>
      </p:sp>
    </p:spTree>
    <p:extLst>
      <p:ext uri="{BB962C8B-B14F-4D97-AF65-F5344CB8AC3E}">
        <p14:creationId xmlns:p14="http://schemas.microsoft.com/office/powerpoint/2010/main" val="3556226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a:t>
            </a:r>
            <a:endParaRPr lang="en-IN" dirty="0"/>
          </a:p>
        </p:txBody>
      </p:sp>
      <p:sp>
        <p:nvSpPr>
          <p:cNvPr id="3" name="Content Placeholder 2"/>
          <p:cNvSpPr>
            <a:spLocks noGrp="1"/>
          </p:cNvSpPr>
          <p:nvPr>
            <p:ph idx="1"/>
          </p:nvPr>
        </p:nvSpPr>
        <p:spPr/>
        <p:txBody>
          <a:bodyPr/>
          <a:lstStyle/>
          <a:p>
            <a:pPr lvl="0"/>
            <a:r>
              <a:rPr lang="en-US" b="1" dirty="0"/>
              <a:t>Provides network services  to  application  processes</a:t>
            </a:r>
            <a:r>
              <a:rPr lang="en-US" dirty="0"/>
              <a:t>  ( E- mail, file transfer, terminal emulation )</a:t>
            </a:r>
            <a:endParaRPr lang="en-IN" dirty="0"/>
          </a:p>
          <a:p>
            <a:endParaRPr lang="en-IN" dirty="0"/>
          </a:p>
        </p:txBody>
      </p:sp>
    </p:spTree>
    <p:extLst>
      <p:ext uri="{BB962C8B-B14F-4D97-AF65-F5344CB8AC3E}">
        <p14:creationId xmlns:p14="http://schemas.microsoft.com/office/powerpoint/2010/main" val="3910622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145282"/>
          </a:xfrm>
        </p:spPr>
        <p:txBody>
          <a:bodyPr/>
          <a:lstStyle/>
          <a:p>
            <a:r>
              <a:rPr lang="en-US" altLang="en-US" i="1" dirty="0">
                <a:latin typeface="Times New Roman" charset="0"/>
              </a:rPr>
              <a:t>Summary of OSI Layers</a:t>
            </a:r>
            <a:endParaRPr lang="en-IN" dirty="0"/>
          </a:p>
        </p:txBody>
      </p:sp>
      <p:pic>
        <p:nvPicPr>
          <p:cNvPr id="4" name="Picture 1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09000"/>
            <a:ext cx="6400075" cy="5332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536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charset="0"/>
              </a:rPr>
              <a:t>A private internet</a:t>
            </a:r>
          </a:p>
        </p:txBody>
      </p:sp>
      <p:sp>
        <p:nvSpPr>
          <p:cNvPr id="583688"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3689"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pic>
        <p:nvPicPr>
          <p:cNvPr id="583692"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963" y="2382838"/>
            <a:ext cx="7513637" cy="264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593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charset="0"/>
              </a:rPr>
              <a:t>Communication at the physical layer</a:t>
            </a:r>
          </a:p>
        </p:txBody>
      </p:sp>
      <p:sp>
        <p:nvSpPr>
          <p:cNvPr id="49255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49255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87672" y="908720"/>
            <a:ext cx="8449567" cy="5688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475" y="3138488"/>
            <a:ext cx="688340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6713" y="1289050"/>
            <a:ext cx="8091487"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4186238"/>
            <a:ext cx="17462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01950" y="4343400"/>
            <a:ext cx="831850"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00525" y="5468938"/>
            <a:ext cx="136207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38800" y="5486400"/>
            <a:ext cx="20288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76600" y="2190750"/>
            <a:ext cx="6588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24338" y="2176463"/>
            <a:ext cx="1262062"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00725" y="2182813"/>
            <a:ext cx="1819275" cy="40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295400" y="2187575"/>
            <a:ext cx="16827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58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2000"/>
                                        <p:tgtEl>
                                          <p:spTgt spid="32"/>
                                        </p:tgtEl>
                                      </p:cBhvr>
                                    </p:animEffect>
                                  </p:childTnLst>
                                </p:cTn>
                              </p:par>
                              <p:par>
                                <p:cTn id="16" presetID="2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20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2000"/>
                                        <p:tgtEl>
                                          <p:spTgt spid="29"/>
                                        </p:tgtEl>
                                      </p:cBhvr>
                                    </p:animEffect>
                                  </p:childTnLst>
                                </p:cTn>
                              </p:par>
                              <p:par>
                                <p:cTn id="24" presetID="22" presetClass="entr" presetSubtype="8"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2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20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20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2000"/>
                                        <p:tgtEl>
                                          <p:spTgt spid="31"/>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620000" cy="5852120"/>
          </a:xfrm>
        </p:spPr>
        <p:txBody>
          <a:bodyPr/>
          <a:lstStyle/>
          <a:p>
            <a:r>
              <a:rPr lang="en-US" dirty="0"/>
              <a:t>A wireless network is a common example of a broadcast link.</a:t>
            </a:r>
          </a:p>
          <a:p>
            <a:r>
              <a:rPr lang="en-US" dirty="0"/>
              <a:t>Some broadcast systems also support transmission to a subset of m/c, which is known as </a:t>
            </a:r>
            <a:r>
              <a:rPr lang="en-US" b="1" dirty="0"/>
              <a:t>multicasting</a:t>
            </a:r>
            <a:r>
              <a:rPr lang="en-US" dirty="0"/>
              <a:t>.</a:t>
            </a:r>
          </a:p>
          <a:p>
            <a:endParaRPr lang="en-US" dirty="0"/>
          </a:p>
          <a:p>
            <a:pPr marL="571500" indent="-457200">
              <a:buFont typeface="+mj-lt"/>
              <a:buAutoNum type="arabicPeriod" startAt="2"/>
            </a:pPr>
            <a:r>
              <a:rPr lang="en-US" b="1" dirty="0"/>
              <a:t>Scale</a:t>
            </a:r>
            <a:r>
              <a:rPr lang="en-US" dirty="0"/>
              <a:t>: Distance is important as a classification metric bcoz different technologies are used as different scales.</a:t>
            </a:r>
          </a:p>
          <a:p>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2889427"/>
            <a:ext cx="6119813"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149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6569"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70"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571"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physical layer is a bit.</a:t>
            </a:r>
          </a:p>
        </p:txBody>
      </p:sp>
      <p:grpSp>
        <p:nvGrpSpPr>
          <p:cNvPr id="706572" name="Group 12"/>
          <p:cNvGrpSpPr>
            <a:grpSpLocks/>
          </p:cNvGrpSpPr>
          <p:nvPr/>
        </p:nvGrpSpPr>
        <p:grpSpPr bwMode="auto">
          <a:xfrm>
            <a:off x="609600" y="2133600"/>
            <a:ext cx="1143000" cy="566738"/>
            <a:chOff x="1200" y="1248"/>
            <a:chExt cx="720" cy="357"/>
          </a:xfrm>
        </p:grpSpPr>
        <p:pic>
          <p:nvPicPr>
            <p:cNvPr id="70657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574"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charset="0"/>
                </a:rPr>
                <a:t>Note</a:t>
              </a:r>
            </a:p>
          </p:txBody>
        </p:sp>
      </p:grpSp>
    </p:spTree>
    <p:extLst>
      <p:ext uri="{BB962C8B-B14F-4D97-AF65-F5344CB8AC3E}">
        <p14:creationId xmlns:p14="http://schemas.microsoft.com/office/powerpoint/2010/main" val="1275889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6572"/>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6569"/>
                                        </p:tgtEl>
                                        <p:attrNameLst>
                                          <p:attrName>style.visibility</p:attrName>
                                        </p:attrNameLst>
                                      </p:cBhvr>
                                      <p:to>
                                        <p:strVal val="visible"/>
                                      </p:to>
                                    </p:set>
                                    <p:animEffect transition="in" filter="checkerboard(across)">
                                      <p:cBhvr>
                                        <p:cTn id="14" dur="500"/>
                                        <p:tgtEl>
                                          <p:spTgt spid="706569"/>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6570"/>
                                        </p:tgtEl>
                                        <p:attrNameLst>
                                          <p:attrName>style.visibility</p:attrName>
                                        </p:attrNameLst>
                                      </p:cBhvr>
                                      <p:to>
                                        <p:strVal val="visible"/>
                                      </p:to>
                                    </p:set>
                                    <p:animEffect transition="in" filter="checkerboard(across)">
                                      <p:cBhvr>
                                        <p:cTn id="18" dur="500"/>
                                        <p:tgtEl>
                                          <p:spTgt spid="706570"/>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6571"/>
                                        </p:tgtEl>
                                        <p:attrNameLst>
                                          <p:attrName>style.visibility</p:attrName>
                                        </p:attrNameLst>
                                      </p:cBhvr>
                                      <p:to>
                                        <p:strVal val="visible"/>
                                      </p:to>
                                    </p:set>
                                    <p:animEffect transition="in" filter="checkerboard(across)">
                                      <p:cBhvr>
                                        <p:cTn id="22" dur="500"/>
                                        <p:tgtEl>
                                          <p:spTgt spid="706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9" grpId="0" animBg="1"/>
      <p:bldP spid="706570" grpId="0" animBg="1"/>
      <p:bldP spid="70657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charset="0"/>
              </a:rPr>
              <a:t>Communication at the data link layer</a:t>
            </a:r>
          </a:p>
        </p:txBody>
      </p:sp>
      <p:sp>
        <p:nvSpPr>
          <p:cNvPr id="585736"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5737"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07504" y="1196752"/>
            <a:ext cx="9036496" cy="55446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2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2424" y="3286150"/>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549" y="1360512"/>
            <a:ext cx="8016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89124" y="2171725"/>
            <a:ext cx="1673225" cy="81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9999" y="2186012"/>
            <a:ext cx="66675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81549" y="2198712"/>
            <a:ext cx="126206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15074" y="2179662"/>
            <a:ext cx="18192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92299" y="4332312"/>
            <a:ext cx="174625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33749" y="4486300"/>
            <a:ext cx="996950"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81549" y="5643587"/>
            <a:ext cx="136207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57924" y="5627712"/>
            <a:ext cx="2028825"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6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2000"/>
                                        <p:tgtEl>
                                          <p:spTgt spid="25"/>
                                        </p:tgtEl>
                                      </p:cBhvr>
                                    </p:animEffect>
                                  </p:childTnLst>
                                </p:cTn>
                              </p:par>
                              <p:par>
                                <p:cTn id="16" presetID="22" presetClass="entr" presetSubtype="8"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20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2000"/>
                                        <p:tgtEl>
                                          <p:spTgt spid="26"/>
                                        </p:tgtEl>
                                      </p:cBhvr>
                                    </p:animEffect>
                                  </p:childTnLst>
                                </p:cTn>
                              </p:par>
                              <p:par>
                                <p:cTn id="24" presetID="22" presetClass="entr" presetSubtype="8"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2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2000"/>
                                        <p:tgtEl>
                                          <p:spTgt spid="27"/>
                                        </p:tgtEl>
                                      </p:cBhvr>
                                    </p:animEffect>
                                  </p:childTnLst>
                                </p:cTn>
                              </p:par>
                              <p:par>
                                <p:cTn id="32" presetID="22" presetClass="entr" presetSubtype="8" fill="hold"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left)">
                                      <p:cBhvr>
                                        <p:cTn id="34" dur="20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2000"/>
                                        <p:tgtEl>
                                          <p:spTgt spid="28"/>
                                        </p:tgtEl>
                                      </p:cBhvr>
                                    </p:animEffect>
                                  </p:childTnLst>
                                </p:cTn>
                              </p:par>
                              <p:par>
                                <p:cTn id="40" presetID="22" presetClass="entr" presetSubtype="8"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08617"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8618"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8619"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data link layer is a frame.</a:t>
            </a:r>
          </a:p>
        </p:txBody>
      </p:sp>
      <p:grpSp>
        <p:nvGrpSpPr>
          <p:cNvPr id="708620" name="Group 12"/>
          <p:cNvGrpSpPr>
            <a:grpSpLocks/>
          </p:cNvGrpSpPr>
          <p:nvPr/>
        </p:nvGrpSpPr>
        <p:grpSpPr bwMode="auto">
          <a:xfrm>
            <a:off x="609600" y="2133600"/>
            <a:ext cx="1143000" cy="566738"/>
            <a:chOff x="1200" y="1248"/>
            <a:chExt cx="720" cy="357"/>
          </a:xfrm>
        </p:grpSpPr>
        <p:pic>
          <p:nvPicPr>
            <p:cNvPr id="70862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8622"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charset="0"/>
                </a:rPr>
                <a:t>Note</a:t>
              </a:r>
            </a:p>
          </p:txBody>
        </p:sp>
      </p:grpSp>
    </p:spTree>
    <p:extLst>
      <p:ext uri="{BB962C8B-B14F-4D97-AF65-F5344CB8AC3E}">
        <p14:creationId xmlns:p14="http://schemas.microsoft.com/office/powerpoint/2010/main" val="3804326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8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08620"/>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08617"/>
                                        </p:tgtEl>
                                        <p:attrNameLst>
                                          <p:attrName>style.visibility</p:attrName>
                                        </p:attrNameLst>
                                      </p:cBhvr>
                                      <p:to>
                                        <p:strVal val="visible"/>
                                      </p:to>
                                    </p:set>
                                    <p:animEffect transition="in" filter="checkerboard(across)">
                                      <p:cBhvr>
                                        <p:cTn id="14" dur="500"/>
                                        <p:tgtEl>
                                          <p:spTgt spid="708617"/>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08618"/>
                                        </p:tgtEl>
                                        <p:attrNameLst>
                                          <p:attrName>style.visibility</p:attrName>
                                        </p:attrNameLst>
                                      </p:cBhvr>
                                      <p:to>
                                        <p:strVal val="visible"/>
                                      </p:to>
                                    </p:set>
                                    <p:animEffect transition="in" filter="checkerboard(across)">
                                      <p:cBhvr>
                                        <p:cTn id="18" dur="500"/>
                                        <p:tgtEl>
                                          <p:spTgt spid="708618"/>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08619"/>
                                        </p:tgtEl>
                                        <p:attrNameLst>
                                          <p:attrName>style.visibility</p:attrName>
                                        </p:attrNameLst>
                                      </p:cBhvr>
                                      <p:to>
                                        <p:strVal val="visible"/>
                                      </p:to>
                                    </p:set>
                                    <p:animEffect transition="in" filter="checkerboard(across)">
                                      <p:cBhvr>
                                        <p:cTn id="22" dur="500"/>
                                        <p:tgtEl>
                                          <p:spTgt spid="708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7" grpId="0" animBg="1"/>
      <p:bldP spid="708618" grpId="0" animBg="1"/>
      <p:bldP spid="7086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charset="0"/>
              </a:rPr>
              <a:t>Communication at the network layer</a:t>
            </a:r>
          </a:p>
        </p:txBody>
      </p:sp>
      <p:sp>
        <p:nvSpPr>
          <p:cNvPr id="58778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778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0" y="836712"/>
            <a:ext cx="9144000" cy="58326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963" y="32115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838200"/>
            <a:ext cx="8034338" cy="194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0600" y="1676400"/>
            <a:ext cx="63246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6438" y="4191000"/>
            <a:ext cx="6837362"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8720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9"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4761"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4762" name="Line 10"/>
          <p:cNvSpPr>
            <a:spLocks noChangeShapeType="1"/>
          </p:cNvSpPr>
          <p:nvPr/>
        </p:nvSpPr>
        <p:spPr bwMode="auto">
          <a:xfrm>
            <a:off x="609600" y="41910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4763" name="Rectangle 11"/>
          <p:cNvSpPr>
            <a:spLocks noChangeArrowheads="1"/>
          </p:cNvSpPr>
          <p:nvPr/>
        </p:nvSpPr>
        <p:spPr bwMode="auto">
          <a:xfrm>
            <a:off x="647700" y="3063875"/>
            <a:ext cx="8077200" cy="1066800"/>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network layer is a datagram.</a:t>
            </a:r>
          </a:p>
        </p:txBody>
      </p:sp>
      <p:grpSp>
        <p:nvGrpSpPr>
          <p:cNvPr id="714764" name="Group 12"/>
          <p:cNvGrpSpPr>
            <a:grpSpLocks/>
          </p:cNvGrpSpPr>
          <p:nvPr/>
        </p:nvGrpSpPr>
        <p:grpSpPr bwMode="auto">
          <a:xfrm>
            <a:off x="609600" y="2133600"/>
            <a:ext cx="1143000" cy="566738"/>
            <a:chOff x="1200" y="1248"/>
            <a:chExt cx="720" cy="357"/>
          </a:xfrm>
        </p:grpSpPr>
        <p:pic>
          <p:nvPicPr>
            <p:cNvPr id="714765"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4766"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a:solidFill>
                    <a:schemeClr val="hlink"/>
                  </a:solidFill>
                  <a:latin typeface="Times New Roman" charset="0"/>
                </a:rPr>
                <a:t>Note</a:t>
              </a:r>
            </a:p>
          </p:txBody>
        </p:sp>
      </p:grpSp>
    </p:spTree>
    <p:extLst>
      <p:ext uri="{BB962C8B-B14F-4D97-AF65-F5344CB8AC3E}">
        <p14:creationId xmlns:p14="http://schemas.microsoft.com/office/powerpoint/2010/main" val="3468967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7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4764"/>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4761"/>
                                        </p:tgtEl>
                                        <p:attrNameLst>
                                          <p:attrName>style.visibility</p:attrName>
                                        </p:attrNameLst>
                                      </p:cBhvr>
                                      <p:to>
                                        <p:strVal val="visible"/>
                                      </p:to>
                                    </p:set>
                                    <p:animEffect transition="in" filter="checkerboard(across)">
                                      <p:cBhvr>
                                        <p:cTn id="14" dur="500"/>
                                        <p:tgtEl>
                                          <p:spTgt spid="714761"/>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4762"/>
                                        </p:tgtEl>
                                        <p:attrNameLst>
                                          <p:attrName>style.visibility</p:attrName>
                                        </p:attrNameLst>
                                      </p:cBhvr>
                                      <p:to>
                                        <p:strVal val="visible"/>
                                      </p:to>
                                    </p:set>
                                    <p:animEffect transition="in" filter="checkerboard(across)">
                                      <p:cBhvr>
                                        <p:cTn id="18" dur="500"/>
                                        <p:tgtEl>
                                          <p:spTgt spid="714762"/>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4763"/>
                                        </p:tgtEl>
                                        <p:attrNameLst>
                                          <p:attrName>style.visibility</p:attrName>
                                        </p:attrNameLst>
                                      </p:cBhvr>
                                      <p:to>
                                        <p:strVal val="visible"/>
                                      </p:to>
                                    </p:set>
                                    <p:animEffect transition="in" filter="checkerboard(across)">
                                      <p:cBhvr>
                                        <p:cTn id="22" dur="500"/>
                                        <p:tgtEl>
                                          <p:spTgt spid="71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1" grpId="0" animBg="1"/>
      <p:bldP spid="714762" grpId="0" animBg="1"/>
      <p:bldP spid="71476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990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charset="0"/>
              </a:rPr>
              <a:t>Communication at transport layer</a:t>
            </a:r>
          </a:p>
        </p:txBody>
      </p:sp>
      <p:sp>
        <p:nvSpPr>
          <p:cNvPr id="589832"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589833"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2" name="Rectangle 1"/>
          <p:cNvSpPr/>
          <p:nvPr/>
        </p:nvSpPr>
        <p:spPr>
          <a:xfrm>
            <a:off x="12217" y="838200"/>
            <a:ext cx="9144000" cy="540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675" y="3287713"/>
            <a:ext cx="6892925"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625" y="838200"/>
            <a:ext cx="8080375"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1308100"/>
            <a:ext cx="6334125"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7900" y="4267200"/>
            <a:ext cx="6946900" cy="203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3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amond(in)">
                                      <p:cBhvr>
                                        <p:cTn id="11" dur="20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3000"/>
                                        <p:tgtEl>
                                          <p:spTgt spid="20"/>
                                        </p:tgtEl>
                                      </p:cBhvr>
                                    </p:animEffect>
                                  </p:childTnLst>
                                </p:cTn>
                              </p:par>
                              <p:par>
                                <p:cTn id="17" presetID="22" presetClass="entr" presetSubtype="8"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3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3"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b="0"/>
          </a:p>
        </p:txBody>
      </p:sp>
      <p:sp>
        <p:nvSpPr>
          <p:cNvPr id="710665" name="Line 9"/>
          <p:cNvSpPr>
            <a:spLocks noChangeShapeType="1"/>
          </p:cNvSpPr>
          <p:nvPr/>
        </p:nvSpPr>
        <p:spPr bwMode="auto">
          <a:xfrm>
            <a:off x="609600" y="29718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0666" name="Line 10"/>
          <p:cNvSpPr>
            <a:spLocks noChangeShapeType="1"/>
          </p:cNvSpPr>
          <p:nvPr/>
        </p:nvSpPr>
        <p:spPr bwMode="auto">
          <a:xfrm>
            <a:off x="609600" y="5181600"/>
            <a:ext cx="8153400"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10667" name="Rectangle 11"/>
          <p:cNvSpPr>
            <a:spLocks noChangeArrowheads="1"/>
          </p:cNvSpPr>
          <p:nvPr/>
        </p:nvSpPr>
        <p:spPr bwMode="auto">
          <a:xfrm>
            <a:off x="647700" y="3063875"/>
            <a:ext cx="8077200" cy="2041525"/>
          </a:xfrm>
          <a:prstGeom prst="rect">
            <a:avLst/>
          </a:prstGeom>
          <a:solidFill>
            <a:schemeClr val="folHlink"/>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i="1">
                <a:solidFill>
                  <a:schemeClr val="bg1"/>
                </a:solidFill>
                <a:latin typeface="Arial" charset="0"/>
              </a:rPr>
              <a:t>The unit of communication at the transport layer is a segment, user datagram, or a packet, depending on the specific protocol used in this layer.</a:t>
            </a:r>
          </a:p>
        </p:txBody>
      </p:sp>
      <p:grpSp>
        <p:nvGrpSpPr>
          <p:cNvPr id="710668" name="Group 12"/>
          <p:cNvGrpSpPr>
            <a:grpSpLocks/>
          </p:cNvGrpSpPr>
          <p:nvPr/>
        </p:nvGrpSpPr>
        <p:grpSpPr bwMode="auto">
          <a:xfrm>
            <a:off x="609600" y="2133600"/>
            <a:ext cx="1143000" cy="566738"/>
            <a:chOff x="1200" y="1248"/>
            <a:chExt cx="720" cy="357"/>
          </a:xfrm>
        </p:grpSpPr>
        <p:pic>
          <p:nvPicPr>
            <p:cNvPr id="710669"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0670" name="Text Box 14"/>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i="1" dirty="0">
                  <a:solidFill>
                    <a:schemeClr val="hlink"/>
                  </a:solidFill>
                  <a:latin typeface="Times New Roman" charset="0"/>
                </a:rPr>
                <a:t>Note</a:t>
              </a:r>
            </a:p>
          </p:txBody>
        </p:sp>
      </p:grpSp>
    </p:spTree>
    <p:extLst>
      <p:ext uri="{BB962C8B-B14F-4D97-AF65-F5344CB8AC3E}">
        <p14:creationId xmlns:p14="http://schemas.microsoft.com/office/powerpoint/2010/main" val="551961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06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2000" fill="hold" nodeType="clickEffect">
                                  <p:stCondLst>
                                    <p:cond delay="0"/>
                                  </p:stCondLst>
                                  <p:childTnLst>
                                    <p:anim calcmode="discrete" valueType="str">
                                      <p:cBhvr>
                                        <p:cTn id="10" dur="1000" fill="hold"/>
                                        <p:tgtEl>
                                          <p:spTgt spid="710668"/>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2000"/>
                            </p:stCondLst>
                            <p:childTnLst>
                              <p:par>
                                <p:cTn id="12" presetID="5" presetClass="entr" presetSubtype="10" fill="hold" grpId="0" nodeType="afterEffect">
                                  <p:stCondLst>
                                    <p:cond delay="0"/>
                                  </p:stCondLst>
                                  <p:childTnLst>
                                    <p:set>
                                      <p:cBhvr>
                                        <p:cTn id="13" dur="1" fill="hold">
                                          <p:stCondLst>
                                            <p:cond delay="0"/>
                                          </p:stCondLst>
                                        </p:cTn>
                                        <p:tgtEl>
                                          <p:spTgt spid="710665"/>
                                        </p:tgtEl>
                                        <p:attrNameLst>
                                          <p:attrName>style.visibility</p:attrName>
                                        </p:attrNameLst>
                                      </p:cBhvr>
                                      <p:to>
                                        <p:strVal val="visible"/>
                                      </p:to>
                                    </p:set>
                                    <p:animEffect transition="in" filter="checkerboard(across)">
                                      <p:cBhvr>
                                        <p:cTn id="14" dur="500"/>
                                        <p:tgtEl>
                                          <p:spTgt spid="710665"/>
                                        </p:tgtEl>
                                      </p:cBhvr>
                                    </p:animEffect>
                                  </p:childTnLst>
                                </p:cTn>
                              </p:par>
                            </p:childTnLst>
                          </p:cTn>
                        </p:par>
                        <p:par>
                          <p:cTn id="15" fill="hold" nodeType="afterGroup">
                            <p:stCondLst>
                              <p:cond delay="2500"/>
                            </p:stCondLst>
                            <p:childTnLst>
                              <p:par>
                                <p:cTn id="16" presetID="5" presetClass="entr" presetSubtype="10" fill="hold" grpId="0" nodeType="afterEffect">
                                  <p:stCondLst>
                                    <p:cond delay="0"/>
                                  </p:stCondLst>
                                  <p:childTnLst>
                                    <p:set>
                                      <p:cBhvr>
                                        <p:cTn id="17" dur="1" fill="hold">
                                          <p:stCondLst>
                                            <p:cond delay="0"/>
                                          </p:stCondLst>
                                        </p:cTn>
                                        <p:tgtEl>
                                          <p:spTgt spid="710666"/>
                                        </p:tgtEl>
                                        <p:attrNameLst>
                                          <p:attrName>style.visibility</p:attrName>
                                        </p:attrNameLst>
                                      </p:cBhvr>
                                      <p:to>
                                        <p:strVal val="visible"/>
                                      </p:to>
                                    </p:set>
                                    <p:animEffect transition="in" filter="checkerboard(across)">
                                      <p:cBhvr>
                                        <p:cTn id="18" dur="500"/>
                                        <p:tgtEl>
                                          <p:spTgt spid="710666"/>
                                        </p:tgtEl>
                                      </p:cBhvr>
                                    </p:animEffect>
                                  </p:childTnLst>
                                </p:cTn>
                              </p:par>
                            </p:childTnLst>
                          </p:cTn>
                        </p:par>
                        <p:par>
                          <p:cTn id="19" fill="hold" nodeType="afterGroup">
                            <p:stCondLst>
                              <p:cond delay="3000"/>
                            </p:stCondLst>
                            <p:childTnLst>
                              <p:par>
                                <p:cTn id="20" presetID="5" presetClass="entr" presetSubtype="10" fill="hold" grpId="0" nodeType="afterEffect">
                                  <p:stCondLst>
                                    <p:cond delay="0"/>
                                  </p:stCondLst>
                                  <p:childTnLst>
                                    <p:set>
                                      <p:cBhvr>
                                        <p:cTn id="21" dur="1" fill="hold">
                                          <p:stCondLst>
                                            <p:cond delay="0"/>
                                          </p:stCondLst>
                                        </p:cTn>
                                        <p:tgtEl>
                                          <p:spTgt spid="710667"/>
                                        </p:tgtEl>
                                        <p:attrNameLst>
                                          <p:attrName>style.visibility</p:attrName>
                                        </p:attrNameLst>
                                      </p:cBhvr>
                                      <p:to>
                                        <p:strVal val="visible"/>
                                      </p:to>
                                    </p:set>
                                    <p:animEffect transition="in" filter="checkerboard(across)">
                                      <p:cBhvr>
                                        <p:cTn id="22" dur="500"/>
                                        <p:tgtEl>
                                          <p:spTgt spid="710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5" grpId="0" animBg="1"/>
      <p:bldP spid="710666" grpId="0" animBg="1"/>
      <p:bldP spid="7106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en-US"/>
              <a:t>TCP/IP</a:t>
            </a:r>
          </a:p>
        </p:txBody>
      </p:sp>
      <p:sp>
        <p:nvSpPr>
          <p:cNvPr id="114691" name="Rectangle 3" descr="Rectangle: Click to edit Master text styles&#10;Second level&#10;Third level&#10;Fourth level&#10;Fifth level"/>
          <p:cNvSpPr>
            <a:spLocks noGrp="1" noChangeArrowheads="1"/>
          </p:cNvSpPr>
          <p:nvPr>
            <p:ph type="body" idx="1"/>
          </p:nvPr>
        </p:nvSpPr>
        <p:spPr/>
        <p:txBody>
          <a:bodyPr/>
          <a:lstStyle/>
          <a:p>
            <a:pPr>
              <a:lnSpc>
                <a:spcPct val="90000"/>
              </a:lnSpc>
            </a:pPr>
            <a:r>
              <a:rPr lang="en-US" altLang="en-US" sz="2800" dirty="0"/>
              <a:t>Transmission control Protocol/Internet Protocol</a:t>
            </a:r>
          </a:p>
          <a:p>
            <a:pPr>
              <a:lnSpc>
                <a:spcPct val="90000"/>
              </a:lnSpc>
            </a:pPr>
            <a:r>
              <a:rPr lang="en-US" altLang="en-US" sz="2800" dirty="0"/>
              <a:t>Developed by DARPA</a:t>
            </a:r>
          </a:p>
          <a:p>
            <a:pPr>
              <a:lnSpc>
                <a:spcPct val="90000"/>
              </a:lnSpc>
            </a:pPr>
            <a:r>
              <a:rPr lang="en-US" altLang="en-US" sz="2800" dirty="0"/>
              <a:t>No official protocol standard</a:t>
            </a:r>
          </a:p>
          <a:p>
            <a:pPr>
              <a:lnSpc>
                <a:spcPct val="90000"/>
              </a:lnSpc>
            </a:pPr>
            <a:r>
              <a:rPr lang="en-US" altLang="en-US" sz="2800" dirty="0"/>
              <a:t>Can identify four layers</a:t>
            </a:r>
          </a:p>
          <a:p>
            <a:pPr lvl="1">
              <a:lnSpc>
                <a:spcPct val="90000"/>
              </a:lnSpc>
            </a:pPr>
            <a:r>
              <a:rPr lang="en-US" altLang="en-US" sz="2400" dirty="0"/>
              <a:t>Application</a:t>
            </a:r>
          </a:p>
          <a:p>
            <a:pPr lvl="1">
              <a:lnSpc>
                <a:spcPct val="90000"/>
              </a:lnSpc>
            </a:pPr>
            <a:r>
              <a:rPr lang="en-US" altLang="en-US" sz="2400" dirty="0"/>
              <a:t>Host-to-Host (transport)</a:t>
            </a:r>
          </a:p>
          <a:p>
            <a:pPr lvl="1">
              <a:lnSpc>
                <a:spcPct val="90000"/>
              </a:lnSpc>
            </a:pPr>
            <a:r>
              <a:rPr lang="en-US" altLang="en-US" sz="2400" dirty="0"/>
              <a:t>Internet</a:t>
            </a:r>
          </a:p>
          <a:p>
            <a:pPr lvl="1">
              <a:lnSpc>
                <a:spcPct val="90000"/>
              </a:lnSpc>
            </a:pPr>
            <a:r>
              <a:rPr lang="en-US" altLang="en-US" sz="2400" dirty="0"/>
              <a:t>Network Access</a:t>
            </a:r>
          </a:p>
        </p:txBody>
      </p:sp>
    </p:spTree>
    <p:extLst>
      <p:ext uri="{BB962C8B-B14F-4D97-AF65-F5344CB8AC3E}">
        <p14:creationId xmlns:p14="http://schemas.microsoft.com/office/powerpoint/2010/main" val="623631988"/>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1218" y="1177925"/>
            <a:ext cx="185896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1177925"/>
            <a:ext cx="5491162"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75856" y="4581128"/>
            <a:ext cx="3096344"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 Access</a:t>
            </a:r>
            <a:endParaRPr lang="en-IN" dirty="0"/>
          </a:p>
        </p:txBody>
      </p:sp>
      <p:sp>
        <p:nvSpPr>
          <p:cNvPr id="5" name="Rectangle 4"/>
          <p:cNvSpPr/>
          <p:nvPr/>
        </p:nvSpPr>
        <p:spPr>
          <a:xfrm>
            <a:off x="3275856" y="3861048"/>
            <a:ext cx="3096344" cy="57606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lvl="1">
              <a:lnSpc>
                <a:spcPct val="90000"/>
              </a:lnSpc>
            </a:pPr>
            <a:r>
              <a:rPr lang="en-US" altLang="en-US" sz="2400" dirty="0"/>
              <a:t>    Internet</a:t>
            </a:r>
          </a:p>
        </p:txBody>
      </p:sp>
      <p:sp>
        <p:nvSpPr>
          <p:cNvPr id="6" name="Rectangle 5"/>
          <p:cNvSpPr/>
          <p:nvPr/>
        </p:nvSpPr>
        <p:spPr>
          <a:xfrm>
            <a:off x="3275856" y="3203575"/>
            <a:ext cx="3096344" cy="5134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Host to Host</a:t>
            </a:r>
            <a:endParaRPr lang="en-IN" dirty="0"/>
          </a:p>
        </p:txBody>
      </p:sp>
    </p:spTree>
    <p:extLst>
      <p:ext uri="{BB962C8B-B14F-4D97-AF65-F5344CB8AC3E}">
        <p14:creationId xmlns:p14="http://schemas.microsoft.com/office/powerpoint/2010/main" val="64851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Network Topology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a:t>Network topology defines the manner in which the nodes are geometrically arranged and connected to one another.</a:t>
            </a:r>
          </a:p>
          <a:p>
            <a:r>
              <a:rPr lang="en-US" dirty="0"/>
              <a:t>Types of topology:</a:t>
            </a:r>
          </a:p>
          <a:p>
            <a:pPr lvl="1"/>
            <a:r>
              <a:rPr lang="en-US" dirty="0"/>
              <a:t>Mesh</a:t>
            </a:r>
          </a:p>
          <a:p>
            <a:pPr lvl="1"/>
            <a:r>
              <a:rPr lang="en-US" dirty="0"/>
              <a:t>Star</a:t>
            </a:r>
          </a:p>
          <a:p>
            <a:pPr lvl="1"/>
            <a:r>
              <a:rPr lang="en-US" dirty="0"/>
              <a:t>Bus</a:t>
            </a:r>
          </a:p>
          <a:p>
            <a:pPr lvl="1"/>
            <a:r>
              <a:rPr lang="en-US" dirty="0"/>
              <a:t>Ring</a:t>
            </a:r>
          </a:p>
          <a:p>
            <a:pPr lvl="1"/>
            <a:endParaRPr lang="en-IN" dirty="0"/>
          </a:p>
        </p:txBody>
      </p:sp>
    </p:spTree>
    <p:extLst>
      <p:ext uri="{BB962C8B-B14F-4D97-AF65-F5344CB8AC3E}">
        <p14:creationId xmlns:p14="http://schemas.microsoft.com/office/powerpoint/2010/main" val="146071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IN" b="1" dirty="0"/>
              <a:t>TYPES OF NETWORK</a:t>
            </a:r>
            <a:endParaRPr lang="en-IN" dirty="0"/>
          </a:p>
        </p:txBody>
      </p:sp>
      <p:sp>
        <p:nvSpPr>
          <p:cNvPr id="3" name="Content Placeholder 2"/>
          <p:cNvSpPr>
            <a:spLocks noGrp="1"/>
          </p:cNvSpPr>
          <p:nvPr>
            <p:ph idx="1"/>
          </p:nvPr>
        </p:nvSpPr>
        <p:spPr>
          <a:xfrm>
            <a:off x="457200" y="1268760"/>
            <a:ext cx="7620000" cy="5132040"/>
          </a:xfrm>
        </p:spPr>
        <p:txBody>
          <a:bodyPr/>
          <a:lstStyle/>
          <a:p>
            <a:r>
              <a:rPr lang="en-US" b="1" dirty="0"/>
              <a:t>PAN</a:t>
            </a:r>
            <a:r>
              <a:rPr lang="en-US" dirty="0"/>
              <a:t> (Personal Area Network) : ex: Bluetooth, RFID</a:t>
            </a:r>
          </a:p>
          <a:p>
            <a:r>
              <a:rPr lang="en-US" b="1" dirty="0"/>
              <a:t>LAN</a:t>
            </a:r>
            <a:r>
              <a:rPr lang="en-US" dirty="0"/>
              <a:t> (Local Area Network): ex: </a:t>
            </a:r>
            <a:r>
              <a:rPr lang="en-US" dirty="0" err="1"/>
              <a:t>bldg</a:t>
            </a:r>
            <a:r>
              <a:rPr lang="en-US" dirty="0"/>
              <a:t>, home, office etc.</a:t>
            </a:r>
          </a:p>
          <a:p>
            <a:r>
              <a:rPr lang="en-US" b="1" dirty="0"/>
              <a:t>Access point, wireless router or base station</a:t>
            </a:r>
            <a:r>
              <a:rPr lang="en-US" dirty="0"/>
              <a:t>.</a:t>
            </a:r>
          </a:p>
          <a:p>
            <a:r>
              <a:rPr lang="en-US" dirty="0"/>
              <a:t>Wireless LAN (IEEE 802.11 known as </a:t>
            </a:r>
            <a:r>
              <a:rPr lang="en-US" dirty="0" err="1"/>
              <a:t>WiFi</a:t>
            </a:r>
            <a:r>
              <a:rPr lang="en-US" dirty="0"/>
              <a:t>) speed 11-100Mbps</a:t>
            </a:r>
          </a:p>
          <a:p>
            <a:r>
              <a:rPr lang="en-US" dirty="0"/>
              <a:t>The topology of many wired LANs is build from p-t-p links (Ethernet IEEE 802.3) </a:t>
            </a:r>
          </a:p>
          <a:p>
            <a:endParaRPr lang="en-US" dirty="0"/>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376" y="3850096"/>
            <a:ext cx="6283954" cy="300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149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Mesh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a:t>Every node has a dedicated</a:t>
            </a:r>
          </a:p>
          <a:p>
            <a:pPr marL="114300" indent="0">
              <a:buNone/>
            </a:pPr>
            <a:r>
              <a:rPr lang="en-US" dirty="0"/>
              <a:t>p-t-p link to all the nodes </a:t>
            </a:r>
          </a:p>
          <a:p>
            <a:pPr marL="114300" indent="0">
              <a:buNone/>
            </a:pPr>
            <a:r>
              <a:rPr lang="en-US" dirty="0"/>
              <a:t>within network.</a:t>
            </a:r>
          </a:p>
          <a:p>
            <a:r>
              <a:rPr lang="en-US" dirty="0"/>
              <a:t>The link shares traffic </a:t>
            </a:r>
          </a:p>
          <a:p>
            <a:pPr marL="114300" indent="0">
              <a:buNone/>
            </a:pPr>
            <a:r>
              <a:rPr lang="en-US" dirty="0"/>
              <a:t>Between the two nodes only.</a:t>
            </a:r>
          </a:p>
          <a:p>
            <a:r>
              <a:rPr lang="en-IN" b="1" dirty="0"/>
              <a:t>Mesh has n(n-1)/2 physical channels to link n devices</a:t>
            </a:r>
            <a:r>
              <a:rPr lang="en-IN" dirty="0"/>
              <a:t>.</a:t>
            </a: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107781"/>
            <a:ext cx="46005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300510975"/>
              </p:ext>
            </p:extLst>
          </p:nvPr>
        </p:nvGraphicFramePr>
        <p:xfrm>
          <a:off x="827584" y="4149080"/>
          <a:ext cx="6096000" cy="2123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0000"/>
                  </a:ext>
                </a:extLst>
              </a:tr>
              <a:tr h="370840">
                <a:tc>
                  <a:txBody>
                    <a:bodyPr/>
                    <a:lstStyle/>
                    <a:p>
                      <a:r>
                        <a:rPr lang="en-US" dirty="0"/>
                        <a:t>Dedicated</a:t>
                      </a:r>
                      <a:r>
                        <a:rPr lang="en-US" baseline="0" dirty="0"/>
                        <a:t> link (optimized rate and min traffic)</a:t>
                      </a:r>
                      <a:endParaRPr lang="en-IN" dirty="0"/>
                    </a:p>
                  </a:txBody>
                  <a:tcPr/>
                </a:tc>
                <a:tc>
                  <a:txBody>
                    <a:bodyPr/>
                    <a:lstStyle/>
                    <a:p>
                      <a:r>
                        <a:rPr lang="en-US" dirty="0"/>
                        <a:t>Large amount of cable and i/o ports</a:t>
                      </a:r>
                      <a:endParaRPr lang="en-IN" dirty="0"/>
                    </a:p>
                  </a:txBody>
                  <a:tcPr/>
                </a:tc>
                <a:extLst>
                  <a:ext uri="{0D108BD9-81ED-4DB2-BD59-A6C34878D82A}">
                    <a16:rowId xmlns:a16="http://schemas.microsoft.com/office/drawing/2014/main" val="10001"/>
                  </a:ext>
                </a:extLst>
              </a:tr>
              <a:tr h="370840">
                <a:tc>
                  <a:txBody>
                    <a:bodyPr/>
                    <a:lstStyle/>
                    <a:p>
                      <a:r>
                        <a:rPr lang="en-US" dirty="0"/>
                        <a:t>Privacy and security</a:t>
                      </a:r>
                      <a:endParaRPr lang="en-IN" dirty="0"/>
                    </a:p>
                  </a:txBody>
                  <a:tcPr/>
                </a:tc>
                <a:tc>
                  <a:txBody>
                    <a:bodyPr/>
                    <a:lstStyle/>
                    <a:p>
                      <a:r>
                        <a:rPr lang="en-US" dirty="0"/>
                        <a:t>Redundant link increases</a:t>
                      </a:r>
                      <a:r>
                        <a:rPr lang="en-US" baseline="0" dirty="0"/>
                        <a:t> cost</a:t>
                      </a:r>
                      <a:endParaRPr lang="en-IN" dirty="0"/>
                    </a:p>
                  </a:txBody>
                  <a:tcPr/>
                </a:tc>
                <a:extLst>
                  <a:ext uri="{0D108BD9-81ED-4DB2-BD59-A6C34878D82A}">
                    <a16:rowId xmlns:a16="http://schemas.microsoft.com/office/drawing/2014/main" val="10002"/>
                  </a:ext>
                </a:extLst>
              </a:tr>
              <a:tr h="370840">
                <a:tc>
                  <a:txBody>
                    <a:bodyPr/>
                    <a:lstStyle/>
                    <a:p>
                      <a:r>
                        <a:rPr lang="en-US" dirty="0"/>
                        <a:t>No Single</a:t>
                      </a:r>
                      <a:r>
                        <a:rPr lang="en-US" baseline="0" dirty="0"/>
                        <a:t> point of failure</a:t>
                      </a:r>
                      <a:endParaRPr lang="en-IN" dirty="0"/>
                    </a:p>
                  </a:txBody>
                  <a:tcPr/>
                </a:tc>
                <a:tc>
                  <a:txBody>
                    <a:bodyPr/>
                    <a:lstStyle/>
                    <a:p>
                      <a:r>
                        <a:rPr lang="en-US" dirty="0"/>
                        <a:t>Difficult in installation</a:t>
                      </a:r>
                      <a:endParaRPr lang="en-IN" dirty="0"/>
                    </a:p>
                  </a:txBody>
                  <a:tcPr/>
                </a:tc>
                <a:extLst>
                  <a:ext uri="{0D108BD9-81ED-4DB2-BD59-A6C34878D82A}">
                    <a16:rowId xmlns:a16="http://schemas.microsoft.com/office/drawing/2014/main" val="10003"/>
                  </a:ext>
                </a:extLst>
              </a:tr>
              <a:tr h="370840">
                <a:tc>
                  <a:txBody>
                    <a:bodyPr/>
                    <a:lstStyle/>
                    <a:p>
                      <a:r>
                        <a:rPr lang="en-US" dirty="0"/>
                        <a:t>Fault identification easy</a:t>
                      </a:r>
                      <a:endParaRPr lang="en-IN" dirty="0"/>
                    </a:p>
                  </a:txBody>
                  <a:tcPr/>
                </a:tc>
                <a:tc>
                  <a:txBody>
                    <a:bodyPr/>
                    <a:lstStyle/>
                    <a:p>
                      <a:r>
                        <a:rPr lang="en-US" dirty="0"/>
                        <a:t>Difficult to re-</a:t>
                      </a:r>
                      <a:r>
                        <a:rPr lang="en-US" dirty="0" err="1"/>
                        <a:t>config</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607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Star	</a:t>
            </a:r>
            <a:endParaRPr lang="en-IN" dirty="0"/>
          </a:p>
        </p:txBody>
      </p:sp>
      <p:sp>
        <p:nvSpPr>
          <p:cNvPr id="3" name="Content Placeholder 2"/>
          <p:cNvSpPr>
            <a:spLocks noGrp="1"/>
          </p:cNvSpPr>
          <p:nvPr>
            <p:ph idx="1"/>
          </p:nvPr>
        </p:nvSpPr>
        <p:spPr>
          <a:xfrm>
            <a:off x="467544" y="1124744"/>
            <a:ext cx="7620000" cy="5132040"/>
          </a:xfrm>
        </p:spPr>
        <p:txBody>
          <a:bodyPr/>
          <a:lstStyle/>
          <a:p>
            <a:r>
              <a:rPr lang="en-US" dirty="0"/>
              <a:t>Consists of no of devices </a:t>
            </a:r>
          </a:p>
          <a:p>
            <a:pPr marL="114300" indent="0">
              <a:buNone/>
            </a:pPr>
            <a:r>
              <a:rPr lang="en-US" dirty="0"/>
              <a:t>connected by p-t-p links to</a:t>
            </a:r>
          </a:p>
          <a:p>
            <a:pPr marL="114300" indent="0">
              <a:buNone/>
            </a:pPr>
            <a:r>
              <a:rPr lang="en-US" dirty="0"/>
              <a:t>central hub.</a:t>
            </a:r>
          </a:p>
          <a:p>
            <a:r>
              <a:rPr lang="en-US" dirty="0"/>
              <a:t>If a node wants to send data</a:t>
            </a:r>
          </a:p>
          <a:p>
            <a:pPr marL="114300" indent="0">
              <a:buNone/>
            </a:pPr>
            <a:r>
              <a:rPr lang="en-US" dirty="0"/>
              <a:t>to another nodes, it sends the </a:t>
            </a:r>
          </a:p>
          <a:p>
            <a:pPr marL="114300" indent="0">
              <a:buNone/>
            </a:pPr>
            <a:r>
              <a:rPr lang="en-US" dirty="0"/>
              <a:t>data to central hub, which then relays the data to desired node.</a:t>
            </a:r>
          </a:p>
        </p:txBody>
      </p:sp>
      <p:graphicFrame>
        <p:nvGraphicFramePr>
          <p:cNvPr id="4" name="Table 3"/>
          <p:cNvGraphicFramePr>
            <a:graphicFrameLocks noGrp="1"/>
          </p:cNvGraphicFramePr>
          <p:nvPr>
            <p:extLst>
              <p:ext uri="{D42A27DB-BD31-4B8C-83A1-F6EECF244321}">
                <p14:modId xmlns:p14="http://schemas.microsoft.com/office/powerpoint/2010/main" val="671011185"/>
              </p:ext>
            </p:extLst>
          </p:nvPr>
        </p:nvGraphicFramePr>
        <p:xfrm>
          <a:off x="395536" y="3501008"/>
          <a:ext cx="8018020" cy="3198260"/>
        </p:xfrm>
        <a:graphic>
          <a:graphicData uri="http://schemas.openxmlformats.org/drawingml/2006/table">
            <a:tbl>
              <a:tblPr firstRow="1" bandRow="1">
                <a:tableStyleId>{5C22544A-7EE6-4342-B048-85BDC9FD1C3A}</a:tableStyleId>
              </a:tblPr>
              <a:tblGrid>
                <a:gridCol w="4009010">
                  <a:extLst>
                    <a:ext uri="{9D8B030D-6E8A-4147-A177-3AD203B41FA5}">
                      <a16:colId xmlns:a16="http://schemas.microsoft.com/office/drawing/2014/main" val="20000"/>
                    </a:ext>
                  </a:extLst>
                </a:gridCol>
                <a:gridCol w="4009010">
                  <a:extLst>
                    <a:ext uri="{9D8B030D-6E8A-4147-A177-3AD203B41FA5}">
                      <a16:colId xmlns:a16="http://schemas.microsoft.com/office/drawing/2014/main" val="20001"/>
                    </a:ext>
                  </a:extLst>
                </a:gridCol>
              </a:tblGrid>
              <a:tr h="461850">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0000"/>
                  </a:ext>
                </a:extLst>
              </a:tr>
              <a:tr h="402246">
                <a:tc>
                  <a:txBody>
                    <a:bodyPr/>
                    <a:lstStyle/>
                    <a:p>
                      <a:r>
                        <a:rPr lang="en-US" dirty="0"/>
                        <a:t>Needs one i/o port</a:t>
                      </a:r>
                      <a:r>
                        <a:rPr lang="en-US" baseline="0" dirty="0"/>
                        <a:t> and link</a:t>
                      </a:r>
                      <a:endParaRPr lang="en-IN" dirty="0"/>
                    </a:p>
                  </a:txBody>
                  <a:tcPr/>
                </a:tc>
                <a:tc>
                  <a:txBody>
                    <a:bodyPr/>
                    <a:lstStyle/>
                    <a:p>
                      <a:r>
                        <a:rPr lang="en-US" dirty="0"/>
                        <a:t>Hub failure, entire n/w fails</a:t>
                      </a:r>
                      <a:endParaRPr lang="en-IN" dirty="0"/>
                    </a:p>
                  </a:txBody>
                  <a:tcPr/>
                </a:tc>
                <a:extLst>
                  <a:ext uri="{0D108BD9-81ED-4DB2-BD59-A6C34878D82A}">
                    <a16:rowId xmlns:a16="http://schemas.microsoft.com/office/drawing/2014/main" val="10001"/>
                  </a:ext>
                </a:extLst>
              </a:tr>
              <a:tr h="389842">
                <a:tc>
                  <a:txBody>
                    <a:bodyPr/>
                    <a:lstStyle/>
                    <a:p>
                      <a:r>
                        <a:rPr lang="en-US" dirty="0"/>
                        <a:t>Easy</a:t>
                      </a:r>
                      <a:r>
                        <a:rPr lang="en-US" baseline="0" dirty="0"/>
                        <a:t> to install and configure</a:t>
                      </a:r>
                      <a:endParaRPr lang="en-IN" dirty="0"/>
                    </a:p>
                  </a:txBody>
                  <a:tcPr/>
                </a:tc>
                <a:tc>
                  <a:txBody>
                    <a:bodyPr/>
                    <a:lstStyle/>
                    <a:p>
                      <a:r>
                        <a:rPr lang="en-IN" sz="1800" b="0" i="0" kern="1200" dirty="0">
                          <a:solidFill>
                            <a:schemeClr val="dk1"/>
                          </a:solidFill>
                          <a:effectLst/>
                          <a:latin typeface="+mn-lt"/>
                          <a:ea typeface="+mn-ea"/>
                          <a:cs typeface="+mn-cs"/>
                        </a:rPr>
                        <a:t>Cost of installation is high</a:t>
                      </a:r>
                      <a:endParaRPr lang="en-IN" dirty="0"/>
                    </a:p>
                  </a:txBody>
                  <a:tcPr/>
                </a:tc>
                <a:extLst>
                  <a:ext uri="{0D108BD9-81ED-4DB2-BD59-A6C34878D82A}">
                    <a16:rowId xmlns:a16="http://schemas.microsoft.com/office/drawing/2014/main" val="10002"/>
                  </a:ext>
                </a:extLst>
              </a:tr>
              <a:tr h="389842">
                <a:tc>
                  <a:txBody>
                    <a:bodyPr/>
                    <a:lstStyle/>
                    <a:p>
                      <a:r>
                        <a:rPr lang="en-US" dirty="0"/>
                        <a:t>Link failure,</a:t>
                      </a:r>
                      <a:r>
                        <a:rPr lang="en-US" baseline="0" dirty="0"/>
                        <a:t> doesn’t affect n/w</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 in installation</a:t>
                      </a:r>
                      <a:r>
                        <a:rPr lang="en-IN" sz="1800" b="0" i="0" kern="1200" dirty="0">
                          <a:solidFill>
                            <a:schemeClr val="dk1"/>
                          </a:solidFill>
                          <a:effectLst/>
                          <a:latin typeface="+mn-lt"/>
                          <a:ea typeface="+mn-ea"/>
                          <a:cs typeface="+mn-cs"/>
                        </a:rPr>
                        <a:t>Performance is based on the hub that is it depends on its capacity</a:t>
                      </a:r>
                    </a:p>
                  </a:txBody>
                  <a:tcPr/>
                </a:tc>
                <a:extLst>
                  <a:ext uri="{0D108BD9-81ED-4DB2-BD59-A6C34878D82A}">
                    <a16:rowId xmlns:a16="http://schemas.microsoft.com/office/drawing/2014/main" val="10003"/>
                  </a:ext>
                </a:extLst>
              </a:tr>
              <a:tr h="389842">
                <a:tc>
                  <a:txBody>
                    <a:bodyPr/>
                    <a:lstStyle/>
                    <a:p>
                      <a:r>
                        <a:rPr lang="en-US" dirty="0"/>
                        <a:t>Fault identification easy</a:t>
                      </a:r>
                      <a:endParaRPr lang="en-IN" dirty="0"/>
                    </a:p>
                  </a:txBody>
                  <a:tcPr/>
                </a:tc>
                <a:tc>
                  <a:txBody>
                    <a:bodyPr/>
                    <a:lstStyle/>
                    <a:p>
                      <a:endParaRPr lang="en-IN" dirty="0"/>
                    </a:p>
                  </a:txBody>
                  <a:tcPr/>
                </a:tc>
                <a:extLst>
                  <a:ext uri="{0D108BD9-81ED-4DB2-BD59-A6C34878D82A}">
                    <a16:rowId xmlns:a16="http://schemas.microsoft.com/office/drawing/2014/main" val="10004"/>
                  </a:ext>
                </a:extLst>
              </a:tr>
              <a:tr h="389842">
                <a:tc>
                  <a:txBody>
                    <a:bodyPr/>
                    <a:lstStyle/>
                    <a:p>
                      <a:r>
                        <a:rPr lang="en-US" dirty="0"/>
                        <a:t>Easy to modify (add new node without disturbing the n/w)</a:t>
                      </a:r>
                      <a:endParaRPr lang="en-IN" dirty="0"/>
                    </a:p>
                  </a:txBody>
                  <a:tcPr/>
                </a:tc>
                <a:tc>
                  <a:txBody>
                    <a:bodyPr/>
                    <a:lstStyle/>
                    <a:p>
                      <a:endParaRPr lang="en-IN" dirty="0"/>
                    </a:p>
                  </a:txBody>
                  <a:tcPr/>
                </a:tc>
                <a:extLst>
                  <a:ext uri="{0D108BD9-81ED-4DB2-BD59-A6C34878D82A}">
                    <a16:rowId xmlns:a16="http://schemas.microsoft.com/office/drawing/2014/main" val="10005"/>
                  </a:ext>
                </a:extLst>
              </a:tr>
            </a:tbl>
          </a:graphicData>
        </a:graphic>
      </p:graphicFrame>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886"/>
            <a:ext cx="4345612" cy="318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27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Bus	</a:t>
            </a:r>
            <a:endParaRPr lang="en-IN" dirty="0"/>
          </a:p>
        </p:txBody>
      </p:sp>
      <p:sp>
        <p:nvSpPr>
          <p:cNvPr id="3" name="Content Placeholder 2"/>
          <p:cNvSpPr>
            <a:spLocks noGrp="1"/>
          </p:cNvSpPr>
          <p:nvPr>
            <p:ph idx="1"/>
          </p:nvPr>
        </p:nvSpPr>
        <p:spPr>
          <a:xfrm>
            <a:off x="467544" y="1124744"/>
            <a:ext cx="7620000" cy="5132040"/>
          </a:xfrm>
        </p:spPr>
        <p:txBody>
          <a:bodyPr/>
          <a:lstStyle/>
          <a:p>
            <a:endParaRPr lang="en-US" dirty="0"/>
          </a:p>
          <a:p>
            <a:endParaRPr lang="en-US" dirty="0"/>
          </a:p>
          <a:p>
            <a:endParaRPr lang="en-US" dirty="0"/>
          </a:p>
          <a:p>
            <a:r>
              <a:rPr lang="en-US" dirty="0"/>
              <a:t>Uses multipoint cabling </a:t>
            </a:r>
            <a:r>
              <a:rPr lang="en-US" dirty="0" err="1"/>
              <a:t>i.e</a:t>
            </a:r>
            <a:r>
              <a:rPr lang="en-US" dirty="0"/>
              <a:t> multiple devices are connected by means of connectors or drop cables.</a:t>
            </a:r>
          </a:p>
          <a:p>
            <a:r>
              <a:rPr lang="en-US" dirty="0"/>
              <a:t>One long cable acts as a backbone to link all the nodes.</a:t>
            </a:r>
          </a:p>
          <a:p>
            <a:r>
              <a:rPr lang="en-US" dirty="0"/>
              <a:t>When a device sends data, its received by all but accepted by once using address.</a:t>
            </a:r>
          </a:p>
          <a:p>
            <a:r>
              <a:rPr lang="en-US" dirty="0"/>
              <a:t>Bus topology requires termination and cannot be left un-terminated.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5420210"/>
              </p:ext>
            </p:extLst>
          </p:nvPr>
        </p:nvGraphicFramePr>
        <p:xfrm>
          <a:off x="251520" y="3429000"/>
          <a:ext cx="8018020" cy="2923940"/>
        </p:xfrm>
        <a:graphic>
          <a:graphicData uri="http://schemas.openxmlformats.org/drawingml/2006/table">
            <a:tbl>
              <a:tblPr firstRow="1" bandRow="1">
                <a:tableStyleId>{5C22544A-7EE6-4342-B048-85BDC9FD1C3A}</a:tableStyleId>
              </a:tblPr>
              <a:tblGrid>
                <a:gridCol w="4009010">
                  <a:extLst>
                    <a:ext uri="{9D8B030D-6E8A-4147-A177-3AD203B41FA5}">
                      <a16:colId xmlns:a16="http://schemas.microsoft.com/office/drawing/2014/main" val="20000"/>
                    </a:ext>
                  </a:extLst>
                </a:gridCol>
                <a:gridCol w="4009010">
                  <a:extLst>
                    <a:ext uri="{9D8B030D-6E8A-4147-A177-3AD203B41FA5}">
                      <a16:colId xmlns:a16="http://schemas.microsoft.com/office/drawing/2014/main" val="20001"/>
                    </a:ext>
                  </a:extLst>
                </a:gridCol>
              </a:tblGrid>
              <a:tr h="461850">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0000"/>
                  </a:ext>
                </a:extLst>
              </a:tr>
              <a:tr h="402246">
                <a:tc>
                  <a:txBody>
                    <a:bodyPr/>
                    <a:lstStyle/>
                    <a:p>
                      <a:r>
                        <a:rPr lang="en-US" dirty="0"/>
                        <a:t>Easy to install</a:t>
                      </a:r>
                      <a:endParaRPr lang="en-IN" dirty="0"/>
                    </a:p>
                  </a:txBody>
                  <a:tcPr/>
                </a:tc>
                <a:tc>
                  <a:txBody>
                    <a:bodyPr/>
                    <a:lstStyle/>
                    <a:p>
                      <a:r>
                        <a:rPr lang="en-US" dirty="0"/>
                        <a:t>Heavy traffic -&gt; slow</a:t>
                      </a:r>
                      <a:endParaRPr lang="en-IN" dirty="0"/>
                    </a:p>
                  </a:txBody>
                  <a:tcPr/>
                </a:tc>
                <a:extLst>
                  <a:ext uri="{0D108BD9-81ED-4DB2-BD59-A6C34878D82A}">
                    <a16:rowId xmlns:a16="http://schemas.microsoft.com/office/drawing/2014/main" val="10001"/>
                  </a:ext>
                </a:extLst>
              </a:tr>
              <a:tr h="389842">
                <a:tc>
                  <a:txBody>
                    <a:bodyPr/>
                    <a:lstStyle/>
                    <a:p>
                      <a:r>
                        <a:rPr lang="en-US" dirty="0"/>
                        <a:t>Less cables </a:t>
                      </a:r>
                      <a:endParaRPr lang="en-IN" dirty="0"/>
                    </a:p>
                  </a:txBody>
                  <a:tcPr/>
                </a:tc>
                <a:tc>
                  <a:txBody>
                    <a:bodyPr/>
                    <a:lstStyle/>
                    <a:p>
                      <a:r>
                        <a:rPr lang="en-US" dirty="0"/>
                        <a:t>Difficult</a:t>
                      </a:r>
                      <a:r>
                        <a:rPr lang="en-US" baseline="0" dirty="0"/>
                        <a:t> reconnection and troubleshooting</a:t>
                      </a:r>
                      <a:endParaRPr lang="en-IN" dirty="0"/>
                    </a:p>
                  </a:txBody>
                  <a:tcPr/>
                </a:tc>
                <a:extLst>
                  <a:ext uri="{0D108BD9-81ED-4DB2-BD59-A6C34878D82A}">
                    <a16:rowId xmlns:a16="http://schemas.microsoft.com/office/drawing/2014/main" val="10002"/>
                  </a:ext>
                </a:extLst>
              </a:tr>
              <a:tr h="389842">
                <a:tc>
                  <a:txBody>
                    <a:bodyPr/>
                    <a:lstStyle/>
                    <a:p>
                      <a:r>
                        <a:rPr lang="en-US" dirty="0"/>
                        <a:t>No of i/o ports required</a:t>
                      </a:r>
                      <a:r>
                        <a:rPr lang="en-US" baseline="0" dirty="0"/>
                        <a:t> is less.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Difficult to add new node</a:t>
                      </a:r>
                      <a:endParaRPr lang="en-I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389842">
                <a:tc>
                  <a:txBody>
                    <a:bodyPr/>
                    <a:lstStyle/>
                    <a:p>
                      <a:r>
                        <a:rPr lang="en-US" dirty="0"/>
                        <a:t>Backbone</a:t>
                      </a:r>
                      <a:r>
                        <a:rPr lang="en-US" baseline="0" dirty="0"/>
                        <a:t> cable can be extended by using repeater</a:t>
                      </a:r>
                      <a:endParaRPr lang="en-IN" dirty="0"/>
                    </a:p>
                  </a:txBody>
                  <a:tcPr/>
                </a:tc>
                <a:tc>
                  <a:txBody>
                    <a:bodyPr/>
                    <a:lstStyle/>
                    <a:p>
                      <a:r>
                        <a:rPr lang="en-US" dirty="0"/>
                        <a:t>Needs terminators</a:t>
                      </a:r>
                      <a:endParaRPr lang="en-IN" dirty="0"/>
                    </a:p>
                  </a:txBody>
                  <a:tcPr/>
                </a:tc>
                <a:extLst>
                  <a:ext uri="{0D108BD9-81ED-4DB2-BD59-A6C34878D82A}">
                    <a16:rowId xmlns:a16="http://schemas.microsoft.com/office/drawing/2014/main" val="10004"/>
                  </a:ext>
                </a:extLst>
              </a:tr>
              <a:tr h="389842">
                <a:tc>
                  <a:txBody>
                    <a:bodyPr/>
                    <a:lstStyle/>
                    <a:p>
                      <a:r>
                        <a:rPr lang="en-US" dirty="0"/>
                        <a:t>Cost of n/w is low</a:t>
                      </a:r>
                      <a:endParaRPr lang="en-IN" dirty="0"/>
                    </a:p>
                  </a:txBody>
                  <a:tcPr/>
                </a:tc>
                <a:tc>
                  <a:txBody>
                    <a:bodyPr/>
                    <a:lstStyle/>
                    <a:p>
                      <a:r>
                        <a:rPr lang="en-US" dirty="0"/>
                        <a:t>Single point of failure (backbone</a:t>
                      </a:r>
                      <a:r>
                        <a:rPr lang="en-US" baseline="0" dirty="0"/>
                        <a:t> cable</a:t>
                      </a:r>
                      <a:r>
                        <a:rPr lang="en-US" dirty="0"/>
                        <a:t>)</a:t>
                      </a:r>
                      <a:endParaRPr lang="en-IN" dirty="0"/>
                    </a:p>
                  </a:txBody>
                  <a:tcPr/>
                </a:tc>
                <a:extLst>
                  <a:ext uri="{0D108BD9-81ED-4DB2-BD59-A6C34878D82A}">
                    <a16:rowId xmlns:a16="http://schemas.microsoft.com/office/drawing/2014/main" val="10005"/>
                  </a:ext>
                </a:extLst>
              </a:tr>
            </a:tbl>
          </a:graphicData>
        </a:graphic>
      </p:graphicFrame>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116632"/>
            <a:ext cx="63341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96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Ring</a:t>
            </a:r>
            <a:endParaRPr lang="en-IN" dirty="0"/>
          </a:p>
        </p:txBody>
      </p:sp>
      <p:sp>
        <p:nvSpPr>
          <p:cNvPr id="3" name="Content Placeholder 2"/>
          <p:cNvSpPr>
            <a:spLocks noGrp="1"/>
          </p:cNvSpPr>
          <p:nvPr>
            <p:ph idx="1"/>
          </p:nvPr>
        </p:nvSpPr>
        <p:spPr>
          <a:xfrm>
            <a:off x="467544" y="1124744"/>
            <a:ext cx="7620000" cy="5132040"/>
          </a:xfrm>
        </p:spPr>
        <p:txBody>
          <a:bodyPr/>
          <a:lstStyle/>
          <a:p>
            <a:r>
              <a:rPr lang="en-US" dirty="0"/>
              <a:t>Each device is connected</a:t>
            </a:r>
          </a:p>
          <a:p>
            <a:pPr marL="114300" indent="0">
              <a:buNone/>
            </a:pPr>
            <a:r>
              <a:rPr lang="en-US" dirty="0"/>
              <a:t>by a dedicated p-t-p </a:t>
            </a:r>
          </a:p>
          <a:p>
            <a:pPr marL="114300" indent="0">
              <a:buNone/>
            </a:pPr>
            <a:r>
              <a:rPr lang="en-US" dirty="0"/>
              <a:t>Connection to its adjacent</a:t>
            </a:r>
          </a:p>
          <a:p>
            <a:pPr marL="114300" indent="0">
              <a:buNone/>
            </a:pPr>
            <a:r>
              <a:rPr lang="en-US" dirty="0"/>
              <a:t>device.</a:t>
            </a:r>
          </a:p>
          <a:p>
            <a:r>
              <a:rPr lang="en-US" dirty="0"/>
              <a:t>Signal travels in one </a:t>
            </a:r>
          </a:p>
          <a:p>
            <a:pPr marL="114300" indent="0">
              <a:buNone/>
            </a:pPr>
            <a:r>
              <a:rPr lang="en-US" dirty="0"/>
              <a:t>direction. </a:t>
            </a:r>
          </a:p>
        </p:txBody>
      </p:sp>
      <p:graphicFrame>
        <p:nvGraphicFramePr>
          <p:cNvPr id="4" name="Table 3"/>
          <p:cNvGraphicFramePr>
            <a:graphicFrameLocks noGrp="1"/>
          </p:cNvGraphicFramePr>
          <p:nvPr>
            <p:extLst>
              <p:ext uri="{D42A27DB-BD31-4B8C-83A1-F6EECF244321}">
                <p14:modId xmlns:p14="http://schemas.microsoft.com/office/powerpoint/2010/main" val="975845401"/>
              </p:ext>
            </p:extLst>
          </p:nvPr>
        </p:nvGraphicFramePr>
        <p:xfrm>
          <a:off x="323528" y="3573016"/>
          <a:ext cx="8018020" cy="2680492"/>
        </p:xfrm>
        <a:graphic>
          <a:graphicData uri="http://schemas.openxmlformats.org/drawingml/2006/table">
            <a:tbl>
              <a:tblPr firstRow="1" bandRow="1">
                <a:tableStyleId>{5C22544A-7EE6-4342-B048-85BDC9FD1C3A}</a:tableStyleId>
              </a:tblPr>
              <a:tblGrid>
                <a:gridCol w="4009010">
                  <a:extLst>
                    <a:ext uri="{9D8B030D-6E8A-4147-A177-3AD203B41FA5}">
                      <a16:colId xmlns:a16="http://schemas.microsoft.com/office/drawing/2014/main" val="20000"/>
                    </a:ext>
                  </a:extLst>
                </a:gridCol>
                <a:gridCol w="4009010">
                  <a:extLst>
                    <a:ext uri="{9D8B030D-6E8A-4147-A177-3AD203B41FA5}">
                      <a16:colId xmlns:a16="http://schemas.microsoft.com/office/drawing/2014/main" val="20001"/>
                    </a:ext>
                  </a:extLst>
                </a:gridCol>
              </a:tblGrid>
              <a:tr h="461850">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0000"/>
                  </a:ext>
                </a:extLst>
              </a:tr>
              <a:tr h="402246">
                <a:tc>
                  <a:txBody>
                    <a:bodyPr/>
                    <a:lstStyle/>
                    <a:p>
                      <a:r>
                        <a:rPr lang="en-US" dirty="0"/>
                        <a:t>Easy to install.</a:t>
                      </a:r>
                      <a:endParaRPr lang="en-IN" dirty="0"/>
                    </a:p>
                  </a:txBody>
                  <a:tcPr/>
                </a:tc>
                <a:tc>
                  <a:txBody>
                    <a:bodyPr/>
                    <a:lstStyle/>
                    <a:p>
                      <a:r>
                        <a:rPr lang="en-US" dirty="0"/>
                        <a:t>Max ring length and no of devices is limited.</a:t>
                      </a:r>
                      <a:endParaRPr lang="en-IN" dirty="0"/>
                    </a:p>
                  </a:txBody>
                  <a:tcPr/>
                </a:tc>
                <a:extLst>
                  <a:ext uri="{0D108BD9-81ED-4DB2-BD59-A6C34878D82A}">
                    <a16:rowId xmlns:a16="http://schemas.microsoft.com/office/drawing/2014/main" val="10001"/>
                  </a:ext>
                </a:extLst>
              </a:tr>
              <a:tr h="389842">
                <a:tc>
                  <a:txBody>
                    <a:bodyPr/>
                    <a:lstStyle/>
                    <a:p>
                      <a:r>
                        <a:rPr lang="en-US" dirty="0"/>
                        <a:t>Link failure is easy</a:t>
                      </a:r>
                      <a:endParaRPr lang="en-IN" dirty="0"/>
                    </a:p>
                  </a:txBody>
                  <a:tcPr/>
                </a:tc>
                <a:tc>
                  <a:txBody>
                    <a:bodyPr/>
                    <a:lstStyle/>
                    <a:p>
                      <a:r>
                        <a:rPr lang="en-US" dirty="0"/>
                        <a:t>If</a:t>
                      </a:r>
                      <a:r>
                        <a:rPr lang="en-US" baseline="0" dirty="0"/>
                        <a:t> one node fails, n/w fails.</a:t>
                      </a:r>
                      <a:endParaRPr lang="en-IN" dirty="0"/>
                    </a:p>
                  </a:txBody>
                  <a:tcPr/>
                </a:tc>
                <a:extLst>
                  <a:ext uri="{0D108BD9-81ED-4DB2-BD59-A6C34878D82A}">
                    <a16:rowId xmlns:a16="http://schemas.microsoft.com/office/drawing/2014/main" val="10002"/>
                  </a:ext>
                </a:extLst>
              </a:tr>
              <a:tr h="389842">
                <a:tc>
                  <a:txBody>
                    <a:bodyPr/>
                    <a:lstStyle/>
                    <a:p>
                      <a:r>
                        <a:rPr lang="en-IN" sz="1800" b="0" i="0" kern="1200" dirty="0">
                          <a:solidFill>
                            <a:schemeClr val="dk1"/>
                          </a:solidFill>
                          <a:effectLst/>
                          <a:latin typeface="+mn-lt"/>
                          <a:ea typeface="+mn-ea"/>
                          <a:cs typeface="+mn-cs"/>
                        </a:rPr>
                        <a:t>Transmitting network is not affected by high traffic or by adding more nodes, as only the nodes having tokens can transmit data.</a:t>
                      </a:r>
                    </a:p>
                  </a:txBody>
                  <a:tcPr/>
                </a:tc>
                <a:tc>
                  <a:txBody>
                    <a:bodyPr/>
                    <a:lstStyle/>
                    <a:p>
                      <a:r>
                        <a:rPr lang="en-IN" sz="1800" b="0" i="0" kern="1200" dirty="0">
                          <a:solidFill>
                            <a:schemeClr val="dk1"/>
                          </a:solidFill>
                          <a:effectLst/>
                          <a:latin typeface="+mn-lt"/>
                          <a:ea typeface="+mn-ea"/>
                          <a:cs typeface="+mn-cs"/>
                        </a:rPr>
                        <a:t>Adding or deleting the computers disturbs the network activity.</a:t>
                      </a:r>
                    </a:p>
                    <a:p>
                      <a:endParaRPr lang="en-I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3"/>
                  </a:ext>
                </a:extLst>
              </a:tr>
            </a:tbl>
          </a:graphicData>
        </a:graphic>
      </p:graphicFrame>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9912" y="32926"/>
            <a:ext cx="4824536" cy="3093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4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Design issues for Layers</a:t>
            </a:r>
            <a:endParaRPr lang="en-IN" dirty="0"/>
          </a:p>
        </p:txBody>
      </p:sp>
      <p:sp>
        <p:nvSpPr>
          <p:cNvPr id="3" name="Content Placeholder 2"/>
          <p:cNvSpPr>
            <a:spLocks noGrp="1"/>
          </p:cNvSpPr>
          <p:nvPr>
            <p:ph idx="1"/>
          </p:nvPr>
        </p:nvSpPr>
        <p:spPr>
          <a:xfrm>
            <a:off x="457200" y="1268760"/>
            <a:ext cx="3394720" cy="5132040"/>
          </a:xfrm>
        </p:spPr>
        <p:txBody>
          <a:bodyPr>
            <a:normAutofit/>
          </a:bodyPr>
          <a:lstStyle/>
          <a:p>
            <a:pPr>
              <a:buFont typeface="Wingdings" pitchFamily="2" charset="2"/>
              <a:buChar char="Ø"/>
            </a:pPr>
            <a:r>
              <a:rPr lang="en-US" b="1" dirty="0"/>
              <a:t>Reliability</a:t>
            </a:r>
          </a:p>
          <a:p>
            <a:pPr lvl="1">
              <a:buFont typeface="Wingdings" pitchFamily="2" charset="2"/>
              <a:buChar char="Ø"/>
            </a:pPr>
            <a:r>
              <a:rPr lang="en-US" dirty="0"/>
              <a:t>Error detection</a:t>
            </a:r>
          </a:p>
          <a:p>
            <a:pPr lvl="1">
              <a:buFont typeface="Wingdings" pitchFamily="2" charset="2"/>
              <a:buChar char="Ø"/>
            </a:pPr>
            <a:r>
              <a:rPr lang="en-US" dirty="0"/>
              <a:t>Error correction</a:t>
            </a:r>
          </a:p>
          <a:p>
            <a:pPr lvl="1">
              <a:buFont typeface="Wingdings" pitchFamily="2" charset="2"/>
              <a:buChar char="Ø"/>
            </a:pPr>
            <a:r>
              <a:rPr lang="en-US" dirty="0"/>
              <a:t>Routing</a:t>
            </a:r>
          </a:p>
          <a:p>
            <a:pPr marL="342900" lvl="1" indent="-342900">
              <a:buFont typeface="Wingdings" pitchFamily="2" charset="2"/>
              <a:buChar char="Ø"/>
            </a:pPr>
            <a:r>
              <a:rPr lang="en-US" b="1" dirty="0"/>
              <a:t>Evolution of network</a:t>
            </a:r>
          </a:p>
          <a:p>
            <a:pPr marL="708660" lvl="2" indent="-342900">
              <a:buFont typeface="Wingdings" pitchFamily="2" charset="2"/>
              <a:buChar char="Ø"/>
            </a:pPr>
            <a:r>
              <a:rPr lang="en-US" sz="2000" dirty="0"/>
              <a:t>Protocol layering</a:t>
            </a:r>
          </a:p>
          <a:p>
            <a:pPr marL="708660" lvl="2" indent="-342900">
              <a:buFont typeface="Wingdings" pitchFamily="2" charset="2"/>
              <a:buChar char="Ø"/>
            </a:pPr>
            <a:r>
              <a:rPr lang="en-US" dirty="0"/>
              <a:t>Addressing or naming</a:t>
            </a:r>
          </a:p>
          <a:p>
            <a:pPr marL="708660" lvl="2" indent="-342900">
              <a:buFont typeface="Wingdings" pitchFamily="2" charset="2"/>
              <a:buChar char="Ø"/>
            </a:pPr>
            <a:r>
              <a:rPr lang="en-US" dirty="0"/>
              <a:t>Internetworking</a:t>
            </a:r>
          </a:p>
          <a:p>
            <a:pPr marL="708660" lvl="2" indent="-342900">
              <a:buFont typeface="Wingdings" pitchFamily="2" charset="2"/>
              <a:buChar char="Ø"/>
            </a:pPr>
            <a:r>
              <a:rPr lang="en-US" dirty="0"/>
              <a:t>Scale</a:t>
            </a:r>
          </a:p>
          <a:p>
            <a:pPr marL="342900" lvl="1" indent="-342900">
              <a:buFont typeface="Wingdings" pitchFamily="2" charset="2"/>
              <a:buChar char="Ø"/>
            </a:pPr>
            <a:r>
              <a:rPr lang="en-US" b="1" dirty="0"/>
              <a:t>Resource allocation</a:t>
            </a:r>
          </a:p>
          <a:p>
            <a:pPr marL="708660" lvl="2" indent="-342900">
              <a:buFont typeface="Wingdings" pitchFamily="2" charset="2"/>
              <a:buChar char="Ø"/>
            </a:pPr>
            <a:r>
              <a:rPr lang="en-US" dirty="0"/>
              <a:t>Multiplexing</a:t>
            </a:r>
          </a:p>
          <a:p>
            <a:pPr marL="708660" lvl="2" indent="-342900">
              <a:buFont typeface="Wingdings" pitchFamily="2" charset="2"/>
              <a:buChar char="Ø"/>
            </a:pPr>
            <a:r>
              <a:rPr lang="en-US" dirty="0"/>
              <a:t>Flow control</a:t>
            </a:r>
          </a:p>
          <a:p>
            <a:pPr marL="708660" lvl="2" indent="-342900">
              <a:buFont typeface="Wingdings" pitchFamily="2" charset="2"/>
              <a:buChar char="Ø"/>
            </a:pPr>
            <a:r>
              <a:rPr lang="en-US" dirty="0"/>
              <a:t>Congestion control</a:t>
            </a:r>
          </a:p>
          <a:p>
            <a:pPr marL="708660" lvl="2" indent="-342900">
              <a:buFont typeface="Wingdings" pitchFamily="2" charset="2"/>
              <a:buChar char="Ø"/>
            </a:pPr>
            <a:r>
              <a:rPr lang="en-US" dirty="0"/>
              <a:t>Real-time (</a:t>
            </a:r>
            <a:r>
              <a:rPr lang="en-US" dirty="0" err="1"/>
              <a:t>QoS</a:t>
            </a:r>
            <a:r>
              <a:rPr lang="en-US" dirty="0"/>
              <a:t>)</a:t>
            </a:r>
          </a:p>
          <a:p>
            <a:pPr marL="0" lvl="1" indent="0">
              <a:buNone/>
            </a:pPr>
            <a:endParaRPr lang="en-US" dirty="0"/>
          </a:p>
          <a:p>
            <a:pPr marL="411480" lvl="1" indent="0">
              <a:buNone/>
            </a:pPr>
            <a:endParaRPr lang="en-US" dirty="0"/>
          </a:p>
          <a:p>
            <a:pPr marL="411480" lvl="1" indent="0">
              <a:buNone/>
            </a:pPr>
            <a:endParaRPr lang="en-US" dirty="0"/>
          </a:p>
          <a:p>
            <a:endParaRPr lang="en-IN" dirty="0"/>
          </a:p>
        </p:txBody>
      </p:sp>
      <p:sp>
        <p:nvSpPr>
          <p:cNvPr id="4" name="Content Placeholder 2"/>
          <p:cNvSpPr txBox="1">
            <a:spLocks/>
          </p:cNvSpPr>
          <p:nvPr/>
        </p:nvSpPr>
        <p:spPr>
          <a:xfrm>
            <a:off x="4067944" y="1268760"/>
            <a:ext cx="3394720" cy="513204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buFont typeface="Wingdings" pitchFamily="2" charset="2"/>
              <a:buChar char="Ø"/>
            </a:pPr>
            <a:r>
              <a:rPr lang="en-US" b="1" dirty="0"/>
              <a:t>Security</a:t>
            </a:r>
          </a:p>
          <a:p>
            <a:pPr lvl="1">
              <a:buFont typeface="Wingdings" pitchFamily="2" charset="2"/>
              <a:buChar char="Ø"/>
            </a:pPr>
            <a:r>
              <a:rPr lang="en-US" dirty="0"/>
              <a:t>Confidentiality</a:t>
            </a:r>
          </a:p>
          <a:p>
            <a:pPr lvl="1">
              <a:buFont typeface="Wingdings" pitchFamily="2" charset="2"/>
              <a:buChar char="Ø"/>
            </a:pPr>
            <a:r>
              <a:rPr lang="en-US" dirty="0"/>
              <a:t>Authentication</a:t>
            </a:r>
          </a:p>
          <a:p>
            <a:pPr lvl="1">
              <a:buFont typeface="Wingdings" pitchFamily="2" charset="2"/>
              <a:buChar char="Ø"/>
            </a:pPr>
            <a:r>
              <a:rPr lang="en-US" dirty="0"/>
              <a:t>Integrity</a:t>
            </a:r>
          </a:p>
          <a:p>
            <a:pPr marL="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a:p>
            <a:endParaRPr lang="en-IN" dirty="0"/>
          </a:p>
        </p:txBody>
      </p:sp>
    </p:spTree>
    <p:extLst>
      <p:ext uri="{BB962C8B-B14F-4D97-AF65-F5344CB8AC3E}">
        <p14:creationId xmlns:p14="http://schemas.microsoft.com/office/powerpoint/2010/main" val="146071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Transmission Mediums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6292291"/>
              </p:ext>
            </p:extLst>
          </p:nvPr>
        </p:nvGraphicFramePr>
        <p:xfrm>
          <a:off x="457200" y="1268413"/>
          <a:ext cx="7620000" cy="485140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109344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70840">
                <a:tc>
                  <a:txBody>
                    <a:bodyPr/>
                    <a:lstStyle/>
                    <a:p>
                      <a:r>
                        <a:rPr lang="en-US" dirty="0"/>
                        <a:t>Cat-</a:t>
                      </a:r>
                      <a:endParaRPr lang="en-IN" dirty="0"/>
                    </a:p>
                  </a:txBody>
                  <a:tcPr/>
                </a:tc>
                <a:tc>
                  <a:txBody>
                    <a:bodyPr/>
                    <a:lstStyle/>
                    <a:p>
                      <a:r>
                        <a:rPr lang="en-US" dirty="0"/>
                        <a:t>Length</a:t>
                      </a:r>
                      <a:endParaRPr lang="en-IN" dirty="0"/>
                    </a:p>
                  </a:txBody>
                  <a:tcPr/>
                </a:tc>
                <a:tc>
                  <a:txBody>
                    <a:bodyPr/>
                    <a:lstStyle/>
                    <a:p>
                      <a:r>
                        <a:rPr lang="en-US" dirty="0"/>
                        <a:t>Speed</a:t>
                      </a:r>
                      <a:endParaRPr lang="en-IN" dirty="0"/>
                    </a:p>
                  </a:txBody>
                  <a:tcPr/>
                </a:tc>
                <a:tc>
                  <a:txBody>
                    <a:bodyPr/>
                    <a:lstStyle/>
                    <a:p>
                      <a:r>
                        <a:rPr lang="en-US" dirty="0"/>
                        <a:t>Mhz</a:t>
                      </a:r>
                      <a:endParaRPr lang="en-IN" dirty="0"/>
                    </a:p>
                  </a:txBody>
                  <a:tcPr/>
                </a:tc>
                <a:tc>
                  <a:txBody>
                    <a:bodyPr/>
                    <a:lstStyle/>
                    <a:p>
                      <a:r>
                        <a:rPr lang="en-US" dirty="0"/>
                        <a:t>Application</a:t>
                      </a:r>
                      <a:endParaRPr lang="en-IN" dirty="0"/>
                    </a:p>
                  </a:txBody>
                  <a:tcPr/>
                </a:tc>
                <a:extLst>
                  <a:ext uri="{0D108BD9-81ED-4DB2-BD59-A6C34878D82A}">
                    <a16:rowId xmlns:a16="http://schemas.microsoft.com/office/drawing/2014/main" val="10000"/>
                  </a:ext>
                </a:extLst>
              </a:tr>
              <a:tr h="370840">
                <a:tc>
                  <a:txBody>
                    <a:bodyPr/>
                    <a:lstStyle/>
                    <a:p>
                      <a:r>
                        <a:rPr lang="en-US" dirty="0"/>
                        <a:t>Cat</a:t>
                      </a:r>
                      <a:r>
                        <a:rPr lang="en-US" baseline="0" dirty="0"/>
                        <a:t>-5</a:t>
                      </a:r>
                      <a:endParaRPr lang="en-IN" dirty="0"/>
                    </a:p>
                  </a:txBody>
                  <a:tcPr/>
                </a:tc>
                <a:tc>
                  <a:txBody>
                    <a:bodyPr/>
                    <a:lstStyle/>
                    <a:p>
                      <a:r>
                        <a:rPr lang="en-US" dirty="0"/>
                        <a:t>100m</a:t>
                      </a:r>
                      <a:endParaRPr lang="en-IN" dirty="0"/>
                    </a:p>
                  </a:txBody>
                  <a:tcPr/>
                </a:tc>
                <a:tc>
                  <a:txBody>
                    <a:bodyPr/>
                    <a:lstStyle/>
                    <a:p>
                      <a:r>
                        <a:rPr lang="en-US" dirty="0"/>
                        <a:t>100Mbps</a:t>
                      </a:r>
                      <a:endParaRPr lang="en-IN" dirty="0"/>
                    </a:p>
                  </a:txBody>
                  <a:tcPr/>
                </a:tc>
                <a:tc>
                  <a:txBody>
                    <a:bodyPr/>
                    <a:lstStyle/>
                    <a:p>
                      <a:r>
                        <a:rPr lang="en-US" dirty="0"/>
                        <a:t>100</a:t>
                      </a:r>
                      <a:endParaRPr lang="en-IN" dirty="0"/>
                    </a:p>
                  </a:txBody>
                  <a:tcPr/>
                </a:tc>
                <a:tc>
                  <a:txBody>
                    <a:bodyPr/>
                    <a:lstStyle/>
                    <a:p>
                      <a:r>
                        <a:rPr lang="en-US" dirty="0"/>
                        <a:t>Ethernet, Fast Ethernet, Token Ring</a:t>
                      </a:r>
                      <a:endParaRPr lang="en-IN" dirty="0"/>
                    </a:p>
                  </a:txBody>
                  <a:tcPr/>
                </a:tc>
                <a:extLst>
                  <a:ext uri="{0D108BD9-81ED-4DB2-BD59-A6C34878D82A}">
                    <a16:rowId xmlns:a16="http://schemas.microsoft.com/office/drawing/2014/main" val="10001"/>
                  </a:ext>
                </a:extLst>
              </a:tr>
              <a:tr h="370840">
                <a:tc>
                  <a:txBody>
                    <a:bodyPr/>
                    <a:lstStyle/>
                    <a:p>
                      <a:r>
                        <a:rPr lang="en-US" dirty="0"/>
                        <a:t>Cat-5e(enhanced)</a:t>
                      </a:r>
                      <a:endParaRPr lang="en-IN" dirty="0"/>
                    </a:p>
                  </a:txBody>
                  <a:tcPr/>
                </a:tc>
                <a:tc>
                  <a:txBody>
                    <a:bodyPr/>
                    <a:lstStyle/>
                    <a:p>
                      <a:r>
                        <a:rPr lang="en-US" dirty="0"/>
                        <a:t>100m</a:t>
                      </a:r>
                      <a:endParaRPr lang="en-IN" dirty="0"/>
                    </a:p>
                  </a:txBody>
                  <a:tcPr/>
                </a:tc>
                <a:tc>
                  <a:txBody>
                    <a:bodyPr/>
                    <a:lstStyle/>
                    <a:p>
                      <a:r>
                        <a:rPr lang="en-US" dirty="0"/>
                        <a:t>1Gbps</a:t>
                      </a:r>
                      <a:endParaRPr lang="en-IN" dirty="0"/>
                    </a:p>
                  </a:txBody>
                  <a:tcPr/>
                </a:tc>
                <a:tc>
                  <a:txBody>
                    <a:bodyPr/>
                    <a:lstStyle/>
                    <a:p>
                      <a:r>
                        <a:rPr lang="en-US" dirty="0"/>
                        <a:t>100</a:t>
                      </a:r>
                      <a:endParaRPr lang="en-IN" dirty="0"/>
                    </a:p>
                  </a:txBody>
                  <a:tcPr/>
                </a:tc>
                <a:tc>
                  <a:txBody>
                    <a:bodyPr/>
                    <a:lstStyle/>
                    <a:p>
                      <a:r>
                        <a:rPr lang="en-US" dirty="0"/>
                        <a:t>Ethernet, Fast Ethernet, Gigabit Ethernet</a:t>
                      </a:r>
                      <a:endParaRPr lang="en-IN" dirty="0"/>
                    </a:p>
                  </a:txBody>
                  <a:tcPr/>
                </a:tc>
                <a:extLst>
                  <a:ext uri="{0D108BD9-81ED-4DB2-BD59-A6C34878D82A}">
                    <a16:rowId xmlns:a16="http://schemas.microsoft.com/office/drawing/2014/main" val="10002"/>
                  </a:ext>
                </a:extLst>
              </a:tr>
              <a:tr h="370840">
                <a:tc>
                  <a:txBody>
                    <a:bodyPr/>
                    <a:lstStyle/>
                    <a:p>
                      <a:r>
                        <a:rPr lang="en-US" dirty="0"/>
                        <a:t>Cat-6</a:t>
                      </a:r>
                      <a:endParaRPr lang="en-IN" dirty="0"/>
                    </a:p>
                  </a:txBody>
                  <a:tcPr/>
                </a:tc>
                <a:tc>
                  <a:txBody>
                    <a:bodyPr/>
                    <a:lstStyle/>
                    <a:p>
                      <a:r>
                        <a:rPr lang="en-US" dirty="0"/>
                        <a:t>100m</a:t>
                      </a:r>
                      <a:endParaRPr lang="en-IN" dirty="0"/>
                    </a:p>
                  </a:txBody>
                  <a:tcPr/>
                </a:tc>
                <a:tc>
                  <a:txBody>
                    <a:bodyPr/>
                    <a:lstStyle/>
                    <a:p>
                      <a:r>
                        <a:rPr lang="en-US" dirty="0"/>
                        <a:t>10Gpbs</a:t>
                      </a:r>
                      <a:endParaRPr lang="en-IN" dirty="0"/>
                    </a:p>
                  </a:txBody>
                  <a:tcPr/>
                </a:tc>
                <a:tc>
                  <a:txBody>
                    <a:bodyPr/>
                    <a:lstStyle/>
                    <a:p>
                      <a:r>
                        <a:rPr lang="en-US" dirty="0"/>
                        <a:t>250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Gigabit Ethernet, 10G Ethernet (</a:t>
                      </a:r>
                      <a:r>
                        <a:rPr lang="en-US" b="1" dirty="0"/>
                        <a:t>55m</a:t>
                      </a:r>
                      <a:r>
                        <a:rPr lang="en-US" dirty="0"/>
                        <a:t>)</a:t>
                      </a:r>
                      <a:endParaRPr lang="en-IN" dirty="0"/>
                    </a:p>
                  </a:txBody>
                  <a:tcPr/>
                </a:tc>
                <a:extLst>
                  <a:ext uri="{0D108BD9-81ED-4DB2-BD59-A6C34878D82A}">
                    <a16:rowId xmlns:a16="http://schemas.microsoft.com/office/drawing/2014/main" val="10003"/>
                  </a:ext>
                </a:extLst>
              </a:tr>
              <a:tr h="370840">
                <a:tc>
                  <a:txBody>
                    <a:bodyPr/>
                    <a:lstStyle/>
                    <a:p>
                      <a:r>
                        <a:rPr lang="en-US" dirty="0"/>
                        <a:t>Cat-6a(Augmented)</a:t>
                      </a:r>
                      <a:endParaRPr lang="en-IN" dirty="0"/>
                    </a:p>
                  </a:txBody>
                  <a:tcPr/>
                </a:tc>
                <a:tc>
                  <a:txBody>
                    <a:bodyPr/>
                    <a:lstStyle/>
                    <a:p>
                      <a:r>
                        <a:rPr lang="en-US" dirty="0"/>
                        <a:t>100m</a:t>
                      </a:r>
                      <a:endParaRPr lang="en-IN" dirty="0"/>
                    </a:p>
                  </a:txBody>
                  <a:tcPr/>
                </a:tc>
                <a:tc>
                  <a:txBody>
                    <a:bodyPr/>
                    <a:lstStyle/>
                    <a:p>
                      <a:r>
                        <a:rPr lang="en-US" dirty="0"/>
                        <a:t>10Gbps</a:t>
                      </a:r>
                      <a:endParaRPr lang="en-IN" dirty="0"/>
                    </a:p>
                  </a:txBody>
                  <a:tcPr/>
                </a:tc>
                <a:tc>
                  <a:txBody>
                    <a:bodyPr/>
                    <a:lstStyle/>
                    <a:p>
                      <a:r>
                        <a:rPr lang="en-US" dirty="0"/>
                        <a:t>500</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Gigabit Ethernet, 10G Ethernet (</a:t>
                      </a:r>
                      <a:r>
                        <a:rPr lang="en-US" b="1" dirty="0"/>
                        <a:t>55m</a:t>
                      </a:r>
                      <a:r>
                        <a:rPr lang="en-US" dirty="0"/>
                        <a:t>)</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27542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Network Devices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a:t>Repeater</a:t>
            </a:r>
          </a:p>
          <a:p>
            <a:endParaRPr lang="en-US" dirty="0"/>
          </a:p>
          <a:p>
            <a:r>
              <a:rPr lang="en-US" dirty="0"/>
              <a:t>Hub</a:t>
            </a:r>
          </a:p>
          <a:p>
            <a:endParaRPr lang="en-US" dirty="0"/>
          </a:p>
          <a:p>
            <a:r>
              <a:rPr lang="en-US" dirty="0"/>
              <a:t>Bridge</a:t>
            </a:r>
          </a:p>
          <a:p>
            <a:endParaRPr lang="en-US" dirty="0"/>
          </a:p>
          <a:p>
            <a:r>
              <a:rPr lang="en-US" dirty="0"/>
              <a:t>Switch</a:t>
            </a:r>
          </a:p>
          <a:p>
            <a:endParaRPr lang="en-US" dirty="0"/>
          </a:p>
          <a:p>
            <a:r>
              <a:rPr lang="en-US" dirty="0"/>
              <a:t>Router</a:t>
            </a:r>
          </a:p>
          <a:p>
            <a:endParaRPr lang="en-US" dirty="0"/>
          </a:p>
          <a:p>
            <a:r>
              <a:rPr lang="en-US" dirty="0" err="1"/>
              <a:t>Brouter</a:t>
            </a:r>
            <a:endParaRPr lang="en-IN" dirty="0"/>
          </a:p>
        </p:txBody>
      </p:sp>
    </p:spTree>
    <p:extLst>
      <p:ext uri="{BB962C8B-B14F-4D97-AF65-F5344CB8AC3E}">
        <p14:creationId xmlns:p14="http://schemas.microsoft.com/office/powerpoint/2010/main" val="1727542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7620000" cy="1143000"/>
          </a:xfrm>
        </p:spPr>
        <p:txBody>
          <a:bodyPr/>
          <a:lstStyle/>
          <a:p>
            <a:r>
              <a:rPr lang="en-US" dirty="0"/>
              <a:t>Wireless Communication</a:t>
            </a:r>
            <a:endParaRPr lang="en-IN" dirty="0"/>
          </a:p>
        </p:txBody>
      </p:sp>
      <p:sp>
        <p:nvSpPr>
          <p:cNvPr id="3" name="Content Placeholder 2"/>
          <p:cNvSpPr>
            <a:spLocks noGrp="1"/>
          </p:cNvSpPr>
          <p:nvPr>
            <p:ph idx="1"/>
          </p:nvPr>
        </p:nvSpPr>
        <p:spPr>
          <a:xfrm>
            <a:off x="323528" y="1628800"/>
            <a:ext cx="7620000" cy="4800600"/>
          </a:xfrm>
        </p:spPr>
        <p:txBody>
          <a:bodyPr/>
          <a:lstStyle/>
          <a:p>
            <a:pPr>
              <a:buFont typeface="Wingdings" pitchFamily="2" charset="2"/>
              <a:buChar char="q"/>
            </a:pPr>
            <a:r>
              <a:rPr lang="en-US" dirty="0"/>
              <a:t>Narrow Band Radio Signal</a:t>
            </a:r>
            <a:endParaRPr lang="en-IN" dirty="0"/>
          </a:p>
          <a:p>
            <a:pPr>
              <a:buFont typeface="Courier New" pitchFamily="49" charset="0"/>
              <a:buChar char="o"/>
            </a:pPr>
            <a:r>
              <a:rPr lang="en-US" dirty="0"/>
              <a:t>	Narrow band of freq, </a:t>
            </a:r>
            <a:r>
              <a:rPr lang="en-US" dirty="0" err="1"/>
              <a:t>i.e</a:t>
            </a:r>
            <a:r>
              <a:rPr lang="en-US" dirty="0"/>
              <a:t> 98.3MHz FM</a:t>
            </a:r>
            <a:endParaRPr lang="en-IN" dirty="0"/>
          </a:p>
          <a:p>
            <a:pPr>
              <a:buFont typeface="Courier New" pitchFamily="49" charset="0"/>
              <a:buChar char="o"/>
            </a:pPr>
            <a:r>
              <a:rPr lang="en-US" dirty="0"/>
              <a:t>	Requires lots of power</a:t>
            </a:r>
            <a:endParaRPr lang="en-IN" dirty="0"/>
          </a:p>
          <a:p>
            <a:pPr>
              <a:buFont typeface="Courier New" pitchFamily="49" charset="0"/>
              <a:buChar char="o"/>
            </a:pPr>
            <a:r>
              <a:rPr lang="en-US" dirty="0"/>
              <a:t>	Easy to intercept, jam and interfere</a:t>
            </a:r>
            <a:endParaRPr lang="en-IN" dirty="0"/>
          </a:p>
          <a:p>
            <a:pPr marL="114300" indent="0">
              <a:buNone/>
            </a:pPr>
            <a:r>
              <a:rPr lang="en-US" dirty="0"/>
              <a:t> </a:t>
            </a:r>
            <a:endParaRPr lang="en-IN" dirty="0"/>
          </a:p>
          <a:p>
            <a:pPr>
              <a:buFont typeface="Wingdings" pitchFamily="2" charset="2"/>
              <a:buChar char="q"/>
            </a:pPr>
            <a:r>
              <a:rPr lang="en-US" dirty="0"/>
              <a:t>Spread Spectrum Radio Signal</a:t>
            </a:r>
            <a:endParaRPr lang="en-IN" dirty="0"/>
          </a:p>
          <a:p>
            <a:pPr>
              <a:buFont typeface="Courier New" pitchFamily="49" charset="0"/>
              <a:buChar char="o"/>
            </a:pPr>
            <a:r>
              <a:rPr lang="en-US" dirty="0"/>
              <a:t>	Broad BW</a:t>
            </a:r>
            <a:endParaRPr lang="en-IN" dirty="0"/>
          </a:p>
          <a:p>
            <a:pPr>
              <a:buFont typeface="Courier New" pitchFamily="49" charset="0"/>
              <a:buChar char="o"/>
            </a:pPr>
            <a:r>
              <a:rPr lang="en-US" dirty="0"/>
              <a:t>	Low power consumption</a:t>
            </a:r>
            <a:endParaRPr lang="en-IN" dirty="0"/>
          </a:p>
          <a:p>
            <a:pPr>
              <a:buFont typeface="Courier New" pitchFamily="49" charset="0"/>
              <a:buChar char="o"/>
            </a:pPr>
            <a:r>
              <a:rPr lang="en-US" dirty="0"/>
              <a:t>	More secure</a:t>
            </a:r>
            <a:endParaRPr lang="en-IN" dirty="0"/>
          </a:p>
          <a:p>
            <a:endParaRPr lang="en-IN" dirty="0"/>
          </a:p>
        </p:txBody>
      </p:sp>
      <p:pic>
        <p:nvPicPr>
          <p:cNvPr id="4" name="Picture 3" descr="Image result for narrowband and spread spectr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5976" y="3717032"/>
            <a:ext cx="4032448" cy="3096344"/>
          </a:xfrm>
          <a:prstGeom prst="rect">
            <a:avLst/>
          </a:prstGeom>
          <a:noFill/>
          <a:ln>
            <a:noFill/>
          </a:ln>
        </p:spPr>
      </p:pic>
    </p:spTree>
    <p:extLst>
      <p:ext uri="{BB962C8B-B14F-4D97-AF65-F5344CB8AC3E}">
        <p14:creationId xmlns:p14="http://schemas.microsoft.com/office/powerpoint/2010/main" val="1774093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IN" dirty="0"/>
              <a:t>SPREAD  SPECTRUM</a:t>
            </a:r>
          </a:p>
        </p:txBody>
      </p:sp>
      <p:sp>
        <p:nvSpPr>
          <p:cNvPr id="3" name="Content Placeholder 2"/>
          <p:cNvSpPr>
            <a:spLocks noGrp="1"/>
          </p:cNvSpPr>
          <p:nvPr>
            <p:ph idx="1"/>
          </p:nvPr>
        </p:nvSpPr>
        <p:spPr>
          <a:xfrm>
            <a:off x="457200" y="1268760"/>
            <a:ext cx="7620000" cy="5132040"/>
          </a:xfrm>
        </p:spPr>
        <p:txBody>
          <a:bodyPr/>
          <a:lstStyle/>
          <a:p>
            <a:pPr algn="just"/>
            <a:r>
              <a:rPr lang="en-IN" dirty="0"/>
              <a:t>In wireless applications, stations must be able to share the medium without interception by an eavesdropper and without being subject to jamming from a malicious intruder.</a:t>
            </a:r>
          </a:p>
          <a:p>
            <a:pPr algn="just"/>
            <a:r>
              <a:rPr lang="en-IN" dirty="0"/>
              <a:t> To achieve these goals, spread spectrum techniques add redundancy; they spread the org spectrum needed for each station.</a:t>
            </a:r>
          </a:p>
          <a:p>
            <a:pPr algn="just"/>
            <a:r>
              <a:rPr lang="en-US" dirty="0"/>
              <a:t>If req. BW for each station is B, spread spectrum expands it to </a:t>
            </a:r>
            <a:r>
              <a:rPr lang="en-US" dirty="0" err="1"/>
              <a:t>Bss</a:t>
            </a:r>
            <a:r>
              <a:rPr lang="en-US" dirty="0"/>
              <a:t>. [</a:t>
            </a:r>
            <a:r>
              <a:rPr lang="en-US" dirty="0" err="1"/>
              <a:t>Bss</a:t>
            </a:r>
            <a:r>
              <a:rPr lang="en-US" dirty="0"/>
              <a:t>&gt;&gt;B].</a:t>
            </a:r>
            <a:endParaRPr lang="en-IN" dirty="0"/>
          </a:p>
          <a:p>
            <a:pPr algn="just"/>
            <a:r>
              <a:rPr lang="en-US" dirty="0"/>
              <a:t>Spread Spectrum achieves its goals through two principles:</a:t>
            </a:r>
          </a:p>
          <a:p>
            <a:pPr lvl="1" algn="just"/>
            <a:r>
              <a:rPr lang="en-US" b="1" dirty="0"/>
              <a:t>The BW allocated to each station needs to be, by far, larger than what is needed. [Redundancy]</a:t>
            </a:r>
          </a:p>
          <a:p>
            <a:pPr lvl="1" algn="just"/>
            <a:r>
              <a:rPr lang="en-US" b="1" dirty="0"/>
              <a:t>The expanding of the original BW B to </a:t>
            </a:r>
            <a:r>
              <a:rPr lang="en-US" b="1" dirty="0" err="1"/>
              <a:t>Bss</a:t>
            </a:r>
            <a:r>
              <a:rPr lang="en-US" b="1" dirty="0"/>
              <a:t> must be done by a process that is independent of the org signal. </a:t>
            </a:r>
            <a:r>
              <a:rPr lang="en-US" dirty="0"/>
              <a:t>In other words, the spreading process occurs after the signal is created by the source.</a:t>
            </a:r>
            <a:endParaRPr lang="en-US" b="1" dirty="0"/>
          </a:p>
          <a:p>
            <a:pPr lvl="1" algn="just"/>
            <a:endParaRPr lang="en-IN" dirty="0"/>
          </a:p>
        </p:txBody>
      </p:sp>
    </p:spTree>
    <p:extLst>
      <p:ext uri="{BB962C8B-B14F-4D97-AF65-F5344CB8AC3E}">
        <p14:creationId xmlns:p14="http://schemas.microsoft.com/office/powerpoint/2010/main" val="1727542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062" y="835824"/>
            <a:ext cx="7620000" cy="5132040"/>
          </a:xfrm>
        </p:spPr>
        <p:txBody>
          <a:bodyPr/>
          <a:lstStyle/>
          <a:p>
            <a:r>
              <a:rPr lang="en-US" dirty="0"/>
              <a:t>After the signal is created by the source, the spreading process uses a spreading code and spreads the BW. </a:t>
            </a:r>
          </a:p>
          <a:p>
            <a:r>
              <a:rPr lang="en-US" dirty="0"/>
              <a:t>The spreading code is a series of numbers that look random, but are actually a pattern.</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068960"/>
            <a:ext cx="66389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71600" y="5229200"/>
            <a:ext cx="4572000" cy="1477328"/>
          </a:xfrm>
          <a:prstGeom prst="rect">
            <a:avLst/>
          </a:prstGeom>
        </p:spPr>
        <p:txBody>
          <a:bodyPr>
            <a:spAutoFit/>
          </a:bodyPr>
          <a:lstStyle/>
          <a:p>
            <a:r>
              <a:rPr lang="en-US" b="1" dirty="0"/>
              <a:t>Use of SS</a:t>
            </a:r>
            <a:endParaRPr lang="en-IN" b="1" dirty="0"/>
          </a:p>
          <a:p>
            <a:pPr lvl="1"/>
            <a:r>
              <a:rPr lang="en-US" dirty="0"/>
              <a:t>-military</a:t>
            </a:r>
            <a:endParaRPr lang="en-IN" dirty="0"/>
          </a:p>
          <a:p>
            <a:pPr lvl="1"/>
            <a:r>
              <a:rPr lang="en-US" dirty="0"/>
              <a:t>-Cordless phones</a:t>
            </a:r>
            <a:endParaRPr lang="en-IN" dirty="0"/>
          </a:p>
          <a:p>
            <a:pPr lvl="1"/>
            <a:r>
              <a:rPr lang="en-US" dirty="0"/>
              <a:t>-GPS</a:t>
            </a:r>
            <a:endParaRPr lang="en-IN" dirty="0"/>
          </a:p>
          <a:p>
            <a:pPr lvl="1"/>
            <a:r>
              <a:rPr lang="en-US" dirty="0"/>
              <a:t>-Wireless LANs</a:t>
            </a:r>
            <a:endParaRPr lang="en-IN" dirty="0"/>
          </a:p>
        </p:txBody>
      </p:sp>
    </p:spTree>
    <p:extLst>
      <p:ext uri="{BB962C8B-B14F-4D97-AF65-F5344CB8AC3E}">
        <p14:creationId xmlns:p14="http://schemas.microsoft.com/office/powerpoint/2010/main" val="17275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7620000" cy="6068144"/>
          </a:xfrm>
        </p:spPr>
        <p:txBody>
          <a:bodyPr/>
          <a:lstStyle/>
          <a:p>
            <a:r>
              <a:rPr lang="en-US" b="1" dirty="0"/>
              <a:t>MAN</a:t>
            </a:r>
            <a:r>
              <a:rPr lang="en-US" dirty="0"/>
              <a:t> (Metropolitan Area Network): covers city; ex: Cable</a:t>
            </a:r>
          </a:p>
          <a:p>
            <a:r>
              <a:rPr lang="en-US" dirty="0"/>
              <a:t>WiMAX (IEEE 802.16) High speed wireless internet access.</a:t>
            </a:r>
          </a:p>
          <a:p>
            <a:endParaRPr lang="en-US" dirty="0"/>
          </a:p>
          <a:p>
            <a:r>
              <a:rPr lang="en-US" b="1" dirty="0"/>
              <a:t>WAN</a:t>
            </a:r>
            <a:r>
              <a:rPr lang="en-US" dirty="0"/>
              <a:t> (Wide Area Network): Country/continent;</a:t>
            </a:r>
          </a:p>
          <a:p>
            <a:r>
              <a:rPr lang="en-IN" dirty="0"/>
              <a:t>A WAN is a geographically-dispersed collection of LANs. A network device called a </a:t>
            </a:r>
            <a:r>
              <a:rPr lang="en-IN" b="1" dirty="0"/>
              <a:t>router</a:t>
            </a:r>
            <a:r>
              <a:rPr lang="en-IN" dirty="0"/>
              <a:t> connects LANs to a WAN.</a:t>
            </a:r>
            <a:endParaRPr lang="en-US" dirty="0"/>
          </a:p>
          <a:p>
            <a:endParaRPr lang="en-IN" dirty="0"/>
          </a:p>
        </p:txBody>
      </p:sp>
    </p:spTree>
    <p:extLst>
      <p:ext uri="{BB962C8B-B14F-4D97-AF65-F5344CB8AC3E}">
        <p14:creationId xmlns:p14="http://schemas.microsoft.com/office/powerpoint/2010/main" val="544149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Frequency Hopping (FHSS) </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a:t>Uses M diff carrier </a:t>
            </a:r>
            <a:r>
              <a:rPr lang="en-US" dirty="0" err="1"/>
              <a:t>freq</a:t>
            </a:r>
            <a:r>
              <a:rPr lang="en-US" dirty="0"/>
              <a:t> that are modulated by the source signal.</a:t>
            </a:r>
          </a:p>
          <a:p>
            <a:r>
              <a:rPr lang="en-US" dirty="0"/>
              <a:t>At one moment, signal modulates one carrier </a:t>
            </a:r>
            <a:r>
              <a:rPr lang="en-US" dirty="0" err="1"/>
              <a:t>freq</a:t>
            </a:r>
            <a:r>
              <a:rPr lang="en-US" dirty="0"/>
              <a:t>; at the next, another.</a:t>
            </a:r>
          </a:p>
          <a:p>
            <a:r>
              <a:rPr lang="en-US" dirty="0"/>
              <a:t>The BW occupied by a source after spreading is </a:t>
            </a:r>
            <a:r>
              <a:rPr lang="en-US" dirty="0" err="1"/>
              <a:t>B</a:t>
            </a:r>
            <a:r>
              <a:rPr lang="en-US" sz="1800" dirty="0" err="1"/>
              <a:t>fhss</a:t>
            </a:r>
            <a:r>
              <a:rPr lang="en-US" dirty="0"/>
              <a:t> &gt;&gt; B.</a:t>
            </a:r>
          </a:p>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64" y="3284984"/>
            <a:ext cx="50673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327" y="4330821"/>
            <a:ext cx="46005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54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endParaRPr lang="en-IN"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12776"/>
            <a:ext cx="7566546"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542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endParaRPr lang="en-IN" dirty="0"/>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2276872"/>
            <a:ext cx="8234790" cy="2914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5420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US" dirty="0"/>
              <a:t>Direct Sequence (DSSS)</a:t>
            </a:r>
            <a:endParaRPr lang="en-IN" dirty="0"/>
          </a:p>
        </p:txBody>
      </p:sp>
      <p:sp>
        <p:nvSpPr>
          <p:cNvPr id="3" name="Content Placeholder 2"/>
          <p:cNvSpPr>
            <a:spLocks noGrp="1"/>
          </p:cNvSpPr>
          <p:nvPr>
            <p:ph idx="1"/>
          </p:nvPr>
        </p:nvSpPr>
        <p:spPr>
          <a:xfrm>
            <a:off x="457200" y="1268760"/>
            <a:ext cx="7620000" cy="5132040"/>
          </a:xfrm>
        </p:spPr>
        <p:txBody>
          <a:bodyPr/>
          <a:lstStyle/>
          <a:p>
            <a:r>
              <a:rPr lang="en-US" dirty="0"/>
              <a:t>In DSSS, each data bit is replaced by </a:t>
            </a:r>
            <a:r>
              <a:rPr lang="en-US" b="1" dirty="0"/>
              <a:t>n bits </a:t>
            </a:r>
            <a:r>
              <a:rPr lang="en-US" dirty="0"/>
              <a:t>using spreading code.</a:t>
            </a:r>
          </a:p>
          <a:p>
            <a:r>
              <a:rPr lang="en-US" dirty="0"/>
              <a:t>Each bit is assigned a code of n bits,(chips), where the chip rate is n times that of data bit.</a:t>
            </a:r>
          </a:p>
          <a:p>
            <a:endParaRPr lang="en-US" dirty="0"/>
          </a:p>
          <a:p>
            <a:endParaRPr lang="en-US" dirty="0"/>
          </a:p>
          <a:p>
            <a:endParaRPr lang="en-US" dirty="0"/>
          </a:p>
          <a:p>
            <a:endParaRPr lang="en-US" dirty="0"/>
          </a:p>
          <a:p>
            <a:endParaRPr lang="en-US" dirty="0"/>
          </a:p>
          <a:p>
            <a:r>
              <a:rPr lang="en-US" dirty="0"/>
              <a:t>In wireless LAN, Bakers sequence is used, where n=11.</a:t>
            </a:r>
          </a:p>
          <a:p>
            <a:r>
              <a:rPr lang="en-US" dirty="0"/>
              <a:t>The pattern used is 10110111000.</a:t>
            </a:r>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708920"/>
            <a:ext cx="46291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542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44824"/>
            <a:ext cx="796983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5831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FHSS</a:t>
            </a:r>
            <a:endParaRPr lang="en-IN" dirty="0"/>
          </a:p>
        </p:txBody>
      </p:sp>
      <p:sp>
        <p:nvSpPr>
          <p:cNvPr id="3" name="Content Placeholder 2"/>
          <p:cNvSpPr>
            <a:spLocks noGrp="1"/>
          </p:cNvSpPr>
          <p:nvPr>
            <p:ph idx="1"/>
          </p:nvPr>
        </p:nvSpPr>
        <p:spPr/>
        <p:txBody>
          <a:bodyPr/>
          <a:lstStyle/>
          <a:p>
            <a:r>
              <a:rPr lang="en-US" dirty="0"/>
              <a:t>FHSS devices will transmit signal by changing or hopping from one </a:t>
            </a:r>
            <a:r>
              <a:rPr lang="en-US" dirty="0" err="1"/>
              <a:t>freg</a:t>
            </a:r>
            <a:r>
              <a:rPr lang="en-US" dirty="0"/>
              <a:t> to another in a random but predictable seq.</a:t>
            </a:r>
            <a:endParaRPr lang="en-IN" dirty="0"/>
          </a:p>
          <a:p>
            <a:r>
              <a:rPr lang="en-US" dirty="0"/>
              <a:t> </a:t>
            </a:r>
            <a:endParaRPr lang="en-IN" dirty="0"/>
          </a:p>
          <a:p>
            <a:pPr lvl="0"/>
            <a:r>
              <a:rPr lang="en-US" b="1" dirty="0"/>
              <a:t>Channels</a:t>
            </a:r>
            <a:r>
              <a:rPr lang="en-US" dirty="0"/>
              <a:t>: Specific hop pattern</a:t>
            </a:r>
            <a:endParaRPr lang="en-IN" dirty="0"/>
          </a:p>
          <a:p>
            <a:pPr lvl="0"/>
            <a:r>
              <a:rPr lang="en-US" b="1" dirty="0"/>
              <a:t>Dwell time</a:t>
            </a:r>
            <a:r>
              <a:rPr lang="en-US" dirty="0"/>
              <a:t>:  transmits on a freq for a specific amount of time</a:t>
            </a:r>
            <a:endParaRPr lang="en-IN" dirty="0"/>
          </a:p>
          <a:p>
            <a:pPr lvl="0"/>
            <a:r>
              <a:rPr lang="en-US" b="1" dirty="0"/>
              <a:t>Hop time</a:t>
            </a:r>
            <a:r>
              <a:rPr lang="en-US" dirty="0"/>
              <a:t>: a very small amount of time during a freq change in which the radio is not transmitting.</a:t>
            </a:r>
            <a:endParaRPr lang="en-IN" dirty="0"/>
          </a:p>
          <a:p>
            <a:r>
              <a:rPr lang="en-US" dirty="0"/>
              <a:t> </a:t>
            </a:r>
            <a:endParaRPr lang="en-IN" dirty="0"/>
          </a:p>
          <a:p>
            <a:r>
              <a:rPr lang="en-US" dirty="0"/>
              <a:t>To be 802.11 compliant FHSS wireless LAN devices must operate in the 2.4GHz-2.5GHz Band.</a:t>
            </a:r>
            <a:endParaRPr lang="en-IN" dirty="0"/>
          </a:p>
          <a:p>
            <a:endParaRPr lang="en-IN" dirty="0"/>
          </a:p>
        </p:txBody>
      </p:sp>
    </p:spTree>
    <p:extLst>
      <p:ext uri="{BB962C8B-B14F-4D97-AF65-F5344CB8AC3E}">
        <p14:creationId xmlns:p14="http://schemas.microsoft.com/office/powerpoint/2010/main" val="1885087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DSSS</a:t>
            </a:r>
            <a:endParaRPr lang="en-IN" dirty="0"/>
          </a:p>
        </p:txBody>
      </p:sp>
      <p:sp>
        <p:nvSpPr>
          <p:cNvPr id="3" name="Content Placeholder 2"/>
          <p:cNvSpPr>
            <a:spLocks noGrp="1"/>
          </p:cNvSpPr>
          <p:nvPr>
            <p:ph idx="1"/>
          </p:nvPr>
        </p:nvSpPr>
        <p:spPr/>
        <p:txBody>
          <a:bodyPr/>
          <a:lstStyle/>
          <a:p>
            <a:r>
              <a:rPr lang="en-US" dirty="0"/>
              <a:t>Channel: each ch is a contiguous band of freqs 22 MHz wide</a:t>
            </a:r>
            <a:endParaRPr lang="en-IN" dirty="0"/>
          </a:p>
          <a:p>
            <a:r>
              <a:rPr lang="en-US" dirty="0"/>
              <a:t>	-Ch1 operates from 2.401GHz to 2.423GHz</a:t>
            </a:r>
            <a:endParaRPr lang="en-IN" dirty="0"/>
          </a:p>
          <a:p>
            <a:r>
              <a:rPr lang="en-US" dirty="0"/>
              <a:t>	-Chs are displayed at their center point 2.412GHz +-11</a:t>
            </a:r>
            <a:endParaRPr lang="en-IN" dirty="0"/>
          </a:p>
          <a:p>
            <a:endParaRPr lang="en-IN" dirty="0"/>
          </a:p>
        </p:txBody>
      </p:sp>
    </p:spTree>
    <p:extLst>
      <p:ext uri="{BB962C8B-B14F-4D97-AF65-F5344CB8AC3E}">
        <p14:creationId xmlns:p14="http://schemas.microsoft.com/office/powerpoint/2010/main" val="1029587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7CCD-A199-A7C8-F279-2AC82CEB4F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C9A749-0B94-A9E7-53BD-F384E8B12EAE}"/>
              </a:ext>
            </a:extLst>
          </p:cNvPr>
          <p:cNvSpPr>
            <a:spLocks noGrp="1"/>
          </p:cNvSpPr>
          <p:nvPr>
            <p:ph idx="1"/>
          </p:nvPr>
        </p:nvSpPr>
        <p:spPr/>
        <p:txBody>
          <a:bodyPr/>
          <a:lstStyle/>
          <a:p>
            <a:r>
              <a:rPr lang="en-IN" dirty="0"/>
              <a:t>Old roll numbers</a:t>
            </a:r>
          </a:p>
          <a:p>
            <a:r>
              <a:rPr lang="en-IN" dirty="0"/>
              <a:t>66,71,47,21,52,65,68,67,35,16,18,22,04,64,51,62,58,50,48,73,56,8,11,9,19,33,36,37,07,14,55,63,75,72</a:t>
            </a:r>
          </a:p>
        </p:txBody>
      </p:sp>
    </p:spTree>
    <p:extLst>
      <p:ext uri="{BB962C8B-B14F-4D97-AF65-F5344CB8AC3E}">
        <p14:creationId xmlns:p14="http://schemas.microsoft.com/office/powerpoint/2010/main" val="18496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a:t>
            </a:r>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23925" y="1600200"/>
            <a:ext cx="66865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6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a:t>
            </a:r>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05573" y="1988840"/>
            <a:ext cx="7011925" cy="396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851920" y="3933056"/>
            <a:ext cx="5760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060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628800"/>
            <a:ext cx="557035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267744" y="6021288"/>
            <a:ext cx="396044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267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a:t>
            </a:r>
            <a:endParaRPr lang="en-IN"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09700" y="2576512"/>
            <a:ext cx="57150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690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26832</TotalTime>
  <Words>2341</Words>
  <Application>Microsoft Office PowerPoint</Application>
  <PresentationFormat>On-screen Show (4:3)</PresentationFormat>
  <Paragraphs>356</Paragraphs>
  <Slides>57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Cambria</vt:lpstr>
      <vt:lpstr>Courier New</vt:lpstr>
      <vt:lpstr>Times New Roman</vt:lpstr>
      <vt:lpstr>Wingdings</vt:lpstr>
      <vt:lpstr>Adjacency</vt:lpstr>
      <vt:lpstr>Unit 1: Physical Layer</vt:lpstr>
      <vt:lpstr>Taxonomy</vt:lpstr>
      <vt:lpstr>PowerPoint Presentation</vt:lpstr>
      <vt:lpstr>TYPES OF NETWORK</vt:lpstr>
      <vt:lpstr>PowerPoint Presentation</vt:lpstr>
      <vt:lpstr>PAN</vt:lpstr>
      <vt:lpstr>WAN</vt:lpstr>
      <vt:lpstr>PowerPoint Presentation</vt:lpstr>
      <vt:lpstr>WAN</vt:lpstr>
      <vt:lpstr>Infrastructure and Ad-Hoc Mode </vt:lpstr>
      <vt:lpstr>PowerPoint Presentation</vt:lpstr>
      <vt:lpstr>Network Architectures</vt:lpstr>
      <vt:lpstr>Client-Server</vt:lpstr>
      <vt:lpstr>Peer-to-Peer</vt:lpstr>
      <vt:lpstr>PowerPoint Presentation</vt:lpstr>
      <vt:lpstr>Standardized Protocol </vt:lpstr>
      <vt:lpstr>The OSI Reference Model</vt:lpstr>
      <vt:lpstr>PowerPoint Presentation</vt:lpstr>
      <vt:lpstr>PowerPoint Presentation</vt:lpstr>
      <vt:lpstr>Physical Layer </vt:lpstr>
      <vt:lpstr>Data Link Layer</vt:lpstr>
      <vt:lpstr>Network Layer</vt:lpstr>
      <vt:lpstr>Transport Layer</vt:lpstr>
      <vt:lpstr>Session Layer</vt:lpstr>
      <vt:lpstr>Presentation Layer</vt:lpstr>
      <vt:lpstr>Application Layer</vt:lpstr>
      <vt:lpstr>Summary of OSI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TCP/IP</vt:lpstr>
      <vt:lpstr>PowerPoint Presentation</vt:lpstr>
      <vt:lpstr>Network Topology </vt:lpstr>
      <vt:lpstr>Mesh </vt:lpstr>
      <vt:lpstr>Star </vt:lpstr>
      <vt:lpstr>Bus </vt:lpstr>
      <vt:lpstr>Ring</vt:lpstr>
      <vt:lpstr>Design issues for Layers</vt:lpstr>
      <vt:lpstr>Transmission Mediums</vt:lpstr>
      <vt:lpstr>Network Devices </vt:lpstr>
      <vt:lpstr>Wireless Communication</vt:lpstr>
      <vt:lpstr>SPREAD  SPECTRUM</vt:lpstr>
      <vt:lpstr>PowerPoint Presentation</vt:lpstr>
      <vt:lpstr>Frequency Hopping (FHSS) </vt:lpstr>
      <vt:lpstr>PowerPoint Presentation</vt:lpstr>
      <vt:lpstr>PowerPoint Presentation</vt:lpstr>
      <vt:lpstr>Direct Sequence (DSSS)</vt:lpstr>
      <vt:lpstr>PowerPoint Presentation</vt:lpstr>
      <vt:lpstr>FHSS</vt:lpstr>
      <vt:lpstr>DSSS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Shristi</dc:creator>
  <cp:lastModifiedBy>Ranjana Jadhav</cp:lastModifiedBy>
  <cp:revision>68</cp:revision>
  <dcterms:created xsi:type="dcterms:W3CDTF">2017-08-09T04:09:49Z</dcterms:created>
  <dcterms:modified xsi:type="dcterms:W3CDTF">2024-01-28T06:39:18Z</dcterms:modified>
</cp:coreProperties>
</file>