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23">
          <p15:clr>
            <a:srgbClr val="9AA0A6"/>
          </p15:clr>
        </p15:guide>
        <p15:guide id="2" pos="45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123" orient="horz"/>
        <p:guide pos="45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6e4ae302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6e4ae302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6e4ae2f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6e4ae2f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6e4ae3027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6e4ae3027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6e4ae3027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6e4ae3027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6e4ae3027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6e4ae3027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6e4ae3027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6e4ae3027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6e4ae302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6e4ae302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6e4ae2f3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6e4ae2f3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6e4ae302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6e4ae302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6e4ae302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6e4ae302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b5ec723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b5ec723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a92f7d6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a92f7d6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b5ec7235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b5ec7235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b5ec72358_0_2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b5ec72358_0_2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e4ae30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6e4ae30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6e4ae302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6e4ae302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6e4ae30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6e4ae30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6e4ae30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6e4ae30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6e4ae2f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6e4ae2f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Digital_signal_(signal_processing)" TargetMode="External"/><Relationship Id="rId4" Type="http://schemas.openxmlformats.org/officeDocument/2006/relationships/hyperlink" Target="https://en.wikipedia.org/wiki/Analog_signal" TargetMode="External"/><Relationship Id="rId11" Type="http://schemas.openxmlformats.org/officeDocument/2006/relationships/image" Target="../media/image4.png"/><Relationship Id="rId10" Type="http://schemas.openxmlformats.org/officeDocument/2006/relationships/hyperlink" Target="https://en.wikipedia.org/wiki/Quantization_(signal_processing)" TargetMode="External"/><Relationship Id="rId9" Type="http://schemas.openxmlformats.org/officeDocument/2006/relationships/hyperlink" Target="https://en.wikipedia.org/wiki/Sampling_(signal_processing)" TargetMode="External"/><Relationship Id="rId5" Type="http://schemas.openxmlformats.org/officeDocument/2006/relationships/hyperlink" Target="https://en.wikipedia.org/wiki/Digital_audio" TargetMode="External"/><Relationship Id="rId6" Type="http://schemas.openxmlformats.org/officeDocument/2006/relationships/hyperlink" Target="https://en.wikipedia.org/wiki/Compact_disc" TargetMode="External"/><Relationship Id="rId7" Type="http://schemas.openxmlformats.org/officeDocument/2006/relationships/hyperlink" Target="https://en.wikipedia.org/wiki/Digital_telephony" TargetMode="External"/><Relationship Id="rId8" Type="http://schemas.openxmlformats.org/officeDocument/2006/relationships/hyperlink" Target="https://en.wikipedia.org/wiki/Stream_(compu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85" name="Shape 85"/>
        <p:cNvGrpSpPr/>
        <p:nvPr/>
      </p:nvGrpSpPr>
      <p:grpSpPr>
        <a:xfrm>
          <a:off x="0" y="0"/>
          <a:ext cx="0" cy="0"/>
          <a:chOff x="0" y="0"/>
          <a:chExt cx="0" cy="0"/>
        </a:xfrm>
      </p:grpSpPr>
      <p:sp>
        <p:nvSpPr>
          <p:cNvPr id="86" name="Google Shape;86;p13"/>
          <p:cNvSpPr txBox="1"/>
          <p:nvPr>
            <p:ph type="title"/>
          </p:nvPr>
        </p:nvSpPr>
        <p:spPr>
          <a:xfrm>
            <a:off x="735300" y="1050623"/>
            <a:ext cx="8408700" cy="34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Modulation For</a:t>
            </a:r>
            <a:endParaRPr sz="4800"/>
          </a:p>
          <a:p>
            <a:pPr indent="0" lvl="0" marL="0" rtl="0" algn="l">
              <a:spcBef>
                <a:spcPts val="0"/>
              </a:spcBef>
              <a:spcAft>
                <a:spcPts val="0"/>
              </a:spcAft>
              <a:buNone/>
            </a:pPr>
            <a:r>
              <a:rPr lang="en" sz="4800"/>
              <a:t>Digital Telephone Lines</a:t>
            </a:r>
            <a:endParaRPr sz="4800"/>
          </a:p>
          <a:p>
            <a:pPr indent="0" lvl="0" marL="0" rtl="0" algn="l">
              <a:spcBef>
                <a:spcPts val="0"/>
              </a:spcBef>
              <a:spcAft>
                <a:spcPts val="0"/>
              </a:spcAft>
              <a:buNone/>
            </a:pPr>
            <a:r>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t/>
            </a:r>
            <a:endParaRPr b="0" sz="600">
              <a:latin typeface="Lato"/>
              <a:ea typeface="Lato"/>
              <a:cs typeface="Lato"/>
              <a:sym typeface="Lato"/>
            </a:endParaRPr>
          </a:p>
          <a:p>
            <a:pPr indent="0" lvl="0" marL="0" rtl="0" algn="l">
              <a:spcBef>
                <a:spcPts val="0"/>
              </a:spcBef>
              <a:spcAft>
                <a:spcPts val="0"/>
              </a:spcAft>
              <a:buNone/>
            </a:pPr>
            <a:r>
              <a:rPr b="0" lang="en" sz="1200">
                <a:solidFill>
                  <a:srgbClr val="F3F3F3"/>
                </a:solidFill>
                <a:latin typeface="Lato"/>
                <a:ea typeface="Lato"/>
                <a:cs typeface="Lato"/>
                <a:sym typeface="Lato"/>
              </a:rPr>
              <a:t>Subject Teacher : </a:t>
            </a:r>
            <a:r>
              <a:rPr lang="en" sz="1200">
                <a:solidFill>
                  <a:srgbClr val="F3F3F3"/>
                </a:solidFill>
                <a:latin typeface="Lato"/>
                <a:ea typeface="Lato"/>
                <a:cs typeface="Lato"/>
                <a:sym typeface="Lato"/>
              </a:rPr>
              <a:t>Prof. Manikrao Dhore</a:t>
            </a:r>
            <a:endParaRPr sz="1200">
              <a:solidFill>
                <a:srgbClr val="F3F3F3"/>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1243966" y="1828800"/>
            <a:ext cx="7408201" cy="3247075"/>
          </a:xfrm>
          <a:prstGeom prst="rect">
            <a:avLst/>
          </a:prstGeom>
          <a:noFill/>
          <a:ln>
            <a:noFill/>
          </a:ln>
        </p:spPr>
      </p:pic>
      <p:sp>
        <p:nvSpPr>
          <p:cNvPr id="144" name="Google Shape;144;p22"/>
          <p:cNvSpPr txBox="1"/>
          <p:nvPr>
            <p:ph type="title"/>
          </p:nvPr>
        </p:nvSpPr>
        <p:spPr>
          <a:xfrm>
            <a:off x="729450" y="1247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Summing up Everything Together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48" name="Shape 148"/>
        <p:cNvGrpSpPr/>
        <p:nvPr/>
      </p:nvGrpSpPr>
      <p:grpSpPr>
        <a:xfrm>
          <a:off x="0" y="0"/>
          <a:ext cx="0" cy="0"/>
          <a:chOff x="0" y="0"/>
          <a:chExt cx="0" cy="0"/>
        </a:xfrm>
      </p:grpSpPr>
      <p:sp>
        <p:nvSpPr>
          <p:cNvPr id="149" name="Google Shape;149;p23"/>
          <p:cNvSpPr txBox="1"/>
          <p:nvPr>
            <p:ph type="title"/>
          </p:nvPr>
        </p:nvSpPr>
        <p:spPr>
          <a:xfrm>
            <a:off x="735300" y="1782425"/>
            <a:ext cx="7941000" cy="16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4800"/>
          </a:p>
          <a:p>
            <a:pPr indent="0" lvl="0" marL="0" rtl="0" algn="l">
              <a:spcBef>
                <a:spcPts val="0"/>
              </a:spcBef>
              <a:spcAft>
                <a:spcPts val="0"/>
              </a:spcAft>
              <a:buNone/>
            </a:pPr>
            <a:r>
              <a:rPr lang="en" sz="4800"/>
              <a:t>Perform PCM on 4 KHz Voice Frequency Analogue Signal (sinusoidal wave)</a:t>
            </a:r>
            <a:endParaRPr sz="2600">
              <a:solidFill>
                <a:schemeClr val="dk2"/>
              </a:solidFill>
            </a:endParaRPr>
          </a:p>
          <a:p>
            <a:pPr indent="0" lvl="0" marL="0" rtl="0" algn="l">
              <a:spcBef>
                <a:spcPts val="0"/>
              </a:spcBef>
              <a:spcAft>
                <a:spcPts val="0"/>
              </a:spcAft>
              <a:buNone/>
            </a:pPr>
            <a:r>
              <a:t/>
            </a:r>
            <a:endParaRPr sz="2600">
              <a:solidFill>
                <a:schemeClr val="dk2"/>
              </a:solidFill>
            </a:endParaRPr>
          </a:p>
          <a:p>
            <a:pPr indent="0" lvl="0" marL="0" rtl="0" algn="l">
              <a:spcBef>
                <a:spcPts val="0"/>
              </a:spcBef>
              <a:spcAft>
                <a:spcPts val="0"/>
              </a:spcAft>
              <a:buNone/>
            </a:pPr>
            <a:r>
              <a:t/>
            </a:r>
            <a:endParaRPr sz="4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idx="1" type="body"/>
          </p:nvPr>
        </p:nvSpPr>
        <p:spPr>
          <a:xfrm>
            <a:off x="729450" y="1782425"/>
            <a:ext cx="7638900" cy="9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a Low Pass Filter here, Which would let pass only those frequencies which are less than the Threshold frequency, 4000 KHz in this case. In the case of our input we have an analog </a:t>
            </a:r>
            <a:r>
              <a:rPr lang="en"/>
              <a:t>signal</a:t>
            </a:r>
            <a:r>
              <a:rPr lang="en"/>
              <a:t> which has all </a:t>
            </a:r>
            <a:r>
              <a:rPr lang="en"/>
              <a:t>frequencies</a:t>
            </a:r>
            <a:r>
              <a:rPr lang="en"/>
              <a:t> less than the Threshold </a:t>
            </a:r>
            <a:r>
              <a:rPr lang="en"/>
              <a:t>frequency</a:t>
            </a:r>
            <a:r>
              <a:rPr lang="en"/>
              <a:t> hence the input and output waves are the same as there are no </a:t>
            </a:r>
            <a:r>
              <a:rPr lang="en"/>
              <a:t>frequencies</a:t>
            </a:r>
            <a:r>
              <a:rPr lang="en"/>
              <a:t> to be removed.</a:t>
            </a:r>
            <a:endParaRPr/>
          </a:p>
          <a:p>
            <a:pPr indent="0" lvl="0" marL="0" rtl="0" algn="l">
              <a:spcBef>
                <a:spcPts val="1600"/>
              </a:spcBef>
              <a:spcAft>
                <a:spcPts val="1600"/>
              </a:spcAft>
              <a:buNone/>
            </a:pPr>
            <a:r>
              <a:t/>
            </a:r>
            <a:endParaRPr b="1"/>
          </a:p>
        </p:txBody>
      </p:sp>
      <p:sp>
        <p:nvSpPr>
          <p:cNvPr id="155" name="Google Shape;155;p24"/>
          <p:cNvSpPr txBox="1"/>
          <p:nvPr>
            <p:ph type="title"/>
          </p:nvPr>
        </p:nvSpPr>
        <p:spPr>
          <a:xfrm>
            <a:off x="727650" y="1247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 Filtering the Input Wave</a:t>
            </a:r>
            <a:endParaRPr/>
          </a:p>
        </p:txBody>
      </p:sp>
      <p:sp>
        <p:nvSpPr>
          <p:cNvPr id="156" name="Google Shape;156;p24"/>
          <p:cNvSpPr/>
          <p:nvPr/>
        </p:nvSpPr>
        <p:spPr>
          <a:xfrm>
            <a:off x="4276043" y="3770427"/>
            <a:ext cx="545700" cy="22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4"/>
          <p:cNvPicPr preferRelativeResize="0"/>
          <p:nvPr/>
        </p:nvPicPr>
        <p:blipFill>
          <a:blip r:embed="rId3">
            <a:alphaModFix/>
          </a:blip>
          <a:stretch>
            <a:fillRect/>
          </a:stretch>
        </p:blipFill>
        <p:spPr>
          <a:xfrm>
            <a:off x="729450" y="2917538"/>
            <a:ext cx="3419287" cy="2064475"/>
          </a:xfrm>
          <a:prstGeom prst="rect">
            <a:avLst/>
          </a:prstGeom>
          <a:noFill/>
          <a:ln>
            <a:noFill/>
          </a:ln>
        </p:spPr>
      </p:pic>
      <p:pic>
        <p:nvPicPr>
          <p:cNvPr id="158" name="Google Shape;158;p24"/>
          <p:cNvPicPr preferRelativeResize="0"/>
          <p:nvPr/>
        </p:nvPicPr>
        <p:blipFill>
          <a:blip r:embed="rId3">
            <a:alphaModFix/>
          </a:blip>
          <a:stretch>
            <a:fillRect/>
          </a:stretch>
        </p:blipFill>
        <p:spPr>
          <a:xfrm>
            <a:off x="5379050" y="2917538"/>
            <a:ext cx="3419287" cy="2064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idx="1" type="body"/>
          </p:nvPr>
        </p:nvSpPr>
        <p:spPr>
          <a:xfrm>
            <a:off x="729450" y="1782425"/>
            <a:ext cx="7638900" cy="18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filtering the Analog Signal we then pass it through Sampling Block wherein we take the voltage levels at fixed interval of time. The math for Sampling is : </a:t>
            </a:r>
            <a:endParaRPr/>
          </a:p>
          <a:p>
            <a:pPr indent="0" lvl="0" marL="0" rtl="0" algn="l">
              <a:spcBef>
                <a:spcPts val="0"/>
              </a:spcBef>
              <a:spcAft>
                <a:spcPts val="0"/>
              </a:spcAft>
              <a:buNone/>
            </a:pPr>
            <a:r>
              <a:rPr lang="en"/>
              <a:t>Sampling Rate &gt;= 2 * Maximum </a:t>
            </a:r>
            <a:r>
              <a:rPr lang="en"/>
              <a:t>Frequency</a:t>
            </a:r>
            <a:r>
              <a:rPr lang="en"/>
              <a:t>	( Using </a:t>
            </a:r>
            <a:r>
              <a:rPr lang="en"/>
              <a:t>Nyquist</a:t>
            </a:r>
            <a:r>
              <a:rPr lang="en"/>
              <a:t> Theorem )</a:t>
            </a:r>
            <a:endParaRPr/>
          </a:p>
          <a:p>
            <a:pPr indent="0" lvl="0" marL="0" rtl="0" algn="l">
              <a:spcBef>
                <a:spcPts val="0"/>
              </a:spcBef>
              <a:spcAft>
                <a:spcPts val="0"/>
              </a:spcAft>
              <a:buNone/>
            </a:pPr>
            <a:r>
              <a:rPr lang="en"/>
              <a:t>Hence :  Our</a:t>
            </a:r>
            <a:r>
              <a:rPr b="1" lang="en"/>
              <a:t> Sampling Rate</a:t>
            </a:r>
            <a:r>
              <a:rPr lang="en"/>
              <a:t> &gt;= 2 * 4000 ⇒ 8KHz, We choose the sampling rate to be </a:t>
            </a:r>
            <a:r>
              <a:rPr b="1" lang="en"/>
              <a:t>8 KHz</a:t>
            </a:r>
            <a:r>
              <a:rPr lang="en"/>
              <a:t>.</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b="1"/>
          </a:p>
        </p:txBody>
      </p:sp>
      <p:sp>
        <p:nvSpPr>
          <p:cNvPr id="164" name="Google Shape;164;p25"/>
          <p:cNvSpPr txBox="1"/>
          <p:nvPr>
            <p:ph type="title"/>
          </p:nvPr>
        </p:nvSpPr>
        <p:spPr>
          <a:xfrm>
            <a:off x="729450" y="1247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 Sampling the Filtered Wave</a:t>
            </a:r>
            <a:endParaRPr/>
          </a:p>
        </p:txBody>
      </p:sp>
      <p:sp>
        <p:nvSpPr>
          <p:cNvPr id="165" name="Google Shape;165;p25"/>
          <p:cNvSpPr/>
          <p:nvPr/>
        </p:nvSpPr>
        <p:spPr>
          <a:xfrm>
            <a:off x="3918375" y="4915525"/>
            <a:ext cx="592500" cy="22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4483518" y="3875800"/>
            <a:ext cx="545700" cy="22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25"/>
          <p:cNvPicPr preferRelativeResize="0"/>
          <p:nvPr/>
        </p:nvPicPr>
        <p:blipFill>
          <a:blip r:embed="rId3">
            <a:alphaModFix/>
          </a:blip>
          <a:stretch>
            <a:fillRect/>
          </a:stretch>
        </p:blipFill>
        <p:spPr>
          <a:xfrm>
            <a:off x="729450" y="2845801"/>
            <a:ext cx="3583424" cy="2283175"/>
          </a:xfrm>
          <a:prstGeom prst="rect">
            <a:avLst/>
          </a:prstGeom>
          <a:noFill/>
          <a:ln>
            <a:noFill/>
          </a:ln>
        </p:spPr>
      </p:pic>
      <p:pic>
        <p:nvPicPr>
          <p:cNvPr id="168" name="Google Shape;168;p25"/>
          <p:cNvPicPr preferRelativeResize="0"/>
          <p:nvPr/>
        </p:nvPicPr>
        <p:blipFill>
          <a:blip r:embed="rId4">
            <a:alphaModFix/>
          </a:blip>
          <a:stretch>
            <a:fillRect/>
          </a:stretch>
        </p:blipFill>
        <p:spPr>
          <a:xfrm>
            <a:off x="5199875" y="2785075"/>
            <a:ext cx="3583425" cy="23251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idx="1" type="body"/>
          </p:nvPr>
        </p:nvSpPr>
        <p:spPr>
          <a:xfrm>
            <a:off x="729450" y="1782425"/>
            <a:ext cx="7638900" cy="9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now we have the Sampling of the Analog Signal, we can now</a:t>
            </a:r>
            <a:endParaRPr/>
          </a:p>
          <a:p>
            <a:pPr indent="0" lvl="0" marL="0" rtl="0" algn="l">
              <a:spcBef>
                <a:spcPts val="0"/>
              </a:spcBef>
              <a:spcAft>
                <a:spcPts val="0"/>
              </a:spcAft>
              <a:buNone/>
            </a:pPr>
            <a:r>
              <a:rPr lang="en"/>
              <a:t>For telephone line there are 256 time slots. But  we will decide to have eight levels  L = 8</a:t>
            </a:r>
            <a:endParaRPr/>
          </a:p>
          <a:p>
            <a:pPr indent="0" lvl="0" marL="0" rtl="0" algn="l">
              <a:spcBef>
                <a:spcPts val="0"/>
              </a:spcBef>
              <a:spcAft>
                <a:spcPts val="0"/>
              </a:spcAft>
              <a:buNone/>
            </a:pPr>
            <a:r>
              <a:rPr lang="en"/>
              <a:t>(Number of bits per sample) nb = log2(L) =log2(8) = 3</a:t>
            </a:r>
            <a:r>
              <a:rPr lang="en"/>
              <a:t> </a:t>
            </a:r>
            <a:endParaRPr/>
          </a:p>
          <a:p>
            <a:pPr indent="0" lvl="0" marL="0" rtl="0" algn="l">
              <a:spcBef>
                <a:spcPts val="0"/>
              </a:spcBef>
              <a:spcAft>
                <a:spcPts val="1600"/>
              </a:spcAft>
              <a:buNone/>
            </a:pPr>
            <a:r>
              <a:t/>
            </a:r>
            <a:endParaRPr/>
          </a:p>
        </p:txBody>
      </p:sp>
      <p:sp>
        <p:nvSpPr>
          <p:cNvPr id="174" name="Google Shape;174;p26"/>
          <p:cNvSpPr txBox="1"/>
          <p:nvPr>
            <p:ph type="title"/>
          </p:nvPr>
        </p:nvSpPr>
        <p:spPr>
          <a:xfrm>
            <a:off x="729450" y="1247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 Quantizing the Sampled Wave</a:t>
            </a:r>
            <a:endParaRPr/>
          </a:p>
        </p:txBody>
      </p:sp>
      <p:sp>
        <p:nvSpPr>
          <p:cNvPr id="175" name="Google Shape;175;p26"/>
          <p:cNvSpPr/>
          <p:nvPr/>
        </p:nvSpPr>
        <p:spPr>
          <a:xfrm>
            <a:off x="3628925" y="4323075"/>
            <a:ext cx="700200" cy="6858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7771425" y="4457700"/>
            <a:ext cx="700200" cy="6858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26"/>
          <p:cNvPicPr preferRelativeResize="0"/>
          <p:nvPr/>
        </p:nvPicPr>
        <p:blipFill>
          <a:blip r:embed="rId3">
            <a:alphaModFix/>
          </a:blip>
          <a:stretch>
            <a:fillRect/>
          </a:stretch>
        </p:blipFill>
        <p:spPr>
          <a:xfrm>
            <a:off x="5349750" y="2852375"/>
            <a:ext cx="3279259" cy="2291125"/>
          </a:xfrm>
          <a:prstGeom prst="rect">
            <a:avLst/>
          </a:prstGeom>
          <a:noFill/>
          <a:ln>
            <a:noFill/>
          </a:ln>
        </p:spPr>
      </p:pic>
      <p:sp>
        <p:nvSpPr>
          <p:cNvPr id="178" name="Google Shape;178;p26"/>
          <p:cNvSpPr/>
          <p:nvPr/>
        </p:nvSpPr>
        <p:spPr>
          <a:xfrm>
            <a:off x="4483518" y="3875800"/>
            <a:ext cx="545700" cy="22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26"/>
          <p:cNvPicPr preferRelativeResize="0"/>
          <p:nvPr/>
        </p:nvPicPr>
        <p:blipFill>
          <a:blip r:embed="rId4">
            <a:alphaModFix/>
          </a:blip>
          <a:stretch>
            <a:fillRect/>
          </a:stretch>
        </p:blipFill>
        <p:spPr>
          <a:xfrm>
            <a:off x="729450" y="2852375"/>
            <a:ext cx="3530979" cy="229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idx="1" type="body"/>
          </p:nvPr>
        </p:nvSpPr>
        <p:spPr>
          <a:xfrm>
            <a:off x="729450" y="1782425"/>
            <a:ext cx="7638900" cy="9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bits per sample) nb = log2(L) =log2(8) = 3 </a:t>
            </a:r>
            <a:endParaRPr/>
          </a:p>
          <a:p>
            <a:pPr indent="0" lvl="0" marL="0" rtl="0" algn="l">
              <a:lnSpc>
                <a:spcPct val="100000"/>
              </a:lnSpc>
              <a:spcBef>
                <a:spcPts val="0"/>
              </a:spcBef>
              <a:spcAft>
                <a:spcPts val="0"/>
              </a:spcAft>
              <a:buNone/>
            </a:pPr>
            <a:r>
              <a:rPr lang="en"/>
              <a:t>{-8 : [0,0,0], -6 : [0,0,1], -4 : [0,1,0], -2 : [0,1,1], 2 : [1,0,0], 4 : [1,0,1], 6 : [1,1,0], 8 : [1,1,1]}</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a:t>Bit Rate = (sampling rate) fs X (number of bits per sample)nb = 8  × 3 = 24 KHz</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b="1"/>
          </a:p>
        </p:txBody>
      </p:sp>
      <p:sp>
        <p:nvSpPr>
          <p:cNvPr id="185" name="Google Shape;185;p27"/>
          <p:cNvSpPr txBox="1"/>
          <p:nvPr>
            <p:ph type="title"/>
          </p:nvPr>
        </p:nvSpPr>
        <p:spPr>
          <a:xfrm>
            <a:off x="729450" y="1247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4 : Encoding the Quantized Values</a:t>
            </a:r>
            <a:endParaRPr/>
          </a:p>
        </p:txBody>
      </p:sp>
      <p:pic>
        <p:nvPicPr>
          <p:cNvPr id="186" name="Google Shape;186;p27"/>
          <p:cNvPicPr preferRelativeResize="0"/>
          <p:nvPr/>
        </p:nvPicPr>
        <p:blipFill>
          <a:blip r:embed="rId3">
            <a:alphaModFix/>
          </a:blip>
          <a:stretch>
            <a:fillRect/>
          </a:stretch>
        </p:blipFill>
        <p:spPr>
          <a:xfrm>
            <a:off x="5251700" y="2774225"/>
            <a:ext cx="3490138" cy="2291100"/>
          </a:xfrm>
          <a:prstGeom prst="rect">
            <a:avLst/>
          </a:prstGeom>
          <a:noFill/>
          <a:ln>
            <a:noFill/>
          </a:ln>
        </p:spPr>
      </p:pic>
      <p:pic>
        <p:nvPicPr>
          <p:cNvPr id="187" name="Google Shape;187;p27"/>
          <p:cNvPicPr preferRelativeResize="0"/>
          <p:nvPr/>
        </p:nvPicPr>
        <p:blipFill>
          <a:blip r:embed="rId4">
            <a:alphaModFix/>
          </a:blip>
          <a:stretch>
            <a:fillRect/>
          </a:stretch>
        </p:blipFill>
        <p:spPr>
          <a:xfrm>
            <a:off x="798700" y="2841838"/>
            <a:ext cx="3279259" cy="2291125"/>
          </a:xfrm>
          <a:prstGeom prst="rect">
            <a:avLst/>
          </a:prstGeom>
          <a:noFill/>
          <a:ln>
            <a:noFill/>
          </a:ln>
        </p:spPr>
      </p:pic>
      <p:sp>
        <p:nvSpPr>
          <p:cNvPr id="188" name="Google Shape;188;p27"/>
          <p:cNvSpPr/>
          <p:nvPr/>
        </p:nvSpPr>
        <p:spPr>
          <a:xfrm>
            <a:off x="4483518" y="3875800"/>
            <a:ext cx="545700" cy="22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txBox="1"/>
          <p:nvPr/>
        </p:nvSpPr>
        <p:spPr>
          <a:xfrm>
            <a:off x="576075" y="94375"/>
            <a:ext cx="9475200" cy="7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93" name="Shape 193"/>
        <p:cNvGrpSpPr/>
        <p:nvPr/>
      </p:nvGrpSpPr>
      <p:grpSpPr>
        <a:xfrm>
          <a:off x="0" y="0"/>
          <a:ext cx="0" cy="0"/>
          <a:chOff x="0" y="0"/>
          <a:chExt cx="0" cy="0"/>
        </a:xfrm>
      </p:grpSpPr>
      <p:sp>
        <p:nvSpPr>
          <p:cNvPr id="194" name="Google Shape;194;p28"/>
          <p:cNvSpPr txBox="1"/>
          <p:nvPr>
            <p:ph type="title"/>
          </p:nvPr>
        </p:nvSpPr>
        <p:spPr>
          <a:xfrm>
            <a:off x="735300" y="1782425"/>
            <a:ext cx="7941000" cy="16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Advantages Of PCM</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ph idx="1" type="body"/>
          </p:nvPr>
        </p:nvSpPr>
        <p:spPr>
          <a:xfrm>
            <a:off x="727650" y="1782425"/>
            <a:ext cx="7252500" cy="2987100"/>
          </a:xfrm>
          <a:prstGeom prst="rect">
            <a:avLst/>
          </a:prstGeom>
        </p:spPr>
        <p:txBody>
          <a:bodyPr anchorCtr="0" anchor="t" bIns="91425" lIns="91425" spcFirstLastPara="1" rIns="91425" wrap="square" tIns="91425">
            <a:noAutofit/>
          </a:bodyPr>
          <a:lstStyle/>
          <a:p>
            <a:pPr indent="-304800" lvl="0" marL="457200" rtl="0" algn="just">
              <a:spcBef>
                <a:spcPts val="1000"/>
              </a:spcBef>
              <a:spcAft>
                <a:spcPts val="0"/>
              </a:spcAft>
              <a:buClr>
                <a:srgbClr val="666666"/>
              </a:buClr>
              <a:buSzPts val="1200"/>
              <a:buFont typeface="Roboto"/>
              <a:buChar char="●"/>
            </a:pPr>
            <a:r>
              <a:rPr lang="en">
                <a:solidFill>
                  <a:srgbClr val="555555"/>
                </a:solidFill>
                <a:highlight>
                  <a:srgbClr val="FFFFFF"/>
                </a:highlight>
                <a:latin typeface="Arial"/>
                <a:ea typeface="Arial"/>
                <a:cs typeface="Arial"/>
                <a:sym typeface="Arial"/>
              </a:rPr>
              <a:t>It is robust against noise and interference.</a:t>
            </a:r>
            <a:endParaRPr>
              <a:solidFill>
                <a:srgbClr val="555555"/>
              </a:solidFill>
              <a:highlight>
                <a:srgbClr val="FFFFFF"/>
              </a:highlight>
              <a:latin typeface="Arial"/>
              <a:ea typeface="Arial"/>
              <a:cs typeface="Arial"/>
              <a:sym typeface="Arial"/>
            </a:endParaRPr>
          </a:p>
          <a:p>
            <a:pPr indent="-304800" lvl="0" marL="457200" rtl="0" algn="just">
              <a:spcBef>
                <a:spcPts val="1000"/>
              </a:spcBef>
              <a:spcAft>
                <a:spcPts val="0"/>
              </a:spcAft>
              <a:buClr>
                <a:srgbClr val="666666"/>
              </a:buClr>
              <a:buSzPts val="1200"/>
              <a:buFont typeface="Roboto"/>
              <a:buChar char="●"/>
            </a:pPr>
            <a:r>
              <a:rPr lang="en">
                <a:solidFill>
                  <a:srgbClr val="555555"/>
                </a:solidFill>
                <a:highlight>
                  <a:srgbClr val="FFFFFF"/>
                </a:highlight>
                <a:latin typeface="Arial"/>
                <a:ea typeface="Arial"/>
                <a:cs typeface="Arial"/>
                <a:sym typeface="Arial"/>
              </a:rPr>
              <a:t>Uniform transmission quality.</a:t>
            </a:r>
            <a:endParaRPr>
              <a:solidFill>
                <a:srgbClr val="555555"/>
              </a:solidFill>
              <a:highlight>
                <a:srgbClr val="FFFFFF"/>
              </a:highlight>
              <a:latin typeface="Arial"/>
              <a:ea typeface="Arial"/>
              <a:cs typeface="Arial"/>
              <a:sym typeface="Arial"/>
            </a:endParaRPr>
          </a:p>
          <a:p>
            <a:pPr indent="-304800" lvl="0" marL="457200" rtl="0" algn="just">
              <a:spcBef>
                <a:spcPts val="1000"/>
              </a:spcBef>
              <a:spcAft>
                <a:spcPts val="0"/>
              </a:spcAft>
              <a:buClr>
                <a:srgbClr val="666666"/>
              </a:buClr>
              <a:buSzPts val="1200"/>
              <a:buFont typeface="Roboto"/>
              <a:buChar char="●"/>
            </a:pPr>
            <a:r>
              <a:rPr lang="en">
                <a:solidFill>
                  <a:srgbClr val="555555"/>
                </a:solidFill>
                <a:highlight>
                  <a:srgbClr val="FFFFFF"/>
                </a:highlight>
                <a:latin typeface="Arial"/>
                <a:ea typeface="Arial"/>
                <a:cs typeface="Arial"/>
                <a:sym typeface="Arial"/>
              </a:rPr>
              <a:t>Efficient SNR and bandwidth trade off.</a:t>
            </a:r>
            <a:endParaRPr>
              <a:solidFill>
                <a:srgbClr val="555555"/>
              </a:solidFill>
              <a:highlight>
                <a:srgbClr val="FFFFFF"/>
              </a:highlight>
              <a:latin typeface="Arial"/>
              <a:ea typeface="Arial"/>
              <a:cs typeface="Arial"/>
              <a:sym typeface="Arial"/>
            </a:endParaRPr>
          </a:p>
          <a:p>
            <a:pPr indent="-304800" lvl="0" marL="457200" rtl="0" algn="just">
              <a:spcBef>
                <a:spcPts val="1000"/>
              </a:spcBef>
              <a:spcAft>
                <a:spcPts val="0"/>
              </a:spcAft>
              <a:buClr>
                <a:srgbClr val="666666"/>
              </a:buClr>
              <a:buSzPts val="1200"/>
              <a:buFont typeface="Roboto"/>
              <a:buChar char="●"/>
            </a:pPr>
            <a:r>
              <a:rPr lang="en">
                <a:solidFill>
                  <a:srgbClr val="555555"/>
                </a:solidFill>
                <a:highlight>
                  <a:srgbClr val="FFFFFF"/>
                </a:highlight>
                <a:latin typeface="Arial"/>
                <a:ea typeface="Arial"/>
                <a:cs typeface="Arial"/>
                <a:sym typeface="Arial"/>
              </a:rPr>
              <a:t>It provides secure data transmission.</a:t>
            </a:r>
            <a:endParaRPr>
              <a:solidFill>
                <a:srgbClr val="555555"/>
              </a:solidFill>
              <a:highlight>
                <a:srgbClr val="FFFFFF"/>
              </a:highlight>
              <a:latin typeface="Arial"/>
              <a:ea typeface="Arial"/>
              <a:cs typeface="Arial"/>
              <a:sym typeface="Arial"/>
            </a:endParaRPr>
          </a:p>
          <a:p>
            <a:pPr indent="-304800" lvl="0" marL="457200" rtl="0" algn="just">
              <a:spcBef>
                <a:spcPts val="1000"/>
              </a:spcBef>
              <a:spcAft>
                <a:spcPts val="0"/>
              </a:spcAft>
              <a:buClr>
                <a:srgbClr val="666666"/>
              </a:buClr>
              <a:buSzPts val="1200"/>
              <a:buFont typeface="Roboto"/>
              <a:buChar char="●"/>
            </a:pPr>
            <a:r>
              <a:rPr lang="en">
                <a:solidFill>
                  <a:srgbClr val="555555"/>
                </a:solidFill>
                <a:highlight>
                  <a:srgbClr val="FFFFFF"/>
                </a:highlight>
                <a:latin typeface="Arial"/>
                <a:ea typeface="Arial"/>
                <a:cs typeface="Arial"/>
                <a:sym typeface="Arial"/>
              </a:rPr>
              <a:t>It offers efficient regeneration.</a:t>
            </a:r>
            <a:endParaRPr>
              <a:solidFill>
                <a:srgbClr val="555555"/>
              </a:solidFill>
              <a:highlight>
                <a:srgbClr val="FFFFFF"/>
              </a:highlight>
              <a:latin typeface="Arial"/>
              <a:ea typeface="Arial"/>
              <a:cs typeface="Arial"/>
              <a:sym typeface="Arial"/>
            </a:endParaRPr>
          </a:p>
          <a:p>
            <a:pPr indent="-304800" lvl="0" marL="457200" rtl="0" algn="just">
              <a:spcBef>
                <a:spcPts val="1000"/>
              </a:spcBef>
              <a:spcAft>
                <a:spcPts val="0"/>
              </a:spcAft>
              <a:buClr>
                <a:srgbClr val="666666"/>
              </a:buClr>
              <a:buSzPts val="1200"/>
              <a:buFont typeface="Roboto"/>
              <a:buChar char="●"/>
            </a:pPr>
            <a:r>
              <a:rPr lang="en">
                <a:solidFill>
                  <a:srgbClr val="555555"/>
                </a:solidFill>
                <a:highlight>
                  <a:srgbClr val="FFFFFF"/>
                </a:highlight>
                <a:latin typeface="Arial"/>
                <a:ea typeface="Arial"/>
                <a:cs typeface="Arial"/>
                <a:sym typeface="Arial"/>
              </a:rPr>
              <a:t>It is easy to add or drop channels.</a:t>
            </a:r>
            <a:endParaRPr>
              <a:solidFill>
                <a:srgbClr val="555555"/>
              </a:solidFill>
              <a:highlight>
                <a:srgbClr val="FFFFFF"/>
              </a:highlight>
              <a:latin typeface="Arial"/>
              <a:ea typeface="Arial"/>
              <a:cs typeface="Arial"/>
              <a:sym typeface="Arial"/>
            </a:endParaRPr>
          </a:p>
          <a:p>
            <a:pPr indent="-311150" lvl="0" marL="457200" rtl="0" algn="just">
              <a:spcBef>
                <a:spcPts val="1000"/>
              </a:spcBef>
              <a:spcAft>
                <a:spcPts val="0"/>
              </a:spcAft>
              <a:buClr>
                <a:srgbClr val="555555"/>
              </a:buClr>
              <a:buSzPts val="1300"/>
              <a:buFont typeface="Arial"/>
              <a:buChar char="●"/>
            </a:pPr>
            <a:r>
              <a:rPr lang="en">
                <a:solidFill>
                  <a:srgbClr val="555555"/>
                </a:solidFill>
                <a:highlight>
                  <a:srgbClr val="FFFFFF"/>
                </a:highlight>
                <a:latin typeface="Arial"/>
                <a:ea typeface="Arial"/>
                <a:cs typeface="Arial"/>
                <a:sym typeface="Arial"/>
              </a:rPr>
              <a:t>Good performance over poor transmission path</a:t>
            </a:r>
            <a:endParaRPr>
              <a:solidFill>
                <a:srgbClr val="555555"/>
              </a:solidFill>
              <a:highlight>
                <a:srgbClr val="FFFFFF"/>
              </a:highlight>
              <a:latin typeface="Arial"/>
              <a:ea typeface="Arial"/>
              <a:cs typeface="Arial"/>
              <a:sym typeface="Arial"/>
            </a:endParaRPr>
          </a:p>
        </p:txBody>
      </p:sp>
      <p:sp>
        <p:nvSpPr>
          <p:cNvPr id="200" name="Google Shape;200;p29"/>
          <p:cNvSpPr txBox="1"/>
          <p:nvPr>
            <p:ph type="title"/>
          </p:nvPr>
        </p:nvSpPr>
        <p:spPr>
          <a:xfrm>
            <a:off x="729450" y="1247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204" name="Shape 204"/>
        <p:cNvGrpSpPr/>
        <p:nvPr/>
      </p:nvGrpSpPr>
      <p:grpSpPr>
        <a:xfrm>
          <a:off x="0" y="0"/>
          <a:ext cx="0" cy="0"/>
          <a:chOff x="0" y="0"/>
          <a:chExt cx="0" cy="0"/>
        </a:xfrm>
      </p:grpSpPr>
      <p:sp>
        <p:nvSpPr>
          <p:cNvPr id="205" name="Google Shape;205;p30"/>
          <p:cNvSpPr txBox="1"/>
          <p:nvPr>
            <p:ph type="title"/>
          </p:nvPr>
        </p:nvSpPr>
        <p:spPr>
          <a:xfrm>
            <a:off x="735300" y="1782425"/>
            <a:ext cx="7941000" cy="16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Disadvantages</a:t>
            </a:r>
            <a:r>
              <a:rPr lang="en" sz="4800"/>
              <a:t> Of PCM</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ph idx="1" type="body"/>
          </p:nvPr>
        </p:nvSpPr>
        <p:spPr>
          <a:xfrm>
            <a:off x="727650" y="1792816"/>
            <a:ext cx="7688700" cy="2500800"/>
          </a:xfrm>
          <a:prstGeom prst="rect">
            <a:avLst/>
          </a:prstGeom>
        </p:spPr>
        <p:txBody>
          <a:bodyPr anchorCtr="0" anchor="t" bIns="91425" lIns="91425" spcFirstLastPara="1" rIns="91425" wrap="square" tIns="91425">
            <a:noAutofit/>
          </a:bodyPr>
          <a:lstStyle/>
          <a:p>
            <a:pPr indent="-311150" lvl="0" marL="457200" rtl="0" algn="just">
              <a:spcBef>
                <a:spcPts val="1000"/>
              </a:spcBef>
              <a:spcAft>
                <a:spcPts val="0"/>
              </a:spcAft>
              <a:buClr>
                <a:srgbClr val="555555"/>
              </a:buClr>
              <a:buSzPts val="1300"/>
              <a:buFont typeface="Arial"/>
              <a:buChar char="●"/>
            </a:pPr>
            <a:r>
              <a:rPr lang="en">
                <a:solidFill>
                  <a:srgbClr val="555555"/>
                </a:solidFill>
                <a:highlight>
                  <a:srgbClr val="FFFFFF"/>
                </a:highlight>
                <a:latin typeface="Arial"/>
                <a:ea typeface="Arial"/>
                <a:cs typeface="Arial"/>
                <a:sym typeface="Arial"/>
              </a:rPr>
              <a:t>Overload appears when modulating signal changes between samplings, by an amount greater than the size of the step.</a:t>
            </a:r>
            <a:endParaRPr>
              <a:solidFill>
                <a:srgbClr val="555555"/>
              </a:solidFill>
              <a:highlight>
                <a:srgbClr val="FFFFFF"/>
              </a:highlight>
              <a:latin typeface="Arial"/>
              <a:ea typeface="Arial"/>
              <a:cs typeface="Arial"/>
              <a:sym typeface="Arial"/>
            </a:endParaRPr>
          </a:p>
          <a:p>
            <a:pPr indent="-311150" lvl="0" marL="457200" rtl="0" algn="just">
              <a:spcBef>
                <a:spcPts val="1000"/>
              </a:spcBef>
              <a:spcAft>
                <a:spcPts val="0"/>
              </a:spcAft>
              <a:buClr>
                <a:srgbClr val="555555"/>
              </a:buClr>
              <a:buSzPts val="1300"/>
              <a:buFont typeface="Arial"/>
              <a:buChar char="●"/>
            </a:pPr>
            <a:r>
              <a:rPr lang="en">
                <a:solidFill>
                  <a:srgbClr val="555555"/>
                </a:solidFill>
                <a:highlight>
                  <a:srgbClr val="FFFFFF"/>
                </a:highlight>
                <a:latin typeface="Arial"/>
                <a:ea typeface="Arial"/>
                <a:cs typeface="Arial"/>
                <a:sym typeface="Arial"/>
              </a:rPr>
              <a:t>Large bandwidth is required for transmission.</a:t>
            </a:r>
            <a:endParaRPr>
              <a:solidFill>
                <a:srgbClr val="555555"/>
              </a:solidFill>
              <a:highlight>
                <a:srgbClr val="FFFFFF"/>
              </a:highlight>
              <a:latin typeface="Arial"/>
              <a:ea typeface="Arial"/>
              <a:cs typeface="Arial"/>
              <a:sym typeface="Arial"/>
            </a:endParaRPr>
          </a:p>
          <a:p>
            <a:pPr indent="-311150" lvl="0" marL="457200" rtl="0" algn="just">
              <a:spcBef>
                <a:spcPts val="1000"/>
              </a:spcBef>
              <a:spcAft>
                <a:spcPts val="0"/>
              </a:spcAft>
              <a:buClr>
                <a:srgbClr val="555555"/>
              </a:buClr>
              <a:buSzPts val="1300"/>
              <a:buFont typeface="Arial"/>
              <a:buChar char="●"/>
            </a:pPr>
            <a:r>
              <a:rPr lang="en">
                <a:solidFill>
                  <a:srgbClr val="555555"/>
                </a:solidFill>
                <a:highlight>
                  <a:srgbClr val="FFFFFF"/>
                </a:highlight>
                <a:latin typeface="Arial"/>
                <a:ea typeface="Arial"/>
                <a:cs typeface="Arial"/>
                <a:sym typeface="Arial"/>
              </a:rPr>
              <a:t>Noise and crosstalk leaves low but rises attenuation.</a:t>
            </a:r>
            <a:endParaRPr>
              <a:solidFill>
                <a:srgbClr val="555555"/>
              </a:solidFill>
              <a:highlight>
                <a:srgbClr val="FFFFFF"/>
              </a:highlight>
              <a:latin typeface="Arial"/>
              <a:ea typeface="Arial"/>
              <a:cs typeface="Arial"/>
              <a:sym typeface="Arial"/>
            </a:endParaRPr>
          </a:p>
          <a:p>
            <a:pPr indent="-311150" lvl="0" marL="457200" rtl="0" algn="just">
              <a:spcBef>
                <a:spcPts val="1000"/>
              </a:spcBef>
              <a:spcAft>
                <a:spcPts val="0"/>
              </a:spcAft>
              <a:buClr>
                <a:srgbClr val="555555"/>
              </a:buClr>
              <a:buSzPts val="1300"/>
              <a:buFont typeface="Arial"/>
              <a:buChar char="●"/>
            </a:pPr>
            <a:r>
              <a:rPr lang="en">
                <a:solidFill>
                  <a:srgbClr val="555555"/>
                </a:solidFill>
                <a:highlight>
                  <a:srgbClr val="FFFFFF"/>
                </a:highlight>
                <a:latin typeface="Arial"/>
                <a:ea typeface="Arial"/>
                <a:cs typeface="Arial"/>
                <a:sym typeface="Arial"/>
              </a:rPr>
              <a:t>An IDN (Integrated Digital Network) can only be realized by gradual extension of noise.</a:t>
            </a:r>
            <a:endParaRPr>
              <a:solidFill>
                <a:srgbClr val="555555"/>
              </a:solidFill>
              <a:highlight>
                <a:srgbClr val="FFFFFF"/>
              </a:highlight>
              <a:latin typeface="Arial"/>
              <a:ea typeface="Arial"/>
              <a:cs typeface="Arial"/>
              <a:sym typeface="Arial"/>
            </a:endParaRPr>
          </a:p>
          <a:p>
            <a:pPr indent="-311150" lvl="0" marL="457200" rtl="0" algn="just">
              <a:spcBef>
                <a:spcPts val="1000"/>
              </a:spcBef>
              <a:spcAft>
                <a:spcPts val="0"/>
              </a:spcAft>
              <a:buClr>
                <a:srgbClr val="555555"/>
              </a:buClr>
              <a:buSzPts val="1300"/>
              <a:buFont typeface="Arial"/>
              <a:buChar char="●"/>
            </a:pPr>
            <a:r>
              <a:rPr lang="en">
                <a:solidFill>
                  <a:srgbClr val="555555"/>
                </a:solidFill>
                <a:highlight>
                  <a:srgbClr val="FFFFFF"/>
                </a:highlight>
                <a:latin typeface="Arial"/>
                <a:ea typeface="Arial"/>
                <a:cs typeface="Arial"/>
                <a:sym typeface="Arial"/>
              </a:rPr>
              <a:t>The difference between original analog signal and translated digital signal is called quantizing error in order to reduce this error we should increase level i.e bits </a:t>
            </a:r>
            <a:endParaRPr>
              <a:solidFill>
                <a:srgbClr val="555555"/>
              </a:solidFill>
              <a:highlight>
                <a:srgbClr val="FFFFFF"/>
              </a:highlight>
              <a:latin typeface="Arial"/>
              <a:ea typeface="Arial"/>
              <a:cs typeface="Arial"/>
              <a:sym typeface="Arial"/>
            </a:endParaRPr>
          </a:p>
        </p:txBody>
      </p:sp>
      <p:sp>
        <p:nvSpPr>
          <p:cNvPr id="211" name="Google Shape;211;p31"/>
          <p:cNvSpPr txBox="1"/>
          <p:nvPr>
            <p:ph type="title"/>
          </p:nvPr>
        </p:nvSpPr>
        <p:spPr>
          <a:xfrm>
            <a:off x="729450" y="1247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7650" y="1247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Group</a:t>
            </a:r>
            <a:endParaRPr/>
          </a:p>
        </p:txBody>
      </p:sp>
      <p:sp>
        <p:nvSpPr>
          <p:cNvPr id="92" name="Google Shape;92;p14"/>
          <p:cNvSpPr txBox="1"/>
          <p:nvPr>
            <p:ph idx="1" type="body"/>
          </p:nvPr>
        </p:nvSpPr>
        <p:spPr>
          <a:xfrm>
            <a:off x="727650" y="2013975"/>
            <a:ext cx="7688700" cy="2261100"/>
          </a:xfrm>
          <a:prstGeom prst="rect">
            <a:avLst/>
          </a:prstGeom>
        </p:spPr>
        <p:txBody>
          <a:bodyPr anchorCtr="0" anchor="t" bIns="91425" lIns="91425" spcFirstLastPara="1" rIns="91425" wrap="square" tIns="91425">
            <a:noAutofit/>
          </a:bodyPr>
          <a:lstStyle/>
          <a:p>
            <a:pPr indent="-304800" lvl="0" marL="457200" rtl="0" algn="l">
              <a:spcBef>
                <a:spcPts val="1000"/>
              </a:spcBef>
              <a:spcAft>
                <a:spcPts val="0"/>
              </a:spcAft>
              <a:buClr>
                <a:srgbClr val="666666"/>
              </a:buClr>
              <a:buSzPts val="1200"/>
              <a:buFont typeface="Roboto"/>
              <a:buChar char="●"/>
            </a:pPr>
            <a:r>
              <a:rPr b="1" lang="en" sz="1200">
                <a:solidFill>
                  <a:srgbClr val="666666"/>
                </a:solidFill>
                <a:highlight>
                  <a:srgbClr val="FFFFFF"/>
                </a:highlight>
                <a:latin typeface="Roboto"/>
                <a:ea typeface="Roboto"/>
                <a:cs typeface="Roboto"/>
                <a:sym typeface="Roboto"/>
              </a:rPr>
              <a:t>Prashil Jambhulkar		</a:t>
            </a:r>
            <a:r>
              <a:rPr lang="en" sz="1200">
                <a:solidFill>
                  <a:srgbClr val="666666"/>
                </a:solidFill>
                <a:highlight>
                  <a:srgbClr val="FFFFFF"/>
                </a:highlight>
                <a:latin typeface="Roboto"/>
                <a:ea typeface="Roboto"/>
                <a:cs typeface="Roboto"/>
                <a:sym typeface="Roboto"/>
              </a:rPr>
              <a:t>			</a:t>
            </a:r>
            <a:r>
              <a:rPr lang="en" sz="1200">
                <a:solidFill>
                  <a:srgbClr val="666666"/>
                </a:solidFill>
                <a:highlight>
                  <a:schemeClr val="lt1"/>
                </a:highlight>
                <a:latin typeface="Roboto"/>
                <a:ea typeface="Roboto"/>
                <a:cs typeface="Roboto"/>
                <a:sym typeface="Roboto"/>
              </a:rPr>
              <a:t>[ Roll No.: </a:t>
            </a:r>
            <a:r>
              <a:rPr b="1" lang="en" sz="1200">
                <a:solidFill>
                  <a:srgbClr val="666666"/>
                </a:solidFill>
                <a:highlight>
                  <a:schemeClr val="lt1"/>
                </a:highlight>
                <a:latin typeface="Roboto"/>
                <a:ea typeface="Roboto"/>
                <a:cs typeface="Roboto"/>
                <a:sym typeface="Roboto"/>
              </a:rPr>
              <a:t>0</a:t>
            </a:r>
            <a:r>
              <a:rPr b="1" lang="en" sz="1200">
                <a:solidFill>
                  <a:srgbClr val="666666"/>
                </a:solidFill>
                <a:highlight>
                  <a:schemeClr val="lt1"/>
                </a:highlight>
                <a:latin typeface="Roboto"/>
                <a:ea typeface="Roboto"/>
                <a:cs typeface="Roboto"/>
                <a:sym typeface="Roboto"/>
              </a:rPr>
              <a:t>2</a:t>
            </a:r>
            <a:r>
              <a:rPr lang="en" sz="1200">
                <a:solidFill>
                  <a:srgbClr val="666666"/>
                </a:solidFill>
                <a:highlight>
                  <a:schemeClr val="lt1"/>
                </a:highlight>
                <a:latin typeface="Roboto"/>
                <a:ea typeface="Roboto"/>
                <a:cs typeface="Roboto"/>
                <a:sym typeface="Roboto"/>
              </a:rPr>
              <a:t>,  </a:t>
            </a:r>
            <a:r>
              <a:rPr lang="en" sz="1200">
                <a:solidFill>
                  <a:srgbClr val="666666"/>
                </a:solidFill>
                <a:highlight>
                  <a:srgbClr val="FFFFFF"/>
                </a:highlight>
                <a:latin typeface="Roboto"/>
                <a:ea typeface="Roboto"/>
                <a:cs typeface="Roboto"/>
                <a:sym typeface="Roboto"/>
              </a:rPr>
              <a:t>Gr. No.: </a:t>
            </a:r>
            <a:r>
              <a:rPr b="1" lang="en" sz="1200">
                <a:solidFill>
                  <a:srgbClr val="666666"/>
                </a:solidFill>
                <a:highlight>
                  <a:srgbClr val="FFFFFF"/>
                </a:highlight>
                <a:latin typeface="Roboto"/>
                <a:ea typeface="Roboto"/>
                <a:cs typeface="Roboto"/>
                <a:sym typeface="Roboto"/>
              </a:rPr>
              <a:t>11810849 </a:t>
            </a:r>
            <a:r>
              <a:rPr lang="en" sz="1200">
                <a:solidFill>
                  <a:srgbClr val="666666"/>
                </a:solidFill>
                <a:highlight>
                  <a:schemeClr val="lt1"/>
                </a:highlight>
                <a:latin typeface="Roboto"/>
                <a:ea typeface="Roboto"/>
                <a:cs typeface="Roboto"/>
                <a:sym typeface="Roboto"/>
              </a:rPr>
              <a:t>]</a:t>
            </a:r>
            <a:endParaRPr sz="1200">
              <a:solidFill>
                <a:srgbClr val="666666"/>
              </a:solidFill>
              <a:highlight>
                <a:srgbClr val="FFFFFF"/>
              </a:highlight>
              <a:latin typeface="Roboto"/>
              <a:ea typeface="Roboto"/>
              <a:cs typeface="Roboto"/>
              <a:sym typeface="Roboto"/>
            </a:endParaRPr>
          </a:p>
          <a:p>
            <a:pPr indent="-304800" lvl="0" marL="457200" rtl="0" algn="l">
              <a:spcBef>
                <a:spcPts val="1000"/>
              </a:spcBef>
              <a:spcAft>
                <a:spcPts val="0"/>
              </a:spcAft>
              <a:buClr>
                <a:srgbClr val="666666"/>
              </a:buClr>
              <a:buSzPts val="1200"/>
              <a:buFont typeface="Roboto"/>
              <a:buChar char="●"/>
            </a:pPr>
            <a:r>
              <a:rPr b="1" lang="en" sz="1200">
                <a:solidFill>
                  <a:srgbClr val="666666"/>
                </a:solidFill>
                <a:highlight>
                  <a:srgbClr val="FFFFFF"/>
                </a:highlight>
                <a:latin typeface="Roboto"/>
                <a:ea typeface="Roboto"/>
                <a:cs typeface="Roboto"/>
                <a:sym typeface="Roboto"/>
              </a:rPr>
              <a:t>Sampatlal Jangid	</a:t>
            </a:r>
            <a:r>
              <a:rPr lang="en" sz="1200">
                <a:solidFill>
                  <a:srgbClr val="666666"/>
                </a:solidFill>
                <a:highlight>
                  <a:srgbClr val="FFFFFF"/>
                </a:highlight>
                <a:latin typeface="Roboto"/>
                <a:ea typeface="Roboto"/>
                <a:cs typeface="Roboto"/>
                <a:sym typeface="Roboto"/>
              </a:rPr>
              <a:t>				</a:t>
            </a:r>
            <a:r>
              <a:rPr lang="en" sz="1200">
                <a:solidFill>
                  <a:srgbClr val="666666"/>
                </a:solidFill>
                <a:highlight>
                  <a:schemeClr val="lt1"/>
                </a:highlight>
                <a:latin typeface="Roboto"/>
                <a:ea typeface="Roboto"/>
                <a:cs typeface="Roboto"/>
                <a:sym typeface="Roboto"/>
              </a:rPr>
              <a:t>[ Roll No.: </a:t>
            </a:r>
            <a:r>
              <a:rPr b="1" lang="en" sz="1200">
                <a:solidFill>
                  <a:srgbClr val="666666"/>
                </a:solidFill>
                <a:highlight>
                  <a:schemeClr val="lt1"/>
                </a:highlight>
                <a:latin typeface="Roboto"/>
                <a:ea typeface="Roboto"/>
                <a:cs typeface="Roboto"/>
                <a:sym typeface="Roboto"/>
              </a:rPr>
              <a:t>0</a:t>
            </a:r>
            <a:r>
              <a:rPr b="1" lang="en" sz="1200">
                <a:solidFill>
                  <a:srgbClr val="666666"/>
                </a:solidFill>
                <a:highlight>
                  <a:schemeClr val="lt1"/>
                </a:highlight>
                <a:latin typeface="Roboto"/>
                <a:ea typeface="Roboto"/>
                <a:cs typeface="Roboto"/>
                <a:sym typeface="Roboto"/>
              </a:rPr>
              <a:t>3</a:t>
            </a:r>
            <a:r>
              <a:rPr lang="en" sz="1200">
                <a:solidFill>
                  <a:srgbClr val="666666"/>
                </a:solidFill>
                <a:highlight>
                  <a:schemeClr val="lt1"/>
                </a:highlight>
                <a:latin typeface="Roboto"/>
                <a:ea typeface="Roboto"/>
                <a:cs typeface="Roboto"/>
                <a:sym typeface="Roboto"/>
              </a:rPr>
              <a:t>, </a:t>
            </a:r>
            <a:r>
              <a:rPr lang="en" sz="1200">
                <a:solidFill>
                  <a:srgbClr val="666666"/>
                </a:solidFill>
                <a:highlight>
                  <a:srgbClr val="FFFFFF"/>
                </a:highlight>
                <a:latin typeface="Roboto"/>
                <a:ea typeface="Roboto"/>
                <a:cs typeface="Roboto"/>
                <a:sym typeface="Roboto"/>
              </a:rPr>
              <a:t> Gr. No.: </a:t>
            </a:r>
            <a:r>
              <a:rPr b="1" lang="en" sz="1200">
                <a:solidFill>
                  <a:srgbClr val="666666"/>
                </a:solidFill>
                <a:highlight>
                  <a:srgbClr val="FFFFFF"/>
                </a:highlight>
                <a:latin typeface="Roboto"/>
                <a:ea typeface="Roboto"/>
                <a:cs typeface="Roboto"/>
                <a:sym typeface="Roboto"/>
              </a:rPr>
              <a:t>11811238</a:t>
            </a:r>
            <a:r>
              <a:rPr lang="en" sz="1200">
                <a:solidFill>
                  <a:srgbClr val="666666"/>
                </a:solidFill>
                <a:highlight>
                  <a:schemeClr val="lt1"/>
                </a:highlight>
                <a:latin typeface="Roboto"/>
                <a:ea typeface="Roboto"/>
                <a:cs typeface="Roboto"/>
                <a:sym typeface="Roboto"/>
              </a:rPr>
              <a:t> ]</a:t>
            </a:r>
            <a:endParaRPr sz="1200">
              <a:solidFill>
                <a:srgbClr val="666666"/>
              </a:solidFill>
              <a:highlight>
                <a:srgbClr val="FFFFFF"/>
              </a:highlight>
              <a:latin typeface="Roboto"/>
              <a:ea typeface="Roboto"/>
              <a:cs typeface="Roboto"/>
              <a:sym typeface="Roboto"/>
            </a:endParaRPr>
          </a:p>
          <a:p>
            <a:pPr indent="-304800" lvl="0" marL="457200" rtl="0" algn="l">
              <a:spcBef>
                <a:spcPts val="1000"/>
              </a:spcBef>
              <a:spcAft>
                <a:spcPts val="0"/>
              </a:spcAft>
              <a:buClr>
                <a:srgbClr val="666666"/>
              </a:buClr>
              <a:buSzPts val="1200"/>
              <a:buFont typeface="Roboto"/>
              <a:buChar char="●"/>
            </a:pPr>
            <a:r>
              <a:rPr b="1" lang="en" sz="1200">
                <a:solidFill>
                  <a:srgbClr val="666666"/>
                </a:solidFill>
                <a:highlight>
                  <a:schemeClr val="lt1"/>
                </a:highlight>
                <a:latin typeface="Roboto"/>
                <a:ea typeface="Roboto"/>
                <a:cs typeface="Roboto"/>
                <a:sym typeface="Roboto"/>
              </a:rPr>
              <a:t>Siddharth Kale	</a:t>
            </a:r>
            <a:r>
              <a:rPr lang="en" sz="1200">
                <a:solidFill>
                  <a:srgbClr val="666666"/>
                </a:solidFill>
                <a:highlight>
                  <a:schemeClr val="lt1"/>
                </a:highlight>
                <a:latin typeface="Roboto"/>
                <a:ea typeface="Roboto"/>
                <a:cs typeface="Roboto"/>
                <a:sym typeface="Roboto"/>
              </a:rPr>
              <a:t>				[ Roll No.: </a:t>
            </a:r>
            <a:r>
              <a:rPr b="1" lang="en" sz="1200">
                <a:solidFill>
                  <a:srgbClr val="666666"/>
                </a:solidFill>
                <a:highlight>
                  <a:schemeClr val="lt1"/>
                </a:highlight>
                <a:latin typeface="Roboto"/>
                <a:ea typeface="Roboto"/>
                <a:cs typeface="Roboto"/>
                <a:sym typeface="Roboto"/>
              </a:rPr>
              <a:t>13</a:t>
            </a:r>
            <a:r>
              <a:rPr lang="en" sz="1200">
                <a:solidFill>
                  <a:srgbClr val="666666"/>
                </a:solidFill>
                <a:highlight>
                  <a:schemeClr val="lt1"/>
                </a:highlight>
                <a:latin typeface="Roboto"/>
                <a:ea typeface="Roboto"/>
                <a:cs typeface="Roboto"/>
                <a:sym typeface="Roboto"/>
              </a:rPr>
              <a:t>,  Gr. No.: </a:t>
            </a:r>
            <a:r>
              <a:rPr b="1" lang="en" sz="1200">
                <a:solidFill>
                  <a:srgbClr val="666666"/>
                </a:solidFill>
                <a:highlight>
                  <a:schemeClr val="lt1"/>
                </a:highlight>
                <a:latin typeface="Roboto"/>
                <a:ea typeface="Roboto"/>
                <a:cs typeface="Roboto"/>
                <a:sym typeface="Roboto"/>
              </a:rPr>
              <a:t>11810562</a:t>
            </a:r>
            <a:r>
              <a:rPr lang="en" sz="1200">
                <a:solidFill>
                  <a:srgbClr val="666666"/>
                </a:solidFill>
                <a:highlight>
                  <a:schemeClr val="lt1"/>
                </a:highlight>
                <a:latin typeface="Roboto"/>
                <a:ea typeface="Roboto"/>
                <a:cs typeface="Roboto"/>
                <a:sym typeface="Roboto"/>
              </a:rPr>
              <a:t> ]</a:t>
            </a:r>
            <a:endParaRPr sz="1200">
              <a:solidFill>
                <a:srgbClr val="666666"/>
              </a:solidFill>
              <a:highlight>
                <a:schemeClr val="lt1"/>
              </a:highlight>
              <a:latin typeface="Roboto"/>
              <a:ea typeface="Roboto"/>
              <a:cs typeface="Roboto"/>
              <a:sym typeface="Roboto"/>
            </a:endParaRPr>
          </a:p>
          <a:p>
            <a:pPr indent="-304800" lvl="0" marL="457200" rtl="0" algn="l">
              <a:spcBef>
                <a:spcPts val="1000"/>
              </a:spcBef>
              <a:spcAft>
                <a:spcPts val="0"/>
              </a:spcAft>
              <a:buClr>
                <a:srgbClr val="666666"/>
              </a:buClr>
              <a:buSzPts val="1200"/>
              <a:buFont typeface="Roboto"/>
              <a:buChar char="●"/>
            </a:pPr>
            <a:r>
              <a:rPr b="1" lang="en" sz="1200">
                <a:solidFill>
                  <a:srgbClr val="666666"/>
                </a:solidFill>
                <a:highlight>
                  <a:schemeClr val="lt1"/>
                </a:highlight>
                <a:latin typeface="Roboto"/>
                <a:ea typeface="Roboto"/>
                <a:cs typeface="Roboto"/>
                <a:sym typeface="Roboto"/>
              </a:rPr>
              <a:t>Shivprabhat Kadam	</a:t>
            </a:r>
            <a:r>
              <a:rPr lang="en" sz="1200">
                <a:solidFill>
                  <a:srgbClr val="666666"/>
                </a:solidFill>
                <a:highlight>
                  <a:schemeClr val="lt1"/>
                </a:highlight>
                <a:latin typeface="Roboto"/>
                <a:ea typeface="Roboto"/>
                <a:cs typeface="Roboto"/>
                <a:sym typeface="Roboto"/>
              </a:rPr>
              <a:t>				[ Roll No.: </a:t>
            </a:r>
            <a:r>
              <a:rPr b="1" lang="en" sz="1200">
                <a:solidFill>
                  <a:srgbClr val="666666"/>
                </a:solidFill>
                <a:highlight>
                  <a:schemeClr val="lt1"/>
                </a:highlight>
                <a:latin typeface="Roboto"/>
                <a:ea typeface="Roboto"/>
                <a:cs typeface="Roboto"/>
                <a:sym typeface="Roboto"/>
              </a:rPr>
              <a:t>10</a:t>
            </a:r>
            <a:r>
              <a:rPr lang="en" sz="1200">
                <a:solidFill>
                  <a:srgbClr val="666666"/>
                </a:solidFill>
                <a:highlight>
                  <a:schemeClr val="lt1"/>
                </a:highlight>
                <a:latin typeface="Roboto"/>
                <a:ea typeface="Roboto"/>
                <a:cs typeface="Roboto"/>
                <a:sym typeface="Roboto"/>
              </a:rPr>
              <a:t>,  Gr. No.: </a:t>
            </a:r>
            <a:r>
              <a:rPr b="1" lang="en" sz="1200">
                <a:solidFill>
                  <a:srgbClr val="666666"/>
                </a:solidFill>
                <a:highlight>
                  <a:schemeClr val="lt1"/>
                </a:highlight>
                <a:latin typeface="Roboto"/>
                <a:ea typeface="Roboto"/>
                <a:cs typeface="Roboto"/>
                <a:sym typeface="Roboto"/>
              </a:rPr>
              <a:t>11811097</a:t>
            </a:r>
            <a:r>
              <a:rPr lang="en" sz="1200">
                <a:solidFill>
                  <a:srgbClr val="666666"/>
                </a:solidFill>
                <a:highlight>
                  <a:schemeClr val="lt1"/>
                </a:highlight>
                <a:latin typeface="Roboto"/>
                <a:ea typeface="Roboto"/>
                <a:cs typeface="Roboto"/>
                <a:sym typeface="Roboto"/>
              </a:rPr>
              <a:t> ]</a:t>
            </a:r>
            <a:endParaRPr sz="1200">
              <a:solidFill>
                <a:srgbClr val="666666"/>
              </a:solidFill>
              <a:highlight>
                <a:schemeClr val="lt1"/>
              </a:highlight>
              <a:latin typeface="Roboto"/>
              <a:ea typeface="Roboto"/>
              <a:cs typeface="Roboto"/>
              <a:sym typeface="Roboto"/>
            </a:endParaRPr>
          </a:p>
          <a:p>
            <a:pPr indent="-304800" lvl="0" marL="457200" rtl="0" algn="l">
              <a:spcBef>
                <a:spcPts val="1000"/>
              </a:spcBef>
              <a:spcAft>
                <a:spcPts val="0"/>
              </a:spcAft>
              <a:buClr>
                <a:srgbClr val="666666"/>
              </a:buClr>
              <a:buSzPts val="1200"/>
              <a:buFont typeface="Roboto"/>
              <a:buChar char="●"/>
            </a:pPr>
            <a:r>
              <a:rPr b="1" lang="en" sz="1200">
                <a:solidFill>
                  <a:srgbClr val="666666"/>
                </a:solidFill>
                <a:highlight>
                  <a:schemeClr val="lt1"/>
                </a:highlight>
                <a:latin typeface="Roboto"/>
                <a:ea typeface="Roboto"/>
                <a:cs typeface="Roboto"/>
                <a:sym typeface="Roboto"/>
              </a:rPr>
              <a:t>Khushali Daga					</a:t>
            </a:r>
            <a:r>
              <a:rPr lang="en" sz="1200">
                <a:solidFill>
                  <a:srgbClr val="666666"/>
                </a:solidFill>
                <a:highlight>
                  <a:schemeClr val="lt1"/>
                </a:highlight>
                <a:latin typeface="Roboto"/>
                <a:ea typeface="Roboto"/>
                <a:cs typeface="Roboto"/>
                <a:sym typeface="Roboto"/>
              </a:rPr>
              <a:t>[ Roll No.: </a:t>
            </a:r>
            <a:r>
              <a:rPr b="1" lang="en" sz="1200">
                <a:solidFill>
                  <a:srgbClr val="666666"/>
                </a:solidFill>
                <a:highlight>
                  <a:schemeClr val="lt1"/>
                </a:highlight>
                <a:latin typeface="Roboto"/>
                <a:ea typeface="Roboto"/>
                <a:cs typeface="Roboto"/>
                <a:sym typeface="Roboto"/>
              </a:rPr>
              <a:t>17</a:t>
            </a:r>
            <a:r>
              <a:rPr lang="en" sz="1200">
                <a:solidFill>
                  <a:srgbClr val="666666"/>
                </a:solidFill>
                <a:highlight>
                  <a:schemeClr val="lt1"/>
                </a:highlight>
                <a:latin typeface="Roboto"/>
                <a:ea typeface="Roboto"/>
                <a:cs typeface="Roboto"/>
                <a:sym typeface="Roboto"/>
              </a:rPr>
              <a:t>,  Gr. No.: </a:t>
            </a:r>
            <a:r>
              <a:rPr b="1" lang="en" sz="1200">
                <a:solidFill>
                  <a:srgbClr val="666666"/>
                </a:solidFill>
                <a:highlight>
                  <a:schemeClr val="lt1"/>
                </a:highlight>
                <a:latin typeface="Roboto"/>
                <a:ea typeface="Roboto"/>
                <a:cs typeface="Roboto"/>
                <a:sym typeface="Roboto"/>
              </a:rPr>
              <a:t>11811215 </a:t>
            </a:r>
            <a:r>
              <a:rPr lang="en" sz="1200">
                <a:solidFill>
                  <a:srgbClr val="666666"/>
                </a:solidFill>
                <a:highlight>
                  <a:schemeClr val="lt1"/>
                </a:highlight>
                <a:latin typeface="Roboto"/>
                <a:ea typeface="Roboto"/>
                <a:cs typeface="Roboto"/>
                <a:sym typeface="Roboto"/>
              </a:rPr>
              <a:t>] </a:t>
            </a:r>
            <a:endParaRPr b="1" sz="1200">
              <a:solidFill>
                <a:srgbClr val="666666"/>
              </a:solidFill>
              <a:highlight>
                <a:schemeClr val="lt1"/>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215" name="Shape 215"/>
        <p:cNvGrpSpPr/>
        <p:nvPr/>
      </p:nvGrpSpPr>
      <p:grpSpPr>
        <a:xfrm>
          <a:off x="0" y="0"/>
          <a:ext cx="0" cy="0"/>
          <a:chOff x="0" y="0"/>
          <a:chExt cx="0" cy="0"/>
        </a:xfrm>
      </p:grpSpPr>
      <p:sp>
        <p:nvSpPr>
          <p:cNvPr id="216" name="Google Shape;216;p32"/>
          <p:cNvSpPr txBox="1"/>
          <p:nvPr>
            <p:ph type="title"/>
          </p:nvPr>
        </p:nvSpPr>
        <p:spPr>
          <a:xfrm>
            <a:off x="735300" y="1777950"/>
            <a:ext cx="7021200" cy="158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735300" y="1782425"/>
            <a:ext cx="7941000" cy="16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What is PCM</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729450" y="1247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 :</a:t>
            </a:r>
            <a:endParaRPr/>
          </a:p>
        </p:txBody>
      </p:sp>
      <p:sp>
        <p:nvSpPr>
          <p:cNvPr id="103" name="Google Shape;103;p16"/>
          <p:cNvSpPr txBox="1"/>
          <p:nvPr>
            <p:ph idx="1" type="body"/>
          </p:nvPr>
        </p:nvSpPr>
        <p:spPr>
          <a:xfrm>
            <a:off x="4925125" y="2398312"/>
            <a:ext cx="3844800" cy="20772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200">
                <a:solidFill>
                  <a:srgbClr val="666666"/>
                </a:solidFill>
                <a:highlight>
                  <a:schemeClr val="lt1"/>
                </a:highlight>
                <a:latin typeface="Roboto"/>
                <a:ea typeface="Roboto"/>
                <a:cs typeface="Roboto"/>
                <a:sym typeface="Roboto"/>
              </a:rPr>
              <a:t>Pulse-code modulation (PCM) is a method used to </a:t>
            </a:r>
            <a:r>
              <a:rPr lang="en" sz="1200">
                <a:solidFill>
                  <a:srgbClr val="666666"/>
                </a:solidFill>
                <a:highlight>
                  <a:schemeClr val="lt1"/>
                </a:highlight>
                <a:uFill>
                  <a:noFill/>
                </a:uFill>
                <a:latin typeface="Roboto"/>
                <a:ea typeface="Roboto"/>
                <a:cs typeface="Roboto"/>
                <a:sym typeface="Roboto"/>
                <a:hlinkClick r:id="rId3"/>
              </a:rPr>
              <a:t>digitally</a:t>
            </a:r>
            <a:r>
              <a:rPr lang="en" sz="1200">
                <a:solidFill>
                  <a:srgbClr val="666666"/>
                </a:solidFill>
                <a:highlight>
                  <a:schemeClr val="lt1"/>
                </a:highlight>
                <a:latin typeface="Roboto"/>
                <a:ea typeface="Roboto"/>
                <a:cs typeface="Roboto"/>
                <a:sym typeface="Roboto"/>
              </a:rPr>
              <a:t> represent sampled </a:t>
            </a:r>
            <a:r>
              <a:rPr lang="en" sz="1200">
                <a:solidFill>
                  <a:srgbClr val="666666"/>
                </a:solidFill>
                <a:highlight>
                  <a:schemeClr val="lt1"/>
                </a:highlight>
                <a:uFill>
                  <a:noFill/>
                </a:uFill>
                <a:latin typeface="Roboto"/>
                <a:ea typeface="Roboto"/>
                <a:cs typeface="Roboto"/>
                <a:sym typeface="Roboto"/>
                <a:hlinkClick r:id="rId4"/>
              </a:rPr>
              <a:t>analog signals</a:t>
            </a:r>
            <a:r>
              <a:rPr lang="en" sz="1200">
                <a:solidFill>
                  <a:srgbClr val="666666"/>
                </a:solidFill>
                <a:highlight>
                  <a:schemeClr val="lt1"/>
                </a:highlight>
                <a:latin typeface="Roboto"/>
                <a:ea typeface="Roboto"/>
                <a:cs typeface="Roboto"/>
                <a:sym typeface="Roboto"/>
              </a:rPr>
              <a:t>. It is the standard form of </a:t>
            </a:r>
            <a:r>
              <a:rPr lang="en" sz="1200">
                <a:solidFill>
                  <a:srgbClr val="666666"/>
                </a:solidFill>
                <a:highlight>
                  <a:schemeClr val="lt1"/>
                </a:highlight>
                <a:uFill>
                  <a:noFill/>
                </a:uFill>
                <a:latin typeface="Roboto"/>
                <a:ea typeface="Roboto"/>
                <a:cs typeface="Roboto"/>
                <a:sym typeface="Roboto"/>
                <a:hlinkClick r:id="rId5"/>
              </a:rPr>
              <a:t>digital audio</a:t>
            </a:r>
            <a:r>
              <a:rPr lang="en" sz="1200">
                <a:solidFill>
                  <a:srgbClr val="666666"/>
                </a:solidFill>
                <a:highlight>
                  <a:schemeClr val="lt1"/>
                </a:highlight>
                <a:latin typeface="Roboto"/>
                <a:ea typeface="Roboto"/>
                <a:cs typeface="Roboto"/>
                <a:sym typeface="Roboto"/>
              </a:rPr>
              <a:t> in computers, </a:t>
            </a:r>
            <a:r>
              <a:rPr lang="en" sz="1200">
                <a:solidFill>
                  <a:srgbClr val="666666"/>
                </a:solidFill>
                <a:highlight>
                  <a:schemeClr val="lt1"/>
                </a:highlight>
                <a:uFill>
                  <a:noFill/>
                </a:uFill>
                <a:latin typeface="Roboto"/>
                <a:ea typeface="Roboto"/>
                <a:cs typeface="Roboto"/>
                <a:sym typeface="Roboto"/>
                <a:hlinkClick r:id="rId6"/>
              </a:rPr>
              <a:t>compact discs</a:t>
            </a:r>
            <a:r>
              <a:rPr lang="en" sz="1200">
                <a:solidFill>
                  <a:srgbClr val="666666"/>
                </a:solidFill>
                <a:highlight>
                  <a:schemeClr val="lt1"/>
                </a:highlight>
                <a:latin typeface="Roboto"/>
                <a:ea typeface="Roboto"/>
                <a:cs typeface="Roboto"/>
                <a:sym typeface="Roboto"/>
              </a:rPr>
              <a:t>, </a:t>
            </a:r>
            <a:r>
              <a:rPr lang="en" sz="1200">
                <a:solidFill>
                  <a:srgbClr val="666666"/>
                </a:solidFill>
                <a:highlight>
                  <a:schemeClr val="lt1"/>
                </a:highlight>
                <a:uFill>
                  <a:noFill/>
                </a:uFill>
                <a:latin typeface="Roboto"/>
                <a:ea typeface="Roboto"/>
                <a:cs typeface="Roboto"/>
                <a:sym typeface="Roboto"/>
                <a:hlinkClick r:id="rId7"/>
              </a:rPr>
              <a:t>digital telephony</a:t>
            </a:r>
            <a:r>
              <a:rPr lang="en" sz="1200">
                <a:solidFill>
                  <a:srgbClr val="666666"/>
                </a:solidFill>
                <a:highlight>
                  <a:schemeClr val="lt1"/>
                </a:highlight>
                <a:latin typeface="Roboto"/>
                <a:ea typeface="Roboto"/>
                <a:cs typeface="Roboto"/>
                <a:sym typeface="Roboto"/>
              </a:rPr>
              <a:t> and other digital audio applications. In a PCM </a:t>
            </a:r>
            <a:r>
              <a:rPr lang="en" sz="1200">
                <a:solidFill>
                  <a:srgbClr val="666666"/>
                </a:solidFill>
                <a:highlight>
                  <a:schemeClr val="lt1"/>
                </a:highlight>
                <a:uFill>
                  <a:noFill/>
                </a:uFill>
                <a:latin typeface="Roboto"/>
                <a:ea typeface="Roboto"/>
                <a:cs typeface="Roboto"/>
                <a:sym typeface="Roboto"/>
                <a:hlinkClick r:id="rId8"/>
              </a:rPr>
              <a:t>stream</a:t>
            </a:r>
            <a:r>
              <a:rPr lang="en" sz="1200">
                <a:solidFill>
                  <a:srgbClr val="666666"/>
                </a:solidFill>
                <a:highlight>
                  <a:schemeClr val="lt1"/>
                </a:highlight>
                <a:latin typeface="Roboto"/>
                <a:ea typeface="Roboto"/>
                <a:cs typeface="Roboto"/>
                <a:sym typeface="Roboto"/>
              </a:rPr>
              <a:t>, the amplitude of the analog signal is </a:t>
            </a:r>
            <a:r>
              <a:rPr lang="en" sz="1200">
                <a:solidFill>
                  <a:srgbClr val="666666"/>
                </a:solidFill>
                <a:highlight>
                  <a:schemeClr val="lt1"/>
                </a:highlight>
                <a:uFill>
                  <a:noFill/>
                </a:uFill>
                <a:latin typeface="Roboto"/>
                <a:ea typeface="Roboto"/>
                <a:cs typeface="Roboto"/>
                <a:sym typeface="Roboto"/>
                <a:hlinkClick r:id="rId9"/>
              </a:rPr>
              <a:t>sampled</a:t>
            </a:r>
            <a:r>
              <a:rPr lang="en" sz="1200">
                <a:solidFill>
                  <a:srgbClr val="666666"/>
                </a:solidFill>
                <a:highlight>
                  <a:schemeClr val="lt1"/>
                </a:highlight>
                <a:latin typeface="Roboto"/>
                <a:ea typeface="Roboto"/>
                <a:cs typeface="Roboto"/>
                <a:sym typeface="Roboto"/>
              </a:rPr>
              <a:t> regularly at uniform intervals, and each sample is </a:t>
            </a:r>
            <a:r>
              <a:rPr lang="en" sz="1200">
                <a:solidFill>
                  <a:srgbClr val="666666"/>
                </a:solidFill>
                <a:highlight>
                  <a:schemeClr val="lt1"/>
                </a:highlight>
                <a:uFill>
                  <a:noFill/>
                </a:uFill>
                <a:latin typeface="Roboto"/>
                <a:ea typeface="Roboto"/>
                <a:cs typeface="Roboto"/>
                <a:sym typeface="Roboto"/>
                <a:hlinkClick r:id="rId10"/>
              </a:rPr>
              <a:t>quantized</a:t>
            </a:r>
            <a:r>
              <a:rPr lang="en" sz="1200">
                <a:solidFill>
                  <a:srgbClr val="666666"/>
                </a:solidFill>
                <a:highlight>
                  <a:schemeClr val="lt1"/>
                </a:highlight>
                <a:latin typeface="Roboto"/>
                <a:ea typeface="Roboto"/>
                <a:cs typeface="Roboto"/>
                <a:sym typeface="Roboto"/>
              </a:rPr>
              <a:t> to the nearest value within a range of digital steps.</a:t>
            </a:r>
            <a:endParaRPr sz="1200">
              <a:solidFill>
                <a:srgbClr val="666666"/>
              </a:solidFill>
              <a:highlight>
                <a:srgbClr val="FFFFFF"/>
              </a:highlight>
              <a:latin typeface="Roboto"/>
              <a:ea typeface="Roboto"/>
              <a:cs typeface="Roboto"/>
              <a:sym typeface="Roboto"/>
            </a:endParaRPr>
          </a:p>
        </p:txBody>
      </p:sp>
      <p:pic>
        <p:nvPicPr>
          <p:cNvPr id="104" name="Google Shape;104;p16"/>
          <p:cNvPicPr preferRelativeResize="0"/>
          <p:nvPr/>
        </p:nvPicPr>
        <p:blipFill>
          <a:blip r:embed="rId11">
            <a:alphaModFix/>
          </a:blip>
          <a:stretch>
            <a:fillRect/>
          </a:stretch>
        </p:blipFill>
        <p:spPr>
          <a:xfrm>
            <a:off x="818427" y="2506823"/>
            <a:ext cx="3650675" cy="1860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247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Diagram Of PCM</a:t>
            </a:r>
            <a:r>
              <a:rPr lang="en"/>
              <a:t>:</a:t>
            </a:r>
            <a:endParaRPr/>
          </a:p>
        </p:txBody>
      </p:sp>
      <p:pic>
        <p:nvPicPr>
          <p:cNvPr id="110" name="Google Shape;110;p17"/>
          <p:cNvPicPr preferRelativeResize="0"/>
          <p:nvPr/>
        </p:nvPicPr>
        <p:blipFill rotWithShape="1">
          <a:blip r:embed="rId3">
            <a:alphaModFix/>
          </a:blip>
          <a:srcRect b="4295" l="1059" r="1701" t="3725"/>
          <a:stretch/>
        </p:blipFill>
        <p:spPr>
          <a:xfrm>
            <a:off x="1527536" y="2603575"/>
            <a:ext cx="6840925" cy="2511350"/>
          </a:xfrm>
          <a:prstGeom prst="rect">
            <a:avLst/>
          </a:prstGeom>
          <a:noFill/>
          <a:ln>
            <a:noFill/>
          </a:ln>
        </p:spPr>
      </p:pic>
      <p:sp>
        <p:nvSpPr>
          <p:cNvPr id="111" name="Google Shape;111;p17"/>
          <p:cNvSpPr txBox="1"/>
          <p:nvPr/>
        </p:nvSpPr>
        <p:spPr>
          <a:xfrm>
            <a:off x="729450" y="1782425"/>
            <a:ext cx="6887100" cy="1034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000"/>
              </a:spcBef>
              <a:spcAft>
                <a:spcPts val="0"/>
              </a:spcAft>
              <a:buNone/>
            </a:pPr>
            <a:r>
              <a:rPr lang="en" sz="1200">
                <a:solidFill>
                  <a:srgbClr val="666666"/>
                </a:solidFill>
                <a:highlight>
                  <a:schemeClr val="lt1"/>
                </a:highlight>
                <a:latin typeface="Roboto"/>
                <a:ea typeface="Roboto"/>
                <a:cs typeface="Roboto"/>
                <a:sym typeface="Roboto"/>
              </a:rPr>
              <a:t>Basics of PCM : </a:t>
            </a:r>
            <a:endParaRPr sz="1200">
              <a:solidFill>
                <a:srgbClr val="666666"/>
              </a:solidFill>
              <a:highlight>
                <a:schemeClr val="lt1"/>
              </a:highlight>
              <a:latin typeface="Roboto"/>
              <a:ea typeface="Roboto"/>
              <a:cs typeface="Roboto"/>
              <a:sym typeface="Roboto"/>
            </a:endParaRPr>
          </a:p>
          <a:p>
            <a:pPr indent="-304800" lvl="0" marL="457200" rtl="0" algn="just">
              <a:lnSpc>
                <a:spcPct val="100000"/>
              </a:lnSpc>
              <a:spcBef>
                <a:spcPts val="0"/>
              </a:spcBef>
              <a:spcAft>
                <a:spcPts val="0"/>
              </a:spcAft>
              <a:buClr>
                <a:srgbClr val="666666"/>
              </a:buClr>
              <a:buSzPts val="1200"/>
              <a:buFont typeface="Roboto"/>
              <a:buChar char="●"/>
            </a:pPr>
            <a:r>
              <a:rPr lang="en" sz="1200">
                <a:solidFill>
                  <a:srgbClr val="666666"/>
                </a:solidFill>
                <a:highlight>
                  <a:schemeClr val="lt1"/>
                </a:highlight>
                <a:latin typeface="Roboto"/>
                <a:ea typeface="Roboto"/>
                <a:cs typeface="Roboto"/>
                <a:sym typeface="Roboto"/>
              </a:rPr>
              <a:t>First we do Filtering and then Sampling i.e we convert Analog Signal into Discrete Signal</a:t>
            </a:r>
            <a:endParaRPr sz="1200">
              <a:solidFill>
                <a:srgbClr val="666666"/>
              </a:solidFill>
              <a:highlight>
                <a:schemeClr val="lt1"/>
              </a:highlight>
              <a:latin typeface="Roboto"/>
              <a:ea typeface="Roboto"/>
              <a:cs typeface="Roboto"/>
              <a:sym typeface="Roboto"/>
            </a:endParaRPr>
          </a:p>
          <a:p>
            <a:pPr indent="-304800" lvl="0" marL="457200" rtl="0" algn="just">
              <a:lnSpc>
                <a:spcPct val="100000"/>
              </a:lnSpc>
              <a:spcBef>
                <a:spcPts val="0"/>
              </a:spcBef>
              <a:spcAft>
                <a:spcPts val="0"/>
              </a:spcAft>
              <a:buClr>
                <a:srgbClr val="666666"/>
              </a:buClr>
              <a:buSzPts val="1200"/>
              <a:buFont typeface="Roboto"/>
              <a:buChar char="●"/>
            </a:pPr>
            <a:r>
              <a:rPr lang="en" sz="1200">
                <a:solidFill>
                  <a:srgbClr val="666666"/>
                </a:solidFill>
                <a:highlight>
                  <a:schemeClr val="lt1"/>
                </a:highlight>
                <a:latin typeface="Roboto"/>
                <a:ea typeface="Roboto"/>
                <a:cs typeface="Roboto"/>
                <a:sym typeface="Roboto"/>
              </a:rPr>
              <a:t>Then we do Quantization i.e we convert Discrete Signal into Digital Signal.</a:t>
            </a:r>
            <a:endParaRPr sz="1200">
              <a:solidFill>
                <a:srgbClr val="666666"/>
              </a:solidFill>
              <a:highlight>
                <a:schemeClr val="lt1"/>
              </a:highlight>
              <a:latin typeface="Roboto"/>
              <a:ea typeface="Roboto"/>
              <a:cs typeface="Roboto"/>
              <a:sym typeface="Roboto"/>
            </a:endParaRPr>
          </a:p>
          <a:p>
            <a:pPr indent="-304800" lvl="0" marL="457200" rtl="0" algn="just">
              <a:lnSpc>
                <a:spcPct val="100000"/>
              </a:lnSpc>
              <a:spcBef>
                <a:spcPts val="0"/>
              </a:spcBef>
              <a:spcAft>
                <a:spcPts val="0"/>
              </a:spcAft>
              <a:buClr>
                <a:srgbClr val="666666"/>
              </a:buClr>
              <a:buSzPts val="1200"/>
              <a:buFont typeface="Roboto"/>
              <a:buChar char="●"/>
            </a:pPr>
            <a:r>
              <a:rPr lang="en" sz="1200">
                <a:solidFill>
                  <a:srgbClr val="666666"/>
                </a:solidFill>
                <a:highlight>
                  <a:schemeClr val="lt1"/>
                </a:highlight>
                <a:latin typeface="Roboto"/>
                <a:ea typeface="Roboto"/>
                <a:cs typeface="Roboto"/>
                <a:sym typeface="Roboto"/>
              </a:rPr>
              <a:t>And finally, we do Encoding of this Digital Signal to get the Output in Binary.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735300" y="1782425"/>
            <a:ext cx="7941000" cy="16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Process Of </a:t>
            </a:r>
            <a:r>
              <a:rPr lang="en" sz="4800"/>
              <a:t>PCM</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247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Sampling</a:t>
            </a:r>
            <a:endParaRPr/>
          </a:p>
        </p:txBody>
      </p:sp>
      <p:sp>
        <p:nvSpPr>
          <p:cNvPr id="122" name="Google Shape;122;p19"/>
          <p:cNvSpPr txBox="1"/>
          <p:nvPr>
            <p:ph idx="1" type="body"/>
          </p:nvPr>
        </p:nvSpPr>
        <p:spPr>
          <a:xfrm>
            <a:off x="4655125" y="2257200"/>
            <a:ext cx="4000500" cy="2350500"/>
          </a:xfrm>
          <a:prstGeom prst="rect">
            <a:avLst/>
          </a:prstGeom>
        </p:spPr>
        <p:txBody>
          <a:bodyPr anchorCtr="0" anchor="t" bIns="91425" lIns="91425" spcFirstLastPara="1" rIns="91425" wrap="square" tIns="91425">
            <a:noAutofit/>
          </a:bodyPr>
          <a:lstStyle/>
          <a:p>
            <a:pPr indent="-304800" lvl="0" marL="457200" rtl="0" algn="just">
              <a:spcBef>
                <a:spcPts val="1000"/>
              </a:spcBef>
              <a:spcAft>
                <a:spcPts val="0"/>
              </a:spcAft>
              <a:buClr>
                <a:srgbClr val="666666"/>
              </a:buClr>
              <a:buSzPts val="1200"/>
              <a:buFont typeface="Roboto"/>
              <a:buChar char="●"/>
            </a:pPr>
            <a:r>
              <a:rPr lang="en" sz="1200">
                <a:solidFill>
                  <a:srgbClr val="666666"/>
                </a:solidFill>
                <a:highlight>
                  <a:schemeClr val="lt1"/>
                </a:highlight>
                <a:latin typeface="Roboto"/>
                <a:ea typeface="Roboto"/>
                <a:cs typeface="Roboto"/>
                <a:sym typeface="Roboto"/>
              </a:rPr>
              <a:t>Sampling is defined as, The process of measuring the instantaneous values of continuous-time signal in a discrete form.</a:t>
            </a:r>
            <a:endParaRPr sz="1200">
              <a:solidFill>
                <a:srgbClr val="666666"/>
              </a:solidFill>
              <a:highlight>
                <a:schemeClr val="lt1"/>
              </a:highlight>
              <a:latin typeface="Roboto"/>
              <a:ea typeface="Roboto"/>
              <a:cs typeface="Roboto"/>
              <a:sym typeface="Roboto"/>
            </a:endParaRPr>
          </a:p>
          <a:p>
            <a:pPr indent="-304800" lvl="0" marL="457200" rtl="0" algn="just">
              <a:spcBef>
                <a:spcPts val="1000"/>
              </a:spcBef>
              <a:spcAft>
                <a:spcPts val="0"/>
              </a:spcAft>
              <a:buClr>
                <a:srgbClr val="666666"/>
              </a:buClr>
              <a:buSzPts val="1200"/>
              <a:buFont typeface="Roboto"/>
              <a:buChar char="●"/>
            </a:pPr>
            <a:r>
              <a:rPr lang="en" sz="1200">
                <a:solidFill>
                  <a:srgbClr val="666666"/>
                </a:solidFill>
                <a:highlight>
                  <a:schemeClr val="lt1"/>
                </a:highlight>
                <a:latin typeface="Roboto"/>
                <a:ea typeface="Roboto"/>
                <a:cs typeface="Roboto"/>
                <a:sym typeface="Roboto"/>
              </a:rPr>
              <a:t>There are three sampling methods</a:t>
            </a:r>
            <a:endParaRPr sz="1200">
              <a:solidFill>
                <a:srgbClr val="666666"/>
              </a:solidFill>
              <a:highlight>
                <a:schemeClr val="lt1"/>
              </a:highlight>
              <a:latin typeface="Roboto"/>
              <a:ea typeface="Roboto"/>
              <a:cs typeface="Roboto"/>
              <a:sym typeface="Roboto"/>
            </a:endParaRPr>
          </a:p>
          <a:p>
            <a:pPr indent="-304800" lvl="1" marL="914400" rtl="0" algn="just">
              <a:spcBef>
                <a:spcPts val="0"/>
              </a:spcBef>
              <a:spcAft>
                <a:spcPts val="0"/>
              </a:spcAft>
              <a:buClr>
                <a:srgbClr val="666666"/>
              </a:buClr>
              <a:buSzPts val="1200"/>
              <a:buFont typeface="Roboto"/>
              <a:buChar char="○"/>
            </a:pPr>
            <a:r>
              <a:rPr lang="en" sz="1200">
                <a:solidFill>
                  <a:srgbClr val="666666"/>
                </a:solidFill>
                <a:highlight>
                  <a:schemeClr val="lt1"/>
                </a:highlight>
                <a:latin typeface="Roboto"/>
                <a:ea typeface="Roboto"/>
                <a:cs typeface="Roboto"/>
                <a:sym typeface="Roboto"/>
              </a:rPr>
              <a:t>Ideal Sampling : An impulse at each instant</a:t>
            </a:r>
            <a:endParaRPr sz="1200">
              <a:solidFill>
                <a:srgbClr val="666666"/>
              </a:solidFill>
              <a:highlight>
                <a:schemeClr val="lt1"/>
              </a:highlight>
              <a:latin typeface="Roboto"/>
              <a:ea typeface="Roboto"/>
              <a:cs typeface="Roboto"/>
              <a:sym typeface="Roboto"/>
            </a:endParaRPr>
          </a:p>
          <a:p>
            <a:pPr indent="-304800" lvl="1" marL="914400" rtl="0" algn="just">
              <a:spcBef>
                <a:spcPts val="0"/>
              </a:spcBef>
              <a:spcAft>
                <a:spcPts val="0"/>
              </a:spcAft>
              <a:buClr>
                <a:srgbClr val="666666"/>
              </a:buClr>
              <a:buSzPts val="1200"/>
              <a:buFont typeface="Roboto"/>
              <a:buChar char="○"/>
            </a:pPr>
            <a:r>
              <a:rPr lang="en" sz="1200">
                <a:solidFill>
                  <a:srgbClr val="666666"/>
                </a:solidFill>
                <a:highlight>
                  <a:schemeClr val="lt1"/>
                </a:highlight>
                <a:latin typeface="Roboto"/>
                <a:ea typeface="Roboto"/>
                <a:cs typeface="Roboto"/>
                <a:sym typeface="Roboto"/>
              </a:rPr>
              <a:t>Natural Sampling : A pulse of short width with varying amplitude</a:t>
            </a:r>
            <a:endParaRPr sz="1200">
              <a:solidFill>
                <a:srgbClr val="666666"/>
              </a:solidFill>
              <a:highlight>
                <a:schemeClr val="lt1"/>
              </a:highlight>
              <a:latin typeface="Roboto"/>
              <a:ea typeface="Roboto"/>
              <a:cs typeface="Roboto"/>
              <a:sym typeface="Roboto"/>
            </a:endParaRPr>
          </a:p>
          <a:p>
            <a:pPr indent="-304800" lvl="1" marL="914400" rtl="0" algn="just">
              <a:spcBef>
                <a:spcPts val="0"/>
              </a:spcBef>
              <a:spcAft>
                <a:spcPts val="0"/>
              </a:spcAft>
              <a:buClr>
                <a:srgbClr val="666666"/>
              </a:buClr>
              <a:buSzPts val="1200"/>
              <a:buFont typeface="Roboto"/>
              <a:buChar char="○"/>
            </a:pPr>
            <a:r>
              <a:rPr lang="en" sz="1200">
                <a:solidFill>
                  <a:srgbClr val="666666"/>
                </a:solidFill>
                <a:highlight>
                  <a:schemeClr val="lt1"/>
                </a:highlight>
                <a:latin typeface="Roboto"/>
                <a:ea typeface="Roboto"/>
                <a:cs typeface="Roboto"/>
                <a:sym typeface="Roboto"/>
              </a:rPr>
              <a:t>Flat Top Sampling : A pulse of short width with fixed amplitude. </a:t>
            </a:r>
            <a:endParaRPr sz="1200">
              <a:solidFill>
                <a:srgbClr val="666666"/>
              </a:solidFill>
              <a:highlight>
                <a:schemeClr val="lt1"/>
              </a:highlight>
              <a:latin typeface="Roboto"/>
              <a:ea typeface="Roboto"/>
              <a:cs typeface="Roboto"/>
              <a:sym typeface="Roboto"/>
            </a:endParaRPr>
          </a:p>
        </p:txBody>
      </p:sp>
      <p:pic>
        <p:nvPicPr>
          <p:cNvPr id="123" name="Google Shape;123;p19"/>
          <p:cNvPicPr preferRelativeResize="0"/>
          <p:nvPr/>
        </p:nvPicPr>
        <p:blipFill>
          <a:blip r:embed="rId3">
            <a:alphaModFix/>
          </a:blip>
          <a:stretch>
            <a:fillRect/>
          </a:stretch>
        </p:blipFill>
        <p:spPr>
          <a:xfrm>
            <a:off x="837166" y="2182041"/>
            <a:ext cx="3714060" cy="250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7650" y="1247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Mathematics Behind Sampling</a:t>
            </a:r>
            <a:r>
              <a:rPr lang="en"/>
              <a:t> :</a:t>
            </a:r>
            <a:endParaRPr/>
          </a:p>
        </p:txBody>
      </p:sp>
      <p:sp>
        <p:nvSpPr>
          <p:cNvPr id="129" name="Google Shape;129;p20"/>
          <p:cNvSpPr txBox="1"/>
          <p:nvPr>
            <p:ph idx="1" type="body"/>
          </p:nvPr>
        </p:nvSpPr>
        <p:spPr>
          <a:xfrm>
            <a:off x="727650" y="1782425"/>
            <a:ext cx="7688700" cy="2750100"/>
          </a:xfrm>
          <a:prstGeom prst="rect">
            <a:avLst/>
          </a:prstGeom>
        </p:spPr>
        <p:txBody>
          <a:bodyPr anchorCtr="0" anchor="t" bIns="91425" lIns="91425" spcFirstLastPara="1" rIns="91425" wrap="square" tIns="91425">
            <a:noAutofit/>
          </a:bodyPr>
          <a:lstStyle/>
          <a:p>
            <a:pPr indent="-304800" lvl="0" marL="457200" rtl="0" algn="just">
              <a:spcBef>
                <a:spcPts val="1000"/>
              </a:spcBef>
              <a:spcAft>
                <a:spcPts val="0"/>
              </a:spcAft>
              <a:buClr>
                <a:srgbClr val="666666"/>
              </a:buClr>
              <a:buSzPts val="1200"/>
              <a:buFont typeface="Roboto"/>
              <a:buChar char="●"/>
            </a:pPr>
            <a:r>
              <a:rPr lang="en" sz="1200">
                <a:solidFill>
                  <a:srgbClr val="666666"/>
                </a:solidFill>
                <a:highlight>
                  <a:schemeClr val="lt1"/>
                </a:highlight>
                <a:latin typeface="Roboto"/>
                <a:ea typeface="Roboto"/>
                <a:cs typeface="Roboto"/>
                <a:sym typeface="Roboto"/>
              </a:rPr>
              <a:t>To discretize the signals, the gap between the samples should be fixed. That gap can be termed as a sampling period T</a:t>
            </a:r>
            <a:r>
              <a:rPr baseline="-25000" lang="en" sz="1200">
                <a:solidFill>
                  <a:srgbClr val="666666"/>
                </a:solidFill>
                <a:highlight>
                  <a:schemeClr val="lt1"/>
                </a:highlight>
                <a:latin typeface="Roboto"/>
                <a:ea typeface="Roboto"/>
                <a:cs typeface="Roboto"/>
                <a:sym typeface="Roboto"/>
              </a:rPr>
              <a:t>S</a:t>
            </a:r>
            <a:r>
              <a:rPr lang="en"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sz="1200">
              <a:solidFill>
                <a:srgbClr val="000000"/>
              </a:solidFill>
              <a:highlight>
                <a:srgbClr val="FFFFFF"/>
              </a:highlight>
              <a:latin typeface="Arial"/>
              <a:ea typeface="Arial"/>
              <a:cs typeface="Arial"/>
              <a:sym typeface="Arial"/>
            </a:endParaRPr>
          </a:p>
          <a:p>
            <a:pPr indent="-304800" lvl="0" marL="457200" rtl="0" algn="just">
              <a:spcBef>
                <a:spcPts val="1000"/>
              </a:spcBef>
              <a:spcAft>
                <a:spcPts val="0"/>
              </a:spcAft>
              <a:buClr>
                <a:srgbClr val="666666"/>
              </a:buClr>
              <a:buSzPts val="1200"/>
              <a:buFont typeface="Roboto"/>
              <a:buChar char="●"/>
            </a:pPr>
            <a:r>
              <a:rPr lang="en" sz="1200">
                <a:solidFill>
                  <a:srgbClr val="666666"/>
                </a:solidFill>
                <a:highlight>
                  <a:schemeClr val="lt1"/>
                </a:highlight>
                <a:latin typeface="Roboto"/>
                <a:ea typeface="Roboto"/>
                <a:cs typeface="Roboto"/>
                <a:sym typeface="Roboto"/>
              </a:rPr>
              <a:t>For an analog signal to be reconstructed from the digitized signal, the sampling rate should be highly considered. The rate of sampling should be such that the data in the message signal should neither be lost nor it should get over-lapped. Hence, a rate was fixed for this, called as Nyquist rate (W : Max Fq.)</a:t>
            </a:r>
            <a:endParaRPr sz="1200">
              <a:solidFill>
                <a:srgbClr val="666666"/>
              </a:solidFill>
              <a:highlight>
                <a:schemeClr val="lt1"/>
              </a:highlight>
              <a:latin typeface="Roboto"/>
              <a:ea typeface="Roboto"/>
              <a:cs typeface="Roboto"/>
              <a:sym typeface="Roboto"/>
            </a:endParaRPr>
          </a:p>
          <a:p>
            <a:pPr indent="0" lvl="0" marL="0" rtl="0" algn="just">
              <a:spcBef>
                <a:spcPts val="1000"/>
              </a:spcBef>
              <a:spcAft>
                <a:spcPts val="0"/>
              </a:spcAft>
              <a:buNone/>
            </a:pPr>
            <a:r>
              <a:t/>
            </a:r>
            <a:endParaRPr sz="1200">
              <a:solidFill>
                <a:srgbClr val="666666"/>
              </a:solidFill>
              <a:highlight>
                <a:schemeClr val="lt1"/>
              </a:highlight>
              <a:latin typeface="Roboto"/>
              <a:ea typeface="Roboto"/>
              <a:cs typeface="Roboto"/>
              <a:sym typeface="Roboto"/>
            </a:endParaRPr>
          </a:p>
          <a:p>
            <a:pPr indent="-304800" lvl="0" marL="457200" rtl="0" algn="just">
              <a:spcBef>
                <a:spcPts val="1000"/>
              </a:spcBef>
              <a:spcAft>
                <a:spcPts val="0"/>
              </a:spcAft>
              <a:buClr>
                <a:srgbClr val="666666"/>
              </a:buClr>
              <a:buSzPts val="1200"/>
              <a:buFont typeface="Roboto"/>
              <a:buChar char="●"/>
            </a:pPr>
            <a:r>
              <a:rPr lang="en" sz="1200">
                <a:solidFill>
                  <a:srgbClr val="666666"/>
                </a:solidFill>
                <a:highlight>
                  <a:schemeClr val="lt1"/>
                </a:highlight>
                <a:latin typeface="Roboto"/>
                <a:ea typeface="Roboto"/>
                <a:cs typeface="Roboto"/>
                <a:sym typeface="Roboto"/>
              </a:rPr>
              <a:t>If the sampling rate is less than Nyquist rate then overlapping of information is done, which leads to mixing up and loss of information</a:t>
            </a:r>
            <a:endParaRPr sz="1200">
              <a:solidFill>
                <a:srgbClr val="666666"/>
              </a:solidFill>
              <a:highlight>
                <a:schemeClr val="lt1"/>
              </a:highlight>
              <a:latin typeface="Roboto"/>
              <a:ea typeface="Roboto"/>
              <a:cs typeface="Roboto"/>
              <a:sym typeface="Roboto"/>
            </a:endParaRPr>
          </a:p>
        </p:txBody>
      </p:sp>
      <p:pic>
        <p:nvPicPr>
          <p:cNvPr id="130" name="Google Shape;130;p20"/>
          <p:cNvPicPr preferRelativeResize="0"/>
          <p:nvPr/>
        </p:nvPicPr>
        <p:blipFill rotWithShape="1">
          <a:blip r:embed="rId3">
            <a:alphaModFix/>
          </a:blip>
          <a:srcRect b="27462" l="30682" r="32271" t="59601"/>
          <a:stretch/>
        </p:blipFill>
        <p:spPr>
          <a:xfrm>
            <a:off x="3399905" y="2313318"/>
            <a:ext cx="2421074" cy="475300"/>
          </a:xfrm>
          <a:prstGeom prst="rect">
            <a:avLst/>
          </a:prstGeom>
          <a:noFill/>
          <a:ln>
            <a:noFill/>
          </a:ln>
        </p:spPr>
      </p:pic>
      <p:pic>
        <p:nvPicPr>
          <p:cNvPr id="131" name="Google Shape;131;p20"/>
          <p:cNvPicPr preferRelativeResize="0"/>
          <p:nvPr/>
        </p:nvPicPr>
        <p:blipFill rotWithShape="1">
          <a:blip r:embed="rId4">
            <a:alphaModFix/>
          </a:blip>
          <a:srcRect b="40738" l="42991" r="45190" t="51580"/>
          <a:stretch/>
        </p:blipFill>
        <p:spPr>
          <a:xfrm>
            <a:off x="4135580" y="3521727"/>
            <a:ext cx="997525" cy="364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247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Quantization</a:t>
            </a:r>
            <a:endParaRPr/>
          </a:p>
        </p:txBody>
      </p:sp>
      <p:sp>
        <p:nvSpPr>
          <p:cNvPr id="137" name="Google Shape;137;p21"/>
          <p:cNvSpPr txBox="1"/>
          <p:nvPr>
            <p:ph idx="1" type="body"/>
          </p:nvPr>
        </p:nvSpPr>
        <p:spPr>
          <a:xfrm>
            <a:off x="5299364" y="2078150"/>
            <a:ext cx="3376800" cy="27741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200">
                <a:solidFill>
                  <a:srgbClr val="666666"/>
                </a:solidFill>
                <a:highlight>
                  <a:schemeClr val="lt1"/>
                </a:highlight>
                <a:latin typeface="Roboto"/>
                <a:ea typeface="Roboto"/>
                <a:cs typeface="Roboto"/>
                <a:sym typeface="Roboto"/>
              </a:rPr>
              <a:t>The digitization of analog signals involves the rounding off of the values which are approximately equal to the analog values. The method of sampling chooses a few points on the analog signal and then these points are joined to round off the value to a near stabilized value. Such a process is called as Quantization.</a:t>
            </a:r>
            <a:endParaRPr sz="1200">
              <a:solidFill>
                <a:srgbClr val="666666"/>
              </a:solidFill>
              <a:highlight>
                <a:schemeClr val="lt1"/>
              </a:highlight>
              <a:latin typeface="Roboto"/>
              <a:ea typeface="Roboto"/>
              <a:cs typeface="Roboto"/>
              <a:sym typeface="Roboto"/>
            </a:endParaRPr>
          </a:p>
          <a:p>
            <a:pPr indent="0" lvl="0" marL="0" rtl="0" algn="just">
              <a:spcBef>
                <a:spcPts val="1000"/>
              </a:spcBef>
              <a:spcAft>
                <a:spcPts val="0"/>
              </a:spcAft>
              <a:buNone/>
            </a:pPr>
            <a:r>
              <a:rPr lang="en" sz="1200">
                <a:solidFill>
                  <a:srgbClr val="666666"/>
                </a:solidFill>
                <a:highlight>
                  <a:schemeClr val="lt1"/>
                </a:highlight>
                <a:latin typeface="Roboto"/>
                <a:ea typeface="Roboto"/>
                <a:cs typeface="Roboto"/>
                <a:sym typeface="Roboto"/>
              </a:rPr>
              <a:t>Type : </a:t>
            </a:r>
            <a:endParaRPr sz="1200">
              <a:solidFill>
                <a:srgbClr val="666666"/>
              </a:solidFill>
              <a:highlight>
                <a:schemeClr val="lt1"/>
              </a:highlight>
              <a:latin typeface="Roboto"/>
              <a:ea typeface="Roboto"/>
              <a:cs typeface="Roboto"/>
              <a:sym typeface="Roboto"/>
            </a:endParaRPr>
          </a:p>
          <a:p>
            <a:pPr indent="-304800" lvl="0" marL="457200" rtl="0" algn="just">
              <a:spcBef>
                <a:spcPts val="0"/>
              </a:spcBef>
              <a:spcAft>
                <a:spcPts val="0"/>
              </a:spcAft>
              <a:buClr>
                <a:srgbClr val="666666"/>
              </a:buClr>
              <a:buSzPts val="1200"/>
              <a:buFont typeface="Roboto"/>
              <a:buChar char="●"/>
            </a:pPr>
            <a:r>
              <a:rPr lang="en" sz="1200">
                <a:solidFill>
                  <a:srgbClr val="666666"/>
                </a:solidFill>
                <a:highlight>
                  <a:schemeClr val="lt1"/>
                </a:highlight>
                <a:latin typeface="Roboto"/>
                <a:ea typeface="Roboto"/>
                <a:cs typeface="Roboto"/>
                <a:sym typeface="Roboto"/>
              </a:rPr>
              <a:t>Linear Quantization</a:t>
            </a:r>
            <a:endParaRPr sz="1200">
              <a:solidFill>
                <a:srgbClr val="666666"/>
              </a:solidFill>
              <a:highlight>
                <a:schemeClr val="lt1"/>
              </a:highlight>
              <a:latin typeface="Roboto"/>
              <a:ea typeface="Roboto"/>
              <a:cs typeface="Roboto"/>
              <a:sym typeface="Roboto"/>
            </a:endParaRPr>
          </a:p>
          <a:p>
            <a:pPr indent="-304800" lvl="0" marL="457200" rtl="0" algn="just">
              <a:spcBef>
                <a:spcPts val="0"/>
              </a:spcBef>
              <a:spcAft>
                <a:spcPts val="0"/>
              </a:spcAft>
              <a:buClr>
                <a:srgbClr val="666666"/>
              </a:buClr>
              <a:buSzPts val="1200"/>
              <a:buFont typeface="Roboto"/>
              <a:buChar char="●"/>
            </a:pPr>
            <a:r>
              <a:rPr lang="en" sz="1200">
                <a:solidFill>
                  <a:srgbClr val="666666"/>
                </a:solidFill>
                <a:highlight>
                  <a:schemeClr val="lt1"/>
                </a:highlight>
                <a:latin typeface="Roboto"/>
                <a:ea typeface="Roboto"/>
                <a:cs typeface="Roboto"/>
                <a:sym typeface="Roboto"/>
              </a:rPr>
              <a:t>Non - Linear Quantization</a:t>
            </a:r>
            <a:endParaRPr sz="1200">
              <a:solidFill>
                <a:srgbClr val="666666"/>
              </a:solidFill>
              <a:highlight>
                <a:schemeClr val="lt1"/>
              </a:highlight>
              <a:latin typeface="Roboto"/>
              <a:ea typeface="Roboto"/>
              <a:cs typeface="Roboto"/>
              <a:sym typeface="Roboto"/>
            </a:endParaRPr>
          </a:p>
        </p:txBody>
      </p:sp>
      <p:pic>
        <p:nvPicPr>
          <p:cNvPr id="138" name="Google Shape;138;p21"/>
          <p:cNvPicPr preferRelativeResize="0"/>
          <p:nvPr/>
        </p:nvPicPr>
        <p:blipFill rotWithShape="1">
          <a:blip r:embed="rId3">
            <a:alphaModFix/>
          </a:blip>
          <a:srcRect b="0" l="0" r="0" t="5900"/>
          <a:stretch/>
        </p:blipFill>
        <p:spPr>
          <a:xfrm>
            <a:off x="817425" y="2150568"/>
            <a:ext cx="4366349" cy="262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