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63" r:id="rId5"/>
    <p:sldId id="260" r:id="rId6"/>
    <p:sldId id="264" r:id="rId7"/>
    <p:sldId id="259" r:id="rId8"/>
    <p:sldId id="262" r:id="rId9"/>
  </p:sldIdLst>
  <p:sldSz cx="9144000" cy="5143500" type="screen16x9"/>
  <p:notesSz cx="6858000" cy="9144000"/>
  <p:embeddedFontLst>
    <p:embeddedFont>
      <p:font typeface="Merriweather" panose="00000500000000000000"/>
      <p:regular r:id="rId13"/>
    </p:embeddedFont>
    <p:embeddedFont>
      <p:font typeface="Roboto" panose="0200000000000000000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133716D-6597-4DBC-B2DA-9690A5C5FB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g24c3caa83e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c3caa83e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24c3caa83ee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c3caa83ee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g24c3caa83ee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c3caa83e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g24c3caa83e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c3caa83e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24c3caa83e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c3caa83e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lvl="1">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lvl="2">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lvl="3">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lvl="4">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lvl="5">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lvl="6">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lvl="7">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lvl="8">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panose="02000000000000000000"/>
              <a:buChar char="●"/>
              <a:defRPr sz="1300">
                <a:solidFill>
                  <a:schemeClr val="dk2"/>
                </a:solidFill>
                <a:latin typeface="Roboto" panose="02000000000000000000"/>
                <a:ea typeface="Roboto" panose="02000000000000000000"/>
                <a:cs typeface="Roboto" panose="02000000000000000000"/>
                <a:sym typeface="Roboto" panose="02000000000000000000"/>
              </a:defRPr>
            </a:lvl1pPr>
            <a:lvl2pPr marL="914400" lvl="1"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2pPr>
            <a:lvl3pPr marL="1371600" lvl="2"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6pPr>
            <a:lvl7pPr marL="3200400" lvl="6"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7pPr>
            <a:lvl8pPr marL="3657600" lvl="7"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8pPr>
            <a:lvl9pPr marL="4114800" lvl="8"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dk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dk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dk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dk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dk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dk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dk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5.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250832" y="135951"/>
            <a:ext cx="3370200" cy="64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Meet The Developer</a:t>
            </a:r>
            <a:r>
              <a:rPr lang="en-US" altLang="en-GB" sz="2400"/>
              <a:t>s</a:t>
            </a:r>
            <a:endParaRPr lang="en-US" altLang="en-GB" sz="2400"/>
          </a:p>
        </p:txBody>
      </p:sp>
      <p:sp>
        <p:nvSpPr>
          <p:cNvPr id="71" name="Google Shape;71;p14"/>
          <p:cNvSpPr txBox="1"/>
          <p:nvPr/>
        </p:nvSpPr>
        <p:spPr>
          <a:xfrm>
            <a:off x="3757718" y="730506"/>
            <a:ext cx="4851795" cy="369302"/>
          </a:xfrm>
          <a:prstGeom prst="rect">
            <a:avLst/>
          </a:prstGeom>
          <a:noFill/>
          <a:ln>
            <a:noFill/>
          </a:ln>
        </p:spPr>
        <p:txBody>
          <a:bodyPr spcFirstLastPara="1" wrap="square" lIns="91425" tIns="91425" rIns="91425" bIns="91425" anchor="t" anchorCtr="0">
            <a:spAutoFit/>
          </a:bodyPr>
          <a:lstStyle/>
          <a:p>
            <a:endParaRPr lang="en-GB" sz="1200">
              <a:solidFill>
                <a:schemeClr val="tx1"/>
              </a:solidFill>
              <a:ea typeface="Lato"/>
            </a:endParaRPr>
          </a:p>
        </p:txBody>
      </p:sp>
      <p:sp>
        <p:nvSpPr>
          <p:cNvPr id="75" name="Google Shape;75;p14"/>
          <p:cNvSpPr txBox="1"/>
          <p:nvPr/>
        </p:nvSpPr>
        <p:spPr>
          <a:xfrm>
            <a:off x="1320638" y="4353150"/>
            <a:ext cx="1070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GB" sz="1100" i="1">
              <a:solidFill>
                <a:schemeClr val="lt1"/>
              </a:solidFill>
              <a:ea typeface="Lato"/>
            </a:endParaRPr>
          </a:p>
        </p:txBody>
      </p:sp>
      <p:sp>
        <p:nvSpPr>
          <p:cNvPr id="76" name="Google Shape;76;p14"/>
          <p:cNvSpPr txBox="1"/>
          <p:nvPr/>
        </p:nvSpPr>
        <p:spPr>
          <a:xfrm>
            <a:off x="3101851" y="4604925"/>
            <a:ext cx="1449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GB" sz="1100" i="1">
              <a:solidFill>
                <a:schemeClr val="lt1"/>
              </a:solidFill>
              <a:ea typeface="Lato"/>
            </a:endParaRPr>
          </a:p>
        </p:txBody>
      </p:sp>
      <p:sp>
        <p:nvSpPr>
          <p:cNvPr id="77" name="Google Shape;77;p14"/>
          <p:cNvSpPr txBox="1"/>
          <p:nvPr/>
        </p:nvSpPr>
        <p:spPr>
          <a:xfrm>
            <a:off x="4999350" y="4604925"/>
            <a:ext cx="1137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GB" sz="1100" i="1">
              <a:solidFill>
                <a:schemeClr val="lt1"/>
              </a:solidFill>
              <a:ea typeface="Lato"/>
            </a:endParaRPr>
          </a:p>
        </p:txBody>
      </p:sp>
      <p:sp>
        <p:nvSpPr>
          <p:cNvPr id="2" name="Text Box 1"/>
          <p:cNvSpPr txBox="1"/>
          <p:nvPr/>
        </p:nvSpPr>
        <p:spPr>
          <a:xfrm>
            <a:off x="299720" y="782320"/>
            <a:ext cx="3129915" cy="306705"/>
          </a:xfrm>
          <a:prstGeom prst="rect">
            <a:avLst/>
          </a:prstGeom>
          <a:noFill/>
        </p:spPr>
        <p:txBody>
          <a:bodyPr wrap="square" rtlCol="0">
            <a:spAutoFit/>
          </a:bodyPr>
          <a:p>
            <a:r>
              <a:rPr lang="en-US" b="1"/>
              <a:t>TEAM NAME : CaffeineCoders</a:t>
            </a:r>
            <a:endParaRPr lang="en-US" b="1"/>
          </a:p>
        </p:txBody>
      </p:sp>
      <p:pic>
        <p:nvPicPr>
          <p:cNvPr id="3" name="Picture 2" descr="pratyush"/>
          <p:cNvPicPr>
            <a:picLocks noChangeAspect="1"/>
          </p:cNvPicPr>
          <p:nvPr/>
        </p:nvPicPr>
        <p:blipFill>
          <a:blip r:embed="rId1"/>
          <a:stretch>
            <a:fillRect/>
          </a:stretch>
        </p:blipFill>
        <p:spPr>
          <a:xfrm>
            <a:off x="2225675" y="1231265"/>
            <a:ext cx="1394460" cy="1529080"/>
          </a:xfrm>
          <a:prstGeom prst="rect">
            <a:avLst/>
          </a:prstGeom>
        </p:spPr>
      </p:pic>
      <p:pic>
        <p:nvPicPr>
          <p:cNvPr id="4" name="Picture 3" descr="aditya"/>
          <p:cNvPicPr>
            <a:picLocks noChangeAspect="1"/>
          </p:cNvPicPr>
          <p:nvPr/>
        </p:nvPicPr>
        <p:blipFill>
          <a:blip r:embed="rId2"/>
          <a:stretch>
            <a:fillRect/>
          </a:stretch>
        </p:blipFill>
        <p:spPr>
          <a:xfrm>
            <a:off x="4139565" y="1171575"/>
            <a:ext cx="1169035" cy="1619885"/>
          </a:xfrm>
          <a:prstGeom prst="rect">
            <a:avLst/>
          </a:prstGeom>
        </p:spPr>
      </p:pic>
      <p:pic>
        <p:nvPicPr>
          <p:cNvPr id="5" name="Picture 4" descr="sidhant"/>
          <p:cNvPicPr>
            <a:picLocks noChangeAspect="1"/>
          </p:cNvPicPr>
          <p:nvPr/>
        </p:nvPicPr>
        <p:blipFill>
          <a:blip r:embed="rId3"/>
          <a:stretch>
            <a:fillRect/>
          </a:stretch>
        </p:blipFill>
        <p:spPr>
          <a:xfrm>
            <a:off x="299720" y="1231265"/>
            <a:ext cx="1461770" cy="1461770"/>
          </a:xfrm>
          <a:prstGeom prst="rect">
            <a:avLst/>
          </a:prstGeom>
        </p:spPr>
      </p:pic>
      <p:sp>
        <p:nvSpPr>
          <p:cNvPr id="6" name="Text Box 5"/>
          <p:cNvSpPr txBox="1"/>
          <p:nvPr/>
        </p:nvSpPr>
        <p:spPr>
          <a:xfrm>
            <a:off x="299720" y="2863215"/>
            <a:ext cx="1321435" cy="737235"/>
          </a:xfrm>
          <a:prstGeom prst="rect">
            <a:avLst/>
          </a:prstGeom>
          <a:noFill/>
        </p:spPr>
        <p:txBody>
          <a:bodyPr wrap="square" rtlCol="0">
            <a:spAutoFit/>
          </a:bodyPr>
          <a:p>
            <a:r>
              <a:rPr lang="en-US" altLang="en-GB">
                <a:sym typeface="+mn-ea"/>
              </a:rPr>
              <a:t>Siddhanta Choudhury</a:t>
            </a:r>
            <a:endParaRPr lang="en-US" altLang="en-GB"/>
          </a:p>
          <a:p>
            <a:endParaRPr lang="en-US"/>
          </a:p>
        </p:txBody>
      </p:sp>
      <p:sp>
        <p:nvSpPr>
          <p:cNvPr id="7" name="Text Box 6"/>
          <p:cNvSpPr txBox="1"/>
          <p:nvPr/>
        </p:nvSpPr>
        <p:spPr>
          <a:xfrm>
            <a:off x="2225675" y="2863215"/>
            <a:ext cx="1095375" cy="513080"/>
          </a:xfrm>
          <a:prstGeom prst="rect">
            <a:avLst/>
          </a:prstGeom>
          <a:noFill/>
        </p:spPr>
        <p:txBody>
          <a:bodyPr wrap="square" rtlCol="0">
            <a:noAutofit/>
          </a:bodyPr>
          <a:p>
            <a:r>
              <a:rPr lang="en-US" altLang="en-GB">
                <a:sym typeface="+mn-ea"/>
              </a:rPr>
              <a:t>Pratyusha Kumar Kar</a:t>
            </a:r>
            <a:endParaRPr lang="en-US" altLang="en-GB"/>
          </a:p>
          <a:p>
            <a:endParaRPr lang="en-US"/>
          </a:p>
        </p:txBody>
      </p:sp>
      <p:sp>
        <p:nvSpPr>
          <p:cNvPr id="8" name="Text Box 7"/>
          <p:cNvSpPr txBox="1"/>
          <p:nvPr/>
        </p:nvSpPr>
        <p:spPr>
          <a:xfrm>
            <a:off x="4139565" y="2863215"/>
            <a:ext cx="1078865" cy="520700"/>
          </a:xfrm>
          <a:prstGeom prst="rect">
            <a:avLst/>
          </a:prstGeom>
          <a:noFill/>
        </p:spPr>
        <p:txBody>
          <a:bodyPr wrap="square" rtlCol="0">
            <a:noAutofit/>
          </a:bodyPr>
          <a:p>
            <a:r>
              <a:rPr lang="en-US" altLang="en-GB">
                <a:sym typeface="+mn-ea"/>
              </a:rPr>
              <a:t>Aditya Sadangi</a:t>
            </a:r>
            <a:endParaRPr lang="en-US" altLang="en-GB"/>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idx="4294967295"/>
          </p:nvPr>
        </p:nvSpPr>
        <p:spPr>
          <a:xfrm>
            <a:off x="311725" y="276135"/>
            <a:ext cx="7038900" cy="565800"/>
          </a:xfrm>
          <a:prstGeom prst="rect">
            <a:avLst/>
          </a:prstGeom>
        </p:spPr>
        <p:txBody>
          <a:bodyPr spcFirstLastPara="1" wrap="square" lIns="91425" tIns="91425" rIns="91425" bIns="91425" anchor="t" anchorCtr="0">
            <a:normAutofit fontScale="90000"/>
          </a:bodyPr>
          <a:lstStyle/>
          <a:p>
            <a:r>
              <a:rPr lang="en-GB"/>
              <a:t>Problem Statement </a:t>
            </a:r>
            <a:endParaRPr lang="en-GB" sz="1300"/>
          </a:p>
        </p:txBody>
      </p:sp>
      <p:sp>
        <p:nvSpPr>
          <p:cNvPr id="89" name="Google Shape;89;p15"/>
          <p:cNvSpPr txBox="1">
            <a:spLocks noGrp="1"/>
          </p:cNvSpPr>
          <p:nvPr>
            <p:ph type="body" idx="4294967295"/>
          </p:nvPr>
        </p:nvSpPr>
        <p:spPr>
          <a:xfrm>
            <a:off x="323850" y="985520"/>
            <a:ext cx="8149590" cy="1456055"/>
          </a:xfrm>
          <a:prstGeom prst="rect">
            <a:avLst/>
          </a:prstGeom>
        </p:spPr>
        <p:txBody>
          <a:bodyPr spcFirstLastPara="1" wrap="square" lIns="91425" tIns="91425" rIns="91425" bIns="91425" anchor="t" anchorCtr="0">
            <a:normAutofit/>
          </a:bodyPr>
          <a:lstStyle/>
          <a:p>
            <a:pPr>
              <a:lnSpc>
                <a:spcPct val="115000"/>
              </a:lnSpc>
              <a:buFont typeface="Wingdings" panose="05000000000000000000"/>
              <a:buChar char="Ø"/>
            </a:pPr>
            <a:endParaRPr lang="en-US" sz="1200">
              <a:solidFill>
                <a:schemeClr val="tx1">
                  <a:lumMod val="50000"/>
                </a:schemeClr>
              </a:solidFill>
            </a:endParaRPr>
          </a:p>
          <a:p>
            <a:pPr>
              <a:lnSpc>
                <a:spcPct val="115000"/>
              </a:lnSpc>
              <a:buFont typeface="Wingdings" panose="05000000000000000000"/>
              <a:buChar char="Ø"/>
            </a:pPr>
            <a:endParaRPr lang="en-US" sz="1200">
              <a:solidFill>
                <a:schemeClr val="tx1">
                  <a:lumMod val="50000"/>
                </a:schemeClr>
              </a:solidFill>
            </a:endParaRPr>
          </a:p>
          <a:p>
            <a:pPr>
              <a:lnSpc>
                <a:spcPct val="115000"/>
              </a:lnSpc>
              <a:buFont typeface="Wingdings" panose="05000000000000000000"/>
              <a:buChar char="Ø"/>
            </a:pPr>
            <a:endParaRPr lang="en-US" sz="1200">
              <a:solidFill>
                <a:srgbClr val="181D26"/>
              </a:solidFill>
            </a:endParaRPr>
          </a:p>
          <a:p>
            <a:pPr>
              <a:lnSpc>
                <a:spcPct val="115000"/>
              </a:lnSpc>
              <a:buFont typeface="Wingdings" panose="05000000000000000000"/>
              <a:buChar char="Ø"/>
            </a:pPr>
            <a:endParaRPr lang="en-US" sz="1200">
              <a:solidFill>
                <a:srgbClr val="FFFFFF"/>
              </a:solidFill>
              <a:highlight>
                <a:srgbClr val="000000"/>
              </a:highlight>
            </a:endParaRPr>
          </a:p>
        </p:txBody>
      </p:sp>
      <p:sp>
        <p:nvSpPr>
          <p:cNvPr id="2" name="Text Box 1"/>
          <p:cNvSpPr txBox="1"/>
          <p:nvPr/>
        </p:nvSpPr>
        <p:spPr>
          <a:xfrm>
            <a:off x="306705" y="842010"/>
            <a:ext cx="8166735" cy="1599565"/>
          </a:xfrm>
          <a:prstGeom prst="rect">
            <a:avLst/>
          </a:prstGeom>
          <a:noFill/>
        </p:spPr>
        <p:txBody>
          <a:bodyPr wrap="square" rtlCol="0">
            <a:spAutoFit/>
          </a:bodyPr>
          <a:p>
            <a:r>
              <a:rPr lang="en-US"/>
              <a:t>To develop an Event Management App that leverages the power of MobileNetV2 in OpenVINO for real-time object detection to enhance event planning and execution. This app should enable event organizers to efficiently monitor and manage crowd counting ,crowd dynamics, ensuring optimal safety, resource allocation, and participant experience during various events, from concerts and conferences to sports matches and festivals. The app should provide a user-friendly interface, allowing organizers to access live video feeds, receive crowd insights, and make informed decisions to improve event outcomes.</a:t>
            </a:r>
            <a:endParaRPr lang="en-US"/>
          </a:p>
        </p:txBody>
      </p:sp>
      <p:sp>
        <p:nvSpPr>
          <p:cNvPr id="3" name="Text Box 2"/>
          <p:cNvSpPr txBox="1"/>
          <p:nvPr/>
        </p:nvSpPr>
        <p:spPr>
          <a:xfrm>
            <a:off x="457835" y="2585085"/>
            <a:ext cx="7696835" cy="2030095"/>
          </a:xfrm>
          <a:prstGeom prst="rect">
            <a:avLst/>
          </a:prstGeom>
          <a:noFill/>
        </p:spPr>
        <p:txBody>
          <a:bodyPr wrap="square" rtlCol="0">
            <a:spAutoFit/>
          </a:bodyPr>
          <a:p>
            <a:r>
              <a:rPr lang="en-US" b="1"/>
              <a:t>Assumptions :</a:t>
            </a:r>
            <a:br>
              <a:rPr lang="en-US"/>
            </a:br>
            <a:br>
              <a:rPr lang="en-US"/>
            </a:br>
            <a:r>
              <a:rPr lang="en-US"/>
              <a:t>1. </a:t>
            </a:r>
            <a:r>
              <a:rPr lang="en-US" b="1"/>
              <a:t>Camera Placement</a:t>
            </a:r>
            <a:r>
              <a:rPr lang="en-US"/>
              <a:t> : Either 4-5m from the ground , or headlevel of the crowd if necessary. (drone view preferred )</a:t>
            </a:r>
            <a:endParaRPr lang="en-US"/>
          </a:p>
          <a:p>
            <a:r>
              <a:rPr lang="en-US"/>
              <a:t>2.</a:t>
            </a:r>
            <a:r>
              <a:rPr lang="en-US" b="1"/>
              <a:t>Visibility</a:t>
            </a:r>
            <a:r>
              <a:rPr lang="en-US"/>
              <a:t> : Atleast 10-15 percent of the person’s body should be visible to register as a person , from any height or angle above eye level</a:t>
            </a:r>
            <a:endParaRPr lang="en-US"/>
          </a:p>
          <a:p>
            <a:r>
              <a:rPr lang="en-US"/>
              <a:t>3.</a:t>
            </a:r>
            <a:r>
              <a:rPr lang="en-US" b="1"/>
              <a:t>Privacy and Ethical Considerations</a:t>
            </a:r>
            <a:r>
              <a:rPr lang="en-US"/>
              <a:t> : Since no personal data on any detected person is stored or used , and people are rather used like objects in this model , it does not require many privacy based agreements to run in public places.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prstGeom prst="rect">
            <a:avLst/>
          </a:prstGeom>
        </p:spPr>
        <p:txBody>
          <a:bodyPr spcFirstLastPara="1" wrap="square" lIns="91425" tIns="91425" rIns="91425" bIns="91425" anchor="t" anchorCtr="0">
            <a:normAutofit/>
          </a:bodyPr>
          <a:lstStyle/>
          <a:p>
            <a:r>
              <a:rPr lang="en-GB"/>
              <a:t>Solution </a:t>
            </a:r>
            <a:r>
              <a:rPr lang="en-US" altLang="en-GB"/>
              <a:t>Breakdown and Features</a:t>
            </a:r>
            <a:br>
              <a:rPr lang="en-GB"/>
            </a:br>
            <a:br>
              <a:rPr lang="en-GB"/>
            </a:br>
            <a:endParaRPr lang="en-GB"/>
          </a:p>
        </p:txBody>
      </p:sp>
      <p:sp>
        <p:nvSpPr>
          <p:cNvPr id="2" name="Text Placeholder 1"/>
          <p:cNvSpPr>
            <a:spLocks noGrp="1"/>
          </p:cNvSpPr>
          <p:nvPr>
            <p:ph type="body" idx="1"/>
          </p:nvPr>
        </p:nvSpPr>
        <p:spPr>
          <a:xfrm>
            <a:off x="4574216" y="109339"/>
            <a:ext cx="4207813" cy="4214071"/>
          </a:xfrm>
        </p:spPr>
        <p:txBody>
          <a:bodyPr spcFirstLastPara="1" wrap="square" lIns="91425" tIns="91425" rIns="91425" bIns="91425" anchor="t" anchorCtr="0">
            <a:noAutofit/>
          </a:bodyPr>
          <a:lstStyle/>
          <a:p>
            <a:pPr>
              <a:lnSpc>
                <a:spcPct val="115000"/>
              </a:lnSpc>
            </a:pPr>
            <a:endParaRPr lang="en-US" sz="1000"/>
          </a:p>
          <a:p>
            <a:pPr marL="146050" indent="0">
              <a:lnSpc>
                <a:spcPct val="115000"/>
              </a:lnSpc>
              <a:buNone/>
            </a:pPr>
            <a:br>
              <a:rPr lang="en-US"/>
            </a:br>
            <a:endParaRPr lang="en-US"/>
          </a:p>
          <a:p>
            <a:pPr marL="431800" indent="-285750">
              <a:lnSpc>
                <a:spcPct val="115000"/>
              </a:lnSpc>
            </a:pPr>
            <a:endParaRPr lang="en-US" sz="1000"/>
          </a:p>
        </p:txBody>
      </p:sp>
      <p:sp>
        <p:nvSpPr>
          <p:cNvPr id="3" name="Text Box 2"/>
          <p:cNvSpPr txBox="1"/>
          <p:nvPr/>
        </p:nvSpPr>
        <p:spPr>
          <a:xfrm>
            <a:off x="4557395" y="561340"/>
            <a:ext cx="4288790" cy="3784600"/>
          </a:xfrm>
          <a:prstGeom prst="rect">
            <a:avLst/>
          </a:prstGeom>
          <a:noFill/>
        </p:spPr>
        <p:txBody>
          <a:bodyPr wrap="square" rtlCol="0">
            <a:spAutoFit/>
          </a:bodyPr>
          <a:p>
            <a:r>
              <a:rPr lang="en-US" sz="1000"/>
              <a:t>The app offers a comprehensive set of features aimed at enhancing event planning and execution. It enables event organizers to access live video feeds from event venues, perform crowd counting, and analyze crowd density in real time. The app's key components include:</a:t>
            </a:r>
            <a:endParaRPr lang="en-US" sz="1000"/>
          </a:p>
          <a:p>
            <a:endParaRPr lang="en-US" sz="1000"/>
          </a:p>
          <a:p>
            <a:r>
              <a:rPr lang="en-US" sz="1000" b="1"/>
              <a:t>Real-Time Monitoring</a:t>
            </a:r>
            <a:r>
              <a:rPr lang="en-US" sz="1000"/>
              <a:t>: The app provides event organizers with a live video feed from event venues, allowing them to oversee attendee activities in real time.</a:t>
            </a:r>
            <a:endParaRPr lang="en-US" sz="1000"/>
          </a:p>
          <a:p>
            <a:endParaRPr lang="en-US" sz="1000"/>
          </a:p>
          <a:p>
            <a:r>
              <a:rPr lang="en-US" sz="1000" b="1"/>
              <a:t>Object Detection</a:t>
            </a:r>
            <a:r>
              <a:rPr lang="en-US" sz="1000"/>
              <a:t>: MobileNetV2 is used to detect and count people within the frame, providing an estimate of the crowd size.</a:t>
            </a:r>
            <a:endParaRPr lang="en-US" sz="1000"/>
          </a:p>
          <a:p>
            <a:endParaRPr lang="en-US" sz="1000"/>
          </a:p>
          <a:p>
            <a:r>
              <a:rPr lang="en-US" sz="1000" b="1"/>
              <a:t>Crowd Density Analysis</a:t>
            </a:r>
            <a:r>
              <a:rPr lang="en-US" sz="1000"/>
              <a:t>: The app generates crowd density maps, helping organizers identify crowded areas and potential bottlenecks.</a:t>
            </a:r>
            <a:endParaRPr lang="en-US" sz="1000"/>
          </a:p>
          <a:p>
            <a:endParaRPr lang="en-US" sz="1000"/>
          </a:p>
          <a:p>
            <a:r>
              <a:rPr lang="en-US" sz="1000" b="1"/>
              <a:t>Security and Safety</a:t>
            </a:r>
            <a:r>
              <a:rPr lang="en-US" sz="1000"/>
              <a:t>: It assists in enhancing security and safety by identifying anomalies or security breaches within the crowd.</a:t>
            </a:r>
            <a:endParaRPr lang="en-US" sz="1000"/>
          </a:p>
          <a:p>
            <a:endParaRPr lang="en-US" sz="1000"/>
          </a:p>
          <a:p>
            <a:r>
              <a:rPr lang="en-US" sz="1000" b="1"/>
              <a:t>Data-Driven Insights</a:t>
            </a:r>
            <a:r>
              <a:rPr lang="en-US" sz="1000"/>
              <a:t>: Organizers can make informed decisions about resource allocation, event planning, and logistics based on data-driven insights.</a:t>
            </a:r>
            <a:endParaRPr lang="en-US" sz="1000"/>
          </a:p>
          <a:p>
            <a:endParaRPr lang="en-US" sz="1000"/>
          </a:p>
          <a:p>
            <a:r>
              <a:rPr lang="en-US" sz="1000" b="1"/>
              <a:t>Scalability</a:t>
            </a:r>
            <a:r>
              <a:rPr lang="en-US" sz="1000"/>
              <a:t>: The solution is designed to be scalable, accommodating events of varying sizes, from small gatherings to large-scale festivals.</a:t>
            </a:r>
            <a:endParaRPr 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tLang="en-GB"/>
              <a:t>Crowd counting</a:t>
            </a:r>
            <a:r>
              <a:rPr lang="en-GB"/>
              <a:t> </a:t>
            </a:r>
            <a:r>
              <a:rPr lang="en-US" altLang="en-GB"/>
              <a:t>i</a:t>
            </a:r>
            <a:r>
              <a:rPr lang="en-GB"/>
              <a:t>n Action</a:t>
            </a:r>
            <a:endParaRPr lang="en-GB"/>
          </a:p>
        </p:txBody>
      </p:sp>
      <p:pic>
        <p:nvPicPr>
          <p:cNvPr id="2" name="Picture 1" descr="4"/>
          <p:cNvPicPr>
            <a:picLocks noChangeAspect="1"/>
          </p:cNvPicPr>
          <p:nvPr/>
        </p:nvPicPr>
        <p:blipFill>
          <a:blip r:embed="rId1"/>
          <a:stretch>
            <a:fillRect/>
          </a:stretch>
        </p:blipFill>
        <p:spPr>
          <a:xfrm>
            <a:off x="1620520" y="1315085"/>
            <a:ext cx="2817495" cy="1796415"/>
          </a:xfrm>
          <a:prstGeom prst="rect">
            <a:avLst/>
          </a:prstGeom>
        </p:spPr>
      </p:pic>
      <p:pic>
        <p:nvPicPr>
          <p:cNvPr id="3" name="Picture 2" descr="3"/>
          <p:cNvPicPr>
            <a:picLocks noChangeAspect="1"/>
          </p:cNvPicPr>
          <p:nvPr/>
        </p:nvPicPr>
        <p:blipFill>
          <a:blip r:embed="rId2"/>
          <a:stretch>
            <a:fillRect/>
          </a:stretch>
        </p:blipFill>
        <p:spPr>
          <a:xfrm>
            <a:off x="1393190" y="3037840"/>
            <a:ext cx="3178810" cy="1911350"/>
          </a:xfrm>
          <a:prstGeom prst="rect">
            <a:avLst/>
          </a:prstGeom>
        </p:spPr>
      </p:pic>
      <p:pic>
        <p:nvPicPr>
          <p:cNvPr id="5" name="Picture 4" descr="1"/>
          <p:cNvPicPr>
            <a:picLocks noChangeAspect="1"/>
          </p:cNvPicPr>
          <p:nvPr/>
        </p:nvPicPr>
        <p:blipFill>
          <a:blip r:embed="rId3"/>
          <a:stretch>
            <a:fillRect/>
          </a:stretch>
        </p:blipFill>
        <p:spPr>
          <a:xfrm>
            <a:off x="4848860" y="2089785"/>
            <a:ext cx="3615690" cy="2284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idx="4294967295"/>
          </p:nvPr>
        </p:nvSpPr>
        <p:spPr>
          <a:xfrm>
            <a:off x="457200" y="5562"/>
            <a:ext cx="4373400" cy="1018103"/>
          </a:xfrm>
          <a:prstGeom prst="rect">
            <a:avLst/>
          </a:prstGeom>
        </p:spPr>
        <p:txBody>
          <a:bodyPr spcFirstLastPara="1" wrap="square" lIns="91425" tIns="91425" rIns="91425" bIns="91425" anchor="t" anchorCtr="0">
            <a:normAutofit/>
          </a:bodyPr>
          <a:lstStyle/>
          <a:p>
            <a:r>
              <a:rPr lang="en-GB" sz="1800"/>
              <a:t>Our Approach on </a:t>
            </a:r>
            <a:r>
              <a:rPr lang="en-US" altLang="en-GB" sz="1800"/>
              <a:t>Crowd Counting</a:t>
            </a:r>
            <a:r>
              <a:rPr lang="en-GB" sz="1800"/>
              <a:t> </a:t>
            </a:r>
            <a:r>
              <a:rPr lang="en-US" altLang="en-GB" sz="1800"/>
              <a:t>(people </a:t>
            </a:r>
            <a:r>
              <a:rPr lang="en-GB" sz="1800"/>
              <a:t>detection</a:t>
            </a:r>
            <a:r>
              <a:rPr lang="en-US" altLang="en-GB" sz="1800"/>
              <a:t> )</a:t>
            </a:r>
            <a:r>
              <a:rPr lang="en-GB"/>
              <a:t> </a:t>
            </a:r>
            <a:endParaRPr lang="en-GB"/>
          </a:p>
        </p:txBody>
      </p:sp>
      <p:sp>
        <p:nvSpPr>
          <p:cNvPr id="107" name="Google Shape;107;p16"/>
          <p:cNvSpPr txBox="1"/>
          <p:nvPr/>
        </p:nvSpPr>
        <p:spPr>
          <a:xfrm>
            <a:off x="457200" y="948795"/>
            <a:ext cx="4106485" cy="3530222"/>
          </a:xfrm>
          <a:prstGeom prst="rect">
            <a:avLst/>
          </a:prstGeom>
          <a:noFill/>
          <a:ln>
            <a:noFill/>
          </a:ln>
        </p:spPr>
        <p:txBody>
          <a:bodyPr spcFirstLastPara="1" wrap="square" lIns="91425" tIns="91425" rIns="91425" bIns="91425" anchor="t" anchorCtr="0">
            <a:noAutofit/>
          </a:bodyPr>
          <a:lstStyle/>
          <a:p>
            <a:pPr>
              <a:lnSpc>
                <a:spcPct val="115000"/>
              </a:lnSpc>
              <a:spcBef>
                <a:spcPts val="1200"/>
              </a:spcBef>
            </a:pPr>
            <a:r>
              <a:rPr lang="en-GB" sz="1000" b="1">
                <a:solidFill>
                  <a:schemeClr val="dk1"/>
                </a:solidFill>
              </a:rPr>
              <a:t>Objective: </a:t>
            </a:r>
            <a:r>
              <a:rPr lang="en-GB" sz="1000">
                <a:solidFill>
                  <a:schemeClr val="dk1"/>
                </a:solidFill>
              </a:rPr>
              <a:t>The objective of a  App is to quickly and </a:t>
            </a:r>
            <a:r>
              <a:rPr lang="en-US" altLang="en-GB" sz="1000">
                <a:solidFill>
                  <a:schemeClr val="dk1"/>
                </a:solidFill>
              </a:rPr>
              <a:t>accurately detect crowd count and movement</a:t>
            </a:r>
            <a:r>
              <a:rPr lang="en-GB" sz="1000">
                <a:solidFill>
                  <a:schemeClr val="dk1"/>
                </a:solidFill>
              </a:rPr>
              <a:t> in real-time using cameras and notify </a:t>
            </a:r>
            <a:r>
              <a:rPr lang="en-US" altLang="en-GB" sz="1000">
                <a:solidFill>
                  <a:schemeClr val="dk1"/>
                </a:solidFill>
              </a:rPr>
              <a:t>organisers</a:t>
            </a:r>
            <a:r>
              <a:rPr lang="en-GB" sz="1000">
                <a:solidFill>
                  <a:schemeClr val="dk1"/>
                </a:solidFill>
              </a:rPr>
              <a:t> to </a:t>
            </a:r>
            <a:r>
              <a:rPr lang="en-US" altLang="en-GB" sz="1000">
                <a:solidFill>
                  <a:schemeClr val="dk1"/>
                </a:solidFill>
              </a:rPr>
              <a:t>plan and manage a venue according to the present crowd.</a:t>
            </a:r>
            <a:r>
              <a:rPr lang="en-GB" sz="1000">
                <a:solidFill>
                  <a:schemeClr val="dk1"/>
                </a:solidFill>
              </a:rPr>
              <a:t> This app aims to enhance </a:t>
            </a:r>
            <a:r>
              <a:rPr lang="en-US" altLang="en-GB" sz="1000">
                <a:solidFill>
                  <a:schemeClr val="dk1"/>
                </a:solidFill>
              </a:rPr>
              <a:t>crowd </a:t>
            </a:r>
            <a:r>
              <a:rPr lang="en-GB" sz="1000">
                <a:solidFill>
                  <a:schemeClr val="dk1"/>
                </a:solidFill>
              </a:rPr>
              <a:t>safety by providing timely alerts, reducing response time, and preventing potential </a:t>
            </a:r>
            <a:r>
              <a:rPr lang="en-US" altLang="en-GB" sz="1000">
                <a:solidFill>
                  <a:schemeClr val="dk1"/>
                </a:solidFill>
              </a:rPr>
              <a:t>stampede </a:t>
            </a:r>
            <a:r>
              <a:rPr lang="en-GB" sz="1000">
                <a:solidFill>
                  <a:schemeClr val="dk1"/>
                </a:solidFill>
              </a:rPr>
              <a:t>disasters. It ensures that </a:t>
            </a:r>
            <a:r>
              <a:rPr lang="en-US" altLang="en-GB" sz="1000">
                <a:solidFill>
                  <a:schemeClr val="dk1"/>
                </a:solidFill>
              </a:rPr>
              <a:t>crowd can be managed in times of crisis or can be managed with ease by studying movement patterns in a venue and placing security measures accordingly</a:t>
            </a:r>
            <a:r>
              <a:rPr lang="en-GB" sz="1000">
                <a:solidFill>
                  <a:schemeClr val="dk1"/>
                </a:solidFill>
              </a:rPr>
              <a:t>.</a:t>
            </a:r>
            <a:endParaRPr lang="en-US" sz="1000">
              <a:solidFill>
                <a:schemeClr val="dk1"/>
              </a:solidFill>
            </a:endParaRPr>
          </a:p>
          <a:p>
            <a:pPr>
              <a:lnSpc>
                <a:spcPct val="115000"/>
              </a:lnSpc>
              <a:spcBef>
                <a:spcPts val="1200"/>
              </a:spcBef>
            </a:pPr>
            <a:r>
              <a:rPr lang="en-GB" sz="1000" b="1">
                <a:solidFill>
                  <a:schemeClr val="dk1"/>
                </a:solidFill>
              </a:rPr>
              <a:t>Technology stack</a:t>
            </a:r>
            <a:r>
              <a:rPr lang="en-GB" sz="1000">
                <a:solidFill>
                  <a:schemeClr val="dk1"/>
                </a:solidFill>
              </a:rPr>
              <a:t>: </a:t>
            </a:r>
            <a:r>
              <a:rPr lang="en-US" altLang="en-GB" sz="1000">
                <a:solidFill>
                  <a:schemeClr val="dk1"/>
                </a:solidFill>
              </a:rPr>
              <a:t>Node.js , Express.js server running </a:t>
            </a:r>
            <a:r>
              <a:rPr lang="en-GB" sz="1000">
                <a:solidFill>
                  <a:schemeClr val="dk1"/>
                </a:solidFill>
              </a:rPr>
              <a:t>Python </a:t>
            </a:r>
            <a:r>
              <a:rPr lang="en-US" altLang="en-GB" sz="1000">
                <a:solidFill>
                  <a:schemeClr val="dk1"/>
                </a:solidFill>
              </a:rPr>
              <a:t>script on async </a:t>
            </a:r>
            <a:r>
              <a:rPr lang="en-GB" sz="1000">
                <a:solidFill>
                  <a:schemeClr val="dk1"/>
                </a:solidFill>
              </a:rPr>
              <a:t>with </a:t>
            </a:r>
            <a:r>
              <a:rPr lang="en-US" altLang="en-GB" sz="1000">
                <a:solidFill>
                  <a:schemeClr val="dk1"/>
                </a:solidFill>
              </a:rPr>
              <a:t>OpenVINO</a:t>
            </a:r>
            <a:r>
              <a:rPr lang="en-GB" sz="1000">
                <a:solidFill>
                  <a:schemeClr val="dk1"/>
                </a:solidFill>
              </a:rPr>
              <a:t> for backend, OpenCV,</a:t>
            </a:r>
            <a:r>
              <a:rPr lang="en-US" altLang="en-GB" sz="1000">
                <a:solidFill>
                  <a:schemeClr val="dk1"/>
                </a:solidFill>
              </a:rPr>
              <a:t> PyTorch</a:t>
            </a:r>
            <a:r>
              <a:rPr lang="en-GB" sz="1000">
                <a:solidFill>
                  <a:schemeClr val="dk1"/>
                </a:solidFill>
              </a:rPr>
              <a:t>,</a:t>
            </a:r>
            <a:r>
              <a:rPr lang="en-US" altLang="en-GB" sz="1000">
                <a:solidFill>
                  <a:schemeClr val="dk1"/>
                </a:solidFill>
              </a:rPr>
              <a:t> React.js and websockets with socket.io </a:t>
            </a:r>
            <a:endParaRPr lang="en-US" sz="1000">
              <a:solidFill>
                <a:schemeClr val="dk1"/>
              </a:solidFill>
            </a:endParaRPr>
          </a:p>
          <a:p>
            <a:pPr lvl="0" algn="l" rtl="0">
              <a:lnSpc>
                <a:spcPct val="115000"/>
              </a:lnSpc>
              <a:spcBef>
                <a:spcPts val="1200"/>
              </a:spcBef>
              <a:spcAft>
                <a:spcPts val="0"/>
              </a:spcAft>
            </a:pPr>
            <a:r>
              <a:rPr lang="en-GB" sz="1000" b="1">
                <a:solidFill>
                  <a:schemeClr val="dk1"/>
                </a:solidFill>
              </a:rPr>
              <a:t>Key Features:</a:t>
            </a:r>
            <a:r>
              <a:rPr lang="en-US" altLang="en-GB" sz="1000" b="1">
                <a:solidFill>
                  <a:schemeClr val="dk1"/>
                </a:solidFill>
              </a:rPr>
              <a:t> Can detect and track movements of multiple people in a crowd and will generate a heatmap of their movements to enable proper crowd security and analysis for sound crowd movement and management.</a:t>
            </a:r>
            <a:endParaRPr sz="1000" b="1">
              <a:solidFill>
                <a:schemeClr val="dk1"/>
              </a:solidFill>
            </a:endParaRPr>
          </a:p>
          <a:p>
            <a:pPr>
              <a:lnSpc>
                <a:spcPct val="115000"/>
              </a:lnSpc>
              <a:spcBef>
                <a:spcPts val="1200"/>
              </a:spcBef>
            </a:pPr>
            <a:r>
              <a:rPr lang="en-GB" sz="1000" b="1">
                <a:solidFill>
                  <a:schemeClr val="dk1"/>
                </a:solidFill>
                <a:ea typeface="Lato"/>
              </a:rPr>
              <a:t>Real-time Detection:</a:t>
            </a:r>
            <a:r>
              <a:rPr lang="en-GB" sz="1000">
                <a:solidFill>
                  <a:schemeClr val="dk1"/>
                </a:solidFill>
                <a:ea typeface="Lato"/>
              </a:rPr>
              <a:t> Instantly identifies</a:t>
            </a:r>
            <a:r>
              <a:rPr lang="en-US" altLang="en-GB" sz="1000">
                <a:solidFill>
                  <a:schemeClr val="dk1"/>
                </a:solidFill>
                <a:ea typeface="Lato"/>
              </a:rPr>
              <a:t> if a person is in a frame with good amount of distance coverage , and can track their general movement in real time.</a:t>
            </a:r>
            <a:endParaRPr lang="en-GB" sz="1000">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endParaRPr lang="en-GB" sz="1000" b="1">
              <a:solidFill>
                <a:schemeClr val="dk1"/>
              </a:solidFill>
              <a:ea typeface="Lato"/>
            </a:endParaRPr>
          </a:p>
        </p:txBody>
      </p:sp>
      <p:graphicFrame>
        <p:nvGraphicFramePr>
          <p:cNvPr id="2" name="Table 1"/>
          <p:cNvGraphicFramePr>
            <a:graphicFrameLocks noGrp="1"/>
          </p:cNvGraphicFramePr>
          <p:nvPr/>
        </p:nvGraphicFramePr>
        <p:xfrm>
          <a:off x="4873625" y="226695"/>
          <a:ext cx="4088765" cy="4081780"/>
        </p:xfrm>
        <a:graphic>
          <a:graphicData uri="http://schemas.openxmlformats.org/drawingml/2006/table">
            <a:tbl>
              <a:tblPr firstRow="1" bandRow="1">
                <a:tableStyleId>{4133716D-6597-4DBC-B2DA-9690A5C5FBF4}</a:tableStyleId>
              </a:tblPr>
              <a:tblGrid>
                <a:gridCol w="855980"/>
                <a:gridCol w="3232785"/>
              </a:tblGrid>
              <a:tr h="540385">
                <a:tc>
                  <a:txBody>
                    <a:bodyPr/>
                    <a:lstStyle/>
                    <a:p>
                      <a:endParaRPr lang="en-IN" sz="1200" b="1"/>
                    </a:p>
                  </a:txBody>
                  <a:tcPr/>
                </a:tc>
                <a:tc>
                  <a:txBody>
                    <a:bodyPr/>
                    <a:lstStyle/>
                    <a:p>
                      <a:r>
                        <a:rPr lang="en-IN" sz="1200" b="1"/>
                        <a:t>App Logic</a:t>
                      </a:r>
                      <a:endParaRPr lang="en-IN" sz="1200" b="1"/>
                    </a:p>
                  </a:txBody>
                  <a:tcPr/>
                </a:tc>
              </a:tr>
              <a:tr h="1166495">
                <a:tc>
                  <a:txBody>
                    <a:bodyPr/>
                    <a:lstStyle/>
                    <a:p>
                      <a:pPr algn="l"/>
                      <a:r>
                        <a:rPr lang="en-IN" sz="1200"/>
                        <a:t>01</a:t>
                      </a:r>
                      <a:endParaRPr lang="en-IN" sz="1200"/>
                    </a:p>
                  </a:txBody>
                  <a:tcPr/>
                </a:tc>
                <a:tc>
                  <a:txBody>
                    <a:bodyPr/>
                    <a:lstStyle/>
                    <a:p>
                      <a:r>
                        <a:rPr lang="en-US" sz="1100"/>
                        <a:t>Keep running this system on a livestream video.</a:t>
                      </a:r>
                      <a:endParaRPr lang="en-US" sz="1100"/>
                    </a:p>
                    <a:p>
                      <a:r>
                        <a:rPr lang="en-US" altLang="en-IN" sz="1100"/>
                        <a:t>This can be anything ranging from security cameras to mobile devices / drones.</a:t>
                      </a:r>
                      <a:endParaRPr lang="en-US" altLang="en-IN" sz="1100"/>
                    </a:p>
                    <a:p>
                      <a:endParaRPr lang="en-US" altLang="en-IN" sz="1100"/>
                    </a:p>
                    <a:p>
                      <a:r>
                        <a:rPr lang="en-US" altLang="en-IN" sz="1100"/>
                        <a:t>The video is streamed as frames into the python script which is running the model for inference.</a:t>
                      </a:r>
                      <a:endParaRPr lang="en-US" altLang="en-IN" sz="1100"/>
                    </a:p>
                  </a:txBody>
                  <a:tcPr/>
                </a:tc>
              </a:tr>
              <a:tr h="1344930">
                <a:tc>
                  <a:txBody>
                    <a:bodyPr/>
                    <a:lstStyle/>
                    <a:p>
                      <a:pPr algn="l"/>
                      <a:r>
                        <a:rPr lang="en-IN" sz="1200"/>
                        <a:t>02</a:t>
                      </a:r>
                      <a:endParaRPr lang="en-IN" sz="1200"/>
                    </a:p>
                  </a:txBody>
                  <a:tcPr/>
                </a:tc>
                <a:tc>
                  <a:txBody>
                    <a:bodyPr/>
                    <a:lstStyle/>
                    <a:p>
                      <a:r>
                        <a:rPr lang="en-US" sz="1100"/>
                        <a:t>Detects the number of people present in a frame and keeps track of their movements ( can be saved and mapped to generate a heatmap like gui , work in progress )</a:t>
                      </a:r>
                      <a:endParaRPr lang="en-US" sz="1100"/>
                    </a:p>
                    <a:p>
                      <a:endParaRPr lang="en-IN" sz="1100"/>
                    </a:p>
                    <a:p>
                      <a:r>
                        <a:rPr lang="en-US" altLang="en-IN" sz="1100"/>
                        <a:t>Also stores and shows the inference data back to the organizers console to mobilize.</a:t>
                      </a:r>
                      <a:endParaRPr lang="en-US" altLang="en-IN" sz="1100"/>
                    </a:p>
                  </a:txBody>
                  <a:tcPr/>
                </a:tc>
              </a:tr>
              <a:tr h="1029970">
                <a:tc>
                  <a:txBody>
                    <a:bodyPr/>
                    <a:lstStyle/>
                    <a:p>
                      <a:pPr algn="l"/>
                      <a:r>
                        <a:rPr lang="en-IN" sz="1200"/>
                        <a:t>03</a:t>
                      </a:r>
                      <a:endParaRPr lang="en-IN" sz="1200"/>
                    </a:p>
                  </a:txBody>
                  <a:tcPr/>
                </a:tc>
                <a:tc>
                  <a:txBody>
                    <a:bodyPr/>
                    <a:lstStyle/>
                    <a:p>
                      <a:pPr lvl="0">
                        <a:buNone/>
                      </a:pPr>
                      <a:endParaRPr lang="en-US" sz="1100" b="0" i="0" u="none" strike="noStrike" noProof="0">
                        <a:latin typeface="Arial" panose="020B0604020202020204"/>
                      </a:endParaRPr>
                    </a:p>
                    <a:p>
                      <a:pPr lvl="0">
                        <a:buNone/>
                      </a:pPr>
                      <a:r>
                        <a:rPr lang="en-US" sz="1100" b="0" i="0" u="none" strike="noStrike" noProof="0">
                          <a:latin typeface="Arial" panose="020B0604020202020204"/>
                        </a:rPr>
                        <a:t>This program will use MobileNetV2 from Pytorch and ONNX , the .bin and .xml obtained from the OpenVINO Zoo , for person tracking.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800"/>
              <a:t>Thank You</a:t>
            </a:r>
            <a:endParaRPr sz="48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4075</Words>
  <Application>WPS Presentation</Application>
  <PresentationFormat>On-screen Show (16:9)</PresentationFormat>
  <Paragraphs>75</Paragraphs>
  <Slides>6</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Arial</vt:lpstr>
      <vt:lpstr>Merriweather</vt:lpstr>
      <vt:lpstr>Roboto</vt:lpstr>
      <vt:lpstr>Lato</vt:lpstr>
      <vt:lpstr>Wingdings</vt:lpstr>
      <vt:lpstr>Segoe Print</vt:lpstr>
      <vt:lpstr>Microsoft YaHei</vt:lpstr>
      <vt:lpstr>Arial Unicode MS</vt:lpstr>
      <vt:lpstr>Paradigm</vt:lpstr>
      <vt:lpstr>Meet The Developer</vt:lpstr>
      <vt:lpstr>Problem Statement </vt:lpstr>
      <vt:lpstr>Solution Understanding  </vt:lpstr>
      <vt:lpstr>PPE In Action</vt:lpstr>
      <vt:lpstr>Our Approach on Fire and Smoke detection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to filling the information</dc:title>
  <dc:creator/>
  <cp:lastModifiedBy>praty</cp:lastModifiedBy>
  <cp:revision>3</cp:revision>
  <dcterms:created xsi:type="dcterms:W3CDTF">2023-10-10T16:24:42Z</dcterms:created>
  <dcterms:modified xsi:type="dcterms:W3CDTF">2023-10-10T18:23:47Z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A534A830E5DD459C900F120A8DB584C8_12</vt:lpwstr>
  </property>
  <property fmtid="{D5CDD505-2E9C-101B-9397-08002B2CF9AE}" pid="3" name="KSOProductBuildVer">
    <vt:lpwstr>1033-12.2.0.13215</vt:lpwstr>
  </property>
</Properties>
</file>