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7" r:id="rId2"/>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6F0B"/>
    <a:srgbClr val="0C2D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249" autoAdjust="0"/>
  </p:normalViewPr>
  <p:slideViewPr>
    <p:cSldViewPr snapToGrid="0">
      <p:cViewPr varScale="1">
        <p:scale>
          <a:sx n="57" d="100"/>
          <a:sy n="57" d="100"/>
        </p:scale>
        <p:origin x="36"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EAC13-107D-470D-85EC-B438DD8328F5}"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61D0A-E5A9-4136-9C9B-9EBE3F086D00}" type="slidenum">
              <a:rPr lang="en-US" smtClean="0"/>
              <a:t>‹#›</a:t>
            </a:fld>
            <a:endParaRPr lang="en-US"/>
          </a:p>
        </p:txBody>
      </p:sp>
    </p:spTree>
    <p:extLst>
      <p:ext uri="{BB962C8B-B14F-4D97-AF65-F5344CB8AC3E}">
        <p14:creationId xmlns:p14="http://schemas.microsoft.com/office/powerpoint/2010/main" val="393640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E61D0A-E5A9-4136-9C9B-9EBE3F086D00}" type="slidenum">
              <a:rPr lang="en-US" smtClean="0"/>
              <a:t>1</a:t>
            </a:fld>
            <a:endParaRPr lang="en-US"/>
          </a:p>
        </p:txBody>
      </p:sp>
    </p:spTree>
    <p:extLst>
      <p:ext uri="{BB962C8B-B14F-4D97-AF65-F5344CB8AC3E}">
        <p14:creationId xmlns:p14="http://schemas.microsoft.com/office/powerpoint/2010/main" val="273042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7176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18189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103755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0833C-F576-4E07-BC5A-DA5472110DA1}"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74252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0833C-F576-4E07-BC5A-DA5472110DA1}"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82802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0833C-F576-4E07-BC5A-DA5472110DA1}"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6363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0833C-F576-4E07-BC5A-DA5472110DA1}"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86383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0833C-F576-4E07-BC5A-DA5472110DA1}"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151062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0833C-F576-4E07-BC5A-DA5472110DA1}"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335111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2C00833C-F576-4E07-BC5A-DA5472110DA1}"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01563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2C00833C-F576-4E07-BC5A-DA5472110DA1}"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90714-5A91-4EA1-BB45-1904054F34D7}" type="slidenum">
              <a:rPr lang="en-US" smtClean="0"/>
              <a:t>‹#›</a:t>
            </a:fld>
            <a:endParaRPr lang="en-US"/>
          </a:p>
        </p:txBody>
      </p:sp>
    </p:spTree>
    <p:extLst>
      <p:ext uri="{BB962C8B-B14F-4D97-AF65-F5344CB8AC3E}">
        <p14:creationId xmlns:p14="http://schemas.microsoft.com/office/powerpoint/2010/main" val="251633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2C00833C-F576-4E07-BC5A-DA5472110DA1}" type="datetimeFigureOut">
              <a:rPr lang="en-US" smtClean="0"/>
              <a:t>3/10/2024</a:t>
            </a:fld>
            <a:endParaRPr lang="en-US"/>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82790714-5A91-4EA1-BB45-1904054F34D7}" type="slidenum">
              <a:rPr lang="en-US" smtClean="0"/>
              <a:t>‹#›</a:t>
            </a:fld>
            <a:endParaRPr lang="en-US"/>
          </a:p>
        </p:txBody>
      </p:sp>
    </p:spTree>
    <p:extLst>
      <p:ext uri="{BB962C8B-B14F-4D97-AF65-F5344CB8AC3E}">
        <p14:creationId xmlns:p14="http://schemas.microsoft.com/office/powerpoint/2010/main" val="6123364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kaggle.com/datasets/nirmalsankalana/sugarcane-leaf-disease-dataset/data"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CBF89C-CB4E-1781-70F9-93DD220E7E2E}"/>
              </a:ext>
            </a:extLst>
          </p:cNvPr>
          <p:cNvSpPr/>
          <p:nvPr/>
        </p:nvSpPr>
        <p:spPr>
          <a:xfrm>
            <a:off x="0" y="0"/>
            <a:ext cx="16256000" cy="9120182"/>
          </a:xfrm>
          <a:prstGeom prst="rect">
            <a:avLst/>
          </a:prstGeom>
          <a:noFill/>
          <a:ln w="444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masis MT Pro Light" panose="02040304050005020304" pitchFamily="18" charset="0"/>
            </a:endParaRPr>
          </a:p>
        </p:txBody>
      </p:sp>
      <p:cxnSp>
        <p:nvCxnSpPr>
          <p:cNvPr id="9" name="Straight Connector 8">
            <a:extLst>
              <a:ext uri="{FF2B5EF4-FFF2-40B4-BE49-F238E27FC236}">
                <a16:creationId xmlns:a16="http://schemas.microsoft.com/office/drawing/2014/main" id="{C3629B06-ACA6-6544-42BE-772DCA765132}"/>
              </a:ext>
            </a:extLst>
          </p:cNvPr>
          <p:cNvCxnSpPr/>
          <p:nvPr/>
        </p:nvCxnSpPr>
        <p:spPr>
          <a:xfrm>
            <a:off x="5368413" y="1934832"/>
            <a:ext cx="0" cy="6274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F848E9-C061-7B37-5A35-D074D943432A}"/>
              </a:ext>
            </a:extLst>
          </p:cNvPr>
          <p:cNvCxnSpPr/>
          <p:nvPr/>
        </p:nvCxnSpPr>
        <p:spPr>
          <a:xfrm>
            <a:off x="10889226" y="1964329"/>
            <a:ext cx="0" cy="627476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C8B08CD-477C-AAFA-DEFC-3C89F7FB732D}"/>
              </a:ext>
            </a:extLst>
          </p:cNvPr>
          <p:cNvSpPr/>
          <p:nvPr/>
        </p:nvSpPr>
        <p:spPr>
          <a:xfrm>
            <a:off x="248631" y="1876641"/>
            <a:ext cx="4978975" cy="28787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MOTIVATION</a:t>
            </a:r>
          </a:p>
        </p:txBody>
      </p:sp>
      <p:sp>
        <p:nvSpPr>
          <p:cNvPr id="14" name="Rectangle 13">
            <a:extLst>
              <a:ext uri="{FF2B5EF4-FFF2-40B4-BE49-F238E27FC236}">
                <a16:creationId xmlns:a16="http://schemas.microsoft.com/office/drawing/2014/main" id="{68910804-B03C-8490-6851-1796EEDF8A82}"/>
              </a:ext>
            </a:extLst>
          </p:cNvPr>
          <p:cNvSpPr/>
          <p:nvPr/>
        </p:nvSpPr>
        <p:spPr>
          <a:xfrm>
            <a:off x="221675" y="3606125"/>
            <a:ext cx="4978975" cy="28787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DATASET DETAILS</a:t>
            </a:r>
          </a:p>
        </p:txBody>
      </p:sp>
      <p:sp>
        <p:nvSpPr>
          <p:cNvPr id="16" name="TextBox 15">
            <a:extLst>
              <a:ext uri="{FF2B5EF4-FFF2-40B4-BE49-F238E27FC236}">
                <a16:creationId xmlns:a16="http://schemas.microsoft.com/office/drawing/2014/main" id="{839FACBA-065A-3309-B5CD-FF07022FCB47}"/>
              </a:ext>
            </a:extLst>
          </p:cNvPr>
          <p:cNvSpPr txBox="1"/>
          <p:nvPr/>
        </p:nvSpPr>
        <p:spPr>
          <a:xfrm>
            <a:off x="217837" y="2236590"/>
            <a:ext cx="5037616" cy="1384995"/>
          </a:xfrm>
          <a:prstGeom prst="rect">
            <a:avLst/>
          </a:prstGeom>
          <a:noFill/>
        </p:spPr>
        <p:txBody>
          <a:bodyPr wrap="square">
            <a:spAutoFit/>
          </a:bodyPr>
          <a:lstStyle/>
          <a:p>
            <a:pPr algn="just"/>
            <a:r>
              <a:rPr lang="en-US" sz="1400" dirty="0">
                <a:latin typeface="Amasis MT Pro" panose="02040504050005020304" pitchFamily="18" charset="0"/>
              </a:rPr>
              <a:t>Many of times farmers have a hard time to track the status of their overall yield thus making it harder for them to file and track claims for their farms with insurance companies. We wanted to design a program which would help farmers file and track their claims faster and easier with the help of our sugarcane leaf disease detection program.</a:t>
            </a:r>
          </a:p>
        </p:txBody>
      </p:sp>
      <p:sp>
        <p:nvSpPr>
          <p:cNvPr id="21" name="TextBox 20">
            <a:extLst>
              <a:ext uri="{FF2B5EF4-FFF2-40B4-BE49-F238E27FC236}">
                <a16:creationId xmlns:a16="http://schemas.microsoft.com/office/drawing/2014/main" id="{A49042A8-56BF-4AE1-3C0C-DD2150CFC903}"/>
              </a:ext>
            </a:extLst>
          </p:cNvPr>
          <p:cNvSpPr txBox="1"/>
          <p:nvPr/>
        </p:nvSpPr>
        <p:spPr>
          <a:xfrm>
            <a:off x="217836" y="3923722"/>
            <a:ext cx="5066695" cy="2155783"/>
          </a:xfrm>
          <a:prstGeom prst="rect">
            <a:avLst/>
          </a:prstGeom>
          <a:noFill/>
        </p:spPr>
        <p:txBody>
          <a:bodyPr wrap="square">
            <a:spAutoFit/>
          </a:bodyPr>
          <a:lstStyle/>
          <a:p>
            <a:pPr marL="0" marR="0" algn="just">
              <a:lnSpc>
                <a:spcPct val="107000"/>
              </a:lnSpc>
              <a:spcBef>
                <a:spcPts val="0"/>
              </a:spcBef>
              <a:spcAft>
                <a:spcPts val="800"/>
              </a:spcAft>
            </a:pPr>
            <a:r>
              <a:rPr lang="en-US" sz="1400" b="0" i="0" dirty="0">
                <a:solidFill>
                  <a:srgbClr val="3C4043"/>
                </a:solidFill>
                <a:effectLst/>
                <a:latin typeface="Amasis MT Pro" panose="02040504050005020304" pitchFamily="18" charset="0"/>
              </a:rPr>
              <a:t>Manually collected image dataset of sugarcane leaf disease. It has mainly five categories in it. </a:t>
            </a:r>
            <a:r>
              <a:rPr lang="en-US" sz="1400" b="1" i="0" dirty="0">
                <a:solidFill>
                  <a:srgbClr val="0C2D4F"/>
                </a:solidFill>
                <a:effectLst/>
                <a:latin typeface="Amasis MT Pro" panose="02040504050005020304" pitchFamily="18" charset="0"/>
              </a:rPr>
              <a:t>Healthy, Mosaic, </a:t>
            </a:r>
            <a:r>
              <a:rPr lang="en-US" sz="1400" b="1" i="0" dirty="0" err="1">
                <a:solidFill>
                  <a:srgbClr val="0C2D4F"/>
                </a:solidFill>
                <a:effectLst/>
                <a:latin typeface="Amasis MT Pro" panose="02040504050005020304" pitchFamily="18" charset="0"/>
              </a:rPr>
              <a:t>RedRot</a:t>
            </a:r>
            <a:r>
              <a:rPr lang="en-US" sz="1400" b="1" i="0" dirty="0">
                <a:solidFill>
                  <a:srgbClr val="0C2D4F"/>
                </a:solidFill>
                <a:effectLst/>
                <a:latin typeface="Amasis MT Pro" panose="02040504050005020304" pitchFamily="18" charset="0"/>
              </a:rPr>
              <a:t>, Rust and Yellow disease</a:t>
            </a:r>
            <a:r>
              <a:rPr lang="en-US" sz="1400" b="0" i="0" dirty="0">
                <a:solidFill>
                  <a:srgbClr val="3C4043"/>
                </a:solidFill>
                <a:effectLst/>
                <a:latin typeface="Amasis MT Pro" panose="02040504050005020304" pitchFamily="18" charset="0"/>
              </a:rPr>
              <a:t>. The dataset has been captured with smart phones of various configuration to maintain the diversity. It contains total 2569 images including all categories. This database has been collected in Maharashtra, India. The database is balanced and contains good variety. The image sizes are not constant as it originates form various capturing devices. All images are in RGB format.</a:t>
            </a:r>
            <a:r>
              <a:rPr lang="en-US" sz="1400" b="0" i="0" dirty="0">
                <a:solidFill>
                  <a:srgbClr val="3C4043"/>
                </a:solidFill>
                <a:effectLst/>
                <a:latin typeface="Inter"/>
              </a:rPr>
              <a:t> </a:t>
            </a:r>
            <a:r>
              <a:rPr lang="en-US" sz="1400" b="0" i="0" dirty="0">
                <a:solidFill>
                  <a:srgbClr val="3C4043"/>
                </a:solidFill>
                <a:effectLst/>
                <a:latin typeface="Inter"/>
                <a:hlinkClick r:id="rId3"/>
              </a:rPr>
              <a:t>Click Here To Visit the Dataset Page</a:t>
            </a:r>
            <a:endParaRPr lang="en-US" sz="1400" dirty="0">
              <a:effectLst/>
              <a:latin typeface="Amasis MT Pro Light" panose="02040304050005020304" pitchFamily="18" charset="0"/>
              <a:ea typeface="Calibri" panose="020F0502020204030204" pitchFamily="34" charset="0"/>
              <a:cs typeface="Mangal" panose="02040503050203030202" pitchFamily="18" charset="0"/>
            </a:endParaRPr>
          </a:p>
        </p:txBody>
      </p:sp>
      <p:sp>
        <p:nvSpPr>
          <p:cNvPr id="23" name="Rectangle 22">
            <a:extLst>
              <a:ext uri="{FF2B5EF4-FFF2-40B4-BE49-F238E27FC236}">
                <a16:creationId xmlns:a16="http://schemas.microsoft.com/office/drawing/2014/main" id="{B2A9F361-8CA1-7178-7582-C663A595E727}"/>
              </a:ext>
            </a:extLst>
          </p:cNvPr>
          <p:cNvSpPr/>
          <p:nvPr/>
        </p:nvSpPr>
        <p:spPr>
          <a:xfrm>
            <a:off x="5565636" y="1876641"/>
            <a:ext cx="5124728" cy="280199"/>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METHODOLOGY</a:t>
            </a:r>
          </a:p>
        </p:txBody>
      </p:sp>
      <p:sp>
        <p:nvSpPr>
          <p:cNvPr id="33" name="Rectangle 32">
            <a:extLst>
              <a:ext uri="{FF2B5EF4-FFF2-40B4-BE49-F238E27FC236}">
                <a16:creationId xmlns:a16="http://schemas.microsoft.com/office/drawing/2014/main" id="{3D7DF901-BC1A-21EA-C768-C2C8AE0735A3}"/>
              </a:ext>
            </a:extLst>
          </p:cNvPr>
          <p:cNvSpPr/>
          <p:nvPr/>
        </p:nvSpPr>
        <p:spPr>
          <a:xfrm>
            <a:off x="11002188" y="1906139"/>
            <a:ext cx="5035976" cy="25837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EXPERIMENTAL RESULTS</a:t>
            </a:r>
          </a:p>
        </p:txBody>
      </p:sp>
      <p:sp>
        <p:nvSpPr>
          <p:cNvPr id="38" name="TextBox 37">
            <a:extLst>
              <a:ext uri="{FF2B5EF4-FFF2-40B4-BE49-F238E27FC236}">
                <a16:creationId xmlns:a16="http://schemas.microsoft.com/office/drawing/2014/main" id="{D2DF4B1E-7509-DE79-9E3B-95722E0E4AF5}"/>
              </a:ext>
            </a:extLst>
          </p:cNvPr>
          <p:cNvSpPr txBox="1"/>
          <p:nvPr/>
        </p:nvSpPr>
        <p:spPr>
          <a:xfrm>
            <a:off x="10596021" y="6426298"/>
            <a:ext cx="2445618" cy="261610"/>
          </a:xfrm>
          <a:prstGeom prst="rect">
            <a:avLst/>
          </a:prstGeom>
          <a:noFill/>
        </p:spPr>
        <p:txBody>
          <a:bodyPr wrap="square">
            <a:spAutoFit/>
          </a:bodyPr>
          <a:lstStyle/>
          <a:p>
            <a:pPr algn="ctr"/>
            <a:endParaRPr lang="en-US" sz="1100" dirty="0">
              <a:latin typeface="Amasis MT Pro Light" panose="02040304050005020304" pitchFamily="18" charset="0"/>
            </a:endParaRPr>
          </a:p>
        </p:txBody>
      </p:sp>
      <p:sp>
        <p:nvSpPr>
          <p:cNvPr id="43" name="Rectangle 42">
            <a:extLst>
              <a:ext uri="{FF2B5EF4-FFF2-40B4-BE49-F238E27FC236}">
                <a16:creationId xmlns:a16="http://schemas.microsoft.com/office/drawing/2014/main" id="{E02487B3-ABC5-5A3B-B861-2F50BD8BA06B}"/>
              </a:ext>
            </a:extLst>
          </p:cNvPr>
          <p:cNvSpPr/>
          <p:nvPr/>
        </p:nvSpPr>
        <p:spPr>
          <a:xfrm>
            <a:off x="11012397" y="7229342"/>
            <a:ext cx="5117873" cy="25837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masis MT Pro Light" panose="02040304050005020304" pitchFamily="18" charset="0"/>
              </a:rPr>
              <a:t>DETAILS:</a:t>
            </a:r>
          </a:p>
        </p:txBody>
      </p:sp>
      <p:sp>
        <p:nvSpPr>
          <p:cNvPr id="45" name="TextBox 44">
            <a:extLst>
              <a:ext uri="{FF2B5EF4-FFF2-40B4-BE49-F238E27FC236}">
                <a16:creationId xmlns:a16="http://schemas.microsoft.com/office/drawing/2014/main" id="{17DA461E-DD94-1DF1-F151-4FA90052291D}"/>
              </a:ext>
            </a:extLst>
          </p:cNvPr>
          <p:cNvSpPr txBox="1"/>
          <p:nvPr/>
        </p:nvSpPr>
        <p:spPr>
          <a:xfrm>
            <a:off x="11001098" y="7503786"/>
            <a:ext cx="5019278" cy="1054135"/>
          </a:xfrm>
          <a:prstGeom prst="rect">
            <a:avLst/>
          </a:prstGeom>
          <a:noFill/>
        </p:spPr>
        <p:txBody>
          <a:bodyPr wrap="square">
            <a:spAutoFit/>
          </a:bodyPr>
          <a:lstStyle/>
          <a:p>
            <a:pPr marR="0" algn="just">
              <a:spcBef>
                <a:spcPts val="0"/>
              </a:spcBef>
              <a:spcAft>
                <a:spcPts val="0"/>
              </a:spcAft>
            </a:pPr>
            <a:r>
              <a:rPr lang="en-US" sz="1250" b="1" dirty="0">
                <a:effectLst/>
                <a:latin typeface="Amasis MT Pro Light" panose="02040304050005020304" pitchFamily="18" charset="0"/>
                <a:ea typeface="Calibri" panose="020F0502020204030204" pitchFamily="34" charset="0"/>
                <a:cs typeface="Mangal" panose="02040503050203030202" pitchFamily="18" charset="0"/>
              </a:rPr>
              <a:t>Name: </a:t>
            </a:r>
            <a:r>
              <a:rPr lang="en-US" sz="1250" b="1" dirty="0">
                <a:latin typeface="Amasis MT Pro Light" panose="02040304050005020304" pitchFamily="18" charset="0"/>
                <a:ea typeface="Calibri" panose="020F0502020204030204" pitchFamily="34" charset="0"/>
                <a:cs typeface="Mangal" panose="02040503050203030202" pitchFamily="18" charset="0"/>
              </a:rPr>
              <a:t>Siddharth Sharma, Divyan Tiwari</a:t>
            </a:r>
            <a:endParaRPr lang="en-US" sz="1250" b="1" dirty="0">
              <a:effectLst/>
              <a:latin typeface="Amasis MT Pro Light" panose="02040304050005020304" pitchFamily="18" charset="0"/>
              <a:ea typeface="Calibri" panose="020F0502020204030204" pitchFamily="34" charset="0"/>
              <a:cs typeface="Mangal" panose="02040503050203030202" pitchFamily="18" charset="0"/>
            </a:endParaRPr>
          </a:p>
          <a:p>
            <a:pPr marR="0" algn="just">
              <a:spcBef>
                <a:spcPts val="0"/>
              </a:spcBef>
              <a:spcAft>
                <a:spcPts val="0"/>
              </a:spcAft>
            </a:pPr>
            <a:r>
              <a:rPr lang="en-US" sz="1250" b="1" dirty="0">
                <a:latin typeface="Amasis MT Pro Light" panose="02040304050005020304" pitchFamily="18" charset="0"/>
                <a:ea typeface="Calibri" panose="020F0502020204030204" pitchFamily="34" charset="0"/>
                <a:cs typeface="Mangal" panose="02040503050203030202" pitchFamily="18" charset="0"/>
              </a:rPr>
              <a:t>Enrollment No.:A023119822013, A023119822018</a:t>
            </a:r>
          </a:p>
          <a:p>
            <a:pPr marR="0" algn="just">
              <a:spcBef>
                <a:spcPts val="0"/>
              </a:spcBef>
              <a:spcAft>
                <a:spcPts val="0"/>
              </a:spcAft>
            </a:pPr>
            <a:r>
              <a:rPr lang="en-US" sz="1250" b="1" dirty="0">
                <a:latin typeface="Amasis MT Pro Light" panose="02040304050005020304" pitchFamily="18" charset="0"/>
                <a:ea typeface="Calibri" panose="020F0502020204030204" pitchFamily="34" charset="0"/>
                <a:cs typeface="Mangal" panose="02040503050203030202" pitchFamily="18" charset="0"/>
              </a:rPr>
              <a:t>Department: B. Tech.(AI)</a:t>
            </a:r>
          </a:p>
          <a:p>
            <a:pPr marR="0" algn="just">
              <a:spcBef>
                <a:spcPts val="0"/>
              </a:spcBef>
              <a:spcAft>
                <a:spcPts val="0"/>
              </a:spcAft>
            </a:pPr>
            <a:r>
              <a:rPr lang="en-US" sz="1250" b="1" dirty="0">
                <a:latin typeface="Amasis MT Pro Light" panose="02040304050005020304" pitchFamily="18" charset="0"/>
                <a:ea typeface="Calibri" panose="020F0502020204030204" pitchFamily="34" charset="0"/>
                <a:cs typeface="Mangal" panose="02040503050203030202" pitchFamily="18" charset="0"/>
              </a:rPr>
              <a:t>Institute: Amity University Uttar Pradesh(Noida Campus)</a:t>
            </a:r>
          </a:p>
          <a:p>
            <a:pPr marR="0" algn="just">
              <a:spcBef>
                <a:spcPts val="0"/>
              </a:spcBef>
              <a:spcAft>
                <a:spcPts val="0"/>
              </a:spcAft>
            </a:pPr>
            <a:r>
              <a:rPr lang="en-US" sz="1250" b="1" dirty="0">
                <a:latin typeface="Amasis MT Pro Light" panose="02040304050005020304" pitchFamily="18" charset="0"/>
                <a:ea typeface="Calibri" panose="020F0502020204030204" pitchFamily="34" charset="0"/>
                <a:cs typeface="Mangal" panose="02040503050203030202" pitchFamily="18" charset="0"/>
              </a:rPr>
              <a:t>Email ID: siddharth..sharma8@s.amity.edu, divyan.tiwari@s.amity.edu</a:t>
            </a:r>
          </a:p>
        </p:txBody>
      </p:sp>
      <p:sp>
        <p:nvSpPr>
          <p:cNvPr id="47" name="TextBox 46">
            <a:extLst>
              <a:ext uri="{FF2B5EF4-FFF2-40B4-BE49-F238E27FC236}">
                <a16:creationId xmlns:a16="http://schemas.microsoft.com/office/drawing/2014/main" id="{6240A985-BA66-FFC1-9303-5EAC348DCECF}"/>
              </a:ext>
            </a:extLst>
          </p:cNvPr>
          <p:cNvSpPr txBox="1"/>
          <p:nvPr/>
        </p:nvSpPr>
        <p:spPr>
          <a:xfrm>
            <a:off x="40752" y="8570582"/>
            <a:ext cx="16177147" cy="518777"/>
          </a:xfrm>
          <a:prstGeom prst="rect">
            <a:avLst/>
          </a:prstGeom>
          <a:solidFill>
            <a:srgbClr val="FFC000"/>
          </a:solidFill>
          <a:ln>
            <a:noFill/>
          </a:ln>
          <a:scene3d>
            <a:camera prst="orthographicFront"/>
            <a:lightRig rig="threePt" dir="t"/>
          </a:scene3d>
          <a:sp3d extrusionH="139700">
            <a:bevelT w="247650" prst="artDeco"/>
            <a:extrusionClr>
              <a:schemeClr val="tx1">
                <a:lumMod val="95000"/>
                <a:lumOff val="5000"/>
              </a:schemeClr>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4800">
                <a:solidFill>
                  <a:schemeClr val="tx1"/>
                </a:solidFill>
                <a:latin typeface="Times New Roman" panose="02020603050405020304" pitchFamily="18" charset="0"/>
                <a:cs typeface="Times New Roman" panose="02020603050405020304"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t>E3G-12B, Amity University, Sector 125, Noida, UP.                Email: ai@amity.edu           www.amity.edu/acai/</a:t>
            </a:r>
            <a:endParaRPr lang="en-IN" sz="2400" dirty="0"/>
          </a:p>
        </p:txBody>
      </p:sp>
      <p:pic>
        <p:nvPicPr>
          <p:cNvPr id="2" name="Picture 1">
            <a:extLst>
              <a:ext uri="{FF2B5EF4-FFF2-40B4-BE49-F238E27FC236}">
                <a16:creationId xmlns:a16="http://schemas.microsoft.com/office/drawing/2014/main" id="{B5AE5C2D-9E56-E15A-2A99-B35B67028CDE}"/>
              </a:ext>
            </a:extLst>
          </p:cNvPr>
          <p:cNvPicPr>
            <a:picLocks noChangeAspect="1"/>
          </p:cNvPicPr>
          <p:nvPr/>
        </p:nvPicPr>
        <p:blipFill>
          <a:blip r:embed="rId4"/>
          <a:stretch>
            <a:fillRect/>
          </a:stretch>
        </p:blipFill>
        <p:spPr>
          <a:xfrm>
            <a:off x="11445482" y="118650"/>
            <a:ext cx="4684783" cy="909706"/>
          </a:xfrm>
          <a:prstGeom prst="rect">
            <a:avLst/>
          </a:prstGeom>
        </p:spPr>
      </p:pic>
      <p:pic>
        <p:nvPicPr>
          <p:cNvPr id="8" name="Picture 2" descr="Amity University Logo PNG Download Original Logo Big Size ...">
            <a:extLst>
              <a:ext uri="{FF2B5EF4-FFF2-40B4-BE49-F238E27FC236}">
                <a16:creationId xmlns:a16="http://schemas.microsoft.com/office/drawing/2014/main" id="{E63A0B33-C519-8920-C550-B04A5C0D6D5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160" b="34617"/>
          <a:stretch/>
        </p:blipFill>
        <p:spPr bwMode="auto">
          <a:xfrm>
            <a:off x="-1476" y="84778"/>
            <a:ext cx="3620800" cy="1094286"/>
          </a:xfrm>
          <a:prstGeom prst="rect">
            <a:avLst/>
          </a:prstGeom>
          <a:noFill/>
          <a:effectLst>
            <a:outerShdw blurRad="50800" dist="127000" dir="2700000" sx="98000" sy="98000" algn="tl" rotWithShape="0">
              <a:prstClr val="black">
                <a:alpha val="31000"/>
              </a:prstClr>
            </a:outerShdw>
          </a:effectLst>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59E51D41-D3E0-E2FE-AFAE-DBD5094319EB}"/>
              </a:ext>
            </a:extLst>
          </p:cNvPr>
          <p:cNvCxnSpPr>
            <a:cxnSpLocks/>
          </p:cNvCxnSpPr>
          <p:nvPr/>
        </p:nvCxnSpPr>
        <p:spPr>
          <a:xfrm flipV="1">
            <a:off x="3442794" y="548023"/>
            <a:ext cx="7824850" cy="22938"/>
          </a:xfrm>
          <a:prstGeom prst="line">
            <a:avLst/>
          </a:prstGeom>
          <a:ln>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B41655-FF13-F5F7-9143-1FE45426C4FB}"/>
              </a:ext>
            </a:extLst>
          </p:cNvPr>
          <p:cNvSpPr txBox="1"/>
          <p:nvPr/>
        </p:nvSpPr>
        <p:spPr>
          <a:xfrm>
            <a:off x="167028" y="1366141"/>
            <a:ext cx="15983921" cy="523926"/>
          </a:xfrm>
          <a:prstGeom prst="rect">
            <a:avLst/>
          </a:prstGeom>
          <a:noFill/>
        </p:spPr>
        <p:txBody>
          <a:bodyPr wrap="square">
            <a:spAutoFit/>
          </a:bodyPr>
          <a:lstStyle/>
          <a:p>
            <a:pPr marL="0" marR="0" algn="ctr">
              <a:lnSpc>
                <a:spcPct val="107000"/>
              </a:lnSpc>
              <a:spcBef>
                <a:spcPts val="0"/>
              </a:spcBef>
              <a:spcAft>
                <a:spcPts val="0"/>
              </a:spcAft>
            </a:pPr>
            <a:r>
              <a:rPr lang="en-US" sz="2800" dirty="0">
                <a:solidFill>
                  <a:srgbClr val="0C2D4F"/>
                </a:solidFill>
                <a:effectLst/>
                <a:latin typeface="Amasis MT Pro Black" panose="02040A04050005020304" pitchFamily="18" charset="0"/>
                <a:ea typeface="Calibri" panose="020F0502020204030204" pitchFamily="34" charset="0"/>
                <a:cs typeface="Mangal" panose="02040503050203030202" pitchFamily="18" charset="0"/>
              </a:rPr>
              <a:t>AI Harvest: Empowering Sugarcane Health with Deep Learning Disease Classification!</a:t>
            </a:r>
            <a:endParaRPr lang="en-US" sz="1200" dirty="0">
              <a:solidFill>
                <a:srgbClr val="0C2D4F"/>
              </a:solidFill>
              <a:effectLst/>
              <a:latin typeface="Amasis MT Pro Black" panose="02040A04050005020304" pitchFamily="18" charset="0"/>
              <a:ea typeface="Calibri" panose="020F0502020204030204" pitchFamily="34" charset="0"/>
              <a:cs typeface="Mangal" panose="02040503050203030202" pitchFamily="18" charset="0"/>
            </a:endParaRPr>
          </a:p>
        </p:txBody>
      </p:sp>
      <p:sp>
        <p:nvSpPr>
          <p:cNvPr id="48" name="TextBox 47">
            <a:extLst>
              <a:ext uri="{FF2B5EF4-FFF2-40B4-BE49-F238E27FC236}">
                <a16:creationId xmlns:a16="http://schemas.microsoft.com/office/drawing/2014/main" id="{B8CCBDCB-B124-FA8D-1412-6C815E5209F7}"/>
              </a:ext>
            </a:extLst>
          </p:cNvPr>
          <p:cNvSpPr txBox="1"/>
          <p:nvPr/>
        </p:nvSpPr>
        <p:spPr>
          <a:xfrm>
            <a:off x="10990203" y="2250167"/>
            <a:ext cx="5044122" cy="1921745"/>
          </a:xfrm>
          <a:prstGeom prst="rect">
            <a:avLst/>
          </a:prstGeom>
          <a:noFill/>
        </p:spPr>
        <p:txBody>
          <a:bodyPr wrap="square">
            <a:spAutoFit/>
          </a:bodyPr>
          <a:lstStyle>
            <a:defPPr>
              <a:defRPr lang="en-US"/>
            </a:defPPr>
            <a:lvl1pPr marR="0" algn="just">
              <a:lnSpc>
                <a:spcPct val="107000"/>
              </a:lnSpc>
              <a:spcBef>
                <a:spcPts val="0"/>
              </a:spcBef>
              <a:spcAft>
                <a:spcPts val="0"/>
              </a:spcAft>
              <a:defRPr sz="1100">
                <a:solidFill>
                  <a:srgbClr val="000000"/>
                </a:solidFill>
                <a:effectLst/>
                <a:latin typeface="Amasis MT Pro Light" panose="02040304050005020304" pitchFamily="18" charset="0"/>
                <a:ea typeface="Calibri" panose="020F0502020204030204" pitchFamily="34" charset="0"/>
                <a:cs typeface="Mangal" panose="02040503050203030202" pitchFamily="18" charset="0"/>
              </a:defRPr>
            </a:lvl1pPr>
          </a:lstStyle>
          <a:p>
            <a:r>
              <a:rPr lang="en-US" sz="1400" dirty="0">
                <a:latin typeface="Amasis MT Pro" panose="02040504050005020304" pitchFamily="18" charset="0"/>
              </a:rPr>
              <a:t>The model was trained on an Efficient-Net and our novel Customized Dense Layer CNN architecture. We named our model “</a:t>
            </a:r>
            <a:r>
              <a:rPr lang="en-US" sz="1400" b="1" u="sng" dirty="0" err="1">
                <a:latin typeface="Amasis MT Pro" panose="02040504050005020304" pitchFamily="18" charset="0"/>
              </a:rPr>
              <a:t>CaneGuard</a:t>
            </a:r>
            <a:r>
              <a:rPr lang="en-US" sz="1400" dirty="0">
                <a:latin typeface="Amasis MT Pro" panose="02040504050005020304" pitchFamily="18" charset="0"/>
              </a:rPr>
              <a:t>’. To overcome the problem of overfitting and we made the model more robust and generalized techniques such as Batch Normalization, Kernel Regularization and Dropouts were used. The model was trained and compared with other CNN architectures like VGG-16, VGG-19 and a basic CNN model.</a:t>
            </a:r>
          </a:p>
        </p:txBody>
      </p:sp>
      <p:sp>
        <p:nvSpPr>
          <p:cNvPr id="51" name="TextBox 50">
            <a:extLst>
              <a:ext uri="{FF2B5EF4-FFF2-40B4-BE49-F238E27FC236}">
                <a16:creationId xmlns:a16="http://schemas.microsoft.com/office/drawing/2014/main" id="{00C1F832-9CFE-4DA4-4D53-52442A265921}"/>
              </a:ext>
            </a:extLst>
          </p:cNvPr>
          <p:cNvSpPr txBox="1"/>
          <p:nvPr/>
        </p:nvSpPr>
        <p:spPr>
          <a:xfrm>
            <a:off x="11015603" y="4103612"/>
            <a:ext cx="5464659" cy="253916"/>
          </a:xfrm>
          <a:prstGeom prst="rect">
            <a:avLst/>
          </a:prstGeom>
          <a:noFill/>
        </p:spPr>
        <p:txBody>
          <a:bodyPr wrap="square">
            <a:spAutoFit/>
          </a:bodyPr>
          <a:lstStyle>
            <a:defPPr>
              <a:defRPr lang="en-US"/>
            </a:defPPr>
            <a:lvl1pPr>
              <a:defRPr sz="1050">
                <a:effectLst/>
                <a:latin typeface="Amasis MT Pro Light" panose="02040304050005020304" pitchFamily="18" charset="0"/>
                <a:ea typeface="Calibri" panose="020F0502020204030204" pitchFamily="34" charset="0"/>
              </a:defRPr>
            </a:lvl1pPr>
          </a:lstStyle>
          <a:p>
            <a:r>
              <a:rPr lang="en-IN" dirty="0"/>
              <a:t>Comparative analysis of the proposed model with other CNN models (84 epochs)</a:t>
            </a:r>
            <a:endParaRPr lang="en-US" dirty="0"/>
          </a:p>
        </p:txBody>
      </p:sp>
      <p:pic>
        <p:nvPicPr>
          <p:cNvPr id="6" name="Picture 5">
            <a:extLst>
              <a:ext uri="{FF2B5EF4-FFF2-40B4-BE49-F238E27FC236}">
                <a16:creationId xmlns:a16="http://schemas.microsoft.com/office/drawing/2014/main" id="{AA93F670-13FF-05CF-7C49-7CA0BD078389}"/>
              </a:ext>
            </a:extLst>
          </p:cNvPr>
          <p:cNvPicPr>
            <a:picLocks noChangeAspect="1"/>
          </p:cNvPicPr>
          <p:nvPr/>
        </p:nvPicPr>
        <p:blipFill>
          <a:blip r:embed="rId6"/>
          <a:stretch>
            <a:fillRect/>
          </a:stretch>
        </p:blipFill>
        <p:spPr>
          <a:xfrm>
            <a:off x="126783" y="6710796"/>
            <a:ext cx="5203229" cy="1155301"/>
          </a:xfrm>
          <a:prstGeom prst="rect">
            <a:avLst/>
          </a:prstGeom>
        </p:spPr>
      </p:pic>
      <p:graphicFrame>
        <p:nvGraphicFramePr>
          <p:cNvPr id="17" name="Table 16">
            <a:extLst>
              <a:ext uri="{FF2B5EF4-FFF2-40B4-BE49-F238E27FC236}">
                <a16:creationId xmlns:a16="http://schemas.microsoft.com/office/drawing/2014/main" id="{5964CE35-4209-4CB8-F61D-BE4F4EC5D9C4}"/>
              </a:ext>
            </a:extLst>
          </p:cNvPr>
          <p:cNvGraphicFramePr>
            <a:graphicFrameLocks noGrp="1"/>
          </p:cNvGraphicFramePr>
          <p:nvPr>
            <p:extLst>
              <p:ext uri="{D42A27DB-BD31-4B8C-83A1-F6EECF244321}">
                <p14:modId xmlns:p14="http://schemas.microsoft.com/office/powerpoint/2010/main" val="1492560933"/>
              </p:ext>
            </p:extLst>
          </p:nvPr>
        </p:nvGraphicFramePr>
        <p:xfrm>
          <a:off x="136002" y="6128061"/>
          <a:ext cx="5091606" cy="491178"/>
        </p:xfrm>
        <a:graphic>
          <a:graphicData uri="http://schemas.openxmlformats.org/drawingml/2006/table">
            <a:tbl>
              <a:tblPr firstRow="1" bandRow="1">
                <a:tableStyleId>{5C22544A-7EE6-4342-B048-85BDC9FD1C3A}</a:tableStyleId>
              </a:tblPr>
              <a:tblGrid>
                <a:gridCol w="848601">
                  <a:extLst>
                    <a:ext uri="{9D8B030D-6E8A-4147-A177-3AD203B41FA5}">
                      <a16:colId xmlns:a16="http://schemas.microsoft.com/office/drawing/2014/main" val="1705625246"/>
                    </a:ext>
                  </a:extLst>
                </a:gridCol>
                <a:gridCol w="848601">
                  <a:extLst>
                    <a:ext uri="{9D8B030D-6E8A-4147-A177-3AD203B41FA5}">
                      <a16:colId xmlns:a16="http://schemas.microsoft.com/office/drawing/2014/main" val="831269343"/>
                    </a:ext>
                  </a:extLst>
                </a:gridCol>
                <a:gridCol w="848601">
                  <a:extLst>
                    <a:ext uri="{9D8B030D-6E8A-4147-A177-3AD203B41FA5}">
                      <a16:colId xmlns:a16="http://schemas.microsoft.com/office/drawing/2014/main" val="1747987542"/>
                    </a:ext>
                  </a:extLst>
                </a:gridCol>
                <a:gridCol w="848601">
                  <a:extLst>
                    <a:ext uri="{9D8B030D-6E8A-4147-A177-3AD203B41FA5}">
                      <a16:colId xmlns:a16="http://schemas.microsoft.com/office/drawing/2014/main" val="1888656357"/>
                    </a:ext>
                  </a:extLst>
                </a:gridCol>
                <a:gridCol w="848601">
                  <a:extLst>
                    <a:ext uri="{9D8B030D-6E8A-4147-A177-3AD203B41FA5}">
                      <a16:colId xmlns:a16="http://schemas.microsoft.com/office/drawing/2014/main" val="18330109"/>
                    </a:ext>
                  </a:extLst>
                </a:gridCol>
                <a:gridCol w="848601">
                  <a:extLst>
                    <a:ext uri="{9D8B030D-6E8A-4147-A177-3AD203B41FA5}">
                      <a16:colId xmlns:a16="http://schemas.microsoft.com/office/drawing/2014/main" val="4030824217"/>
                    </a:ext>
                  </a:extLst>
                </a:gridCol>
              </a:tblGrid>
              <a:tr h="245589">
                <a:tc>
                  <a:txBody>
                    <a:bodyPr/>
                    <a:lstStyle/>
                    <a:p>
                      <a:pPr algn="ctr"/>
                      <a:r>
                        <a:rPr lang="en-IN" sz="900" dirty="0"/>
                        <a:t>Classes</a:t>
                      </a:r>
                    </a:p>
                  </a:txBody>
                  <a:tcPr/>
                </a:tc>
                <a:tc>
                  <a:txBody>
                    <a:bodyPr/>
                    <a:lstStyle/>
                    <a:p>
                      <a:r>
                        <a:rPr lang="en-IN" sz="900" dirty="0"/>
                        <a:t>Healthy</a:t>
                      </a:r>
                    </a:p>
                  </a:txBody>
                  <a:tcPr/>
                </a:tc>
                <a:tc>
                  <a:txBody>
                    <a:bodyPr/>
                    <a:lstStyle/>
                    <a:p>
                      <a:r>
                        <a:rPr lang="en-IN" sz="900" dirty="0"/>
                        <a:t>Mosaic</a:t>
                      </a:r>
                    </a:p>
                  </a:txBody>
                  <a:tcPr/>
                </a:tc>
                <a:tc>
                  <a:txBody>
                    <a:bodyPr/>
                    <a:lstStyle/>
                    <a:p>
                      <a:r>
                        <a:rPr lang="en-IN" sz="900" dirty="0" err="1"/>
                        <a:t>RedRot</a:t>
                      </a:r>
                      <a:endParaRPr lang="en-IN" sz="900" dirty="0"/>
                    </a:p>
                  </a:txBody>
                  <a:tcPr/>
                </a:tc>
                <a:tc>
                  <a:txBody>
                    <a:bodyPr/>
                    <a:lstStyle/>
                    <a:p>
                      <a:r>
                        <a:rPr lang="en-IN" sz="900" dirty="0"/>
                        <a:t>Rust</a:t>
                      </a:r>
                    </a:p>
                  </a:txBody>
                  <a:tcPr/>
                </a:tc>
                <a:tc>
                  <a:txBody>
                    <a:bodyPr/>
                    <a:lstStyle/>
                    <a:p>
                      <a:r>
                        <a:rPr lang="en-IN" sz="900" dirty="0"/>
                        <a:t>Yellow</a:t>
                      </a:r>
                    </a:p>
                  </a:txBody>
                  <a:tcPr/>
                </a:tc>
                <a:extLst>
                  <a:ext uri="{0D108BD9-81ED-4DB2-BD59-A6C34878D82A}">
                    <a16:rowId xmlns:a16="http://schemas.microsoft.com/office/drawing/2014/main" val="733601375"/>
                  </a:ext>
                </a:extLst>
              </a:tr>
              <a:tr h="245589">
                <a:tc>
                  <a:txBody>
                    <a:bodyPr/>
                    <a:lstStyle/>
                    <a:p>
                      <a:pPr algn="ctr"/>
                      <a:r>
                        <a:rPr lang="en-IN" sz="900" dirty="0"/>
                        <a:t>Images</a:t>
                      </a:r>
                    </a:p>
                  </a:txBody>
                  <a:tcPr/>
                </a:tc>
                <a:tc>
                  <a:txBody>
                    <a:bodyPr/>
                    <a:lstStyle/>
                    <a:p>
                      <a:pPr algn="ctr"/>
                      <a:r>
                        <a:rPr lang="en-IN" sz="900" dirty="0"/>
                        <a:t>522</a:t>
                      </a:r>
                    </a:p>
                  </a:txBody>
                  <a:tcPr/>
                </a:tc>
                <a:tc>
                  <a:txBody>
                    <a:bodyPr/>
                    <a:lstStyle/>
                    <a:p>
                      <a:pPr algn="ctr"/>
                      <a:r>
                        <a:rPr lang="en-IN" sz="900" dirty="0"/>
                        <a:t>462</a:t>
                      </a:r>
                    </a:p>
                  </a:txBody>
                  <a:tcPr/>
                </a:tc>
                <a:tc>
                  <a:txBody>
                    <a:bodyPr/>
                    <a:lstStyle/>
                    <a:p>
                      <a:pPr algn="ctr"/>
                      <a:r>
                        <a:rPr lang="en-IN" sz="900" dirty="0"/>
                        <a:t>518</a:t>
                      </a:r>
                    </a:p>
                  </a:txBody>
                  <a:tcPr/>
                </a:tc>
                <a:tc>
                  <a:txBody>
                    <a:bodyPr/>
                    <a:lstStyle/>
                    <a:p>
                      <a:pPr algn="ctr"/>
                      <a:r>
                        <a:rPr lang="en-IN" sz="900" dirty="0"/>
                        <a:t>514</a:t>
                      </a:r>
                    </a:p>
                  </a:txBody>
                  <a:tcPr/>
                </a:tc>
                <a:tc>
                  <a:txBody>
                    <a:bodyPr/>
                    <a:lstStyle/>
                    <a:p>
                      <a:pPr algn="ctr"/>
                      <a:r>
                        <a:rPr lang="en-IN" sz="900" dirty="0"/>
                        <a:t>505</a:t>
                      </a:r>
                    </a:p>
                  </a:txBody>
                  <a:tcPr/>
                </a:tc>
                <a:extLst>
                  <a:ext uri="{0D108BD9-81ED-4DB2-BD59-A6C34878D82A}">
                    <a16:rowId xmlns:a16="http://schemas.microsoft.com/office/drawing/2014/main" val="4114758074"/>
                  </a:ext>
                </a:extLst>
              </a:tr>
            </a:tbl>
          </a:graphicData>
        </a:graphic>
      </p:graphicFrame>
      <p:grpSp>
        <p:nvGrpSpPr>
          <p:cNvPr id="37" name="Group 36">
            <a:extLst>
              <a:ext uri="{FF2B5EF4-FFF2-40B4-BE49-F238E27FC236}">
                <a16:creationId xmlns:a16="http://schemas.microsoft.com/office/drawing/2014/main" id="{16ED9B69-B564-18BC-BB35-9E9568C24AD8}"/>
              </a:ext>
            </a:extLst>
          </p:cNvPr>
          <p:cNvGrpSpPr/>
          <p:nvPr/>
        </p:nvGrpSpPr>
        <p:grpSpPr>
          <a:xfrm>
            <a:off x="10362693" y="6166627"/>
            <a:ext cx="3287783" cy="1095193"/>
            <a:chOff x="10652944" y="4975651"/>
            <a:chExt cx="3287783" cy="1095193"/>
          </a:xfrm>
        </p:grpSpPr>
        <p:sp>
          <p:nvSpPr>
            <p:cNvPr id="39" name="TextBox 38">
              <a:extLst>
                <a:ext uri="{FF2B5EF4-FFF2-40B4-BE49-F238E27FC236}">
                  <a16:creationId xmlns:a16="http://schemas.microsoft.com/office/drawing/2014/main" id="{216E17D6-115F-C938-97CD-B1471431F35A}"/>
                </a:ext>
              </a:extLst>
            </p:cNvPr>
            <p:cNvSpPr txBox="1"/>
            <p:nvPr/>
          </p:nvSpPr>
          <p:spPr>
            <a:xfrm>
              <a:off x="10652944" y="4975651"/>
              <a:ext cx="3287783" cy="253916"/>
            </a:xfrm>
            <a:prstGeom prst="rect">
              <a:avLst/>
            </a:prstGeom>
            <a:noFill/>
          </p:spPr>
          <p:txBody>
            <a:bodyPr wrap="square">
              <a:spAutoFit/>
            </a:bodyPr>
            <a:lstStyle>
              <a:defPPr>
                <a:defRPr lang="en-US"/>
              </a:defPPr>
              <a:lvl1pPr>
                <a:defRPr sz="1100">
                  <a:effectLst/>
                  <a:latin typeface="Amasis MT Pro Light" panose="02040304050005020304" pitchFamily="18" charset="0"/>
                  <a:ea typeface="Calibri" panose="020F0502020204030204" pitchFamily="34" charset="0"/>
                </a:defRPr>
              </a:lvl1pPr>
            </a:lstStyle>
            <a:p>
              <a:pPr algn="ctr"/>
              <a:r>
                <a:rPr lang="en-US" sz="1050" dirty="0"/>
                <a:t>{Cane Guard with batch normalization}</a:t>
              </a:r>
            </a:p>
          </p:txBody>
        </p:sp>
        <p:sp>
          <p:nvSpPr>
            <p:cNvPr id="36" name="TextBox 35">
              <a:extLst>
                <a:ext uri="{FF2B5EF4-FFF2-40B4-BE49-F238E27FC236}">
                  <a16:creationId xmlns:a16="http://schemas.microsoft.com/office/drawing/2014/main" id="{12227BD5-666E-7B7E-152E-003A10EB9C0E}"/>
                </a:ext>
              </a:extLst>
            </p:cNvPr>
            <p:cNvSpPr txBox="1"/>
            <p:nvPr/>
          </p:nvSpPr>
          <p:spPr>
            <a:xfrm>
              <a:off x="11222199" y="5301403"/>
              <a:ext cx="2445615" cy="769441"/>
            </a:xfrm>
            <a:prstGeom prst="rect">
              <a:avLst/>
            </a:prstGeom>
            <a:noFill/>
          </p:spPr>
          <p:txBody>
            <a:bodyPr wrap="square" rtlCol="0">
              <a:spAutoFit/>
            </a:bodyPr>
            <a:lstStyle/>
            <a:p>
              <a:r>
                <a:rPr lang="en-US" sz="1100" b="0" i="0" dirty="0">
                  <a:solidFill>
                    <a:srgbClr val="0C2D4F"/>
                  </a:solidFill>
                  <a:effectLst/>
                  <a:latin typeface="Consolas" panose="020B0609020204030204" pitchFamily="49" charset="0"/>
                </a:rPr>
                <a:t>Accuracy: 0.9386138613861386 Precision: 0.9388793105905113 Recall: 0.9386138613861386 </a:t>
              </a:r>
            </a:p>
            <a:p>
              <a:r>
                <a:rPr lang="en-US" sz="1100" b="0" i="0" dirty="0">
                  <a:solidFill>
                    <a:srgbClr val="0C2D4F"/>
                  </a:solidFill>
                  <a:effectLst/>
                  <a:latin typeface="Consolas" panose="020B0609020204030204" pitchFamily="49" charset="0"/>
                </a:rPr>
                <a:t>F1-score: 0.9386298436306962</a:t>
              </a:r>
              <a:endParaRPr lang="en-IN" sz="1100" dirty="0">
                <a:solidFill>
                  <a:srgbClr val="0C2D4F"/>
                </a:solidFill>
              </a:endParaRPr>
            </a:p>
          </p:txBody>
        </p:sp>
      </p:grpSp>
      <p:graphicFrame>
        <p:nvGraphicFramePr>
          <p:cNvPr id="46" name="Table 45">
            <a:extLst>
              <a:ext uri="{FF2B5EF4-FFF2-40B4-BE49-F238E27FC236}">
                <a16:creationId xmlns:a16="http://schemas.microsoft.com/office/drawing/2014/main" id="{C3CC62E9-DE2F-2A93-C41B-B90C2E420356}"/>
              </a:ext>
            </a:extLst>
          </p:cNvPr>
          <p:cNvGraphicFramePr>
            <a:graphicFrameLocks noGrp="1"/>
          </p:cNvGraphicFramePr>
          <p:nvPr>
            <p:extLst>
              <p:ext uri="{D42A27DB-BD31-4B8C-83A1-F6EECF244321}">
                <p14:modId xmlns:p14="http://schemas.microsoft.com/office/powerpoint/2010/main" val="1447163839"/>
              </p:ext>
            </p:extLst>
          </p:nvPr>
        </p:nvGraphicFramePr>
        <p:xfrm>
          <a:off x="11088086" y="4414936"/>
          <a:ext cx="1895920" cy="1738504"/>
        </p:xfrm>
        <a:graphic>
          <a:graphicData uri="http://schemas.openxmlformats.org/drawingml/2006/table">
            <a:tbl>
              <a:tblPr firstRow="1" bandRow="1">
                <a:tableStyleId>{5C22544A-7EE6-4342-B048-85BDC9FD1C3A}</a:tableStyleId>
              </a:tblPr>
              <a:tblGrid>
                <a:gridCol w="947960">
                  <a:extLst>
                    <a:ext uri="{9D8B030D-6E8A-4147-A177-3AD203B41FA5}">
                      <a16:colId xmlns:a16="http://schemas.microsoft.com/office/drawing/2014/main" val="1160777902"/>
                    </a:ext>
                  </a:extLst>
                </a:gridCol>
                <a:gridCol w="947960">
                  <a:extLst>
                    <a:ext uri="{9D8B030D-6E8A-4147-A177-3AD203B41FA5}">
                      <a16:colId xmlns:a16="http://schemas.microsoft.com/office/drawing/2014/main" val="76128458"/>
                    </a:ext>
                  </a:extLst>
                </a:gridCol>
              </a:tblGrid>
              <a:tr h="336514">
                <a:tc>
                  <a:txBody>
                    <a:bodyPr/>
                    <a:lstStyle/>
                    <a:p>
                      <a:pPr algn="ctr"/>
                      <a:r>
                        <a:rPr lang="en-IN" sz="1000" dirty="0"/>
                        <a:t>Model</a:t>
                      </a:r>
                    </a:p>
                  </a:txBody>
                  <a:tcPr/>
                </a:tc>
                <a:tc>
                  <a:txBody>
                    <a:bodyPr/>
                    <a:lstStyle/>
                    <a:p>
                      <a:pPr algn="ctr"/>
                      <a:r>
                        <a:rPr lang="en-IN" sz="1000" dirty="0"/>
                        <a:t>Validation Accuracy</a:t>
                      </a:r>
                    </a:p>
                  </a:txBody>
                  <a:tcPr/>
                </a:tc>
                <a:extLst>
                  <a:ext uri="{0D108BD9-81ED-4DB2-BD59-A6C34878D82A}">
                    <a16:rowId xmlns:a16="http://schemas.microsoft.com/office/drawing/2014/main" val="3679224517"/>
                  </a:ext>
                </a:extLst>
              </a:tr>
              <a:tr h="336514">
                <a:tc>
                  <a:txBody>
                    <a:bodyPr/>
                    <a:lstStyle/>
                    <a:p>
                      <a:pPr algn="ctr"/>
                      <a:r>
                        <a:rPr lang="en-IN" sz="1000" dirty="0"/>
                        <a:t>EFFICIENT</a:t>
                      </a:r>
                    </a:p>
                    <a:p>
                      <a:pPr algn="ctr"/>
                      <a:r>
                        <a:rPr lang="en-IN" sz="1000" dirty="0"/>
                        <a:t>NET-B0</a:t>
                      </a:r>
                    </a:p>
                  </a:txBody>
                  <a:tcPr/>
                </a:tc>
                <a:tc>
                  <a:txBody>
                    <a:bodyPr/>
                    <a:lstStyle/>
                    <a:p>
                      <a:pPr algn="ctr"/>
                      <a:r>
                        <a:rPr lang="en-IN" sz="1000" dirty="0"/>
                        <a:t>93.86%</a:t>
                      </a:r>
                    </a:p>
                  </a:txBody>
                  <a:tcPr/>
                </a:tc>
                <a:extLst>
                  <a:ext uri="{0D108BD9-81ED-4DB2-BD59-A6C34878D82A}">
                    <a16:rowId xmlns:a16="http://schemas.microsoft.com/office/drawing/2014/main" val="3065163572"/>
                  </a:ext>
                </a:extLst>
              </a:tr>
              <a:tr h="274892">
                <a:tc>
                  <a:txBody>
                    <a:bodyPr/>
                    <a:lstStyle/>
                    <a:p>
                      <a:pPr algn="ctr"/>
                      <a:r>
                        <a:rPr lang="en-IN" sz="1000" dirty="0"/>
                        <a:t>VGG-16</a:t>
                      </a:r>
                    </a:p>
                  </a:txBody>
                  <a:tcPr/>
                </a:tc>
                <a:tc>
                  <a:txBody>
                    <a:bodyPr/>
                    <a:lstStyle/>
                    <a:p>
                      <a:pPr algn="ctr"/>
                      <a:r>
                        <a:rPr lang="en-IN" sz="1000" dirty="0"/>
                        <a:t>78.19%</a:t>
                      </a:r>
                    </a:p>
                  </a:txBody>
                  <a:tcPr/>
                </a:tc>
                <a:extLst>
                  <a:ext uri="{0D108BD9-81ED-4DB2-BD59-A6C34878D82A}">
                    <a16:rowId xmlns:a16="http://schemas.microsoft.com/office/drawing/2014/main" val="729013495"/>
                  </a:ext>
                </a:extLst>
              </a:tr>
              <a:tr h="274892">
                <a:tc>
                  <a:txBody>
                    <a:bodyPr/>
                    <a:lstStyle/>
                    <a:p>
                      <a:pPr algn="ctr"/>
                      <a:r>
                        <a:rPr lang="en-IN" sz="1000" dirty="0"/>
                        <a:t>VGG-19</a:t>
                      </a:r>
                    </a:p>
                  </a:txBody>
                  <a:tcPr/>
                </a:tc>
                <a:tc>
                  <a:txBody>
                    <a:bodyPr/>
                    <a:lstStyle/>
                    <a:p>
                      <a:pPr algn="ctr"/>
                      <a:r>
                        <a:rPr lang="en-IN" sz="1000" dirty="0"/>
                        <a:t>72.34%</a:t>
                      </a:r>
                    </a:p>
                  </a:txBody>
                  <a:tcPr/>
                </a:tc>
                <a:extLst>
                  <a:ext uri="{0D108BD9-81ED-4DB2-BD59-A6C34878D82A}">
                    <a16:rowId xmlns:a16="http://schemas.microsoft.com/office/drawing/2014/main" val="4180694133"/>
                  </a:ext>
                </a:extLst>
              </a:tr>
              <a:tr h="336514">
                <a:tc>
                  <a:txBody>
                    <a:bodyPr/>
                    <a:lstStyle/>
                    <a:p>
                      <a:pPr algn="ctr"/>
                      <a:r>
                        <a:rPr lang="en-IN" sz="1000" dirty="0"/>
                        <a:t>BASIC CNN MODEL</a:t>
                      </a:r>
                    </a:p>
                  </a:txBody>
                  <a:tcPr/>
                </a:tc>
                <a:tc>
                  <a:txBody>
                    <a:bodyPr/>
                    <a:lstStyle/>
                    <a:p>
                      <a:pPr algn="ctr"/>
                      <a:r>
                        <a:rPr lang="en-IN" sz="1000" dirty="0"/>
                        <a:t>72.46%</a:t>
                      </a:r>
                    </a:p>
                  </a:txBody>
                  <a:tcPr/>
                </a:tc>
                <a:extLst>
                  <a:ext uri="{0D108BD9-81ED-4DB2-BD59-A6C34878D82A}">
                    <a16:rowId xmlns:a16="http://schemas.microsoft.com/office/drawing/2014/main" val="402435495"/>
                  </a:ext>
                </a:extLst>
              </a:tr>
            </a:tbl>
          </a:graphicData>
        </a:graphic>
      </p:graphicFrame>
      <p:pic>
        <p:nvPicPr>
          <p:cNvPr id="52" name="Picture 51">
            <a:extLst>
              <a:ext uri="{FF2B5EF4-FFF2-40B4-BE49-F238E27FC236}">
                <a16:creationId xmlns:a16="http://schemas.microsoft.com/office/drawing/2014/main" id="{16AAFFEF-21F6-5D96-8E1C-800986D2BF8E}"/>
              </a:ext>
            </a:extLst>
          </p:cNvPr>
          <p:cNvPicPr>
            <a:picLocks noChangeAspect="1"/>
          </p:cNvPicPr>
          <p:nvPr/>
        </p:nvPicPr>
        <p:blipFill>
          <a:blip r:embed="rId7"/>
          <a:stretch>
            <a:fillRect/>
          </a:stretch>
        </p:blipFill>
        <p:spPr>
          <a:xfrm>
            <a:off x="13263908" y="4781095"/>
            <a:ext cx="2827456" cy="2383079"/>
          </a:xfrm>
          <a:prstGeom prst="rect">
            <a:avLst/>
          </a:prstGeom>
        </p:spPr>
      </p:pic>
      <p:sp>
        <p:nvSpPr>
          <p:cNvPr id="53" name="TextBox 52">
            <a:extLst>
              <a:ext uri="{FF2B5EF4-FFF2-40B4-BE49-F238E27FC236}">
                <a16:creationId xmlns:a16="http://schemas.microsoft.com/office/drawing/2014/main" id="{2A2BC0C7-6176-C022-13FB-6F5A080EDC9D}"/>
              </a:ext>
            </a:extLst>
          </p:cNvPr>
          <p:cNvSpPr txBox="1"/>
          <p:nvPr/>
        </p:nvSpPr>
        <p:spPr>
          <a:xfrm>
            <a:off x="5585460" y="2143019"/>
            <a:ext cx="5124725" cy="1815882"/>
          </a:xfrm>
          <a:prstGeom prst="rect">
            <a:avLst/>
          </a:prstGeom>
          <a:noFill/>
        </p:spPr>
        <p:txBody>
          <a:bodyPr wrap="square" rtlCol="0">
            <a:spAutoFit/>
          </a:bodyPr>
          <a:lstStyle/>
          <a:p>
            <a:r>
              <a:rPr lang="en-US" sz="1400" b="0" i="0" dirty="0">
                <a:solidFill>
                  <a:srgbClr val="0D0D0D"/>
                </a:solidFill>
                <a:effectLst/>
                <a:latin typeface="Amasis MT Pro" panose="02040504050005020304" pitchFamily="18" charset="0"/>
              </a:rPr>
              <a:t>Data was visualized using </a:t>
            </a:r>
            <a:r>
              <a:rPr lang="en-US" sz="1400" b="1" i="0" dirty="0">
                <a:solidFill>
                  <a:srgbClr val="0D0D0D"/>
                </a:solidFill>
                <a:effectLst/>
                <a:latin typeface="Amasis MT Pro" panose="02040504050005020304" pitchFamily="18" charset="0"/>
              </a:rPr>
              <a:t>matplotlib, seaborn, OpenCV</a:t>
            </a:r>
            <a:r>
              <a:rPr lang="en-US" sz="1400" b="0" i="0" dirty="0">
                <a:solidFill>
                  <a:srgbClr val="0D0D0D"/>
                </a:solidFill>
                <a:effectLst/>
                <a:latin typeface="Amasis MT Pro" panose="02040504050005020304" pitchFamily="18" charset="0"/>
              </a:rPr>
              <a:t>, and </a:t>
            </a:r>
            <a:r>
              <a:rPr lang="en-US" sz="1400" b="1" i="0" dirty="0">
                <a:solidFill>
                  <a:srgbClr val="0D0D0D"/>
                </a:solidFill>
                <a:effectLst/>
                <a:latin typeface="Amasis MT Pro" panose="02040504050005020304" pitchFamily="18" charset="0"/>
              </a:rPr>
              <a:t>NumPy. TensorFlow </a:t>
            </a:r>
            <a:r>
              <a:rPr lang="en-US" sz="1400" b="0" i="0" dirty="0">
                <a:solidFill>
                  <a:srgbClr val="0D0D0D"/>
                </a:solidFill>
                <a:effectLst/>
                <a:latin typeface="Amasis MT Pro" panose="02040504050005020304" pitchFamily="18" charset="0"/>
              </a:rPr>
              <a:t>and </a:t>
            </a:r>
            <a:r>
              <a:rPr lang="en-US" sz="1400" b="1" i="0" dirty="0">
                <a:solidFill>
                  <a:srgbClr val="0D0D0D"/>
                </a:solidFill>
                <a:effectLst/>
                <a:latin typeface="Amasis MT Pro" panose="02040504050005020304" pitchFamily="18" charset="0"/>
              </a:rPr>
              <a:t>scikit-learn</a:t>
            </a:r>
            <a:r>
              <a:rPr lang="en-US" sz="1400" b="0" i="0" dirty="0">
                <a:solidFill>
                  <a:srgbClr val="0D0D0D"/>
                </a:solidFill>
                <a:effectLst/>
                <a:latin typeface="Amasis MT Pro" panose="02040504050005020304" pitchFamily="18" charset="0"/>
              </a:rPr>
              <a:t> were employed for model creation, with data split using split-folders. Model utilized an </a:t>
            </a:r>
            <a:r>
              <a:rPr lang="en-US" sz="1400" b="0" i="0" dirty="0" err="1">
                <a:solidFill>
                  <a:srgbClr val="0D0D0D"/>
                </a:solidFill>
                <a:effectLst/>
                <a:latin typeface="Amasis MT Pro" panose="02040504050005020304" pitchFamily="18" charset="0"/>
              </a:rPr>
              <a:t>EfficientNet</a:t>
            </a:r>
            <a:r>
              <a:rPr lang="en-US" sz="1400" dirty="0">
                <a:solidFill>
                  <a:srgbClr val="0D0D0D"/>
                </a:solidFill>
                <a:latin typeface="Amasis MT Pro" panose="02040504050005020304" pitchFamily="18" charset="0"/>
              </a:rPr>
              <a:t>-Bo</a:t>
            </a:r>
            <a:r>
              <a:rPr lang="en-US" sz="1400" b="0" i="0" dirty="0">
                <a:solidFill>
                  <a:srgbClr val="0D0D0D"/>
                </a:solidFill>
                <a:effectLst/>
                <a:latin typeface="Amasis MT Pro" panose="02040504050005020304" pitchFamily="18" charset="0"/>
              </a:rPr>
              <a:t> base with stacked dense layers, with frozen weights for faster training. Optimized with RMSprop, Early Stopping was implemented to conserve resources. Dropout layers, L1 kernel </a:t>
            </a:r>
            <a:r>
              <a:rPr lang="en-US" sz="1400" b="0" i="0" dirty="0" err="1">
                <a:solidFill>
                  <a:srgbClr val="0D0D0D"/>
                </a:solidFill>
                <a:effectLst/>
                <a:latin typeface="Amasis MT Pro" panose="02040504050005020304" pitchFamily="18" charset="0"/>
              </a:rPr>
              <a:t>regularizer</a:t>
            </a:r>
            <a:r>
              <a:rPr lang="en-US" sz="1400" b="0" i="0" dirty="0">
                <a:solidFill>
                  <a:srgbClr val="0D0D0D"/>
                </a:solidFill>
                <a:effectLst/>
                <a:latin typeface="Amasis MT Pro" panose="02040504050005020304" pitchFamily="18" charset="0"/>
              </a:rPr>
              <a:t> , and Batch Normalization enhanced model robustness and efficiency.</a:t>
            </a:r>
            <a:endParaRPr lang="en-IN" sz="1400" dirty="0">
              <a:latin typeface="Amasis MT Pro" panose="02040504050005020304" pitchFamily="18" charset="0"/>
            </a:endParaRPr>
          </a:p>
        </p:txBody>
      </p:sp>
      <p:pic>
        <p:nvPicPr>
          <p:cNvPr id="15" name="Picture 14">
            <a:extLst>
              <a:ext uri="{FF2B5EF4-FFF2-40B4-BE49-F238E27FC236}">
                <a16:creationId xmlns:a16="http://schemas.microsoft.com/office/drawing/2014/main" id="{0E680490-8B51-7718-733C-CECAB3F22F4F}"/>
              </a:ext>
            </a:extLst>
          </p:cNvPr>
          <p:cNvPicPr>
            <a:picLocks noChangeAspect="1"/>
          </p:cNvPicPr>
          <p:nvPr/>
        </p:nvPicPr>
        <p:blipFill>
          <a:blip r:embed="rId8"/>
          <a:stretch>
            <a:fillRect/>
          </a:stretch>
        </p:blipFill>
        <p:spPr>
          <a:xfrm>
            <a:off x="7199904" y="5968464"/>
            <a:ext cx="711237" cy="311166"/>
          </a:xfrm>
          <a:prstGeom prst="rect">
            <a:avLst/>
          </a:prstGeom>
        </p:spPr>
      </p:pic>
      <p:pic>
        <p:nvPicPr>
          <p:cNvPr id="19" name="Picture 18">
            <a:extLst>
              <a:ext uri="{FF2B5EF4-FFF2-40B4-BE49-F238E27FC236}">
                <a16:creationId xmlns:a16="http://schemas.microsoft.com/office/drawing/2014/main" id="{90297554-124E-4D80-50E1-CC4CBF733611}"/>
              </a:ext>
            </a:extLst>
          </p:cNvPr>
          <p:cNvPicPr>
            <a:picLocks noChangeAspect="1"/>
          </p:cNvPicPr>
          <p:nvPr/>
        </p:nvPicPr>
        <p:blipFill>
          <a:blip r:embed="rId8"/>
          <a:stretch>
            <a:fillRect/>
          </a:stretch>
        </p:blipFill>
        <p:spPr>
          <a:xfrm>
            <a:off x="6595631" y="8383590"/>
            <a:ext cx="300470" cy="131455"/>
          </a:xfrm>
          <a:prstGeom prst="rect">
            <a:avLst/>
          </a:prstGeom>
        </p:spPr>
      </p:pic>
      <p:pic>
        <p:nvPicPr>
          <p:cNvPr id="35" name="Picture 34">
            <a:extLst>
              <a:ext uri="{FF2B5EF4-FFF2-40B4-BE49-F238E27FC236}">
                <a16:creationId xmlns:a16="http://schemas.microsoft.com/office/drawing/2014/main" id="{4C3F5E78-C06C-8AF2-B72A-1414D446C923}"/>
              </a:ext>
            </a:extLst>
          </p:cNvPr>
          <p:cNvPicPr>
            <a:picLocks noChangeAspect="1"/>
          </p:cNvPicPr>
          <p:nvPr/>
        </p:nvPicPr>
        <p:blipFill>
          <a:blip r:embed="rId9"/>
          <a:stretch>
            <a:fillRect/>
          </a:stretch>
        </p:blipFill>
        <p:spPr>
          <a:xfrm>
            <a:off x="10151533" y="6560108"/>
            <a:ext cx="735125" cy="564919"/>
          </a:xfrm>
          <a:prstGeom prst="rect">
            <a:avLst/>
          </a:prstGeom>
        </p:spPr>
      </p:pic>
      <p:pic>
        <p:nvPicPr>
          <p:cNvPr id="12" name="Picture 11">
            <a:extLst>
              <a:ext uri="{FF2B5EF4-FFF2-40B4-BE49-F238E27FC236}">
                <a16:creationId xmlns:a16="http://schemas.microsoft.com/office/drawing/2014/main" id="{457C8CF8-477D-451F-2F91-FBD03299F4F0}"/>
              </a:ext>
            </a:extLst>
          </p:cNvPr>
          <p:cNvPicPr>
            <a:picLocks noChangeAspect="1"/>
          </p:cNvPicPr>
          <p:nvPr/>
        </p:nvPicPr>
        <p:blipFill>
          <a:blip r:embed="rId10"/>
          <a:stretch>
            <a:fillRect/>
          </a:stretch>
        </p:blipFill>
        <p:spPr>
          <a:xfrm>
            <a:off x="5411620" y="5205246"/>
            <a:ext cx="2287399" cy="336567"/>
          </a:xfrm>
          <a:prstGeom prst="rect">
            <a:avLst/>
          </a:prstGeom>
        </p:spPr>
      </p:pic>
      <p:pic>
        <p:nvPicPr>
          <p:cNvPr id="22" name="Picture 21">
            <a:extLst>
              <a:ext uri="{FF2B5EF4-FFF2-40B4-BE49-F238E27FC236}">
                <a16:creationId xmlns:a16="http://schemas.microsoft.com/office/drawing/2014/main" id="{37AFF4FE-B66E-39B8-F3D5-9B1F4762F872}"/>
              </a:ext>
            </a:extLst>
          </p:cNvPr>
          <p:cNvPicPr>
            <a:picLocks noChangeAspect="1"/>
          </p:cNvPicPr>
          <p:nvPr/>
        </p:nvPicPr>
        <p:blipFill>
          <a:blip r:embed="rId11"/>
          <a:stretch>
            <a:fillRect/>
          </a:stretch>
        </p:blipFill>
        <p:spPr>
          <a:xfrm>
            <a:off x="7972417" y="4479920"/>
            <a:ext cx="311166" cy="184159"/>
          </a:xfrm>
          <a:prstGeom prst="rect">
            <a:avLst/>
          </a:prstGeom>
        </p:spPr>
      </p:pic>
      <p:pic>
        <p:nvPicPr>
          <p:cNvPr id="27" name="Picture 26">
            <a:extLst>
              <a:ext uri="{FF2B5EF4-FFF2-40B4-BE49-F238E27FC236}">
                <a16:creationId xmlns:a16="http://schemas.microsoft.com/office/drawing/2014/main" id="{25DB6301-7BF9-FD3F-C31B-DAD18FE1AF1F}"/>
              </a:ext>
            </a:extLst>
          </p:cNvPr>
          <p:cNvPicPr>
            <a:picLocks noChangeAspect="1"/>
          </p:cNvPicPr>
          <p:nvPr/>
        </p:nvPicPr>
        <p:blipFill>
          <a:blip r:embed="rId11"/>
          <a:stretch>
            <a:fillRect/>
          </a:stretch>
        </p:blipFill>
        <p:spPr>
          <a:xfrm>
            <a:off x="5419758" y="7691815"/>
            <a:ext cx="82830" cy="374091"/>
          </a:xfrm>
          <a:prstGeom prst="rect">
            <a:avLst/>
          </a:prstGeom>
        </p:spPr>
      </p:pic>
      <p:pic>
        <p:nvPicPr>
          <p:cNvPr id="34" name="Picture 33" descr="A diagram of steps to a step">
            <a:extLst>
              <a:ext uri="{FF2B5EF4-FFF2-40B4-BE49-F238E27FC236}">
                <a16:creationId xmlns:a16="http://schemas.microsoft.com/office/drawing/2014/main" id="{47992BBC-0E26-F075-3F5D-C73D8FB443EE}"/>
              </a:ext>
            </a:extLst>
          </p:cNvPr>
          <p:cNvPicPr>
            <a:picLocks noChangeAspect="1"/>
          </p:cNvPicPr>
          <p:nvPr/>
        </p:nvPicPr>
        <p:blipFill>
          <a:blip r:embed="rId12"/>
          <a:stretch>
            <a:fillRect/>
          </a:stretch>
        </p:blipFill>
        <p:spPr>
          <a:xfrm>
            <a:off x="5470277" y="3883408"/>
            <a:ext cx="3233466" cy="2216466"/>
          </a:xfrm>
          <a:prstGeom prst="rect">
            <a:avLst/>
          </a:prstGeom>
        </p:spPr>
      </p:pic>
      <p:pic>
        <p:nvPicPr>
          <p:cNvPr id="44" name="Content Placeholder 4">
            <a:extLst>
              <a:ext uri="{FF2B5EF4-FFF2-40B4-BE49-F238E27FC236}">
                <a16:creationId xmlns:a16="http://schemas.microsoft.com/office/drawing/2014/main" id="{0C9580EF-A266-E07B-BF4E-3986DF5AFC7B}"/>
              </a:ext>
            </a:extLst>
          </p:cNvPr>
          <p:cNvPicPr>
            <a:picLocks noGrp="1" noChangeAspect="1"/>
          </p:cNvPicPr>
          <p:nvPr>
            <p:ph idx="1"/>
          </p:nvPr>
        </p:nvPicPr>
        <p:blipFill>
          <a:blip r:embed="rId13"/>
          <a:stretch>
            <a:fillRect/>
          </a:stretch>
        </p:blipFill>
        <p:spPr>
          <a:xfrm>
            <a:off x="5463677" y="6428226"/>
            <a:ext cx="5424352" cy="1846412"/>
          </a:xfrm>
        </p:spPr>
      </p:pic>
      <p:sp>
        <p:nvSpPr>
          <p:cNvPr id="49" name="TextBox 48">
            <a:extLst>
              <a:ext uri="{FF2B5EF4-FFF2-40B4-BE49-F238E27FC236}">
                <a16:creationId xmlns:a16="http://schemas.microsoft.com/office/drawing/2014/main" id="{240CFF8B-21FD-0B1C-DA27-49B813A112E3}"/>
              </a:ext>
            </a:extLst>
          </p:cNvPr>
          <p:cNvSpPr txBox="1"/>
          <p:nvPr/>
        </p:nvSpPr>
        <p:spPr>
          <a:xfrm>
            <a:off x="5565636" y="8144048"/>
            <a:ext cx="5059844" cy="461665"/>
          </a:xfrm>
          <a:prstGeom prst="rect">
            <a:avLst/>
          </a:prstGeom>
          <a:noFill/>
        </p:spPr>
        <p:txBody>
          <a:bodyPr wrap="square" rtlCol="0">
            <a:spAutoFit/>
          </a:bodyPr>
          <a:lstStyle/>
          <a:p>
            <a:pPr algn="ctr"/>
            <a:r>
              <a:rPr lang="en-IN" sz="2400" b="1" dirty="0" err="1">
                <a:solidFill>
                  <a:srgbClr val="206F0B"/>
                </a:solidFill>
                <a:latin typeface="Amasis MT Pro" panose="02040504050005020304" pitchFamily="18" charset="0"/>
              </a:rPr>
              <a:t>CaneGuard</a:t>
            </a:r>
            <a:r>
              <a:rPr lang="en-IN" sz="2400" b="1" dirty="0">
                <a:solidFill>
                  <a:srgbClr val="206F0B"/>
                </a:solidFill>
                <a:latin typeface="Amasis MT Pro" panose="02040504050005020304" pitchFamily="18" charset="0"/>
              </a:rPr>
              <a:t> Model’s Architecture </a:t>
            </a:r>
          </a:p>
        </p:txBody>
      </p:sp>
      <p:pic>
        <p:nvPicPr>
          <p:cNvPr id="3" name="Picture 2">
            <a:extLst>
              <a:ext uri="{FF2B5EF4-FFF2-40B4-BE49-F238E27FC236}">
                <a16:creationId xmlns:a16="http://schemas.microsoft.com/office/drawing/2014/main" id="{DDDFC2EF-81AA-F294-C04E-296078744A8E}"/>
              </a:ext>
            </a:extLst>
          </p:cNvPr>
          <p:cNvPicPr>
            <a:picLocks noChangeAspect="1"/>
          </p:cNvPicPr>
          <p:nvPr/>
        </p:nvPicPr>
        <p:blipFill>
          <a:blip r:embed="rId14"/>
          <a:stretch>
            <a:fillRect/>
          </a:stretch>
        </p:blipFill>
        <p:spPr>
          <a:xfrm>
            <a:off x="8950746" y="3669854"/>
            <a:ext cx="1839048" cy="1494830"/>
          </a:xfrm>
          <a:prstGeom prst="rect">
            <a:avLst/>
          </a:prstGeom>
        </p:spPr>
      </p:pic>
      <p:pic>
        <p:nvPicPr>
          <p:cNvPr id="4" name="Picture 3" descr="A graph of training and validation&#10;&#10;Description automatically generated">
            <a:extLst>
              <a:ext uri="{FF2B5EF4-FFF2-40B4-BE49-F238E27FC236}">
                <a16:creationId xmlns:a16="http://schemas.microsoft.com/office/drawing/2014/main" id="{92625E44-74B0-D102-E6AA-2E0CD7F881DB}"/>
              </a:ext>
            </a:extLst>
          </p:cNvPr>
          <p:cNvPicPr>
            <a:picLocks noChangeAspect="1"/>
          </p:cNvPicPr>
          <p:nvPr/>
        </p:nvPicPr>
        <p:blipFill>
          <a:blip r:embed="rId15"/>
          <a:stretch>
            <a:fillRect/>
          </a:stretch>
        </p:blipFill>
        <p:spPr>
          <a:xfrm>
            <a:off x="8950746" y="5170733"/>
            <a:ext cx="1900063" cy="1235568"/>
          </a:xfrm>
          <a:prstGeom prst="rect">
            <a:avLst/>
          </a:prstGeom>
        </p:spPr>
      </p:pic>
    </p:spTree>
    <p:extLst>
      <p:ext uri="{BB962C8B-B14F-4D97-AF65-F5344CB8AC3E}">
        <p14:creationId xmlns:p14="http://schemas.microsoft.com/office/powerpoint/2010/main" val="1253353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2105</TotalTime>
  <Words>474</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Amasis MT Pro</vt:lpstr>
      <vt:lpstr>Amasis MT Pro Black</vt:lpstr>
      <vt:lpstr>Amasis MT Pro Light</vt:lpstr>
      <vt:lpstr>Arial</vt:lpstr>
      <vt:lpstr>Calibri</vt:lpstr>
      <vt:lpstr>Calibri Light</vt:lpstr>
      <vt:lpstr>Consolas</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Chandra Joshi</dc:creator>
  <cp:lastModifiedBy>SIDDHARTH SHARMA</cp:lastModifiedBy>
  <cp:revision>48</cp:revision>
  <dcterms:created xsi:type="dcterms:W3CDTF">2023-12-05T12:06:55Z</dcterms:created>
  <dcterms:modified xsi:type="dcterms:W3CDTF">2024-03-10T12:23:01Z</dcterms:modified>
</cp:coreProperties>
</file>