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61" r:id="rId5"/>
    <p:sldId id="271" r:id="rId6"/>
    <p:sldId id="260" r:id="rId7"/>
    <p:sldId id="259" r:id="rId8"/>
    <p:sldId id="272" r:id="rId9"/>
    <p:sldId id="262" r:id="rId10"/>
    <p:sldId id="267" r:id="rId11"/>
    <p:sldId id="263" r:id="rId12"/>
    <p:sldId id="269" r:id="rId13"/>
    <p:sldId id="264" r:id="rId14"/>
    <p:sldId id="265" r:id="rId15"/>
    <p:sldId id="270" r:id="rId16"/>
    <p:sldId id="266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C9768-87A8-4111-8E50-498EF9EE8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B950B4-68BF-4B6B-AC0B-5D761FA05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9E835-7C50-47C4-ACAD-C87F6FD7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9962-9532-4C59-922B-264CFC3CF41E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0182B-E178-4B37-B8D8-EEA330DC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3344C-480C-4582-A416-24242561F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B826-A52A-41E9-8CBE-D65BC4B43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97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170D6-AAF4-40F6-B746-04D760EC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1F1A8-27DB-44FC-B794-6E2F4B6CE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F3724-8846-4474-91C4-521E4925B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9962-9532-4C59-922B-264CFC3CF41E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9228A-B34E-4480-82E4-A163466B8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72B7A-0963-4C0C-AB35-E0B38E218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B826-A52A-41E9-8CBE-D65BC4B43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68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34B66-555E-4355-8F2F-2B9366D625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B5EFB-5A81-4032-B8A2-4E3BC9BB8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E3FFA-4BAE-41D6-9086-A49F5DAF2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9962-9532-4C59-922B-264CFC3CF41E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45153-1F53-4F66-83BE-49503A824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AE152-9E23-46B3-8A69-64144C64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B826-A52A-41E9-8CBE-D65BC4B43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02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62227-D980-4764-8F43-137E0BBA4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23D70-DF98-4D4C-9CCF-6F4FBEE80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C461A-A607-4DD3-A086-905991254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9962-9532-4C59-922B-264CFC3CF41E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A3A37-8A86-450B-832F-C7FC6FB3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ACFC4-E171-4F77-A3E8-38F8F94A8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B826-A52A-41E9-8CBE-D65BC4B43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1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254B5-D3EF-422C-9F96-6C9444C47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88D98-3DB4-4CE5-97C1-AF17A1A9C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B5FFC-22BF-4B12-87BF-FA07B624E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9962-9532-4C59-922B-264CFC3CF41E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6C31F-51AE-4A02-A8E0-D2DAE1B2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AF9C3-C178-46DB-A271-D300E802B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B826-A52A-41E9-8CBE-D65BC4B43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6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C1F4-CC83-4E12-BBD6-947FC36C1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9CB3B-8A96-4583-9CA5-AEB3BED27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184C5-4337-4ECF-AD61-352D8ED93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02455-BF26-4662-B7A3-8D1B3D498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9962-9532-4C59-922B-264CFC3CF41E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C3380-04E3-4FC2-9C63-277FBDB88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D1DF8-F1E1-4AF7-9B57-6F69B2E4F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B826-A52A-41E9-8CBE-D65BC4B43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1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F0610-8951-4F50-963D-382CE0E4A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2EC13-9881-4630-8ACF-F689C2802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24037-36E5-4498-B6C3-B8B3EA94E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FB3689-7515-4167-9723-D96569A24E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343BAC-848D-42A7-AD21-B3D77B4FE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E48E3F-9B9A-471A-87D1-D1675B5C1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9962-9532-4C59-922B-264CFC3CF41E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C7A982-DC62-4E0B-A6FC-4DA983897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6B8A7E-D011-473F-9F34-94F6209E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B826-A52A-41E9-8CBE-D65BC4B43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0A6F-5BE3-40FB-BE61-763DAAFEF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CD44D9-37A9-4867-BECB-2C5F852D3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9962-9532-4C59-922B-264CFC3CF41E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1DE3E-8BE6-4D9F-9924-07B87DA2D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AAA6B9-089B-4322-9BB8-4DF539C96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B826-A52A-41E9-8CBE-D65BC4B43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6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E27778-7BB2-4E7E-AAA4-FDB8CE091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9962-9532-4C59-922B-264CFC3CF41E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F6383-602D-4E5D-9460-A212C6E8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2D543-8786-4020-BDCE-647D12D4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B826-A52A-41E9-8CBE-D65BC4B43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83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142B-B967-45B2-9C0F-5B9916E60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5DAFD-E64F-4DED-B927-96679AF98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2CD3F-495C-4B1B-A566-8CEBFC4EB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E1DEE-69D1-45CC-A5C5-32D45F4C5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9962-9532-4C59-922B-264CFC3CF41E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CF8AC-D11F-4A95-B23C-561695E4B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5E933-F75D-43B2-A7B3-3478D68EC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B826-A52A-41E9-8CBE-D65BC4B43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4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66AB1-81E2-459C-9D94-7BD6ADE29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85D2AA-8602-4359-9634-774E3EA3F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EE4B7-1731-448D-9949-BF6FD08A6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15247-B6C9-4D15-B1B3-236FBD046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9962-9532-4C59-922B-264CFC3CF41E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2C6DE-6D02-4F4D-9548-FB52C42CD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8E044-62C2-4727-8649-C6AC0A17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B826-A52A-41E9-8CBE-D65BC4B43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3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AD34FD-F887-402C-B5D0-D010EDEC4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1F90B-2F55-4792-95BA-B6E07B866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4804B-F463-4137-94AE-03C63FD2A1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39962-9532-4C59-922B-264CFC3CF41E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C3108-EBBD-4F9F-B3BC-64E372713C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16B2D-0F0A-4FCA-95CD-F8C26735C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1B826-A52A-41E9-8CBE-D65BC4B43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5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xiv.org/abs/1709.00440" TargetMode="External"/><Relationship Id="rId2" Type="http://schemas.openxmlformats.org/officeDocument/2006/relationships/hyperlink" Target="http://www.sciencemag.org/news/2017/09/artificial-intelligence-just-made-guessing-your-password-whole-lot-easi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ciencemag.org/news/2017/03/brainlike-computers-are-black-box-scientists-are-finally-peering-inside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7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4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25" name="Rectangle 12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87E6F4-18A4-4B6F-A66E-857D1AA43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Artificial Intelligence to Crack Passwords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C5298-704A-479F-9034-DCCEC8591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By: Sidharth Bambah</a:t>
            </a:r>
          </a:p>
        </p:txBody>
      </p:sp>
    </p:spTree>
    <p:extLst>
      <p:ext uri="{BB962C8B-B14F-4D97-AF65-F5344CB8AC3E}">
        <p14:creationId xmlns:p14="http://schemas.microsoft.com/office/powerpoint/2010/main" val="2803131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1EC5B-AC47-4CC6-88D1-145C70FB3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Adversarial Networks (GANs) (II)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6DCA9D0-9AAF-4358-B4EF-10E4C0F7F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71182"/>
            <a:ext cx="10515599" cy="5060221"/>
          </a:xfrm>
        </p:spPr>
      </p:pic>
    </p:spTree>
    <p:extLst>
      <p:ext uri="{BB962C8B-B14F-4D97-AF65-F5344CB8AC3E}">
        <p14:creationId xmlns:p14="http://schemas.microsoft.com/office/powerpoint/2010/main" val="1431096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F852827F-5269-42B0-BA9D-EE006FA59A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5" b="1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D1EC5B-AC47-4CC6-88D1-145C70FB3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PassGan</a:t>
            </a:r>
            <a:r>
              <a:rPr lang="en-US" dirty="0"/>
              <a:t>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5CC34-BB78-4FED-B87C-563BD6B41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Does not need any rules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Uses a generative adversarial network (GAN)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Takes in a set of passwords and generates numerous new, potential passwords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Compares to another set of password and creates its own “rules”</a:t>
            </a:r>
          </a:p>
        </p:txBody>
      </p:sp>
    </p:spTree>
    <p:extLst>
      <p:ext uri="{BB962C8B-B14F-4D97-AF65-F5344CB8AC3E}">
        <p14:creationId xmlns:p14="http://schemas.microsoft.com/office/powerpoint/2010/main" val="3733035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937D0-6750-4E2F-A92A-1148BA721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of </a:t>
            </a:r>
            <a:r>
              <a:rPr lang="en-US" dirty="0" err="1"/>
              <a:t>PassGan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DF0C7-02E9-4756-89DD-DB458AB44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Given tens of millions of leaked passwords from </a:t>
            </a:r>
            <a:r>
              <a:rPr lang="en-US" dirty="0" err="1"/>
              <a:t>RockYou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Generated hundreds of millions of new passwords</a:t>
            </a:r>
          </a:p>
          <a:p>
            <a:pPr>
              <a:lnSpc>
                <a:spcPct val="150000"/>
              </a:lnSpc>
            </a:pPr>
            <a:r>
              <a:rPr lang="en-US" dirty="0"/>
              <a:t>Compared generated passwords to leaked passwords from LinkedIn</a:t>
            </a:r>
          </a:p>
          <a:p>
            <a:pPr>
              <a:lnSpc>
                <a:spcPct val="150000"/>
              </a:lnSpc>
            </a:pPr>
            <a:r>
              <a:rPr lang="en-US" dirty="0"/>
              <a:t>Generated 12% matches to the leaked passwords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6AE4BB-035E-48E7-94E0-7D5417FD6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042" y="647442"/>
            <a:ext cx="5181517" cy="388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68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1EC5B-AC47-4CC6-88D1-145C70FB3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of </a:t>
            </a:r>
            <a:r>
              <a:rPr lang="en-US" dirty="0" err="1"/>
              <a:t>PassGan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5CC34-BB78-4FED-B87C-563BD6B41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18006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Can create passwords indefinitely</a:t>
            </a:r>
          </a:p>
          <a:p>
            <a:pPr>
              <a:lnSpc>
                <a:spcPct val="150000"/>
              </a:lnSpc>
            </a:pPr>
            <a:r>
              <a:rPr lang="en-US" dirty="0"/>
              <a:t>Will improve with more neural network layers and more leaked passwords</a:t>
            </a:r>
          </a:p>
          <a:p>
            <a:pPr>
              <a:lnSpc>
                <a:spcPct val="150000"/>
              </a:lnSpc>
            </a:pPr>
            <a:r>
              <a:rPr lang="en-US" dirty="0"/>
              <a:t>Giuseppe </a:t>
            </a:r>
            <a:r>
              <a:rPr lang="en-US" dirty="0" err="1"/>
              <a:t>Ateniese</a:t>
            </a:r>
            <a:r>
              <a:rPr lang="en-US" dirty="0"/>
              <a:t> compared it to AlphaGo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“will come up with rules that humans cannot think about”</a:t>
            </a:r>
          </a:p>
          <a:p>
            <a:pPr>
              <a:lnSpc>
                <a:spcPct val="110000"/>
              </a:lnSpc>
            </a:pPr>
            <a:r>
              <a:rPr lang="en-US" dirty="0"/>
              <a:t>Uses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Nefarious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Good: “generate decoy passwords to detect breaches”, Thomas </a:t>
            </a:r>
            <a:r>
              <a:rPr lang="en-US" dirty="0" err="1"/>
              <a:t>Ristenpart</a:t>
            </a:r>
            <a:r>
              <a:rPr lang="en-US" dirty="0"/>
              <a:t>, Cornell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219B6C-3BBF-4348-B0A1-8756C5FC4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137" y="-1"/>
            <a:ext cx="5289863" cy="444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395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A809D5-3600-46D4-A466-67F2349A54F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93776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ADCC2DE-C22B-4AB5-A182-FF6B4CD8E2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6" r="18498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D1EC5B-AC47-4CC6-88D1-145C70FB3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How to Remain Safe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5CC34-BB78-4FED-B87C-563BD6B41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1800" dirty="0"/>
              <a:t>Choose stronger passwords</a:t>
            </a:r>
          </a:p>
          <a:p>
            <a:pPr lvl="1"/>
            <a:r>
              <a:rPr lang="en-US" sz="1800" dirty="0"/>
              <a:t>8 characters or more</a:t>
            </a:r>
          </a:p>
          <a:p>
            <a:pPr lvl="1"/>
            <a:r>
              <a:rPr lang="en-US" sz="1800" dirty="0"/>
              <a:t>Combination of letters, numbers, and symbols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1800" dirty="0"/>
              <a:t>Use multi-factor authentication</a:t>
            </a:r>
          </a:p>
          <a:p>
            <a:pPr lvl="1"/>
            <a:r>
              <a:rPr lang="en-US" sz="1400" dirty="0"/>
              <a:t>Send a text to smartphone</a:t>
            </a:r>
          </a:p>
          <a:p>
            <a:pPr lvl="1"/>
            <a:r>
              <a:rPr lang="en-US" sz="1400" dirty="0"/>
              <a:t>Ping smart watch</a:t>
            </a:r>
          </a:p>
        </p:txBody>
      </p:sp>
    </p:spTree>
    <p:extLst>
      <p:ext uri="{BB962C8B-B14F-4D97-AF65-F5344CB8AC3E}">
        <p14:creationId xmlns:p14="http://schemas.microsoft.com/office/powerpoint/2010/main" val="2252300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erson wearing a suit and tie reading a book&#10;&#10;Description generated with very high confidence">
            <a:extLst>
              <a:ext uri="{FF2B5EF4-FFF2-40B4-BE49-F238E27FC236}">
                <a16:creationId xmlns:a16="http://schemas.microsoft.com/office/drawing/2014/main" id="{949820AE-29C8-45D4-A83B-571C18A18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196" y="492573"/>
            <a:ext cx="5880796" cy="5880796"/>
          </a:xfrm>
          <a:prstGeom prst="rect">
            <a:avLst/>
          </a:prstGeom>
        </p:spPr>
      </p:pic>
      <p:sp>
        <p:nvSpPr>
          <p:cNvPr id="16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CF80D07-42B2-45D1-ADA4-80D50AE39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My Suggestion</a:t>
            </a:r>
          </a:p>
        </p:txBody>
      </p:sp>
    </p:spTree>
    <p:extLst>
      <p:ext uri="{BB962C8B-B14F-4D97-AF65-F5344CB8AC3E}">
        <p14:creationId xmlns:p14="http://schemas.microsoft.com/office/powerpoint/2010/main" val="22410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1EC5B-AC47-4CC6-88D1-145C70FB3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5CC34-BB78-4FED-B87C-563BD6B41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Hutson, Matthew. “Artificial Intelligence Just Made Guessing Your Password a Whole Lot Easier.” </a:t>
            </a:r>
            <a:r>
              <a:rPr lang="en-US" dirty="0" err="1"/>
              <a:t>ScienceMag</a:t>
            </a:r>
            <a:r>
              <a:rPr lang="en-US" dirty="0"/>
              <a:t>, 15 Sept. 2017, </a:t>
            </a:r>
            <a:r>
              <a:rPr lang="en-US" dirty="0">
                <a:hlinkClick r:id="rId2"/>
              </a:rPr>
              <a:t>www.sciencemag.org/news/2017/09/artificial-intelligence-just-made-guessing-your-password-whole-lot-easier</a:t>
            </a:r>
            <a:endParaRPr lang="en-US" dirty="0"/>
          </a:p>
          <a:p>
            <a:r>
              <a:rPr lang="en-US" dirty="0" err="1"/>
              <a:t>Hitaj</a:t>
            </a:r>
            <a:r>
              <a:rPr lang="en-US" dirty="0"/>
              <a:t>, </a:t>
            </a:r>
            <a:r>
              <a:rPr lang="en-US" dirty="0" err="1"/>
              <a:t>Briland</a:t>
            </a:r>
            <a:r>
              <a:rPr lang="en-US" dirty="0"/>
              <a:t>, et al. “</a:t>
            </a:r>
            <a:r>
              <a:rPr lang="en-US" dirty="0" err="1"/>
              <a:t>PassGAN</a:t>
            </a:r>
            <a:r>
              <a:rPr lang="en-US" dirty="0"/>
              <a:t>: A Deep Learning Approach for Password </a:t>
            </a:r>
            <a:r>
              <a:rPr lang="en-US" dirty="0" err="1"/>
              <a:t>Guessing.”</a:t>
            </a:r>
            <a:r>
              <a:rPr lang="en-US" i="1" dirty="0" err="1"/>
              <a:t>Cornell</a:t>
            </a:r>
            <a:r>
              <a:rPr lang="en-US" i="1" dirty="0"/>
              <a:t> </a:t>
            </a:r>
            <a:r>
              <a:rPr lang="en-US" i="1" dirty="0" err="1"/>
              <a:t>Univsersity</a:t>
            </a:r>
            <a:r>
              <a:rPr lang="en-US" i="1" dirty="0"/>
              <a:t> Library</a:t>
            </a:r>
            <a:r>
              <a:rPr lang="en-US" dirty="0"/>
              <a:t>, 1 Sept. 2017, </a:t>
            </a:r>
            <a:r>
              <a:rPr lang="en-US" dirty="0">
                <a:hlinkClick r:id="rId3"/>
              </a:rPr>
              <a:t>www.arxiv.org/abs/1709.00440</a:t>
            </a:r>
            <a:endParaRPr lang="en-US" dirty="0"/>
          </a:p>
          <a:p>
            <a:r>
              <a:rPr lang="en-US" dirty="0"/>
              <a:t>Snow, Jackie. “</a:t>
            </a:r>
            <a:r>
              <a:rPr lang="en-US" dirty="0" err="1"/>
              <a:t>Brainlike</a:t>
            </a:r>
            <a:r>
              <a:rPr lang="en-US" dirty="0"/>
              <a:t> Computers Are a Black Box. Scientists Are Finally Peering Inside.” </a:t>
            </a:r>
            <a:r>
              <a:rPr lang="en-US" dirty="0" err="1"/>
              <a:t>ScienceMag</a:t>
            </a:r>
            <a:r>
              <a:rPr lang="en-US" dirty="0"/>
              <a:t>, 26 July 2017, </a:t>
            </a:r>
            <a:r>
              <a:rPr lang="en-US" dirty="0">
                <a:hlinkClick r:id="rId4"/>
              </a:rPr>
              <a:t>www.sciencemag.org/news/2017/03/brainlike-computers-are-black-box-scientists-are-finally-peering-inside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561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12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BA75F9-D5E3-4622-87EA-B1F1D20CB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800" kern="1200" dirty="0">
                <a:latin typeface="+mj-lt"/>
                <a:ea typeface="+mj-ea"/>
                <a:cs typeface="+mj-cs"/>
              </a:rPr>
              <a:t>THANK YOU!!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BDE3C78-A20B-426F-A5EA-AD48DB3CE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787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FF8E724-5E9B-4778-9EE3-DAF387C52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A7A4C-0001-46E4-BCFB-695666B53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Password Cracking Then: </a:t>
            </a:r>
            <a:r>
              <a:rPr lang="en-US" sz="2400" dirty="0" err="1"/>
              <a:t>hashCat</a:t>
            </a:r>
            <a:endParaRPr lang="en-US" sz="2400" dirty="0"/>
          </a:p>
          <a:p>
            <a:r>
              <a:rPr lang="en-US" sz="2400" dirty="0" err="1"/>
              <a:t>hashCat</a:t>
            </a:r>
            <a:r>
              <a:rPr lang="en-US" sz="2400" dirty="0"/>
              <a:t> Techniques</a:t>
            </a:r>
          </a:p>
          <a:p>
            <a:r>
              <a:rPr lang="en-US" sz="2400" dirty="0"/>
              <a:t>Password Cracking Now: </a:t>
            </a:r>
            <a:r>
              <a:rPr lang="en-US" sz="2400" dirty="0" err="1"/>
              <a:t>PassGAN</a:t>
            </a:r>
            <a:endParaRPr lang="en-US" sz="2400" dirty="0"/>
          </a:p>
          <a:p>
            <a:r>
              <a:rPr lang="en-US" sz="2400" dirty="0"/>
              <a:t>Deep Learning</a:t>
            </a:r>
          </a:p>
          <a:p>
            <a:r>
              <a:rPr lang="en-US" sz="2400" dirty="0"/>
              <a:t>Generative Adversarial Networks (GANs)</a:t>
            </a:r>
          </a:p>
          <a:p>
            <a:r>
              <a:rPr lang="en-US" sz="2400" dirty="0" err="1"/>
              <a:t>PassGan</a:t>
            </a:r>
            <a:r>
              <a:rPr lang="en-US" sz="2400" dirty="0"/>
              <a:t> Techniques</a:t>
            </a:r>
          </a:p>
          <a:p>
            <a:r>
              <a:rPr lang="en-US" sz="2400" dirty="0"/>
              <a:t>Test of </a:t>
            </a:r>
            <a:r>
              <a:rPr lang="en-US" sz="2400" dirty="0" err="1"/>
              <a:t>PassGan</a:t>
            </a:r>
            <a:endParaRPr lang="en-US" sz="2400" dirty="0"/>
          </a:p>
          <a:p>
            <a:r>
              <a:rPr lang="en-US" sz="2400" dirty="0"/>
              <a:t>Future of </a:t>
            </a:r>
            <a:r>
              <a:rPr lang="en-US" sz="2400" dirty="0" err="1"/>
              <a:t>PassGan</a:t>
            </a:r>
            <a:endParaRPr lang="en-US" sz="2400" dirty="0"/>
          </a:p>
          <a:p>
            <a:r>
              <a:rPr lang="en-US" sz="2400" dirty="0"/>
              <a:t>How to Remain Safe</a:t>
            </a:r>
          </a:p>
          <a:p>
            <a:r>
              <a:rPr lang="en-US" sz="24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110315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1EC5B-AC47-4CC6-88D1-145C70FB3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Cracking Then: </a:t>
            </a:r>
            <a:r>
              <a:rPr lang="en-US" dirty="0" err="1"/>
              <a:t>hashCat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5CC34-BB78-4FED-B87C-563BD6B41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823587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Self-proclaimed fastest password recovery tool</a:t>
            </a:r>
          </a:p>
          <a:p>
            <a:pPr>
              <a:lnSpc>
                <a:spcPct val="150000"/>
              </a:lnSpc>
            </a:pPr>
            <a:r>
              <a:rPr lang="en-US" dirty="0"/>
              <a:t>Required many years of manual coding to build attack methods</a:t>
            </a:r>
          </a:p>
          <a:p>
            <a:pPr>
              <a:lnSpc>
                <a:spcPct val="150000"/>
              </a:lnSpc>
            </a:pPr>
            <a:r>
              <a:rPr lang="en-US" dirty="0"/>
              <a:t>Created by Jens </a:t>
            </a:r>
            <a:r>
              <a:rPr lang="en-US" dirty="0" err="1"/>
              <a:t>Steube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B73D22-4FAC-4838-8075-8AA670BAE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841" y="1974971"/>
            <a:ext cx="2928959" cy="159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07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1EC5B-AC47-4CC6-88D1-145C70FB3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hashCat</a:t>
            </a:r>
            <a:r>
              <a:rPr lang="en-US" dirty="0"/>
              <a:t> Techniques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5CC34-BB78-4FED-B87C-563BD6B41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Algorithms accelerated through multiple GPUs</a:t>
            </a:r>
          </a:p>
          <a:p>
            <a:pPr>
              <a:lnSpc>
                <a:spcPct val="150000"/>
              </a:lnSpc>
            </a:pPr>
            <a:r>
              <a:rPr lang="en-US" dirty="0"/>
              <a:t>Choice of Algorithm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Brute force: Randomly try combinations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Extrapolating: Using previously leaked passwords.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Probability: Based on previous characters</a:t>
            </a:r>
          </a:p>
          <a:p>
            <a:pPr>
              <a:lnSpc>
                <a:spcPct val="150000"/>
              </a:lnSpc>
            </a:pPr>
            <a:r>
              <a:rPr lang="en-US" dirty="0"/>
              <a:t>Must be provided rules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Capitalization, special characters, word combinations</a:t>
            </a:r>
          </a:p>
        </p:txBody>
      </p:sp>
    </p:spTree>
    <p:extLst>
      <p:ext uri="{BB962C8B-B14F-4D97-AF65-F5344CB8AC3E}">
        <p14:creationId xmlns:p14="http://schemas.microsoft.com/office/powerpoint/2010/main" val="4072940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361D0-6AF1-408F-871F-C0B77ED1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hashCat</a:t>
            </a:r>
            <a:r>
              <a:rPr lang="en-US" dirty="0"/>
              <a:t> Techniques (II)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9A4ACD-46E6-498E-9981-5C6748CA8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60" y="1541207"/>
            <a:ext cx="10973679" cy="4885360"/>
          </a:xfrm>
        </p:spPr>
      </p:pic>
    </p:spTree>
    <p:extLst>
      <p:ext uri="{BB962C8B-B14F-4D97-AF65-F5344CB8AC3E}">
        <p14:creationId xmlns:p14="http://schemas.microsoft.com/office/powerpoint/2010/main" val="352421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1EC5B-AC47-4CC6-88D1-145C70FB3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Cracking Now: </a:t>
            </a:r>
            <a:r>
              <a:rPr lang="en-US" dirty="0" err="1"/>
              <a:t>PassGan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5CC34-BB78-4FED-B87C-563BD6B41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17806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Developed by researchers at the Stevens Institute of Technology</a:t>
            </a:r>
          </a:p>
          <a:p>
            <a:pPr>
              <a:lnSpc>
                <a:spcPct val="150000"/>
              </a:lnSpc>
            </a:pPr>
            <a:r>
              <a:rPr lang="en-US" dirty="0"/>
              <a:t>Generates numerous password guesses</a:t>
            </a:r>
          </a:p>
          <a:p>
            <a:pPr>
              <a:lnSpc>
                <a:spcPct val="150000"/>
              </a:lnSpc>
            </a:pPr>
            <a:r>
              <a:rPr lang="en-US" dirty="0"/>
              <a:t>No manual analysis</a:t>
            </a:r>
          </a:p>
          <a:p>
            <a:pPr>
              <a:lnSpc>
                <a:spcPct val="150000"/>
              </a:lnSpc>
            </a:pPr>
            <a:r>
              <a:rPr lang="en-US" dirty="0"/>
              <a:t>Emulates how humans think</a:t>
            </a:r>
          </a:p>
        </p:txBody>
      </p:sp>
      <p:pic>
        <p:nvPicPr>
          <p:cNvPr id="7" name="Picture 6" descr="A circuit board&#10;&#10;Description generated with very high confidence">
            <a:extLst>
              <a:ext uri="{FF2B5EF4-FFF2-40B4-BE49-F238E27FC236}">
                <a16:creationId xmlns:a16="http://schemas.microsoft.com/office/drawing/2014/main" id="{77DFC2D4-2162-47A9-AF0F-32A6216FF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215" y="1450846"/>
            <a:ext cx="6312123" cy="35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76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1EC5B-AC47-4CC6-88D1-145C70FB3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Deep Learning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5CC34-BB78-4FED-B87C-563BD6B41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5379" cy="45511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Learns in an unsupervised manner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Uses pattern analysis</a:t>
            </a:r>
          </a:p>
          <a:p>
            <a:pPr>
              <a:lnSpc>
                <a:spcPct val="150000"/>
              </a:lnSpc>
            </a:pPr>
            <a:r>
              <a:rPr lang="en-US" dirty="0"/>
              <a:t>Useful to analyze a large amount of data</a:t>
            </a:r>
          </a:p>
          <a:p>
            <a:pPr>
              <a:lnSpc>
                <a:spcPct val="150000"/>
              </a:lnSpc>
            </a:pPr>
            <a:r>
              <a:rPr lang="en-US" dirty="0"/>
              <a:t>Development of layers in neural networks</a:t>
            </a:r>
          </a:p>
        </p:txBody>
      </p:sp>
      <p:pic>
        <p:nvPicPr>
          <p:cNvPr id="7" name="Picture 6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37FC76F0-C458-4A02-9972-07236E021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801" y="1389248"/>
            <a:ext cx="6780656" cy="426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252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15BB7-FD7C-4C8F-8504-DFFA4F0B4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5620F-C1A9-4E07-A436-C09D38655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58465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Neural networks based on brain’s use of </a:t>
            </a:r>
            <a:r>
              <a:rPr lang="en-US" dirty="0">
                <a:solidFill>
                  <a:srgbClr val="7030A0"/>
                </a:solidFill>
              </a:rPr>
              <a:t>layers</a:t>
            </a:r>
            <a:r>
              <a:rPr lang="en-US" dirty="0"/>
              <a:t> of neurons</a:t>
            </a:r>
          </a:p>
          <a:p>
            <a:pPr>
              <a:lnSpc>
                <a:spcPct val="150000"/>
              </a:lnSpc>
            </a:pPr>
            <a:r>
              <a:rPr lang="en-US" dirty="0"/>
              <a:t>“learn” on training sets of data</a:t>
            </a:r>
          </a:p>
          <a:p>
            <a:pPr>
              <a:lnSpc>
                <a:spcPct val="150000"/>
              </a:lnSpc>
            </a:pPr>
            <a:r>
              <a:rPr lang="en-US" dirty="0"/>
              <a:t>Comes up with own rules of processing new data</a:t>
            </a:r>
          </a:p>
          <a:p>
            <a:pPr>
              <a:lnSpc>
                <a:spcPct val="150000"/>
              </a:lnSpc>
            </a:pPr>
            <a:r>
              <a:rPr lang="en-US" dirty="0"/>
              <a:t>Used in “a black box manner” ,</a:t>
            </a:r>
            <a:r>
              <a:rPr lang="en-US" dirty="0" err="1"/>
              <a:t>Wojciech</a:t>
            </a:r>
            <a:r>
              <a:rPr lang="en-US" dirty="0"/>
              <a:t> </a:t>
            </a:r>
            <a:r>
              <a:rPr lang="en-US" dirty="0" err="1"/>
              <a:t>Samech</a:t>
            </a:r>
            <a:r>
              <a:rPr lang="en-US" dirty="0"/>
              <a:t>, Fraunhofer Institute of Telecommunications in Berlin</a:t>
            </a:r>
          </a:p>
        </p:txBody>
      </p:sp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EA7C1381-42D1-4FF3-B137-57F9E4238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973" y="2300748"/>
            <a:ext cx="5378675" cy="28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93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1EC5B-AC47-4CC6-88D1-145C70FB3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Adversarial Networks (GANs)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5CC34-BB78-4FED-B87C-563BD6B41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Created through two contesting neural networks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Discriminative and Generative</a:t>
            </a:r>
          </a:p>
          <a:p>
            <a:pPr>
              <a:lnSpc>
                <a:spcPct val="150000"/>
              </a:lnSpc>
            </a:pPr>
            <a:r>
              <a:rPr lang="en-US" dirty="0"/>
              <a:t>Introduced by Ian </a:t>
            </a:r>
            <a:r>
              <a:rPr lang="en-US" dirty="0" err="1"/>
              <a:t>Goodfellow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Create data similar to the data fed into them</a:t>
            </a:r>
          </a:p>
          <a:p>
            <a:pPr>
              <a:lnSpc>
                <a:spcPct val="150000"/>
              </a:lnSpc>
            </a:pPr>
            <a:r>
              <a:rPr lang="en-US" dirty="0"/>
              <a:t>Uses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Generate realistic images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Model patterns of motion in video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Construct 3D models of objects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436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356</TotalTime>
  <Words>542</Words>
  <Application>Microsoft Office PowerPoint</Application>
  <PresentationFormat>Widescreen</PresentationFormat>
  <Paragraphs>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Artificial Intelligence to Crack Passwords</vt:lpstr>
      <vt:lpstr>outline</vt:lpstr>
      <vt:lpstr>Password Cracking Then: hashCat</vt:lpstr>
      <vt:lpstr>hashCat Techniques (I)</vt:lpstr>
      <vt:lpstr>hashCat Techniques (II)</vt:lpstr>
      <vt:lpstr>Password Cracking Now: PassGan</vt:lpstr>
      <vt:lpstr>Deep Learning (I)</vt:lpstr>
      <vt:lpstr>Deep Learning (II)</vt:lpstr>
      <vt:lpstr>Generative Adversarial Networks (GANs) (I)</vt:lpstr>
      <vt:lpstr>Generative Adversarial Networks (GANs) (II)</vt:lpstr>
      <vt:lpstr>PassGan Techniques</vt:lpstr>
      <vt:lpstr>Test of PassGan</vt:lpstr>
      <vt:lpstr>Future of PassGan</vt:lpstr>
      <vt:lpstr>How to Remain Safe</vt:lpstr>
      <vt:lpstr>My Suggestion</vt:lpstr>
      <vt:lpstr>References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sids53@gmail.com</dc:creator>
  <cp:lastModifiedBy>sids53@gmail.com</cp:lastModifiedBy>
  <cp:revision>38</cp:revision>
  <dcterms:created xsi:type="dcterms:W3CDTF">2017-11-29T09:25:40Z</dcterms:created>
  <dcterms:modified xsi:type="dcterms:W3CDTF">2017-12-05T07:57:48Z</dcterms:modified>
</cp:coreProperties>
</file>