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555ae47c7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</a:t>
            </a:r>
            <a:endParaRPr/>
          </a:p>
        </p:txBody>
      </p:sp>
      <p:sp>
        <p:nvSpPr>
          <p:cNvPr id="127" name="Google Shape;127;g6555ae47c7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bf18c59ea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  <p:sp>
        <p:nvSpPr>
          <p:cNvPr id="225" name="Google Shape;225;g6bf18c59ea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c117bf2fa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  <p:sp>
        <p:nvSpPr>
          <p:cNvPr id="231" name="Google Shape;231;g6c117bf2fa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c117bf2fa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  <p:sp>
        <p:nvSpPr>
          <p:cNvPr id="237" name="Google Shape;237;g6c117bf2fa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576c2dd2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6576c2dd2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bf18a844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link to the youtube video</a:t>
            </a:r>
            <a:endParaRPr/>
          </a:p>
        </p:txBody>
      </p:sp>
      <p:sp>
        <p:nvSpPr>
          <p:cNvPr id="248" name="Google Shape;248;g6bf18a844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555ae47c7_2_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  <p:sp>
        <p:nvSpPr>
          <p:cNvPr id="134" name="Google Shape;134;g6555ae47c7_2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0917efa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0917efa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Vedant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555ae47c7_2_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Vedant</a:t>
            </a:r>
            <a:endParaRPr/>
          </a:p>
        </p:txBody>
      </p:sp>
      <p:sp>
        <p:nvSpPr>
          <p:cNvPr id="185" name="Google Shape;185;g6555ae47c7_2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c3e5a5dc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  <p:sp>
        <p:nvSpPr>
          <p:cNvPr id="191" name="Google Shape;191;g6bc3e5a5dc_1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555ae47c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  <p:sp>
        <p:nvSpPr>
          <p:cNvPr id="197" name="Google Shape;197;g6555ae47c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bf18c59ea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  <p:sp>
        <p:nvSpPr>
          <p:cNvPr id="204" name="Google Shape;204;g6bf18c59ea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555ae47c7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Vedant</a:t>
            </a:r>
            <a:endParaRPr/>
          </a:p>
        </p:txBody>
      </p:sp>
      <p:sp>
        <p:nvSpPr>
          <p:cNvPr id="211" name="Google Shape;211;g6555ae47c7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555ae47c7_2_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  <p:sp>
        <p:nvSpPr>
          <p:cNvPr id="219" name="Google Shape;219;g6555ae47c7_2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big-data-analytics-columbia.s3-website.us-east-2.amazonaws.com/" TargetMode="External"/><Relationship Id="rId4" Type="http://schemas.openxmlformats.org/officeDocument/2006/relationships/hyperlink" Target="https://youtu.be/aAZ1EnyyqE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4223" y="569375"/>
            <a:ext cx="41676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5100" lIns="35100" spcFirstLastPara="1" rIns="35100" wrap="square" tIns="35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None/>
            </a:pPr>
            <a:r>
              <a:t/>
            </a:r>
            <a:endParaRPr b="1" i="0" sz="1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E6893 Big Data Analytics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None/>
            </a:pPr>
            <a:r>
              <a:t/>
            </a:r>
            <a:endParaRPr b="1" i="1" sz="19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Font typeface="Times New Roman"/>
              <a:buNone/>
            </a:pPr>
            <a:r>
              <a:rPr b="1" i="1" lang="en" sz="1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Wildfire Exploratory Visualization and Cause Prediction</a:t>
            </a:r>
            <a:endParaRPr sz="1100"/>
          </a:p>
        </p:txBody>
      </p:sp>
      <p:sp>
        <p:nvSpPr>
          <p:cNvPr id="130" name="Google Shape;130;p25"/>
          <p:cNvSpPr/>
          <p:nvPr/>
        </p:nvSpPr>
        <p:spPr>
          <a:xfrm>
            <a:off x="1143000" y="1925375"/>
            <a:ext cx="70077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34275" spcFirstLastPara="1" rIns="34275" wrap="square" tIns="35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Project ID: 201912-2</a:t>
            </a:r>
            <a:br>
              <a:rPr lang="en" sz="1500"/>
            </a:b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Members (with UNI): Sidharth Bambah (sb</a:t>
            </a:r>
            <a:r>
              <a:rPr lang="en" sz="1500"/>
              <a:t>4283) || Vedant Dave (vad2134)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906130"/>
            <a:ext cx="7007773" cy="1757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/>
        </p:nvSpPr>
        <p:spPr>
          <a:xfrm>
            <a:off x="347938" y="107522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35100" spcFirstLastPara="1" rIns="35100" wrap="square" tIns="351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FF"/>
                </a:solidFill>
              </a:rPr>
              <a:t>S3 Bucket</a:t>
            </a:r>
            <a:endParaRPr sz="1100"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8922"/>
            <a:ext cx="8839200" cy="3552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/>
        </p:nvSpPr>
        <p:spPr>
          <a:xfrm>
            <a:off x="347938" y="107522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35100" spcFirstLastPara="1" rIns="35100" wrap="square" tIns="351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FF"/>
                </a:solidFill>
              </a:rPr>
              <a:t>Elastic Beanstalk</a:t>
            </a:r>
            <a:endParaRPr sz="1100"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63" y="855000"/>
            <a:ext cx="8057275" cy="37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/>
        </p:nvSpPr>
        <p:spPr>
          <a:xfrm>
            <a:off x="347938" y="107522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35100" spcFirstLastPara="1" rIns="35100" wrap="square" tIns="351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FF"/>
                </a:solidFill>
              </a:rPr>
              <a:t>MongoDB</a:t>
            </a:r>
            <a:endParaRPr sz="1100"/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2447"/>
            <a:ext cx="8839200" cy="3058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/>
        </p:nvSpPr>
        <p:spPr>
          <a:xfrm>
            <a:off x="3302700" y="2082600"/>
            <a:ext cx="25386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35100" spcFirstLastPara="1" rIns="35100" wrap="square" tIns="351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</a:rPr>
              <a:t>Thank You!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/>
        </p:nvSpPr>
        <p:spPr>
          <a:xfrm>
            <a:off x="347938" y="107522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35100" spcFirstLastPara="1" rIns="35100" wrap="square" tIns="351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FF"/>
                </a:solidFill>
              </a:rPr>
              <a:t>Demo</a:t>
            </a:r>
            <a:endParaRPr sz="1100"/>
          </a:p>
        </p:txBody>
      </p:sp>
      <p:sp>
        <p:nvSpPr>
          <p:cNvPr id="251" name="Google Shape;251;p38"/>
          <p:cNvSpPr txBox="1"/>
          <p:nvPr/>
        </p:nvSpPr>
        <p:spPr>
          <a:xfrm>
            <a:off x="382700" y="933800"/>
            <a:ext cx="8358300" cy="3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Website: </a:t>
            </a:r>
            <a:r>
              <a:rPr lang="en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http://big-data-analytics-columbia.s3-website.us-east-2.amazonaws.com/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YouTube Video: </a:t>
            </a:r>
            <a:r>
              <a:rPr lang="en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https://youtu.be/aAZ1EnyyqEk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373405" y="109948"/>
            <a:ext cx="64198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35100" spcFirstLastPara="1" rIns="35100" wrap="square" tIns="351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None/>
            </a:pPr>
            <a:r>
              <a:rPr b="1" lang="en" sz="2100">
                <a:solidFill>
                  <a:srgbClr val="0000FF"/>
                </a:solidFill>
              </a:rPr>
              <a:t>Introduction</a:t>
            </a:r>
            <a:endParaRPr b="1" i="0" sz="1800" u="none" cap="none" strike="noStrik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214325" y="796025"/>
            <a:ext cx="4056600" cy="3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Predict causes of fires for prevention and government spending allocation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Exploratory Analysis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Machine Learning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500" y="1012600"/>
            <a:ext cx="4665125" cy="31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347938" y="107522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35100" spcFirstLastPara="1" rIns="35100" wrap="square" tIns="351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FF"/>
                </a:solidFill>
              </a:rPr>
              <a:t>Milestones</a:t>
            </a:r>
            <a:endParaRPr sz="1100"/>
          </a:p>
        </p:txBody>
      </p:sp>
      <p:grpSp>
        <p:nvGrpSpPr>
          <p:cNvPr id="144" name="Google Shape;144;p27"/>
          <p:cNvGrpSpPr/>
          <p:nvPr/>
        </p:nvGrpSpPr>
        <p:grpSpPr>
          <a:xfrm>
            <a:off x="1096940" y="1362128"/>
            <a:ext cx="1847561" cy="3153691"/>
            <a:chOff x="1083025" y="1574025"/>
            <a:chExt cx="1834900" cy="2751432"/>
          </a:xfrm>
        </p:grpSpPr>
        <p:sp>
          <p:nvSpPr>
            <p:cNvPr id="145" name="Google Shape;145;p27"/>
            <p:cNvSpPr txBox="1"/>
            <p:nvPr/>
          </p:nvSpPr>
          <p:spPr>
            <a:xfrm>
              <a:off x="1376400" y="1574025"/>
              <a:ext cx="852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11 Nov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27"/>
            <p:cNvSpPr txBox="1"/>
            <p:nvPr/>
          </p:nvSpPr>
          <p:spPr>
            <a:xfrm>
              <a:off x="1235949" y="2788508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PART 1 - COMPLETE</a:t>
              </a:r>
              <a:endParaRPr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27"/>
            <p:cNvSpPr txBox="1"/>
            <p:nvPr/>
          </p:nvSpPr>
          <p:spPr>
            <a:xfrm>
              <a:off x="1215694" y="3249057"/>
              <a:ext cx="1545600" cy="10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741B47"/>
                  </a:solidFill>
                  <a:latin typeface="Roboto"/>
                  <a:ea typeface="Roboto"/>
                  <a:cs typeface="Roboto"/>
                  <a:sym typeface="Roboto"/>
                </a:rPr>
                <a:t>-&gt; </a:t>
              </a:r>
              <a:r>
                <a:rPr lang="en" sz="1200">
                  <a:solidFill>
                    <a:srgbClr val="741B47"/>
                  </a:solidFill>
                  <a:latin typeface="Roboto"/>
                  <a:ea typeface="Roboto"/>
                  <a:cs typeface="Roboto"/>
                  <a:sym typeface="Roboto"/>
                </a:rPr>
                <a:t>Data processing</a:t>
              </a:r>
              <a:endParaRPr sz="12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741B47"/>
                  </a:solidFill>
                  <a:latin typeface="Roboto"/>
                  <a:ea typeface="Roboto"/>
                  <a:cs typeface="Roboto"/>
                  <a:sym typeface="Roboto"/>
                </a:rPr>
                <a:t>-&gt; Build visualizations.</a:t>
              </a:r>
              <a:endParaRPr sz="12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741B47"/>
                  </a:solidFill>
                  <a:latin typeface="Roboto"/>
                  <a:ea typeface="Roboto"/>
                  <a:cs typeface="Roboto"/>
                  <a:sym typeface="Roboto"/>
                </a:rPr>
                <a:t>-&gt;Find important correlations.</a:t>
              </a:r>
              <a:endParaRPr sz="12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8" name="Google Shape;148;p27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9" name="Google Shape;149;p2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1" name="Google Shape;151;p27"/>
          <p:cNvCxnSpPr/>
          <p:nvPr/>
        </p:nvCxnSpPr>
        <p:spPr>
          <a:xfrm>
            <a:off x="532460" y="1532173"/>
            <a:ext cx="723600" cy="8505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27"/>
          <p:cNvSpPr txBox="1"/>
          <p:nvPr/>
        </p:nvSpPr>
        <p:spPr>
          <a:xfrm>
            <a:off x="-277050" y="1394086"/>
            <a:ext cx="8583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 Nov</a:t>
            </a:r>
            <a:endParaRPr sz="12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3" name="Google Shape;153;p27"/>
          <p:cNvGrpSpPr/>
          <p:nvPr/>
        </p:nvGrpSpPr>
        <p:grpSpPr>
          <a:xfrm>
            <a:off x="2819511" y="1362128"/>
            <a:ext cx="1847561" cy="3153651"/>
            <a:chOff x="1083025" y="1574025"/>
            <a:chExt cx="1834900" cy="2751397"/>
          </a:xfrm>
        </p:grpSpPr>
        <p:sp>
          <p:nvSpPr>
            <p:cNvPr id="154" name="Google Shape;154;p27"/>
            <p:cNvSpPr txBox="1"/>
            <p:nvPr/>
          </p:nvSpPr>
          <p:spPr>
            <a:xfrm>
              <a:off x="1376400" y="1574025"/>
              <a:ext cx="852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r>
                <a:rPr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 Nov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27"/>
            <p:cNvSpPr txBox="1"/>
            <p:nvPr/>
          </p:nvSpPr>
          <p:spPr>
            <a:xfrm>
              <a:off x="1247917" y="2815227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PART 2 - COMPLETE</a:t>
              </a:r>
              <a:endParaRPr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27"/>
            <p:cNvSpPr txBox="1"/>
            <p:nvPr/>
          </p:nvSpPr>
          <p:spPr>
            <a:xfrm>
              <a:off x="1215698" y="3151822"/>
              <a:ext cx="1545600" cy="117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741B47"/>
                  </a:solidFill>
                  <a:latin typeface="Roboto"/>
                  <a:ea typeface="Roboto"/>
                  <a:cs typeface="Roboto"/>
                  <a:sym typeface="Roboto"/>
                </a:rPr>
                <a:t>-&gt; Create machine learning models.</a:t>
              </a:r>
              <a:endParaRPr sz="12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741B47"/>
                  </a:solidFill>
                  <a:latin typeface="Roboto"/>
                  <a:ea typeface="Roboto"/>
                  <a:cs typeface="Roboto"/>
                  <a:sym typeface="Roboto"/>
                </a:rPr>
                <a:t>-&gt; Determine model with best accuracy.</a:t>
              </a:r>
              <a:endParaRPr sz="12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741B47"/>
                  </a:solidFill>
                  <a:latin typeface="Roboto"/>
                  <a:ea typeface="Roboto"/>
                  <a:cs typeface="Roboto"/>
                  <a:sym typeface="Roboto"/>
                </a:rPr>
                <a:t>-&gt; Make predictions for fire causes.</a:t>
              </a:r>
              <a:endParaRPr sz="12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7" name="Google Shape;157;p27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8" name="Google Shape;158;p2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7"/>
          <p:cNvGrpSpPr/>
          <p:nvPr/>
        </p:nvGrpSpPr>
        <p:grpSpPr>
          <a:xfrm>
            <a:off x="4542082" y="1362128"/>
            <a:ext cx="1847561" cy="2653682"/>
            <a:chOff x="1083025" y="1574025"/>
            <a:chExt cx="1834900" cy="2315200"/>
          </a:xfrm>
        </p:grpSpPr>
        <p:sp>
          <p:nvSpPr>
            <p:cNvPr id="161" name="Google Shape;161;p27"/>
            <p:cNvSpPr txBox="1"/>
            <p:nvPr/>
          </p:nvSpPr>
          <p:spPr>
            <a:xfrm>
              <a:off x="1376400" y="1574025"/>
              <a:ext cx="852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r>
                <a:rPr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 Dec 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27"/>
            <p:cNvSpPr txBox="1"/>
            <p:nvPr/>
          </p:nvSpPr>
          <p:spPr>
            <a:xfrm>
              <a:off x="1277810" y="2815227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PART 3 - COMPLETE</a:t>
              </a:r>
              <a:endParaRPr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27"/>
            <p:cNvSpPr txBox="1"/>
            <p:nvPr/>
          </p:nvSpPr>
          <p:spPr>
            <a:xfrm>
              <a:off x="1215710" y="3151825"/>
              <a:ext cx="1629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741B47"/>
                  </a:solidFill>
                  <a:latin typeface="Roboto"/>
                  <a:ea typeface="Roboto"/>
                  <a:cs typeface="Roboto"/>
                  <a:sym typeface="Roboto"/>
                </a:rPr>
                <a:t>-&gt; Web-app design and implementation.</a:t>
              </a:r>
              <a:endParaRPr sz="12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741B47"/>
                  </a:solidFill>
                  <a:latin typeface="Roboto"/>
                  <a:ea typeface="Roboto"/>
                  <a:cs typeface="Roboto"/>
                  <a:sym typeface="Roboto"/>
                </a:rPr>
                <a:t>-&gt; Cloud deployment.</a:t>
              </a:r>
              <a:endParaRPr sz="12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4" name="Google Shape;164;p27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5" name="Google Shape;165;p2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27"/>
          <p:cNvGrpSpPr/>
          <p:nvPr/>
        </p:nvGrpSpPr>
        <p:grpSpPr>
          <a:xfrm>
            <a:off x="6260614" y="1362128"/>
            <a:ext cx="1265975" cy="2818532"/>
            <a:chOff x="1083025" y="1574025"/>
            <a:chExt cx="1844370" cy="2459023"/>
          </a:xfrm>
        </p:grpSpPr>
        <p:sp>
          <p:nvSpPr>
            <p:cNvPr id="168" name="Google Shape;168;p27"/>
            <p:cNvSpPr txBox="1"/>
            <p:nvPr/>
          </p:nvSpPr>
          <p:spPr>
            <a:xfrm>
              <a:off x="1376400" y="1574025"/>
              <a:ext cx="852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27"/>
            <p:cNvSpPr txBox="1"/>
            <p:nvPr/>
          </p:nvSpPr>
          <p:spPr>
            <a:xfrm>
              <a:off x="1092595" y="2793306"/>
              <a:ext cx="1834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Final Slides -</a:t>
              </a:r>
              <a:endParaRPr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COMPLETE</a:t>
              </a:r>
              <a:endParaRPr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27"/>
            <p:cNvSpPr txBox="1"/>
            <p:nvPr/>
          </p:nvSpPr>
          <p:spPr>
            <a:xfrm>
              <a:off x="1227646" y="3295648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741B47"/>
                  </a:solidFill>
                  <a:latin typeface="Roboto"/>
                  <a:ea typeface="Roboto"/>
                  <a:cs typeface="Roboto"/>
                  <a:sym typeface="Roboto"/>
                </a:rPr>
                <a:t>-&gt; </a:t>
              </a:r>
              <a:r>
                <a:rPr lang="en" sz="1200">
                  <a:solidFill>
                    <a:srgbClr val="741B47"/>
                  </a:solidFill>
                  <a:latin typeface="Roboto"/>
                  <a:ea typeface="Roboto"/>
                  <a:cs typeface="Roboto"/>
                  <a:sym typeface="Roboto"/>
                </a:rPr>
                <a:t>Final slides and presentation</a:t>
              </a:r>
              <a:endParaRPr sz="12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1" name="Google Shape;171;p27"/>
            <p:cNvCxnSpPr>
              <a:stCxn id="168" idx="0"/>
            </p:cNvCxnSpPr>
            <p:nvPr/>
          </p:nvCxnSpPr>
          <p:spPr>
            <a:xfrm>
              <a:off x="1802550" y="1574025"/>
              <a:ext cx="1096200" cy="8634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2" name="Google Shape;172;p2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27"/>
          <p:cNvGrpSpPr/>
          <p:nvPr/>
        </p:nvGrpSpPr>
        <p:grpSpPr>
          <a:xfrm>
            <a:off x="7402022" y="1362128"/>
            <a:ext cx="1859339" cy="2653682"/>
            <a:chOff x="1083025" y="1574025"/>
            <a:chExt cx="2708827" cy="2315200"/>
          </a:xfrm>
        </p:grpSpPr>
        <p:sp>
          <p:nvSpPr>
            <p:cNvPr id="175" name="Google Shape;175;p27"/>
            <p:cNvSpPr txBox="1"/>
            <p:nvPr/>
          </p:nvSpPr>
          <p:spPr>
            <a:xfrm>
              <a:off x="1376400" y="1574025"/>
              <a:ext cx="852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27"/>
            <p:cNvSpPr txBox="1"/>
            <p:nvPr/>
          </p:nvSpPr>
          <p:spPr>
            <a:xfrm>
              <a:off x="1235852" y="2695025"/>
              <a:ext cx="2556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Final Submission</a:t>
              </a:r>
              <a:endParaRPr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27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741B47"/>
                  </a:solidFill>
                  <a:latin typeface="Roboto"/>
                  <a:ea typeface="Roboto"/>
                  <a:cs typeface="Roboto"/>
                  <a:sym typeface="Roboto"/>
                </a:rPr>
                <a:t>-&gt; </a:t>
              </a:r>
              <a:r>
                <a:rPr lang="en" sz="1200">
                  <a:solidFill>
                    <a:srgbClr val="741B47"/>
                  </a:solidFill>
                  <a:latin typeface="Roboto"/>
                  <a:ea typeface="Roboto"/>
                  <a:cs typeface="Roboto"/>
                  <a:sym typeface="Roboto"/>
                </a:rPr>
                <a:t>Code</a:t>
              </a:r>
              <a:endParaRPr sz="12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741B47"/>
                  </a:solidFill>
                  <a:latin typeface="Roboto"/>
                  <a:ea typeface="Roboto"/>
                  <a:cs typeface="Roboto"/>
                  <a:sym typeface="Roboto"/>
                </a:rPr>
                <a:t>-&gt; Paper</a:t>
              </a:r>
              <a:endParaRPr sz="12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741B47"/>
                  </a:solidFill>
                  <a:latin typeface="Roboto"/>
                  <a:ea typeface="Roboto"/>
                  <a:cs typeface="Roboto"/>
                  <a:sym typeface="Roboto"/>
                </a:rPr>
                <a:t>-&gt;Video</a:t>
              </a:r>
              <a:endParaRPr sz="12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8" name="Google Shape;178;p27"/>
            <p:cNvCxnSpPr>
              <a:stCxn id="175" idx="0"/>
            </p:cNvCxnSpPr>
            <p:nvPr/>
          </p:nvCxnSpPr>
          <p:spPr>
            <a:xfrm>
              <a:off x="1802550" y="1574025"/>
              <a:ext cx="1096200" cy="8634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9" name="Google Shape;179;p2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27"/>
          <p:cNvSpPr txBox="1"/>
          <p:nvPr/>
        </p:nvSpPr>
        <p:spPr>
          <a:xfrm>
            <a:off x="7024103" y="1301175"/>
            <a:ext cx="9855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20 Dec </a:t>
            </a:r>
            <a:endParaRPr sz="12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6149509" y="1324599"/>
            <a:ext cx="7236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13 Dec </a:t>
            </a:r>
            <a:endParaRPr sz="12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/>
        </p:nvSpPr>
        <p:spPr>
          <a:xfrm>
            <a:off x="358489" y="107523"/>
            <a:ext cx="64198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35100" spcFirstLastPara="1" rIns="35100" wrap="square" tIns="351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1" lang="en" sz="2100">
                <a:solidFill>
                  <a:srgbClr val="0000FF"/>
                </a:solidFill>
              </a:rPr>
              <a:t>set</a:t>
            </a:r>
            <a:endParaRPr sz="1100"/>
          </a:p>
        </p:txBody>
      </p:sp>
      <p:sp>
        <p:nvSpPr>
          <p:cNvPr id="188" name="Google Shape;188;p28"/>
          <p:cNvSpPr txBox="1"/>
          <p:nvPr/>
        </p:nvSpPr>
        <p:spPr>
          <a:xfrm>
            <a:off x="214325" y="796025"/>
            <a:ext cx="8817300" cy="3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1.88 Million US Wildfires (24 years of geo-referenced wildfire records)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License - CCO: Public Domain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Size : 759 MB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Spatial database of wildfires in the United States from 1992 to 2015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Originally generated to support the national Fire Program Analysis (FPA) system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/>
        </p:nvSpPr>
        <p:spPr>
          <a:xfrm>
            <a:off x="373405" y="109948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35100" spcFirstLastPara="1" rIns="35100" wrap="square" tIns="351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None/>
            </a:pPr>
            <a:r>
              <a:rPr b="1" lang="en" sz="2100">
                <a:solidFill>
                  <a:srgbClr val="0000FF"/>
                </a:solidFill>
              </a:rPr>
              <a:t>Data Processing</a:t>
            </a:r>
            <a:endParaRPr b="1" i="0" sz="1800" u="none" cap="none" strike="noStrik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214325" y="796025"/>
            <a:ext cx="8817300" cy="3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Read SQLite database into CSV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Convert Julian to Gregorian date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Add day of week, month, and year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Uploaded subset to MongoDB cluster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/>
        </p:nvSpPr>
        <p:spPr>
          <a:xfrm>
            <a:off x="358489" y="107523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35100" spcFirstLastPara="1" rIns="35100" wrap="square" tIns="351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FF"/>
                </a:solidFill>
              </a:rPr>
              <a:t>Exploratory Visualization</a:t>
            </a:r>
            <a:endParaRPr sz="1100"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75" y="785974"/>
            <a:ext cx="3621574" cy="33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650" y="1137625"/>
            <a:ext cx="3621575" cy="2667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/>
        </p:nvSpPr>
        <p:spPr>
          <a:xfrm>
            <a:off x="358489" y="107523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35100" spcFirstLastPara="1" rIns="35100" wrap="square" tIns="351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FF"/>
                </a:solidFill>
              </a:rPr>
              <a:t>Exploratory Visualization</a:t>
            </a:r>
            <a:endParaRPr sz="1100"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00" y="1235512"/>
            <a:ext cx="4501024" cy="267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3939" y="649364"/>
            <a:ext cx="3592235" cy="348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/>
        </p:nvSpPr>
        <p:spPr>
          <a:xfrm>
            <a:off x="358489" y="107523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35100" spcFirstLastPara="1" rIns="35100" wrap="square" tIns="351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FF"/>
                </a:solidFill>
              </a:rPr>
              <a:t>Machine Learning</a:t>
            </a:r>
            <a:endParaRPr sz="1100"/>
          </a:p>
        </p:txBody>
      </p:sp>
      <p:sp>
        <p:nvSpPr>
          <p:cNvPr id="214" name="Google Shape;214;p32"/>
          <p:cNvSpPr txBox="1"/>
          <p:nvPr/>
        </p:nvSpPr>
        <p:spPr>
          <a:xfrm>
            <a:off x="214325" y="796025"/>
            <a:ext cx="8817300" cy="3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Cleaned the data by eliminating un-important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Feature labels.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Applied Random Forest Classifier Machine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Learning algorithm after careful considera-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tion to predict the most probable cause of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wildfire.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Grouped all the different causes of wildfires into 4 main categories: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1. Natural 2. Accidental 3. Malicious 4. Other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User inputs for the prediction of causes of wildfires: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1. Latitude 2. Longitude 3. Month 4. Day of Week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075" y="626525"/>
            <a:ext cx="3763299" cy="213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4525" y="2852275"/>
            <a:ext cx="2848200" cy="17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/>
        </p:nvSpPr>
        <p:spPr>
          <a:xfrm>
            <a:off x="347938" y="107522"/>
            <a:ext cx="64198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35100" spcFirstLastPara="1" rIns="35100" wrap="square" tIns="351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FF"/>
                </a:solidFill>
              </a:rPr>
              <a:t>System Structure</a:t>
            </a:r>
            <a:endParaRPr sz="1100"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750" y="465722"/>
            <a:ext cx="6096864" cy="421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