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2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F49CAA-A181-4328-82E6-451A32DCF09A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2479B7-3266-4448-BAC5-333F39670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48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479B7-3266-4448-BAC5-333F396709A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041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3F3E-99E5-4BE0-B9E7-84A7BF09F271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31E3F-9075-49AE-9C6A-B6B9F3DD5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37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3F3E-99E5-4BE0-B9E7-84A7BF09F271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31E3F-9075-49AE-9C6A-B6B9F3DD5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859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3F3E-99E5-4BE0-B9E7-84A7BF09F271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31E3F-9075-49AE-9C6A-B6B9F3DD5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995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3F3E-99E5-4BE0-B9E7-84A7BF09F271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31E3F-9075-49AE-9C6A-B6B9F3DD5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51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3F3E-99E5-4BE0-B9E7-84A7BF09F271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31E3F-9075-49AE-9C6A-B6B9F3DD5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593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3F3E-99E5-4BE0-B9E7-84A7BF09F271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31E3F-9075-49AE-9C6A-B6B9F3DD5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713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3F3E-99E5-4BE0-B9E7-84A7BF09F271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31E3F-9075-49AE-9C6A-B6B9F3DD5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581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3F3E-99E5-4BE0-B9E7-84A7BF09F271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31E3F-9075-49AE-9C6A-B6B9F3DD5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23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3F3E-99E5-4BE0-B9E7-84A7BF09F271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31E3F-9075-49AE-9C6A-B6B9F3DD5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471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3F3E-99E5-4BE0-B9E7-84A7BF09F271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31E3F-9075-49AE-9C6A-B6B9F3DD5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445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3F3E-99E5-4BE0-B9E7-84A7BF09F271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31E3F-9075-49AE-9C6A-B6B9F3DD5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6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D3F3E-99E5-4BE0-B9E7-84A7BF09F271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31E3F-9075-49AE-9C6A-B6B9F3DD5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138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tore.cornell.edu/search.aspx?searchterm=clicker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hyperlink" Target="https://app.reef-education.com/#/account/creat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4178382"/>
              </p:ext>
            </p:extLst>
          </p:nvPr>
        </p:nvGraphicFramePr>
        <p:xfrm>
          <a:off x="401729" y="313205"/>
          <a:ext cx="11618260" cy="4752328"/>
        </p:xfrm>
        <a:graphic>
          <a:graphicData uri="http://schemas.openxmlformats.org/drawingml/2006/table">
            <a:tbl>
              <a:tblPr/>
              <a:tblGrid>
                <a:gridCol w="5809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9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59458">
                <a:tc>
                  <a:txBody>
                    <a:bodyPr/>
                    <a:lstStyle/>
                    <a:p>
                      <a:pPr algn="l"/>
                      <a:endParaRPr lang="en-US" sz="1400" b="1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/>
                      <a:endParaRPr lang="en-US" sz="1400" b="1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/>
                      <a:endParaRPr lang="en-US" sz="1400" b="1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/>
                      <a:r>
                        <a:rPr lang="en-US" sz="1400" b="1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For </a:t>
                      </a:r>
                      <a:r>
                        <a:rPr lang="en-US" sz="1400" b="1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iClicker 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remote users</a:t>
                      </a:r>
                      <a:r>
                        <a:rPr lang="en-US" sz="1400" b="1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: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9204" marR="29204" marT="14602" marB="1460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b="1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/>
                      <a:endParaRPr lang="en-US" sz="1400" b="1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/>
                      <a:endParaRPr lang="en-US" sz="1400" b="1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/>
                      <a:r>
                        <a:rPr lang="en-US" sz="1400" b="1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For iClicker REEF 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Polling Users</a:t>
                      </a:r>
                      <a:r>
                        <a:rPr lang="en-US" sz="1400" b="1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: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9204" marR="29204" marT="14602" marB="1460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7730">
                <a:tc>
                  <a:txBody>
                    <a:bodyPr/>
                    <a:lstStyle/>
                    <a:p>
                      <a:pPr algn="l"/>
                      <a:endParaRPr lang="en-US" sz="1400" b="0" i="0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/>
                      <a:endParaRPr lang="en-US" sz="1400" b="0" i="0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/>
                      <a:r>
                        <a:rPr lang="en-US" sz="1400" b="0" i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Students 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 this class may use an </a:t>
                      </a:r>
                      <a:r>
                        <a:rPr lang="en-US" sz="1400" b="0" i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iClicker 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remote.  One can be purchased at the </a:t>
                      </a:r>
                      <a:r>
                        <a:rPr lang="en-US" sz="1400" b="1" i="0" u="sng" dirty="0">
                          <a:solidFill>
                            <a:srgbClr val="00748B"/>
                          </a:solidFill>
                          <a:effectLst/>
                          <a:latin typeface="+mn-lt"/>
                          <a:hlinkClick r:id="rId3"/>
                        </a:rPr>
                        <a:t>Cornell Store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 or many online sites such as </a:t>
                      </a:r>
                      <a:r>
                        <a:rPr lang="en-US" sz="1400" b="0" i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Kraftees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 eBay or Craigslist.  Any type of i&gt;clicker remote will work: </a:t>
                      </a:r>
                      <a:r>
                        <a:rPr lang="en-US" sz="1400" b="0" i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iClicker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lang="en-US" sz="1400" b="0" i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iClicker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+, or </a:t>
                      </a:r>
                      <a:r>
                        <a:rPr lang="en-US" sz="1400" b="0" i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iClicker2 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models.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/>
                      <a:r>
                        <a:rPr lang="en-US" sz="1400" b="1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How to register your </a:t>
                      </a:r>
                      <a:r>
                        <a:rPr lang="en-US" sz="1400" b="1" i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iClicker </a:t>
                      </a:r>
                      <a:r>
                        <a:rPr lang="en-US" sz="1400" b="1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remote through Blackboard: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>
                        <a:buFont typeface="+mj-lt"/>
                        <a:buAutoNum type="arabicPeriod"/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Click 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the above link </a:t>
                      </a:r>
                      <a:r>
                        <a:rPr lang="en-US" sz="1400" b="1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iClicker 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Student Registration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>
                        <a:buFont typeface="+mj-lt"/>
                        <a:buAutoNum type="arabicPeriod"/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Type 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 the 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iClicker 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Remote ID on the back of your clicker</a:t>
                      </a:r>
                    </a:p>
                    <a:p>
                      <a:pPr algn="l">
                        <a:buFont typeface="+mj-lt"/>
                        <a:buAutoNum type="arabicPeriod"/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Click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Submit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/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NOTE: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Registering your clicker for one Blackboard course will automatically register your clicker for ALL Blackboard courses each semester.</a:t>
                      </a:r>
                    </a:p>
                    <a:p>
                      <a:pPr algn="l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Please do not register i&gt;clickers at the iclicker.com site.</a:t>
                      </a:r>
                    </a:p>
                  </a:txBody>
                  <a:tcPr marL="29204" marR="29204" marT="14602" marB="1460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/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Students 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 this class may use a web-enabled device for </a:t>
                      </a:r>
                      <a:r>
                        <a:rPr lang="en-US" sz="1400" b="1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iClicker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1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REEF 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Polling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: laptop computer, tablet, Apple iPad, and Smart phone are all devices that can be used</a:t>
                      </a:r>
                    </a:p>
                    <a:p>
                      <a:pPr algn="l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Instructions:</a:t>
                      </a:r>
                    </a:p>
                    <a:p>
                      <a:pPr algn="l">
                        <a:buFont typeface="+mj-lt"/>
                        <a:buAutoNum type="arabicPeriod"/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Students 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purchase a 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REEF Polling subscription - </a:t>
                      </a:r>
                      <a:r>
                        <a:rPr lang="en-US" sz="1400" b="1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$14.99 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per </a:t>
                      </a:r>
                      <a:r>
                        <a:rPr lang="en-US" sz="1400" b="1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6-months, 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or other options for longer subscriptions are available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>
                        <a:buFont typeface="+mj-lt"/>
                        <a:buAutoNum type="arabicPeriod"/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Purchase 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your subscription at: </a:t>
                      </a:r>
                      <a:r>
                        <a:rPr lang="en-US" sz="1400" b="1" u="sng" dirty="0">
                          <a:solidFill>
                            <a:srgbClr val="00748B"/>
                          </a:solidFill>
                          <a:effectLst/>
                          <a:latin typeface="+mn-lt"/>
                          <a:hlinkClick r:id="rId4"/>
                        </a:rPr>
                        <a:t>REEF Education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or download the app from the Apple Store or Google Play Store on your smart phone.</a:t>
                      </a:r>
                      <a:b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en-US" sz="1400" b="1" i="1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IMPORTANT NOTE: 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When filling out your information, the 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Student ID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field 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MUST be 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your 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Cornell NetID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(such as ewe2) and not your Cornell Student 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ID</a:t>
                      </a:r>
                    </a:p>
                    <a:p>
                      <a:pPr algn="l">
                        <a:buFont typeface="+mj-lt"/>
                        <a:buAutoNum type="arabicPeriod"/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Add this course to your list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by tapping/clicking the + in the upper-right and searching for the course or instructor name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>
                        <a:buFont typeface="+mj-lt"/>
                        <a:buAutoNum type="arabicPeriod"/>
                      </a:pP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When 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 class, log in to 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app.reef-education.com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or 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open your app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and answer the questions as they are presented to you in class – multiple choice (A-E choices) or short-answer (up to 16 alpha-numeric characters)</a:t>
                      </a:r>
                    </a:p>
                    <a:p>
                      <a:pPr algn="l"/>
                      <a:r>
                        <a:rPr lang="en-US" sz="1400" b="1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NOTE: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Your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app or web page access to 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iClicker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REEF 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Polling is already registered to your name, so you do not need to register it in Blackboard.</a:t>
                      </a:r>
                    </a:p>
                  </a:txBody>
                  <a:tcPr marL="29204" marR="29204" marT="14602" marB="1460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4640644"/>
            <a:ext cx="12192000" cy="2492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If you cannot read the clicker remote ID: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To find your i&gt;clicker ID #: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Please stop in to one of these locations with your clicker: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- Carpenter Hall Reading Room (1st floor) between 9:00am – Noon, Monday – Friday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- Uris Library Tower Room between 9:00am – Noon, Monday – Friday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- the Academic Technology Center, 124 Computing &amp; Communications Center building (on the Ag Quad, next to Bailey Hall), between 9:00am – 5:00pm, Monday – Friday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and one of the staff can confirm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your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iClicker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ID #. Once it has been confirmed, please write it on a small piece of paper and place it inside the battery compartment.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If you have any other issues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with your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iClicker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remote or your REEF Polling app, please stop in to the Academic Technology Center, 123 Computing &amp; Communications Center building (on the Ag Quad, near Bailey Hall), between 9:00am – 5:00pm, Monday – Friday.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0863" y="313205"/>
            <a:ext cx="461450" cy="1331970"/>
          </a:xfrm>
          <a:prstGeom prst="rect">
            <a:avLst/>
          </a:prstGeom>
        </p:spPr>
      </p:pic>
      <p:pic>
        <p:nvPicPr>
          <p:cNvPr id="9" name="Picture 8" descr="https://blogs.princeton.edu/etc/files/2013/12/iclicker_image_2.png134677280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860847" y="546765"/>
            <a:ext cx="470523" cy="1098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C:\Users\pmg1\AppData\Local\Temp\SNAGHTML1063a94b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9900" y="546765"/>
            <a:ext cx="3257550" cy="79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5945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41</Words>
  <Application>Microsoft Office PowerPoint</Application>
  <PresentationFormat>Widescreen</PresentationFormat>
  <Paragraphs>29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Cornell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OIT-pmg1adm</dc:creator>
  <cp:lastModifiedBy>Patrick M. Graham</cp:lastModifiedBy>
  <cp:revision>8</cp:revision>
  <dcterms:created xsi:type="dcterms:W3CDTF">2015-08-23T19:41:21Z</dcterms:created>
  <dcterms:modified xsi:type="dcterms:W3CDTF">2017-08-18T02:11:28Z</dcterms:modified>
</cp:coreProperties>
</file>