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ACB3DF-8784-47E1-A6C0-DF34661468CF}">
  <a:tblStyle styleId="{37ACB3DF-8784-47E1-A6C0-DF34661468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1BCEBE4-FB2B-4824-83AE-CE56611AB8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d40dd996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d40dd996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d40dd996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d40dd996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5ac385e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5ac385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fd40dd996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fd40dd996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d40dd996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d40dd996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05ac385e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05ac385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fd40dd996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fd40dd996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28caf48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28caf48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fd40dd996_1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fd40dd996_1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fd40dd996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fd40dd996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5ac385e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5ac385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5ac385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5ac385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d40dd9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d40dd9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5ac385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5ac385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d40dd99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d40dd99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5ac385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5ac385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d40dd9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d40dd9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5ac385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5ac385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3868225" y="1233950"/>
            <a:ext cx="44826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868225" y="3359050"/>
            <a:ext cx="44826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4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66" name="Google Shape;66;p1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868225" y="1233950"/>
            <a:ext cx="44826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Credit Card Fraud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Bentall, Blake List, Ben Faulks, Sid Bhatnagar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868225" y="3359050"/>
            <a:ext cx="44826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https://www.kaggle.com/mlg-ulb/creditcardfraud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vs.</a:t>
            </a:r>
            <a:br>
              <a:rPr lang="en"/>
            </a:br>
            <a:r>
              <a:rPr lang="en"/>
              <a:t>PR Curve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7415" r="7449" t="0"/>
          <a:stretch/>
        </p:blipFill>
        <p:spPr>
          <a:xfrm>
            <a:off x="3211550" y="866287"/>
            <a:ext cx="5757349" cy="25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350" y="3816944"/>
            <a:ext cx="2005125" cy="6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</a:t>
            </a:r>
            <a:endParaRPr sz="3600"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925" y="152400"/>
            <a:ext cx="37958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284100" y="307975"/>
            <a:ext cx="2653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Undersampling</a:t>
            </a:r>
            <a:r>
              <a:rPr lang="en" sz="2500"/>
              <a:t>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500" y="0"/>
            <a:ext cx="60834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84100" y="307975"/>
            <a:ext cx="2823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Oversampling</a:t>
            </a:r>
            <a:endParaRPr sz="2500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325" y="0"/>
            <a:ext cx="6087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SMOTE</a:t>
            </a:r>
            <a:endParaRPr sz="2500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600" y="0"/>
            <a:ext cx="6095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ROSE</a:t>
            </a:r>
            <a:endParaRPr sz="2500"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701" y="0"/>
            <a:ext cx="60700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endParaRPr/>
          </a:p>
        </p:txBody>
      </p:sp>
      <p:graphicFrame>
        <p:nvGraphicFramePr>
          <p:cNvPr id="181" name="Google Shape;181;p31"/>
          <p:cNvGraphicFramePr/>
          <p:nvPr/>
        </p:nvGraphicFramePr>
        <p:xfrm>
          <a:off x="3056925" y="11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{F1BCEBE4-FB2B-4824-83AE-CE56611AB831}</a:tableStyleId>
              </a:tblPr>
              <a:tblGrid>
                <a:gridCol w="1937050"/>
                <a:gridCol w="1937050"/>
                <a:gridCol w="1937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Prediction -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ROSE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Actual 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</a:rPr>
                        <a:t>Fraudulent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Non-fraudulent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r>
                        <a:rPr lang="en" sz="1800"/>
                        <a:t>raudulent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6AA84F">
                        <a:alpha val="6499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449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0500">
                        <a:alpha val="73460"/>
                      </a:srgbClr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Non-f</a:t>
                      </a:r>
                      <a:r>
                        <a:rPr lang="en" sz="1800"/>
                        <a:t>raudulent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19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0500">
                        <a:alpha val="7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84845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6AA84F">
                        <a:alpha val="64999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82" name="Google Shape;182;p31"/>
          <p:cNvCxnSpPr/>
          <p:nvPr/>
        </p:nvCxnSpPr>
        <p:spPr>
          <a:xfrm flipH="1" rot="10800000">
            <a:off x="3051450" y="1181000"/>
            <a:ext cx="5822100" cy="180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1"/>
          <p:cNvCxnSpPr/>
          <p:nvPr/>
        </p:nvCxnSpPr>
        <p:spPr>
          <a:xfrm>
            <a:off x="3042450" y="1780475"/>
            <a:ext cx="5840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1"/>
          <p:cNvCxnSpPr/>
          <p:nvPr/>
        </p:nvCxnSpPr>
        <p:spPr>
          <a:xfrm flipH="1" rot="10800000">
            <a:off x="3051450" y="2701100"/>
            <a:ext cx="5822100" cy="180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021250" y="2707750"/>
            <a:ext cx="6122700" cy="24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Precision: 0.221837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Recall: 0.870748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056925" y="75"/>
            <a:ext cx="61227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Non-Fraudulent: </a:t>
            </a:r>
            <a:r>
              <a:rPr lang="en">
                <a:solidFill>
                  <a:srgbClr val="000000"/>
                </a:solidFill>
              </a:rPr>
              <a:t>84864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Fraudulent: </a:t>
            </a:r>
            <a:r>
              <a:rPr lang="en">
                <a:solidFill>
                  <a:srgbClr val="000000"/>
                </a:solidFill>
              </a:rPr>
              <a:t>577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Forward...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381100" y="307975"/>
            <a:ext cx="5451300" cy="4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Business Use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Decide on cost model for FP and FN to choose beta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Ways to improve the model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Obtain more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Experiment with further dimensional reduction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xplore possibility of concepts within classes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 different methods of cost sensitive learning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Forward...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381100" y="623575"/>
            <a:ext cx="5451300" cy="3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Class imbalance is a common issue in applied data science!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Not just credit card fraud detection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Medical diagnosis</a:t>
            </a:r>
            <a:r>
              <a:rPr lang="en">
                <a:solidFill>
                  <a:srgbClr val="000000"/>
                </a:solidFill>
              </a:rPr>
              <a:t>, r</a:t>
            </a:r>
            <a:r>
              <a:rPr lang="en">
                <a:solidFill>
                  <a:srgbClr val="000000"/>
                </a:solidFill>
              </a:rPr>
              <a:t>are events, e.g. volcanic eruptions, extreme weather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Undersampling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SMOTE  	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sensitive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 Beta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method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Boosted </a:t>
            </a:r>
            <a:r>
              <a:rPr lang="en"/>
              <a:t>Logistic</a:t>
            </a:r>
            <a:r>
              <a:rPr lang="en"/>
              <a:t>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</a:t>
            </a:r>
            <a:r>
              <a:rPr lang="en" sz="1600">
                <a:solidFill>
                  <a:srgbClr val="000000"/>
                </a:solidFill>
              </a:rPr>
              <a:t>ransactions from European cardholders occurring over two days in September 2013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284,807 transactions, </a:t>
            </a:r>
            <a:r>
              <a:rPr b="1" lang="en" sz="1600">
                <a:solidFill>
                  <a:srgbClr val="000000"/>
                </a:solidFill>
              </a:rPr>
              <a:t>492</a:t>
            </a:r>
            <a:r>
              <a:rPr lang="en" sz="1600">
                <a:solidFill>
                  <a:srgbClr val="000000"/>
                </a:solidFill>
              </a:rPr>
              <a:t> are fraudulent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Only </a:t>
            </a:r>
            <a:r>
              <a:rPr b="1" lang="en" sz="1600">
                <a:solidFill>
                  <a:srgbClr val="000000"/>
                </a:solidFill>
              </a:rPr>
              <a:t>0.172%</a:t>
            </a:r>
            <a:r>
              <a:rPr lang="en" sz="1600">
                <a:solidFill>
                  <a:srgbClr val="000000"/>
                </a:solidFill>
              </a:rPr>
              <a:t> of </a:t>
            </a:r>
            <a:r>
              <a:rPr lang="en" sz="1600">
                <a:solidFill>
                  <a:srgbClr val="000000"/>
                </a:solidFill>
              </a:rPr>
              <a:t>transaction data is fraudulent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Class imbalance!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012625" y="631950"/>
            <a:ext cx="4919400" cy="4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31 columns, </a:t>
            </a:r>
            <a:r>
              <a:rPr lang="en" sz="1600">
                <a:solidFill>
                  <a:srgbClr val="000000"/>
                </a:solidFill>
              </a:rPr>
              <a:t>284,807 rows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Time: seconds elapsed since beginning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V1 - V28: principle components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Amount: transaction amount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Class: 1 = fraudulent, 0 = non-fraudulent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1"/>
          <p:cNvGraphicFramePr/>
          <p:nvPr/>
        </p:nvGraphicFramePr>
        <p:xfrm>
          <a:off x="4732663" y="3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{37ACB3DF-8784-47E1-A6C0-DF34661468CF}</a:tableStyleId>
              </a:tblPr>
              <a:tblGrid>
                <a:gridCol w="619125"/>
                <a:gridCol w="419100"/>
                <a:gridCol w="790575"/>
                <a:gridCol w="8477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Class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Positive: Fraud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Negative: Non-fraud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477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Predicted Class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 Pos: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 Pos: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1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 Neg: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 Neg: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284315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21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Problem with Accuracy</a:t>
            </a:r>
            <a:endParaRPr sz="2400"/>
          </a:p>
        </p:txBody>
      </p:sp>
      <p:sp>
        <p:nvSpPr>
          <p:cNvPr id="108" name="Google Shape;108;p21"/>
          <p:cNvSpPr/>
          <p:nvPr/>
        </p:nvSpPr>
        <p:spPr>
          <a:xfrm rot="2271474">
            <a:off x="5717500" y="1422439"/>
            <a:ext cx="1764202" cy="540022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350" y="2520550"/>
            <a:ext cx="5188146" cy="23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 rot="-600">
            <a:off x="5731987" y="1008099"/>
            <a:ext cx="1719300" cy="1370100"/>
          </a:xfrm>
          <a:prstGeom prst="roundRect">
            <a:avLst>
              <a:gd fmla="val 14733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51450" y="307975"/>
            <a:ext cx="29199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Undersampling and Oversampling </a:t>
            </a:r>
            <a:endParaRPr sz="29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500" y="0"/>
            <a:ext cx="3603850" cy="50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58750" y="307975"/>
            <a:ext cx="29862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Oversampling: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SMOTE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Synthetic Minority Over-sampling Technique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Over-Sampling Examples</a:t>
            </a:r>
            <a:endParaRPr sz="1800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750" y="0"/>
            <a:ext cx="6096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284100" y="307975"/>
            <a:ext cx="2701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F-beta-Score: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900" y="2773175"/>
            <a:ext cx="5492700" cy="1889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4"/>
          <p:cNvGraphicFramePr/>
          <p:nvPr/>
        </p:nvGraphicFramePr>
        <p:xfrm>
          <a:off x="3550663" y="3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{37ACB3DF-8784-47E1-A6C0-DF34661468CF}</a:tableStyleId>
              </a:tblPr>
              <a:tblGrid>
                <a:gridCol w="619125"/>
                <a:gridCol w="419100"/>
                <a:gridCol w="790575"/>
                <a:gridCol w="8477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Class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Positive: Fraud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Negative: Non-fraud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477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Predicted Class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 Pos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 Pos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1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 Neg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 Neg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24"/>
          <p:cNvSpPr/>
          <p:nvPr/>
        </p:nvSpPr>
        <p:spPr>
          <a:xfrm>
            <a:off x="4550000" y="993925"/>
            <a:ext cx="879900" cy="1370100"/>
          </a:xfrm>
          <a:prstGeom prst="roundRect">
            <a:avLst>
              <a:gd fmla="val 14733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 rot="-600">
            <a:off x="4550000" y="993921"/>
            <a:ext cx="1719300" cy="729000"/>
          </a:xfrm>
          <a:prstGeom prst="roundRect">
            <a:avLst>
              <a:gd fmla="val 14733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4590350" y="1042325"/>
            <a:ext cx="799200" cy="647700"/>
          </a:xfrm>
          <a:prstGeom prst="roundRect">
            <a:avLst>
              <a:gd fmla="val 14733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121" y="803749"/>
            <a:ext cx="2409483" cy="13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