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59" r:id="rId5"/>
    <p:sldId id="260" r:id="rId6"/>
    <p:sldId id="261"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0B71C-B20A-4CA2-849E-F2EDC6F9D87F}" type="datetimeFigureOut">
              <a:rPr lang="en-US" smtClean="0"/>
              <a:t>4/5/2020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574DC-5B61-45C0-9905-E66D0A2EED9F}" type="slidenum">
              <a:rPr lang="en-US" smtClean="0"/>
              <a:t>‹#›</a:t>
            </a:fld>
            <a:endParaRPr lang="en-US"/>
          </a:p>
        </p:txBody>
      </p:sp>
    </p:spTree>
    <p:extLst>
      <p:ext uri="{BB962C8B-B14F-4D97-AF65-F5344CB8AC3E}">
        <p14:creationId xmlns:p14="http://schemas.microsoft.com/office/powerpoint/2010/main" val="1161585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574DC-5B61-45C0-9905-E66D0A2EED9F}" type="slidenum">
              <a:rPr lang="en-US" smtClean="0"/>
              <a:t>17</a:t>
            </a:fld>
            <a:endParaRPr lang="en-US"/>
          </a:p>
        </p:txBody>
      </p:sp>
    </p:spTree>
    <p:extLst>
      <p:ext uri="{BB962C8B-B14F-4D97-AF65-F5344CB8AC3E}">
        <p14:creationId xmlns:p14="http://schemas.microsoft.com/office/powerpoint/2010/main" val="2726520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47C5-ED25-44BF-9CA1-AA4F0D23B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323C49-2090-4A54-8573-73AADED51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0BB150-5A5A-4B44-B6D2-B1C4A6604EDD}"/>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5" name="Footer Placeholder 4">
            <a:extLst>
              <a:ext uri="{FF2B5EF4-FFF2-40B4-BE49-F238E27FC236}">
                <a16:creationId xmlns:a16="http://schemas.microsoft.com/office/drawing/2014/main" id="{966C639C-B728-4A68-86DE-8E4F21260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05525-69BC-40F9-A5A3-5E9D50083636}"/>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121601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A3F2-20F9-4B34-8F78-BAC12BDF9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083141-622E-4294-BBF6-D14E91DB6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F1A61-80A7-43C9-8EBD-0B0D51B86F33}"/>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5" name="Footer Placeholder 4">
            <a:extLst>
              <a:ext uri="{FF2B5EF4-FFF2-40B4-BE49-F238E27FC236}">
                <a16:creationId xmlns:a16="http://schemas.microsoft.com/office/drawing/2014/main" id="{2F272DDC-4CD6-41D5-8AAB-B97A8A5F0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D18ED-9EE2-4C3C-A68D-418A7EE891E5}"/>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426294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6E9DA-85FB-49EF-8C98-C6A10E5CB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820CAB-EA05-47CF-937F-2ECDE45E93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D5CAF-2B44-4084-8498-FDF978247257}"/>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5" name="Footer Placeholder 4">
            <a:extLst>
              <a:ext uri="{FF2B5EF4-FFF2-40B4-BE49-F238E27FC236}">
                <a16:creationId xmlns:a16="http://schemas.microsoft.com/office/drawing/2014/main" id="{31BB9EC6-E3EC-4C68-9840-0FB069096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2E0CE-92FC-4CFD-B3D6-D737B69E788B}"/>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417602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BB68-AAF5-48CE-8B84-C5B1347C8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92CE4-1544-4B81-BDCB-142415FA6F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BF910-5821-4815-A377-AA8F1759B771}"/>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5" name="Footer Placeholder 4">
            <a:extLst>
              <a:ext uri="{FF2B5EF4-FFF2-40B4-BE49-F238E27FC236}">
                <a16:creationId xmlns:a16="http://schemas.microsoft.com/office/drawing/2014/main" id="{9C1E9E36-BB74-44EE-99C8-A78747105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B50CE-3061-42EB-9277-76B9A266F6C4}"/>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143329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E9EC-5E3C-4658-AC35-AF7BD4D4DB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4B45AD-5D21-4102-B414-511885865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02A99-B376-471A-A450-51F52D0D8B41}"/>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5" name="Footer Placeholder 4">
            <a:extLst>
              <a:ext uri="{FF2B5EF4-FFF2-40B4-BE49-F238E27FC236}">
                <a16:creationId xmlns:a16="http://schemas.microsoft.com/office/drawing/2014/main" id="{FA09B46C-C6B2-47EA-8B4B-5A1A943DD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C886E-4C69-4653-956D-E317E62AE345}"/>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53107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DDE2-BAC4-4834-AF9E-E96D8D917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38DC7-0D09-49FD-9B28-6A3FABE60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9F5C7-F5D6-4F5D-9884-FF25F96EB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6C28D7-5678-4040-8218-3A0B25749C80}"/>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6" name="Footer Placeholder 5">
            <a:extLst>
              <a:ext uri="{FF2B5EF4-FFF2-40B4-BE49-F238E27FC236}">
                <a16:creationId xmlns:a16="http://schemas.microsoft.com/office/drawing/2014/main" id="{D55EB8CB-549C-4CC0-9B80-0430DF7B6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363A6-EAC3-465D-9CEF-489023388F7C}"/>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35961453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B0C6-8BDE-47F7-AF03-99194CEA20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526414-9FD2-4BBC-B9DF-93D2E6399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36E29-81A8-4751-9E08-0044E6E22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1317AD-F588-4E4A-98BD-9E0EB60EA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8049E3-10DD-4F9F-B543-91E3A8D3E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D92769-394E-46E5-9673-8246C20E914E}"/>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8" name="Footer Placeholder 7">
            <a:extLst>
              <a:ext uri="{FF2B5EF4-FFF2-40B4-BE49-F238E27FC236}">
                <a16:creationId xmlns:a16="http://schemas.microsoft.com/office/drawing/2014/main" id="{015DA3E2-D9D2-4603-9709-78DF9AF6C8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3BEAA9-A741-41F7-BFB1-EA3B843A0ECB}"/>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13824982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8B43-8106-4E02-AAA9-2E7504E3CA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2EAC0F-DFBA-4EEA-93BF-A7F65FDF58D5}"/>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4" name="Footer Placeholder 3">
            <a:extLst>
              <a:ext uri="{FF2B5EF4-FFF2-40B4-BE49-F238E27FC236}">
                <a16:creationId xmlns:a16="http://schemas.microsoft.com/office/drawing/2014/main" id="{70F82BE5-97B7-4273-82DB-06887560D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9C652-7A6F-4085-80B5-865918CE5272}"/>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347390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A86F8-D01A-464C-9E5D-8246C7518AB7}"/>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3" name="Footer Placeholder 2">
            <a:extLst>
              <a:ext uri="{FF2B5EF4-FFF2-40B4-BE49-F238E27FC236}">
                <a16:creationId xmlns:a16="http://schemas.microsoft.com/office/drawing/2014/main" id="{AE6A4D61-A0F2-41D7-A887-54DFAE397F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B5F2EA-F0A2-4001-BD9A-C4F9D2975485}"/>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11418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ABCB-C52E-4523-900D-41C303CE3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DE6D8-62F3-4B77-A82A-F1BE413197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B2CEE8-A15D-4159-80A8-C4AC98B75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673CD-9FD5-4A56-B424-3BFEAF888EBE}"/>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6" name="Footer Placeholder 5">
            <a:extLst>
              <a:ext uri="{FF2B5EF4-FFF2-40B4-BE49-F238E27FC236}">
                <a16:creationId xmlns:a16="http://schemas.microsoft.com/office/drawing/2014/main" id="{AB99D8D1-0538-4691-80BF-52A79149E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69805-7FA5-4558-A4E7-E90589CDBF25}"/>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32606219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3BF7-0FC3-4974-AF23-75FFBAD5B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09CE0E-5A1D-44FC-8170-8D6E3D846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92FB1F-3365-4E0A-880C-142C0DFD0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B3BBF-C20E-4CC7-B1EF-78ECDA343EBC}"/>
              </a:ext>
            </a:extLst>
          </p:cNvPr>
          <p:cNvSpPr>
            <a:spLocks noGrp="1"/>
          </p:cNvSpPr>
          <p:nvPr>
            <p:ph type="dt" sz="half" idx="10"/>
          </p:nvPr>
        </p:nvSpPr>
        <p:spPr/>
        <p:txBody>
          <a:bodyPr/>
          <a:lstStyle/>
          <a:p>
            <a:fld id="{7B16A3BB-C5F7-4559-953E-D9C5C183B11C}" type="datetimeFigureOut">
              <a:rPr lang="en-US" smtClean="0"/>
              <a:t>4/5/2020</a:t>
            </a:fld>
            <a:endParaRPr lang="en-US"/>
          </a:p>
        </p:txBody>
      </p:sp>
      <p:sp>
        <p:nvSpPr>
          <p:cNvPr id="6" name="Footer Placeholder 5">
            <a:extLst>
              <a:ext uri="{FF2B5EF4-FFF2-40B4-BE49-F238E27FC236}">
                <a16:creationId xmlns:a16="http://schemas.microsoft.com/office/drawing/2014/main" id="{F0C62B1F-F8FC-40D7-B35E-968388E4F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25B24-CE20-4FA8-BA11-A46E33B9537A}"/>
              </a:ext>
            </a:extLst>
          </p:cNvPr>
          <p:cNvSpPr>
            <a:spLocks noGrp="1"/>
          </p:cNvSpPr>
          <p:nvPr>
            <p:ph type="sldNum" sz="quarter" idx="12"/>
          </p:nvPr>
        </p:nvSpPr>
        <p:spPr/>
        <p:txBody>
          <a:bodyPr/>
          <a:lstStyle/>
          <a:p>
            <a:fld id="{7D91EF8F-D1E5-4677-A4DA-0E93D251C522}" type="slidenum">
              <a:rPr lang="en-US" smtClean="0"/>
              <a:t>‹#›</a:t>
            </a:fld>
            <a:endParaRPr lang="en-US"/>
          </a:p>
        </p:txBody>
      </p:sp>
    </p:spTree>
    <p:extLst>
      <p:ext uri="{BB962C8B-B14F-4D97-AF65-F5344CB8AC3E}">
        <p14:creationId xmlns:p14="http://schemas.microsoft.com/office/powerpoint/2010/main" val="361732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0C6E5F-D807-430E-BED1-DBF42FAE9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1A4946-4D34-42AC-99C2-83A848217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64BE2-DF12-46BE-90DF-DB00A58EE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6A3BB-C5F7-4559-953E-D9C5C183B11C}" type="datetimeFigureOut">
              <a:rPr lang="en-US" smtClean="0"/>
              <a:t>4/5/2020</a:t>
            </a:fld>
            <a:endParaRPr lang="en-US"/>
          </a:p>
        </p:txBody>
      </p:sp>
      <p:sp>
        <p:nvSpPr>
          <p:cNvPr id="5" name="Footer Placeholder 4">
            <a:extLst>
              <a:ext uri="{FF2B5EF4-FFF2-40B4-BE49-F238E27FC236}">
                <a16:creationId xmlns:a16="http://schemas.microsoft.com/office/drawing/2014/main" id="{070C7D5B-2393-4A5F-9AD6-F99CD58BF8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BE2ACC-EFB7-4F23-BEC6-B419669C3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1EF8F-D1E5-4677-A4DA-0E93D251C522}" type="slidenum">
              <a:rPr lang="en-US" smtClean="0"/>
              <a:t>‹#›</a:t>
            </a:fld>
            <a:endParaRPr lang="en-US"/>
          </a:p>
        </p:txBody>
      </p:sp>
    </p:spTree>
    <p:extLst>
      <p:ext uri="{BB962C8B-B14F-4D97-AF65-F5344CB8AC3E}">
        <p14:creationId xmlns:p14="http://schemas.microsoft.com/office/powerpoint/2010/main" val="18786130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D098-7D4B-425B-9AE3-ACEAED65A44E}"/>
              </a:ext>
            </a:extLst>
          </p:cNvPr>
          <p:cNvSpPr>
            <a:spLocks noGrp="1"/>
          </p:cNvSpPr>
          <p:nvPr>
            <p:ph type="ctrTitle"/>
          </p:nvPr>
        </p:nvSpPr>
        <p:spPr>
          <a:xfrm>
            <a:off x="1524000" y="296862"/>
            <a:ext cx="9144000" cy="2387600"/>
          </a:xfrm>
        </p:spPr>
        <p:txBody>
          <a:bodyPr>
            <a:normAutofit/>
          </a:bodyPr>
          <a:lstStyle/>
          <a:p>
            <a:r>
              <a:rPr lang="en-US" sz="4800" b="1" dirty="0">
                <a:latin typeface="Arial" panose="020B0604020202020204" pitchFamily="34" charset="0"/>
                <a:cs typeface="Arial" panose="020B0604020202020204" pitchFamily="34" charset="0"/>
              </a:rPr>
              <a:t>IBM Capstone Project </a:t>
            </a:r>
            <a:br>
              <a:rPr lang="en-US" sz="4800" b="1" dirty="0">
                <a:latin typeface="Arial" panose="020B0604020202020204" pitchFamily="34" charset="0"/>
                <a:cs typeface="Arial" panose="020B0604020202020204" pitchFamily="34" charset="0"/>
              </a:rPr>
            </a:br>
            <a:r>
              <a:rPr lang="en-US" sz="4800" b="1" dirty="0">
                <a:latin typeface="Arial" panose="020B0604020202020204" pitchFamily="34" charset="0"/>
                <a:cs typeface="Arial" panose="020B0604020202020204" pitchFamily="34" charset="0"/>
              </a:rPr>
              <a:t>The Battle of Neighborhoods </a:t>
            </a:r>
          </a:p>
        </p:txBody>
      </p:sp>
      <p:sp>
        <p:nvSpPr>
          <p:cNvPr id="3" name="Subtitle 2">
            <a:extLst>
              <a:ext uri="{FF2B5EF4-FFF2-40B4-BE49-F238E27FC236}">
                <a16:creationId xmlns:a16="http://schemas.microsoft.com/office/drawing/2014/main" id="{0C693F28-2569-49BC-8FD9-D1A44D843D42}"/>
              </a:ext>
            </a:extLst>
          </p:cNvPr>
          <p:cNvSpPr>
            <a:spLocks noGrp="1"/>
          </p:cNvSpPr>
          <p:nvPr>
            <p:ph type="subTitle" idx="1"/>
          </p:nvPr>
        </p:nvSpPr>
        <p:spPr>
          <a:xfrm>
            <a:off x="1524000" y="4173538"/>
            <a:ext cx="9144000" cy="1655762"/>
          </a:xfrm>
        </p:spPr>
        <p:txBody>
          <a:bodyPr>
            <a:normAutofit/>
          </a:bodyPr>
          <a:lstStyle/>
          <a:p>
            <a:r>
              <a:rPr lang="en-US" sz="3600" b="1" dirty="0">
                <a:latin typeface="Arial" panose="020B0604020202020204" pitchFamily="34" charset="0"/>
                <a:cs typeface="Arial" panose="020B0604020202020204" pitchFamily="34" charset="0"/>
              </a:rPr>
              <a:t>By</a:t>
            </a:r>
          </a:p>
          <a:p>
            <a:r>
              <a:rPr lang="en-US" sz="3600" b="1" dirty="0">
                <a:latin typeface="Arial" panose="020B0604020202020204" pitchFamily="34" charset="0"/>
                <a:cs typeface="Arial" panose="020B0604020202020204" pitchFamily="34" charset="0"/>
              </a:rPr>
              <a:t>SIDDHARTH CHADDA</a:t>
            </a:r>
          </a:p>
        </p:txBody>
      </p:sp>
    </p:spTree>
    <p:extLst>
      <p:ext uri="{BB962C8B-B14F-4D97-AF65-F5344CB8AC3E}">
        <p14:creationId xmlns:p14="http://schemas.microsoft.com/office/powerpoint/2010/main" val="102763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77D5-2641-4EAB-AF9D-D3EA49FEB99A}"/>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Exploratory Data Analysis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463281D-4474-4B6F-8DA7-9932BBF92171}"/>
              </a:ext>
            </a:extLst>
          </p:cNvPr>
          <p:cNvSpPr>
            <a:spLocks noGrp="1"/>
          </p:cNvSpPr>
          <p:nvPr>
            <p:ph sz="half" idx="1"/>
          </p:nvPr>
        </p:nvSpPr>
        <p:spPr/>
        <p:txBody>
          <a:bodyPr>
            <a:normAutofit fontScale="70000" lnSpcReduction="20000"/>
          </a:bodyPr>
          <a:lstStyle/>
          <a:p>
            <a:pPr marL="0" indent="0" algn="just">
              <a:buNone/>
            </a:pPr>
            <a:r>
              <a:rPr lang="en-US" b="1" dirty="0">
                <a:latin typeface="Arial" panose="020B0604020202020204" pitchFamily="34" charset="0"/>
                <a:cs typeface="Arial" panose="020B0604020202020204" pitchFamily="34" charset="0"/>
              </a:rPr>
              <a:t>Statistical summary of crimes </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describe function in python is used to get statistics of the London crime data, this returns the mean, standard deviation, minimum, maximum, 1st quartile (25%), 2nd quartile (50%), and the 3rd quartile (75%) for each of the major categories of crime.</a:t>
            </a:r>
          </a:p>
          <a:p>
            <a:pPr algn="just"/>
            <a:r>
              <a:rPr lang="en-US" dirty="0">
                <a:latin typeface="Arial" panose="020B0604020202020204" pitchFamily="34" charset="0"/>
                <a:cs typeface="Arial" panose="020B0604020202020204" pitchFamily="34" charset="0"/>
              </a:rPr>
              <a:t>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 </a:t>
            </a:r>
          </a:p>
        </p:txBody>
      </p:sp>
      <p:pic>
        <p:nvPicPr>
          <p:cNvPr id="5" name="Content Placeholder 4">
            <a:extLst>
              <a:ext uri="{FF2B5EF4-FFF2-40B4-BE49-F238E27FC236}">
                <a16:creationId xmlns:a16="http://schemas.microsoft.com/office/drawing/2014/main" id="{C1908A4E-4746-4E66-9897-F902D7F37439}"/>
              </a:ext>
            </a:extLst>
          </p:cNvPr>
          <p:cNvPicPr>
            <a:picLocks noGrp="1" noChangeAspect="1"/>
          </p:cNvPicPr>
          <p:nvPr>
            <p:ph sz="half" idx="2"/>
          </p:nvPr>
        </p:nvPicPr>
        <p:blipFill>
          <a:blip r:embed="rId2"/>
          <a:stretch>
            <a:fillRect/>
          </a:stretch>
        </p:blipFill>
        <p:spPr>
          <a:xfrm>
            <a:off x="6096001" y="2008836"/>
            <a:ext cx="6028944" cy="3020364"/>
          </a:xfrm>
          <a:prstGeom prst="rect">
            <a:avLst/>
          </a:prstGeom>
        </p:spPr>
      </p:pic>
    </p:spTree>
    <p:extLst>
      <p:ext uri="{BB962C8B-B14F-4D97-AF65-F5344CB8AC3E}">
        <p14:creationId xmlns:p14="http://schemas.microsoft.com/office/powerpoint/2010/main" val="327930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AB08-9944-4AFD-89FF-1AB903E5DB43}"/>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Boroughs with the highest crime rates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00BDC3-48FE-488D-8510-7D4E487AFF42}"/>
              </a:ext>
            </a:extLst>
          </p:cNvPr>
          <p:cNvSpPr>
            <a:spLocks noGrp="1"/>
          </p:cNvSpPr>
          <p:nvPr>
            <p:ph sz="half" idx="1"/>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Comparing five boroughs with the highest crime rate during the year 2016 it is evident that Westminster has the highest crimes recorded followed by Lambeth, Southwark, </a:t>
            </a:r>
            <a:r>
              <a:rPr lang="en-US" sz="2000" dirty="0" err="1">
                <a:latin typeface="Arial" panose="020B0604020202020204" pitchFamily="34" charset="0"/>
                <a:cs typeface="Arial" panose="020B0604020202020204" pitchFamily="34" charset="0"/>
              </a:rPr>
              <a:t>Newham</a:t>
            </a:r>
            <a:r>
              <a:rPr lang="en-US" sz="2000" dirty="0">
                <a:latin typeface="Arial" panose="020B0604020202020204" pitchFamily="34" charset="0"/>
                <a:cs typeface="Arial" panose="020B0604020202020204" pitchFamily="34" charset="0"/>
              </a:rPr>
              <a:t> and Tower Hamlets. Westminster has a significantly higher crime rate than the other 4 boroughs </a:t>
            </a:r>
          </a:p>
        </p:txBody>
      </p:sp>
      <p:pic>
        <p:nvPicPr>
          <p:cNvPr id="5" name="Content Placeholder 4">
            <a:extLst>
              <a:ext uri="{FF2B5EF4-FFF2-40B4-BE49-F238E27FC236}">
                <a16:creationId xmlns:a16="http://schemas.microsoft.com/office/drawing/2014/main" id="{054B4132-B29C-4586-83DF-18F38B36CF2F}"/>
              </a:ext>
            </a:extLst>
          </p:cNvPr>
          <p:cNvPicPr>
            <a:picLocks noGrp="1" noChangeAspect="1"/>
          </p:cNvPicPr>
          <p:nvPr>
            <p:ph sz="half" idx="2"/>
          </p:nvPr>
        </p:nvPicPr>
        <p:blipFill>
          <a:blip r:embed="rId2"/>
          <a:stretch>
            <a:fillRect/>
          </a:stretch>
        </p:blipFill>
        <p:spPr>
          <a:xfrm>
            <a:off x="6304373" y="1825625"/>
            <a:ext cx="5803075" cy="3566480"/>
          </a:xfrm>
          <a:prstGeom prst="rect">
            <a:avLst/>
          </a:prstGeom>
        </p:spPr>
      </p:pic>
    </p:spTree>
    <p:extLst>
      <p:ext uri="{BB962C8B-B14F-4D97-AF65-F5344CB8AC3E}">
        <p14:creationId xmlns:p14="http://schemas.microsoft.com/office/powerpoint/2010/main" val="99770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EBF6-266E-49E6-A8F7-B08FD0CC22A2}"/>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Boroughs with the lowest crime rates </a:t>
            </a:r>
          </a:p>
        </p:txBody>
      </p:sp>
      <p:sp>
        <p:nvSpPr>
          <p:cNvPr id="3" name="Content Placeholder 2">
            <a:extLst>
              <a:ext uri="{FF2B5EF4-FFF2-40B4-BE49-F238E27FC236}">
                <a16:creationId xmlns:a16="http://schemas.microsoft.com/office/drawing/2014/main" id="{E2E9DBB2-62B0-41FA-AA68-61515E8028A2}"/>
              </a:ext>
            </a:extLst>
          </p:cNvPr>
          <p:cNvSpPr>
            <a:spLocks noGrp="1"/>
          </p:cNvSpPr>
          <p:nvPr>
            <p:ph sz="half" idx="1"/>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Comparing five boroughs with the lowest crime rate during the year 2016, City of London has the lowest recorded crimes followed by Kingston upon Thames, Sutton, Richmond upon Thames and Merton </a:t>
            </a:r>
          </a:p>
        </p:txBody>
      </p:sp>
      <p:pic>
        <p:nvPicPr>
          <p:cNvPr id="5" name="Content Placeholder 4">
            <a:extLst>
              <a:ext uri="{FF2B5EF4-FFF2-40B4-BE49-F238E27FC236}">
                <a16:creationId xmlns:a16="http://schemas.microsoft.com/office/drawing/2014/main" id="{F36C6B44-C2E4-4CB7-BFC6-C86949EF0168}"/>
              </a:ext>
            </a:extLst>
          </p:cNvPr>
          <p:cNvPicPr>
            <a:picLocks noGrp="1" noChangeAspect="1"/>
          </p:cNvPicPr>
          <p:nvPr>
            <p:ph sz="half" idx="2"/>
          </p:nvPr>
        </p:nvPicPr>
        <p:blipFill>
          <a:blip r:embed="rId2"/>
          <a:stretch>
            <a:fillRect/>
          </a:stretch>
        </p:blipFill>
        <p:spPr>
          <a:xfrm>
            <a:off x="6172202" y="1825625"/>
            <a:ext cx="4997003" cy="3041515"/>
          </a:xfrm>
          <a:prstGeom prst="rect">
            <a:avLst/>
          </a:prstGeom>
        </p:spPr>
      </p:pic>
    </p:spTree>
    <p:extLst>
      <p:ext uri="{BB962C8B-B14F-4D97-AF65-F5344CB8AC3E}">
        <p14:creationId xmlns:p14="http://schemas.microsoft.com/office/powerpoint/2010/main" val="204666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70AB-0797-4CC6-B37F-214F11D192E2}"/>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Neighborhoods in Kingston upon Thames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57038DF-B148-43A7-9372-948FFE8F1FDA}"/>
              </a:ext>
            </a:extLst>
          </p:cNvPr>
          <p:cNvSpPr>
            <a:spLocks noGrp="1"/>
          </p:cNvSpPr>
          <p:nvPr>
            <p:ph sz="half" idx="1"/>
          </p:nvPr>
        </p:nvSpPr>
        <p:spPr/>
        <p:txBody>
          <a:bodyPr>
            <a:normAutofit/>
          </a:bodyPr>
          <a:lstStyle/>
          <a:p>
            <a:pPr algn="just"/>
            <a:r>
              <a:rPr lang="en-US" sz="2000" dirty="0">
                <a:latin typeface="Arial" panose="020B0604020202020204" pitchFamily="34" charset="0"/>
                <a:cs typeface="Arial" panose="020B0604020202020204" pitchFamily="34" charset="0"/>
              </a:rPr>
              <a:t>There are 15 neighborhoods in the royal borough of Kingston upon Thames, they are </a:t>
            </a:r>
            <a:r>
              <a:rPr lang="en-US" sz="2000" dirty="0" err="1">
                <a:latin typeface="Arial" panose="020B0604020202020204" pitchFamily="34" charset="0"/>
                <a:cs typeface="Arial" panose="020B0604020202020204" pitchFamily="34" charset="0"/>
              </a:rPr>
              <a:t>visualised</a:t>
            </a:r>
            <a:r>
              <a:rPr lang="en-US" sz="2000" dirty="0">
                <a:latin typeface="Arial" panose="020B0604020202020204" pitchFamily="34" charset="0"/>
                <a:cs typeface="Arial" panose="020B0604020202020204" pitchFamily="34" charset="0"/>
              </a:rPr>
              <a:t> on a map using folium on python </a:t>
            </a:r>
          </a:p>
        </p:txBody>
      </p:sp>
      <p:pic>
        <p:nvPicPr>
          <p:cNvPr id="5" name="Content Placeholder 4">
            <a:extLst>
              <a:ext uri="{FF2B5EF4-FFF2-40B4-BE49-F238E27FC236}">
                <a16:creationId xmlns:a16="http://schemas.microsoft.com/office/drawing/2014/main" id="{E0978401-AD3F-4714-B647-67FA0EC0F45E}"/>
              </a:ext>
            </a:extLst>
          </p:cNvPr>
          <p:cNvPicPr>
            <a:picLocks noGrp="1" noChangeAspect="1"/>
          </p:cNvPicPr>
          <p:nvPr>
            <p:ph sz="half" idx="2"/>
          </p:nvPr>
        </p:nvPicPr>
        <p:blipFill>
          <a:blip r:embed="rId2"/>
          <a:stretch>
            <a:fillRect/>
          </a:stretch>
        </p:blipFill>
        <p:spPr>
          <a:xfrm>
            <a:off x="6172202" y="1825625"/>
            <a:ext cx="5824513" cy="3548821"/>
          </a:xfrm>
          <a:prstGeom prst="rect">
            <a:avLst/>
          </a:prstGeom>
        </p:spPr>
      </p:pic>
    </p:spTree>
    <p:extLst>
      <p:ext uri="{BB962C8B-B14F-4D97-AF65-F5344CB8AC3E}">
        <p14:creationId xmlns:p14="http://schemas.microsoft.com/office/powerpoint/2010/main" val="290204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DE85-0BFD-47FC-8543-7F226056A91F}"/>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Modelling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EF90CC-33CE-46DF-B0C0-7D61CAC33AF1}"/>
              </a:ext>
            </a:extLst>
          </p:cNvPr>
          <p:cNvSpPr>
            <a:spLocks noGrp="1"/>
          </p:cNvSpPr>
          <p:nvPr>
            <p:ph idx="1"/>
          </p:nvPr>
        </p:nvSpPr>
        <p:spPr/>
        <p:txBody>
          <a:bodyPr>
            <a:normAutofit/>
          </a:bodyPr>
          <a:lstStyle/>
          <a:p>
            <a:pPr algn="just"/>
            <a:r>
              <a:rPr lang="en-US" sz="1800" dirty="0">
                <a:latin typeface="Arial" panose="020B0604020202020204" pitchFamily="34" charset="0"/>
                <a:cs typeface="Arial" panose="020B0604020202020204" pitchFamily="34" charset="0"/>
              </a:rPr>
              <a:t>Using the final dataset containing the neighborhoods in Kingston upon Thames along with the latitude and longitude, we can find all the venues within a 500 meter radius of each neighborhood by connecting to the Foursquare API. This returns a json file containing all the venues in each neighborhood which is converted to a pandas </a:t>
            </a:r>
            <a:r>
              <a:rPr lang="en-US" sz="1800" dirty="0" err="1">
                <a:latin typeface="Arial" panose="020B0604020202020204" pitchFamily="34" charset="0"/>
                <a:cs typeface="Arial" panose="020B0604020202020204" pitchFamily="34" charset="0"/>
              </a:rPr>
              <a:t>dataframe</a:t>
            </a:r>
            <a:r>
              <a:rPr lang="en-US" sz="1800" dirty="0">
                <a:latin typeface="Arial" panose="020B0604020202020204" pitchFamily="34" charset="0"/>
                <a:cs typeface="Arial" panose="020B0604020202020204" pitchFamily="34" charset="0"/>
              </a:rPr>
              <a:t>. This data frame contains all the venues along with their coordinates and category </a:t>
            </a:r>
          </a:p>
          <a:p>
            <a:pPr algn="just"/>
            <a:r>
              <a:rPr lang="en-US" sz="1800" dirty="0">
                <a:latin typeface="Arial" panose="020B0604020202020204" pitchFamily="34" charset="0"/>
                <a:cs typeface="Arial" panose="020B0604020202020204" pitchFamily="34" charset="0"/>
              </a:rPr>
              <a:t>One hot encoding is done on the venues data. (One hot encoding is a process by which categorical variables are converted into a form that could be provided to ML algorithms to do a better job in prediction). The Venues data is then grouped by the Neighborhood and the mean of the venues are calculated, finally the 10 common venues are calculated for each of the neighborhoods. </a:t>
            </a:r>
          </a:p>
          <a:p>
            <a:pPr algn="just"/>
            <a:r>
              <a:rPr lang="en-US" sz="1800" dirty="0">
                <a:latin typeface="Arial" panose="020B0604020202020204" pitchFamily="34" charset="0"/>
                <a:cs typeface="Arial" panose="020B0604020202020204" pitchFamily="34" charset="0"/>
              </a:rPr>
              <a:t>To help people find similar neighborhoods in the safest borough we will be clustering similar neighborhoods using K - means clustering which is a form of unsupervised machine learning algorithm that clusters data based on predefined cluster size. We will use a cluster size of 5 for this project that will cluster the 15 neighborhoods into 5 clusters. The reason to conduct a K- means clustering is to cluster neighborhoods with similar venues together so that people can shortlist the area of their interests based on the venues/amenities around each neighborhood. </a:t>
            </a:r>
          </a:p>
        </p:txBody>
      </p:sp>
    </p:spTree>
    <p:extLst>
      <p:ext uri="{BB962C8B-B14F-4D97-AF65-F5344CB8AC3E}">
        <p14:creationId xmlns:p14="http://schemas.microsoft.com/office/powerpoint/2010/main" val="256353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6484-1F95-4CEB-90DC-A7FF6156CED0}"/>
              </a:ext>
            </a:extLst>
          </p:cNvPr>
          <p:cNvSpPr>
            <a:spLocks noGrp="1"/>
          </p:cNvSpPr>
          <p:nvPr>
            <p:ph type="title"/>
          </p:nvPr>
        </p:nvSpPr>
        <p:spPr/>
        <p:txBody>
          <a:bodyPr>
            <a:normAutofit/>
          </a:bodyPr>
          <a:lstStyle/>
          <a:p>
            <a:pPr algn="ctr"/>
            <a:r>
              <a:rPr lang="en-US" sz="3600" b="1" u="sng" dirty="0">
                <a:latin typeface="Arial" panose="020B0604020202020204" pitchFamily="34" charset="0"/>
                <a:cs typeface="Arial" panose="020B0604020202020204" pitchFamily="34" charset="0"/>
              </a:rPr>
              <a:t>Venue details of each Neighborhood </a:t>
            </a:r>
          </a:p>
        </p:txBody>
      </p:sp>
      <p:pic>
        <p:nvPicPr>
          <p:cNvPr id="4" name="Content Placeholder 3">
            <a:extLst>
              <a:ext uri="{FF2B5EF4-FFF2-40B4-BE49-F238E27FC236}">
                <a16:creationId xmlns:a16="http://schemas.microsoft.com/office/drawing/2014/main" id="{6EDA2F16-E901-4F41-AB97-B42E18D3C565}"/>
              </a:ext>
            </a:extLst>
          </p:cNvPr>
          <p:cNvPicPr>
            <a:picLocks noGrp="1" noChangeAspect="1"/>
          </p:cNvPicPr>
          <p:nvPr>
            <p:ph idx="1"/>
          </p:nvPr>
        </p:nvPicPr>
        <p:blipFill>
          <a:blip r:embed="rId2"/>
          <a:stretch>
            <a:fillRect/>
          </a:stretch>
        </p:blipFill>
        <p:spPr>
          <a:xfrm>
            <a:off x="101189" y="2439606"/>
            <a:ext cx="11933540" cy="2167563"/>
          </a:xfrm>
          <a:prstGeom prst="rect">
            <a:avLst/>
          </a:prstGeom>
        </p:spPr>
      </p:pic>
    </p:spTree>
    <p:extLst>
      <p:ext uri="{BB962C8B-B14F-4D97-AF65-F5344CB8AC3E}">
        <p14:creationId xmlns:p14="http://schemas.microsoft.com/office/powerpoint/2010/main" val="767777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EAAF-5FBD-42A0-805E-EF4994F6A199}"/>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Results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F0B38D-7C90-4205-A7E9-92AF7E97FB0C}"/>
              </a:ext>
            </a:extLst>
          </p:cNvPr>
          <p:cNvSpPr>
            <a:spLocks noGrp="1"/>
          </p:cNvSpPr>
          <p:nvPr>
            <p:ph sz="half" idx="1"/>
          </p:nvPr>
        </p:nvSpPr>
        <p:spPr>
          <a:xfrm>
            <a:off x="682104" y="1825625"/>
            <a:ext cx="5181600" cy="4351338"/>
          </a:xfrm>
        </p:spPr>
        <p:txBody>
          <a:bodyPr>
            <a:normAutofit/>
          </a:bodyPr>
          <a:lstStyle/>
          <a:p>
            <a:pPr algn="just"/>
            <a:r>
              <a:rPr lang="en-US" sz="2000" dirty="0">
                <a:latin typeface="Arial" panose="020B0604020202020204" pitchFamily="34" charset="0"/>
                <a:cs typeface="Arial" panose="020B0604020202020204" pitchFamily="34" charset="0"/>
              </a:rPr>
              <a:t>After running the K-means clustering we can access each cluster created to see which neighborhoods were assigned to each of the five clusters. Looking into the neighborhoods in the first cluster </a:t>
            </a:r>
          </a:p>
          <a:p>
            <a:pPr algn="just"/>
            <a:r>
              <a:rPr lang="en-US" sz="2000" dirty="0">
                <a:latin typeface="Arial" panose="020B0604020202020204" pitchFamily="34" charset="0"/>
                <a:cs typeface="Arial" panose="020B0604020202020204" pitchFamily="34" charset="0"/>
              </a:rPr>
              <a:t>The cluster one is the biggest cluster with 9 of the 15 neighborhoods in the borough Kingston upon Thames. Upon closely examining these neighborhoods we can see that the most common venues in these neighborhoods are Restaurants, Pubs, Cafe, Supermarkets, and stores. </a:t>
            </a:r>
          </a:p>
        </p:txBody>
      </p:sp>
      <p:pic>
        <p:nvPicPr>
          <p:cNvPr id="5" name="Content Placeholder 4">
            <a:extLst>
              <a:ext uri="{FF2B5EF4-FFF2-40B4-BE49-F238E27FC236}">
                <a16:creationId xmlns:a16="http://schemas.microsoft.com/office/drawing/2014/main" id="{9B70228B-C4ED-4C92-A47C-15195470E817}"/>
              </a:ext>
            </a:extLst>
          </p:cNvPr>
          <p:cNvPicPr>
            <a:picLocks noGrp="1" noChangeAspect="1"/>
          </p:cNvPicPr>
          <p:nvPr>
            <p:ph sz="half" idx="2"/>
          </p:nvPr>
        </p:nvPicPr>
        <p:blipFill>
          <a:blip r:embed="rId2"/>
          <a:stretch>
            <a:fillRect/>
          </a:stretch>
        </p:blipFill>
        <p:spPr>
          <a:xfrm>
            <a:off x="5863704" y="1556238"/>
            <a:ext cx="6328296" cy="4620725"/>
          </a:xfrm>
          <a:prstGeom prst="rect">
            <a:avLst/>
          </a:prstGeom>
        </p:spPr>
      </p:pic>
    </p:spTree>
    <p:extLst>
      <p:ext uri="{BB962C8B-B14F-4D97-AF65-F5344CB8AC3E}">
        <p14:creationId xmlns:p14="http://schemas.microsoft.com/office/powerpoint/2010/main" val="34216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F90C-3F22-4E7D-B045-04077E97CE65}"/>
              </a:ext>
            </a:extLst>
          </p:cNvPr>
          <p:cNvSpPr>
            <a:spLocks noGrp="1"/>
          </p:cNvSpPr>
          <p:nvPr>
            <p:ph type="title"/>
          </p:nvPr>
        </p:nvSpPr>
        <p:spPr>
          <a:xfrm>
            <a:off x="706252" y="182340"/>
            <a:ext cx="11081530" cy="995830"/>
          </a:xfrm>
        </p:spPr>
        <p:txBody>
          <a:bodyPr>
            <a:noAutofit/>
          </a:bodyPr>
          <a:lstStyle/>
          <a:p>
            <a:pPr algn="just"/>
            <a:r>
              <a:rPr lang="en-US" sz="1800" dirty="0">
                <a:latin typeface="Arial" panose="020B0604020202020204" pitchFamily="34" charset="0"/>
                <a:cs typeface="Arial" panose="020B0604020202020204" pitchFamily="34" charset="0"/>
              </a:rPr>
              <a:t>Looking into the neighborhoods in the second, third and fifth clusters, we can see these clusters have only one neighborhood in each. This is because of the unique venues in each of the neighborhoods, hence they couldn't be clustered into similar neighborhoods </a:t>
            </a:r>
          </a:p>
        </p:txBody>
      </p:sp>
      <p:pic>
        <p:nvPicPr>
          <p:cNvPr id="5" name="Content Placeholder 4">
            <a:extLst>
              <a:ext uri="{FF2B5EF4-FFF2-40B4-BE49-F238E27FC236}">
                <a16:creationId xmlns:a16="http://schemas.microsoft.com/office/drawing/2014/main" id="{9A351A86-99F8-4BBC-9480-BD0D5C78D700}"/>
              </a:ext>
            </a:extLst>
          </p:cNvPr>
          <p:cNvPicPr>
            <a:picLocks noGrp="1" noChangeAspect="1"/>
          </p:cNvPicPr>
          <p:nvPr>
            <p:ph sz="half" idx="1"/>
          </p:nvPr>
        </p:nvPicPr>
        <p:blipFill>
          <a:blip r:embed="rId3"/>
          <a:stretch>
            <a:fillRect/>
          </a:stretch>
        </p:blipFill>
        <p:spPr>
          <a:xfrm>
            <a:off x="706252" y="1281691"/>
            <a:ext cx="11081530" cy="1561654"/>
          </a:xfrm>
          <a:prstGeom prst="rect">
            <a:avLst/>
          </a:prstGeom>
        </p:spPr>
      </p:pic>
      <p:sp>
        <p:nvSpPr>
          <p:cNvPr id="4" name="Content Placeholder 3">
            <a:extLst>
              <a:ext uri="{FF2B5EF4-FFF2-40B4-BE49-F238E27FC236}">
                <a16:creationId xmlns:a16="http://schemas.microsoft.com/office/drawing/2014/main" id="{C3E6841F-E086-46B1-BEB0-BC70840BCA0A}"/>
              </a:ext>
            </a:extLst>
          </p:cNvPr>
          <p:cNvSpPr>
            <a:spLocks noGrp="1"/>
          </p:cNvSpPr>
          <p:nvPr>
            <p:ph sz="half" idx="2"/>
          </p:nvPr>
        </p:nvSpPr>
        <p:spPr>
          <a:xfrm>
            <a:off x="706252" y="2946867"/>
            <a:ext cx="11081530" cy="964266"/>
          </a:xfrm>
        </p:spPr>
        <p:txBody>
          <a:bodyPr>
            <a:normAutofit/>
          </a:bodyPr>
          <a:lstStyle/>
          <a:p>
            <a:pPr marL="0" indent="0" algn="just">
              <a:buNone/>
            </a:pPr>
            <a:r>
              <a:rPr lang="en-US" sz="1800" dirty="0">
                <a:latin typeface="Arial" panose="020B0604020202020204" pitchFamily="34" charset="0"/>
                <a:cs typeface="Arial" panose="020B0604020202020204" pitchFamily="34" charset="0"/>
              </a:rPr>
              <a:t>The second cluster has one neighborhood which consists of Venues such as Restaurants, Golf courses, and wine shops. </a:t>
            </a:r>
          </a:p>
        </p:txBody>
      </p:sp>
      <p:pic>
        <p:nvPicPr>
          <p:cNvPr id="6" name="Picture 5">
            <a:extLst>
              <a:ext uri="{FF2B5EF4-FFF2-40B4-BE49-F238E27FC236}">
                <a16:creationId xmlns:a16="http://schemas.microsoft.com/office/drawing/2014/main" id="{735A73FA-CA55-4F54-AA31-E59C1E1C0F2D}"/>
              </a:ext>
            </a:extLst>
          </p:cNvPr>
          <p:cNvPicPr>
            <a:picLocks noChangeAspect="1"/>
          </p:cNvPicPr>
          <p:nvPr/>
        </p:nvPicPr>
        <p:blipFill>
          <a:blip r:embed="rId4"/>
          <a:stretch>
            <a:fillRect/>
          </a:stretch>
        </p:blipFill>
        <p:spPr>
          <a:xfrm>
            <a:off x="706252" y="3697153"/>
            <a:ext cx="11081530" cy="1604022"/>
          </a:xfrm>
          <a:prstGeom prst="rect">
            <a:avLst/>
          </a:prstGeom>
        </p:spPr>
      </p:pic>
      <p:sp>
        <p:nvSpPr>
          <p:cNvPr id="7" name="Rectangle 6">
            <a:extLst>
              <a:ext uri="{FF2B5EF4-FFF2-40B4-BE49-F238E27FC236}">
                <a16:creationId xmlns:a16="http://schemas.microsoft.com/office/drawing/2014/main" id="{FAB523E1-42A1-4F37-9375-20254DF11CF1}"/>
              </a:ext>
            </a:extLst>
          </p:cNvPr>
          <p:cNvSpPr/>
          <p:nvPr/>
        </p:nvSpPr>
        <p:spPr>
          <a:xfrm>
            <a:off x="700842" y="5429181"/>
            <a:ext cx="11081529" cy="646331"/>
          </a:xfrm>
          <a:prstGeom prst="rect">
            <a:avLst/>
          </a:prstGeom>
        </p:spPr>
        <p:txBody>
          <a:bodyPr wrap="square">
            <a:spAutoFit/>
          </a:bodyPr>
          <a:lstStyle/>
          <a:p>
            <a:pPr algn="just"/>
            <a:r>
              <a:rPr lang="en-US" dirty="0">
                <a:solidFill>
                  <a:srgbClr val="000000"/>
                </a:solidFill>
                <a:latin typeface="Arial" panose="020B0604020202020204" pitchFamily="34" charset="0"/>
              </a:rPr>
              <a:t>The third cluster has one neighborhood which consists of Venues such as Train stations, Restaurants, and Furniture shops. </a:t>
            </a:r>
            <a:endParaRPr lang="en-US" dirty="0"/>
          </a:p>
        </p:txBody>
      </p:sp>
    </p:spTree>
    <p:extLst>
      <p:ext uri="{BB962C8B-B14F-4D97-AF65-F5344CB8AC3E}">
        <p14:creationId xmlns:p14="http://schemas.microsoft.com/office/powerpoint/2010/main" val="393187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635D-79BF-4EAB-A866-FA95FF35F914}"/>
              </a:ext>
            </a:extLst>
          </p:cNvPr>
          <p:cNvSpPr>
            <a:spLocks noGrp="1"/>
          </p:cNvSpPr>
          <p:nvPr>
            <p:ph type="title"/>
          </p:nvPr>
        </p:nvSpPr>
        <p:spPr/>
        <p:txBody>
          <a:bodyPr>
            <a:normAutofit/>
          </a:bodyPr>
          <a:lstStyle/>
          <a:p>
            <a:pPr algn="just"/>
            <a:r>
              <a:rPr lang="en-US" sz="1800" dirty="0">
                <a:latin typeface="Arial" panose="020B0604020202020204" pitchFamily="34" charset="0"/>
                <a:cs typeface="Arial" panose="020B0604020202020204" pitchFamily="34" charset="0"/>
              </a:rPr>
              <a:t>The fifth cluster has one neighborhood which consists of Venues such as Grocery shops, Bars, Restaurants, Furniture shops, and Department stores. We will look into the </a:t>
            </a:r>
            <a:r>
              <a:rPr lang="en-US" sz="1800" dirty="0" err="1">
                <a:latin typeface="Arial" panose="020B0604020202020204" pitchFamily="34" charset="0"/>
                <a:cs typeface="Arial" panose="020B0604020202020204" pitchFamily="34" charset="0"/>
              </a:rPr>
              <a:t>neighbourhoods</a:t>
            </a:r>
            <a:r>
              <a:rPr lang="en-US" sz="1800" dirty="0">
                <a:latin typeface="Arial" panose="020B0604020202020204" pitchFamily="34" charset="0"/>
                <a:cs typeface="Arial" panose="020B0604020202020204" pitchFamily="34" charset="0"/>
              </a:rPr>
              <a:t> in the fourth cluster</a:t>
            </a:r>
          </a:p>
        </p:txBody>
      </p:sp>
      <p:pic>
        <p:nvPicPr>
          <p:cNvPr id="5" name="Content Placeholder 4">
            <a:extLst>
              <a:ext uri="{FF2B5EF4-FFF2-40B4-BE49-F238E27FC236}">
                <a16:creationId xmlns:a16="http://schemas.microsoft.com/office/drawing/2014/main" id="{7678614F-F320-4272-83BB-009F0C0AEA77}"/>
              </a:ext>
            </a:extLst>
          </p:cNvPr>
          <p:cNvPicPr>
            <a:picLocks noGrp="1" noChangeAspect="1"/>
          </p:cNvPicPr>
          <p:nvPr>
            <p:ph sz="half" idx="1"/>
          </p:nvPr>
        </p:nvPicPr>
        <p:blipFill>
          <a:blip r:embed="rId2"/>
          <a:stretch>
            <a:fillRect/>
          </a:stretch>
        </p:blipFill>
        <p:spPr>
          <a:xfrm>
            <a:off x="838200" y="1996347"/>
            <a:ext cx="10553734" cy="2063624"/>
          </a:xfrm>
          <a:prstGeom prst="rect">
            <a:avLst/>
          </a:prstGeom>
        </p:spPr>
      </p:pic>
      <p:sp>
        <p:nvSpPr>
          <p:cNvPr id="4" name="Content Placeholder 3">
            <a:extLst>
              <a:ext uri="{FF2B5EF4-FFF2-40B4-BE49-F238E27FC236}">
                <a16:creationId xmlns:a16="http://schemas.microsoft.com/office/drawing/2014/main" id="{C94A2F65-7B0C-41C5-8F50-B7B9013B0615}"/>
              </a:ext>
            </a:extLst>
          </p:cNvPr>
          <p:cNvSpPr>
            <a:spLocks noGrp="1"/>
          </p:cNvSpPr>
          <p:nvPr>
            <p:ph sz="half" idx="2"/>
          </p:nvPr>
        </p:nvSpPr>
        <p:spPr>
          <a:xfrm>
            <a:off x="838200" y="4945431"/>
            <a:ext cx="10515600" cy="1231530"/>
          </a:xfrm>
        </p:spPr>
        <p:txBody>
          <a:bodyPr>
            <a:normAutofit/>
          </a:bodyPr>
          <a:lstStyle/>
          <a:p>
            <a:pPr marL="0" indent="0" algn="just">
              <a:buNone/>
            </a:pPr>
            <a:r>
              <a:rPr lang="en-US" sz="1800" dirty="0">
                <a:latin typeface="Arial" panose="020B0604020202020204" pitchFamily="34" charset="0"/>
                <a:cs typeface="Arial" panose="020B0604020202020204" pitchFamily="34" charset="0"/>
              </a:rPr>
              <a:t>The fourth cluster has two neighborhoods in it, these neighborhoods have common venues such as Parks, Gym/Fitness centers, Bus Stops, Restaurants, Electronics Stores and Soccer fields etc. </a:t>
            </a:r>
          </a:p>
        </p:txBody>
      </p:sp>
    </p:spTree>
    <p:extLst>
      <p:ext uri="{BB962C8B-B14F-4D97-AF65-F5344CB8AC3E}">
        <p14:creationId xmlns:p14="http://schemas.microsoft.com/office/powerpoint/2010/main" val="2703501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61E9-967A-497E-8643-B4F87AD7AFCB}"/>
              </a:ext>
            </a:extLst>
          </p:cNvPr>
          <p:cNvSpPr>
            <a:spLocks noGrp="1"/>
          </p:cNvSpPr>
          <p:nvPr>
            <p:ph type="title"/>
          </p:nvPr>
        </p:nvSpPr>
        <p:spPr/>
        <p:txBody>
          <a:bodyPr>
            <a:normAutofit/>
          </a:bodyPr>
          <a:lstStyle/>
          <a:p>
            <a:pPr algn="ctr"/>
            <a:r>
              <a:rPr lang="en-US" sz="2400" b="1" u="sng" dirty="0">
                <a:latin typeface="Arial" panose="020B0604020202020204" pitchFamily="34" charset="0"/>
                <a:cs typeface="Arial" panose="020B0604020202020204" pitchFamily="34" charset="0"/>
              </a:rPr>
              <a:t>Visualizing the clustered neighborhoods on a map using the folium library.</a:t>
            </a:r>
          </a:p>
        </p:txBody>
      </p:sp>
      <p:pic>
        <p:nvPicPr>
          <p:cNvPr id="4" name="Content Placeholder 3">
            <a:extLst>
              <a:ext uri="{FF2B5EF4-FFF2-40B4-BE49-F238E27FC236}">
                <a16:creationId xmlns:a16="http://schemas.microsoft.com/office/drawing/2014/main" id="{97270D1E-72A4-47B4-8EA9-B0C3AE147A9A}"/>
              </a:ext>
            </a:extLst>
          </p:cNvPr>
          <p:cNvPicPr>
            <a:picLocks noGrp="1" noChangeAspect="1"/>
          </p:cNvPicPr>
          <p:nvPr>
            <p:ph idx="1"/>
          </p:nvPr>
        </p:nvPicPr>
        <p:blipFill>
          <a:blip r:embed="rId2"/>
          <a:stretch>
            <a:fillRect/>
          </a:stretch>
        </p:blipFill>
        <p:spPr>
          <a:xfrm>
            <a:off x="2804747" y="1690688"/>
            <a:ext cx="7077808" cy="3393551"/>
          </a:xfrm>
          <a:prstGeom prst="rect">
            <a:avLst/>
          </a:prstGeom>
        </p:spPr>
      </p:pic>
      <p:sp>
        <p:nvSpPr>
          <p:cNvPr id="5" name="Rectangle 4">
            <a:extLst>
              <a:ext uri="{FF2B5EF4-FFF2-40B4-BE49-F238E27FC236}">
                <a16:creationId xmlns:a16="http://schemas.microsoft.com/office/drawing/2014/main" id="{D74FD9FC-A008-4615-AA30-AFF1F87E23D3}"/>
              </a:ext>
            </a:extLst>
          </p:cNvPr>
          <p:cNvSpPr/>
          <p:nvPr/>
        </p:nvSpPr>
        <p:spPr>
          <a:xfrm>
            <a:off x="838200" y="5145427"/>
            <a:ext cx="10820400" cy="1200329"/>
          </a:xfrm>
          <a:prstGeom prst="rect">
            <a:avLst/>
          </a:prstGeom>
        </p:spPr>
        <p:txBody>
          <a:bodyPr wrap="square">
            <a:spAutoFit/>
          </a:bodyPr>
          <a:lstStyle/>
          <a:p>
            <a:pPr algn="just"/>
            <a:r>
              <a:rPr lang="en-US" dirty="0">
                <a:solidFill>
                  <a:srgbClr val="000000"/>
                </a:solidFill>
                <a:latin typeface="Arial" panose="020B0604020202020204" pitchFamily="34" charset="0"/>
              </a:rPr>
              <a:t>Each cluster is color coded for the ease of presentation, we can see that majority of the neighborhood falls in the red cluster which is the first cluster. Three neighborhoods have their own cluster (Blue, Purple and Yellow), these are clusters two three and five. The green cluster consists of two neighborhoods which is the 4th cluster. </a:t>
            </a:r>
            <a:endParaRPr lang="en-US" dirty="0"/>
          </a:p>
        </p:txBody>
      </p:sp>
    </p:spTree>
    <p:extLst>
      <p:ext uri="{BB962C8B-B14F-4D97-AF65-F5344CB8AC3E}">
        <p14:creationId xmlns:p14="http://schemas.microsoft.com/office/powerpoint/2010/main" val="49105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86D7-CECD-4395-9650-E34819421E48}"/>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Introduction</a:t>
            </a:r>
            <a:r>
              <a:rPr lang="en-US" b="1" dirty="0"/>
              <a:t> </a:t>
            </a:r>
            <a:endParaRPr lang="en-US" dirty="0"/>
          </a:p>
        </p:txBody>
      </p:sp>
      <p:sp>
        <p:nvSpPr>
          <p:cNvPr id="3" name="Content Placeholder 2">
            <a:extLst>
              <a:ext uri="{FF2B5EF4-FFF2-40B4-BE49-F238E27FC236}">
                <a16:creationId xmlns:a16="http://schemas.microsoft.com/office/drawing/2014/main" id="{F91C5C45-A493-4063-8E1A-AF23F47F9CDF}"/>
              </a:ext>
            </a:extLst>
          </p:cNvPr>
          <p:cNvSpPr>
            <a:spLocks noGrp="1"/>
          </p:cNvSpPr>
          <p:nvPr>
            <p:ph idx="1"/>
          </p:nvPr>
        </p:nvSpPr>
        <p:spPr/>
        <p:txBody>
          <a:bodyPr>
            <a:normAutofit fontScale="55000" lnSpcReduction="20000"/>
          </a:bodyPr>
          <a:lstStyle/>
          <a:p>
            <a:pPr marL="0" indent="0">
              <a:buNone/>
            </a:pPr>
            <a:r>
              <a:rPr lang="en-US" b="1" u="sng" dirty="0">
                <a:latin typeface="Arial" panose="020B0604020202020204" pitchFamily="34" charset="0"/>
                <a:cs typeface="Arial" panose="020B0604020202020204" pitchFamily="34" charset="0"/>
              </a:rPr>
              <a:t>Background</a:t>
            </a:r>
            <a:r>
              <a:rPr lang="en-US" dirty="0">
                <a:latin typeface="Arial" panose="020B0604020202020204" pitchFamily="34" charset="0"/>
                <a:cs typeface="Arial" panose="020B0604020202020204" pitchFamily="34" charset="0"/>
              </a:rPr>
              <a:t> </a:t>
            </a:r>
          </a:p>
          <a:p>
            <a:pPr algn="just"/>
            <a:r>
              <a:rPr lang="en-US" dirty="0">
                <a:latin typeface="Arial" panose="020B0604020202020204" pitchFamily="34" charset="0"/>
                <a:cs typeface="Arial" panose="020B0604020202020204" pitchFamily="34" charset="0"/>
              </a:rPr>
              <a:t>The average American moves about eleven times in their lifetime. This brings us to the question: Do people move until they find a place to settle down where they truly feel happy, or do our wants and needs change over time, prompting us to eventually leave a town we once called home for a new area that will bring us satisfaction? Or, do we too often move to a new area without knowing exactly what we’re getting into, forcing us to turn tail and run at the first sign of discomfort? </a:t>
            </a:r>
          </a:p>
          <a:p>
            <a:pPr algn="just"/>
            <a:r>
              <a:rPr lang="en-US" dirty="0">
                <a:latin typeface="Arial" panose="020B0604020202020204" pitchFamily="34" charset="0"/>
                <a:cs typeface="Arial" panose="020B0604020202020204" pitchFamily="34" charset="0"/>
              </a:rPr>
              <a:t>To minimize the chances of this happening, we should always do proper research when planning our next move in life. Consider the following factors when picking a new place to live so you don’t end up wasting your valuable time and money making a move you’ll end up regretting. Safety is a top concern when moving to a new area. If you don’t feel safe in your own home, you’re not going to be able to enjoy living there. </a:t>
            </a:r>
          </a:p>
          <a:p>
            <a:pPr marL="0" indent="0">
              <a:buNone/>
            </a:pPr>
            <a:r>
              <a:rPr lang="en-US" b="1" u="sng" dirty="0">
                <a:latin typeface="Arial" panose="020B0604020202020204" pitchFamily="34" charset="0"/>
                <a:cs typeface="Arial" panose="020B0604020202020204" pitchFamily="34" charset="0"/>
              </a:rPr>
              <a:t>Problem</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crime statistics dataset of London found on Kaggle has crimes in each Boroughs of London from 2008 to 2016. The year 2016 being the latest we will be considering the data of that year which is actually old information as of now. The crime rates in each borough may have changed over time. </a:t>
            </a:r>
          </a:p>
          <a:p>
            <a:pPr algn="just"/>
            <a:r>
              <a:rPr lang="en-US" dirty="0">
                <a:latin typeface="Arial" panose="020B0604020202020204" pitchFamily="34" charset="0"/>
                <a:cs typeface="Arial" panose="020B0604020202020204" pitchFamily="34" charset="0"/>
              </a:rPr>
              <a:t>This project aims to select the safest borough in London based on the total crimes, explore the neighborhoods of that borough to find the 10 most common venues in each neighborhood and finally cluster the neighborhoods using k-mean clustering. </a:t>
            </a:r>
          </a:p>
          <a:p>
            <a:pPr marL="0" indent="0">
              <a:buNone/>
            </a:pPr>
            <a:r>
              <a:rPr lang="en-US" b="1" u="sng" dirty="0">
                <a:latin typeface="Arial" panose="020B0604020202020204" pitchFamily="34" charset="0"/>
                <a:cs typeface="Arial" panose="020B0604020202020204" pitchFamily="34" charset="0"/>
              </a:rPr>
              <a:t>Interest</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Expats who are considering to relocate to London will be interested to identify the safest borough in London and explore its neighborhoods and common venues around each neighborhood. </a:t>
            </a:r>
          </a:p>
        </p:txBody>
      </p:sp>
    </p:spTree>
    <p:extLst>
      <p:ext uri="{BB962C8B-B14F-4D97-AF65-F5344CB8AC3E}">
        <p14:creationId xmlns:p14="http://schemas.microsoft.com/office/powerpoint/2010/main" val="3385534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19E5-E851-4796-9336-77BF1C7BA9EB}"/>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Discussion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8B834D-9B60-4904-B8E9-D4BBABC11678}"/>
              </a:ext>
            </a:extLst>
          </p:cNvPr>
          <p:cNvSpPr>
            <a:spLocks noGrp="1"/>
          </p:cNvSpPr>
          <p:nvPr>
            <p:ph idx="1"/>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The aim of this project is to help people who want to relocate to the safest borough in London, expats can chose the neighborhoods to which they want to relocate based on the most common venues in it. For example if a person is looking for a neighborhood with good connectivity and public transportation we can see that Clusters 3 and 4 have Train stations and Bus stops as the most common venues. If a person is looking for a neighborhood with stores and restaurants in a close proximity then the neighborhoods in the first cluster is suitable. For a family I feel that the neighborhoods in Cluster 4 are more suitable dues to the common venues in that cluster, these neighborhoods have common venues such as Parks, Gym/Fitness centers, Bus Stops, Restaurants, Electronics Stores and Soccer fields which is ideal for a family. The choices of neighborhoods may vary from person to person. </a:t>
            </a:r>
          </a:p>
        </p:txBody>
      </p:sp>
    </p:spTree>
    <p:extLst>
      <p:ext uri="{BB962C8B-B14F-4D97-AF65-F5344CB8AC3E}">
        <p14:creationId xmlns:p14="http://schemas.microsoft.com/office/powerpoint/2010/main" val="67693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72FB-EB9D-49C1-8AA2-1E3ED3F876F5}"/>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Conclusion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47319F-324D-4191-A54D-26720E854DC2}"/>
              </a:ext>
            </a:extLst>
          </p:cNvPr>
          <p:cNvSpPr>
            <a:spLocks noGrp="1"/>
          </p:cNvSpPr>
          <p:nvPr>
            <p:ph idx="1"/>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This project helps a person get a better understanding of the neighborhoods with respect to the most common venues in that neighborhood. It is always helpful to make use of technology to stay one step ahead i.e. finding out more about places before moving into a neighborhood. We have just taken safety as a primary concern to shortlist the safest borough of London. The future of this project includes taking other factors such as cost of living in the areas into consideration to shortlist the borough, such as filtering areas based on a predefined budget. </a:t>
            </a:r>
          </a:p>
        </p:txBody>
      </p:sp>
    </p:spTree>
    <p:extLst>
      <p:ext uri="{BB962C8B-B14F-4D97-AF65-F5344CB8AC3E}">
        <p14:creationId xmlns:p14="http://schemas.microsoft.com/office/powerpoint/2010/main" val="403447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79AF-3F78-4E9F-B1DB-11E6DDAAD88F}"/>
              </a:ext>
            </a:extLst>
          </p:cNvPr>
          <p:cNvSpPr>
            <a:spLocks noGrp="1"/>
          </p:cNvSpPr>
          <p:nvPr>
            <p:ph type="title"/>
          </p:nvPr>
        </p:nvSpPr>
        <p:spPr/>
        <p:txBody>
          <a:bodyPr>
            <a:normAutofit/>
          </a:bodyPr>
          <a:lstStyle/>
          <a:p>
            <a:pPr algn="ctr"/>
            <a:r>
              <a:rPr lang="en-US" b="1" u="sng" dirty="0">
                <a:latin typeface="Arial" panose="020B0604020202020204" pitchFamily="34" charset="0"/>
                <a:cs typeface="Arial" panose="020B0604020202020204" pitchFamily="34" charset="0"/>
              </a:rPr>
              <a:t>Data Acquisition and Cleaning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24B0FB2-BDA1-4B6B-9D6A-5B1A0BA39B14}"/>
              </a:ext>
            </a:extLst>
          </p:cNvPr>
          <p:cNvSpPr>
            <a:spLocks noGrp="1"/>
          </p:cNvSpPr>
          <p:nvPr>
            <p:ph idx="1"/>
          </p:nvPr>
        </p:nvSpPr>
        <p:spPr/>
        <p:txBody>
          <a:bodyPr>
            <a:normAutofit/>
          </a:bodyPr>
          <a:lstStyle/>
          <a:p>
            <a:pPr marL="0" indent="0" algn="just">
              <a:buNone/>
            </a:pPr>
            <a:r>
              <a:rPr lang="en-US" sz="1800" dirty="0">
                <a:latin typeface="Arial" panose="020B0604020202020204" pitchFamily="34" charset="0"/>
                <a:cs typeface="Arial" panose="020B0604020202020204" pitchFamily="34" charset="0"/>
              </a:rPr>
              <a:t>The data acquired for this project is a combination of data from three sources. The first data source of the project uses a London crime </a:t>
            </a:r>
            <a:r>
              <a:rPr lang="en-US" sz="1800" dirty="0" err="1">
                <a:latin typeface="Arial" panose="020B0604020202020204" pitchFamily="34" charset="0"/>
                <a:cs typeface="Arial" panose="020B0604020202020204" pitchFamily="34" charset="0"/>
              </a:rPr>
              <a:t>datathat</a:t>
            </a:r>
            <a:r>
              <a:rPr lang="en-US" sz="1800" dirty="0">
                <a:latin typeface="Arial" panose="020B0604020202020204" pitchFamily="34" charset="0"/>
                <a:cs typeface="Arial" panose="020B0604020202020204" pitchFamily="34" charset="0"/>
              </a:rPr>
              <a:t> shows the crime per borough in London. The dataset contains the following columns: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lsoa_code</a:t>
            </a:r>
            <a:r>
              <a:rPr lang="en-US" sz="1800" dirty="0">
                <a:latin typeface="Arial" panose="020B0604020202020204" pitchFamily="34" charset="0"/>
                <a:cs typeface="Arial" panose="020B0604020202020204" pitchFamily="34" charset="0"/>
              </a:rPr>
              <a:t>: code for Lower Super Output Area in Greater London.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borough</a:t>
            </a:r>
            <a:r>
              <a:rPr lang="en-US" sz="1800" dirty="0">
                <a:latin typeface="Arial" panose="020B0604020202020204" pitchFamily="34" charset="0"/>
                <a:cs typeface="Arial" panose="020B0604020202020204" pitchFamily="34" charset="0"/>
              </a:rPr>
              <a:t>: Common name for London borough. </a:t>
            </a:r>
          </a:p>
          <a:p>
            <a:pPr marL="0" indent="0">
              <a:buNone/>
            </a:pPr>
            <a:r>
              <a:rPr lang="en-US" sz="1800"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major_category</a:t>
            </a:r>
            <a:r>
              <a:rPr lang="en-US" sz="1800" dirty="0">
                <a:latin typeface="Arial" panose="020B0604020202020204" pitchFamily="34" charset="0"/>
                <a:cs typeface="Arial" panose="020B0604020202020204" pitchFamily="34" charset="0"/>
              </a:rPr>
              <a:t>: High level categorization of crime </a:t>
            </a:r>
          </a:p>
          <a:p>
            <a:pPr marL="0" indent="0">
              <a:buNone/>
            </a:pPr>
            <a:r>
              <a:rPr lang="en-US" sz="1800"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minor_category</a:t>
            </a:r>
            <a:r>
              <a:rPr lang="en-US" sz="1800" dirty="0">
                <a:latin typeface="Arial" panose="020B0604020202020204" pitchFamily="34" charset="0"/>
                <a:cs typeface="Arial" panose="020B0604020202020204" pitchFamily="34" charset="0"/>
              </a:rPr>
              <a:t>: Low level categorization of crime within major category.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value</a:t>
            </a:r>
            <a:r>
              <a:rPr lang="en-US" sz="1800" dirty="0">
                <a:latin typeface="Arial" panose="020B0604020202020204" pitchFamily="34" charset="0"/>
                <a:cs typeface="Arial" panose="020B0604020202020204" pitchFamily="34" charset="0"/>
              </a:rPr>
              <a:t>: monthly reported count of categorical crime in given borough </a:t>
            </a:r>
          </a:p>
          <a:p>
            <a:pPr marL="0" indent="0">
              <a:buNone/>
            </a:pPr>
            <a:r>
              <a:rPr lang="en-US" sz="1800" dirty="0">
                <a:latin typeface="Arial" panose="020B0604020202020204" pitchFamily="34" charset="0"/>
                <a:cs typeface="Arial" panose="020B0604020202020204" pitchFamily="34" charset="0"/>
              </a:rPr>
              <a:t>● year: Year of reported counts, 2008-2016 </a:t>
            </a:r>
          </a:p>
          <a:p>
            <a:pPr marL="0" indent="0">
              <a:buNone/>
            </a:pPr>
            <a:r>
              <a:rPr lang="en-US" sz="1800" dirty="0">
                <a:latin typeface="Arial" panose="020B0604020202020204" pitchFamily="34" charset="0"/>
                <a:cs typeface="Arial" panose="020B0604020202020204" pitchFamily="34" charset="0"/>
              </a:rPr>
              <a:t>● month: Month of reported counts, 1-12 </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686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644CC-1F9A-4970-9DEC-2141AF87A667}"/>
              </a:ext>
            </a:extLst>
          </p:cNvPr>
          <p:cNvSpPr>
            <a:spLocks noGrp="1"/>
          </p:cNvSpPr>
          <p:nvPr>
            <p:ph idx="1"/>
          </p:nvPr>
        </p:nvSpPr>
        <p:spPr>
          <a:xfrm>
            <a:off x="838200" y="893640"/>
            <a:ext cx="10515600" cy="4601552"/>
          </a:xfrm>
        </p:spPr>
        <p:txBody>
          <a:bodyPr>
            <a:normAutofit/>
          </a:bodyPr>
          <a:lstStyle/>
          <a:p>
            <a:pPr marL="0" indent="0" algn="just">
              <a:buNone/>
            </a:pPr>
            <a:r>
              <a:rPr lang="en-US" sz="1800" dirty="0">
                <a:latin typeface="Arial" panose="020B0604020202020204" pitchFamily="34" charset="0"/>
                <a:cs typeface="Arial" panose="020B0604020202020204" pitchFamily="34" charset="0"/>
              </a:rPr>
              <a:t>The second source of data is scraped from a </a:t>
            </a:r>
            <a:r>
              <a:rPr lang="en-US" sz="1800" dirty="0" err="1">
                <a:latin typeface="Arial" panose="020B0604020202020204" pitchFamily="34" charset="0"/>
                <a:cs typeface="Arial" panose="020B0604020202020204" pitchFamily="34" charset="0"/>
              </a:rPr>
              <a:t>wikipedia</a:t>
            </a:r>
            <a:r>
              <a:rPr lang="en-US" sz="1800" dirty="0">
                <a:latin typeface="Arial" panose="020B0604020202020204" pitchFamily="34" charset="0"/>
                <a:cs typeface="Arial" panose="020B0604020202020204" pitchFamily="34" charset="0"/>
              </a:rPr>
              <a:t> page that contains the list of London boroughs. This page contains additional information about the boroughs, the following are the columns: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Borough</a:t>
            </a:r>
            <a:r>
              <a:rPr lang="en-US" sz="1800" dirty="0">
                <a:latin typeface="Arial" panose="020B0604020202020204" pitchFamily="34" charset="0"/>
                <a:cs typeface="Arial" panose="020B0604020202020204" pitchFamily="34" charset="0"/>
              </a:rPr>
              <a:t>: The names of the 33 London boroughs.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Inner</a:t>
            </a:r>
            <a:r>
              <a:rPr lang="en-US" sz="1800" dirty="0">
                <a:latin typeface="Arial" panose="020B0604020202020204" pitchFamily="34" charset="0"/>
                <a:cs typeface="Arial" panose="020B0604020202020204" pitchFamily="34" charset="0"/>
              </a:rPr>
              <a:t>: Categorizing the borough as an Inner London borough or an Outer London Borough.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Status</a:t>
            </a:r>
            <a:r>
              <a:rPr lang="en-US" sz="1800" dirty="0">
                <a:latin typeface="Arial" panose="020B0604020202020204" pitchFamily="34" charset="0"/>
                <a:cs typeface="Arial" panose="020B0604020202020204" pitchFamily="34" charset="0"/>
              </a:rPr>
              <a:t>: Categorizing the borough as Royal, City or other borough.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Local authority</a:t>
            </a:r>
            <a:r>
              <a:rPr lang="en-US" sz="1800" dirty="0">
                <a:latin typeface="Arial" panose="020B0604020202020204" pitchFamily="34" charset="0"/>
                <a:cs typeface="Arial" panose="020B0604020202020204" pitchFamily="34" charset="0"/>
              </a:rPr>
              <a:t>: The local authority assigned to the borough.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Political control</a:t>
            </a:r>
            <a:r>
              <a:rPr lang="en-US" sz="1800" dirty="0">
                <a:latin typeface="Arial" panose="020B0604020202020204" pitchFamily="34" charset="0"/>
                <a:cs typeface="Arial" panose="020B0604020202020204" pitchFamily="34" charset="0"/>
              </a:rPr>
              <a:t>: The political party that control the borough.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Headquarters: </a:t>
            </a:r>
            <a:r>
              <a:rPr lang="en-US" sz="1800" dirty="0">
                <a:latin typeface="Arial" panose="020B0604020202020204" pitchFamily="34" charset="0"/>
                <a:cs typeface="Arial" panose="020B0604020202020204" pitchFamily="34" charset="0"/>
              </a:rPr>
              <a:t>Headquarters of the Boroughs.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Area (</a:t>
            </a:r>
            <a:r>
              <a:rPr lang="en-US" sz="1800" b="1" dirty="0" err="1">
                <a:latin typeface="Arial" panose="020B0604020202020204" pitchFamily="34" charset="0"/>
                <a:cs typeface="Arial" panose="020B0604020202020204" pitchFamily="34" charset="0"/>
              </a:rPr>
              <a:t>sq</a:t>
            </a:r>
            <a:r>
              <a:rPr lang="en-US" sz="1800" b="1" dirty="0">
                <a:latin typeface="Arial" panose="020B0604020202020204" pitchFamily="34" charset="0"/>
                <a:cs typeface="Arial" panose="020B0604020202020204" pitchFamily="34" charset="0"/>
              </a:rPr>
              <a:t> mi)</a:t>
            </a:r>
            <a:r>
              <a:rPr lang="en-US" sz="1800" dirty="0">
                <a:latin typeface="Arial" panose="020B0604020202020204" pitchFamily="34" charset="0"/>
                <a:cs typeface="Arial" panose="020B0604020202020204" pitchFamily="34" charset="0"/>
              </a:rPr>
              <a:t>: Area of the borough in square miles.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Population (2013 </a:t>
            </a:r>
            <a:r>
              <a:rPr lang="en-US" sz="1800" b="1" dirty="0" err="1">
                <a:latin typeface="Arial" panose="020B0604020202020204" pitchFamily="34" charset="0"/>
                <a:cs typeface="Arial" panose="020B0604020202020204" pitchFamily="34" charset="0"/>
              </a:rPr>
              <a:t>est</a:t>
            </a:r>
            <a:r>
              <a:rPr lang="en-US" sz="1800" b="1" dirty="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The population in the borough recorded during the year 2013.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Co-ordinates</a:t>
            </a:r>
            <a:r>
              <a:rPr lang="en-US" sz="1800" dirty="0">
                <a:latin typeface="Arial" panose="020B0604020202020204" pitchFamily="34" charset="0"/>
                <a:cs typeface="Arial" panose="020B0604020202020204" pitchFamily="34" charset="0"/>
              </a:rPr>
              <a:t>: The latitude and longitude of the boroughs. </a:t>
            </a:r>
          </a:p>
          <a:p>
            <a:pPr marL="0"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Nr. in map</a:t>
            </a:r>
            <a:r>
              <a:rPr lang="en-US" sz="1800" dirty="0">
                <a:latin typeface="Arial" panose="020B0604020202020204" pitchFamily="34" charset="0"/>
                <a:cs typeface="Arial" panose="020B0604020202020204" pitchFamily="34" charset="0"/>
              </a:rPr>
              <a:t>: The number assigned to each borough to represent visually on a map. </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54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4017C-77A9-425B-A90D-DBBF5C94B9EB}"/>
              </a:ext>
            </a:extLst>
          </p:cNvPr>
          <p:cNvSpPr>
            <a:spLocks noGrp="1"/>
          </p:cNvSpPr>
          <p:nvPr>
            <p:ph idx="1"/>
          </p:nvPr>
        </p:nvSpPr>
        <p:spPr>
          <a:xfrm>
            <a:off x="838200" y="999148"/>
            <a:ext cx="10515600" cy="4351338"/>
          </a:xfrm>
        </p:spPr>
        <p:txBody>
          <a:bodyPr>
            <a:normAutofit/>
          </a:bodyPr>
          <a:lstStyle/>
          <a:p>
            <a:pPr marL="0" indent="0" algn="just">
              <a:buNone/>
            </a:pPr>
            <a:r>
              <a:rPr lang="en-US" sz="2000" dirty="0">
                <a:latin typeface="Arial" panose="020B0604020202020204" pitchFamily="34" charset="0"/>
                <a:cs typeface="Arial" panose="020B0604020202020204" pitchFamily="34" charset="0"/>
              </a:rPr>
              <a:t>The third data source is the list of Neighborhoods in the Royal Borough of Kingston upon </a:t>
            </a:r>
            <a:r>
              <a:rPr lang="en-US" sz="2000" dirty="0" err="1">
                <a:latin typeface="Arial" panose="020B0604020202020204" pitchFamily="34" charset="0"/>
                <a:cs typeface="Arial" panose="020B0604020202020204" pitchFamily="34" charset="0"/>
              </a:rPr>
              <a:t>Thamesas</a:t>
            </a:r>
            <a:r>
              <a:rPr lang="en-US" sz="2000" dirty="0">
                <a:latin typeface="Arial" panose="020B0604020202020204" pitchFamily="34" charset="0"/>
                <a:cs typeface="Arial" panose="020B0604020202020204" pitchFamily="34" charset="0"/>
              </a:rPr>
              <a:t> found on a </a:t>
            </a:r>
            <a:r>
              <a:rPr lang="en-US" sz="2000" dirty="0" err="1">
                <a:latin typeface="Arial" panose="020B0604020202020204" pitchFamily="34" charset="0"/>
                <a:cs typeface="Arial" panose="020B0604020202020204" pitchFamily="34" charset="0"/>
              </a:rPr>
              <a:t>wikipedia</a:t>
            </a:r>
            <a:r>
              <a:rPr lang="en-US" sz="2000" dirty="0">
                <a:latin typeface="Arial" panose="020B0604020202020204" pitchFamily="34" charset="0"/>
                <a:cs typeface="Arial" panose="020B0604020202020204" pitchFamily="34" charset="0"/>
              </a:rPr>
              <a:t> page. This dataset is created from scratch using the list of neighborhood available on the site, the following are columns: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Neighborhood: </a:t>
            </a:r>
            <a:r>
              <a:rPr lang="en-US" sz="2000" dirty="0">
                <a:latin typeface="Arial" panose="020B0604020202020204" pitchFamily="34" charset="0"/>
                <a:cs typeface="Arial" panose="020B0604020202020204" pitchFamily="34" charset="0"/>
              </a:rPr>
              <a:t>Name of the neighborhood in the Borough. </a:t>
            </a:r>
          </a:p>
          <a:p>
            <a:pPr marL="0" indent="0">
              <a:buNone/>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Borough: </a:t>
            </a:r>
            <a:r>
              <a:rPr lang="en-US" sz="2000" dirty="0">
                <a:latin typeface="Arial" panose="020B0604020202020204" pitchFamily="34" charset="0"/>
                <a:cs typeface="Arial" panose="020B0604020202020204" pitchFamily="34" charset="0"/>
              </a:rPr>
              <a:t>Name of the Borough. </a:t>
            </a:r>
          </a:p>
          <a:p>
            <a:pPr marL="0" indent="0">
              <a:buNone/>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Latitude: </a:t>
            </a:r>
            <a:r>
              <a:rPr lang="en-US" sz="2000" dirty="0">
                <a:latin typeface="Arial" panose="020B0604020202020204" pitchFamily="34" charset="0"/>
                <a:cs typeface="Arial" panose="020B0604020202020204" pitchFamily="34" charset="0"/>
              </a:rPr>
              <a:t>Latitude of the Borough. </a:t>
            </a:r>
          </a:p>
          <a:p>
            <a:pPr marL="0" indent="0">
              <a:buNone/>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Longitude:</a:t>
            </a:r>
            <a:r>
              <a:rPr lang="en-US" sz="2000" dirty="0" err="1">
                <a:latin typeface="Arial" panose="020B0604020202020204" pitchFamily="34" charset="0"/>
                <a:cs typeface="Arial" panose="020B0604020202020204" pitchFamily="34" charset="0"/>
              </a:rPr>
              <a:t>Longitude</a:t>
            </a:r>
            <a:r>
              <a:rPr lang="en-US" sz="2000" dirty="0">
                <a:latin typeface="Arial" panose="020B0604020202020204" pitchFamily="34" charset="0"/>
                <a:cs typeface="Arial" panose="020B0604020202020204" pitchFamily="34" charset="0"/>
              </a:rPr>
              <a:t> of the Borough. </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29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2269-5EA9-4912-B4CC-85B56BFB194D}"/>
              </a:ext>
            </a:extLst>
          </p:cNvPr>
          <p:cNvSpPr>
            <a:spLocks noGrp="1"/>
          </p:cNvSpPr>
          <p:nvPr>
            <p:ph type="title"/>
          </p:nvPr>
        </p:nvSpPr>
        <p:spPr/>
        <p:txBody>
          <a:bodyPr/>
          <a:lstStyle/>
          <a:p>
            <a:pPr algn="ctr"/>
            <a:r>
              <a:rPr lang="en-US" b="1" u="sng" dirty="0">
                <a:latin typeface="Arial" panose="020B0604020202020204" pitchFamily="34" charset="0"/>
                <a:cs typeface="Arial" panose="020B0604020202020204" pitchFamily="34" charset="0"/>
              </a:rPr>
              <a:t>Data Cleaning </a:t>
            </a:r>
            <a:endParaRPr lang="en-US"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17EC6BD-FB9D-4904-87F1-7EEE383DD2F5}"/>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The data preparation for each of the three sources of data is done separately. From the London crime data, the crimes during the most recent year (2016) are only selected. The major categories of crime are pivoted to get the total crimes per the boroughs for each major category</a:t>
            </a:r>
          </a:p>
          <a:p>
            <a:pPr algn="just"/>
            <a:r>
              <a:rPr lang="en-US" sz="2000" dirty="0">
                <a:latin typeface="Arial" panose="020B0604020202020204" pitchFamily="34" charset="0"/>
                <a:cs typeface="Arial" panose="020B0604020202020204" pitchFamily="34" charset="0"/>
              </a:rPr>
              <a:t>The second data is scraped from a </a:t>
            </a:r>
            <a:r>
              <a:rPr lang="en-US" sz="2000" dirty="0" err="1">
                <a:latin typeface="Arial" panose="020B0604020202020204" pitchFamily="34" charset="0"/>
                <a:cs typeface="Arial" panose="020B0604020202020204" pitchFamily="34" charset="0"/>
              </a:rPr>
              <a:t>wikipedia</a:t>
            </a:r>
            <a:r>
              <a:rPr lang="en-US" sz="2000" dirty="0">
                <a:latin typeface="Arial" panose="020B0604020202020204" pitchFamily="34" charset="0"/>
                <a:cs typeface="Arial" panose="020B0604020202020204" pitchFamily="34" charset="0"/>
              </a:rPr>
              <a:t> page using the </a:t>
            </a:r>
            <a:r>
              <a:rPr lang="en-US" sz="2000" b="1" dirty="0">
                <a:latin typeface="Arial" panose="020B0604020202020204" pitchFamily="34" charset="0"/>
                <a:cs typeface="Arial" panose="020B0604020202020204" pitchFamily="34" charset="0"/>
              </a:rPr>
              <a:t>Beautiful Soup </a:t>
            </a:r>
            <a:r>
              <a:rPr lang="en-US" sz="2000" dirty="0">
                <a:latin typeface="Arial" panose="020B0604020202020204" pitchFamily="34" charset="0"/>
                <a:cs typeface="Arial" panose="020B0604020202020204" pitchFamily="34" charset="0"/>
              </a:rPr>
              <a:t>library in python. Using this library we can extract the data in the tabular format as shown in the website. After the web scraping, string manipulation is required to get the names of the boroughs in the correct </a:t>
            </a:r>
            <a:r>
              <a:rPr lang="en-US" sz="2000" dirty="0" err="1">
                <a:latin typeface="Arial" panose="020B0604020202020204" pitchFamily="34" charset="0"/>
                <a:cs typeface="Arial" panose="020B0604020202020204" pitchFamily="34" charset="0"/>
              </a:rPr>
              <a:t>form.This</a:t>
            </a:r>
            <a:r>
              <a:rPr lang="en-US" sz="2000" dirty="0">
                <a:latin typeface="Arial" panose="020B0604020202020204" pitchFamily="34" charset="0"/>
                <a:cs typeface="Arial" panose="020B0604020202020204" pitchFamily="34" charset="0"/>
              </a:rPr>
              <a:t> is important because we will be merging the two datasets together using the Borough names. </a:t>
            </a:r>
          </a:p>
          <a:p>
            <a:pPr algn="just"/>
            <a:r>
              <a:rPr lang="en-US" sz="2000" dirty="0">
                <a:latin typeface="Arial" panose="020B0604020202020204" pitchFamily="34" charset="0"/>
                <a:cs typeface="Arial" panose="020B0604020202020204" pitchFamily="34" charset="0"/>
              </a:rPr>
              <a:t>The two datasets are merged on the Borough names to form a new dataset that combines the necessary information in one </a:t>
            </a:r>
            <a:r>
              <a:rPr lang="en-US" sz="2000" dirty="0" err="1">
                <a:latin typeface="Arial" panose="020B0604020202020204" pitchFamily="34" charset="0"/>
                <a:cs typeface="Arial" panose="020B0604020202020204" pitchFamily="34" charset="0"/>
              </a:rPr>
              <a:t>dataset.The</a:t>
            </a:r>
            <a:r>
              <a:rPr lang="en-US" sz="2000" dirty="0">
                <a:latin typeface="Arial" panose="020B0604020202020204" pitchFamily="34" charset="0"/>
                <a:cs typeface="Arial" panose="020B0604020202020204" pitchFamily="34" charset="0"/>
              </a:rPr>
              <a:t> purpose of this dataset is to visualize the crime rates in each borough and identify the borough with the least crimes recorded during the year 2016. </a:t>
            </a:r>
          </a:p>
        </p:txBody>
      </p:sp>
    </p:spTree>
    <p:extLst>
      <p:ext uri="{BB962C8B-B14F-4D97-AF65-F5344CB8AC3E}">
        <p14:creationId xmlns:p14="http://schemas.microsoft.com/office/powerpoint/2010/main" val="169334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C191D6-D175-4CE3-AA8C-C3A3E09E5477}"/>
              </a:ext>
            </a:extLst>
          </p:cNvPr>
          <p:cNvPicPr>
            <a:picLocks noChangeAspect="1"/>
          </p:cNvPicPr>
          <p:nvPr/>
        </p:nvPicPr>
        <p:blipFill>
          <a:blip r:embed="rId2"/>
          <a:stretch>
            <a:fillRect/>
          </a:stretch>
        </p:blipFill>
        <p:spPr>
          <a:xfrm>
            <a:off x="2583162" y="56567"/>
            <a:ext cx="6543253" cy="1269033"/>
          </a:xfrm>
          <a:prstGeom prst="rect">
            <a:avLst/>
          </a:prstGeom>
        </p:spPr>
      </p:pic>
      <p:sp>
        <p:nvSpPr>
          <p:cNvPr id="3" name="Plus Sign 2">
            <a:extLst>
              <a:ext uri="{FF2B5EF4-FFF2-40B4-BE49-F238E27FC236}">
                <a16:creationId xmlns:a16="http://schemas.microsoft.com/office/drawing/2014/main" id="{FD2B3FF7-1D97-4878-9DA9-93342FEA7A88}"/>
              </a:ext>
            </a:extLst>
          </p:cNvPr>
          <p:cNvSpPr/>
          <p:nvPr/>
        </p:nvSpPr>
        <p:spPr>
          <a:xfrm>
            <a:off x="5512043" y="1238551"/>
            <a:ext cx="624253" cy="5416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5753C36-0345-4ECD-8CAD-699C1F145A19}"/>
              </a:ext>
            </a:extLst>
          </p:cNvPr>
          <p:cNvPicPr>
            <a:picLocks noChangeAspect="1"/>
          </p:cNvPicPr>
          <p:nvPr/>
        </p:nvPicPr>
        <p:blipFill>
          <a:blip r:embed="rId3"/>
          <a:stretch>
            <a:fillRect/>
          </a:stretch>
        </p:blipFill>
        <p:spPr>
          <a:xfrm>
            <a:off x="2639731" y="1693133"/>
            <a:ext cx="6543253" cy="1735867"/>
          </a:xfrm>
          <a:prstGeom prst="rect">
            <a:avLst/>
          </a:prstGeom>
        </p:spPr>
      </p:pic>
      <p:sp>
        <p:nvSpPr>
          <p:cNvPr id="5" name="Arrow: Down 4">
            <a:extLst>
              <a:ext uri="{FF2B5EF4-FFF2-40B4-BE49-F238E27FC236}">
                <a16:creationId xmlns:a16="http://schemas.microsoft.com/office/drawing/2014/main" id="{F4EB944E-4562-4E53-BAE5-C097AF70F825}"/>
              </a:ext>
            </a:extLst>
          </p:cNvPr>
          <p:cNvSpPr/>
          <p:nvPr/>
        </p:nvSpPr>
        <p:spPr>
          <a:xfrm>
            <a:off x="5599231" y="3497590"/>
            <a:ext cx="449876" cy="498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D4DB764-F225-4086-9731-E5A8441B3C79}"/>
              </a:ext>
            </a:extLst>
          </p:cNvPr>
          <p:cNvPicPr>
            <a:picLocks noChangeAspect="1"/>
          </p:cNvPicPr>
          <p:nvPr/>
        </p:nvPicPr>
        <p:blipFill>
          <a:blip r:embed="rId4"/>
          <a:stretch>
            <a:fillRect/>
          </a:stretch>
        </p:blipFill>
        <p:spPr>
          <a:xfrm>
            <a:off x="2707971" y="4064693"/>
            <a:ext cx="6543253" cy="2576159"/>
          </a:xfrm>
          <a:prstGeom prst="rect">
            <a:avLst/>
          </a:prstGeom>
        </p:spPr>
      </p:pic>
    </p:spTree>
    <p:extLst>
      <p:ext uri="{BB962C8B-B14F-4D97-AF65-F5344CB8AC3E}">
        <p14:creationId xmlns:p14="http://schemas.microsoft.com/office/powerpoint/2010/main" val="227247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7569D-FB5E-4449-9812-E09540AE5A05}"/>
              </a:ext>
            </a:extLst>
          </p:cNvPr>
          <p:cNvSpPr>
            <a:spLocks noGrp="1"/>
          </p:cNvSpPr>
          <p:nvPr>
            <p:ph idx="1"/>
          </p:nvPr>
        </p:nvSpPr>
        <p:spPr>
          <a:xfrm>
            <a:off x="838200" y="990356"/>
            <a:ext cx="10515600" cy="4351338"/>
          </a:xfrm>
        </p:spPr>
        <p:txBody>
          <a:bodyPr>
            <a:normAutofit/>
          </a:bodyPr>
          <a:lstStyle/>
          <a:p>
            <a:pPr algn="just"/>
            <a:r>
              <a:rPr lang="en-US" sz="2000" dirty="0">
                <a:latin typeface="Arial" panose="020B0604020202020204" pitchFamily="34" charset="0"/>
                <a:cs typeface="Arial" panose="020B0604020202020204" pitchFamily="34" charset="0"/>
              </a:rPr>
              <a:t>After visualizing the crime in each borough we can find the borough with the lowest crime rate and hence tag that borough as the safest borough. The third source of data is acquired from the list of neighborhoods in the safest borough on </a:t>
            </a:r>
            <a:r>
              <a:rPr lang="en-US" sz="2000" dirty="0" err="1">
                <a:latin typeface="Arial" panose="020B0604020202020204" pitchFamily="34" charset="0"/>
                <a:cs typeface="Arial" panose="020B0604020202020204" pitchFamily="34" charset="0"/>
              </a:rPr>
              <a:t>wikipedia</a:t>
            </a:r>
            <a:r>
              <a:rPr lang="en-US" sz="2000" dirty="0">
                <a:latin typeface="Arial" panose="020B0604020202020204" pitchFamily="34" charset="0"/>
                <a:cs typeface="Arial" panose="020B0604020202020204" pitchFamily="34" charset="0"/>
              </a:rPr>
              <a:t>. This dataset is created from scratch, the pandas data frame is created with the names of the neighborhoods and the name of the borough with the latitude and longitude left blank.</a:t>
            </a:r>
          </a:p>
          <a:p>
            <a:pPr algn="just"/>
            <a:r>
              <a:rPr lang="en-US" sz="2000" dirty="0">
                <a:latin typeface="Arial" panose="020B0604020202020204" pitchFamily="34" charset="0"/>
                <a:cs typeface="Arial" panose="020B0604020202020204" pitchFamily="34" charset="0"/>
              </a:rPr>
              <a:t> The coordinates of the neighborhoods is be obtained using </a:t>
            </a:r>
            <a:r>
              <a:rPr lang="en-US" sz="2000" b="1" dirty="0">
                <a:latin typeface="Arial" panose="020B0604020202020204" pitchFamily="34" charset="0"/>
                <a:cs typeface="Arial" panose="020B0604020202020204" pitchFamily="34" charset="0"/>
              </a:rPr>
              <a:t>Google Maps API geocoding </a:t>
            </a:r>
            <a:r>
              <a:rPr lang="en-US" sz="2000" dirty="0">
                <a:latin typeface="Arial" panose="020B0604020202020204" pitchFamily="34" charset="0"/>
                <a:cs typeface="Arial" panose="020B0604020202020204" pitchFamily="34" charset="0"/>
              </a:rPr>
              <a:t>to get the final dataset </a:t>
            </a:r>
          </a:p>
          <a:p>
            <a:pPr algn="just"/>
            <a:r>
              <a:rPr lang="en-US" sz="2000" dirty="0">
                <a:latin typeface="Arial" panose="020B0604020202020204" pitchFamily="34" charset="0"/>
                <a:cs typeface="Arial" panose="020B0604020202020204" pitchFamily="34" charset="0"/>
              </a:rPr>
              <a:t>The new dataset is used to generate the 10 most common venues for each neighborhood using the Foursquare API, finally using k means clustering algorithm to cluster similar neighborhoods together. </a:t>
            </a:r>
          </a:p>
        </p:txBody>
      </p:sp>
    </p:spTree>
    <p:extLst>
      <p:ext uri="{BB962C8B-B14F-4D97-AF65-F5344CB8AC3E}">
        <p14:creationId xmlns:p14="http://schemas.microsoft.com/office/powerpoint/2010/main" val="336693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732191-A52C-4E5E-9FAA-623F564E6DC0}"/>
              </a:ext>
            </a:extLst>
          </p:cNvPr>
          <p:cNvPicPr>
            <a:picLocks noChangeAspect="1"/>
          </p:cNvPicPr>
          <p:nvPr/>
        </p:nvPicPr>
        <p:blipFill>
          <a:blip r:embed="rId2"/>
          <a:stretch>
            <a:fillRect/>
          </a:stretch>
        </p:blipFill>
        <p:spPr>
          <a:xfrm>
            <a:off x="2698430" y="0"/>
            <a:ext cx="6106407" cy="2417636"/>
          </a:xfrm>
          <a:prstGeom prst="rect">
            <a:avLst/>
          </a:prstGeom>
        </p:spPr>
      </p:pic>
      <p:sp>
        <p:nvSpPr>
          <p:cNvPr id="3" name="Arrow: Down 2">
            <a:extLst>
              <a:ext uri="{FF2B5EF4-FFF2-40B4-BE49-F238E27FC236}">
                <a16:creationId xmlns:a16="http://schemas.microsoft.com/office/drawing/2014/main" id="{0A585A14-8724-4B1B-BE4A-0690BDC931C5}"/>
              </a:ext>
            </a:extLst>
          </p:cNvPr>
          <p:cNvSpPr/>
          <p:nvPr/>
        </p:nvSpPr>
        <p:spPr>
          <a:xfrm>
            <a:off x="5363441" y="2536457"/>
            <a:ext cx="688731" cy="773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A8DEC0-E4AE-47A8-A79D-E2C9DAE9AF82}"/>
              </a:ext>
            </a:extLst>
          </p:cNvPr>
          <p:cNvPicPr>
            <a:picLocks noChangeAspect="1"/>
          </p:cNvPicPr>
          <p:nvPr/>
        </p:nvPicPr>
        <p:blipFill>
          <a:blip r:embed="rId3"/>
          <a:stretch>
            <a:fillRect/>
          </a:stretch>
        </p:blipFill>
        <p:spPr>
          <a:xfrm>
            <a:off x="2698430" y="3632157"/>
            <a:ext cx="6018754" cy="2417635"/>
          </a:xfrm>
          <a:prstGeom prst="rect">
            <a:avLst/>
          </a:prstGeom>
        </p:spPr>
      </p:pic>
    </p:spTree>
    <p:extLst>
      <p:ext uri="{BB962C8B-B14F-4D97-AF65-F5344CB8AC3E}">
        <p14:creationId xmlns:p14="http://schemas.microsoft.com/office/powerpoint/2010/main" val="3532361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2089</Words>
  <Application>Microsoft Office PowerPoint</Application>
  <PresentationFormat>Widescreen</PresentationFormat>
  <Paragraphs>76</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IBM Capstone Project  The Battle of Neighborhoods </vt:lpstr>
      <vt:lpstr>Introduction </vt:lpstr>
      <vt:lpstr>Data Acquisition and Cleaning </vt:lpstr>
      <vt:lpstr>PowerPoint Presentation</vt:lpstr>
      <vt:lpstr>PowerPoint Presentation</vt:lpstr>
      <vt:lpstr>Data Cleaning </vt:lpstr>
      <vt:lpstr>PowerPoint Presentation</vt:lpstr>
      <vt:lpstr>PowerPoint Presentation</vt:lpstr>
      <vt:lpstr>PowerPoint Presentation</vt:lpstr>
      <vt:lpstr>Exploratory Data Analysis </vt:lpstr>
      <vt:lpstr>Boroughs with the highest crime rates </vt:lpstr>
      <vt:lpstr>Boroughs with the lowest crime rates </vt:lpstr>
      <vt:lpstr>Neighborhoods in Kingston upon Thames </vt:lpstr>
      <vt:lpstr>Modelling </vt:lpstr>
      <vt:lpstr>Venue details of each Neighborhood </vt:lpstr>
      <vt:lpstr>Results </vt:lpstr>
      <vt:lpstr>Looking into the neighborhoods in the second, third and fifth clusters, we can see these clusters have only one neighborhood in each. This is because of the unique venues in each of the neighborhoods, hence they couldn't be clustered into similar neighborhoods </vt:lpstr>
      <vt:lpstr>The fifth cluster has one neighborhood which consists of Venues such as Grocery shops, Bars, Restaurants, Furniture shops, and Department stores. We will look into the neighbourhoods in the fourth cluster</vt:lpstr>
      <vt:lpstr>Visualizing the clustered neighborhoods on a map using the folium library.</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The Battle of Neighborhoods </dc:title>
  <dc:creator>Siddharth Chadda</dc:creator>
  <cp:lastModifiedBy>Siddharth Chadda</cp:lastModifiedBy>
  <cp:revision>53</cp:revision>
  <dcterms:created xsi:type="dcterms:W3CDTF">2020-04-05T00:55:17Z</dcterms:created>
  <dcterms:modified xsi:type="dcterms:W3CDTF">2020-04-05T01:46:36Z</dcterms:modified>
</cp:coreProperties>
</file>