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sidjain1412.github.io" TargetMode="External"/><Relationship Id="rId1" Type="http://schemas.openxmlformats.org/officeDocument/2006/relationships/hyperlink" Target="https://github.com/SidJain1412/Coursera_Capst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https://en.wikipedia.org/wiki/List_of_educational_institutions_in_Mumba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Recommendation system for food stalls aimed at students</a:t>
            </a:r>
            <a:endParaRPr lang="en-IN" altLang="en-US"/>
          </a:p>
        </p:txBody>
      </p:sp>
      <p:sp>
        <p:nvSpPr>
          <p:cNvPr id="3" name="Subtitle 2"/>
          <p:cNvSpPr>
            <a:spLocks noGrp="1"/>
          </p:cNvSpPr>
          <p:nvPr>
            <p:ph type="subTitle" idx="1"/>
          </p:nvPr>
        </p:nvSpPr>
        <p:spPr/>
        <p:txBody>
          <a:bodyPr/>
          <a:p>
            <a:r>
              <a:rPr lang="en-IN" altLang="en-US">
                <a:sym typeface="+mn-ea"/>
              </a:rPr>
              <a:t>Data Science Capstone Project</a:t>
            </a:r>
            <a:endParaRPr lang="en-IN" altLang="en-US">
              <a:sym typeface="+mn-ea"/>
            </a:endParaRPr>
          </a:p>
          <a:p>
            <a:r>
              <a:rPr lang="en-IN" altLang="en-US" sz="2000">
                <a:sym typeface="+mn-ea"/>
              </a:rPr>
              <a:t>-Siddharth Jain</a:t>
            </a:r>
            <a:endParaRPr lang="en-IN" alt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Eatery Locations Near Institutes</a:t>
            </a:r>
            <a:endParaRPr lang="en-IN" altLang="en-US"/>
          </a:p>
        </p:txBody>
      </p:sp>
      <p:sp>
        <p:nvSpPr>
          <p:cNvPr id="3" name="Content Placeholder 2"/>
          <p:cNvSpPr>
            <a:spLocks noGrp="1"/>
          </p:cNvSpPr>
          <p:nvPr>
            <p:ph sz="half" idx="1"/>
          </p:nvPr>
        </p:nvSpPr>
        <p:spPr>
          <a:xfrm>
            <a:off x="609600" y="1174750"/>
            <a:ext cx="10356850" cy="4953000"/>
          </a:xfrm>
        </p:spPr>
        <p:txBody>
          <a:bodyPr/>
          <a:p>
            <a:pPr marL="0" indent="0">
              <a:buNone/>
            </a:pPr>
            <a:r>
              <a:rPr lang="en-IN" altLang="en-US"/>
              <a:t>More than 1050 eateries analysed.</a:t>
            </a:r>
            <a:endParaRPr lang="en-IN" altLang="en-US"/>
          </a:p>
        </p:txBody>
      </p:sp>
      <p:pic>
        <p:nvPicPr>
          <p:cNvPr id="4" name="Content Placeholder 3" descr="instlocs"/>
          <p:cNvPicPr>
            <a:picLocks noChangeAspect="1"/>
          </p:cNvPicPr>
          <p:nvPr>
            <p:ph sz="half" idx="2"/>
          </p:nvPr>
        </p:nvPicPr>
        <p:blipFill>
          <a:blip r:embed="rId1"/>
          <a:stretch>
            <a:fillRect/>
          </a:stretch>
        </p:blipFill>
        <p:spPr>
          <a:xfrm>
            <a:off x="2989580" y="2176145"/>
            <a:ext cx="5761990" cy="3951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Plotting the Eateries</a:t>
            </a:r>
            <a:endParaRPr lang="en-IN" altLang="en-US"/>
          </a:p>
        </p:txBody>
      </p:sp>
      <p:sp>
        <p:nvSpPr>
          <p:cNvPr id="6" name="Content Placeholder 5"/>
          <p:cNvSpPr>
            <a:spLocks noGrp="1"/>
          </p:cNvSpPr>
          <p:nvPr>
            <p:ph sz="half" idx="1"/>
          </p:nvPr>
        </p:nvSpPr>
        <p:spPr/>
        <p:txBody>
          <a:bodyPr/>
          <a:p>
            <a:pPr marL="0" indent="0">
              <a:buNone/>
            </a:pPr>
            <a:r>
              <a:rPr lang="en-IN" altLang="en-US" sz="2800"/>
              <a:t>Each is color coded according to the educational institute nearest to it.</a:t>
            </a:r>
            <a:endParaRPr lang="en-IN" altLang="en-US" sz="2800"/>
          </a:p>
        </p:txBody>
      </p:sp>
      <p:pic>
        <p:nvPicPr>
          <p:cNvPr id="7" name="Content Placeholder 6" descr="eatmap"/>
          <p:cNvPicPr>
            <a:picLocks noChangeAspect="1"/>
          </p:cNvPicPr>
          <p:nvPr>
            <p:ph sz="half" idx="2"/>
          </p:nvPr>
        </p:nvPicPr>
        <p:blipFill>
          <a:blip r:embed="rId1"/>
          <a:stretch>
            <a:fillRect/>
          </a:stretch>
        </p:blipFill>
        <p:spPr>
          <a:xfrm>
            <a:off x="6330950" y="1174750"/>
            <a:ext cx="4162425" cy="53441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Clustering the Educational Institutes</a:t>
            </a:r>
            <a:endParaRPr lang="en-IN" altLang="en-US"/>
          </a:p>
        </p:txBody>
      </p:sp>
      <p:sp>
        <p:nvSpPr>
          <p:cNvPr id="5" name="Content Placeholder 4"/>
          <p:cNvSpPr>
            <a:spLocks noGrp="1"/>
          </p:cNvSpPr>
          <p:nvPr>
            <p:ph sz="half" idx="1"/>
          </p:nvPr>
        </p:nvSpPr>
        <p:spPr/>
        <p:txBody>
          <a:bodyPr/>
          <a:p>
            <a:pPr marL="0" indent="0">
              <a:buNone/>
            </a:pPr>
            <a:r>
              <a:rPr lang="en-IN" altLang="en-US" sz="2800"/>
              <a:t>Some of the eateries overlap. So instead of grouping locations based on colleges, we can use clustering to group colleges together based on distance from each other.</a:t>
            </a:r>
            <a:endParaRPr lang="en-IN" altLang="en-US" sz="2800"/>
          </a:p>
          <a:p>
            <a:pPr marL="0" indent="0">
              <a:buNone/>
            </a:pPr>
            <a:r>
              <a:rPr lang="en-IN" altLang="en-US" sz="2800"/>
              <a:t>They are color coded to denote their groups.</a:t>
            </a:r>
            <a:endParaRPr lang="en-IN" altLang="en-US" sz="2800"/>
          </a:p>
        </p:txBody>
      </p:sp>
      <p:pic>
        <p:nvPicPr>
          <p:cNvPr id="6" name="Content Placeholder 5" descr="instclust"/>
          <p:cNvPicPr>
            <a:picLocks noChangeAspect="1"/>
          </p:cNvPicPr>
          <p:nvPr>
            <p:ph sz="half" idx="2"/>
          </p:nvPr>
        </p:nvPicPr>
        <p:blipFill>
          <a:blip r:embed="rId1"/>
          <a:stretch>
            <a:fillRect/>
          </a:stretch>
        </p:blipFill>
        <p:spPr>
          <a:xfrm>
            <a:off x="6952615" y="1198245"/>
            <a:ext cx="3594100" cy="5318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Finally clustering the Eateries </a:t>
            </a:r>
            <a:endParaRPr lang="en-IN" altLang="en-US"/>
          </a:p>
        </p:txBody>
      </p:sp>
      <p:sp>
        <p:nvSpPr>
          <p:cNvPr id="3" name="Content Placeholder 2"/>
          <p:cNvSpPr>
            <a:spLocks noGrp="1"/>
          </p:cNvSpPr>
          <p:nvPr>
            <p:ph sz="half" idx="1"/>
          </p:nvPr>
        </p:nvSpPr>
        <p:spPr/>
        <p:txBody>
          <a:bodyPr/>
          <a:p>
            <a:r>
              <a:rPr lang="en-IN" altLang="en-US" sz="2800"/>
              <a:t>We do this to find the ones with least number of eateries in a radius.</a:t>
            </a:r>
            <a:endParaRPr lang="en-IN" altLang="en-US" sz="2800"/>
          </a:p>
          <a:p>
            <a:r>
              <a:rPr lang="en-IN" altLang="en-US" sz="2800"/>
              <a:t>Each eatery is labelled with the cluster it is a part of.</a:t>
            </a:r>
            <a:endParaRPr lang="en-IN" altLang="en-US" sz="2800"/>
          </a:p>
        </p:txBody>
      </p:sp>
      <p:pic>
        <p:nvPicPr>
          <p:cNvPr id="5" name="Content Placeholder 4" descr="finalclust"/>
          <p:cNvPicPr>
            <a:picLocks noChangeAspect="1"/>
          </p:cNvPicPr>
          <p:nvPr>
            <p:ph sz="half" idx="2"/>
          </p:nvPr>
        </p:nvPicPr>
        <p:blipFill>
          <a:blip r:embed="rId1"/>
          <a:stretch>
            <a:fillRect/>
          </a:stretch>
        </p:blipFill>
        <p:spPr>
          <a:xfrm>
            <a:off x="6834505" y="1064260"/>
            <a:ext cx="3618865" cy="5612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solidFill>
                  <a:schemeClr val="tx1"/>
                </a:solidFill>
              </a:rPr>
              <a:t>Analysis of Exploration</a:t>
            </a:r>
            <a:endParaRPr lang="en-IN" altLang="en-US">
              <a:solidFill>
                <a:schemeClr val="tx1"/>
              </a:solidFill>
            </a:endParaRPr>
          </a:p>
        </p:txBody>
      </p:sp>
      <p:sp>
        <p:nvSpPr>
          <p:cNvPr id="6" name="Text Placeholder 5"/>
          <p:cNvSpPr>
            <a:spLocks noGrp="1"/>
          </p:cNvSpPr>
          <p:nvPr>
            <p:ph type="body"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Analysis</a:t>
            </a:r>
            <a:endParaRPr lang="en-IN" altLang="en-US"/>
          </a:p>
        </p:txBody>
      </p:sp>
      <p:sp>
        <p:nvSpPr>
          <p:cNvPr id="5" name="Content Placeholder 4"/>
          <p:cNvSpPr>
            <a:spLocks noGrp="1"/>
          </p:cNvSpPr>
          <p:nvPr>
            <p:ph idx="1"/>
          </p:nvPr>
        </p:nvSpPr>
        <p:spPr/>
        <p:txBody>
          <a:bodyPr/>
          <a:p>
            <a:r>
              <a:rPr lang="en-US" sz="2800"/>
              <a:t>From the map</a:t>
            </a:r>
            <a:r>
              <a:rPr lang="en-IN" altLang="en-US" sz="2800"/>
              <a:t>s</a:t>
            </a:r>
            <a:r>
              <a:rPr lang="en-US" sz="2800"/>
              <a:t>, we can see that some clusters are much smaller than others. Let us look into the counts for each cluster</a:t>
            </a:r>
            <a:r>
              <a:rPr lang="en-IN" altLang="en-US" sz="2800"/>
              <a:t>.</a:t>
            </a:r>
            <a:endParaRPr lang="en-IN" altLang="en-US" sz="2800"/>
          </a:p>
          <a:p>
            <a:endParaRPr lang="en-IN" altLang="en-US" sz="2800"/>
          </a:p>
          <a:p>
            <a:r>
              <a:rPr lang="en-IN" altLang="en-US" sz="2800"/>
              <a:t>We find that Cluster 1 has only 27 eateries around it.</a:t>
            </a:r>
            <a:endParaRPr lang="en-IN" altLang="en-US" sz="2800"/>
          </a:p>
          <a:p>
            <a:endParaRPr lang="en-IN" altLang="en-US" sz="2800"/>
          </a:p>
          <a:p>
            <a:r>
              <a:rPr lang="en-IN" altLang="en-US" sz="2800"/>
              <a:t>This is near Tolani College (Dark Blue cluster).</a:t>
            </a:r>
            <a:endParaRPr lang="en-IN" altLang="en-US" sz="2800"/>
          </a:p>
          <a:p>
            <a:endParaRPr lang="en-IN" altLang="en-US" sz="2800"/>
          </a:p>
          <a:p>
            <a:r>
              <a:rPr lang="en-US" sz="2800">
                <a:sym typeface="+mn-ea"/>
              </a:rPr>
              <a:t>It is a well reputed college in Mumbai and has a large student population.</a:t>
            </a:r>
            <a:endParaRPr lang="en-I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Analysis</a:t>
            </a:r>
            <a:endParaRPr lang="en-IN" altLang="en-US"/>
          </a:p>
        </p:txBody>
      </p:sp>
      <p:sp>
        <p:nvSpPr>
          <p:cNvPr id="3" name="Content Placeholder 2"/>
          <p:cNvSpPr>
            <a:spLocks noGrp="1"/>
          </p:cNvSpPr>
          <p:nvPr>
            <p:ph idx="1"/>
          </p:nvPr>
        </p:nvSpPr>
        <p:spPr/>
        <p:txBody>
          <a:bodyPr/>
          <a:p>
            <a:pPr marL="0" indent="0">
              <a:buNone/>
            </a:pPr>
            <a:endParaRPr lang="en-US"/>
          </a:p>
          <a:p>
            <a:r>
              <a:rPr lang="en-US"/>
              <a:t>A good eatery aimed at students, or even at the general public would do well here due to sheer lack of competition in the vicinity.</a:t>
            </a:r>
            <a:endParaRPr lang="en-US"/>
          </a:p>
          <a:p>
            <a:endParaRPr lang="en-US"/>
          </a:p>
          <a:p>
            <a:r>
              <a:rPr lang="en-US" i="1"/>
              <a:t>Hence we find that the best place for a food shop aimed at students in the age range of 13 to 20 year old will be near Tolani College in Andheri East,  Mumbai</a:t>
            </a:r>
            <a:r>
              <a:rPr lang="en-IN" altLang="en-US" i="1"/>
              <a:t>.</a:t>
            </a:r>
            <a:endParaRPr lang="en-IN" altLang="en-US"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Analysis</a:t>
            </a:r>
            <a:endParaRPr lang="en-IN" altLang="en-US"/>
          </a:p>
        </p:txBody>
      </p:sp>
      <p:sp>
        <p:nvSpPr>
          <p:cNvPr id="3" name="Content Placeholder 2"/>
          <p:cNvSpPr>
            <a:spLocks noGrp="1"/>
          </p:cNvSpPr>
          <p:nvPr>
            <p:ph idx="1"/>
          </p:nvPr>
        </p:nvSpPr>
        <p:spPr/>
        <p:txBody>
          <a:bodyPr/>
          <a:p>
            <a:r>
              <a:rPr lang="en-IN" altLang="en-US" sz="2800"/>
              <a:t>We also find that 2 clusters have approximately 200 eateries near them.</a:t>
            </a:r>
            <a:endParaRPr lang="en-IN" altLang="en-US" sz="2800"/>
          </a:p>
          <a:p>
            <a:r>
              <a:rPr lang="en-IN" altLang="en-US" sz="2800"/>
              <a:t>These could be great localities to advertise an upcoming new fast food shop or restaurant.</a:t>
            </a:r>
            <a:endParaRPr lang="en-IN" altLang="en-US"/>
          </a:p>
          <a:p>
            <a:endParaRPr lang="en-IN" altLang="en-US"/>
          </a:p>
          <a:p>
            <a:r>
              <a:rPr lang="en-IN" altLang="en-US" i="1"/>
              <a:t>The first cluster is near BD Somani College,  Elphinstone College, Jai Hind College and Sophia College. </a:t>
            </a:r>
            <a:endParaRPr lang="en-IN" altLang="en-US" i="1"/>
          </a:p>
          <a:p>
            <a:endParaRPr lang="en-IN" altLang="en-US"/>
          </a:p>
          <a:p>
            <a:r>
              <a:rPr lang="en-IN" altLang="en-US" i="1"/>
              <a:t>The second is near Mithibai College, Narsee Monjee College and Jamnabai Narsee School.</a:t>
            </a:r>
            <a:endParaRPr lang="en-IN"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1232535"/>
            <a:ext cx="10515600" cy="2679700"/>
          </a:xfrm>
        </p:spPr>
        <p:txBody>
          <a:bodyPr/>
          <a:p>
            <a:r>
              <a:rPr lang="en-IN" altLang="en-US">
                <a:solidFill>
                  <a:schemeClr val="tx1"/>
                </a:solidFill>
              </a:rPr>
              <a:t>Thank you for your time.</a:t>
            </a:r>
            <a:endParaRPr lang="en-IN" altLang="en-US">
              <a:solidFill>
                <a:schemeClr val="tx1"/>
              </a:solidFill>
            </a:endParaRPr>
          </a:p>
        </p:txBody>
      </p:sp>
      <p:sp>
        <p:nvSpPr>
          <p:cNvPr id="7" name="Text Placeholder 6"/>
          <p:cNvSpPr>
            <a:spLocks noGrp="1"/>
          </p:cNvSpPr>
          <p:nvPr>
            <p:ph type="body" idx="1"/>
          </p:nvPr>
        </p:nvSpPr>
        <p:spPr>
          <a:xfrm>
            <a:off x="838201" y="4031298"/>
            <a:ext cx="10515600" cy="1500187"/>
          </a:xfrm>
        </p:spPr>
        <p:txBody>
          <a:bodyPr/>
          <a:p>
            <a:pPr algn="r"/>
            <a:r>
              <a:rPr lang="en-IN" altLang="en-US"/>
              <a:t>The full project can be found on my github: </a:t>
            </a:r>
            <a:r>
              <a:rPr lang="en-IN" altLang="en-US">
                <a:hlinkClick r:id="rId1" tooltip="" action="ppaction://hlinkfile"/>
              </a:rPr>
              <a:t>https://github.com/SidJain1412/Coursera_Capstone</a:t>
            </a:r>
            <a:endParaRPr lang="en-IN" altLang="en-US">
              <a:hlinkClick r:id="rId1" tooltip="" action="ppaction://hlinkfile"/>
            </a:endParaRPr>
          </a:p>
          <a:p>
            <a:pPr algn="r"/>
            <a:r>
              <a:rPr lang="en-IN" altLang="en-US"/>
              <a:t>(with interactive maps)</a:t>
            </a:r>
            <a:endParaRPr lang="en-IN" altLang="en-US"/>
          </a:p>
          <a:p>
            <a:pPr algn="r"/>
            <a:endParaRPr lang="en-IN" altLang="en-US"/>
          </a:p>
          <a:p>
            <a:pPr algn="r"/>
            <a:r>
              <a:rPr lang="en-IN" altLang="en-US"/>
              <a:t>Contact: </a:t>
            </a:r>
            <a:r>
              <a:rPr lang="en-IN" altLang="en-US">
                <a:hlinkClick r:id="rId2" tooltip="" action="ppaction://hlinkfile"/>
              </a:rPr>
              <a:t>sidjain1412.github.io</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Brief Introduction</a:t>
            </a:r>
            <a:endParaRPr lang="en-IN" altLang="en-US"/>
          </a:p>
        </p:txBody>
      </p:sp>
      <p:sp>
        <p:nvSpPr>
          <p:cNvPr id="3" name="Content Placeholder 2"/>
          <p:cNvSpPr>
            <a:spLocks noGrp="1"/>
          </p:cNvSpPr>
          <p:nvPr>
            <p:ph idx="1"/>
          </p:nvPr>
        </p:nvSpPr>
        <p:spPr/>
        <p:txBody>
          <a:bodyPr/>
          <a:p>
            <a:r>
              <a:rPr lang="en-US" sz="2400"/>
              <a:t>Mumbai, India is an extremely densely populated city (one of the most dense), with more than 18 million residents.</a:t>
            </a:r>
            <a:endParaRPr lang="en-US" sz="2400"/>
          </a:p>
          <a:p>
            <a:endParaRPr lang="en-US" sz="2400"/>
          </a:p>
          <a:p>
            <a:r>
              <a:rPr lang="en-US" sz="2400"/>
              <a:t>Obviously it is tough to start a business here due to high real estate costs. So, an entrepreneur aiming at a student centric market (13 - 20 year old demographic) should know the best places to set up shop.</a:t>
            </a:r>
            <a:endParaRPr lang="en-US" sz="2400"/>
          </a:p>
          <a:p>
            <a:pPr marL="0" indent="0">
              <a:buNone/>
            </a:pPr>
            <a:endParaRPr lang="en-US" sz="2400"/>
          </a:p>
          <a:p>
            <a:r>
              <a:rPr lang="en-US" sz="2400"/>
              <a:t>A large population of Mumbai lies in this student demographic (more than 50 schools), and eating snack foods out is more popular and convenient than ever, hence we will find the best places in Mumbai to set up a food shop/ restaurant</a:t>
            </a:r>
            <a:r>
              <a:rPr lang="en-IN" altLang="en-US" sz="2400"/>
              <a:t>.</a:t>
            </a:r>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Target Audience</a:t>
            </a:r>
            <a:endParaRPr lang="en-IN" altLang="en-US"/>
          </a:p>
        </p:txBody>
      </p:sp>
      <p:sp>
        <p:nvSpPr>
          <p:cNvPr id="3" name="Content Placeholder 2"/>
          <p:cNvSpPr>
            <a:spLocks noGrp="1"/>
          </p:cNvSpPr>
          <p:nvPr>
            <p:ph idx="1"/>
          </p:nvPr>
        </p:nvSpPr>
        <p:spPr/>
        <p:txBody>
          <a:bodyPr/>
          <a:p>
            <a:pPr marL="0" indent="0">
              <a:buNone/>
            </a:pPr>
            <a:r>
              <a:rPr lang="en-US"/>
              <a:t>Entrepreneurs and small-scale businessmen/women interested in the food/ snacks industry, aiming at the student demographic</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solidFill>
                  <a:schemeClr val="tx1"/>
                </a:solidFill>
              </a:rPr>
              <a:t>Required Data</a:t>
            </a:r>
            <a:endParaRPr lang="en-IN" alt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That Is Needed</a:t>
            </a:r>
            <a:endParaRPr lang="en-IN" altLang="en-US"/>
          </a:p>
        </p:txBody>
      </p:sp>
      <p:sp>
        <p:nvSpPr>
          <p:cNvPr id="3" name="Content Placeholder 2"/>
          <p:cNvSpPr>
            <a:spLocks noGrp="1"/>
          </p:cNvSpPr>
          <p:nvPr>
            <p:ph sz="half" idx="1"/>
          </p:nvPr>
        </p:nvSpPr>
        <p:spPr>
          <a:xfrm>
            <a:off x="609600" y="1174750"/>
            <a:ext cx="10972800" cy="4953000"/>
          </a:xfrm>
        </p:spPr>
        <p:txBody>
          <a:bodyPr/>
          <a:p>
            <a:r>
              <a:rPr lang="en-US" sz="2000"/>
              <a:t>We need a list of the most </a:t>
            </a:r>
            <a:r>
              <a:rPr lang="en-IN" altLang="en-US" sz="2000"/>
              <a:t>popular </a:t>
            </a:r>
            <a:r>
              <a:rPr lang="en-US" sz="2000"/>
              <a:t>schools in Mumbai. Their latitude and longitude will be calculated using </a:t>
            </a:r>
            <a:r>
              <a:rPr lang="en-IN" altLang="en-US" sz="2000"/>
              <a:t>G</a:t>
            </a:r>
            <a:r>
              <a:rPr lang="en-US" sz="2000"/>
              <a:t>eopy Nominatim </a:t>
            </a:r>
            <a:r>
              <a:rPr lang="en-IN" altLang="en-US" sz="2000"/>
              <a:t>(a Python Library).</a:t>
            </a:r>
            <a:endParaRPr lang="en-US" sz="2000"/>
          </a:p>
          <a:p>
            <a:r>
              <a:rPr lang="en-US" sz="2000"/>
              <a:t>This data can be found on Wikipedia, as well as the school websites.</a:t>
            </a:r>
            <a:endParaRPr lang="en-US" sz="2000"/>
          </a:p>
          <a:p>
            <a:r>
              <a:rPr lang="en-US" sz="2000"/>
              <a:t>For instance: </a:t>
            </a:r>
            <a:r>
              <a:rPr lang="en-US" sz="2000">
                <a:hlinkClick r:id="rId1" tooltip="" action="ppaction://hlinkfile"/>
              </a:rPr>
              <a:t>https://en.wikipedia.org/wiki/List_of_educational_institutions_in_Mumbai</a:t>
            </a:r>
            <a:endParaRPr lang="en-US" sz="2000">
              <a:hlinkClick r:id="rId1" tooltip="" action="ppaction://hlinkfile"/>
            </a:endParaRPr>
          </a:p>
          <a:p>
            <a:r>
              <a:rPr lang="en-IN" altLang="en-US" sz="2000"/>
              <a:t>We choose these institutes:</a:t>
            </a:r>
            <a:endParaRPr lang="en-IN" altLang="en-US" sz="2000"/>
          </a:p>
        </p:txBody>
      </p:sp>
      <p:pic>
        <p:nvPicPr>
          <p:cNvPr id="4" name="Content Placeholder 3" descr="insts1"/>
          <p:cNvPicPr>
            <a:picLocks noChangeAspect="1"/>
          </p:cNvPicPr>
          <p:nvPr>
            <p:ph sz="half" idx="2"/>
          </p:nvPr>
        </p:nvPicPr>
        <p:blipFill>
          <a:blip r:embed="rId2"/>
          <a:srcRect b="814"/>
          <a:stretch>
            <a:fillRect/>
          </a:stretch>
        </p:blipFill>
        <p:spPr>
          <a:xfrm>
            <a:off x="808990" y="3185795"/>
            <a:ext cx="5086350" cy="3249930"/>
          </a:xfrm>
          <a:prstGeom prst="rect">
            <a:avLst/>
          </a:prstGeom>
        </p:spPr>
      </p:pic>
      <p:pic>
        <p:nvPicPr>
          <p:cNvPr id="5" name="Picture 4" descr="insts2"/>
          <p:cNvPicPr>
            <a:picLocks noChangeAspect="1"/>
          </p:cNvPicPr>
          <p:nvPr/>
        </p:nvPicPr>
        <p:blipFill>
          <a:blip r:embed="rId3"/>
          <a:stretch>
            <a:fillRect/>
          </a:stretch>
        </p:blipFill>
        <p:spPr>
          <a:xfrm>
            <a:off x="5975350" y="3537585"/>
            <a:ext cx="5258435" cy="2334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That Is Needed</a:t>
            </a:r>
            <a:endParaRPr lang="en-IN" altLang="en-US"/>
          </a:p>
        </p:txBody>
      </p:sp>
      <p:sp>
        <p:nvSpPr>
          <p:cNvPr id="4" name="Content Placeholder 3"/>
          <p:cNvSpPr>
            <a:spLocks noGrp="1"/>
          </p:cNvSpPr>
          <p:nvPr>
            <p:ph sz="half" idx="2"/>
          </p:nvPr>
        </p:nvSpPr>
        <p:spPr>
          <a:xfrm>
            <a:off x="610235" y="1174750"/>
            <a:ext cx="10972165" cy="4953000"/>
          </a:xfrm>
        </p:spPr>
        <p:txBody>
          <a:bodyPr/>
          <a:p>
            <a:r>
              <a:rPr lang="en-US" sz="2400"/>
              <a:t>Then we can use the FourSquare API to find the number of eateries in a 1km radius around each school. The API will provide us with Postal Code, Neighborhood, Venue, Venue Summary and Venue Category.</a:t>
            </a:r>
            <a:endParaRPr lang="en-US" sz="2400"/>
          </a:p>
          <a:p>
            <a:endParaRPr lang="en-US" sz="2400"/>
          </a:p>
          <a:p>
            <a:r>
              <a:rPr lang="en-US" sz="2400"/>
              <a:t>Foursquare is a local search-and-discovery service mobile app which provides search results for its users (Wikipedia). It has more than 60 million users.</a:t>
            </a:r>
            <a:endParaRPr lang="en-US" sz="2400"/>
          </a:p>
          <a:p>
            <a:endParaRPr lang="en-US" sz="2400"/>
          </a:p>
          <a:p>
            <a:r>
              <a:rPr lang="en-US" sz="2400"/>
              <a:t>We can also use the FourSquare API to find all food related categories that we will filter.</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a:solidFill>
                  <a:schemeClr val="tx1"/>
                </a:solidFill>
              </a:rPr>
              <a:t>Building The Project</a:t>
            </a:r>
            <a:endParaRPr lang="en-IN" altLang="en-US">
              <a:solidFill>
                <a:schemeClr val="tx1"/>
              </a:solidFill>
            </a:endParaRPr>
          </a:p>
        </p:txBody>
      </p:sp>
      <p:sp>
        <p:nvSpPr>
          <p:cNvPr id="8" name="Text Placeholder 7"/>
          <p:cNvSpPr>
            <a:spLocks noGrp="1"/>
          </p:cNvSpPr>
          <p:nvPr>
            <p:ph type="body"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Institute Locations</a:t>
            </a:r>
            <a:endParaRPr lang="en-IN" altLang="en-US"/>
          </a:p>
        </p:txBody>
      </p:sp>
      <p:sp>
        <p:nvSpPr>
          <p:cNvPr id="5" name="Content Placeholder 4"/>
          <p:cNvSpPr>
            <a:spLocks noGrp="1"/>
          </p:cNvSpPr>
          <p:nvPr>
            <p:ph sz="half" idx="1"/>
          </p:nvPr>
        </p:nvSpPr>
        <p:spPr>
          <a:xfrm>
            <a:off x="609600" y="1174750"/>
            <a:ext cx="11259185" cy="4953000"/>
          </a:xfrm>
        </p:spPr>
        <p:txBody>
          <a:bodyPr/>
          <a:p>
            <a:pPr marL="0" indent="0">
              <a:buNone/>
            </a:pPr>
            <a:r>
              <a:rPr lang="en-IN" altLang="en-US"/>
              <a:t>Using the Nominatim Python Package</a:t>
            </a:r>
            <a:endParaRPr lang="en-IN" altLang="en-US"/>
          </a:p>
        </p:txBody>
      </p:sp>
      <p:pic>
        <p:nvPicPr>
          <p:cNvPr id="6" name="Content Placeholder 5" descr="instlocs"/>
          <p:cNvPicPr>
            <a:picLocks noChangeAspect="1"/>
          </p:cNvPicPr>
          <p:nvPr>
            <p:ph sz="half" idx="2"/>
          </p:nvPr>
        </p:nvPicPr>
        <p:blipFill>
          <a:blip r:embed="rId1"/>
          <a:stretch>
            <a:fillRect/>
          </a:stretch>
        </p:blipFill>
        <p:spPr>
          <a:xfrm>
            <a:off x="3108960" y="2266315"/>
            <a:ext cx="5469255" cy="3750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sz="3500"/>
              <a:t>Plotting The Institutes on a map of Mumbai, India</a:t>
            </a:r>
            <a:endParaRPr lang="en-IN" altLang="en-US" sz="3500"/>
          </a:p>
        </p:txBody>
      </p:sp>
      <p:pic>
        <p:nvPicPr>
          <p:cNvPr id="6" name="Content Placeholder 5" descr="instmap"/>
          <p:cNvPicPr>
            <a:picLocks noChangeAspect="1"/>
          </p:cNvPicPr>
          <p:nvPr>
            <p:ph idx="1"/>
          </p:nvPr>
        </p:nvPicPr>
        <p:blipFill>
          <a:blip r:embed="rId1"/>
          <a:stretch>
            <a:fillRect/>
          </a:stretch>
        </p:blipFill>
        <p:spPr>
          <a:xfrm>
            <a:off x="4529455" y="1325245"/>
            <a:ext cx="3132455" cy="521335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3466</Words>
  <Application>WPS Presentation</Application>
  <PresentationFormat>Widescreen</PresentationFormat>
  <Paragraphs>95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Arial Unicode MS</vt:lpstr>
      <vt:lpstr>Calibri Light</vt:lpstr>
      <vt:lpstr>Calibri</vt:lpstr>
      <vt:lpstr>Microsoft YaHei</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Grimreaper1412</dc:creator>
  <cp:lastModifiedBy>Grimreaper1412</cp:lastModifiedBy>
  <cp:revision>10</cp:revision>
  <dcterms:created xsi:type="dcterms:W3CDTF">2019-03-23T21:38:28Z</dcterms:created>
  <dcterms:modified xsi:type="dcterms:W3CDTF">2019-03-23T22:20:30Z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