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6858000" cy="9144000"/>
  <p:embeddedFontLst>
    <p:embeddedFont>
      <p:font typeface="Play"/>
      <p:regular r:id="rId6"/>
      <p:bold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Play-regular.fntdata"/><Relationship Id="rId7" Type="http://schemas.openxmlformats.org/officeDocument/2006/relationships/font" Target="font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f57eec78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ef57eec780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Play"/>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4" name="Google Shape;14;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0" name="Google Shape;20;p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Play"/>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rgbClr val="757575"/>
              </a:buClr>
              <a:buSzPts val="11520"/>
              <a:buNone/>
              <a:defRPr sz="11520">
                <a:solidFill>
                  <a:srgbClr val="757575"/>
                </a:solidFill>
              </a:defRPr>
            </a:lvl1pPr>
            <a:lvl2pPr indent="-228600" lvl="1" marL="914400" algn="l">
              <a:lnSpc>
                <a:spcPct val="90000"/>
              </a:lnSpc>
              <a:spcBef>
                <a:spcPts val="2400"/>
              </a:spcBef>
              <a:spcAft>
                <a:spcPts val="0"/>
              </a:spcAft>
              <a:buClr>
                <a:srgbClr val="757575"/>
              </a:buClr>
              <a:buSzPts val="9600"/>
              <a:buNone/>
              <a:defRPr sz="9600">
                <a:solidFill>
                  <a:srgbClr val="757575"/>
                </a:solidFill>
              </a:defRPr>
            </a:lvl2pPr>
            <a:lvl3pPr indent="-228600" lvl="2" marL="1371600" algn="l">
              <a:lnSpc>
                <a:spcPct val="90000"/>
              </a:lnSpc>
              <a:spcBef>
                <a:spcPts val="2400"/>
              </a:spcBef>
              <a:spcAft>
                <a:spcPts val="0"/>
              </a:spcAft>
              <a:buClr>
                <a:srgbClr val="757575"/>
              </a:buClr>
              <a:buSzPts val="8640"/>
              <a:buNone/>
              <a:defRPr sz="8640">
                <a:solidFill>
                  <a:srgbClr val="757575"/>
                </a:solidFill>
              </a:defRPr>
            </a:lvl3pPr>
            <a:lvl4pPr indent="-228600" lvl="3" marL="1828800" algn="l">
              <a:lnSpc>
                <a:spcPct val="90000"/>
              </a:lnSpc>
              <a:spcBef>
                <a:spcPts val="2400"/>
              </a:spcBef>
              <a:spcAft>
                <a:spcPts val="0"/>
              </a:spcAft>
              <a:buClr>
                <a:srgbClr val="757575"/>
              </a:buClr>
              <a:buSzPts val="7680"/>
              <a:buNone/>
              <a:defRPr sz="7680">
                <a:solidFill>
                  <a:srgbClr val="757575"/>
                </a:solidFill>
              </a:defRPr>
            </a:lvl4pPr>
            <a:lvl5pPr indent="-228600" lvl="4" marL="2286000" algn="l">
              <a:lnSpc>
                <a:spcPct val="90000"/>
              </a:lnSpc>
              <a:spcBef>
                <a:spcPts val="2400"/>
              </a:spcBef>
              <a:spcAft>
                <a:spcPts val="0"/>
              </a:spcAft>
              <a:buClr>
                <a:srgbClr val="757575"/>
              </a:buClr>
              <a:buSzPts val="7680"/>
              <a:buNone/>
              <a:defRPr sz="7680">
                <a:solidFill>
                  <a:srgbClr val="757575"/>
                </a:solidFill>
              </a:defRPr>
            </a:lvl5pPr>
            <a:lvl6pPr indent="-228600" lvl="5" marL="2743200" algn="l">
              <a:lnSpc>
                <a:spcPct val="90000"/>
              </a:lnSpc>
              <a:spcBef>
                <a:spcPts val="2400"/>
              </a:spcBef>
              <a:spcAft>
                <a:spcPts val="0"/>
              </a:spcAft>
              <a:buClr>
                <a:srgbClr val="757575"/>
              </a:buClr>
              <a:buSzPts val="7680"/>
              <a:buNone/>
              <a:defRPr sz="7680">
                <a:solidFill>
                  <a:srgbClr val="757575"/>
                </a:solidFill>
              </a:defRPr>
            </a:lvl6pPr>
            <a:lvl7pPr indent="-228600" lvl="6" marL="3200400" algn="l">
              <a:lnSpc>
                <a:spcPct val="90000"/>
              </a:lnSpc>
              <a:spcBef>
                <a:spcPts val="2400"/>
              </a:spcBef>
              <a:spcAft>
                <a:spcPts val="0"/>
              </a:spcAft>
              <a:buClr>
                <a:srgbClr val="757575"/>
              </a:buClr>
              <a:buSzPts val="7680"/>
              <a:buNone/>
              <a:defRPr sz="7680">
                <a:solidFill>
                  <a:srgbClr val="757575"/>
                </a:solidFill>
              </a:defRPr>
            </a:lvl7pPr>
            <a:lvl8pPr indent="-228600" lvl="7" marL="3657600" algn="l">
              <a:lnSpc>
                <a:spcPct val="90000"/>
              </a:lnSpc>
              <a:spcBef>
                <a:spcPts val="2400"/>
              </a:spcBef>
              <a:spcAft>
                <a:spcPts val="0"/>
              </a:spcAft>
              <a:buClr>
                <a:srgbClr val="757575"/>
              </a:buClr>
              <a:buSzPts val="7680"/>
              <a:buNone/>
              <a:defRPr sz="7680">
                <a:solidFill>
                  <a:srgbClr val="757575"/>
                </a:solidFill>
              </a:defRPr>
            </a:lvl8pPr>
            <a:lvl9pPr indent="-228600" lvl="8" marL="4114800" algn="l">
              <a:lnSpc>
                <a:spcPct val="90000"/>
              </a:lnSpc>
              <a:spcBef>
                <a:spcPts val="2400"/>
              </a:spcBef>
              <a:spcAft>
                <a:spcPts val="0"/>
              </a:spcAft>
              <a:buClr>
                <a:srgbClr val="757575"/>
              </a:buClr>
              <a:buSzPts val="7680"/>
              <a:buNone/>
              <a:defRPr sz="7680">
                <a:solidFill>
                  <a:srgbClr val="757575"/>
                </a:solidFill>
              </a:defRPr>
            </a:lvl9pPr>
          </a:lstStyle>
          <a:p/>
        </p:txBody>
      </p:sp>
      <p:sp>
        <p:nvSpPr>
          <p:cNvPr id="26" name="Google Shape;26;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2" name="Google Shape;32;p5"/>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3" name="Google Shape;33;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39" name="Google Shape;39;p6"/>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6"/>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1" name="Google Shape;41;p6"/>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2" name="Google Shape;42;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Play"/>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Play"/>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8659477" y="4739647"/>
            <a:ext cx="22219920" cy="23393400"/>
          </a:xfrm>
          <a:prstGeom prst="rect">
            <a:avLst/>
          </a:prstGeom>
          <a:noFill/>
          <a:ln>
            <a:noFill/>
          </a:ln>
        </p:spPr>
      </p:sp>
      <p:sp>
        <p:nvSpPr>
          <p:cNvPr id="64" name="Google Shape;64;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DCB83"/>
            </a:gs>
            <a:gs pos="100000">
              <a:srgbClr val="FF0000">
                <a:alpha val="86666"/>
              </a:srgbClr>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Play"/>
              <a:buNone/>
              <a:defRPr b="0" i="0" sz="2112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Arial"/>
                <a:ea typeface="Arial"/>
                <a:cs typeface="Arial"/>
                <a:sym typeface="Arial"/>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Arial"/>
                <a:ea typeface="Arial"/>
                <a:cs typeface="Arial"/>
                <a:sym typeface="Arial"/>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757575"/>
                </a:solidFill>
                <a:latin typeface="Arial"/>
                <a:ea typeface="Arial"/>
                <a:cs typeface="Arial"/>
                <a:sym typeface="Arial"/>
              </a:defRPr>
            </a:lvl1pPr>
            <a:lvl2pPr indent="0" lvl="1" marL="0" marR="0" rtl="0" algn="r">
              <a:spcBef>
                <a:spcPts val="0"/>
              </a:spcBef>
              <a:buNone/>
              <a:defRPr b="0" i="0" sz="5760" u="none" cap="none" strike="noStrike">
                <a:solidFill>
                  <a:srgbClr val="757575"/>
                </a:solidFill>
                <a:latin typeface="Arial"/>
                <a:ea typeface="Arial"/>
                <a:cs typeface="Arial"/>
                <a:sym typeface="Arial"/>
              </a:defRPr>
            </a:lvl2pPr>
            <a:lvl3pPr indent="0" lvl="2" marL="0" marR="0" rtl="0" algn="r">
              <a:spcBef>
                <a:spcPts val="0"/>
              </a:spcBef>
              <a:buNone/>
              <a:defRPr b="0" i="0" sz="5760" u="none" cap="none" strike="noStrike">
                <a:solidFill>
                  <a:srgbClr val="757575"/>
                </a:solidFill>
                <a:latin typeface="Arial"/>
                <a:ea typeface="Arial"/>
                <a:cs typeface="Arial"/>
                <a:sym typeface="Arial"/>
              </a:defRPr>
            </a:lvl3pPr>
            <a:lvl4pPr indent="0" lvl="3" marL="0" marR="0" rtl="0" algn="r">
              <a:spcBef>
                <a:spcPts val="0"/>
              </a:spcBef>
              <a:buNone/>
              <a:defRPr b="0" i="0" sz="5760" u="none" cap="none" strike="noStrike">
                <a:solidFill>
                  <a:srgbClr val="757575"/>
                </a:solidFill>
                <a:latin typeface="Arial"/>
                <a:ea typeface="Arial"/>
                <a:cs typeface="Arial"/>
                <a:sym typeface="Arial"/>
              </a:defRPr>
            </a:lvl4pPr>
            <a:lvl5pPr indent="0" lvl="4" marL="0" marR="0" rtl="0" algn="r">
              <a:spcBef>
                <a:spcPts val="0"/>
              </a:spcBef>
              <a:buNone/>
              <a:defRPr b="0" i="0" sz="5760" u="none" cap="none" strike="noStrike">
                <a:solidFill>
                  <a:srgbClr val="757575"/>
                </a:solidFill>
                <a:latin typeface="Arial"/>
                <a:ea typeface="Arial"/>
                <a:cs typeface="Arial"/>
                <a:sym typeface="Arial"/>
              </a:defRPr>
            </a:lvl5pPr>
            <a:lvl6pPr indent="0" lvl="5" marL="0" marR="0" rtl="0" algn="r">
              <a:spcBef>
                <a:spcPts val="0"/>
              </a:spcBef>
              <a:buNone/>
              <a:defRPr b="0" i="0" sz="5760" u="none" cap="none" strike="noStrike">
                <a:solidFill>
                  <a:srgbClr val="757575"/>
                </a:solidFill>
                <a:latin typeface="Arial"/>
                <a:ea typeface="Arial"/>
                <a:cs typeface="Arial"/>
                <a:sym typeface="Arial"/>
              </a:defRPr>
            </a:lvl6pPr>
            <a:lvl7pPr indent="0" lvl="6" marL="0" marR="0" rtl="0" algn="r">
              <a:spcBef>
                <a:spcPts val="0"/>
              </a:spcBef>
              <a:buNone/>
              <a:defRPr b="0" i="0" sz="5760" u="none" cap="none" strike="noStrike">
                <a:solidFill>
                  <a:srgbClr val="757575"/>
                </a:solidFill>
                <a:latin typeface="Arial"/>
                <a:ea typeface="Arial"/>
                <a:cs typeface="Arial"/>
                <a:sym typeface="Arial"/>
              </a:defRPr>
            </a:lvl7pPr>
            <a:lvl8pPr indent="0" lvl="7" marL="0" marR="0" rtl="0" algn="r">
              <a:spcBef>
                <a:spcPts val="0"/>
              </a:spcBef>
              <a:buNone/>
              <a:defRPr b="0" i="0" sz="5760" u="none" cap="none" strike="noStrike">
                <a:solidFill>
                  <a:srgbClr val="757575"/>
                </a:solidFill>
                <a:latin typeface="Arial"/>
                <a:ea typeface="Arial"/>
                <a:cs typeface="Arial"/>
                <a:sym typeface="Arial"/>
              </a:defRPr>
            </a:lvl8pPr>
            <a:lvl9pPr indent="0" lvl="8" marL="0" marR="0" rtl="0" algn="r">
              <a:spcBef>
                <a:spcPts val="0"/>
              </a:spcBef>
              <a:buNone/>
              <a:defRPr b="0" i="0" sz="576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 Id="rId11" Type="http://schemas.openxmlformats.org/officeDocument/2006/relationships/image" Target="../media/image1.png"/><Relationship Id="rId10" Type="http://schemas.openxmlformats.org/officeDocument/2006/relationships/image" Target="../media/image6.png"/><Relationship Id="rId12"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DCB83"/>
            </a:gs>
            <a:gs pos="100000">
              <a:srgbClr val="2FB9C1"/>
            </a:gs>
          </a:gsLst>
          <a:lin ang="0" scaled="0"/>
        </a:gradFill>
      </p:bgPr>
    </p:bg>
    <p:spTree>
      <p:nvGrpSpPr>
        <p:cNvPr id="83" name="Shape 83"/>
        <p:cNvGrpSpPr/>
        <p:nvPr/>
      </p:nvGrpSpPr>
      <p:grpSpPr>
        <a:xfrm>
          <a:off x="0" y="0"/>
          <a:ext cx="0" cy="0"/>
          <a:chOff x="0" y="0"/>
          <a:chExt cx="0" cy="0"/>
        </a:xfrm>
      </p:grpSpPr>
      <p:sp>
        <p:nvSpPr>
          <p:cNvPr id="84" name="Google Shape;84;p13"/>
          <p:cNvSpPr txBox="1"/>
          <p:nvPr/>
        </p:nvSpPr>
        <p:spPr>
          <a:xfrm>
            <a:off x="-2459" y="772475"/>
            <a:ext cx="43893600" cy="6168600"/>
          </a:xfrm>
          <a:prstGeom prst="rect">
            <a:avLst/>
          </a:prstGeom>
          <a:solidFill>
            <a:srgbClr val="009765">
              <a:alpha val="47060"/>
            </a:srgbClr>
          </a:solidFill>
          <a:ln>
            <a:noFill/>
          </a:ln>
        </p:spPr>
        <p:txBody>
          <a:bodyPr anchorCtr="0" anchor="ctr" bIns="188100" lIns="376200" spcFirstLastPara="1" rIns="376200" wrap="square" tIns="188100">
            <a:noAutofit/>
          </a:bodyPr>
          <a:lstStyle/>
          <a:p>
            <a:pPr indent="0" lvl="0" marL="0" marR="0" rtl="0" algn="ctr">
              <a:spcBef>
                <a:spcPts val="0"/>
              </a:spcBef>
              <a:spcAft>
                <a:spcPts val="0"/>
              </a:spcAft>
              <a:buNone/>
            </a:pPr>
            <a:r>
              <a:t/>
            </a:r>
            <a:endParaRPr b="0" i="1" sz="4800" u="none" cap="none" strike="noStrike">
              <a:solidFill>
                <a:schemeClr val="lt1"/>
              </a:solidFill>
              <a:latin typeface="Arial"/>
              <a:ea typeface="Arial"/>
              <a:cs typeface="Arial"/>
              <a:sym typeface="Arial"/>
            </a:endParaRPr>
          </a:p>
        </p:txBody>
      </p:sp>
      <p:sp>
        <p:nvSpPr>
          <p:cNvPr id="85" name="Google Shape;85;p13"/>
          <p:cNvSpPr txBox="1"/>
          <p:nvPr/>
        </p:nvSpPr>
        <p:spPr>
          <a:xfrm>
            <a:off x="1371600" y="1348462"/>
            <a:ext cx="41148000" cy="2746800"/>
          </a:xfrm>
          <a:prstGeom prst="rect">
            <a:avLst/>
          </a:prstGeom>
          <a:noFill/>
          <a:ln>
            <a:noFill/>
          </a:ln>
        </p:spPr>
        <p:txBody>
          <a:bodyPr anchorCtr="0" anchor="t" bIns="64000" lIns="128000" spcFirstLastPara="1" rIns="128000" wrap="square" tIns="64000">
            <a:noAutofit/>
          </a:bodyPr>
          <a:lstStyle/>
          <a:p>
            <a:pPr indent="0" lvl="0" marL="0" rtl="0" algn="ctr">
              <a:spcBef>
                <a:spcPts val="0"/>
              </a:spcBef>
              <a:spcAft>
                <a:spcPts val="0"/>
              </a:spcAft>
              <a:buSzPts val="1100"/>
              <a:buNone/>
            </a:pPr>
            <a:r>
              <a:rPr b="1" lang="en-US" sz="6200">
                <a:solidFill>
                  <a:schemeClr val="lt1"/>
                </a:solidFill>
                <a:latin typeface="Avenir"/>
                <a:ea typeface="Avenir"/>
                <a:cs typeface="Avenir"/>
                <a:sym typeface="Avenir"/>
              </a:rPr>
              <a:t>Comparative analysis of KAN with traditional</a:t>
            </a:r>
            <a:endParaRPr b="1" sz="6200">
              <a:solidFill>
                <a:schemeClr val="lt1"/>
              </a:solidFill>
              <a:latin typeface="Avenir"/>
              <a:ea typeface="Avenir"/>
              <a:cs typeface="Avenir"/>
              <a:sym typeface="Avenir"/>
            </a:endParaRPr>
          </a:p>
          <a:p>
            <a:pPr indent="0" lvl="0" marL="0" rtl="0" algn="ctr">
              <a:spcBef>
                <a:spcPts val="0"/>
              </a:spcBef>
              <a:spcAft>
                <a:spcPts val="0"/>
              </a:spcAft>
              <a:buSzPts val="1100"/>
              <a:buNone/>
            </a:pPr>
            <a:r>
              <a:rPr b="1" lang="en-US" sz="6200">
                <a:solidFill>
                  <a:schemeClr val="lt1"/>
                </a:solidFill>
                <a:latin typeface="Avenir"/>
                <a:ea typeface="Avenir"/>
                <a:cs typeface="Avenir"/>
                <a:sym typeface="Avenir"/>
              </a:rPr>
              <a:t>neural networks like MLP on predicting Protein</a:t>
            </a:r>
            <a:endParaRPr b="1" sz="6200">
              <a:solidFill>
                <a:schemeClr val="lt1"/>
              </a:solidFill>
              <a:latin typeface="Avenir"/>
              <a:ea typeface="Avenir"/>
              <a:cs typeface="Avenir"/>
              <a:sym typeface="Avenir"/>
            </a:endParaRPr>
          </a:p>
          <a:p>
            <a:pPr indent="0" lvl="0" marL="0" rtl="0" algn="ctr">
              <a:spcBef>
                <a:spcPts val="0"/>
              </a:spcBef>
              <a:spcAft>
                <a:spcPts val="0"/>
              </a:spcAft>
              <a:buSzPts val="1100"/>
              <a:buNone/>
            </a:pPr>
            <a:r>
              <a:rPr b="1" lang="en-US" sz="6200">
                <a:solidFill>
                  <a:schemeClr val="lt1"/>
                </a:solidFill>
                <a:latin typeface="Avenir"/>
                <a:ea typeface="Avenir"/>
                <a:cs typeface="Avenir"/>
                <a:sym typeface="Avenir"/>
              </a:rPr>
              <a:t>Folding Structure</a:t>
            </a:r>
            <a:endParaRPr b="1" sz="6200">
              <a:solidFill>
                <a:schemeClr val="lt1"/>
              </a:solidFill>
              <a:latin typeface="Avenir"/>
              <a:ea typeface="Avenir"/>
              <a:cs typeface="Avenir"/>
              <a:sym typeface="Avenir"/>
            </a:endParaRPr>
          </a:p>
          <a:p>
            <a:pPr indent="0" lvl="0" marL="0" marR="0" rtl="0" algn="ctr">
              <a:spcBef>
                <a:spcPts val="0"/>
              </a:spcBef>
              <a:spcAft>
                <a:spcPts val="0"/>
              </a:spcAft>
              <a:buNone/>
            </a:pPr>
            <a:r>
              <a:t/>
            </a:r>
            <a:endParaRPr b="1" sz="8500">
              <a:solidFill>
                <a:schemeClr val="lt1"/>
              </a:solidFill>
              <a:latin typeface="Avenir"/>
              <a:ea typeface="Avenir"/>
              <a:cs typeface="Avenir"/>
              <a:sym typeface="Avenir"/>
            </a:endParaRPr>
          </a:p>
        </p:txBody>
      </p:sp>
      <p:sp>
        <p:nvSpPr>
          <p:cNvPr id="86" name="Google Shape;86;p13"/>
          <p:cNvSpPr txBox="1"/>
          <p:nvPr/>
        </p:nvSpPr>
        <p:spPr>
          <a:xfrm>
            <a:off x="1371600" y="4451806"/>
            <a:ext cx="41148000" cy="1853100"/>
          </a:xfrm>
          <a:prstGeom prst="rect">
            <a:avLst/>
          </a:prstGeom>
          <a:noFill/>
          <a:ln>
            <a:noFill/>
          </a:ln>
        </p:spPr>
        <p:txBody>
          <a:bodyPr anchorCtr="0" anchor="t" bIns="64000" lIns="128000" spcFirstLastPara="1" rIns="128000" wrap="square" tIns="64000">
            <a:spAutoFit/>
          </a:bodyPr>
          <a:lstStyle/>
          <a:p>
            <a:pPr indent="0" lvl="0" marL="0" marR="0" rtl="0" algn="ctr">
              <a:spcBef>
                <a:spcPts val="0"/>
              </a:spcBef>
              <a:spcAft>
                <a:spcPts val="0"/>
              </a:spcAft>
              <a:buNone/>
            </a:pPr>
            <a:r>
              <a:rPr lang="en-US" sz="5600">
                <a:solidFill>
                  <a:schemeClr val="lt1"/>
                </a:solidFill>
                <a:latin typeface="Avenir"/>
                <a:ea typeface="Avenir"/>
                <a:cs typeface="Avenir"/>
                <a:sym typeface="Avenir"/>
              </a:rPr>
              <a:t>Kshitij Tyagi, Taniya Sarkar</a:t>
            </a:r>
            <a:endParaRPr/>
          </a:p>
          <a:p>
            <a:pPr indent="0" lvl="0" marL="0" marR="0" rtl="0" algn="ctr">
              <a:spcBef>
                <a:spcPts val="0"/>
              </a:spcBef>
              <a:spcAft>
                <a:spcPts val="0"/>
              </a:spcAft>
              <a:buNone/>
            </a:pPr>
            <a:r>
              <a:rPr lang="en-US" sz="5600">
                <a:solidFill>
                  <a:schemeClr val="lt1"/>
                </a:solidFill>
                <a:latin typeface="Avenir"/>
                <a:ea typeface="Avenir"/>
                <a:cs typeface="Avenir"/>
                <a:sym typeface="Avenir"/>
              </a:rPr>
              <a:t>Watford Grammar School for Boys, Florida State University</a:t>
            </a:r>
            <a:endParaRPr/>
          </a:p>
        </p:txBody>
      </p:sp>
      <p:pic>
        <p:nvPicPr>
          <p:cNvPr id="87" name="Google Shape;87;p13"/>
          <p:cNvPicPr preferRelativeResize="0"/>
          <p:nvPr/>
        </p:nvPicPr>
        <p:blipFill rotWithShape="1">
          <a:blip r:embed="rId3">
            <a:alphaModFix/>
          </a:blip>
          <a:srcRect b="46102" l="0" r="0" t="27556"/>
          <a:stretch/>
        </p:blipFill>
        <p:spPr>
          <a:xfrm>
            <a:off x="35533504" y="1016146"/>
            <a:ext cx="8213320" cy="2163400"/>
          </a:xfrm>
          <a:prstGeom prst="rect">
            <a:avLst/>
          </a:prstGeom>
          <a:noFill/>
          <a:ln>
            <a:noFill/>
          </a:ln>
        </p:spPr>
      </p:pic>
      <p:sp>
        <p:nvSpPr>
          <p:cNvPr id="88" name="Google Shape;88;p13"/>
          <p:cNvSpPr txBox="1"/>
          <p:nvPr/>
        </p:nvSpPr>
        <p:spPr>
          <a:xfrm>
            <a:off x="31631972" y="3254533"/>
            <a:ext cx="11582400" cy="1373400"/>
          </a:xfrm>
          <a:prstGeom prst="rect">
            <a:avLst/>
          </a:prstGeom>
          <a:noFill/>
          <a:ln>
            <a:noFill/>
          </a:ln>
        </p:spPr>
        <p:txBody>
          <a:bodyPr anchorCtr="0" anchor="t" bIns="64000" lIns="128000" spcFirstLastPara="1" rIns="128000" wrap="square" tIns="64000">
            <a:noAutofit/>
          </a:bodyPr>
          <a:lstStyle/>
          <a:p>
            <a:pPr indent="0" lvl="0" marL="0" marR="0" rtl="0" algn="r">
              <a:spcBef>
                <a:spcPts val="0"/>
              </a:spcBef>
              <a:spcAft>
                <a:spcPts val="0"/>
              </a:spcAft>
              <a:buNone/>
            </a:pPr>
            <a:r>
              <a:rPr b="1" i="0" lang="en-US" sz="3400" u="none" cap="none" strike="noStrike">
                <a:solidFill>
                  <a:schemeClr val="lt1"/>
                </a:solidFill>
                <a:latin typeface="Avenir"/>
                <a:ea typeface="Avenir"/>
                <a:cs typeface="Avenir"/>
                <a:sym typeface="Avenir"/>
              </a:rPr>
              <a:t>STUDENT RESEARCH INSTITUTE</a:t>
            </a:r>
            <a:endParaRPr/>
          </a:p>
        </p:txBody>
      </p:sp>
      <p:grpSp>
        <p:nvGrpSpPr>
          <p:cNvPr id="89" name="Google Shape;89;p13"/>
          <p:cNvGrpSpPr/>
          <p:nvPr/>
        </p:nvGrpSpPr>
        <p:grpSpPr>
          <a:xfrm>
            <a:off x="11504797" y="7512993"/>
            <a:ext cx="20548307" cy="11555114"/>
            <a:chOff x="671912" y="7513376"/>
            <a:chExt cx="10058401" cy="12329400"/>
          </a:xfrm>
        </p:grpSpPr>
        <p:sp>
          <p:nvSpPr>
            <p:cNvPr id="90" name="Google Shape;90;p13"/>
            <p:cNvSpPr/>
            <p:nvPr/>
          </p:nvSpPr>
          <p:spPr>
            <a:xfrm>
              <a:off x="671913" y="7513376"/>
              <a:ext cx="10058400" cy="1232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600">
                  <a:solidFill>
                    <a:schemeClr val="lt1"/>
                  </a:solidFill>
                  <a:latin typeface="Play"/>
                  <a:ea typeface="Play"/>
                  <a:cs typeface="Play"/>
                  <a:sym typeface="Play"/>
                </a:rPr>
                <a:t>[</a:t>
              </a:r>
              <a:endParaRPr b="0" i="0" sz="9600" u="none" cap="none" strike="noStrike">
                <a:solidFill>
                  <a:schemeClr val="lt1"/>
                </a:solidFill>
                <a:latin typeface="Play"/>
                <a:ea typeface="Play"/>
                <a:cs typeface="Play"/>
                <a:sym typeface="Play"/>
              </a:endParaRPr>
            </a:p>
          </p:txBody>
        </p:sp>
        <p:sp>
          <p:nvSpPr>
            <p:cNvPr id="91" name="Google Shape;91;p13"/>
            <p:cNvSpPr/>
            <p:nvPr/>
          </p:nvSpPr>
          <p:spPr>
            <a:xfrm>
              <a:off x="671912" y="7517021"/>
              <a:ext cx="10058400" cy="856800"/>
            </a:xfrm>
            <a:prstGeom prst="rect">
              <a:avLst/>
            </a:prstGeom>
            <a:solidFill>
              <a:srgbClr val="249776"/>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Avenir"/>
                  <a:ea typeface="Avenir"/>
                  <a:cs typeface="Avenir"/>
                  <a:sym typeface="Avenir"/>
                </a:rPr>
                <a:t>MLP vs KAN</a:t>
              </a:r>
              <a:endParaRPr/>
            </a:p>
          </p:txBody>
        </p:sp>
      </p:grpSp>
      <p:grpSp>
        <p:nvGrpSpPr>
          <p:cNvPr id="92" name="Google Shape;92;p13"/>
          <p:cNvGrpSpPr/>
          <p:nvPr/>
        </p:nvGrpSpPr>
        <p:grpSpPr>
          <a:xfrm>
            <a:off x="686650" y="7512816"/>
            <a:ext cx="10058400" cy="12851661"/>
            <a:chOff x="671912" y="7513378"/>
            <a:chExt cx="10058400" cy="9776100"/>
          </a:xfrm>
        </p:grpSpPr>
        <p:sp>
          <p:nvSpPr>
            <p:cNvPr id="93" name="Google Shape;93;p13"/>
            <p:cNvSpPr/>
            <p:nvPr/>
          </p:nvSpPr>
          <p:spPr>
            <a:xfrm>
              <a:off x="671912" y="7513378"/>
              <a:ext cx="10058400" cy="9776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lt1"/>
                </a:solidFill>
                <a:latin typeface="Play"/>
                <a:ea typeface="Play"/>
                <a:cs typeface="Play"/>
                <a:sym typeface="Play"/>
              </a:endParaRPr>
            </a:p>
          </p:txBody>
        </p:sp>
        <p:sp>
          <p:nvSpPr>
            <p:cNvPr id="94" name="Google Shape;94;p13"/>
            <p:cNvSpPr/>
            <p:nvPr/>
          </p:nvSpPr>
          <p:spPr>
            <a:xfrm>
              <a:off x="671912" y="7517021"/>
              <a:ext cx="10058400" cy="856800"/>
            </a:xfrm>
            <a:prstGeom prst="rect">
              <a:avLst/>
            </a:prstGeom>
            <a:solidFill>
              <a:srgbClr val="249776"/>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i="0" lang="en-US" sz="3600" u="none" cap="none" strike="noStrike">
                  <a:solidFill>
                    <a:schemeClr val="lt1"/>
                  </a:solidFill>
                  <a:latin typeface="Avenir"/>
                  <a:ea typeface="Avenir"/>
                  <a:cs typeface="Avenir"/>
                  <a:sym typeface="Avenir"/>
                </a:rPr>
                <a:t>ABSTRACT</a:t>
              </a:r>
              <a:endParaRPr/>
            </a:p>
          </p:txBody>
        </p:sp>
        <p:sp>
          <p:nvSpPr>
            <p:cNvPr id="95" name="Google Shape;95;p13"/>
            <p:cNvSpPr txBox="1"/>
            <p:nvPr/>
          </p:nvSpPr>
          <p:spPr>
            <a:xfrm>
              <a:off x="900512" y="8719741"/>
              <a:ext cx="9601200" cy="4320600"/>
            </a:xfrm>
            <a:prstGeom prst="rect">
              <a:avLst/>
            </a:prstGeom>
            <a:noFill/>
            <a:ln>
              <a:noFill/>
            </a:ln>
          </p:spPr>
          <p:txBody>
            <a:bodyPr anchorCtr="0" anchor="t" bIns="68575" lIns="137150" spcFirstLastPara="1" rIns="137150" wrap="square" tIns="68575">
              <a:spAutoFit/>
            </a:bodyPr>
            <a:lstStyle/>
            <a:p>
              <a:pPr indent="0" lvl="0" marL="0" rtl="0" algn="l">
                <a:spcBef>
                  <a:spcPts val="0"/>
                </a:spcBef>
                <a:spcAft>
                  <a:spcPts val="0"/>
                </a:spcAft>
                <a:buSzPts val="1100"/>
                <a:buNone/>
              </a:pPr>
              <a:r>
                <a:rPr lang="en-US" sz="2400">
                  <a:solidFill>
                    <a:schemeClr val="dk1"/>
                  </a:solidFill>
                  <a:latin typeface="Avenir"/>
                  <a:ea typeface="Avenir"/>
                  <a:cs typeface="Avenir"/>
                  <a:sym typeface="Avenir"/>
                </a:rPr>
                <a:t>The recently introduced KAN(Kolmogorov-Arnold Network) models have demonstrated significant advantages, including scalability and learnability of the activation functions on edges. In this paper, we explore the potential improvements offered by the KAN architecture over traditional MLPs (Multi-Layer Perceptrons) in predicting the secondary structures of proteins, as well as comparing the performance of KANs with various activation functions. Our findings reveal that the traditional Spline-KANs exhibit slightly faster convergence with similar accuracy while some refinements (RBF-KANs and Chebyshev-KANs) show much faster convergences with great stability. Furthermore, we assessed the robustness of KAN with different activation functions, concluding that all KAN variants are robust with varying levels or robustness at varying levels of contamination.</a:t>
              </a:r>
              <a:endParaRPr sz="2400">
                <a:solidFill>
                  <a:schemeClr val="dk1"/>
                </a:solidFill>
                <a:latin typeface="Avenir"/>
                <a:ea typeface="Avenir"/>
                <a:cs typeface="Avenir"/>
                <a:sym typeface="Avenir"/>
              </a:endParaRPr>
            </a:p>
            <a:p>
              <a:pPr indent="0" lvl="0" marL="0" marR="0" rtl="0" algn="l">
                <a:spcBef>
                  <a:spcPts val="0"/>
                </a:spcBef>
                <a:spcAft>
                  <a:spcPts val="0"/>
                </a:spcAft>
                <a:buNone/>
              </a:pPr>
              <a:r>
                <a:t/>
              </a:r>
              <a:endParaRPr sz="2400">
                <a:solidFill>
                  <a:schemeClr val="dk1"/>
                </a:solidFill>
                <a:latin typeface="Avenir"/>
                <a:ea typeface="Avenir"/>
                <a:cs typeface="Avenir"/>
                <a:sym typeface="Avenir"/>
              </a:endParaRPr>
            </a:p>
          </p:txBody>
        </p:sp>
      </p:grpSp>
      <p:pic>
        <p:nvPicPr>
          <p:cNvPr id="96" name="Google Shape;96;p13"/>
          <p:cNvPicPr preferRelativeResize="0"/>
          <p:nvPr/>
        </p:nvPicPr>
        <p:blipFill>
          <a:blip r:embed="rId4">
            <a:alphaModFix/>
          </a:blip>
          <a:stretch>
            <a:fillRect/>
          </a:stretch>
        </p:blipFill>
        <p:spPr>
          <a:xfrm>
            <a:off x="719975" y="15261850"/>
            <a:ext cx="9991725" cy="3009900"/>
          </a:xfrm>
          <a:prstGeom prst="rect">
            <a:avLst/>
          </a:prstGeom>
          <a:noFill/>
          <a:ln>
            <a:noFill/>
          </a:ln>
        </p:spPr>
      </p:pic>
      <p:pic>
        <p:nvPicPr>
          <p:cNvPr id="97" name="Google Shape;97;p13"/>
          <p:cNvPicPr preferRelativeResize="0"/>
          <p:nvPr/>
        </p:nvPicPr>
        <p:blipFill>
          <a:blip r:embed="rId5">
            <a:alphaModFix/>
          </a:blip>
          <a:stretch>
            <a:fillRect/>
          </a:stretch>
        </p:blipFill>
        <p:spPr>
          <a:xfrm>
            <a:off x="21826750" y="8949105"/>
            <a:ext cx="9608575" cy="7206432"/>
          </a:xfrm>
          <a:prstGeom prst="rect">
            <a:avLst/>
          </a:prstGeom>
          <a:noFill/>
          <a:ln>
            <a:noFill/>
          </a:ln>
        </p:spPr>
      </p:pic>
      <p:sp>
        <p:nvSpPr>
          <p:cNvPr id="98" name="Google Shape;98;p13"/>
          <p:cNvSpPr txBox="1"/>
          <p:nvPr/>
        </p:nvSpPr>
        <p:spPr>
          <a:xfrm>
            <a:off x="21225024" y="17476806"/>
            <a:ext cx="9601200" cy="877500"/>
          </a:xfrm>
          <a:prstGeom prst="rect">
            <a:avLst/>
          </a:prstGeom>
          <a:noFill/>
          <a:ln>
            <a:noFill/>
          </a:ln>
        </p:spPr>
        <p:txBody>
          <a:bodyPr anchorCtr="0" anchor="t" bIns="68575" lIns="137150" spcFirstLastPara="1" rIns="137150" wrap="square" tIns="68575">
            <a:spAutoFit/>
          </a:bodyPr>
          <a:lstStyle/>
          <a:p>
            <a:pPr indent="0" lvl="0" marL="0" marR="0" rtl="0" algn="l">
              <a:spcBef>
                <a:spcPts val="0"/>
              </a:spcBef>
              <a:spcAft>
                <a:spcPts val="0"/>
              </a:spcAft>
              <a:buNone/>
            </a:pPr>
            <a:r>
              <a:rPr b="1" lang="en-US" sz="2400">
                <a:solidFill>
                  <a:schemeClr val="dk1"/>
                </a:solidFill>
                <a:latin typeface="Avenir"/>
                <a:ea typeface="Avenir"/>
                <a:cs typeface="Avenir"/>
                <a:sym typeface="Avenir"/>
              </a:rPr>
              <a:t>Figure</a:t>
            </a:r>
            <a:r>
              <a:rPr b="1" i="0" lang="en-US" sz="2400" u="none" cap="none" strike="noStrike">
                <a:solidFill>
                  <a:schemeClr val="dk1"/>
                </a:solidFill>
                <a:latin typeface="Avenir"/>
                <a:ea typeface="Avenir"/>
                <a:cs typeface="Avenir"/>
                <a:sym typeface="Avenir"/>
              </a:rPr>
              <a:t> </a:t>
            </a:r>
            <a:r>
              <a:rPr b="1" lang="en-US" sz="2400">
                <a:solidFill>
                  <a:schemeClr val="dk1"/>
                </a:solidFill>
                <a:latin typeface="Avenir"/>
                <a:ea typeface="Avenir"/>
                <a:cs typeface="Avenir"/>
                <a:sym typeface="Avenir"/>
              </a:rPr>
              <a:t>2</a:t>
            </a:r>
            <a:r>
              <a:rPr b="1" i="0" lang="en-US" sz="2400" u="none" cap="none" strike="noStrike">
                <a:solidFill>
                  <a:schemeClr val="dk1"/>
                </a:solidFill>
                <a:latin typeface="Avenir"/>
                <a:ea typeface="Avenir"/>
                <a:cs typeface="Avenir"/>
                <a:sym typeface="Avenir"/>
              </a:rPr>
              <a:t>. </a:t>
            </a:r>
            <a:r>
              <a:rPr i="1" lang="en-US" sz="2400">
                <a:solidFill>
                  <a:schemeClr val="dk1"/>
                </a:solidFill>
                <a:latin typeface="Avenir"/>
                <a:ea typeface="Avenir"/>
                <a:cs typeface="Avenir"/>
                <a:sym typeface="Avenir"/>
              </a:rPr>
              <a:t>Accuracies of KAN and MLP on the dataset over 50 epochs</a:t>
            </a:r>
            <a:endParaRPr b="1" i="0" sz="2400" u="none" cap="none" strike="noStrike">
              <a:solidFill>
                <a:schemeClr val="dk1"/>
              </a:solidFill>
              <a:latin typeface="Avenir"/>
              <a:ea typeface="Avenir"/>
              <a:cs typeface="Avenir"/>
              <a:sym typeface="Avenir"/>
            </a:endParaRPr>
          </a:p>
        </p:txBody>
      </p:sp>
      <p:pic>
        <p:nvPicPr>
          <p:cNvPr id="99" name="Google Shape;99;p13"/>
          <p:cNvPicPr preferRelativeResize="0"/>
          <p:nvPr/>
        </p:nvPicPr>
        <p:blipFill>
          <a:blip r:embed="rId6">
            <a:alphaModFix/>
          </a:blip>
          <a:stretch>
            <a:fillRect/>
          </a:stretch>
        </p:blipFill>
        <p:spPr>
          <a:xfrm>
            <a:off x="11862257" y="9842795"/>
            <a:ext cx="9608574" cy="5419054"/>
          </a:xfrm>
          <a:prstGeom prst="rect">
            <a:avLst/>
          </a:prstGeom>
          <a:noFill/>
          <a:ln>
            <a:noFill/>
          </a:ln>
        </p:spPr>
      </p:pic>
      <p:sp>
        <p:nvSpPr>
          <p:cNvPr id="100" name="Google Shape;100;p13"/>
          <p:cNvSpPr txBox="1"/>
          <p:nvPr/>
        </p:nvSpPr>
        <p:spPr>
          <a:xfrm>
            <a:off x="11865936" y="16205256"/>
            <a:ext cx="9601200" cy="507900"/>
          </a:xfrm>
          <a:prstGeom prst="rect">
            <a:avLst/>
          </a:prstGeom>
          <a:noFill/>
          <a:ln>
            <a:noFill/>
          </a:ln>
        </p:spPr>
        <p:txBody>
          <a:bodyPr anchorCtr="0" anchor="t" bIns="68575" lIns="137150" spcFirstLastPara="1" rIns="137150" wrap="square" tIns="68575">
            <a:spAutoFit/>
          </a:bodyPr>
          <a:lstStyle/>
          <a:p>
            <a:pPr indent="0" lvl="0" marL="0" marR="0" rtl="0" algn="l">
              <a:spcBef>
                <a:spcPts val="0"/>
              </a:spcBef>
              <a:spcAft>
                <a:spcPts val="0"/>
              </a:spcAft>
              <a:buNone/>
            </a:pPr>
            <a:r>
              <a:rPr b="1" lang="en-US" sz="2400">
                <a:solidFill>
                  <a:schemeClr val="dk1"/>
                </a:solidFill>
                <a:latin typeface="Avenir"/>
                <a:ea typeface="Avenir"/>
                <a:cs typeface="Avenir"/>
                <a:sym typeface="Avenir"/>
              </a:rPr>
              <a:t>Table</a:t>
            </a:r>
            <a:r>
              <a:rPr b="1" i="0" lang="en-US" sz="2400" u="none" cap="none" strike="noStrike">
                <a:solidFill>
                  <a:schemeClr val="dk1"/>
                </a:solidFill>
                <a:latin typeface="Avenir"/>
                <a:ea typeface="Avenir"/>
                <a:cs typeface="Avenir"/>
                <a:sym typeface="Avenir"/>
              </a:rPr>
              <a:t> </a:t>
            </a:r>
            <a:r>
              <a:rPr b="1" lang="en-US" sz="2400">
                <a:solidFill>
                  <a:schemeClr val="dk1"/>
                </a:solidFill>
                <a:latin typeface="Avenir"/>
                <a:ea typeface="Avenir"/>
                <a:cs typeface="Avenir"/>
                <a:sym typeface="Avenir"/>
              </a:rPr>
              <a:t>1</a:t>
            </a:r>
            <a:r>
              <a:rPr b="1" i="0" lang="en-US" sz="2400" u="none" cap="none" strike="noStrike">
                <a:solidFill>
                  <a:schemeClr val="dk1"/>
                </a:solidFill>
                <a:latin typeface="Avenir"/>
                <a:ea typeface="Avenir"/>
                <a:cs typeface="Avenir"/>
                <a:sym typeface="Avenir"/>
              </a:rPr>
              <a:t>. </a:t>
            </a:r>
            <a:r>
              <a:rPr i="1" lang="en-US" sz="2400">
                <a:solidFill>
                  <a:schemeClr val="dk1"/>
                </a:solidFill>
                <a:latin typeface="Avenir"/>
                <a:ea typeface="Avenir"/>
                <a:cs typeface="Avenir"/>
                <a:sym typeface="Avenir"/>
              </a:rPr>
              <a:t>Comparison of MLP vs KAN model structure</a:t>
            </a:r>
            <a:r>
              <a:rPr b="0" i="1" lang="en-US" sz="2400" u="none" cap="none" strike="noStrike">
                <a:solidFill>
                  <a:schemeClr val="dk1"/>
                </a:solidFill>
                <a:latin typeface="Avenir"/>
                <a:ea typeface="Avenir"/>
                <a:cs typeface="Avenir"/>
                <a:sym typeface="Avenir"/>
              </a:rPr>
              <a:t> </a:t>
            </a:r>
            <a:endParaRPr b="1" i="0" sz="2400" u="none" cap="none" strike="noStrike">
              <a:solidFill>
                <a:schemeClr val="dk1"/>
              </a:solidFill>
              <a:latin typeface="Avenir"/>
              <a:ea typeface="Avenir"/>
              <a:cs typeface="Avenir"/>
              <a:sym typeface="Avenir"/>
            </a:endParaRPr>
          </a:p>
        </p:txBody>
      </p:sp>
      <p:grpSp>
        <p:nvGrpSpPr>
          <p:cNvPr id="101" name="Google Shape;101;p13"/>
          <p:cNvGrpSpPr/>
          <p:nvPr/>
        </p:nvGrpSpPr>
        <p:grpSpPr>
          <a:xfrm>
            <a:off x="19930739" y="19427575"/>
            <a:ext cx="16492769" cy="12702825"/>
            <a:chOff x="671912" y="7513379"/>
            <a:chExt cx="10058407" cy="6273000"/>
          </a:xfrm>
        </p:grpSpPr>
        <p:sp>
          <p:nvSpPr>
            <p:cNvPr id="102" name="Google Shape;102;p13"/>
            <p:cNvSpPr/>
            <p:nvPr/>
          </p:nvSpPr>
          <p:spPr>
            <a:xfrm>
              <a:off x="671912" y="7513379"/>
              <a:ext cx="10058400" cy="6273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lt1"/>
                </a:solidFill>
                <a:latin typeface="Play"/>
                <a:ea typeface="Play"/>
                <a:cs typeface="Play"/>
                <a:sym typeface="Play"/>
              </a:endParaRPr>
            </a:p>
          </p:txBody>
        </p:sp>
        <p:sp>
          <p:nvSpPr>
            <p:cNvPr id="103" name="Google Shape;103;p13"/>
            <p:cNvSpPr/>
            <p:nvPr/>
          </p:nvSpPr>
          <p:spPr>
            <a:xfrm>
              <a:off x="671919" y="7517021"/>
              <a:ext cx="10058400" cy="523500"/>
            </a:xfrm>
            <a:prstGeom prst="rect">
              <a:avLst/>
            </a:prstGeom>
            <a:solidFill>
              <a:srgbClr val="249776"/>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Avenir"/>
                  <a:ea typeface="Avenir"/>
                  <a:cs typeface="Avenir"/>
                  <a:sym typeface="Avenir"/>
                </a:rPr>
                <a:t>ROBUSTNESS TESTING</a:t>
              </a:r>
              <a:endParaRPr/>
            </a:p>
          </p:txBody>
        </p:sp>
      </p:grpSp>
      <p:pic>
        <p:nvPicPr>
          <p:cNvPr id="104" name="Google Shape;104;p13"/>
          <p:cNvPicPr preferRelativeResize="0"/>
          <p:nvPr/>
        </p:nvPicPr>
        <p:blipFill>
          <a:blip r:embed="rId7">
            <a:alphaModFix/>
          </a:blip>
          <a:stretch>
            <a:fillRect/>
          </a:stretch>
        </p:blipFill>
        <p:spPr>
          <a:xfrm>
            <a:off x="28601625" y="26299975"/>
            <a:ext cx="7272600" cy="5438421"/>
          </a:xfrm>
          <a:prstGeom prst="rect">
            <a:avLst/>
          </a:prstGeom>
          <a:noFill/>
          <a:ln>
            <a:noFill/>
          </a:ln>
        </p:spPr>
      </p:pic>
      <p:pic>
        <p:nvPicPr>
          <p:cNvPr id="105" name="Google Shape;105;p13"/>
          <p:cNvPicPr preferRelativeResize="0"/>
          <p:nvPr/>
        </p:nvPicPr>
        <p:blipFill>
          <a:blip r:embed="rId8">
            <a:alphaModFix/>
          </a:blip>
          <a:stretch>
            <a:fillRect/>
          </a:stretch>
        </p:blipFill>
        <p:spPr>
          <a:xfrm>
            <a:off x="28601625" y="20662600"/>
            <a:ext cx="7052500" cy="5213999"/>
          </a:xfrm>
          <a:prstGeom prst="rect">
            <a:avLst/>
          </a:prstGeom>
          <a:noFill/>
          <a:ln>
            <a:noFill/>
          </a:ln>
        </p:spPr>
      </p:pic>
      <p:pic>
        <p:nvPicPr>
          <p:cNvPr id="106" name="Google Shape;106;p13"/>
          <p:cNvPicPr preferRelativeResize="0"/>
          <p:nvPr/>
        </p:nvPicPr>
        <p:blipFill>
          <a:blip r:embed="rId9">
            <a:alphaModFix/>
          </a:blip>
          <a:stretch>
            <a:fillRect/>
          </a:stretch>
        </p:blipFill>
        <p:spPr>
          <a:xfrm>
            <a:off x="19967825" y="20662600"/>
            <a:ext cx="7052511" cy="5257225"/>
          </a:xfrm>
          <a:prstGeom prst="rect">
            <a:avLst/>
          </a:prstGeom>
          <a:noFill/>
          <a:ln>
            <a:noFill/>
          </a:ln>
        </p:spPr>
      </p:pic>
      <p:pic>
        <p:nvPicPr>
          <p:cNvPr id="107" name="Google Shape;107;p13"/>
          <p:cNvPicPr preferRelativeResize="0"/>
          <p:nvPr/>
        </p:nvPicPr>
        <p:blipFill>
          <a:blip r:embed="rId10">
            <a:alphaModFix/>
          </a:blip>
          <a:stretch>
            <a:fillRect/>
          </a:stretch>
        </p:blipFill>
        <p:spPr>
          <a:xfrm>
            <a:off x="20107275" y="26299976"/>
            <a:ext cx="7272592" cy="5419050"/>
          </a:xfrm>
          <a:prstGeom prst="rect">
            <a:avLst/>
          </a:prstGeom>
          <a:noFill/>
          <a:ln>
            <a:noFill/>
          </a:ln>
        </p:spPr>
      </p:pic>
      <p:sp>
        <p:nvSpPr>
          <p:cNvPr id="108" name="Google Shape;108;p13"/>
          <p:cNvSpPr txBox="1"/>
          <p:nvPr/>
        </p:nvSpPr>
        <p:spPr>
          <a:xfrm>
            <a:off x="915236" y="18919681"/>
            <a:ext cx="9601200" cy="507900"/>
          </a:xfrm>
          <a:prstGeom prst="rect">
            <a:avLst/>
          </a:prstGeom>
          <a:noFill/>
          <a:ln>
            <a:noFill/>
          </a:ln>
        </p:spPr>
        <p:txBody>
          <a:bodyPr anchorCtr="0" anchor="t" bIns="68575" lIns="137150" spcFirstLastPara="1" rIns="137150" wrap="square" tIns="68575">
            <a:spAutoFit/>
          </a:bodyPr>
          <a:lstStyle/>
          <a:p>
            <a:pPr indent="0" lvl="0" marL="0" marR="0" rtl="0" algn="l">
              <a:spcBef>
                <a:spcPts val="0"/>
              </a:spcBef>
              <a:spcAft>
                <a:spcPts val="0"/>
              </a:spcAft>
              <a:buNone/>
            </a:pPr>
            <a:r>
              <a:rPr b="1" lang="en-US" sz="2400">
                <a:solidFill>
                  <a:schemeClr val="dk1"/>
                </a:solidFill>
                <a:latin typeface="Avenir"/>
                <a:ea typeface="Avenir"/>
                <a:cs typeface="Avenir"/>
                <a:sym typeface="Avenir"/>
              </a:rPr>
              <a:t>Figure</a:t>
            </a:r>
            <a:r>
              <a:rPr b="1" i="0" lang="en-US" sz="2400" u="none" cap="none" strike="noStrike">
                <a:solidFill>
                  <a:schemeClr val="dk1"/>
                </a:solidFill>
                <a:latin typeface="Avenir"/>
                <a:ea typeface="Avenir"/>
                <a:cs typeface="Avenir"/>
                <a:sym typeface="Avenir"/>
              </a:rPr>
              <a:t> </a:t>
            </a:r>
            <a:r>
              <a:rPr b="1" lang="en-US" sz="2400">
                <a:solidFill>
                  <a:schemeClr val="dk1"/>
                </a:solidFill>
                <a:latin typeface="Avenir"/>
                <a:ea typeface="Avenir"/>
                <a:cs typeface="Avenir"/>
                <a:sym typeface="Avenir"/>
              </a:rPr>
              <a:t>1</a:t>
            </a:r>
            <a:r>
              <a:rPr b="1" i="0" lang="en-US" sz="2400" u="none" cap="none" strike="noStrike">
                <a:solidFill>
                  <a:schemeClr val="dk1"/>
                </a:solidFill>
                <a:latin typeface="Avenir"/>
                <a:ea typeface="Avenir"/>
                <a:cs typeface="Avenir"/>
                <a:sym typeface="Avenir"/>
              </a:rPr>
              <a:t>. </a:t>
            </a:r>
            <a:r>
              <a:rPr i="1" lang="en-US" sz="2400">
                <a:solidFill>
                  <a:schemeClr val="dk1"/>
                </a:solidFill>
                <a:latin typeface="Avenir"/>
                <a:ea typeface="Avenir"/>
                <a:cs typeface="Avenir"/>
                <a:sym typeface="Avenir"/>
              </a:rPr>
              <a:t>Primary to tertiary representation of Protein structures</a:t>
            </a:r>
            <a:endParaRPr b="1" i="0" sz="2400" u="none" cap="none" strike="noStrike">
              <a:solidFill>
                <a:schemeClr val="dk1"/>
              </a:solidFill>
              <a:latin typeface="Avenir"/>
              <a:ea typeface="Avenir"/>
              <a:cs typeface="Avenir"/>
              <a:sym typeface="Avenir"/>
            </a:endParaRPr>
          </a:p>
        </p:txBody>
      </p:sp>
      <p:grpSp>
        <p:nvGrpSpPr>
          <p:cNvPr id="109" name="Google Shape;109;p13"/>
          <p:cNvGrpSpPr/>
          <p:nvPr/>
        </p:nvGrpSpPr>
        <p:grpSpPr>
          <a:xfrm>
            <a:off x="719969" y="21322612"/>
            <a:ext cx="18665373" cy="10831589"/>
            <a:chOff x="671912" y="7513379"/>
            <a:chExt cx="10058400" cy="6273000"/>
          </a:xfrm>
        </p:grpSpPr>
        <p:sp>
          <p:nvSpPr>
            <p:cNvPr id="110" name="Google Shape;110;p13"/>
            <p:cNvSpPr/>
            <p:nvPr/>
          </p:nvSpPr>
          <p:spPr>
            <a:xfrm>
              <a:off x="671912" y="7513379"/>
              <a:ext cx="10058400" cy="6273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lt1"/>
                </a:solidFill>
                <a:latin typeface="Play"/>
                <a:ea typeface="Play"/>
                <a:cs typeface="Play"/>
                <a:sym typeface="Play"/>
              </a:endParaRPr>
            </a:p>
          </p:txBody>
        </p:sp>
        <p:sp>
          <p:nvSpPr>
            <p:cNvPr id="111" name="Google Shape;111;p13"/>
            <p:cNvSpPr/>
            <p:nvPr/>
          </p:nvSpPr>
          <p:spPr>
            <a:xfrm>
              <a:off x="671912" y="7517021"/>
              <a:ext cx="10058400" cy="856800"/>
            </a:xfrm>
            <a:prstGeom prst="rect">
              <a:avLst/>
            </a:prstGeom>
            <a:solidFill>
              <a:srgbClr val="249776"/>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Avenir"/>
                  <a:ea typeface="Avenir"/>
                  <a:cs typeface="Avenir"/>
                  <a:sym typeface="Avenir"/>
                </a:rPr>
                <a:t>FUNCTIONS</a:t>
              </a:r>
              <a:endParaRPr/>
            </a:p>
          </p:txBody>
        </p:sp>
      </p:grpSp>
      <p:pic>
        <p:nvPicPr>
          <p:cNvPr id="112" name="Google Shape;112;p13"/>
          <p:cNvPicPr preferRelativeResize="0"/>
          <p:nvPr/>
        </p:nvPicPr>
        <p:blipFill>
          <a:blip r:embed="rId11">
            <a:alphaModFix/>
          </a:blip>
          <a:stretch>
            <a:fillRect/>
          </a:stretch>
        </p:blipFill>
        <p:spPr>
          <a:xfrm>
            <a:off x="1182600" y="23122325"/>
            <a:ext cx="17740149" cy="8075900"/>
          </a:xfrm>
          <a:prstGeom prst="rect">
            <a:avLst/>
          </a:prstGeom>
          <a:noFill/>
          <a:ln>
            <a:noFill/>
          </a:ln>
        </p:spPr>
      </p:pic>
      <p:sp>
        <p:nvSpPr>
          <p:cNvPr id="113" name="Google Shape;113;p13"/>
          <p:cNvSpPr txBox="1"/>
          <p:nvPr/>
        </p:nvSpPr>
        <p:spPr>
          <a:xfrm>
            <a:off x="7328936" y="31198231"/>
            <a:ext cx="9601200" cy="507900"/>
          </a:xfrm>
          <a:prstGeom prst="rect">
            <a:avLst/>
          </a:prstGeom>
          <a:noFill/>
          <a:ln>
            <a:noFill/>
          </a:ln>
        </p:spPr>
        <p:txBody>
          <a:bodyPr anchorCtr="0" anchor="t" bIns="68575" lIns="137150" spcFirstLastPara="1" rIns="137150" wrap="square" tIns="68575">
            <a:spAutoFit/>
          </a:bodyPr>
          <a:lstStyle/>
          <a:p>
            <a:pPr indent="0" lvl="0" marL="0" marR="0" rtl="0" algn="l">
              <a:spcBef>
                <a:spcPts val="0"/>
              </a:spcBef>
              <a:spcAft>
                <a:spcPts val="0"/>
              </a:spcAft>
              <a:buNone/>
            </a:pPr>
            <a:r>
              <a:rPr b="1" lang="en-US" sz="2400">
                <a:solidFill>
                  <a:schemeClr val="dk1"/>
                </a:solidFill>
                <a:latin typeface="Avenir"/>
                <a:ea typeface="Avenir"/>
                <a:cs typeface="Avenir"/>
                <a:sym typeface="Avenir"/>
              </a:rPr>
              <a:t>Table</a:t>
            </a:r>
            <a:r>
              <a:rPr b="1" i="0" lang="en-US" sz="2400" u="none" cap="none" strike="noStrike">
                <a:solidFill>
                  <a:schemeClr val="dk1"/>
                </a:solidFill>
                <a:latin typeface="Avenir"/>
                <a:ea typeface="Avenir"/>
                <a:cs typeface="Avenir"/>
                <a:sym typeface="Avenir"/>
              </a:rPr>
              <a:t> </a:t>
            </a:r>
            <a:r>
              <a:rPr b="1" lang="en-US" sz="2400">
                <a:solidFill>
                  <a:schemeClr val="dk1"/>
                </a:solidFill>
                <a:latin typeface="Avenir"/>
                <a:ea typeface="Avenir"/>
                <a:cs typeface="Avenir"/>
                <a:sym typeface="Avenir"/>
              </a:rPr>
              <a:t>2</a:t>
            </a:r>
            <a:r>
              <a:rPr b="1" i="0" lang="en-US" sz="2400" u="none" cap="none" strike="noStrike">
                <a:solidFill>
                  <a:schemeClr val="dk1"/>
                </a:solidFill>
                <a:latin typeface="Avenir"/>
                <a:ea typeface="Avenir"/>
                <a:cs typeface="Avenir"/>
                <a:sym typeface="Avenir"/>
              </a:rPr>
              <a:t>. </a:t>
            </a:r>
            <a:r>
              <a:rPr i="1" lang="en-US" sz="2400">
                <a:solidFill>
                  <a:schemeClr val="dk1"/>
                </a:solidFill>
                <a:latin typeface="Avenir"/>
                <a:ea typeface="Avenir"/>
                <a:cs typeface="Avenir"/>
                <a:sym typeface="Avenir"/>
              </a:rPr>
              <a:t>Comparison of used function sets</a:t>
            </a:r>
            <a:endParaRPr b="1" i="0" sz="2400" u="none" cap="none" strike="noStrike">
              <a:solidFill>
                <a:schemeClr val="dk1"/>
              </a:solidFill>
              <a:latin typeface="Avenir"/>
              <a:ea typeface="Avenir"/>
              <a:cs typeface="Avenir"/>
              <a:sym typeface="Avenir"/>
            </a:endParaRPr>
          </a:p>
        </p:txBody>
      </p:sp>
      <p:grpSp>
        <p:nvGrpSpPr>
          <p:cNvPr id="114" name="Google Shape;114;p13"/>
          <p:cNvGrpSpPr/>
          <p:nvPr/>
        </p:nvGrpSpPr>
        <p:grpSpPr>
          <a:xfrm>
            <a:off x="33222369" y="7513006"/>
            <a:ext cx="9992016" cy="11555114"/>
            <a:chOff x="671912" y="7513376"/>
            <a:chExt cx="10058401" cy="12329400"/>
          </a:xfrm>
        </p:grpSpPr>
        <p:sp>
          <p:nvSpPr>
            <p:cNvPr id="115" name="Google Shape;115;p13"/>
            <p:cNvSpPr/>
            <p:nvPr/>
          </p:nvSpPr>
          <p:spPr>
            <a:xfrm>
              <a:off x="671913" y="7513376"/>
              <a:ext cx="10058400" cy="1232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600">
                  <a:solidFill>
                    <a:schemeClr val="lt1"/>
                  </a:solidFill>
                  <a:latin typeface="Play"/>
                  <a:ea typeface="Play"/>
                  <a:cs typeface="Play"/>
                  <a:sym typeface="Play"/>
                </a:rPr>
                <a:t>[</a:t>
              </a:r>
              <a:endParaRPr b="0" i="0" sz="9600" u="none" cap="none" strike="noStrike">
                <a:solidFill>
                  <a:schemeClr val="lt1"/>
                </a:solidFill>
                <a:latin typeface="Play"/>
                <a:ea typeface="Play"/>
                <a:cs typeface="Play"/>
                <a:sym typeface="Play"/>
              </a:endParaRPr>
            </a:p>
          </p:txBody>
        </p:sp>
        <p:sp>
          <p:nvSpPr>
            <p:cNvPr id="116" name="Google Shape;116;p13"/>
            <p:cNvSpPr/>
            <p:nvPr/>
          </p:nvSpPr>
          <p:spPr>
            <a:xfrm>
              <a:off x="671912" y="7517021"/>
              <a:ext cx="10058400" cy="856800"/>
            </a:xfrm>
            <a:prstGeom prst="rect">
              <a:avLst/>
            </a:prstGeom>
            <a:solidFill>
              <a:srgbClr val="249776"/>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lang="en-US" sz="3600">
                  <a:solidFill>
                    <a:schemeClr val="lt1"/>
                  </a:solidFill>
                  <a:latin typeface="Avenir"/>
                  <a:ea typeface="Avenir"/>
                  <a:cs typeface="Avenir"/>
                  <a:sym typeface="Avenir"/>
                </a:rPr>
                <a:t>KAN COMPARISON</a:t>
              </a:r>
              <a:endParaRPr/>
            </a:p>
          </p:txBody>
        </p:sp>
      </p:grpSp>
      <p:pic>
        <p:nvPicPr>
          <p:cNvPr id="117" name="Google Shape;117;p13"/>
          <p:cNvPicPr preferRelativeResize="0"/>
          <p:nvPr/>
        </p:nvPicPr>
        <p:blipFill>
          <a:blip r:embed="rId12">
            <a:alphaModFix/>
          </a:blip>
          <a:stretch>
            <a:fillRect/>
          </a:stretch>
        </p:blipFill>
        <p:spPr>
          <a:xfrm>
            <a:off x="33414075" y="8813706"/>
            <a:ext cx="9608575" cy="7088293"/>
          </a:xfrm>
          <a:prstGeom prst="rect">
            <a:avLst/>
          </a:prstGeom>
          <a:noFill/>
          <a:ln>
            <a:noFill/>
          </a:ln>
        </p:spPr>
      </p:pic>
      <p:sp>
        <p:nvSpPr>
          <p:cNvPr id="118" name="Google Shape;118;p13"/>
          <p:cNvSpPr txBox="1"/>
          <p:nvPr/>
        </p:nvSpPr>
        <p:spPr>
          <a:xfrm>
            <a:off x="33417761" y="17292156"/>
            <a:ext cx="9601200" cy="1246800"/>
          </a:xfrm>
          <a:prstGeom prst="rect">
            <a:avLst/>
          </a:prstGeom>
          <a:noFill/>
          <a:ln>
            <a:noFill/>
          </a:ln>
        </p:spPr>
        <p:txBody>
          <a:bodyPr anchorCtr="0" anchor="t" bIns="68575" lIns="137150" spcFirstLastPara="1" rIns="137150" wrap="square" tIns="68575">
            <a:spAutoFit/>
          </a:bodyPr>
          <a:lstStyle/>
          <a:p>
            <a:pPr indent="0" lvl="0" marL="0" marR="0" rtl="0" algn="l">
              <a:spcBef>
                <a:spcPts val="0"/>
              </a:spcBef>
              <a:spcAft>
                <a:spcPts val="0"/>
              </a:spcAft>
              <a:buNone/>
            </a:pPr>
            <a:r>
              <a:rPr b="1" lang="en-US" sz="2400">
                <a:solidFill>
                  <a:schemeClr val="dk1"/>
                </a:solidFill>
                <a:latin typeface="Avenir"/>
                <a:ea typeface="Avenir"/>
                <a:cs typeface="Avenir"/>
                <a:sym typeface="Avenir"/>
              </a:rPr>
              <a:t>Figure</a:t>
            </a:r>
            <a:r>
              <a:rPr b="1" i="0" lang="en-US" sz="2400" u="none" cap="none" strike="noStrike">
                <a:solidFill>
                  <a:schemeClr val="dk1"/>
                </a:solidFill>
                <a:latin typeface="Avenir"/>
                <a:ea typeface="Avenir"/>
                <a:cs typeface="Avenir"/>
                <a:sym typeface="Avenir"/>
              </a:rPr>
              <a:t> </a:t>
            </a:r>
            <a:r>
              <a:rPr b="1" lang="en-US" sz="2400">
                <a:solidFill>
                  <a:schemeClr val="dk1"/>
                </a:solidFill>
                <a:latin typeface="Avenir"/>
                <a:ea typeface="Avenir"/>
                <a:cs typeface="Avenir"/>
                <a:sym typeface="Avenir"/>
              </a:rPr>
              <a:t>3</a:t>
            </a:r>
            <a:r>
              <a:rPr b="1" i="0" lang="en-US" sz="2400" u="none" cap="none" strike="noStrike">
                <a:solidFill>
                  <a:schemeClr val="dk1"/>
                </a:solidFill>
                <a:latin typeface="Avenir"/>
                <a:ea typeface="Avenir"/>
                <a:cs typeface="Avenir"/>
                <a:sym typeface="Avenir"/>
              </a:rPr>
              <a:t>. </a:t>
            </a:r>
            <a:r>
              <a:rPr i="1" lang="en-US" sz="2400">
                <a:solidFill>
                  <a:schemeClr val="dk1"/>
                </a:solidFill>
                <a:latin typeface="Avenir"/>
                <a:ea typeface="Avenir"/>
                <a:cs typeface="Avenir"/>
                <a:sym typeface="Avenir"/>
              </a:rPr>
              <a:t>Comparison of KAN model performances with different activation functions on the dataset over 50 epochs</a:t>
            </a:r>
            <a:endParaRPr i="1" sz="2400">
              <a:solidFill>
                <a:schemeClr val="dk1"/>
              </a:solidFill>
              <a:latin typeface="Avenir"/>
              <a:ea typeface="Avenir"/>
              <a:cs typeface="Avenir"/>
              <a:sym typeface="Avenir"/>
            </a:endParaRPr>
          </a:p>
          <a:p>
            <a:pPr indent="0" lvl="0" marL="0" marR="0" rtl="0" algn="l">
              <a:spcBef>
                <a:spcPts val="0"/>
              </a:spcBef>
              <a:spcAft>
                <a:spcPts val="0"/>
              </a:spcAft>
              <a:buNone/>
            </a:pPr>
            <a:r>
              <a:t/>
            </a:r>
            <a:endParaRPr i="1" sz="2400">
              <a:solidFill>
                <a:schemeClr val="dk1"/>
              </a:solidFill>
              <a:latin typeface="Avenir"/>
              <a:ea typeface="Avenir"/>
              <a:cs typeface="Avenir"/>
              <a:sym typeface="Avenir"/>
            </a:endParaRPr>
          </a:p>
        </p:txBody>
      </p:sp>
      <p:grpSp>
        <p:nvGrpSpPr>
          <p:cNvPr id="119" name="Google Shape;119;p13"/>
          <p:cNvGrpSpPr/>
          <p:nvPr/>
        </p:nvGrpSpPr>
        <p:grpSpPr>
          <a:xfrm>
            <a:off x="36693875" y="23401583"/>
            <a:ext cx="7052950" cy="5419245"/>
            <a:chOff x="671912" y="7513379"/>
            <a:chExt cx="10058400" cy="6273000"/>
          </a:xfrm>
        </p:grpSpPr>
        <p:sp>
          <p:nvSpPr>
            <p:cNvPr id="120" name="Google Shape;120;p13"/>
            <p:cNvSpPr/>
            <p:nvPr/>
          </p:nvSpPr>
          <p:spPr>
            <a:xfrm>
              <a:off x="671912" y="7513379"/>
              <a:ext cx="10058400" cy="6273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chemeClr val="lt1"/>
                </a:solidFill>
                <a:latin typeface="Play"/>
                <a:ea typeface="Play"/>
                <a:cs typeface="Play"/>
                <a:sym typeface="Play"/>
              </a:endParaRPr>
            </a:p>
          </p:txBody>
        </p:sp>
        <p:sp>
          <p:nvSpPr>
            <p:cNvPr id="121" name="Google Shape;121;p13"/>
            <p:cNvSpPr/>
            <p:nvPr/>
          </p:nvSpPr>
          <p:spPr>
            <a:xfrm>
              <a:off x="671912" y="7517021"/>
              <a:ext cx="10058400" cy="856800"/>
            </a:xfrm>
            <a:prstGeom prst="rect">
              <a:avLst/>
            </a:prstGeom>
            <a:solidFill>
              <a:srgbClr val="249776"/>
            </a:solidFill>
            <a:ln>
              <a:noFill/>
            </a:ln>
          </p:spPr>
          <p:txBody>
            <a:bodyPr anchorCtr="0" anchor="ctr" bIns="68550" lIns="274300" spcFirstLastPara="1" rIns="274300" wrap="square" tIns="73150">
              <a:noAutofit/>
            </a:bodyPr>
            <a:lstStyle/>
            <a:p>
              <a:pPr indent="0" lvl="0" marL="0" marR="0" rtl="0" algn="ctr">
                <a:spcBef>
                  <a:spcPts val="0"/>
                </a:spcBef>
                <a:spcAft>
                  <a:spcPts val="0"/>
                </a:spcAft>
                <a:buNone/>
              </a:pPr>
              <a:r>
                <a:rPr b="1" i="0" lang="en-US" sz="3600" u="none" cap="none" strike="noStrike">
                  <a:solidFill>
                    <a:schemeClr val="lt1"/>
                  </a:solidFill>
                  <a:latin typeface="Avenir"/>
                  <a:ea typeface="Avenir"/>
                  <a:cs typeface="Avenir"/>
                  <a:sym typeface="Avenir"/>
                </a:rPr>
                <a:t>ACKNOWLEDGEMENTS</a:t>
              </a:r>
              <a:endParaRPr/>
            </a:p>
          </p:txBody>
        </p:sp>
        <p:sp>
          <p:nvSpPr>
            <p:cNvPr id="122" name="Google Shape;122;p13"/>
            <p:cNvSpPr txBox="1"/>
            <p:nvPr/>
          </p:nvSpPr>
          <p:spPr>
            <a:xfrm>
              <a:off x="900512" y="8719741"/>
              <a:ext cx="9601200" cy="1870800"/>
            </a:xfrm>
            <a:prstGeom prst="rect">
              <a:avLst/>
            </a:prstGeom>
            <a:noFill/>
            <a:ln>
              <a:noFill/>
            </a:ln>
          </p:spPr>
          <p:txBody>
            <a:bodyPr anchorCtr="0" anchor="t" bIns="68575" lIns="137150" spcFirstLastPara="1" rIns="137150" wrap="square" tIns="68575">
              <a:spAutoFit/>
            </a:bodyPr>
            <a:lstStyle/>
            <a:p>
              <a:pPr indent="0" lvl="0" marL="0" marR="0" rtl="0" algn="l">
                <a:spcBef>
                  <a:spcPts val="0"/>
                </a:spcBef>
                <a:spcAft>
                  <a:spcPts val="0"/>
                </a:spcAft>
                <a:buNone/>
              </a:pPr>
              <a:r>
                <a:rPr lang="en-US" sz="2400">
                  <a:solidFill>
                    <a:schemeClr val="dk1"/>
                  </a:solidFill>
                  <a:latin typeface="Avenir"/>
                  <a:ea typeface="Avenir"/>
                  <a:cs typeface="Avenir"/>
                  <a:sym typeface="Avenir"/>
                </a:rPr>
                <a:t>I thank Taniya Sarkar, my mentor, for her help with the research paper, the poster and the code as well as Harvard OpenBio SRI Staff for this opportunity.</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