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Arial Black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B4F6EC-BCC1-471F-A116-AF78F7F0D137}">
  <a:tblStyle styleId="{5AB4F6EC-BCC1-471F-A116-AF78F7F0D137}" styleName="Table_0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rgbClr val="BFC8E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BFC8E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BFC8E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BFC8E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l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lt1">
              <a:alpha val="2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lastCol>
    <a:firstCol>
      <a:tcTxStyle b="on" i="off"/>
      <a:tcStyle>
        <a:tcBdr>
          <a:righ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firstCol>
    <a:lastRow>
      <a:tcTxStyle b="on" i="off"/>
      <a:tcStyle>
        <a:tcBdr>
          <a:top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eCell>
    <a:swCell>
      <a:tcTxStyle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wCell>
    <a:firstRow>
      <a:tcTxStyle b="on" i="off"/>
      <a:tcStyle>
        <a:tcBdr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neCell>
    <a:nwCell>
      <a:tcTxStyle/>
    </a:nwCell>
  </a:tblStyle>
  <a:tblStyle styleId="{F0B6244B-4F51-40C3-8BDD-90DD4BE6287F}" styleName="Table_1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rgbClr val="F6CBBC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F6CBBC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F6CBBC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F6CBBC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l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lt1">
              <a:alpha val="2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lastCol>
    <a:firstCol>
      <a:tcTxStyle b="on" i="off"/>
      <a:tcStyle>
        <a:tcBdr>
          <a:righ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firstCol>
    <a:lastRow>
      <a:tcTxStyle b="on" i="off"/>
      <a:tcStyle>
        <a:tcBdr>
          <a:top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eCell>
    <a:swCell>
      <a:tcTxStyle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wCell>
    <a:firstRow>
      <a:tcTxStyle b="on" i="off"/>
      <a:tcStyle>
        <a:tcBdr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neCell>
    <a:nwCell>
      <a:tcTxStyle/>
    </a:nwCell>
  </a:tblStyle>
  <a:tblStyle styleId="{34E9CD81-1CDF-4C78-8386-EE47E32BA0AA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8D776E15-E5E2-4009-BC9B-153A3DE954D9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2299B693-D247-4D01-B7B6-E10220FFBC29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fill>
          <a:solidFill>
            <a:srgbClr val="F8D6CC"/>
          </a:solidFill>
        </a:fill>
      </a:tcStyle>
    </a:band1H>
    <a:band2H>
      <a:tcTxStyle/>
    </a:band2H>
    <a:band1V>
      <a:tcTxStyle/>
      <a:tcStyle>
        <a:fill>
          <a:solidFill>
            <a:srgbClr val="F8D6CC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  <a:tblStyle styleId="{B69DB2CC-B897-44B9-B6A7-0245743CA7B6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000000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000000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000000"/>
          </a:solidFill>
        </a:fill>
      </a:tcStyle>
    </a:firstRow>
    <a:neCell>
      <a:tcTxStyle/>
    </a:neCell>
    <a:nwCell>
      <a:tcTxStyle/>
    </a:nwCell>
  </a:tblStyle>
  <a:tblStyle styleId="{9E966CDC-FAA3-4AE5-A092-F87F3D912F8E}" styleName="Table_6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ArialBlack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0c531af0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d0c531af00_1_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0c531af00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d0c531af00_1_1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0c531af00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d0c531af00_1_1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0c531af00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d0c531af00_1_1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0c531af00_4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d0c531af00_4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d0c531af00_4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d0c531af00_4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0c531af00_4_2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d0c531af00_4_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0c531af00_4_4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d0c531af00_4_4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d0c531af00_4_2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d0c531af00_4_2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d0c531af00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d0c531af00_1_1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0c531af00_4_3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d0c531af00_4_3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0c531af00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d0c531af00_1_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d0c531af00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d0c531af00_1_1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0c531af00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d0c531af00_1_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0c302e4f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0c302e4f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0c531af00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d0c531af00_1_1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0c531af00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d0c531af00_1_1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0c531af00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d0c531af00_1_1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0c531af00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d0c531af00_1_1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0c531af00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d0c531af00_1_1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745573" y="72368"/>
            <a:ext cx="7652854" cy="729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3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2192253" y="1853559"/>
            <a:ext cx="4759494" cy="1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600">
                <a:solidFill>
                  <a:srgbClr val="F4F4F4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745573" y="72368"/>
            <a:ext cx="7652854" cy="729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3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3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600">
                <a:solidFill>
                  <a:srgbClr val="F4F4F4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745573" y="72368"/>
            <a:ext cx="7652854" cy="729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3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745573" y="72368"/>
            <a:ext cx="7652854" cy="729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3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2192253" y="1853559"/>
            <a:ext cx="4759494" cy="1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600" u="none" cap="none" strike="noStrike">
                <a:solidFill>
                  <a:srgbClr val="F4F4F4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9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9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Relationship Id="rId4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BVishal-Geek/Cloud-SageMake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9.jpg"/><Relationship Id="rId10" Type="http://schemas.openxmlformats.org/officeDocument/2006/relationships/image" Target="../media/image16.png"/><Relationship Id="rId9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689125" y="1163700"/>
            <a:ext cx="67095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825">
            <a:spAutoFit/>
          </a:bodyPr>
          <a:lstStyle/>
          <a:p>
            <a:pPr indent="0" lvl="0" marL="12700" marR="0" rtl="0" algn="l">
              <a:lnSpc>
                <a:spcPct val="118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B1C20"/>
                </a:solidFill>
                <a:latin typeface="Verdana"/>
                <a:ea typeface="Verdana"/>
                <a:cs typeface="Verdana"/>
                <a:sym typeface="Verdana"/>
              </a:rPr>
              <a:t>Cloud Computing Project - Part B Customer Churn Prediction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689125" y="2768850"/>
            <a:ext cx="38187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B1C20"/>
                </a:solidFill>
                <a:latin typeface="Verdana"/>
                <a:ea typeface="Verdana"/>
                <a:cs typeface="Verdana"/>
                <a:sym typeface="Verdana"/>
              </a:rPr>
              <a:t>Group 4</a:t>
            </a:r>
            <a:endParaRPr b="1" sz="1600">
              <a:solidFill>
                <a:srgbClr val="1B1C2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1C20"/>
                </a:solidFill>
                <a:latin typeface="Verdana"/>
                <a:ea typeface="Verdana"/>
                <a:cs typeface="Verdana"/>
                <a:sym typeface="Verdana"/>
              </a:rPr>
              <a:t>Vishal Bakshi</a:t>
            </a:r>
            <a:endParaRPr sz="1600">
              <a:solidFill>
                <a:srgbClr val="1B1C2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rgbClr val="1B1C20"/>
                </a:solidFill>
                <a:latin typeface="Verdana"/>
                <a:ea typeface="Verdana"/>
                <a:cs typeface="Verdana"/>
                <a:sym typeface="Verdana"/>
              </a:rPr>
              <a:t>Srivallabh Siddharth Nadadhur</a:t>
            </a:r>
            <a:endParaRPr sz="1600">
              <a:solidFill>
                <a:srgbClr val="1B1C2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1C20"/>
                </a:solidFill>
                <a:latin typeface="Verdana"/>
                <a:ea typeface="Verdana"/>
                <a:cs typeface="Verdana"/>
                <a:sym typeface="Verdana"/>
              </a:rPr>
              <a:t>Kusum Sai Chowdary Sannapaneni </a:t>
            </a:r>
            <a:endParaRPr sz="1600">
              <a:solidFill>
                <a:srgbClr val="1B1C2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1" name="Google Shape;91;p19"/>
          <p:cNvGrpSpPr/>
          <p:nvPr/>
        </p:nvGrpSpPr>
        <p:grpSpPr>
          <a:xfrm>
            <a:off x="0" y="4209012"/>
            <a:ext cx="9144000" cy="557213"/>
            <a:chOff x="0" y="8418023"/>
            <a:chExt cx="18288000" cy="1114425"/>
          </a:xfrm>
        </p:grpSpPr>
        <p:sp>
          <p:nvSpPr>
            <p:cNvPr id="92" name="Google Shape;92;p19"/>
            <p:cNvSpPr/>
            <p:nvPr/>
          </p:nvSpPr>
          <p:spPr>
            <a:xfrm>
              <a:off x="0" y="8965605"/>
              <a:ext cx="18288000" cy="9525"/>
            </a:xfrm>
            <a:custGeom>
              <a:rect b="b" l="l" r="r" t="t"/>
              <a:pathLst>
                <a:path extrusionOk="0" h="9525" w="18288000">
                  <a:moveTo>
                    <a:pt x="0" y="9524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9524"/>
                  </a:lnTo>
                  <a:lnTo>
                    <a:pt x="0" y="9524"/>
                  </a:lnTo>
                  <a:close/>
                </a:path>
              </a:pathLst>
            </a:custGeom>
            <a:solidFill>
              <a:srgbClr val="1B1C2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93" name="Google Shape;93;p19"/>
            <p:cNvSpPr/>
            <p:nvPr/>
          </p:nvSpPr>
          <p:spPr>
            <a:xfrm>
              <a:off x="15823651" y="8418023"/>
              <a:ext cx="1114425" cy="1114425"/>
            </a:xfrm>
            <a:custGeom>
              <a:rect b="b" l="l" r="r" t="t"/>
              <a:pathLst>
                <a:path extrusionOk="0" h="1114425" w="1114425">
                  <a:moveTo>
                    <a:pt x="557114" y="1114213"/>
                  </a:moveTo>
                  <a:lnTo>
                    <a:pt x="509037" y="1112168"/>
                  </a:lnTo>
                  <a:lnTo>
                    <a:pt x="462103" y="1106145"/>
                  </a:lnTo>
                  <a:lnTo>
                    <a:pt x="416472" y="1096311"/>
                  </a:lnTo>
                  <a:lnTo>
                    <a:pt x="372311" y="1082832"/>
                  </a:lnTo>
                  <a:lnTo>
                    <a:pt x="329787" y="1065877"/>
                  </a:lnTo>
                  <a:lnTo>
                    <a:pt x="289067" y="1045613"/>
                  </a:lnTo>
                  <a:lnTo>
                    <a:pt x="250319" y="1022207"/>
                  </a:lnTo>
                  <a:lnTo>
                    <a:pt x="213710" y="995825"/>
                  </a:lnTo>
                  <a:lnTo>
                    <a:pt x="179406" y="966636"/>
                  </a:lnTo>
                  <a:lnTo>
                    <a:pt x="147577" y="934806"/>
                  </a:lnTo>
                  <a:lnTo>
                    <a:pt x="118387" y="900503"/>
                  </a:lnTo>
                  <a:lnTo>
                    <a:pt x="92006" y="863894"/>
                  </a:lnTo>
                  <a:lnTo>
                    <a:pt x="68599" y="825146"/>
                  </a:lnTo>
                  <a:lnTo>
                    <a:pt x="48335" y="784426"/>
                  </a:lnTo>
                  <a:lnTo>
                    <a:pt x="31380" y="741902"/>
                  </a:lnTo>
                  <a:lnTo>
                    <a:pt x="17902" y="697741"/>
                  </a:lnTo>
                  <a:lnTo>
                    <a:pt x="8067" y="652110"/>
                  </a:lnTo>
                  <a:lnTo>
                    <a:pt x="2044" y="605176"/>
                  </a:lnTo>
                  <a:lnTo>
                    <a:pt x="0" y="557095"/>
                  </a:lnTo>
                  <a:lnTo>
                    <a:pt x="2044" y="509037"/>
                  </a:lnTo>
                  <a:lnTo>
                    <a:pt x="8067" y="462103"/>
                  </a:lnTo>
                  <a:lnTo>
                    <a:pt x="17902" y="416472"/>
                  </a:lnTo>
                  <a:lnTo>
                    <a:pt x="31380" y="372311"/>
                  </a:lnTo>
                  <a:lnTo>
                    <a:pt x="48335" y="329787"/>
                  </a:lnTo>
                  <a:lnTo>
                    <a:pt x="68599" y="289067"/>
                  </a:lnTo>
                  <a:lnTo>
                    <a:pt x="92006" y="250319"/>
                  </a:lnTo>
                  <a:lnTo>
                    <a:pt x="118387" y="213710"/>
                  </a:lnTo>
                  <a:lnTo>
                    <a:pt x="147577" y="179407"/>
                  </a:lnTo>
                  <a:lnTo>
                    <a:pt x="179406" y="147577"/>
                  </a:lnTo>
                  <a:lnTo>
                    <a:pt x="213710" y="118388"/>
                  </a:lnTo>
                  <a:lnTo>
                    <a:pt x="250319" y="92006"/>
                  </a:lnTo>
                  <a:lnTo>
                    <a:pt x="289067" y="68600"/>
                  </a:lnTo>
                  <a:lnTo>
                    <a:pt x="329787" y="48335"/>
                  </a:lnTo>
                  <a:lnTo>
                    <a:pt x="372311" y="31380"/>
                  </a:lnTo>
                  <a:lnTo>
                    <a:pt x="416472" y="17902"/>
                  </a:lnTo>
                  <a:lnTo>
                    <a:pt x="462103" y="8068"/>
                  </a:lnTo>
                  <a:lnTo>
                    <a:pt x="509037" y="2044"/>
                  </a:lnTo>
                  <a:lnTo>
                    <a:pt x="557106" y="0"/>
                  </a:lnTo>
                  <a:lnTo>
                    <a:pt x="605175" y="2044"/>
                  </a:lnTo>
                  <a:lnTo>
                    <a:pt x="652109" y="8068"/>
                  </a:lnTo>
                  <a:lnTo>
                    <a:pt x="697740" y="17902"/>
                  </a:lnTo>
                  <a:lnTo>
                    <a:pt x="741901" y="31380"/>
                  </a:lnTo>
                  <a:lnTo>
                    <a:pt x="784425" y="48335"/>
                  </a:lnTo>
                  <a:lnTo>
                    <a:pt x="825145" y="68600"/>
                  </a:lnTo>
                  <a:lnTo>
                    <a:pt x="863893" y="92006"/>
                  </a:lnTo>
                  <a:lnTo>
                    <a:pt x="900502" y="118388"/>
                  </a:lnTo>
                  <a:lnTo>
                    <a:pt x="934805" y="147577"/>
                  </a:lnTo>
                  <a:lnTo>
                    <a:pt x="966635" y="179407"/>
                  </a:lnTo>
                  <a:lnTo>
                    <a:pt x="995825" y="213710"/>
                  </a:lnTo>
                  <a:lnTo>
                    <a:pt x="1022206" y="250319"/>
                  </a:lnTo>
                  <a:lnTo>
                    <a:pt x="1045613" y="289067"/>
                  </a:lnTo>
                  <a:lnTo>
                    <a:pt x="1065877" y="329787"/>
                  </a:lnTo>
                  <a:lnTo>
                    <a:pt x="1082832" y="372311"/>
                  </a:lnTo>
                  <a:lnTo>
                    <a:pt x="1096310" y="416472"/>
                  </a:lnTo>
                  <a:lnTo>
                    <a:pt x="1106145" y="462103"/>
                  </a:lnTo>
                  <a:lnTo>
                    <a:pt x="1112168" y="509037"/>
                  </a:lnTo>
                  <a:lnTo>
                    <a:pt x="1114212" y="557107"/>
                  </a:lnTo>
                  <a:lnTo>
                    <a:pt x="1112168" y="605176"/>
                  </a:lnTo>
                  <a:lnTo>
                    <a:pt x="1106145" y="652110"/>
                  </a:lnTo>
                  <a:lnTo>
                    <a:pt x="1096310" y="697741"/>
                  </a:lnTo>
                  <a:lnTo>
                    <a:pt x="1082832" y="741902"/>
                  </a:lnTo>
                  <a:lnTo>
                    <a:pt x="1065877" y="784426"/>
                  </a:lnTo>
                  <a:lnTo>
                    <a:pt x="1045613" y="825146"/>
                  </a:lnTo>
                  <a:lnTo>
                    <a:pt x="1022206" y="863894"/>
                  </a:lnTo>
                  <a:lnTo>
                    <a:pt x="995825" y="900503"/>
                  </a:lnTo>
                  <a:lnTo>
                    <a:pt x="966635" y="934806"/>
                  </a:lnTo>
                  <a:lnTo>
                    <a:pt x="934805" y="966636"/>
                  </a:lnTo>
                  <a:lnTo>
                    <a:pt x="900502" y="995825"/>
                  </a:lnTo>
                  <a:lnTo>
                    <a:pt x="863893" y="1022207"/>
                  </a:lnTo>
                  <a:lnTo>
                    <a:pt x="825145" y="1045613"/>
                  </a:lnTo>
                  <a:lnTo>
                    <a:pt x="784425" y="1065877"/>
                  </a:lnTo>
                  <a:lnTo>
                    <a:pt x="741901" y="1082832"/>
                  </a:lnTo>
                  <a:lnTo>
                    <a:pt x="697740" y="1096311"/>
                  </a:lnTo>
                  <a:lnTo>
                    <a:pt x="652109" y="1106145"/>
                  </a:lnTo>
                  <a:lnTo>
                    <a:pt x="605175" y="1112168"/>
                  </a:lnTo>
                  <a:lnTo>
                    <a:pt x="557114" y="1114213"/>
                  </a:lnTo>
                  <a:close/>
                </a:path>
              </a:pathLst>
            </a:custGeom>
            <a:solidFill>
              <a:srgbClr val="1B1C2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94" name="Google Shape;94;p19"/>
            <p:cNvSpPr/>
            <p:nvPr/>
          </p:nvSpPr>
          <p:spPr>
            <a:xfrm>
              <a:off x="16192281" y="8877535"/>
              <a:ext cx="378460" cy="171450"/>
            </a:xfrm>
            <a:custGeom>
              <a:rect b="b" l="l" r="r" t="t"/>
              <a:pathLst>
                <a:path extrusionOk="0" h="171450" w="378459">
                  <a:moveTo>
                    <a:pt x="298943" y="171449"/>
                  </a:moveTo>
                  <a:lnTo>
                    <a:pt x="278249" y="171449"/>
                  </a:lnTo>
                  <a:lnTo>
                    <a:pt x="276623" y="169715"/>
                  </a:lnTo>
                  <a:lnTo>
                    <a:pt x="275287" y="166374"/>
                  </a:lnTo>
                  <a:lnTo>
                    <a:pt x="275287" y="159359"/>
                  </a:lnTo>
                  <a:lnTo>
                    <a:pt x="276456" y="156018"/>
                  </a:lnTo>
                  <a:lnTo>
                    <a:pt x="331079" y="101395"/>
                  </a:lnTo>
                  <a:lnTo>
                    <a:pt x="6013" y="101395"/>
                  </a:lnTo>
                  <a:lnTo>
                    <a:pt x="0" y="95381"/>
                  </a:lnTo>
                  <a:lnTo>
                    <a:pt x="0" y="80681"/>
                  </a:lnTo>
                  <a:lnTo>
                    <a:pt x="6013" y="74668"/>
                  </a:lnTo>
                  <a:lnTo>
                    <a:pt x="331246" y="74668"/>
                  </a:lnTo>
                  <a:lnTo>
                    <a:pt x="274118" y="17539"/>
                  </a:lnTo>
                  <a:lnTo>
                    <a:pt x="274118" y="9020"/>
                  </a:lnTo>
                  <a:lnTo>
                    <a:pt x="283138" y="0"/>
                  </a:lnTo>
                  <a:lnTo>
                    <a:pt x="294330" y="0"/>
                  </a:lnTo>
                  <a:lnTo>
                    <a:pt x="378019" y="83855"/>
                  </a:lnTo>
                  <a:lnTo>
                    <a:pt x="378019" y="92374"/>
                  </a:lnTo>
                  <a:lnTo>
                    <a:pt x="298943" y="171449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sp>
        <p:nvSpPr>
          <p:cNvPr id="95" name="Google Shape;95;p19"/>
          <p:cNvSpPr/>
          <p:nvPr/>
        </p:nvSpPr>
        <p:spPr>
          <a:xfrm>
            <a:off x="237068" y="214663"/>
            <a:ext cx="917892" cy="312738"/>
          </a:xfrm>
          <a:custGeom>
            <a:rect b="b" l="l" r="r" t="t"/>
            <a:pathLst>
              <a:path extrusionOk="0" h="625475" w="1835785">
                <a:moveTo>
                  <a:pt x="55901" y="134315"/>
                </a:moveTo>
                <a:lnTo>
                  <a:pt x="43922" y="134315"/>
                </a:lnTo>
                <a:lnTo>
                  <a:pt x="39263" y="127666"/>
                </a:lnTo>
                <a:lnTo>
                  <a:pt x="39263" y="70482"/>
                </a:lnTo>
                <a:lnTo>
                  <a:pt x="40594" y="62503"/>
                </a:lnTo>
                <a:lnTo>
                  <a:pt x="80898" y="35282"/>
                </a:lnTo>
                <a:lnTo>
                  <a:pt x="122824" y="20322"/>
                </a:lnTo>
                <a:lnTo>
                  <a:pt x="171238" y="8342"/>
                </a:lnTo>
                <a:lnTo>
                  <a:pt x="223146" y="2088"/>
                </a:lnTo>
                <a:lnTo>
                  <a:pt x="250223" y="1329"/>
                </a:lnTo>
                <a:lnTo>
                  <a:pt x="305635" y="4696"/>
                </a:lnTo>
                <a:lnTo>
                  <a:pt x="353124" y="14794"/>
                </a:lnTo>
                <a:lnTo>
                  <a:pt x="392752" y="31625"/>
                </a:lnTo>
                <a:lnTo>
                  <a:pt x="424581" y="55189"/>
                </a:lnTo>
                <a:lnTo>
                  <a:pt x="448653" y="85609"/>
                </a:lnTo>
                <a:lnTo>
                  <a:pt x="451800" y="92425"/>
                </a:lnTo>
                <a:lnTo>
                  <a:pt x="230924" y="92425"/>
                </a:lnTo>
                <a:lnTo>
                  <a:pt x="213330" y="92934"/>
                </a:lnTo>
                <a:lnTo>
                  <a:pt x="159051" y="101069"/>
                </a:lnTo>
                <a:lnTo>
                  <a:pt x="104772" y="117058"/>
                </a:lnTo>
                <a:lnTo>
                  <a:pt x="76531" y="128331"/>
                </a:lnTo>
                <a:lnTo>
                  <a:pt x="68545" y="130991"/>
                </a:lnTo>
                <a:lnTo>
                  <a:pt x="59228" y="133651"/>
                </a:lnTo>
                <a:lnTo>
                  <a:pt x="55901" y="134315"/>
                </a:lnTo>
                <a:close/>
              </a:path>
              <a:path extrusionOk="0" h="625475" w="1835785">
                <a:moveTo>
                  <a:pt x="479817" y="277940"/>
                </a:moveTo>
                <a:lnTo>
                  <a:pt x="370677" y="277940"/>
                </a:lnTo>
                <a:lnTo>
                  <a:pt x="370677" y="229401"/>
                </a:lnTo>
                <a:lnTo>
                  <a:pt x="368691" y="194357"/>
                </a:lnTo>
                <a:lnTo>
                  <a:pt x="352989" y="141225"/>
                </a:lnTo>
                <a:lnTo>
                  <a:pt x="320671" y="109536"/>
                </a:lnTo>
                <a:lnTo>
                  <a:pt x="266496" y="94305"/>
                </a:lnTo>
                <a:lnTo>
                  <a:pt x="230924" y="92425"/>
                </a:lnTo>
                <a:lnTo>
                  <a:pt x="451800" y="92425"/>
                </a:lnTo>
                <a:lnTo>
                  <a:pt x="465925" y="123012"/>
                </a:lnTo>
                <a:lnTo>
                  <a:pt x="476333" y="167396"/>
                </a:lnTo>
                <a:lnTo>
                  <a:pt x="479817" y="218762"/>
                </a:lnTo>
                <a:lnTo>
                  <a:pt x="479817" y="277940"/>
                </a:lnTo>
                <a:close/>
              </a:path>
              <a:path extrusionOk="0" h="625475" w="1835785">
                <a:moveTo>
                  <a:pt x="182343" y="622374"/>
                </a:moveTo>
                <a:lnTo>
                  <a:pt x="142549" y="619382"/>
                </a:lnTo>
                <a:lnTo>
                  <a:pt x="75938" y="595445"/>
                </a:lnTo>
                <a:lnTo>
                  <a:pt x="27794" y="548567"/>
                </a:lnTo>
                <a:lnTo>
                  <a:pt x="3109" y="484734"/>
                </a:lnTo>
                <a:lnTo>
                  <a:pt x="0" y="446833"/>
                </a:lnTo>
                <a:lnTo>
                  <a:pt x="3753" y="406449"/>
                </a:lnTo>
                <a:lnTo>
                  <a:pt x="33971" y="337898"/>
                </a:lnTo>
                <a:lnTo>
                  <a:pt x="60559" y="309857"/>
                </a:lnTo>
                <a:lnTo>
                  <a:pt x="93521" y="287166"/>
                </a:lnTo>
                <a:lnTo>
                  <a:pt x="131600" y="270959"/>
                </a:lnTo>
                <a:lnTo>
                  <a:pt x="174919" y="261234"/>
                </a:lnTo>
                <a:lnTo>
                  <a:pt x="223604" y="257992"/>
                </a:lnTo>
                <a:lnTo>
                  <a:pt x="240709" y="258356"/>
                </a:lnTo>
                <a:lnTo>
                  <a:pt x="294145" y="263312"/>
                </a:lnTo>
                <a:lnTo>
                  <a:pt x="350951" y="273598"/>
                </a:lnTo>
                <a:lnTo>
                  <a:pt x="370677" y="277940"/>
                </a:lnTo>
                <a:lnTo>
                  <a:pt x="479817" y="277940"/>
                </a:lnTo>
                <a:lnTo>
                  <a:pt x="479817" y="337119"/>
                </a:lnTo>
                <a:lnTo>
                  <a:pt x="248227" y="337119"/>
                </a:lnTo>
                <a:lnTo>
                  <a:pt x="217011" y="338750"/>
                </a:lnTo>
                <a:lnTo>
                  <a:pt x="167557" y="351987"/>
                </a:lnTo>
                <a:lnTo>
                  <a:pt x="134709" y="378563"/>
                </a:lnTo>
                <a:lnTo>
                  <a:pt x="118467" y="416734"/>
                </a:lnTo>
                <a:lnTo>
                  <a:pt x="116460" y="440183"/>
                </a:lnTo>
                <a:lnTo>
                  <a:pt x="117968" y="462136"/>
                </a:lnTo>
                <a:lnTo>
                  <a:pt x="141083" y="510666"/>
                </a:lnTo>
                <a:lnTo>
                  <a:pt x="189373" y="533762"/>
                </a:lnTo>
                <a:lnTo>
                  <a:pt x="210959" y="535268"/>
                </a:lnTo>
                <a:lnTo>
                  <a:pt x="373383" y="535268"/>
                </a:lnTo>
                <a:lnTo>
                  <a:pt x="345255" y="563648"/>
                </a:lnTo>
                <a:lnTo>
                  <a:pt x="309319" y="589341"/>
                </a:lnTo>
                <a:lnTo>
                  <a:pt x="270188" y="607693"/>
                </a:lnTo>
                <a:lnTo>
                  <a:pt x="227863" y="618704"/>
                </a:lnTo>
                <a:lnTo>
                  <a:pt x="182343" y="622374"/>
                </a:lnTo>
                <a:close/>
              </a:path>
              <a:path extrusionOk="0" h="625475" w="1835785">
                <a:moveTo>
                  <a:pt x="373383" y="535268"/>
                </a:moveTo>
                <a:lnTo>
                  <a:pt x="210959" y="535268"/>
                </a:lnTo>
                <a:lnTo>
                  <a:pt x="227565" y="534520"/>
                </a:lnTo>
                <a:lnTo>
                  <a:pt x="244483" y="532276"/>
                </a:lnTo>
                <a:lnTo>
                  <a:pt x="296963" y="516089"/>
                </a:lnTo>
                <a:lnTo>
                  <a:pt x="328636" y="494687"/>
                </a:lnTo>
                <a:lnTo>
                  <a:pt x="356535" y="460713"/>
                </a:lnTo>
                <a:lnTo>
                  <a:pt x="370177" y="411758"/>
                </a:lnTo>
                <a:lnTo>
                  <a:pt x="372008" y="380340"/>
                </a:lnTo>
                <a:lnTo>
                  <a:pt x="372008" y="352413"/>
                </a:lnTo>
                <a:lnTo>
                  <a:pt x="326619" y="343343"/>
                </a:lnTo>
                <a:lnTo>
                  <a:pt x="279255" y="338117"/>
                </a:lnTo>
                <a:lnTo>
                  <a:pt x="248227" y="337119"/>
                </a:lnTo>
                <a:lnTo>
                  <a:pt x="479817" y="337119"/>
                </a:lnTo>
                <a:lnTo>
                  <a:pt x="479817" y="434199"/>
                </a:lnTo>
                <a:lnTo>
                  <a:pt x="481148" y="434199"/>
                </a:lnTo>
                <a:lnTo>
                  <a:pt x="481636" y="451768"/>
                </a:lnTo>
                <a:lnTo>
                  <a:pt x="488468" y="493378"/>
                </a:lnTo>
                <a:lnTo>
                  <a:pt x="503254" y="528536"/>
                </a:lnTo>
                <a:lnTo>
                  <a:pt x="504318" y="530614"/>
                </a:lnTo>
                <a:lnTo>
                  <a:pt x="377997" y="530614"/>
                </a:lnTo>
                <a:lnTo>
                  <a:pt x="373383" y="535268"/>
                </a:lnTo>
                <a:close/>
              </a:path>
              <a:path extrusionOk="0" h="625475" w="1835785">
                <a:moveTo>
                  <a:pt x="481148" y="434199"/>
                </a:moveTo>
                <a:lnTo>
                  <a:pt x="479817" y="434199"/>
                </a:lnTo>
                <a:lnTo>
                  <a:pt x="481148" y="434199"/>
                </a:lnTo>
                <a:close/>
              </a:path>
              <a:path extrusionOk="0" h="625475" w="1835785">
                <a:moveTo>
                  <a:pt x="447873" y="610406"/>
                </a:moveTo>
                <a:lnTo>
                  <a:pt x="409608" y="585720"/>
                </a:lnTo>
                <a:lnTo>
                  <a:pt x="388562" y="551725"/>
                </a:lnTo>
                <a:lnTo>
                  <a:pt x="377997" y="530614"/>
                </a:lnTo>
                <a:lnTo>
                  <a:pt x="504318" y="530614"/>
                </a:lnTo>
                <a:lnTo>
                  <a:pt x="509764" y="541253"/>
                </a:lnTo>
                <a:lnTo>
                  <a:pt x="513091" y="546572"/>
                </a:lnTo>
                <a:lnTo>
                  <a:pt x="514380" y="551725"/>
                </a:lnTo>
                <a:lnTo>
                  <a:pt x="514422" y="563195"/>
                </a:lnTo>
                <a:lnTo>
                  <a:pt x="510429" y="569845"/>
                </a:lnTo>
                <a:lnTo>
                  <a:pt x="501778" y="576494"/>
                </a:lnTo>
                <a:lnTo>
                  <a:pt x="453863" y="608411"/>
                </a:lnTo>
                <a:lnTo>
                  <a:pt x="447873" y="610406"/>
                </a:lnTo>
                <a:close/>
              </a:path>
              <a:path extrusionOk="0" h="625475" w="1835785">
                <a:moveTo>
                  <a:pt x="745347" y="607081"/>
                </a:moveTo>
                <a:lnTo>
                  <a:pt x="709202" y="583320"/>
                </a:lnTo>
                <a:lnTo>
                  <a:pt x="549693" y="60508"/>
                </a:lnTo>
                <a:lnTo>
                  <a:pt x="543704" y="33911"/>
                </a:lnTo>
                <a:lnTo>
                  <a:pt x="543704" y="23272"/>
                </a:lnTo>
                <a:lnTo>
                  <a:pt x="549027" y="17288"/>
                </a:lnTo>
                <a:lnTo>
                  <a:pt x="624893" y="17288"/>
                </a:lnTo>
                <a:lnTo>
                  <a:pt x="661141" y="41049"/>
                </a:lnTo>
                <a:lnTo>
                  <a:pt x="775959" y="490053"/>
                </a:lnTo>
                <a:lnTo>
                  <a:pt x="861893" y="490053"/>
                </a:lnTo>
                <a:lnTo>
                  <a:pt x="841842" y="573834"/>
                </a:lnTo>
                <a:lnTo>
                  <a:pt x="818383" y="605502"/>
                </a:lnTo>
                <a:lnTo>
                  <a:pt x="802578" y="607081"/>
                </a:lnTo>
                <a:lnTo>
                  <a:pt x="745347" y="607081"/>
                </a:lnTo>
                <a:close/>
              </a:path>
              <a:path extrusionOk="0" h="625475" w="1835785">
                <a:moveTo>
                  <a:pt x="861893" y="490053"/>
                </a:moveTo>
                <a:lnTo>
                  <a:pt x="775959" y="490053"/>
                </a:lnTo>
                <a:lnTo>
                  <a:pt x="879775" y="49869"/>
                </a:lnTo>
                <a:lnTo>
                  <a:pt x="903234" y="19116"/>
                </a:lnTo>
                <a:lnTo>
                  <a:pt x="919039" y="17288"/>
                </a:lnTo>
                <a:lnTo>
                  <a:pt x="972278" y="17288"/>
                </a:lnTo>
                <a:lnTo>
                  <a:pt x="1009192" y="41049"/>
                </a:lnTo>
                <a:lnTo>
                  <a:pt x="1034141" y="145619"/>
                </a:lnTo>
                <a:lnTo>
                  <a:pt x="944327" y="145619"/>
                </a:lnTo>
                <a:lnTo>
                  <a:pt x="861893" y="490053"/>
                </a:lnTo>
                <a:close/>
              </a:path>
              <a:path extrusionOk="0" h="625475" w="1835785">
                <a:moveTo>
                  <a:pt x="1208135" y="495373"/>
                </a:moveTo>
                <a:lnTo>
                  <a:pt x="1116689" y="495373"/>
                </a:lnTo>
                <a:lnTo>
                  <a:pt x="1231819" y="49869"/>
                </a:lnTo>
                <a:lnTo>
                  <a:pt x="1255610" y="19116"/>
                </a:lnTo>
                <a:lnTo>
                  <a:pt x="1271082" y="17288"/>
                </a:lnTo>
                <a:lnTo>
                  <a:pt x="1343620" y="17288"/>
                </a:lnTo>
                <a:lnTo>
                  <a:pt x="1349610" y="22607"/>
                </a:lnTo>
                <a:lnTo>
                  <a:pt x="1349610" y="37236"/>
                </a:lnTo>
                <a:lnTo>
                  <a:pt x="1348944" y="40560"/>
                </a:lnTo>
                <a:lnTo>
                  <a:pt x="1347613" y="48540"/>
                </a:lnTo>
                <a:lnTo>
                  <a:pt x="1346282" y="53859"/>
                </a:lnTo>
                <a:lnTo>
                  <a:pt x="1343620" y="61173"/>
                </a:lnTo>
                <a:lnTo>
                  <a:pt x="1208135" y="495373"/>
                </a:lnTo>
                <a:close/>
              </a:path>
              <a:path extrusionOk="0" h="625475" w="1835785">
                <a:moveTo>
                  <a:pt x="1143974" y="607746"/>
                </a:moveTo>
                <a:lnTo>
                  <a:pt x="1086742" y="607746"/>
                </a:lnTo>
                <a:lnTo>
                  <a:pt x="1077997" y="607361"/>
                </a:lnTo>
                <a:lnTo>
                  <a:pt x="1047478" y="574499"/>
                </a:lnTo>
                <a:lnTo>
                  <a:pt x="944327" y="145619"/>
                </a:lnTo>
                <a:lnTo>
                  <a:pt x="1034141" y="145619"/>
                </a:lnTo>
                <a:lnTo>
                  <a:pt x="1116689" y="495373"/>
                </a:lnTo>
                <a:lnTo>
                  <a:pt x="1208135" y="495373"/>
                </a:lnTo>
                <a:lnTo>
                  <a:pt x="1183238" y="575164"/>
                </a:lnTo>
                <a:lnTo>
                  <a:pt x="1158864" y="605917"/>
                </a:lnTo>
                <a:lnTo>
                  <a:pt x="1151949" y="607268"/>
                </a:lnTo>
                <a:lnTo>
                  <a:pt x="1143974" y="607746"/>
                </a:lnTo>
                <a:close/>
              </a:path>
              <a:path extrusionOk="0" h="625475" w="1835785">
                <a:moveTo>
                  <a:pt x="1806270" y="534603"/>
                </a:moveTo>
                <a:lnTo>
                  <a:pt x="1593179" y="534603"/>
                </a:lnTo>
                <a:lnTo>
                  <a:pt x="1622866" y="533232"/>
                </a:lnTo>
                <a:lnTo>
                  <a:pt x="1648997" y="529118"/>
                </a:lnTo>
                <a:lnTo>
                  <a:pt x="1690340" y="512661"/>
                </a:lnTo>
                <a:lnTo>
                  <a:pt x="1722720" y="468807"/>
                </a:lnTo>
                <a:lnTo>
                  <a:pt x="1724945" y="449492"/>
                </a:lnTo>
                <a:lnTo>
                  <a:pt x="1723822" y="436142"/>
                </a:lnTo>
                <a:lnTo>
                  <a:pt x="1696007" y="393711"/>
                </a:lnTo>
                <a:lnTo>
                  <a:pt x="1639763" y="368371"/>
                </a:lnTo>
                <a:lnTo>
                  <a:pt x="1543267" y="338449"/>
                </a:lnTo>
                <a:lnTo>
                  <a:pt x="1509223" y="325608"/>
                </a:lnTo>
                <a:lnTo>
                  <a:pt x="1455859" y="291696"/>
                </a:lnTo>
                <a:lnTo>
                  <a:pt x="1422325" y="248081"/>
                </a:lnTo>
                <a:lnTo>
                  <a:pt x="1405625" y="199749"/>
                </a:lnTo>
                <a:lnTo>
                  <a:pt x="1403515" y="174211"/>
                </a:lnTo>
                <a:lnTo>
                  <a:pt x="1404638" y="153889"/>
                </a:lnTo>
                <a:lnTo>
                  <a:pt x="1421483" y="100404"/>
                </a:lnTo>
                <a:lnTo>
                  <a:pt x="1455173" y="57578"/>
                </a:lnTo>
                <a:lnTo>
                  <a:pt x="1501508" y="25849"/>
                </a:lnTo>
                <a:lnTo>
                  <a:pt x="1538609" y="11303"/>
                </a:lnTo>
                <a:lnTo>
                  <a:pt x="1579536" y="2659"/>
                </a:lnTo>
                <a:lnTo>
                  <a:pt x="1622460" y="0"/>
                </a:lnTo>
                <a:lnTo>
                  <a:pt x="1633545" y="135"/>
                </a:lnTo>
                <a:lnTo>
                  <a:pt x="1678299" y="4270"/>
                </a:lnTo>
                <a:lnTo>
                  <a:pt x="1720162" y="12477"/>
                </a:lnTo>
                <a:lnTo>
                  <a:pt x="1756723" y="23605"/>
                </a:lnTo>
                <a:lnTo>
                  <a:pt x="1792659" y="44830"/>
                </a:lnTo>
                <a:lnTo>
                  <a:pt x="1802142" y="61838"/>
                </a:lnTo>
                <a:lnTo>
                  <a:pt x="1802142" y="89765"/>
                </a:lnTo>
                <a:lnTo>
                  <a:pt x="1633774" y="89765"/>
                </a:lnTo>
                <a:lnTo>
                  <a:pt x="1606842" y="90898"/>
                </a:lnTo>
                <a:lnTo>
                  <a:pt x="1562462" y="100144"/>
                </a:lnTo>
                <a:lnTo>
                  <a:pt x="1521888" y="132487"/>
                </a:lnTo>
                <a:lnTo>
                  <a:pt x="1513986" y="167562"/>
                </a:lnTo>
                <a:lnTo>
                  <a:pt x="1515233" y="181016"/>
                </a:lnTo>
                <a:lnTo>
                  <a:pt x="1533950" y="214772"/>
                </a:lnTo>
                <a:lnTo>
                  <a:pt x="1582708" y="242637"/>
                </a:lnTo>
                <a:lnTo>
                  <a:pt x="1701653" y="281265"/>
                </a:lnTo>
                <a:lnTo>
                  <a:pt x="1735084" y="293857"/>
                </a:lnTo>
                <a:lnTo>
                  <a:pt x="1786722" y="325774"/>
                </a:lnTo>
                <a:lnTo>
                  <a:pt x="1818291" y="366283"/>
                </a:lnTo>
                <a:lnTo>
                  <a:pt x="1833538" y="412932"/>
                </a:lnTo>
                <a:lnTo>
                  <a:pt x="1835417" y="438189"/>
                </a:lnTo>
                <a:lnTo>
                  <a:pt x="1834304" y="459123"/>
                </a:lnTo>
                <a:lnTo>
                  <a:pt x="1831008" y="478999"/>
                </a:lnTo>
                <a:lnTo>
                  <a:pt x="1825590" y="497752"/>
                </a:lnTo>
                <a:lnTo>
                  <a:pt x="1818114" y="515320"/>
                </a:lnTo>
                <a:lnTo>
                  <a:pt x="1808371" y="531757"/>
                </a:lnTo>
                <a:lnTo>
                  <a:pt x="1806270" y="534603"/>
                </a:lnTo>
                <a:close/>
              </a:path>
              <a:path extrusionOk="0" h="625475" w="1835785">
                <a:moveTo>
                  <a:pt x="1786836" y="123677"/>
                </a:moveTo>
                <a:lnTo>
                  <a:pt x="1782229" y="123178"/>
                </a:lnTo>
                <a:lnTo>
                  <a:pt x="1776438" y="121682"/>
                </a:lnTo>
                <a:lnTo>
                  <a:pt x="1769523" y="119188"/>
                </a:lnTo>
                <a:lnTo>
                  <a:pt x="1761547" y="115697"/>
                </a:lnTo>
                <a:lnTo>
                  <a:pt x="1732224" y="104352"/>
                </a:lnTo>
                <a:lnTo>
                  <a:pt x="1701154" y="96248"/>
                </a:lnTo>
                <a:lnTo>
                  <a:pt x="1668337" y="91386"/>
                </a:lnTo>
                <a:lnTo>
                  <a:pt x="1633774" y="89765"/>
                </a:lnTo>
                <a:lnTo>
                  <a:pt x="1802142" y="89765"/>
                </a:lnTo>
                <a:lnTo>
                  <a:pt x="1802142" y="102399"/>
                </a:lnTo>
                <a:lnTo>
                  <a:pt x="1801154" y="111614"/>
                </a:lnTo>
                <a:lnTo>
                  <a:pt x="1798232" y="118274"/>
                </a:lnTo>
                <a:lnTo>
                  <a:pt x="1793439" y="122316"/>
                </a:lnTo>
                <a:lnTo>
                  <a:pt x="1786836" y="123677"/>
                </a:lnTo>
                <a:close/>
              </a:path>
              <a:path extrusionOk="0" h="625475" w="1835785">
                <a:moveTo>
                  <a:pt x="1600499" y="625034"/>
                </a:moveTo>
                <a:lnTo>
                  <a:pt x="1548757" y="622042"/>
                </a:lnTo>
                <a:lnTo>
                  <a:pt x="1498014" y="613065"/>
                </a:lnTo>
                <a:lnTo>
                  <a:pt x="1453759" y="600515"/>
                </a:lnTo>
                <a:lnTo>
                  <a:pt x="1414142" y="581876"/>
                </a:lnTo>
                <a:lnTo>
                  <a:pt x="1396860" y="555216"/>
                </a:lnTo>
                <a:lnTo>
                  <a:pt x="1396860" y="515320"/>
                </a:lnTo>
                <a:lnTo>
                  <a:pt x="1397848" y="506209"/>
                </a:lnTo>
                <a:lnTo>
                  <a:pt x="1400769" y="499778"/>
                </a:lnTo>
                <a:lnTo>
                  <a:pt x="1405563" y="495965"/>
                </a:lnTo>
                <a:lnTo>
                  <a:pt x="1412166" y="494708"/>
                </a:lnTo>
                <a:lnTo>
                  <a:pt x="1416159" y="494708"/>
                </a:lnTo>
                <a:lnTo>
                  <a:pt x="1420152" y="495373"/>
                </a:lnTo>
                <a:lnTo>
                  <a:pt x="1428138" y="498032"/>
                </a:lnTo>
                <a:lnTo>
                  <a:pt x="1434127" y="500692"/>
                </a:lnTo>
                <a:lnTo>
                  <a:pt x="1458116" y="510448"/>
                </a:lnTo>
                <a:lnTo>
                  <a:pt x="1494780" y="522146"/>
                </a:lnTo>
                <a:lnTo>
                  <a:pt x="1533846" y="530115"/>
                </a:lnTo>
                <a:lnTo>
                  <a:pt x="1573318" y="534105"/>
                </a:lnTo>
                <a:lnTo>
                  <a:pt x="1593179" y="534603"/>
                </a:lnTo>
                <a:lnTo>
                  <a:pt x="1806270" y="534603"/>
                </a:lnTo>
                <a:lnTo>
                  <a:pt x="1797068" y="547071"/>
                </a:lnTo>
                <a:lnTo>
                  <a:pt x="1769533" y="573834"/>
                </a:lnTo>
                <a:lnTo>
                  <a:pt x="1735593" y="595445"/>
                </a:lnTo>
                <a:lnTo>
                  <a:pt x="1695664" y="611070"/>
                </a:lnTo>
                <a:lnTo>
                  <a:pt x="1649579" y="621543"/>
                </a:lnTo>
                <a:lnTo>
                  <a:pt x="1600499" y="625034"/>
                </a:lnTo>
                <a:close/>
              </a:path>
            </a:pathLst>
          </a:custGeom>
          <a:solidFill>
            <a:srgbClr val="252E3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96" name="Google Shape;96;p19"/>
          <p:cNvSpPr/>
          <p:nvPr/>
        </p:nvSpPr>
        <p:spPr>
          <a:xfrm>
            <a:off x="195818" y="587356"/>
            <a:ext cx="1000443" cy="225107"/>
          </a:xfrm>
          <a:custGeom>
            <a:rect b="b" l="l" r="r" t="t"/>
            <a:pathLst>
              <a:path extrusionOk="0" h="450215" w="2000885">
                <a:moveTo>
                  <a:pt x="1643735" y="90430"/>
                </a:moveTo>
                <a:lnTo>
                  <a:pt x="1631201" y="88835"/>
                </a:lnTo>
                <a:lnTo>
                  <a:pt x="1625850" y="81703"/>
                </a:lnTo>
                <a:lnTo>
                  <a:pt x="1628107" y="71448"/>
                </a:lnTo>
                <a:lnTo>
                  <a:pt x="1688591" y="32680"/>
                </a:lnTo>
                <a:lnTo>
                  <a:pt x="1743247" y="14171"/>
                </a:lnTo>
                <a:lnTo>
                  <a:pt x="1799306" y="3703"/>
                </a:lnTo>
                <a:lnTo>
                  <a:pt x="1853697" y="0"/>
                </a:lnTo>
                <a:lnTo>
                  <a:pt x="1903346" y="1781"/>
                </a:lnTo>
                <a:lnTo>
                  <a:pt x="1945181" y="7771"/>
                </a:lnTo>
                <a:lnTo>
                  <a:pt x="1993117" y="27262"/>
                </a:lnTo>
                <a:lnTo>
                  <a:pt x="2000349" y="78030"/>
                </a:lnTo>
                <a:lnTo>
                  <a:pt x="1818194" y="78030"/>
                </a:lnTo>
                <a:lnTo>
                  <a:pt x="1756634" y="79397"/>
                </a:lnTo>
                <a:lnTo>
                  <a:pt x="1695042" y="84563"/>
                </a:lnTo>
                <a:lnTo>
                  <a:pt x="1643735" y="90430"/>
                </a:lnTo>
                <a:close/>
              </a:path>
              <a:path extrusionOk="0" h="450215" w="2000885">
                <a:moveTo>
                  <a:pt x="998211" y="450157"/>
                </a:moveTo>
                <a:lnTo>
                  <a:pt x="946180" y="449284"/>
                </a:lnTo>
                <a:lnTo>
                  <a:pt x="894645" y="446682"/>
                </a:lnTo>
                <a:lnTo>
                  <a:pt x="843632" y="442378"/>
                </a:lnTo>
                <a:lnTo>
                  <a:pt x="793169" y="436399"/>
                </a:lnTo>
                <a:lnTo>
                  <a:pt x="743281" y="428772"/>
                </a:lnTo>
                <a:lnTo>
                  <a:pt x="693994" y="419525"/>
                </a:lnTo>
                <a:lnTo>
                  <a:pt x="645335" y="408684"/>
                </a:lnTo>
                <a:lnTo>
                  <a:pt x="597330" y="396275"/>
                </a:lnTo>
                <a:lnTo>
                  <a:pt x="550006" y="382327"/>
                </a:lnTo>
                <a:lnTo>
                  <a:pt x="503387" y="366866"/>
                </a:lnTo>
                <a:lnTo>
                  <a:pt x="457502" y="349919"/>
                </a:lnTo>
                <a:lnTo>
                  <a:pt x="412376" y="331513"/>
                </a:lnTo>
                <a:lnTo>
                  <a:pt x="368034" y="311675"/>
                </a:lnTo>
                <a:lnTo>
                  <a:pt x="324505" y="290432"/>
                </a:lnTo>
                <a:lnTo>
                  <a:pt x="281813" y="267810"/>
                </a:lnTo>
                <a:lnTo>
                  <a:pt x="239985" y="243838"/>
                </a:lnTo>
                <a:lnTo>
                  <a:pt x="199047" y="218542"/>
                </a:lnTo>
                <a:lnTo>
                  <a:pt x="159025" y="191948"/>
                </a:lnTo>
                <a:lnTo>
                  <a:pt x="119947" y="164084"/>
                </a:lnTo>
                <a:lnTo>
                  <a:pt x="81837" y="134977"/>
                </a:lnTo>
                <a:lnTo>
                  <a:pt x="44723" y="104654"/>
                </a:lnTo>
                <a:lnTo>
                  <a:pt x="8630" y="73142"/>
                </a:lnTo>
                <a:lnTo>
                  <a:pt x="0" y="58659"/>
                </a:lnTo>
                <a:lnTo>
                  <a:pt x="2973" y="46046"/>
                </a:lnTo>
                <a:lnTo>
                  <a:pt x="14432" y="39667"/>
                </a:lnTo>
                <a:lnTo>
                  <a:pt x="31257" y="43885"/>
                </a:lnTo>
                <a:lnTo>
                  <a:pt x="72009" y="66810"/>
                </a:lnTo>
                <a:lnTo>
                  <a:pt x="113633" y="88840"/>
                </a:lnTo>
                <a:lnTo>
                  <a:pt x="156062" y="109938"/>
                </a:lnTo>
                <a:lnTo>
                  <a:pt x="199293" y="130096"/>
                </a:lnTo>
                <a:lnTo>
                  <a:pt x="243282" y="149287"/>
                </a:lnTo>
                <a:lnTo>
                  <a:pt x="287992" y="167488"/>
                </a:lnTo>
                <a:lnTo>
                  <a:pt x="333388" y="184678"/>
                </a:lnTo>
                <a:lnTo>
                  <a:pt x="379437" y="200833"/>
                </a:lnTo>
                <a:lnTo>
                  <a:pt x="426103" y="215931"/>
                </a:lnTo>
                <a:lnTo>
                  <a:pt x="473351" y="229950"/>
                </a:lnTo>
                <a:lnTo>
                  <a:pt x="521145" y="242868"/>
                </a:lnTo>
                <a:lnTo>
                  <a:pt x="569452" y="254662"/>
                </a:lnTo>
                <a:lnTo>
                  <a:pt x="618237" y="265309"/>
                </a:lnTo>
                <a:lnTo>
                  <a:pt x="667464" y="274788"/>
                </a:lnTo>
                <a:lnTo>
                  <a:pt x="717098" y="283076"/>
                </a:lnTo>
                <a:lnTo>
                  <a:pt x="767104" y="290150"/>
                </a:lnTo>
                <a:lnTo>
                  <a:pt x="817449" y="295988"/>
                </a:lnTo>
                <a:lnTo>
                  <a:pt x="868096" y="300567"/>
                </a:lnTo>
                <a:lnTo>
                  <a:pt x="919010" y="303866"/>
                </a:lnTo>
                <a:lnTo>
                  <a:pt x="970158" y="305862"/>
                </a:lnTo>
                <a:lnTo>
                  <a:pt x="1021503" y="306532"/>
                </a:lnTo>
                <a:lnTo>
                  <a:pt x="1634449" y="306532"/>
                </a:lnTo>
                <a:lnTo>
                  <a:pt x="1593513" y="325446"/>
                </a:lnTo>
                <a:lnTo>
                  <a:pt x="1546216" y="345120"/>
                </a:lnTo>
                <a:lnTo>
                  <a:pt x="1497913" y="363147"/>
                </a:lnTo>
                <a:lnTo>
                  <a:pt x="1448780" y="379514"/>
                </a:lnTo>
                <a:lnTo>
                  <a:pt x="1398993" y="394211"/>
                </a:lnTo>
                <a:lnTo>
                  <a:pt x="1348728" y="407224"/>
                </a:lnTo>
                <a:lnTo>
                  <a:pt x="1298159" y="418541"/>
                </a:lnTo>
                <a:lnTo>
                  <a:pt x="1247463" y="428151"/>
                </a:lnTo>
                <a:lnTo>
                  <a:pt x="1196814" y="436041"/>
                </a:lnTo>
                <a:lnTo>
                  <a:pt x="1146389" y="442198"/>
                </a:lnTo>
                <a:lnTo>
                  <a:pt x="1096364" y="446612"/>
                </a:lnTo>
                <a:lnTo>
                  <a:pt x="1046912" y="449269"/>
                </a:lnTo>
                <a:lnTo>
                  <a:pt x="998211" y="450157"/>
                </a:lnTo>
                <a:close/>
              </a:path>
              <a:path extrusionOk="0" h="450215" w="2000885">
                <a:moveTo>
                  <a:pt x="1856369" y="368340"/>
                </a:moveTo>
                <a:lnTo>
                  <a:pt x="1845960" y="367955"/>
                </a:lnTo>
                <a:lnTo>
                  <a:pt x="1840418" y="360963"/>
                </a:lnTo>
                <a:lnTo>
                  <a:pt x="1842051" y="348423"/>
                </a:lnTo>
                <a:lnTo>
                  <a:pt x="1861031" y="300447"/>
                </a:lnTo>
                <a:lnTo>
                  <a:pt x="1881980" y="242364"/>
                </a:lnTo>
                <a:lnTo>
                  <a:pt x="1899309" y="183111"/>
                </a:lnTo>
                <a:lnTo>
                  <a:pt x="1907215" y="132219"/>
                </a:lnTo>
                <a:lnTo>
                  <a:pt x="1899948" y="99074"/>
                </a:lnTo>
                <a:lnTo>
                  <a:pt x="1869405" y="83557"/>
                </a:lnTo>
                <a:lnTo>
                  <a:pt x="1818194" y="78030"/>
                </a:lnTo>
                <a:lnTo>
                  <a:pt x="2000349" y="78030"/>
                </a:lnTo>
                <a:lnTo>
                  <a:pt x="1995363" y="120078"/>
                </a:lnTo>
                <a:lnTo>
                  <a:pt x="1984133" y="168476"/>
                </a:lnTo>
                <a:lnTo>
                  <a:pt x="1966289" y="220085"/>
                </a:lnTo>
                <a:lnTo>
                  <a:pt x="1941458" y="271592"/>
                </a:lnTo>
                <a:lnTo>
                  <a:pt x="1909265" y="319687"/>
                </a:lnTo>
                <a:lnTo>
                  <a:pt x="1869336" y="361057"/>
                </a:lnTo>
                <a:lnTo>
                  <a:pt x="1856369" y="368340"/>
                </a:lnTo>
                <a:close/>
              </a:path>
              <a:path extrusionOk="0" h="450215" w="2000885">
                <a:moveTo>
                  <a:pt x="1899948" y="99074"/>
                </a:moveTo>
                <a:close/>
              </a:path>
              <a:path extrusionOk="0" h="450215" w="2000885">
                <a:moveTo>
                  <a:pt x="1634449" y="306532"/>
                </a:moveTo>
                <a:lnTo>
                  <a:pt x="1021503" y="306532"/>
                </a:lnTo>
                <a:lnTo>
                  <a:pt x="1070390" y="305858"/>
                </a:lnTo>
                <a:lnTo>
                  <a:pt x="1119835" y="303831"/>
                </a:lnTo>
                <a:lnTo>
                  <a:pt x="1169758" y="300447"/>
                </a:lnTo>
                <a:lnTo>
                  <a:pt x="1220079" y="295701"/>
                </a:lnTo>
                <a:lnTo>
                  <a:pt x="1270717" y="289589"/>
                </a:lnTo>
                <a:lnTo>
                  <a:pt x="1321591" y="282105"/>
                </a:lnTo>
                <a:lnTo>
                  <a:pt x="1372621" y="273246"/>
                </a:lnTo>
                <a:lnTo>
                  <a:pt x="1423727" y="263006"/>
                </a:lnTo>
                <a:lnTo>
                  <a:pt x="1474829" y="251380"/>
                </a:lnTo>
                <a:lnTo>
                  <a:pt x="1525845" y="238365"/>
                </a:lnTo>
                <a:lnTo>
                  <a:pt x="1576696" y="223954"/>
                </a:lnTo>
                <a:lnTo>
                  <a:pt x="1627300" y="208144"/>
                </a:lnTo>
                <a:lnTo>
                  <a:pt x="1677578" y="190929"/>
                </a:lnTo>
                <a:lnTo>
                  <a:pt x="1727449" y="172306"/>
                </a:lnTo>
                <a:lnTo>
                  <a:pt x="1776833" y="152268"/>
                </a:lnTo>
                <a:lnTo>
                  <a:pt x="1802319" y="149411"/>
                </a:lnTo>
                <a:lnTo>
                  <a:pt x="1820006" y="161328"/>
                </a:lnTo>
                <a:lnTo>
                  <a:pt x="1824093" y="181349"/>
                </a:lnTo>
                <a:lnTo>
                  <a:pt x="1808776" y="202803"/>
                </a:lnTo>
                <a:lnTo>
                  <a:pt x="1769139" y="230528"/>
                </a:lnTo>
                <a:lnTo>
                  <a:pt x="1727618" y="256667"/>
                </a:lnTo>
                <a:lnTo>
                  <a:pt x="1684390" y="281208"/>
                </a:lnTo>
                <a:lnTo>
                  <a:pt x="1639630" y="304138"/>
                </a:lnTo>
                <a:lnTo>
                  <a:pt x="1634449" y="306532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925" y="1146950"/>
            <a:ext cx="5566583" cy="362977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 txBox="1"/>
          <p:nvPr/>
        </p:nvSpPr>
        <p:spPr>
          <a:xfrm>
            <a:off x="6057225" y="2366038"/>
            <a:ext cx="2924100" cy="11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Overall Interpretation: </a:t>
            </a: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The customer base seems to be middle-aged, with a balanced age distribution. This might reflect a broad appeal of the bank's services across different age groups.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28"/>
          <p:cNvSpPr txBox="1"/>
          <p:nvPr>
            <p:ph idx="4294967295" type="title"/>
          </p:nvPr>
        </p:nvSpPr>
        <p:spPr>
          <a:xfrm>
            <a:off x="745573" y="72368"/>
            <a:ext cx="76530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275">
            <a:spAutoFit/>
          </a:bodyPr>
          <a:lstStyle/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Customer Age Spread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925" y="1146952"/>
            <a:ext cx="5600700" cy="365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/>
          <p:nvPr/>
        </p:nvSpPr>
        <p:spPr>
          <a:xfrm>
            <a:off x="6176100" y="1146950"/>
            <a:ext cx="2529300" cy="3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Low Utilization Ratio:</a:t>
            </a: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 The scatter plot reveals that most credit card users have a low average utilization ratio across various credit limits, indicating minimal use of their available credit.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High Utilization Outliers:</a:t>
            </a: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 A few outliers show higher utilization ratios, especially at lower credit limits, suggesting that some users heavily rely on their credit within these ranges.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8" name="Google Shape;228;p29"/>
          <p:cNvSpPr txBox="1"/>
          <p:nvPr>
            <p:ph type="title"/>
          </p:nvPr>
        </p:nvSpPr>
        <p:spPr>
          <a:xfrm>
            <a:off x="745573" y="72368"/>
            <a:ext cx="76530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275">
            <a:spAutoFit/>
          </a:bodyPr>
          <a:lstStyle/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Credit Limit vs Avg Utilization Ratio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/>
        </p:nvSpPr>
        <p:spPr>
          <a:xfrm>
            <a:off x="3669725" y="344500"/>
            <a:ext cx="26061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SageMaker</a:t>
            </a:r>
            <a:endParaRPr b="1"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1318001" cy="131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338" y="1463350"/>
            <a:ext cx="6169027" cy="336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0"/>
          <p:cNvSpPr txBox="1"/>
          <p:nvPr/>
        </p:nvSpPr>
        <p:spPr>
          <a:xfrm>
            <a:off x="6841550" y="2128200"/>
            <a:ext cx="2094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Amazon SageMaker was employed to manage the entire lifecycle of our customer churn prediction project, from data preprocessing to model building. 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Google Shape;241;p31"/>
          <p:cNvGraphicFramePr/>
          <p:nvPr/>
        </p:nvGraphicFramePr>
        <p:xfrm>
          <a:off x="1947818" y="1238440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5F82CA"/>
                    </a:gs>
                    <a:gs pos="50000">
                      <a:srgbClr val="3C70CA"/>
                    </a:gs>
                    <a:gs pos="100000">
                      <a:srgbClr val="2E60B9"/>
                    </a:gs>
                  </a:gsLst>
                  <a:lin ang="5400012" scaled="0"/>
                </a:gradFill>
                <a:tableStyleId>{5AB4F6EC-BCC1-471F-A116-AF78F7F0D137}</a:tableStyleId>
              </a:tblPr>
              <a:tblGrid>
                <a:gridCol w="1147025"/>
                <a:gridCol w="1106775"/>
              </a:tblGrid>
              <a:tr h="20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Features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Placeholders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0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Education_Level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1519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0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Marital_Status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749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0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/>
                        <a:t>Income_Category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/>
                        <a:t>1112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242" name="Google Shape;242;p31"/>
          <p:cNvSpPr txBox="1"/>
          <p:nvPr/>
        </p:nvSpPr>
        <p:spPr>
          <a:xfrm>
            <a:off x="1587836" y="732803"/>
            <a:ext cx="2875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5240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AutoNum type="arabicPeriod"/>
            </a:pP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Cleaning – placeholders(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Unknown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1809440" y="2271306"/>
            <a:ext cx="29634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Char char="⮚"/>
            </a:pP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Replacing placeholders - Mode imputation 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44" name="Google Shape;244;p31"/>
          <p:cNvGrpSpPr/>
          <p:nvPr/>
        </p:nvGrpSpPr>
        <p:grpSpPr>
          <a:xfrm>
            <a:off x="5108480" y="729625"/>
            <a:ext cx="2595600" cy="1180174"/>
            <a:chOff x="8512105" y="1207997"/>
            <a:chExt cx="3460800" cy="1573565"/>
          </a:xfrm>
        </p:grpSpPr>
        <p:sp>
          <p:nvSpPr>
            <p:cNvPr id="245" name="Google Shape;245;p31"/>
            <p:cNvSpPr txBox="1"/>
            <p:nvPr/>
          </p:nvSpPr>
          <p:spPr>
            <a:xfrm>
              <a:off x="8512105" y="1207997"/>
              <a:ext cx="34608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3.  Transformed the target variable</a:t>
              </a:r>
              <a:endParaRPr b="1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6" name="Google Shape;246;p31"/>
            <p:cNvSpPr txBox="1"/>
            <p:nvPr/>
          </p:nvSpPr>
          <p:spPr>
            <a:xfrm>
              <a:off x="8852999" y="1700662"/>
              <a:ext cx="2961900" cy="108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-133350" lvl="0" marL="1270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Verdana"/>
                <a:buChar char="⮚"/>
              </a:pPr>
              <a:r>
                <a:rPr b="1" lang="en" sz="11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Convert the target variable 'Attrition_Flag'  into a binary.</a:t>
              </a:r>
              <a:endParaRPr sz="1100">
                <a:latin typeface="Verdana"/>
                <a:ea typeface="Verdana"/>
                <a:cs typeface="Verdana"/>
                <a:sym typeface="Verdana"/>
              </a:endParaRPr>
            </a:p>
            <a:p>
              <a:pPr indent="-152400" lvl="0" marL="215900" marR="0" rtl="0" algn="l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Noto Sans Symbols"/>
                <a:buNone/>
              </a:pPr>
              <a:r>
                <a:t/>
              </a:r>
              <a:endParaRPr b="1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31"/>
          <p:cNvGrpSpPr/>
          <p:nvPr/>
        </p:nvGrpSpPr>
        <p:grpSpPr>
          <a:xfrm>
            <a:off x="1587819" y="2895681"/>
            <a:ext cx="3193402" cy="2586440"/>
            <a:chOff x="4279100" y="3845413"/>
            <a:chExt cx="4257870" cy="3448587"/>
          </a:xfrm>
        </p:grpSpPr>
        <p:sp>
          <p:nvSpPr>
            <p:cNvPr id="248" name="Google Shape;248;p31"/>
            <p:cNvSpPr txBox="1"/>
            <p:nvPr/>
          </p:nvSpPr>
          <p:spPr>
            <a:xfrm>
              <a:off x="4279100" y="3845413"/>
              <a:ext cx="30498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2.  Encoding Categorical variables</a:t>
              </a:r>
              <a:endParaRPr b="1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9" name="Google Shape;249;p31"/>
            <p:cNvSpPr txBox="1"/>
            <p:nvPr/>
          </p:nvSpPr>
          <p:spPr>
            <a:xfrm>
              <a:off x="4630670" y="4345600"/>
              <a:ext cx="3906300" cy="29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One-hot Encoding</a:t>
              </a:r>
              <a:endParaRPr b="1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222250" lvl="0" marL="215900" marR="0" rtl="0" algn="l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Verdana"/>
                <a:buChar char="⮚"/>
              </a:pPr>
              <a:r>
                <a:rPr b="1" lang="en" sz="11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'Gender', 'Marital_Status', 'Card_Category'</a:t>
              </a:r>
              <a:endParaRPr b="1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Label Encoding</a:t>
              </a:r>
              <a:endParaRPr b="1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133350" lvl="0" marL="127000" marR="0" rtl="0" algn="l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Verdana"/>
                <a:buChar char="⮚"/>
              </a:pPr>
              <a:r>
                <a:rPr b="1" lang="en" sz="11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'Education_Level', 'Income_Category'</a:t>
              </a:r>
              <a:endParaRPr b="1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63500" lvl="0" marL="127000" marR="0" rtl="0" algn="l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Noto Sans Symbols"/>
                <a:buNone/>
              </a:pPr>
              <a:r>
                <a:t/>
              </a:r>
              <a:endParaRPr b="1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63500" lvl="0" marL="127000" marR="0" rtl="0" algn="l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Noto Sans Symbols"/>
                <a:buNone/>
              </a:pPr>
              <a:r>
                <a:t/>
              </a:r>
              <a:endParaRPr b="1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63500" lvl="0" marL="127000" marR="0" rtl="0" algn="l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Noto Sans Symbols"/>
                <a:buNone/>
              </a:pPr>
              <a:r>
                <a:t/>
              </a:r>
              <a:endParaRPr b="1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52400" lvl="0" marL="215900" marR="0" rtl="0" algn="l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Noto Sans Symbols"/>
                <a:buNone/>
              </a:pPr>
              <a:r>
                <a:t/>
              </a:r>
              <a:endParaRPr b="1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31"/>
          <p:cNvSpPr txBox="1"/>
          <p:nvPr/>
        </p:nvSpPr>
        <p:spPr>
          <a:xfrm>
            <a:off x="5258633" y="2056254"/>
            <a:ext cx="2595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4.  Balancing the dataset </a:t>
            </a:r>
            <a:endParaRPr b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1" name="Google Shape;251;p31"/>
          <p:cNvSpPr txBox="1"/>
          <p:nvPr>
            <p:ph type="title"/>
          </p:nvPr>
        </p:nvSpPr>
        <p:spPr>
          <a:xfrm>
            <a:off x="148075" y="220550"/>
            <a:ext cx="1251000" cy="48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" sz="1800"/>
              <a:t>D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" sz="1800"/>
              <a:t>A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" sz="1800"/>
              <a:t>T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" sz="1800"/>
              <a:t>A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" sz="1800"/>
              <a:t>P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" sz="1800"/>
              <a:t>R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" sz="1800"/>
              <a:t>E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" sz="1800"/>
              <a:t>P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" sz="1800"/>
              <a:t>R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" sz="1800"/>
              <a:t>O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" sz="1800"/>
              <a:t>C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" sz="1800"/>
              <a:t>E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" sz="1800"/>
              <a:t>S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" sz="1800"/>
              <a:t>S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" sz="1800"/>
              <a:t>I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" sz="1800"/>
              <a:t>N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" sz="1800"/>
              <a:t>G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252" name="Google Shape;252;p31"/>
          <p:cNvSpPr txBox="1"/>
          <p:nvPr/>
        </p:nvSpPr>
        <p:spPr>
          <a:xfrm>
            <a:off x="5343075" y="2393588"/>
            <a:ext cx="24267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Synthetic Minority Over-sampling Technique (SMOTE)</a:t>
            </a:r>
            <a:endParaRPr b="1"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Verdana"/>
              <a:ea typeface="Verdana"/>
              <a:cs typeface="Verdana"/>
              <a:sym typeface="Verdana"/>
            </a:endParaRPr>
          </a:p>
          <a:p>
            <a:pPr indent="-146685" lvl="0" marL="16573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Char char="⮚"/>
            </a:pPr>
            <a:r>
              <a:rPr b="1"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Addressing class imbalance</a:t>
            </a:r>
            <a:endParaRPr sz="1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46685" lvl="0" marL="16573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Char char="⮚"/>
            </a:pPr>
            <a:r>
              <a:rPr b="1"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Synthetically generates samples for the minority class.</a:t>
            </a:r>
            <a:endParaRPr sz="1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46685" lvl="0" marL="16573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Char char="⮚"/>
            </a:pPr>
            <a:r>
              <a:rPr b="1"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Increased dataset to 17000.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-76835" lvl="0" marL="16573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6850" lvl="0" marL="28575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65700" y="55075"/>
            <a:ext cx="90783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Feature selection</a:t>
            </a:r>
            <a:endParaRPr b="1"/>
          </a:p>
        </p:txBody>
      </p:sp>
      <p:graphicFrame>
        <p:nvGraphicFramePr>
          <p:cNvPr id="258" name="Google Shape;258;p32"/>
          <p:cNvGraphicFramePr/>
          <p:nvPr/>
        </p:nvGraphicFramePr>
        <p:xfrm>
          <a:off x="4770232" y="1439260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12" scaled="0"/>
                </a:gradFill>
                <a:tableStyleId>{F0B6244B-4F51-40C3-8BDD-90DD4BE6287F}</a:tableStyleId>
              </a:tblPr>
              <a:tblGrid>
                <a:gridCol w="1637450"/>
                <a:gridCol w="1056250"/>
              </a:tblGrid>
              <a:tr h="19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Feature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Selected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9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Credit_Limit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9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Avg_Open_To_Buy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9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Total_Revolving_Bal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9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Contacts_Count_12_mon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9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Months_Inactive_12_mon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9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Gender_F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9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Income_Category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9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Marital_Status_Single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9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Card_Category_Blue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9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Total_Relationship_Count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</a:tbl>
          </a:graphicData>
        </a:graphic>
      </p:graphicFrame>
      <p:graphicFrame>
        <p:nvGraphicFramePr>
          <p:cNvPr id="259" name="Google Shape;259;p32"/>
          <p:cNvGraphicFramePr/>
          <p:nvPr/>
        </p:nvGraphicFramePr>
        <p:xfrm>
          <a:off x="737599" y="545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{34E9CD81-1CDF-4C78-8386-EE47E32BA0AA}</a:tableStyleId>
              </a:tblPr>
              <a:tblGrid>
                <a:gridCol w="1914150"/>
                <a:gridCol w="749050"/>
              </a:tblGrid>
              <a:tr h="1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Feature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Importance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Total_Trans_Ct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0.2074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Total_Trans_Amt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0.196146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Total_Revolving_Bal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0.099631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Total_Ct_Chng_Q4_Q1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0.080409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Total_Relationship_Count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0.058928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Avg_Utilization_Ratio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0.052833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Total_Amt_Chng_Q4_Q1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0.052006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Marital_Status_Married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0.033662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Gender_F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0.031445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Gender_M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0.025973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Avg_Open_To_Buy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0.024907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Marital_Status_Single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0.023154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Credit_Limit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0.021696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Customer_Age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0.021553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Months_on_book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0.013238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Months_Inactive_12_mon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0.0131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Contacts_Count_12_mon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0.009648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Income_Category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0.007807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Dependent_count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0.007568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Education_Level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0.007543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Marital_Status_Divorced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0.004193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Card_Category_Blue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0.003176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Card_Category_Silver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0.002489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Card_Category_Gold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0.001375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Card_Category_Platinum</a:t>
                      </a:r>
                      <a:endParaRPr sz="1100"/>
                    </a:p>
                  </a:txBody>
                  <a:tcPr marT="7150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>
                          <a:solidFill>
                            <a:srgbClr val="000000"/>
                          </a:solidFill>
                        </a:rPr>
                        <a:t>0.000118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</a:tbl>
          </a:graphicData>
        </a:graphic>
      </p:graphicFrame>
      <p:sp>
        <p:nvSpPr>
          <p:cNvPr id="260" name="Google Shape;260;p32"/>
          <p:cNvSpPr txBox="1"/>
          <p:nvPr/>
        </p:nvSpPr>
        <p:spPr>
          <a:xfrm>
            <a:off x="1051678" y="290267"/>
            <a:ext cx="2131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endParaRPr sz="1100"/>
          </a:p>
        </p:txBody>
      </p:sp>
      <p:sp>
        <p:nvSpPr>
          <p:cNvPr id="261" name="Google Shape;261;p32"/>
          <p:cNvSpPr txBox="1"/>
          <p:nvPr/>
        </p:nvSpPr>
        <p:spPr>
          <a:xfrm>
            <a:off x="5303925" y="907750"/>
            <a:ext cx="16263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Recursive </a:t>
            </a: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Elimination(RFE)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343230" y="309006"/>
            <a:ext cx="78867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Fixed Features for Analysis</a:t>
            </a:r>
            <a:endParaRPr/>
          </a:p>
        </p:txBody>
      </p:sp>
      <p:graphicFrame>
        <p:nvGraphicFramePr>
          <p:cNvPr id="267" name="Google Shape;267;p33"/>
          <p:cNvGraphicFramePr/>
          <p:nvPr/>
        </p:nvGraphicFramePr>
        <p:xfrm>
          <a:off x="1137684" y="2464354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A6B6DE"/>
                    </a:gs>
                    <a:gs pos="50000">
                      <a:srgbClr val="98AAD9"/>
                    </a:gs>
                    <a:gs pos="100000">
                      <a:srgbClr val="859CD7"/>
                    </a:gs>
                  </a:gsLst>
                  <a:lin ang="5400012" scaled="0"/>
                </a:gradFill>
                <a:tableStyleId>{8D776E15-E5E2-4009-BC9B-153A3DE954D9}</a:tableStyleId>
              </a:tblPr>
              <a:tblGrid>
                <a:gridCol w="226445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/>
                        <a:t>Features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4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Total_Revolving_Bal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4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Total_Relationship_Count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4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Total_Ct_Chng_Q4_Q1</a:t>
                      </a:r>
                      <a:endParaRPr sz="1400"/>
                    </a:p>
                  </a:txBody>
                  <a:tcPr marT="34300" marB="34300" marR="68600" marL="68600" anchor="ctr"/>
                </a:tc>
              </a:tr>
            </a:tbl>
          </a:graphicData>
        </a:graphic>
      </p:graphicFrame>
      <p:graphicFrame>
        <p:nvGraphicFramePr>
          <p:cNvPr id="268" name="Google Shape;268;p33"/>
          <p:cNvGraphicFramePr/>
          <p:nvPr/>
        </p:nvGraphicFramePr>
        <p:xfrm>
          <a:off x="5390542" y="14887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{2299B693-D247-4D01-B7B6-E10220FFBC29}</a:tableStyleId>
              </a:tblPr>
              <a:tblGrid>
                <a:gridCol w="2888825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>
                          <a:solidFill>
                            <a:srgbClr val="000000"/>
                          </a:solidFill>
                        </a:rPr>
                        <a:t>Feature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>
                          <a:solidFill>
                            <a:srgbClr val="000000"/>
                          </a:solidFill>
                        </a:rPr>
                        <a:t>Total_Trans_Ct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>
                          <a:solidFill>
                            <a:srgbClr val="000000"/>
                          </a:solidFill>
                        </a:rPr>
                        <a:t>Total_Revolving_Bal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>
                          <a:solidFill>
                            <a:srgbClr val="000000"/>
                          </a:solidFill>
                        </a:rPr>
                        <a:t>Total_Ct_Chng_Q4_Q1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>
                          <a:solidFill>
                            <a:srgbClr val="000000"/>
                          </a:solidFill>
                        </a:rPr>
                        <a:t>Total_Relationship_Count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>
                          <a:solidFill>
                            <a:srgbClr val="000000"/>
                          </a:solidFill>
                        </a:rPr>
                        <a:t>Avg_Utilization_Ratio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>
                          <a:solidFill>
                            <a:srgbClr val="000000"/>
                          </a:solidFill>
                        </a:rPr>
                        <a:t>Total_Amt_Chng_Q4_Q1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>
                          <a:solidFill>
                            <a:srgbClr val="000000"/>
                          </a:solidFill>
                        </a:rPr>
                        <a:t>Credit_Limit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>
                          <a:solidFill>
                            <a:srgbClr val="000000"/>
                          </a:solidFill>
                        </a:rPr>
                        <a:t>Gender_F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>
                          <a:solidFill>
                            <a:srgbClr val="000000"/>
                          </a:solidFill>
                        </a:rPr>
                        <a:t>Income_Category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>
                          <a:solidFill>
                            <a:srgbClr val="000000"/>
                          </a:solidFill>
                        </a:rPr>
                        <a:t>Card_Category_Blue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>
                          <a:solidFill>
                            <a:srgbClr val="000000"/>
                          </a:solidFill>
                        </a:rPr>
                        <a:t>Avg_Open_To_Buy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>
                          <a:solidFill>
                            <a:srgbClr val="000000"/>
                          </a:solidFill>
                        </a:rPr>
                        <a:t>Months_Inactive_12_mon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>
                          <a:solidFill>
                            <a:srgbClr val="000000"/>
                          </a:solidFill>
                        </a:rPr>
                        <a:t>Contacts_Count_12_mon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>
                          <a:solidFill>
                            <a:srgbClr val="000000"/>
                          </a:solidFill>
                        </a:rPr>
                        <a:t>Total_Trans_Amt</a:t>
                      </a:r>
                      <a:endParaRPr sz="1100"/>
                    </a:p>
                  </a:txBody>
                  <a:tcPr marT="7150" marB="0" marR="7150" marL="7150" anchor="ctr"/>
                </a:tc>
              </a:tr>
            </a:tbl>
          </a:graphicData>
        </a:graphic>
      </p:graphicFrame>
      <p:sp>
        <p:nvSpPr>
          <p:cNvPr id="269" name="Google Shape;269;p33"/>
          <p:cNvSpPr txBox="1"/>
          <p:nvPr/>
        </p:nvSpPr>
        <p:spPr>
          <a:xfrm>
            <a:off x="672539" y="1779482"/>
            <a:ext cx="3653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1: 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Mutual Features Across All Three Methods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3"/>
          <p:cNvSpPr txBox="1"/>
          <p:nvPr/>
        </p:nvSpPr>
        <p:spPr>
          <a:xfrm>
            <a:off x="5391206" y="889802"/>
            <a:ext cx="3130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2: 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Important Features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3D rendering of game pieces tied together with a rope" id="276" name="Google Shape;276;p34"/>
          <p:cNvPicPr preferRelativeResize="0"/>
          <p:nvPr/>
        </p:nvPicPr>
        <p:blipFill rotWithShape="1">
          <a:blip r:embed="rId3">
            <a:alphaModFix amt="50000"/>
          </a:blip>
          <a:srcRect b="0" l="0" r="0" t="24998"/>
          <a:stretch/>
        </p:blipFill>
        <p:spPr>
          <a:xfrm>
            <a:off x="15" y="8"/>
            <a:ext cx="9143987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4"/>
          <p:cNvSpPr txBox="1"/>
          <p:nvPr>
            <p:ph type="title"/>
          </p:nvPr>
        </p:nvSpPr>
        <p:spPr>
          <a:xfrm>
            <a:off x="1143000" y="841772"/>
            <a:ext cx="6858000" cy="21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Calibri"/>
              <a:buNone/>
            </a:pPr>
            <a:r>
              <a:rPr b="1" lang="en" sz="4500">
                <a:solidFill>
                  <a:srgbClr val="FFFFFF"/>
                </a:solidFill>
              </a:rPr>
              <a:t>Model Building and </a:t>
            </a:r>
            <a:r>
              <a:rPr b="1" lang="en" sz="4500">
                <a:solidFill>
                  <a:srgbClr val="FFFFFF"/>
                </a:solidFill>
              </a:rPr>
              <a:t>Evaluation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5"/>
          <p:cNvSpPr/>
          <p:nvPr/>
        </p:nvSpPr>
        <p:spPr>
          <a:xfrm>
            <a:off x="0" y="0"/>
            <a:ext cx="4236720" cy="5143500"/>
          </a:xfrm>
          <a:custGeom>
            <a:rect b="b" l="l" r="r" t="t"/>
            <a:pathLst>
              <a:path extrusionOk="0" h="6858000" w="6096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49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5"/>
          <p:cNvSpPr txBox="1"/>
          <p:nvPr/>
        </p:nvSpPr>
        <p:spPr>
          <a:xfrm>
            <a:off x="507911" y="457200"/>
            <a:ext cx="29253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1"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5"/>
          <p:cNvSpPr txBox="1"/>
          <p:nvPr/>
        </p:nvSpPr>
        <p:spPr>
          <a:xfrm>
            <a:off x="630676" y="1838760"/>
            <a:ext cx="2256300" cy="29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ensemble of decision trees algorithms that can be used for classification and regression predictive modeling.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6" name="Google Shape;286;p35"/>
          <p:cNvGrpSpPr/>
          <p:nvPr/>
        </p:nvGrpSpPr>
        <p:grpSpPr>
          <a:xfrm>
            <a:off x="4084111" y="1683030"/>
            <a:ext cx="4616525" cy="1795388"/>
            <a:chOff x="1065276" y="2738439"/>
            <a:chExt cx="9793223" cy="3808629"/>
          </a:xfrm>
        </p:grpSpPr>
        <p:pic>
          <p:nvPicPr>
            <p:cNvPr descr="Your Random Forest Model is Never the Best Random Forest Model You Can Build" id="287" name="Google Shape;287;p35"/>
            <p:cNvPicPr preferRelativeResize="0"/>
            <p:nvPr/>
          </p:nvPicPr>
          <p:blipFill rotWithShape="1">
            <a:blip r:embed="rId3">
              <a:alphaModFix/>
            </a:blip>
            <a:srcRect b="41534" l="3203" r="2581" t="20562"/>
            <a:stretch/>
          </p:blipFill>
          <p:spPr>
            <a:xfrm>
              <a:off x="1065276" y="2738439"/>
              <a:ext cx="9793223" cy="186537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8" name="Google Shape;288;p35"/>
            <p:cNvCxnSpPr/>
            <p:nvPr/>
          </p:nvCxnSpPr>
          <p:spPr>
            <a:xfrm>
              <a:off x="3072384" y="4328160"/>
              <a:ext cx="1536300" cy="1353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89" name="Google Shape;289;p35"/>
            <p:cNvCxnSpPr/>
            <p:nvPr/>
          </p:nvCxnSpPr>
          <p:spPr>
            <a:xfrm flipH="1">
              <a:off x="5388804" y="4465988"/>
              <a:ext cx="243900" cy="1215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0" name="Google Shape;290;p35"/>
            <p:cNvCxnSpPr/>
            <p:nvPr/>
          </p:nvCxnSpPr>
          <p:spPr>
            <a:xfrm flipH="1">
              <a:off x="6145608" y="4534902"/>
              <a:ext cx="3595800" cy="1146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91" name="Google Shape;291;p35"/>
            <p:cNvSpPr/>
            <p:nvPr/>
          </p:nvSpPr>
          <p:spPr>
            <a:xfrm>
              <a:off x="3840480" y="5839968"/>
              <a:ext cx="3035700" cy="70710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Prediction</a:t>
              </a:r>
              <a:endParaRPr b="1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5775" y="2923050"/>
            <a:ext cx="5136200" cy="15185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7" name="Google Shape;297;p36"/>
          <p:cNvGraphicFramePr/>
          <p:nvPr/>
        </p:nvGraphicFramePr>
        <p:xfrm>
          <a:off x="511349" y="1464976"/>
          <a:ext cx="3000000" cy="3000000"/>
        </p:xfrm>
        <a:graphic>
          <a:graphicData uri="http://schemas.openxmlformats.org/drawingml/2006/table">
            <a:tbl>
              <a:tblPr bandRow="1" firstRow="1">
                <a:solidFill>
                  <a:srgbClr val="FFFFFF"/>
                </a:solidFill>
                <a:tableStyleId>{B69DB2CC-B897-44B9-B6A7-0245743CA7B6}</a:tableStyleId>
              </a:tblPr>
              <a:tblGrid>
                <a:gridCol w="940250"/>
                <a:gridCol w="940250"/>
                <a:gridCol w="940250"/>
              </a:tblGrid>
              <a:tr h="608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none" cap="none" strike="noStrike">
                          <a:solidFill>
                            <a:srgbClr val="FFFFFF"/>
                          </a:solidFill>
                        </a:rPr>
                        <a:t>Metric</a:t>
                      </a:r>
                      <a:endParaRPr/>
                    </a:p>
                  </a:txBody>
                  <a:tcPr marT="173625" marB="173625" marR="514525" marL="2257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" sz="1000" u="none" cap="none" strike="noStrike">
                          <a:solidFill>
                            <a:srgbClr val="FFFFFF"/>
                          </a:solidFill>
                        </a:rPr>
                        <a:t>SET 1</a:t>
                      </a:r>
                      <a:endParaRPr/>
                    </a:p>
                  </a:txBody>
                  <a:tcPr marT="173625" marB="173625" marR="514525" marL="2257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" sz="1000" u="none" cap="none" strike="noStrike">
                          <a:solidFill>
                            <a:srgbClr val="FFFFFF"/>
                          </a:solidFill>
                        </a:rPr>
                        <a:t>SET 2</a:t>
                      </a:r>
                      <a:endParaRPr/>
                    </a:p>
                  </a:txBody>
                  <a:tcPr marT="173625" marB="173625" marR="514525" marL="2257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466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Accuracy</a:t>
                      </a:r>
                      <a:endParaRPr/>
                    </a:p>
                  </a:txBody>
                  <a:tcPr marT="173625" marB="173625" marR="107200" marL="2257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0.</a:t>
                      </a:r>
                      <a:r>
                        <a:rPr lang="en" sz="1000"/>
                        <a:t>79</a:t>
                      </a:r>
                      <a:endParaRPr/>
                    </a:p>
                  </a:txBody>
                  <a:tcPr marT="173625" marB="173625" marR="107200" marL="2257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0.97</a:t>
                      </a:r>
                      <a:endParaRPr/>
                    </a:p>
                  </a:txBody>
                  <a:tcPr marT="173625" marB="173625" marR="107200" marL="2257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Precision</a:t>
                      </a:r>
                      <a:endParaRPr/>
                    </a:p>
                  </a:txBody>
                  <a:tcPr marT="173625" marB="173625" marR="107200" marL="2257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0.</a:t>
                      </a: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7</a:t>
                      </a:r>
                      <a:r>
                        <a:rPr lang="en" sz="1000"/>
                        <a:t>9</a:t>
                      </a:r>
                      <a:endParaRPr/>
                    </a:p>
                  </a:txBody>
                  <a:tcPr marT="173625" marB="173625" marR="107200" marL="2257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0.98</a:t>
                      </a:r>
                      <a:endParaRPr/>
                    </a:p>
                  </a:txBody>
                  <a:tcPr marT="173625" marB="173625" marR="107200" marL="2257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466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Recall</a:t>
                      </a:r>
                      <a:endParaRPr/>
                    </a:p>
                  </a:txBody>
                  <a:tcPr marT="173625" marB="173625" marR="107200" marL="2257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0.</a:t>
                      </a:r>
                      <a:r>
                        <a:rPr lang="en" sz="1000"/>
                        <a:t>79</a:t>
                      </a:r>
                      <a:endParaRPr/>
                    </a:p>
                  </a:txBody>
                  <a:tcPr marT="173625" marB="173625" marR="107200" marL="2257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0.9</a:t>
                      </a:r>
                      <a:r>
                        <a:rPr lang="en" sz="1000"/>
                        <a:t>8</a:t>
                      </a:r>
                      <a:endParaRPr/>
                    </a:p>
                  </a:txBody>
                  <a:tcPr marT="173625" marB="173625" marR="107200" marL="2257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F1 Score</a:t>
                      </a:r>
                      <a:endParaRPr/>
                    </a:p>
                  </a:txBody>
                  <a:tcPr marT="173625" marB="173625" marR="107200" marL="2257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0.79</a:t>
                      </a:r>
                      <a:endParaRPr/>
                    </a:p>
                  </a:txBody>
                  <a:tcPr marT="173625" marB="173625" marR="107200" marL="2257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0.9</a:t>
                      </a:r>
                      <a:r>
                        <a:rPr lang="en" sz="1000"/>
                        <a:t>8</a:t>
                      </a:r>
                      <a:endParaRPr/>
                    </a:p>
                  </a:txBody>
                  <a:tcPr marT="173625" marB="173625" marR="107200" marL="2257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298" name="Google Shape;298;p36"/>
          <p:cNvSpPr txBox="1"/>
          <p:nvPr/>
        </p:nvSpPr>
        <p:spPr>
          <a:xfrm>
            <a:off x="336900" y="201225"/>
            <a:ext cx="86043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Random Forest Results</a:t>
            </a:r>
            <a:endParaRPr b="1"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5775" y="1065200"/>
            <a:ext cx="5136200" cy="17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/>
        </p:nvSpPr>
        <p:spPr>
          <a:xfrm>
            <a:off x="546702" y="1178900"/>
            <a:ext cx="1722900" cy="17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5" name="Google Shape;305;p37"/>
          <p:cNvGraphicFramePr/>
          <p:nvPr/>
        </p:nvGraphicFramePr>
        <p:xfrm>
          <a:off x="3863537" y="11268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{9E966CDC-FAA3-4AE5-A092-F87F3D912F8E}</a:tableStyleId>
              </a:tblPr>
              <a:tblGrid>
                <a:gridCol w="1944650"/>
                <a:gridCol w="2301850"/>
              </a:tblGrid>
              <a:tr h="18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u="none" strike="noStrike">
                          <a:solidFill>
                            <a:schemeClr val="lt1"/>
                          </a:solidFill>
                        </a:rPr>
                        <a:t>Folds</a:t>
                      </a:r>
                      <a:endParaRPr sz="1100"/>
                    </a:p>
                  </a:txBody>
                  <a:tcPr marT="21425" marB="0" marR="21425" marL="2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u="none" strike="noStrike">
                          <a:solidFill>
                            <a:schemeClr val="lt1"/>
                          </a:solidFill>
                        </a:rPr>
                        <a:t>Scores</a:t>
                      </a:r>
                      <a:endParaRPr sz="1100"/>
                    </a:p>
                  </a:txBody>
                  <a:tcPr marT="21425" marB="0" marR="21425" marL="21425" anchor="ctr"/>
                </a:tc>
              </a:tr>
              <a:tr h="18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u="none" strike="noStrike">
                          <a:solidFill>
                            <a:srgbClr val="000000"/>
                          </a:solidFill>
                        </a:rPr>
                        <a:t>Fold1</a:t>
                      </a:r>
                      <a:endParaRPr sz="1100"/>
                    </a:p>
                  </a:txBody>
                  <a:tcPr marT="21425" marB="0" marR="21425" marL="2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u="none" strike="noStrike">
                          <a:solidFill>
                            <a:srgbClr val="000000"/>
                          </a:solidFill>
                        </a:rPr>
                        <a:t>0.9776</a:t>
                      </a:r>
                      <a:endParaRPr sz="1100"/>
                    </a:p>
                  </a:txBody>
                  <a:tcPr marT="21425" marB="0" marR="21425" marL="21425" anchor="ctr"/>
                </a:tc>
              </a:tr>
              <a:tr h="18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u="none" strike="noStrike">
                          <a:solidFill>
                            <a:srgbClr val="000000"/>
                          </a:solidFill>
                        </a:rPr>
                        <a:t>Fold2</a:t>
                      </a:r>
                      <a:endParaRPr sz="1100"/>
                    </a:p>
                  </a:txBody>
                  <a:tcPr marT="21425" marB="0" marR="21425" marL="2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u="none" strike="noStrike">
                          <a:solidFill>
                            <a:srgbClr val="000000"/>
                          </a:solidFill>
                        </a:rPr>
                        <a:t>0.9761</a:t>
                      </a:r>
                      <a:endParaRPr sz="1100"/>
                    </a:p>
                  </a:txBody>
                  <a:tcPr marT="21425" marB="0" marR="21425" marL="21425" anchor="ctr"/>
                </a:tc>
              </a:tr>
              <a:tr h="18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u="none" strike="noStrike">
                          <a:solidFill>
                            <a:srgbClr val="000000"/>
                          </a:solidFill>
                        </a:rPr>
                        <a:t>Fold3</a:t>
                      </a:r>
                      <a:endParaRPr sz="1100"/>
                    </a:p>
                  </a:txBody>
                  <a:tcPr marT="21425" marB="0" marR="21425" marL="2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u="none" strike="noStrike">
                          <a:solidFill>
                            <a:srgbClr val="000000"/>
                          </a:solidFill>
                        </a:rPr>
                        <a:t>0.9805</a:t>
                      </a:r>
                      <a:endParaRPr sz="1100"/>
                    </a:p>
                  </a:txBody>
                  <a:tcPr marT="21425" marB="0" marR="21425" marL="21425" anchor="ctr"/>
                </a:tc>
              </a:tr>
            </a:tbl>
          </a:graphicData>
        </a:graphic>
      </p:graphicFrame>
      <p:sp>
        <p:nvSpPr>
          <p:cNvPr id="306" name="Google Shape;306;p37"/>
          <p:cNvSpPr txBox="1"/>
          <p:nvPr/>
        </p:nvSpPr>
        <p:spPr>
          <a:xfrm>
            <a:off x="4386237" y="3315186"/>
            <a:ext cx="2452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CV Score : 0.9772</a:t>
            </a:r>
            <a:endParaRPr sz="1100"/>
          </a:p>
        </p:txBody>
      </p:sp>
      <p:sp>
        <p:nvSpPr>
          <p:cNvPr id="307" name="Google Shape;307;p37"/>
          <p:cNvSpPr txBox="1"/>
          <p:nvPr/>
        </p:nvSpPr>
        <p:spPr>
          <a:xfrm>
            <a:off x="4375928" y="3719731"/>
            <a:ext cx="4032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Deviation of CV scores : 0.0017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7"/>
          <p:cNvSpPr/>
          <p:nvPr/>
        </p:nvSpPr>
        <p:spPr>
          <a:xfrm rot="-5400000">
            <a:off x="621975" y="1145650"/>
            <a:ext cx="2114700" cy="2359800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7"/>
          <p:cNvSpPr txBox="1"/>
          <p:nvPr/>
        </p:nvSpPr>
        <p:spPr>
          <a:xfrm>
            <a:off x="633151" y="1517625"/>
            <a:ext cx="19932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Cross Validation</a:t>
            </a:r>
            <a:endParaRPr sz="3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C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2192253" y="1853559"/>
            <a:ext cx="4759494" cy="1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0" marR="0" rtl="0" algn="ct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leverages Amazon Sagemaker and Amazon Quicksight to predict and analyze bank customer churn, identifying key churn drivers for targeted retention strategies.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0" y="4482803"/>
            <a:ext cx="9144000" cy="4763"/>
          </a:xfrm>
          <a:custGeom>
            <a:rect b="b" l="l" r="r" t="t"/>
            <a:pathLst>
              <a:path extrusionOk="0" h="9525" w="18288000">
                <a:moveTo>
                  <a:pt x="0" y="9524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9524"/>
                </a:lnTo>
                <a:lnTo>
                  <a:pt x="0" y="952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3464399" y="936800"/>
            <a:ext cx="22152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4F4F4"/>
                </a:solidFill>
                <a:latin typeface="Verdana"/>
                <a:ea typeface="Verdana"/>
                <a:cs typeface="Verdana"/>
                <a:sym typeface="Verdana"/>
              </a:rPr>
              <a:t>Scope</a:t>
            </a:r>
            <a:endParaRPr sz="45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C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15" name="Google Shape;315;p38"/>
          <p:cNvSpPr txBox="1"/>
          <p:nvPr>
            <p:ph type="title"/>
          </p:nvPr>
        </p:nvSpPr>
        <p:spPr>
          <a:xfrm>
            <a:off x="2655900" y="2214450"/>
            <a:ext cx="38322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FFFFFF"/>
                </a:solidFill>
              </a:rPr>
              <a:t>Thank You</a:t>
            </a:r>
            <a:endParaRPr sz="4600"/>
          </a:p>
        </p:txBody>
      </p:sp>
      <p:sp>
        <p:nvSpPr>
          <p:cNvPr id="316" name="Google Shape;316;p38"/>
          <p:cNvSpPr txBox="1"/>
          <p:nvPr/>
        </p:nvSpPr>
        <p:spPr>
          <a:xfrm>
            <a:off x="1332450" y="3167625"/>
            <a:ext cx="64791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4F4F4"/>
                </a:solidFill>
                <a:latin typeface="Verdana"/>
                <a:ea typeface="Verdana"/>
                <a:cs typeface="Verdana"/>
                <a:sym typeface="Verdana"/>
              </a:rPr>
              <a:t>GitHub: </a:t>
            </a:r>
            <a:r>
              <a:rPr lang="en" sz="1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https://github.com/BVishal-Geek/Cloud-SageMaker</a:t>
            </a:r>
            <a:r>
              <a:rPr lang="en" sz="1600">
                <a:solidFill>
                  <a:srgbClr val="F4F4F4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>
              <a:solidFill>
                <a:srgbClr val="F4F4F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575" y="2612209"/>
            <a:ext cx="504825" cy="50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4390" y="1319809"/>
            <a:ext cx="609599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1984050" y="1947650"/>
            <a:ext cx="940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1C20"/>
                </a:solidFill>
                <a:latin typeface="Verdana"/>
                <a:ea typeface="Verdana"/>
                <a:cs typeface="Verdana"/>
                <a:sym typeface="Verdana"/>
              </a:rPr>
              <a:t>Amazon Sagemaker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17693" y="4008194"/>
            <a:ext cx="642937" cy="64293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1254876" y="3294293"/>
            <a:ext cx="607060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1C20"/>
                </a:solidFill>
                <a:latin typeface="Verdana"/>
                <a:ea typeface="Verdana"/>
                <a:cs typeface="Verdana"/>
                <a:sym typeface="Verdana"/>
              </a:rPr>
              <a:t>S3 Bucket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14" name="Google Shape;114;p21"/>
          <p:cNvGrpSpPr/>
          <p:nvPr/>
        </p:nvGrpSpPr>
        <p:grpSpPr>
          <a:xfrm>
            <a:off x="1148465" y="2485129"/>
            <a:ext cx="625834" cy="749933"/>
            <a:chOff x="2296930" y="4970257"/>
            <a:chExt cx="1251667" cy="1499865"/>
          </a:xfrm>
        </p:grpSpPr>
        <p:sp>
          <p:nvSpPr>
            <p:cNvPr id="115" name="Google Shape;115;p21"/>
            <p:cNvSpPr/>
            <p:nvPr/>
          </p:nvSpPr>
          <p:spPr>
            <a:xfrm>
              <a:off x="2296930" y="5236994"/>
              <a:ext cx="350520" cy="977265"/>
            </a:xfrm>
            <a:custGeom>
              <a:rect b="b" l="l" r="r" t="t"/>
              <a:pathLst>
                <a:path extrusionOk="0" h="977264" w="350519">
                  <a:moveTo>
                    <a:pt x="111458" y="977051"/>
                  </a:moveTo>
                  <a:lnTo>
                    <a:pt x="10988" y="928379"/>
                  </a:lnTo>
                  <a:lnTo>
                    <a:pt x="0" y="51173"/>
                  </a:lnTo>
                  <a:lnTo>
                    <a:pt x="99219" y="0"/>
                  </a:lnTo>
                  <a:lnTo>
                    <a:pt x="350377" y="485364"/>
                  </a:lnTo>
                  <a:lnTo>
                    <a:pt x="111458" y="977051"/>
                  </a:lnTo>
                  <a:close/>
                </a:path>
              </a:pathLst>
            </a:custGeom>
            <a:solidFill>
              <a:srgbClr val="8B31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2396149" y="5236994"/>
              <a:ext cx="772795" cy="977265"/>
            </a:xfrm>
            <a:custGeom>
              <a:rect b="b" l="l" r="r" t="t"/>
              <a:pathLst>
                <a:path extrusionOk="0" h="977264" w="772794">
                  <a:moveTo>
                    <a:pt x="12236" y="976868"/>
                  </a:moveTo>
                  <a:lnTo>
                    <a:pt x="0" y="0"/>
                  </a:lnTo>
                  <a:lnTo>
                    <a:pt x="522013" y="119475"/>
                  </a:lnTo>
                  <a:lnTo>
                    <a:pt x="772526" y="480296"/>
                  </a:lnTo>
                  <a:lnTo>
                    <a:pt x="531094" y="844354"/>
                  </a:lnTo>
                  <a:lnTo>
                    <a:pt x="12236" y="976868"/>
                  </a:lnTo>
                  <a:close/>
                </a:path>
              </a:pathLst>
            </a:custGeom>
            <a:solidFill>
              <a:srgbClr val="DF524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2918163" y="5223958"/>
              <a:ext cx="615315" cy="977265"/>
            </a:xfrm>
            <a:custGeom>
              <a:rect b="b" l="l" r="r" t="t"/>
              <a:pathLst>
                <a:path extrusionOk="0" h="977264" w="615314">
                  <a:moveTo>
                    <a:pt x="530911" y="976868"/>
                  </a:moveTo>
                  <a:lnTo>
                    <a:pt x="9080" y="857390"/>
                  </a:lnTo>
                  <a:lnTo>
                    <a:pt x="0" y="132511"/>
                  </a:lnTo>
                  <a:lnTo>
                    <a:pt x="518674" y="0"/>
                  </a:lnTo>
                  <a:lnTo>
                    <a:pt x="614918" y="499741"/>
                  </a:lnTo>
                  <a:lnTo>
                    <a:pt x="530911" y="976868"/>
                  </a:lnTo>
                  <a:close/>
                </a:path>
              </a:pathLst>
            </a:custGeom>
            <a:solidFill>
              <a:srgbClr val="8B31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3436837" y="5223958"/>
              <a:ext cx="111760" cy="977265"/>
            </a:xfrm>
            <a:custGeom>
              <a:rect b="b" l="l" r="r" t="t"/>
              <a:pathLst>
                <a:path extrusionOk="0" h="977264" w="111760">
                  <a:moveTo>
                    <a:pt x="12239" y="977051"/>
                  </a:moveTo>
                  <a:lnTo>
                    <a:pt x="0" y="0"/>
                  </a:lnTo>
                  <a:lnTo>
                    <a:pt x="100652" y="48669"/>
                  </a:lnTo>
                  <a:lnTo>
                    <a:pt x="111641" y="925875"/>
                  </a:lnTo>
                  <a:lnTo>
                    <a:pt x="12239" y="977051"/>
                  </a:lnTo>
                  <a:close/>
                </a:path>
              </a:pathLst>
            </a:custGeom>
            <a:solidFill>
              <a:srgbClr val="DF524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2693774" y="5531289"/>
              <a:ext cx="408940" cy="378460"/>
            </a:xfrm>
            <a:custGeom>
              <a:rect b="b" l="l" r="r" t="t"/>
              <a:pathLst>
                <a:path extrusionOk="0" h="378460" w="408939">
                  <a:moveTo>
                    <a:pt x="231318" y="378349"/>
                  </a:moveTo>
                  <a:lnTo>
                    <a:pt x="4017" y="352116"/>
                  </a:lnTo>
                  <a:lnTo>
                    <a:pt x="0" y="31369"/>
                  </a:lnTo>
                  <a:lnTo>
                    <a:pt x="226578" y="0"/>
                  </a:lnTo>
                  <a:lnTo>
                    <a:pt x="408887" y="186829"/>
                  </a:lnTo>
                  <a:lnTo>
                    <a:pt x="231318" y="378349"/>
                  </a:lnTo>
                  <a:close/>
                </a:path>
              </a:pathLst>
            </a:custGeom>
            <a:solidFill>
              <a:srgbClr val="8B31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2691829" y="4970257"/>
              <a:ext cx="454025" cy="476250"/>
            </a:xfrm>
            <a:custGeom>
              <a:rect b="b" l="l" r="r" t="t"/>
              <a:pathLst>
                <a:path extrusionOk="0" h="476250" w="454025">
                  <a:moveTo>
                    <a:pt x="227453" y="475633"/>
                  </a:moveTo>
                  <a:lnTo>
                    <a:pt x="0" y="437148"/>
                  </a:lnTo>
                  <a:lnTo>
                    <a:pt x="221495" y="0"/>
                  </a:lnTo>
                  <a:lnTo>
                    <a:pt x="453872" y="431463"/>
                  </a:lnTo>
                  <a:lnTo>
                    <a:pt x="227453" y="475633"/>
                  </a:lnTo>
                  <a:close/>
                </a:path>
              </a:pathLst>
            </a:custGeom>
            <a:solidFill>
              <a:srgbClr val="5D1F1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2699732" y="5993756"/>
              <a:ext cx="454025" cy="476250"/>
            </a:xfrm>
            <a:custGeom>
              <a:rect b="b" l="l" r="r" t="t"/>
              <a:pathLst>
                <a:path extrusionOk="0" h="476250" w="454025">
                  <a:moveTo>
                    <a:pt x="232376" y="475999"/>
                  </a:moveTo>
                  <a:lnTo>
                    <a:pt x="0" y="44536"/>
                  </a:lnTo>
                  <a:lnTo>
                    <a:pt x="226413" y="0"/>
                  </a:lnTo>
                  <a:lnTo>
                    <a:pt x="453872" y="38850"/>
                  </a:lnTo>
                  <a:lnTo>
                    <a:pt x="232376" y="475999"/>
                  </a:lnTo>
                  <a:close/>
                </a:path>
              </a:pathLst>
            </a:custGeom>
            <a:solidFill>
              <a:srgbClr val="F1B0A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2913325" y="4970257"/>
              <a:ext cx="232410" cy="431800"/>
            </a:xfrm>
            <a:custGeom>
              <a:rect b="b" l="l" r="r" t="t"/>
              <a:pathLst>
                <a:path extrusionOk="0" h="431800" w="232410">
                  <a:moveTo>
                    <a:pt x="232376" y="431463"/>
                  </a:moveTo>
                  <a:lnTo>
                    <a:pt x="4737" y="378166"/>
                  </a:lnTo>
                  <a:lnTo>
                    <a:pt x="0" y="0"/>
                  </a:lnTo>
                  <a:lnTo>
                    <a:pt x="228356" y="110533"/>
                  </a:lnTo>
                  <a:lnTo>
                    <a:pt x="232376" y="431463"/>
                  </a:lnTo>
                  <a:close/>
                </a:path>
              </a:pathLst>
            </a:custGeom>
            <a:solidFill>
              <a:srgbClr val="DF524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2687809" y="4970257"/>
              <a:ext cx="230504" cy="437515"/>
            </a:xfrm>
            <a:custGeom>
              <a:rect b="b" l="l" r="r" t="t"/>
              <a:pathLst>
                <a:path extrusionOk="0" h="437514" w="230505">
                  <a:moveTo>
                    <a:pt x="4020" y="437148"/>
                  </a:moveTo>
                  <a:lnTo>
                    <a:pt x="0" y="116219"/>
                  </a:lnTo>
                  <a:lnTo>
                    <a:pt x="225516" y="0"/>
                  </a:lnTo>
                  <a:lnTo>
                    <a:pt x="230253" y="378166"/>
                  </a:lnTo>
                  <a:lnTo>
                    <a:pt x="4020" y="437148"/>
                  </a:lnTo>
                  <a:close/>
                </a:path>
              </a:pathLst>
            </a:custGeom>
            <a:solidFill>
              <a:srgbClr val="8B31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2927372" y="6032607"/>
              <a:ext cx="230504" cy="437515"/>
            </a:xfrm>
            <a:custGeom>
              <a:rect b="b" l="l" r="r" t="t"/>
              <a:pathLst>
                <a:path extrusionOk="0" h="437514" w="230505">
                  <a:moveTo>
                    <a:pt x="4737" y="437148"/>
                  </a:moveTo>
                  <a:lnTo>
                    <a:pt x="0" y="58982"/>
                  </a:lnTo>
                  <a:lnTo>
                    <a:pt x="226233" y="0"/>
                  </a:lnTo>
                  <a:lnTo>
                    <a:pt x="230253" y="320929"/>
                  </a:lnTo>
                  <a:lnTo>
                    <a:pt x="4737" y="437148"/>
                  </a:lnTo>
                  <a:close/>
                </a:path>
              </a:pathLst>
            </a:custGeom>
            <a:solidFill>
              <a:srgbClr val="DF524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2699732" y="6038292"/>
              <a:ext cx="232410" cy="431800"/>
            </a:xfrm>
            <a:custGeom>
              <a:rect b="b" l="l" r="r" t="t"/>
              <a:pathLst>
                <a:path extrusionOk="0" h="431800" w="232410">
                  <a:moveTo>
                    <a:pt x="232376" y="431463"/>
                  </a:moveTo>
                  <a:lnTo>
                    <a:pt x="4020" y="320929"/>
                  </a:lnTo>
                  <a:lnTo>
                    <a:pt x="0" y="0"/>
                  </a:lnTo>
                  <a:lnTo>
                    <a:pt x="227639" y="53297"/>
                  </a:lnTo>
                  <a:lnTo>
                    <a:pt x="232376" y="431463"/>
                  </a:lnTo>
                  <a:close/>
                </a:path>
              </a:pathLst>
            </a:custGeom>
            <a:solidFill>
              <a:srgbClr val="8B31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2920353" y="5531289"/>
              <a:ext cx="231775" cy="378460"/>
            </a:xfrm>
            <a:custGeom>
              <a:rect b="b" l="l" r="r" t="t"/>
              <a:pathLst>
                <a:path extrusionOk="0" h="378460" w="231775">
                  <a:moveTo>
                    <a:pt x="4739" y="378349"/>
                  </a:moveTo>
                  <a:lnTo>
                    <a:pt x="0" y="0"/>
                  </a:lnTo>
                  <a:lnTo>
                    <a:pt x="227293" y="25684"/>
                  </a:lnTo>
                  <a:lnTo>
                    <a:pt x="231311" y="346430"/>
                  </a:lnTo>
                  <a:lnTo>
                    <a:pt x="4739" y="378349"/>
                  </a:lnTo>
                  <a:close/>
                </a:path>
              </a:pathLst>
            </a:custGeom>
            <a:solidFill>
              <a:srgbClr val="DF524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grpSp>
        <p:nvGrpSpPr>
          <p:cNvPr id="127" name="Google Shape;127;p21"/>
          <p:cNvGrpSpPr/>
          <p:nvPr/>
        </p:nvGrpSpPr>
        <p:grpSpPr>
          <a:xfrm>
            <a:off x="767125" y="2836409"/>
            <a:ext cx="227647" cy="57150"/>
            <a:chOff x="1534249" y="5672817"/>
            <a:chExt cx="455295" cy="114300"/>
          </a:xfrm>
        </p:grpSpPr>
        <p:sp>
          <p:nvSpPr>
            <p:cNvPr id="128" name="Google Shape;128;p21"/>
            <p:cNvSpPr/>
            <p:nvPr/>
          </p:nvSpPr>
          <p:spPr>
            <a:xfrm>
              <a:off x="1534249" y="5729967"/>
              <a:ext cx="455295" cy="0"/>
            </a:xfrm>
            <a:custGeom>
              <a:rect b="b" l="l" r="r" t="t"/>
              <a:pathLst>
                <a:path extrusionOk="0" h="120000" w="455294">
                  <a:moveTo>
                    <a:pt x="0" y="0"/>
                  </a:moveTo>
                  <a:lnTo>
                    <a:pt x="455070" y="0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1913119" y="5672817"/>
              <a:ext cx="76200" cy="114300"/>
            </a:xfrm>
            <a:custGeom>
              <a:rect b="b" l="l" r="r" t="t"/>
              <a:pathLst>
                <a:path extrusionOk="0" h="114300" w="762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sp>
        <p:nvSpPr>
          <p:cNvPr id="130" name="Google Shape;130;p21"/>
          <p:cNvSpPr txBox="1"/>
          <p:nvPr>
            <p:ph type="title"/>
          </p:nvPr>
        </p:nvSpPr>
        <p:spPr>
          <a:xfrm>
            <a:off x="745573" y="72368"/>
            <a:ext cx="7652854" cy="729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7175">
            <a:spAutoFit/>
          </a:bodyPr>
          <a:lstStyle/>
          <a:p>
            <a:pPr indent="0" lvl="0" marL="2273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1B1C20"/>
                </a:solidFill>
                <a:latin typeface="Verdana"/>
                <a:ea typeface="Verdana"/>
                <a:cs typeface="Verdana"/>
                <a:sym typeface="Verdana"/>
              </a:rPr>
              <a:t>Architecture</a:t>
            </a:r>
            <a:endParaRPr sz="4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3431052" y="1947650"/>
            <a:ext cx="7287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1C20"/>
                </a:solidFill>
                <a:latin typeface="Verdana"/>
                <a:ea typeface="Verdana"/>
                <a:cs typeface="Verdana"/>
                <a:sym typeface="Verdana"/>
              </a:rPr>
              <a:t>Notebook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311324" y="3066219"/>
            <a:ext cx="441325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1C20"/>
                </a:solidFill>
                <a:latin typeface="Verdana"/>
                <a:ea typeface="Verdana"/>
                <a:cs typeface="Verdana"/>
                <a:sym typeface="Verdana"/>
              </a:rPr>
              <a:t>Kaggle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4427148" y="1952410"/>
            <a:ext cx="1246822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1C20"/>
                </a:solidFill>
                <a:latin typeface="Verdana"/>
                <a:ea typeface="Verdana"/>
                <a:cs typeface="Verdana"/>
                <a:sym typeface="Verdana"/>
              </a:rPr>
              <a:t>Data Preprocessing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6107990" y="1980470"/>
            <a:ext cx="940117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1C20"/>
                </a:solidFill>
                <a:latin typeface="Verdana"/>
                <a:ea typeface="Verdana"/>
                <a:cs typeface="Verdana"/>
                <a:sym typeface="Verdana"/>
              </a:rPr>
              <a:t>Model Training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1896424" y="4742275"/>
            <a:ext cx="861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1C20"/>
                </a:solidFill>
                <a:latin typeface="Verdana"/>
                <a:ea typeface="Verdana"/>
                <a:cs typeface="Verdana"/>
                <a:sym typeface="Verdana"/>
              </a:rPr>
              <a:t>Amazon QuickSight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3392300" y="4718275"/>
            <a:ext cx="14643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-266700" lvl="0" marL="266700" marR="0" rtl="0" algn="l">
              <a:lnSpc>
                <a:spcPct val="13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1C20"/>
                </a:solidFill>
                <a:latin typeface="Verdana"/>
                <a:ea typeface="Verdana"/>
                <a:cs typeface="Verdana"/>
                <a:sym typeface="Verdana"/>
              </a:rPr>
              <a:t>Exploratory Data Analysis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7839627" y="3235050"/>
            <a:ext cx="5049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25">
            <a:spAutoFit/>
          </a:bodyPr>
          <a:lstStyle/>
          <a:p>
            <a:pPr indent="-215900" lvl="0" marL="215900" marR="0" rtl="0" algn="l">
              <a:lnSpc>
                <a:spcPct val="13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1C20"/>
                </a:solidFill>
                <a:latin typeface="Verdana"/>
                <a:ea typeface="Verdana"/>
                <a:cs typeface="Verdana"/>
                <a:sym typeface="Verdana"/>
              </a:rPr>
              <a:t>Model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38" name="Google Shape;138;p21"/>
          <p:cNvGrpSpPr/>
          <p:nvPr/>
        </p:nvGrpSpPr>
        <p:grpSpPr>
          <a:xfrm>
            <a:off x="1926492" y="1635047"/>
            <a:ext cx="6094527" cy="1246993"/>
            <a:chOff x="3852984" y="3270093"/>
            <a:chExt cx="12189053" cy="2493986"/>
          </a:xfrm>
        </p:grpSpPr>
        <p:sp>
          <p:nvSpPr>
            <p:cNvPr id="139" name="Google Shape;139;p21"/>
            <p:cNvSpPr/>
            <p:nvPr/>
          </p:nvSpPr>
          <p:spPr>
            <a:xfrm>
              <a:off x="3852984" y="5686760"/>
              <a:ext cx="11459210" cy="20320"/>
            </a:xfrm>
            <a:custGeom>
              <a:rect b="b" l="l" r="r" t="t"/>
              <a:pathLst>
                <a:path extrusionOk="0" h="20320" w="11459210">
                  <a:moveTo>
                    <a:pt x="11458810" y="0"/>
                  </a:moveTo>
                  <a:lnTo>
                    <a:pt x="0" y="20303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3852984" y="5649779"/>
              <a:ext cx="76835" cy="114300"/>
            </a:xfrm>
            <a:custGeom>
              <a:rect b="b" l="l" r="r" t="t"/>
              <a:pathLst>
                <a:path extrusionOk="0" h="114300" w="76835">
                  <a:moveTo>
                    <a:pt x="76301" y="114299"/>
                  </a:moveTo>
                  <a:lnTo>
                    <a:pt x="0" y="57284"/>
                  </a:lnTo>
                  <a:lnTo>
                    <a:pt x="76098" y="0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13895744" y="3270093"/>
              <a:ext cx="2133600" cy="1673860"/>
            </a:xfrm>
            <a:custGeom>
              <a:rect b="b" l="l" r="r" t="t"/>
              <a:pathLst>
                <a:path extrusionOk="0" h="1673860" w="2133600">
                  <a:moveTo>
                    <a:pt x="0" y="0"/>
                  </a:moveTo>
                  <a:lnTo>
                    <a:pt x="50215" y="14522"/>
                  </a:lnTo>
                  <a:lnTo>
                    <a:pt x="99990" y="29604"/>
                  </a:lnTo>
                  <a:lnTo>
                    <a:pt x="149323" y="45244"/>
                  </a:lnTo>
                  <a:lnTo>
                    <a:pt x="198216" y="61443"/>
                  </a:lnTo>
                  <a:lnTo>
                    <a:pt x="246668" y="78201"/>
                  </a:lnTo>
                  <a:lnTo>
                    <a:pt x="294679" y="95518"/>
                  </a:lnTo>
                  <a:lnTo>
                    <a:pt x="342249" y="113394"/>
                  </a:lnTo>
                  <a:lnTo>
                    <a:pt x="389378" y="131829"/>
                  </a:lnTo>
                  <a:lnTo>
                    <a:pt x="436066" y="150822"/>
                  </a:lnTo>
                  <a:lnTo>
                    <a:pt x="482313" y="170374"/>
                  </a:lnTo>
                  <a:lnTo>
                    <a:pt x="528119" y="190485"/>
                  </a:lnTo>
                  <a:lnTo>
                    <a:pt x="573484" y="211155"/>
                  </a:lnTo>
                  <a:lnTo>
                    <a:pt x="618408" y="232384"/>
                  </a:lnTo>
                  <a:lnTo>
                    <a:pt x="662891" y="254171"/>
                  </a:lnTo>
                  <a:lnTo>
                    <a:pt x="706933" y="276517"/>
                  </a:lnTo>
                  <a:lnTo>
                    <a:pt x="750535" y="299422"/>
                  </a:lnTo>
                  <a:lnTo>
                    <a:pt x="793695" y="322886"/>
                  </a:lnTo>
                  <a:lnTo>
                    <a:pt x="836415" y="346909"/>
                  </a:lnTo>
                  <a:lnTo>
                    <a:pt x="878693" y="371491"/>
                  </a:lnTo>
                  <a:lnTo>
                    <a:pt x="920530" y="396631"/>
                  </a:lnTo>
                  <a:lnTo>
                    <a:pt x="961927" y="422330"/>
                  </a:lnTo>
                  <a:lnTo>
                    <a:pt x="1002883" y="448589"/>
                  </a:lnTo>
                  <a:lnTo>
                    <a:pt x="1043397" y="475405"/>
                  </a:lnTo>
                  <a:lnTo>
                    <a:pt x="1083471" y="502781"/>
                  </a:lnTo>
                  <a:lnTo>
                    <a:pt x="1123104" y="530716"/>
                  </a:lnTo>
                  <a:lnTo>
                    <a:pt x="1162295" y="559209"/>
                  </a:lnTo>
                  <a:lnTo>
                    <a:pt x="1201046" y="588261"/>
                  </a:lnTo>
                  <a:lnTo>
                    <a:pt x="1239356" y="617872"/>
                  </a:lnTo>
                  <a:lnTo>
                    <a:pt x="1277225" y="648042"/>
                  </a:lnTo>
                  <a:lnTo>
                    <a:pt x="1314653" y="678771"/>
                  </a:lnTo>
                  <a:lnTo>
                    <a:pt x="1351640" y="710058"/>
                  </a:lnTo>
                  <a:lnTo>
                    <a:pt x="1388186" y="741905"/>
                  </a:lnTo>
                  <a:lnTo>
                    <a:pt x="1424291" y="774310"/>
                  </a:lnTo>
                  <a:lnTo>
                    <a:pt x="1459955" y="807274"/>
                  </a:lnTo>
                  <a:lnTo>
                    <a:pt x="1495178" y="840797"/>
                  </a:lnTo>
                  <a:lnTo>
                    <a:pt x="1529961" y="874878"/>
                  </a:lnTo>
                  <a:lnTo>
                    <a:pt x="1564302" y="909519"/>
                  </a:lnTo>
                  <a:lnTo>
                    <a:pt x="1598202" y="944718"/>
                  </a:lnTo>
                  <a:lnTo>
                    <a:pt x="1631661" y="980476"/>
                  </a:lnTo>
                  <a:lnTo>
                    <a:pt x="1664680" y="1016793"/>
                  </a:lnTo>
                  <a:lnTo>
                    <a:pt x="1697257" y="1053669"/>
                  </a:lnTo>
                  <a:lnTo>
                    <a:pt x="1729394" y="1091103"/>
                  </a:lnTo>
                  <a:lnTo>
                    <a:pt x="1761089" y="1129097"/>
                  </a:lnTo>
                  <a:lnTo>
                    <a:pt x="1792344" y="1167649"/>
                  </a:lnTo>
                  <a:lnTo>
                    <a:pt x="1823158" y="1206760"/>
                  </a:lnTo>
                  <a:lnTo>
                    <a:pt x="1853530" y="1246430"/>
                  </a:lnTo>
                  <a:lnTo>
                    <a:pt x="1883462" y="1286658"/>
                  </a:lnTo>
                  <a:lnTo>
                    <a:pt x="1912953" y="1327446"/>
                  </a:lnTo>
                  <a:lnTo>
                    <a:pt x="1942003" y="1368792"/>
                  </a:lnTo>
                  <a:lnTo>
                    <a:pt x="1970611" y="1410698"/>
                  </a:lnTo>
                  <a:lnTo>
                    <a:pt x="1998779" y="1453162"/>
                  </a:lnTo>
                  <a:lnTo>
                    <a:pt x="2026506" y="1496184"/>
                  </a:lnTo>
                  <a:lnTo>
                    <a:pt x="2053792" y="1539766"/>
                  </a:lnTo>
                  <a:lnTo>
                    <a:pt x="2080637" y="1583906"/>
                  </a:lnTo>
                  <a:lnTo>
                    <a:pt x="2107042" y="1628606"/>
                  </a:lnTo>
                  <a:lnTo>
                    <a:pt x="2133005" y="1673864"/>
                  </a:lnTo>
                </a:path>
                <a:path extrusionOk="0" h="1673860" w="2133600">
                  <a:moveTo>
                    <a:pt x="0" y="0"/>
                  </a:moveTo>
                  <a:lnTo>
                    <a:pt x="50215" y="14522"/>
                  </a:lnTo>
                  <a:lnTo>
                    <a:pt x="99990" y="29604"/>
                  </a:lnTo>
                  <a:lnTo>
                    <a:pt x="149323" y="45244"/>
                  </a:lnTo>
                  <a:lnTo>
                    <a:pt x="198216" y="61443"/>
                  </a:lnTo>
                  <a:lnTo>
                    <a:pt x="246668" y="78201"/>
                  </a:lnTo>
                  <a:lnTo>
                    <a:pt x="294679" y="95518"/>
                  </a:lnTo>
                  <a:lnTo>
                    <a:pt x="342249" y="113394"/>
                  </a:lnTo>
                  <a:lnTo>
                    <a:pt x="389378" y="131829"/>
                  </a:lnTo>
                  <a:lnTo>
                    <a:pt x="436066" y="150822"/>
                  </a:lnTo>
                  <a:lnTo>
                    <a:pt x="482313" y="170374"/>
                  </a:lnTo>
                  <a:lnTo>
                    <a:pt x="528119" y="190485"/>
                  </a:lnTo>
                  <a:lnTo>
                    <a:pt x="573484" y="211155"/>
                  </a:lnTo>
                  <a:lnTo>
                    <a:pt x="618408" y="232384"/>
                  </a:lnTo>
                  <a:lnTo>
                    <a:pt x="662891" y="254171"/>
                  </a:lnTo>
                  <a:lnTo>
                    <a:pt x="706933" y="276517"/>
                  </a:lnTo>
                  <a:lnTo>
                    <a:pt x="750535" y="299422"/>
                  </a:lnTo>
                  <a:lnTo>
                    <a:pt x="793695" y="322886"/>
                  </a:lnTo>
                  <a:lnTo>
                    <a:pt x="836415" y="346909"/>
                  </a:lnTo>
                  <a:lnTo>
                    <a:pt x="878693" y="371491"/>
                  </a:lnTo>
                  <a:lnTo>
                    <a:pt x="920530" y="396631"/>
                  </a:lnTo>
                  <a:lnTo>
                    <a:pt x="961927" y="422330"/>
                  </a:lnTo>
                  <a:lnTo>
                    <a:pt x="1002883" y="448589"/>
                  </a:lnTo>
                  <a:lnTo>
                    <a:pt x="1043397" y="475405"/>
                  </a:lnTo>
                  <a:lnTo>
                    <a:pt x="1083471" y="502781"/>
                  </a:lnTo>
                  <a:lnTo>
                    <a:pt x="1123104" y="530716"/>
                  </a:lnTo>
                  <a:lnTo>
                    <a:pt x="1162295" y="559209"/>
                  </a:lnTo>
                  <a:lnTo>
                    <a:pt x="1201046" y="588261"/>
                  </a:lnTo>
                  <a:lnTo>
                    <a:pt x="1239356" y="617872"/>
                  </a:lnTo>
                  <a:lnTo>
                    <a:pt x="1277225" y="648042"/>
                  </a:lnTo>
                  <a:lnTo>
                    <a:pt x="1314653" y="678771"/>
                  </a:lnTo>
                  <a:lnTo>
                    <a:pt x="1351640" y="710058"/>
                  </a:lnTo>
                  <a:lnTo>
                    <a:pt x="1388186" y="741905"/>
                  </a:lnTo>
                  <a:lnTo>
                    <a:pt x="1424291" y="774310"/>
                  </a:lnTo>
                  <a:lnTo>
                    <a:pt x="1459955" y="807274"/>
                  </a:lnTo>
                  <a:lnTo>
                    <a:pt x="1495178" y="840797"/>
                  </a:lnTo>
                  <a:lnTo>
                    <a:pt x="1529961" y="874878"/>
                  </a:lnTo>
                  <a:lnTo>
                    <a:pt x="1564302" y="909519"/>
                  </a:lnTo>
                  <a:lnTo>
                    <a:pt x="1598202" y="944718"/>
                  </a:lnTo>
                  <a:lnTo>
                    <a:pt x="1631661" y="980476"/>
                  </a:lnTo>
                  <a:lnTo>
                    <a:pt x="1664680" y="1016793"/>
                  </a:lnTo>
                  <a:lnTo>
                    <a:pt x="1697257" y="1053669"/>
                  </a:lnTo>
                  <a:lnTo>
                    <a:pt x="1729394" y="1091103"/>
                  </a:lnTo>
                  <a:lnTo>
                    <a:pt x="1761089" y="1129097"/>
                  </a:lnTo>
                  <a:lnTo>
                    <a:pt x="1792344" y="1167649"/>
                  </a:lnTo>
                  <a:lnTo>
                    <a:pt x="1823158" y="1206760"/>
                  </a:lnTo>
                  <a:lnTo>
                    <a:pt x="1853530" y="1246430"/>
                  </a:lnTo>
                  <a:lnTo>
                    <a:pt x="1883462" y="1286658"/>
                  </a:lnTo>
                  <a:lnTo>
                    <a:pt x="1912953" y="1327446"/>
                  </a:lnTo>
                  <a:lnTo>
                    <a:pt x="1942003" y="1368792"/>
                  </a:lnTo>
                  <a:lnTo>
                    <a:pt x="1970611" y="1410698"/>
                  </a:lnTo>
                  <a:lnTo>
                    <a:pt x="1998779" y="1453162"/>
                  </a:lnTo>
                  <a:lnTo>
                    <a:pt x="2026506" y="1496184"/>
                  </a:lnTo>
                  <a:lnTo>
                    <a:pt x="2053792" y="1539766"/>
                  </a:lnTo>
                  <a:lnTo>
                    <a:pt x="2080637" y="1583906"/>
                  </a:lnTo>
                  <a:lnTo>
                    <a:pt x="2107042" y="1628606"/>
                  </a:lnTo>
                  <a:lnTo>
                    <a:pt x="2133005" y="1673864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15941707" y="4849524"/>
              <a:ext cx="100330" cy="94615"/>
            </a:xfrm>
            <a:custGeom>
              <a:rect b="b" l="l" r="r" t="t"/>
              <a:pathLst>
                <a:path extrusionOk="0" h="94614" w="100330">
                  <a:moveTo>
                    <a:pt x="99757" y="0"/>
                  </a:moveTo>
                  <a:lnTo>
                    <a:pt x="87074" y="94401"/>
                  </a:lnTo>
                  <a:lnTo>
                    <a:pt x="0" y="55793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pic>
        <p:nvPicPr>
          <p:cNvPr id="143" name="Google Shape;14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67599" y="3972478"/>
            <a:ext cx="728662" cy="714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1"/>
          <p:cNvCxnSpPr>
            <a:endCxn id="112" idx="1"/>
          </p:cNvCxnSpPr>
          <p:nvPr/>
        </p:nvCxnSpPr>
        <p:spPr>
          <a:xfrm flipH="1" rot="-5400000">
            <a:off x="1257394" y="3669363"/>
            <a:ext cx="722400" cy="598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45" name="Google Shape;145;p21"/>
          <p:cNvGrpSpPr/>
          <p:nvPr/>
        </p:nvGrpSpPr>
        <p:grpSpPr>
          <a:xfrm>
            <a:off x="1386672" y="1282782"/>
            <a:ext cx="6993177" cy="1921390"/>
            <a:chOff x="2773345" y="2565564"/>
            <a:chExt cx="13986354" cy="3842780"/>
          </a:xfrm>
        </p:grpSpPr>
        <p:sp>
          <p:nvSpPr>
            <p:cNvPr id="146" name="Google Shape;146;p21"/>
            <p:cNvSpPr/>
            <p:nvPr/>
          </p:nvSpPr>
          <p:spPr>
            <a:xfrm>
              <a:off x="2773345" y="3322247"/>
              <a:ext cx="927735" cy="1547495"/>
            </a:xfrm>
            <a:custGeom>
              <a:rect b="b" l="l" r="r" t="t"/>
              <a:pathLst>
                <a:path extrusionOk="0" h="1547495" w="927735">
                  <a:moveTo>
                    <a:pt x="5178" y="1547192"/>
                  </a:moveTo>
                  <a:lnTo>
                    <a:pt x="2177" y="1494056"/>
                  </a:lnTo>
                  <a:lnTo>
                    <a:pt x="451" y="1441690"/>
                  </a:lnTo>
                  <a:lnTo>
                    <a:pt x="0" y="1390095"/>
                  </a:lnTo>
                  <a:lnTo>
                    <a:pt x="823" y="1339269"/>
                  </a:lnTo>
                  <a:lnTo>
                    <a:pt x="2921" y="1289213"/>
                  </a:lnTo>
                  <a:lnTo>
                    <a:pt x="6294" y="1239927"/>
                  </a:lnTo>
                  <a:lnTo>
                    <a:pt x="10942" y="1191411"/>
                  </a:lnTo>
                  <a:lnTo>
                    <a:pt x="16865" y="1143665"/>
                  </a:lnTo>
                  <a:lnTo>
                    <a:pt x="24062" y="1096689"/>
                  </a:lnTo>
                  <a:lnTo>
                    <a:pt x="32534" y="1050483"/>
                  </a:lnTo>
                  <a:lnTo>
                    <a:pt x="42281" y="1005047"/>
                  </a:lnTo>
                  <a:lnTo>
                    <a:pt x="53303" y="960381"/>
                  </a:lnTo>
                  <a:lnTo>
                    <a:pt x="65600" y="916485"/>
                  </a:lnTo>
                  <a:lnTo>
                    <a:pt x="79171" y="873359"/>
                  </a:lnTo>
                  <a:lnTo>
                    <a:pt x="94017" y="831003"/>
                  </a:lnTo>
                  <a:lnTo>
                    <a:pt x="110138" y="789417"/>
                  </a:lnTo>
                  <a:lnTo>
                    <a:pt x="127534" y="748600"/>
                  </a:lnTo>
                  <a:lnTo>
                    <a:pt x="146204" y="708554"/>
                  </a:lnTo>
                  <a:lnTo>
                    <a:pt x="166149" y="669278"/>
                  </a:lnTo>
                  <a:lnTo>
                    <a:pt x="187369" y="630771"/>
                  </a:lnTo>
                  <a:lnTo>
                    <a:pt x="209864" y="593035"/>
                  </a:lnTo>
                  <a:lnTo>
                    <a:pt x="233634" y="556069"/>
                  </a:lnTo>
                  <a:lnTo>
                    <a:pt x="258678" y="519872"/>
                  </a:lnTo>
                  <a:lnTo>
                    <a:pt x="284997" y="484446"/>
                  </a:lnTo>
                  <a:lnTo>
                    <a:pt x="312591" y="449789"/>
                  </a:lnTo>
                  <a:lnTo>
                    <a:pt x="341460" y="415902"/>
                  </a:lnTo>
                  <a:lnTo>
                    <a:pt x="371604" y="382786"/>
                  </a:lnTo>
                  <a:lnTo>
                    <a:pt x="403022" y="350439"/>
                  </a:lnTo>
                  <a:lnTo>
                    <a:pt x="435715" y="318862"/>
                  </a:lnTo>
                  <a:lnTo>
                    <a:pt x="469683" y="288056"/>
                  </a:lnTo>
                  <a:lnTo>
                    <a:pt x="504926" y="258019"/>
                  </a:lnTo>
                  <a:lnTo>
                    <a:pt x="541443" y="228752"/>
                  </a:lnTo>
                  <a:lnTo>
                    <a:pt x="579235" y="200255"/>
                  </a:lnTo>
                  <a:lnTo>
                    <a:pt x="618302" y="172529"/>
                  </a:lnTo>
                  <a:lnTo>
                    <a:pt x="658644" y="145572"/>
                  </a:lnTo>
                  <a:lnTo>
                    <a:pt x="700261" y="119385"/>
                  </a:lnTo>
                  <a:lnTo>
                    <a:pt x="743152" y="93968"/>
                  </a:lnTo>
                  <a:lnTo>
                    <a:pt x="787318" y="69321"/>
                  </a:lnTo>
                  <a:lnTo>
                    <a:pt x="832759" y="45444"/>
                  </a:lnTo>
                  <a:lnTo>
                    <a:pt x="879475" y="22337"/>
                  </a:lnTo>
                  <a:lnTo>
                    <a:pt x="927466" y="0"/>
                  </a:lnTo>
                </a:path>
                <a:path extrusionOk="0" h="1547495" w="927735">
                  <a:moveTo>
                    <a:pt x="5178" y="1547192"/>
                  </a:moveTo>
                  <a:lnTo>
                    <a:pt x="2177" y="1494056"/>
                  </a:lnTo>
                  <a:lnTo>
                    <a:pt x="451" y="1441690"/>
                  </a:lnTo>
                  <a:lnTo>
                    <a:pt x="0" y="1390095"/>
                  </a:lnTo>
                  <a:lnTo>
                    <a:pt x="823" y="1339269"/>
                  </a:lnTo>
                  <a:lnTo>
                    <a:pt x="2921" y="1289213"/>
                  </a:lnTo>
                  <a:lnTo>
                    <a:pt x="6294" y="1239927"/>
                  </a:lnTo>
                  <a:lnTo>
                    <a:pt x="10942" y="1191411"/>
                  </a:lnTo>
                  <a:lnTo>
                    <a:pt x="16865" y="1143665"/>
                  </a:lnTo>
                  <a:lnTo>
                    <a:pt x="24062" y="1096689"/>
                  </a:lnTo>
                  <a:lnTo>
                    <a:pt x="32534" y="1050483"/>
                  </a:lnTo>
                  <a:lnTo>
                    <a:pt x="42281" y="1005047"/>
                  </a:lnTo>
                  <a:lnTo>
                    <a:pt x="53303" y="960381"/>
                  </a:lnTo>
                  <a:lnTo>
                    <a:pt x="65600" y="916485"/>
                  </a:lnTo>
                  <a:lnTo>
                    <a:pt x="79171" y="873359"/>
                  </a:lnTo>
                  <a:lnTo>
                    <a:pt x="94017" y="831003"/>
                  </a:lnTo>
                  <a:lnTo>
                    <a:pt x="110138" y="789417"/>
                  </a:lnTo>
                  <a:lnTo>
                    <a:pt x="127534" y="748600"/>
                  </a:lnTo>
                  <a:lnTo>
                    <a:pt x="146204" y="708554"/>
                  </a:lnTo>
                  <a:lnTo>
                    <a:pt x="166149" y="669278"/>
                  </a:lnTo>
                  <a:lnTo>
                    <a:pt x="187369" y="630771"/>
                  </a:lnTo>
                  <a:lnTo>
                    <a:pt x="209864" y="593035"/>
                  </a:lnTo>
                  <a:lnTo>
                    <a:pt x="233634" y="556069"/>
                  </a:lnTo>
                  <a:lnTo>
                    <a:pt x="258678" y="519872"/>
                  </a:lnTo>
                  <a:lnTo>
                    <a:pt x="284997" y="484446"/>
                  </a:lnTo>
                  <a:lnTo>
                    <a:pt x="312591" y="449789"/>
                  </a:lnTo>
                  <a:lnTo>
                    <a:pt x="341460" y="415902"/>
                  </a:lnTo>
                  <a:lnTo>
                    <a:pt x="371604" y="382786"/>
                  </a:lnTo>
                  <a:lnTo>
                    <a:pt x="403022" y="350439"/>
                  </a:lnTo>
                  <a:lnTo>
                    <a:pt x="435715" y="318862"/>
                  </a:lnTo>
                  <a:lnTo>
                    <a:pt x="469683" y="288056"/>
                  </a:lnTo>
                  <a:lnTo>
                    <a:pt x="504926" y="258019"/>
                  </a:lnTo>
                  <a:lnTo>
                    <a:pt x="541443" y="228752"/>
                  </a:lnTo>
                  <a:lnTo>
                    <a:pt x="579235" y="200255"/>
                  </a:lnTo>
                  <a:lnTo>
                    <a:pt x="618302" y="172529"/>
                  </a:lnTo>
                  <a:lnTo>
                    <a:pt x="658644" y="145572"/>
                  </a:lnTo>
                  <a:lnTo>
                    <a:pt x="700261" y="119385"/>
                  </a:lnTo>
                  <a:lnTo>
                    <a:pt x="743152" y="93968"/>
                  </a:lnTo>
                  <a:lnTo>
                    <a:pt x="787318" y="69321"/>
                  </a:lnTo>
                  <a:lnTo>
                    <a:pt x="832759" y="45444"/>
                  </a:lnTo>
                  <a:lnTo>
                    <a:pt x="879475" y="22337"/>
                  </a:lnTo>
                  <a:lnTo>
                    <a:pt x="927466" y="0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pic>
          <p:nvPicPr>
            <p:cNvPr id="147" name="Google Shape;147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807665" y="2659130"/>
              <a:ext cx="1181099" cy="1181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21"/>
            <p:cNvSpPr/>
            <p:nvPr/>
          </p:nvSpPr>
          <p:spPr>
            <a:xfrm>
              <a:off x="5071612" y="3251035"/>
              <a:ext cx="1717040" cy="0"/>
            </a:xfrm>
            <a:custGeom>
              <a:rect b="b" l="l" r="r" t="t"/>
              <a:pathLst>
                <a:path extrusionOk="0" h="120000" w="1717040">
                  <a:moveTo>
                    <a:pt x="0" y="0"/>
                  </a:moveTo>
                  <a:lnTo>
                    <a:pt x="1717003" y="0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6712415" y="3193885"/>
              <a:ext cx="76200" cy="114300"/>
            </a:xfrm>
            <a:custGeom>
              <a:rect b="b" l="l" r="r" t="t"/>
              <a:pathLst>
                <a:path extrusionOk="0" h="114300" w="762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pic>
          <p:nvPicPr>
            <p:cNvPr id="150" name="Google Shape;150;p2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474949" y="2624913"/>
              <a:ext cx="1247774" cy="1247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21"/>
            <p:cNvSpPr/>
            <p:nvPr/>
          </p:nvSpPr>
          <p:spPr>
            <a:xfrm>
              <a:off x="7991474" y="3251035"/>
              <a:ext cx="1464945" cy="0"/>
            </a:xfrm>
            <a:custGeom>
              <a:rect b="b" l="l" r="r" t="t"/>
              <a:pathLst>
                <a:path extrusionOk="0" h="120000" w="1464945">
                  <a:moveTo>
                    <a:pt x="0" y="0"/>
                  </a:moveTo>
                  <a:lnTo>
                    <a:pt x="1464424" y="0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9379699" y="3193885"/>
              <a:ext cx="76200" cy="114300"/>
            </a:xfrm>
            <a:custGeom>
              <a:rect b="b" l="l" r="r" t="t"/>
              <a:pathLst>
                <a:path extrusionOk="0" h="114300" w="762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10727194" y="3251035"/>
              <a:ext cx="1835150" cy="0"/>
            </a:xfrm>
            <a:custGeom>
              <a:rect b="b" l="l" r="r" t="t"/>
              <a:pathLst>
                <a:path extrusionOk="0" h="120000" w="1835150">
                  <a:moveTo>
                    <a:pt x="0" y="0"/>
                  </a:moveTo>
                  <a:lnTo>
                    <a:pt x="1835143" y="0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12486137" y="3193885"/>
              <a:ext cx="76200" cy="114300"/>
            </a:xfrm>
            <a:custGeom>
              <a:rect b="b" l="l" r="r" t="t"/>
              <a:pathLst>
                <a:path extrusionOk="0" h="114300" w="762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pic>
          <p:nvPicPr>
            <p:cNvPr id="155" name="Google Shape;155;p2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2581386" y="2565564"/>
              <a:ext cx="1314448" cy="137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2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311900" y="4960545"/>
              <a:ext cx="1447799" cy="1447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21"/>
            <p:cNvSpPr/>
            <p:nvPr/>
          </p:nvSpPr>
          <p:spPr>
            <a:xfrm>
              <a:off x="3738584" y="3237217"/>
              <a:ext cx="93345" cy="104775"/>
            </a:xfrm>
            <a:custGeom>
              <a:rect b="b" l="l" r="r" t="t"/>
              <a:pathLst>
                <a:path extrusionOk="0" h="104775" w="93345">
                  <a:moveTo>
                    <a:pt x="0" y="0"/>
                  </a:moveTo>
                  <a:lnTo>
                    <a:pt x="92800" y="21462"/>
                  </a:lnTo>
                  <a:lnTo>
                    <a:pt x="46211" y="104541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cxnSp>
        <p:nvCxnSpPr>
          <p:cNvPr id="158" name="Google Shape;158;p21"/>
          <p:cNvCxnSpPr/>
          <p:nvPr/>
        </p:nvCxnSpPr>
        <p:spPr>
          <a:xfrm>
            <a:off x="2560631" y="4329663"/>
            <a:ext cx="100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2"/>
          <p:cNvGrpSpPr/>
          <p:nvPr/>
        </p:nvGrpSpPr>
        <p:grpSpPr>
          <a:xfrm>
            <a:off x="76062" y="-186"/>
            <a:ext cx="1042388" cy="1140947"/>
            <a:chOff x="2296930" y="4970257"/>
            <a:chExt cx="1251667" cy="1499864"/>
          </a:xfrm>
        </p:grpSpPr>
        <p:sp>
          <p:nvSpPr>
            <p:cNvPr id="164" name="Google Shape;164;p22"/>
            <p:cNvSpPr/>
            <p:nvPr/>
          </p:nvSpPr>
          <p:spPr>
            <a:xfrm>
              <a:off x="2296930" y="5236994"/>
              <a:ext cx="350519" cy="977264"/>
            </a:xfrm>
            <a:custGeom>
              <a:rect b="b" l="l" r="r" t="t"/>
              <a:pathLst>
                <a:path extrusionOk="0" h="977264" w="350519">
                  <a:moveTo>
                    <a:pt x="111458" y="977051"/>
                  </a:moveTo>
                  <a:lnTo>
                    <a:pt x="10988" y="928379"/>
                  </a:lnTo>
                  <a:lnTo>
                    <a:pt x="0" y="51173"/>
                  </a:lnTo>
                  <a:lnTo>
                    <a:pt x="99219" y="0"/>
                  </a:lnTo>
                  <a:lnTo>
                    <a:pt x="350377" y="485364"/>
                  </a:lnTo>
                  <a:lnTo>
                    <a:pt x="111458" y="977051"/>
                  </a:lnTo>
                  <a:close/>
                </a:path>
              </a:pathLst>
            </a:custGeom>
            <a:solidFill>
              <a:srgbClr val="8B31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2396149" y="5236994"/>
              <a:ext cx="772794" cy="977264"/>
            </a:xfrm>
            <a:custGeom>
              <a:rect b="b" l="l" r="r" t="t"/>
              <a:pathLst>
                <a:path extrusionOk="0" h="977264" w="772794">
                  <a:moveTo>
                    <a:pt x="12236" y="976868"/>
                  </a:moveTo>
                  <a:lnTo>
                    <a:pt x="0" y="0"/>
                  </a:lnTo>
                  <a:lnTo>
                    <a:pt x="522013" y="119475"/>
                  </a:lnTo>
                  <a:lnTo>
                    <a:pt x="772526" y="480296"/>
                  </a:lnTo>
                  <a:lnTo>
                    <a:pt x="531094" y="844354"/>
                  </a:lnTo>
                  <a:lnTo>
                    <a:pt x="12236" y="976868"/>
                  </a:lnTo>
                  <a:close/>
                </a:path>
              </a:pathLst>
            </a:custGeom>
            <a:solidFill>
              <a:srgbClr val="DF524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2918163" y="5223958"/>
              <a:ext cx="615314" cy="977264"/>
            </a:xfrm>
            <a:custGeom>
              <a:rect b="b" l="l" r="r" t="t"/>
              <a:pathLst>
                <a:path extrusionOk="0" h="977264" w="615314">
                  <a:moveTo>
                    <a:pt x="530911" y="976868"/>
                  </a:moveTo>
                  <a:lnTo>
                    <a:pt x="9080" y="857390"/>
                  </a:lnTo>
                  <a:lnTo>
                    <a:pt x="0" y="132511"/>
                  </a:lnTo>
                  <a:lnTo>
                    <a:pt x="518674" y="0"/>
                  </a:lnTo>
                  <a:lnTo>
                    <a:pt x="614918" y="499741"/>
                  </a:lnTo>
                  <a:lnTo>
                    <a:pt x="530911" y="976868"/>
                  </a:lnTo>
                  <a:close/>
                </a:path>
              </a:pathLst>
            </a:custGeom>
            <a:solidFill>
              <a:srgbClr val="8B31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3436837" y="5223958"/>
              <a:ext cx="111760" cy="977264"/>
            </a:xfrm>
            <a:custGeom>
              <a:rect b="b" l="l" r="r" t="t"/>
              <a:pathLst>
                <a:path extrusionOk="0" h="977264" w="111760">
                  <a:moveTo>
                    <a:pt x="12239" y="977051"/>
                  </a:moveTo>
                  <a:lnTo>
                    <a:pt x="0" y="0"/>
                  </a:lnTo>
                  <a:lnTo>
                    <a:pt x="100652" y="48669"/>
                  </a:lnTo>
                  <a:lnTo>
                    <a:pt x="111641" y="925875"/>
                  </a:lnTo>
                  <a:lnTo>
                    <a:pt x="12239" y="977051"/>
                  </a:lnTo>
                  <a:close/>
                </a:path>
              </a:pathLst>
            </a:custGeom>
            <a:solidFill>
              <a:srgbClr val="DF524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2693774" y="5531289"/>
              <a:ext cx="408939" cy="378460"/>
            </a:xfrm>
            <a:custGeom>
              <a:rect b="b" l="l" r="r" t="t"/>
              <a:pathLst>
                <a:path extrusionOk="0" h="378460" w="408939">
                  <a:moveTo>
                    <a:pt x="231318" y="378349"/>
                  </a:moveTo>
                  <a:lnTo>
                    <a:pt x="4017" y="352116"/>
                  </a:lnTo>
                  <a:lnTo>
                    <a:pt x="0" y="31369"/>
                  </a:lnTo>
                  <a:lnTo>
                    <a:pt x="226578" y="0"/>
                  </a:lnTo>
                  <a:lnTo>
                    <a:pt x="408887" y="186829"/>
                  </a:lnTo>
                  <a:lnTo>
                    <a:pt x="231318" y="378349"/>
                  </a:lnTo>
                  <a:close/>
                </a:path>
              </a:pathLst>
            </a:custGeom>
            <a:solidFill>
              <a:srgbClr val="8B31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2691829" y="4970257"/>
              <a:ext cx="454025" cy="476250"/>
            </a:xfrm>
            <a:custGeom>
              <a:rect b="b" l="l" r="r" t="t"/>
              <a:pathLst>
                <a:path extrusionOk="0" h="476250" w="454025">
                  <a:moveTo>
                    <a:pt x="227453" y="475633"/>
                  </a:moveTo>
                  <a:lnTo>
                    <a:pt x="0" y="437148"/>
                  </a:lnTo>
                  <a:lnTo>
                    <a:pt x="221495" y="0"/>
                  </a:lnTo>
                  <a:lnTo>
                    <a:pt x="453872" y="431463"/>
                  </a:lnTo>
                  <a:lnTo>
                    <a:pt x="227453" y="475633"/>
                  </a:lnTo>
                  <a:close/>
                </a:path>
              </a:pathLst>
            </a:custGeom>
            <a:solidFill>
              <a:srgbClr val="5D1F1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2699732" y="5993756"/>
              <a:ext cx="454025" cy="476250"/>
            </a:xfrm>
            <a:custGeom>
              <a:rect b="b" l="l" r="r" t="t"/>
              <a:pathLst>
                <a:path extrusionOk="0" h="476250" w="454025">
                  <a:moveTo>
                    <a:pt x="232376" y="475999"/>
                  </a:moveTo>
                  <a:lnTo>
                    <a:pt x="0" y="44536"/>
                  </a:lnTo>
                  <a:lnTo>
                    <a:pt x="226413" y="0"/>
                  </a:lnTo>
                  <a:lnTo>
                    <a:pt x="453872" y="38850"/>
                  </a:lnTo>
                  <a:lnTo>
                    <a:pt x="232376" y="475999"/>
                  </a:lnTo>
                  <a:close/>
                </a:path>
              </a:pathLst>
            </a:custGeom>
            <a:solidFill>
              <a:srgbClr val="F1B0A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2913325" y="4970257"/>
              <a:ext cx="232410" cy="431800"/>
            </a:xfrm>
            <a:custGeom>
              <a:rect b="b" l="l" r="r" t="t"/>
              <a:pathLst>
                <a:path extrusionOk="0" h="431800" w="232410">
                  <a:moveTo>
                    <a:pt x="232376" y="431463"/>
                  </a:moveTo>
                  <a:lnTo>
                    <a:pt x="4737" y="378166"/>
                  </a:lnTo>
                  <a:lnTo>
                    <a:pt x="0" y="0"/>
                  </a:lnTo>
                  <a:lnTo>
                    <a:pt x="228356" y="110533"/>
                  </a:lnTo>
                  <a:lnTo>
                    <a:pt x="232376" y="431463"/>
                  </a:lnTo>
                  <a:close/>
                </a:path>
              </a:pathLst>
            </a:custGeom>
            <a:solidFill>
              <a:srgbClr val="DF524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2687809" y="4970257"/>
              <a:ext cx="230505" cy="437514"/>
            </a:xfrm>
            <a:custGeom>
              <a:rect b="b" l="l" r="r" t="t"/>
              <a:pathLst>
                <a:path extrusionOk="0" h="437514" w="230505">
                  <a:moveTo>
                    <a:pt x="4020" y="437148"/>
                  </a:moveTo>
                  <a:lnTo>
                    <a:pt x="0" y="116219"/>
                  </a:lnTo>
                  <a:lnTo>
                    <a:pt x="225516" y="0"/>
                  </a:lnTo>
                  <a:lnTo>
                    <a:pt x="230253" y="378166"/>
                  </a:lnTo>
                  <a:lnTo>
                    <a:pt x="4020" y="437148"/>
                  </a:lnTo>
                  <a:close/>
                </a:path>
              </a:pathLst>
            </a:custGeom>
            <a:solidFill>
              <a:srgbClr val="8B31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2927372" y="6032607"/>
              <a:ext cx="230505" cy="437514"/>
            </a:xfrm>
            <a:custGeom>
              <a:rect b="b" l="l" r="r" t="t"/>
              <a:pathLst>
                <a:path extrusionOk="0" h="437514" w="230505">
                  <a:moveTo>
                    <a:pt x="4737" y="437148"/>
                  </a:moveTo>
                  <a:lnTo>
                    <a:pt x="0" y="58982"/>
                  </a:lnTo>
                  <a:lnTo>
                    <a:pt x="226233" y="0"/>
                  </a:lnTo>
                  <a:lnTo>
                    <a:pt x="230253" y="320929"/>
                  </a:lnTo>
                  <a:lnTo>
                    <a:pt x="4737" y="437148"/>
                  </a:lnTo>
                  <a:close/>
                </a:path>
              </a:pathLst>
            </a:custGeom>
            <a:solidFill>
              <a:srgbClr val="DF524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2699732" y="6038292"/>
              <a:ext cx="232410" cy="431800"/>
            </a:xfrm>
            <a:custGeom>
              <a:rect b="b" l="l" r="r" t="t"/>
              <a:pathLst>
                <a:path extrusionOk="0" h="431800" w="232410">
                  <a:moveTo>
                    <a:pt x="232376" y="431463"/>
                  </a:moveTo>
                  <a:lnTo>
                    <a:pt x="4020" y="320929"/>
                  </a:lnTo>
                  <a:lnTo>
                    <a:pt x="0" y="0"/>
                  </a:lnTo>
                  <a:lnTo>
                    <a:pt x="227639" y="53297"/>
                  </a:lnTo>
                  <a:lnTo>
                    <a:pt x="232376" y="431463"/>
                  </a:lnTo>
                  <a:close/>
                </a:path>
              </a:pathLst>
            </a:custGeom>
            <a:solidFill>
              <a:srgbClr val="8B31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2920353" y="5531289"/>
              <a:ext cx="231775" cy="378460"/>
            </a:xfrm>
            <a:custGeom>
              <a:rect b="b" l="l" r="r" t="t"/>
              <a:pathLst>
                <a:path extrusionOk="0" h="378460" w="231775">
                  <a:moveTo>
                    <a:pt x="4739" y="378349"/>
                  </a:moveTo>
                  <a:lnTo>
                    <a:pt x="0" y="0"/>
                  </a:lnTo>
                  <a:lnTo>
                    <a:pt x="227293" y="25684"/>
                  </a:lnTo>
                  <a:lnTo>
                    <a:pt x="231311" y="346430"/>
                  </a:lnTo>
                  <a:lnTo>
                    <a:pt x="4739" y="378349"/>
                  </a:lnTo>
                  <a:close/>
                </a:path>
              </a:pathLst>
            </a:custGeom>
            <a:solidFill>
              <a:srgbClr val="DF524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25" y="1317925"/>
            <a:ext cx="6531901" cy="35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/>
          <p:nvPr>
            <p:ph type="title"/>
          </p:nvPr>
        </p:nvSpPr>
        <p:spPr>
          <a:xfrm>
            <a:off x="2196450" y="212975"/>
            <a:ext cx="47511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193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Times New Roman"/>
                <a:ea typeface="Times New Roman"/>
                <a:cs typeface="Times New Roman"/>
                <a:sym typeface="Times New Roman"/>
              </a:rPr>
              <a:t>S3 Bucket</a:t>
            </a:r>
            <a:endParaRPr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7131075" y="2363025"/>
            <a:ext cx="17247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1C20"/>
                </a:solidFill>
                <a:latin typeface="Verdana"/>
                <a:ea typeface="Verdana"/>
                <a:cs typeface="Verdana"/>
                <a:sym typeface="Verdana"/>
              </a:rPr>
              <a:t>Amazon S3 is Used to store our dataset named Bank Churners</a:t>
            </a:r>
            <a:endParaRPr sz="1600">
              <a:solidFill>
                <a:srgbClr val="1B1C2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1651650" y="179850"/>
            <a:ext cx="67548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Quicksight Analysis</a:t>
            </a:r>
            <a:endParaRPr sz="4600"/>
          </a:p>
        </p:txBody>
      </p:sp>
      <p:pic>
        <p:nvPicPr>
          <p:cNvPr id="184" name="Google Shape;18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74325" cy="107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/>
        </p:nvSpPr>
        <p:spPr>
          <a:xfrm>
            <a:off x="1731075" y="1570350"/>
            <a:ext cx="5864700" cy="24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Amazon QuickSight was integral to our data analysis process, providing a platform to access and explore the raw data stored in "Bank_Churners.csv". By leveraging 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QuickSight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interactive data visualization tools, we conducted thorough exploratory data analysis (EDA), which played a crucial role in understanding the underlying patterns and trends in the dataset. 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650" y="1164050"/>
            <a:ext cx="5750974" cy="360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>
            <p:ph type="title"/>
          </p:nvPr>
        </p:nvSpPr>
        <p:spPr>
          <a:xfrm>
            <a:off x="542700" y="72375"/>
            <a:ext cx="83511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Count Plot: Existing vs Attrited Customer</a:t>
            </a:r>
            <a:endParaRPr sz="2800"/>
          </a:p>
        </p:txBody>
      </p:sp>
      <p:sp>
        <p:nvSpPr>
          <p:cNvPr id="192" name="Google Shape;192;p24"/>
          <p:cNvSpPr txBox="1"/>
          <p:nvPr/>
        </p:nvSpPr>
        <p:spPr>
          <a:xfrm>
            <a:off x="6144600" y="1865625"/>
            <a:ext cx="2749200" cy="22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25">
            <a:sp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The graph shows the distribution of customers by their attrition status - either Existing Customer or Attrited Customer.</a:t>
            </a:r>
            <a:br>
              <a:rPr lang="en" sz="1100">
                <a:latin typeface="Verdana"/>
                <a:ea typeface="Verdana"/>
                <a:cs typeface="Verdana"/>
                <a:sym typeface="Verdana"/>
              </a:rPr>
            </a:b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There is a noticeable imbalance between the two categories, with Existing Customers vastly outnumbering Attrited Customers.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375" y="1109525"/>
            <a:ext cx="5623476" cy="369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 txBox="1"/>
          <p:nvPr>
            <p:ph type="title"/>
          </p:nvPr>
        </p:nvSpPr>
        <p:spPr>
          <a:xfrm>
            <a:off x="745573" y="72368"/>
            <a:ext cx="76530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450">
            <a:spAutoFit/>
          </a:bodyPr>
          <a:lstStyle/>
          <a:p>
            <a:pPr indent="0" lvl="0" marL="76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Frequency of Education Level</a:t>
            </a:r>
            <a:endParaRPr sz="2800"/>
          </a:p>
        </p:txBody>
      </p:sp>
      <p:sp>
        <p:nvSpPr>
          <p:cNvPr id="199" name="Google Shape;199;p25"/>
          <p:cNvSpPr txBox="1"/>
          <p:nvPr/>
        </p:nvSpPr>
        <p:spPr>
          <a:xfrm>
            <a:off x="6033804" y="1781481"/>
            <a:ext cx="27438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25">
            <a:spAutoFit/>
          </a:bodyPr>
          <a:lstStyle/>
          <a:p>
            <a:pPr indent="-1270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The bar chart shows the count of records grouped by various education levels, with "Graduate" being the largest group, followed by "High School" and "Unknown."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6033795" y="3154031"/>
            <a:ext cx="26493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The categories "Post-Graduate" and "Doctorate" have the fewest records, suggesting a smaller representation in this dataset.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125" y="1239474"/>
            <a:ext cx="5543500" cy="364485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 txBox="1"/>
          <p:nvPr/>
        </p:nvSpPr>
        <p:spPr>
          <a:xfrm>
            <a:off x="1360050" y="232575"/>
            <a:ext cx="64239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Frequency of Income Category</a:t>
            </a:r>
            <a:r>
              <a:rPr lang="en" sz="3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3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6055975" y="1742050"/>
            <a:ext cx="2563500" cy="26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Income Distribution: </a:t>
            </a: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The bar chart shows the count of records categorized by income levels. Individuals earning less than $40K make up the largest category, followed by those in the $40K-$60K and $80K-$120K ranges. This indicates a concentration of lower and middle-income groups.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925" y="1146950"/>
            <a:ext cx="556289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 txBox="1"/>
          <p:nvPr/>
        </p:nvSpPr>
        <p:spPr>
          <a:xfrm>
            <a:off x="6127600" y="2617750"/>
            <a:ext cx="2617200" cy="9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The dataset predominantly consists of married and single individuals, with fewer records for divorced and unknown categories.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4" name="Google Shape;214;p27"/>
          <p:cNvSpPr txBox="1"/>
          <p:nvPr>
            <p:ph idx="4294967295" type="title"/>
          </p:nvPr>
        </p:nvSpPr>
        <p:spPr>
          <a:xfrm>
            <a:off x="745573" y="72368"/>
            <a:ext cx="76530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275">
            <a:spAutoFit/>
          </a:bodyPr>
          <a:lstStyle/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Frequency of Marital Status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