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handoutMasterIdLst>
    <p:handoutMasterId r:id="rId21"/>
  </p:handoutMasterIdLst>
  <p:sldIdLst>
    <p:sldId id="322" r:id="rId5"/>
    <p:sldId id="311" r:id="rId6"/>
    <p:sldId id="313" r:id="rId7"/>
    <p:sldId id="312" r:id="rId8"/>
    <p:sldId id="324" r:id="rId9"/>
    <p:sldId id="325" r:id="rId10"/>
    <p:sldId id="326" r:id="rId11"/>
    <p:sldId id="327" r:id="rId12"/>
    <p:sldId id="328" r:id="rId13"/>
    <p:sldId id="329" r:id="rId14"/>
    <p:sldId id="332" r:id="rId15"/>
    <p:sldId id="333" r:id="rId16"/>
    <p:sldId id="330" r:id="rId17"/>
    <p:sldId id="334" r:id="rId18"/>
    <p:sldId id="331"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2" d="100"/>
          <a:sy n="82" d="100"/>
        </p:scale>
        <p:origin x="720" y="67"/>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14-04-2024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14-04-2024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14-04-2024</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14-04-2024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14-04-2024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14-04-2024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14-04-2024</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14-04-2024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14-04-2024</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14-04-2024</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14-04-2024</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14-04-2024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14-04-2024</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14-04-2024</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JOB MARKET ANALYSIS</a:t>
            </a:r>
          </a:p>
        </p:txBody>
      </p:sp>
      <p:sp>
        <p:nvSpPr>
          <p:cNvPr id="3" name="Subtitle 2"/>
          <p:cNvSpPr>
            <a:spLocks noGrp="1"/>
          </p:cNvSpPr>
          <p:nvPr>
            <p:ph type="subTitle" idx="1"/>
          </p:nvPr>
        </p:nvSpPr>
        <p:spPr/>
        <p:txBody>
          <a:bodyPr/>
          <a:lstStyle/>
          <a:p>
            <a:r>
              <a:rPr lang="en-US" dirty="0"/>
              <a:t>Insights related to job data</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B32C-0180-B27F-0943-377CE2D8048C}"/>
              </a:ext>
            </a:extLst>
          </p:cNvPr>
          <p:cNvSpPr>
            <a:spLocks noGrp="1"/>
          </p:cNvSpPr>
          <p:nvPr>
            <p:ph type="title"/>
          </p:nvPr>
        </p:nvSpPr>
        <p:spPr>
          <a:xfrm>
            <a:off x="1532023" y="452264"/>
            <a:ext cx="9144001" cy="771872"/>
          </a:xfrm>
        </p:spPr>
        <p:txBody>
          <a:bodyPr/>
          <a:lstStyle/>
          <a:p>
            <a:r>
              <a:rPr lang="en-US" dirty="0"/>
              <a:t>INSIGHTS RELATED TO DATA PROVIDED</a:t>
            </a:r>
            <a:endParaRPr lang="en-IN" dirty="0"/>
          </a:p>
        </p:txBody>
      </p:sp>
      <p:sp>
        <p:nvSpPr>
          <p:cNvPr id="9" name="Subtitle 2">
            <a:extLst>
              <a:ext uri="{FF2B5EF4-FFF2-40B4-BE49-F238E27FC236}">
                <a16:creationId xmlns:a16="http://schemas.microsoft.com/office/drawing/2014/main" id="{D45B7209-7A3C-9FF1-E881-60A6769C5060}"/>
              </a:ext>
            </a:extLst>
          </p:cNvPr>
          <p:cNvSpPr txBox="1">
            <a:spLocks/>
          </p:cNvSpPr>
          <p:nvPr/>
        </p:nvSpPr>
        <p:spPr>
          <a:xfrm>
            <a:off x="909836" y="1484784"/>
            <a:ext cx="10369152" cy="482453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1) Education and Salary: The data suggests that higher education is associated with higher salaries. On average, individuals with a Ph.D. earn $116,000, those with a Master's degree earn $106,000, and those with a Bachelor's degree or without a specified degree earn $95,000.</a:t>
            </a: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p:txBody>
      </p:sp>
      <p:pic>
        <p:nvPicPr>
          <p:cNvPr id="4" name="Picture 3">
            <a:extLst>
              <a:ext uri="{FF2B5EF4-FFF2-40B4-BE49-F238E27FC236}">
                <a16:creationId xmlns:a16="http://schemas.microsoft.com/office/drawing/2014/main" id="{C4C927E3-A596-4550-9F0F-B75FA3CCC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2996952"/>
            <a:ext cx="8352928" cy="3408784"/>
          </a:xfrm>
          <a:prstGeom prst="rect">
            <a:avLst/>
          </a:prstGeom>
        </p:spPr>
      </p:pic>
    </p:spTree>
    <p:extLst>
      <p:ext uri="{BB962C8B-B14F-4D97-AF65-F5344CB8AC3E}">
        <p14:creationId xmlns:p14="http://schemas.microsoft.com/office/powerpoint/2010/main" val="28740959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2F122-2D42-45D0-9A0A-ACB35A95835F}"/>
              </a:ext>
            </a:extLst>
          </p:cNvPr>
          <p:cNvSpPr>
            <a:spLocks noGrp="1"/>
          </p:cNvSpPr>
          <p:nvPr>
            <p:ph idx="1"/>
          </p:nvPr>
        </p:nvSpPr>
        <p:spPr>
          <a:xfrm>
            <a:off x="1197868" y="476672"/>
            <a:ext cx="9134391" cy="4114801"/>
          </a:xfrm>
        </p:spPr>
        <p:txBody>
          <a:bodyPr>
            <a:normAutofit/>
          </a:bodyPr>
          <a:lstStyle/>
          <a:p>
            <a:r>
              <a:rPr lang="en-US" sz="2400" b="1" dirty="0">
                <a:solidFill>
                  <a:schemeClr val="accent1"/>
                </a:solidFill>
              </a:rPr>
              <a:t>2) Job Titles: The most common job titles in the dataset are Data Scientist (131 jobs), Data Engineer (53 jobs), Senior Data Scientist (34 jobs), Data Analyst (15 jobs), and Senior Data Engineer (14 jobs). Data Scientist positions have the highest number of job openings and tend to offer higher average salaries compared to other job titles. However, Senior Data Engineers have fewer job openings but offer relatively high salaries.</a:t>
            </a:r>
          </a:p>
          <a:p>
            <a:endParaRPr lang="en-IN" dirty="0"/>
          </a:p>
        </p:txBody>
      </p:sp>
    </p:spTree>
    <p:extLst>
      <p:ext uri="{BB962C8B-B14F-4D97-AF65-F5344CB8AC3E}">
        <p14:creationId xmlns:p14="http://schemas.microsoft.com/office/powerpoint/2010/main" val="13810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D5B9B4-1C7A-4C5B-9411-C619AD73E99D}"/>
              </a:ext>
            </a:extLst>
          </p:cNvPr>
          <p:cNvSpPr txBox="1"/>
          <p:nvPr/>
        </p:nvSpPr>
        <p:spPr>
          <a:xfrm>
            <a:off x="549796" y="404664"/>
            <a:ext cx="10225136" cy="1477328"/>
          </a:xfrm>
          <a:prstGeom prst="rect">
            <a:avLst/>
          </a:prstGeom>
          <a:noFill/>
          <a:ln>
            <a:solidFill>
              <a:schemeClr val="bg2"/>
            </a:solidFill>
          </a:ln>
        </p:spPr>
        <p:txBody>
          <a:bodyPr wrap="square">
            <a:spAutoFit/>
          </a:bodyPr>
          <a:lstStyle/>
          <a:p>
            <a:r>
              <a:rPr lang="en-US" sz="1800" b="1" dirty="0">
                <a:solidFill>
                  <a:schemeClr val="accent1"/>
                </a:solidFill>
              </a:rPr>
              <a:t>3) Top Companies: The companies with the highest number of job openings include Mass Mutual, Reynolds American, Takeda Pharmaceuticals, Software Engineering Institute, Liberty Mutual Insurance, and PNNL. These companies have 14, 14, 14, 11, 10, and 10 job openings, respectively. It is worth noting that Software Engineering Institute focuses its job openings in Pennsylvania, Mass Mutual in Massachusetts, and PNNL in Washington (WA).</a:t>
            </a:r>
          </a:p>
        </p:txBody>
      </p:sp>
      <p:sp>
        <p:nvSpPr>
          <p:cNvPr id="6" name="TextBox 5">
            <a:extLst>
              <a:ext uri="{FF2B5EF4-FFF2-40B4-BE49-F238E27FC236}">
                <a16:creationId xmlns:a16="http://schemas.microsoft.com/office/drawing/2014/main" id="{F8488AFA-0BDE-4CC0-92D0-8F9C22294719}"/>
              </a:ext>
            </a:extLst>
          </p:cNvPr>
          <p:cNvSpPr txBox="1"/>
          <p:nvPr/>
        </p:nvSpPr>
        <p:spPr>
          <a:xfrm>
            <a:off x="2638028" y="3485510"/>
            <a:ext cx="184731" cy="369332"/>
          </a:xfrm>
          <a:prstGeom prst="rect">
            <a:avLst/>
          </a:prstGeom>
          <a:noFill/>
          <a:ln>
            <a:solidFill>
              <a:schemeClr val="bg2"/>
            </a:solidFill>
          </a:ln>
        </p:spPr>
        <p:txBody>
          <a:bodyPr wrap="none" rtlCol="0" anchor="ctr" anchorCtr="1">
            <a:spAutoFit/>
          </a:bodyPr>
          <a:lstStyle/>
          <a:p>
            <a:endParaRPr lang="en-IN" dirty="0"/>
          </a:p>
        </p:txBody>
      </p:sp>
      <p:pic>
        <p:nvPicPr>
          <p:cNvPr id="8" name="Picture 7">
            <a:extLst>
              <a:ext uri="{FF2B5EF4-FFF2-40B4-BE49-F238E27FC236}">
                <a16:creationId xmlns:a16="http://schemas.microsoft.com/office/drawing/2014/main" id="{699A340F-8D56-490E-9713-B7A0D52FE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392" y="2420888"/>
            <a:ext cx="5236227" cy="3168352"/>
          </a:xfrm>
          <a:prstGeom prst="rect">
            <a:avLst/>
          </a:prstGeom>
        </p:spPr>
      </p:pic>
    </p:spTree>
    <p:extLst>
      <p:ext uri="{BB962C8B-B14F-4D97-AF65-F5344CB8AC3E}">
        <p14:creationId xmlns:p14="http://schemas.microsoft.com/office/powerpoint/2010/main" val="331212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556C366-90B8-F16E-A557-4D6455B47CEC}"/>
              </a:ext>
            </a:extLst>
          </p:cNvPr>
          <p:cNvSpPr txBox="1">
            <a:spLocks/>
          </p:cNvSpPr>
          <p:nvPr/>
        </p:nvSpPr>
        <p:spPr>
          <a:xfrm>
            <a:off x="1476432" y="548680"/>
            <a:ext cx="9370507" cy="590465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200" b="1" dirty="0">
                <a:solidFill>
                  <a:schemeClr val="accent1"/>
                </a:solidFill>
              </a:rPr>
              <a:t>4) Industries: The top industries with the most data science-related job postings are Biotech and Pharmaceuticals (38 jobs), Insurance carriers (28 jobs), Computer Hardware and </a:t>
            </a:r>
          </a:p>
          <a:p>
            <a:r>
              <a:rPr lang="en-US" sz="2200" b="1" dirty="0">
                <a:solidFill>
                  <a:schemeClr val="accent1"/>
                </a:solidFill>
              </a:rPr>
              <a:t>Software (27 jobs), Enterprise Software and Network Solutions (25 jobs), and IT Services (22 jobs).</a:t>
            </a:r>
          </a:p>
          <a:p>
            <a:r>
              <a:rPr lang="en-US" sz="2200" b="1" dirty="0">
                <a:solidFill>
                  <a:schemeClr val="accent1"/>
                </a:solidFill>
              </a:rPr>
              <a:t>5) States with Highest Salaries: The states offering the highest average salaries for data science positions are California (CA) with an average of $123,000, Illinois (IL) with $117,000, Washington D.C. (DC) with $110,000, Massachusetts (MA) with $107,000, and New Jersey (NJ) with $104,000.</a:t>
            </a:r>
          </a:p>
        </p:txBody>
      </p:sp>
    </p:spTree>
    <p:extLst>
      <p:ext uri="{BB962C8B-B14F-4D97-AF65-F5344CB8AC3E}">
        <p14:creationId xmlns:p14="http://schemas.microsoft.com/office/powerpoint/2010/main" val="2306589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6B4FE-74A6-4C2D-A5AB-E0D288E4B180}"/>
              </a:ext>
            </a:extLst>
          </p:cNvPr>
          <p:cNvSpPr>
            <a:spLocks noGrp="1"/>
          </p:cNvSpPr>
          <p:nvPr>
            <p:ph idx="1"/>
          </p:nvPr>
        </p:nvSpPr>
        <p:spPr>
          <a:xfrm>
            <a:off x="333772" y="332657"/>
            <a:ext cx="11593288" cy="1800200"/>
          </a:xfrm>
        </p:spPr>
        <p:txBody>
          <a:bodyPr/>
          <a:lstStyle/>
          <a:p>
            <a:r>
              <a:rPr lang="en-US" sz="2400" b="1" dirty="0">
                <a:solidFill>
                  <a:schemeClr val="accent1"/>
                </a:solidFill>
              </a:rPr>
              <a:t>6) States with Most Job Openings: California (CA) has the highest number of job openings (152 jobs), followed by Massachusetts (MA) with 103 jobs, New York (NY) with 72 jobs, Virginia (VA) with 41 jobs, and Illinois (IL) with 40 jobs. California not only has the most job opportunities but also offers the highest average salary among the states.</a:t>
            </a:r>
          </a:p>
          <a:p>
            <a:endParaRPr lang="en-IN" dirty="0"/>
          </a:p>
        </p:txBody>
      </p:sp>
      <p:sp>
        <p:nvSpPr>
          <p:cNvPr id="4" name="TextBox 3">
            <a:extLst>
              <a:ext uri="{FF2B5EF4-FFF2-40B4-BE49-F238E27FC236}">
                <a16:creationId xmlns:a16="http://schemas.microsoft.com/office/drawing/2014/main" id="{0E915BFC-FCFF-4667-91E3-E9163583332B}"/>
              </a:ext>
            </a:extLst>
          </p:cNvPr>
          <p:cNvSpPr txBox="1"/>
          <p:nvPr/>
        </p:nvSpPr>
        <p:spPr>
          <a:xfrm>
            <a:off x="3790156" y="3485510"/>
            <a:ext cx="184731" cy="369332"/>
          </a:xfrm>
          <a:prstGeom prst="rect">
            <a:avLst/>
          </a:prstGeom>
          <a:noFill/>
          <a:ln>
            <a:solidFill>
              <a:schemeClr val="bg2"/>
            </a:solidFill>
          </a:ln>
        </p:spPr>
        <p:txBody>
          <a:bodyPr wrap="none" rtlCol="0" anchor="ctr" anchorCtr="1">
            <a:spAutoFit/>
          </a:bodyPr>
          <a:lstStyle/>
          <a:p>
            <a:endParaRPr lang="en-IN" dirty="0"/>
          </a:p>
        </p:txBody>
      </p:sp>
      <p:pic>
        <p:nvPicPr>
          <p:cNvPr id="6" name="Picture 5">
            <a:extLst>
              <a:ext uri="{FF2B5EF4-FFF2-40B4-BE49-F238E27FC236}">
                <a16:creationId xmlns:a16="http://schemas.microsoft.com/office/drawing/2014/main" id="{C9DAAF22-9AA4-463E-B096-9DD23A3B4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2276872"/>
            <a:ext cx="6480720" cy="3804968"/>
          </a:xfrm>
          <a:prstGeom prst="rect">
            <a:avLst/>
          </a:prstGeom>
        </p:spPr>
      </p:pic>
    </p:spTree>
    <p:extLst>
      <p:ext uri="{BB962C8B-B14F-4D97-AF65-F5344CB8AC3E}">
        <p14:creationId xmlns:p14="http://schemas.microsoft.com/office/powerpoint/2010/main" val="195917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8611AE-4BD6-27E2-5961-ECF19CD9CE8C}"/>
              </a:ext>
            </a:extLst>
          </p:cNvPr>
          <p:cNvSpPr txBox="1">
            <a:spLocks/>
          </p:cNvSpPr>
          <p:nvPr/>
        </p:nvSpPr>
        <p:spPr>
          <a:xfrm>
            <a:off x="765820" y="548680"/>
            <a:ext cx="10657184" cy="576064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200" b="1" dirty="0">
                <a:solidFill>
                  <a:schemeClr val="accent1"/>
                </a:solidFill>
              </a:rPr>
              <a:t>7) Top 5 Skills Required by Companies for Most Job Openings :           PYTHON (392) , EXCEL (388) , SQL (380) , AWS (176) , SPARK (167) times has been asked by companies.</a:t>
            </a:r>
          </a:p>
          <a:p>
            <a:r>
              <a:rPr lang="en-US" sz="2200" b="1" dirty="0">
                <a:solidFill>
                  <a:schemeClr val="accent1"/>
                </a:solidFill>
              </a:rPr>
              <a:t>8) Degree and Job Openings: Individuals with a Master's degree (M) have the maximum number of job openings compared to other educational candidates. Additionally, all types of educational candidates have job opportunities in industries like Biotech and Pharmaceuticals and Enterprise Software and Network Solutions. California (CA), Massachusetts (MA), and New York (NY) have job openings available for all types of educational candidates.</a:t>
            </a:r>
          </a:p>
          <a:p>
            <a:r>
              <a:rPr lang="en-US" sz="2200" b="1" dirty="0">
                <a:solidFill>
                  <a:schemeClr val="accent1"/>
                </a:solidFill>
              </a:rPr>
              <a:t>9) These insights provide an overview of the relationship between education, job titles, companies, industries, states, and salaries in the given data. They can be useful for understanding trends in the data science job market.</a:t>
            </a:r>
          </a:p>
        </p:txBody>
      </p:sp>
    </p:spTree>
    <p:extLst>
      <p:ext uri="{BB962C8B-B14F-4D97-AF65-F5344CB8AC3E}">
        <p14:creationId xmlns:p14="http://schemas.microsoft.com/office/powerpoint/2010/main" val="664892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6433" y="404664"/>
            <a:ext cx="9144001" cy="771873"/>
          </a:xfrm>
        </p:spPr>
        <p:txBody>
          <a:bodyPr/>
          <a:lstStyle/>
          <a:p>
            <a:r>
              <a:rPr lang="en-US" dirty="0"/>
              <a:t>     STATES WITH MOST NUMBER OF JOBS</a:t>
            </a:r>
          </a:p>
        </p:txBody>
      </p:sp>
      <p:sp>
        <p:nvSpPr>
          <p:cNvPr id="4" name="Subtitle 2">
            <a:extLst>
              <a:ext uri="{FF2B5EF4-FFF2-40B4-BE49-F238E27FC236}">
                <a16:creationId xmlns:a16="http://schemas.microsoft.com/office/drawing/2014/main" id="{D08A29A3-34B0-AECD-DC00-F1EFCB32FDC8}"/>
              </a:ext>
            </a:extLst>
          </p:cNvPr>
          <p:cNvSpPr txBox="1">
            <a:spLocks/>
          </p:cNvSpPr>
          <p:nvPr/>
        </p:nvSpPr>
        <p:spPr>
          <a:xfrm>
            <a:off x="1476433" y="1518963"/>
            <a:ext cx="9071900" cy="1076672"/>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b="1" dirty="0">
                <a:solidFill>
                  <a:schemeClr val="accent1"/>
                </a:solidFill>
              </a:rPr>
              <a:t>SQL Query : SELECT </a:t>
            </a:r>
            <a:r>
              <a:rPr lang="en-US" b="1" dirty="0" err="1">
                <a:solidFill>
                  <a:schemeClr val="accent1"/>
                </a:solidFill>
              </a:rPr>
              <a:t>Job_Location</a:t>
            </a:r>
            <a:r>
              <a:rPr lang="en-US" b="1" dirty="0">
                <a:solidFill>
                  <a:schemeClr val="accent1"/>
                </a:solidFill>
              </a:rPr>
              <a:t>, COUNT(*) AS </a:t>
            </a:r>
            <a:r>
              <a:rPr lang="en-US" b="1" dirty="0" err="1">
                <a:solidFill>
                  <a:schemeClr val="accent1"/>
                </a:solidFill>
              </a:rPr>
              <a:t>No_of_Jobs</a:t>
            </a:r>
            <a:r>
              <a:rPr lang="en-US" b="1" dirty="0">
                <a:solidFill>
                  <a:schemeClr val="accent1"/>
                </a:solidFill>
              </a:rPr>
              <a:t> FROM Market GROUP BY </a:t>
            </a:r>
            <a:r>
              <a:rPr lang="en-US" b="1" dirty="0" err="1">
                <a:solidFill>
                  <a:schemeClr val="accent1"/>
                </a:solidFill>
              </a:rPr>
              <a:t>Job_Location</a:t>
            </a:r>
            <a:r>
              <a:rPr lang="en-US" b="1" dirty="0">
                <a:solidFill>
                  <a:schemeClr val="accent1"/>
                </a:solidFill>
              </a:rPr>
              <a:t> ORDER BY </a:t>
            </a:r>
            <a:r>
              <a:rPr lang="en-US" b="1" dirty="0" err="1">
                <a:solidFill>
                  <a:schemeClr val="accent1"/>
                </a:solidFill>
              </a:rPr>
              <a:t>No_of_Jobs</a:t>
            </a:r>
            <a:r>
              <a:rPr lang="en-US" b="1" dirty="0">
                <a:solidFill>
                  <a:schemeClr val="accent1"/>
                </a:solidFill>
              </a:rPr>
              <a:t> DESC LIMIT 5;</a:t>
            </a:r>
          </a:p>
        </p:txBody>
      </p:sp>
      <p:graphicFrame>
        <p:nvGraphicFramePr>
          <p:cNvPr id="5" name="Content Placeholder 8">
            <a:extLst>
              <a:ext uri="{FF2B5EF4-FFF2-40B4-BE49-F238E27FC236}">
                <a16:creationId xmlns:a16="http://schemas.microsoft.com/office/drawing/2014/main" id="{23F9F406-BA00-B0E9-25D7-1AD3A5656426}"/>
              </a:ext>
            </a:extLst>
          </p:cNvPr>
          <p:cNvGraphicFramePr>
            <a:graphicFrameLocks noGrp="1"/>
          </p:cNvGraphicFramePr>
          <p:nvPr>
            <p:ph idx="1"/>
            <p:extLst>
              <p:ext uri="{D42A27DB-BD31-4B8C-83A1-F6EECF244321}">
                <p14:modId xmlns:p14="http://schemas.microsoft.com/office/powerpoint/2010/main" val="2060941235"/>
              </p:ext>
            </p:extLst>
          </p:nvPr>
        </p:nvGraphicFramePr>
        <p:xfrm>
          <a:off x="2782044" y="2894213"/>
          <a:ext cx="3456384" cy="2736305"/>
        </p:xfrm>
        <a:graphic>
          <a:graphicData uri="http://schemas.openxmlformats.org/drawingml/2006/table">
            <a:tbl>
              <a:tblPr firstRow="1" bandRow="1">
                <a:tableStyleId>{8A107856-5554-42FB-B03E-39F5DBC370BA}</a:tableStyleId>
              </a:tblPr>
              <a:tblGrid>
                <a:gridCol w="172819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516570">
                <a:tc>
                  <a:txBody>
                    <a:bodyPr/>
                    <a:lstStyle/>
                    <a:p>
                      <a:r>
                        <a:rPr lang="en-US" dirty="0" err="1"/>
                        <a:t>Job_Location</a:t>
                      </a:r>
                      <a:endParaRPr lang="en-US" dirty="0"/>
                    </a:p>
                  </a:txBody>
                  <a:tcPr anchor="ctr"/>
                </a:tc>
                <a:tc>
                  <a:txBody>
                    <a:bodyPr/>
                    <a:lstStyle/>
                    <a:p>
                      <a:pPr algn="ctr"/>
                      <a:r>
                        <a:rPr lang="en-US" dirty="0" err="1"/>
                        <a:t>No_of_Jobs</a:t>
                      </a:r>
                      <a:endParaRPr lang="en-US" dirty="0"/>
                    </a:p>
                  </a:txBody>
                  <a:tcPr anchor="ctr"/>
                </a:tc>
                <a:extLst>
                  <a:ext uri="{0D108BD9-81ED-4DB2-BD59-A6C34878D82A}">
                    <a16:rowId xmlns:a16="http://schemas.microsoft.com/office/drawing/2014/main" val="10000"/>
                  </a:ext>
                </a:extLst>
              </a:tr>
              <a:tr h="443947">
                <a:tc>
                  <a:txBody>
                    <a:bodyPr/>
                    <a:lstStyle/>
                    <a:p>
                      <a:r>
                        <a:rPr lang="en-IN" dirty="0"/>
                        <a:t>CA</a:t>
                      </a:r>
                    </a:p>
                  </a:txBody>
                  <a:tcPr anchor="ctr"/>
                </a:tc>
                <a:tc>
                  <a:txBody>
                    <a:bodyPr/>
                    <a:lstStyle/>
                    <a:p>
                      <a:r>
                        <a:rPr lang="en-IN" dirty="0"/>
                        <a:t>152</a:t>
                      </a:r>
                    </a:p>
                  </a:txBody>
                  <a:tcPr anchor="ctr"/>
                </a:tc>
                <a:extLst>
                  <a:ext uri="{0D108BD9-81ED-4DB2-BD59-A6C34878D82A}">
                    <a16:rowId xmlns:a16="http://schemas.microsoft.com/office/drawing/2014/main" val="10001"/>
                  </a:ext>
                </a:extLst>
              </a:tr>
              <a:tr h="443947">
                <a:tc>
                  <a:txBody>
                    <a:bodyPr/>
                    <a:lstStyle/>
                    <a:p>
                      <a:r>
                        <a:rPr lang="en-IN" dirty="0"/>
                        <a:t>MA</a:t>
                      </a:r>
                    </a:p>
                  </a:txBody>
                  <a:tcPr anchor="ctr"/>
                </a:tc>
                <a:tc>
                  <a:txBody>
                    <a:bodyPr/>
                    <a:lstStyle/>
                    <a:p>
                      <a:r>
                        <a:rPr lang="en-IN" dirty="0"/>
                        <a:t>103</a:t>
                      </a:r>
                    </a:p>
                  </a:txBody>
                  <a:tcPr anchor="ctr"/>
                </a:tc>
                <a:extLst>
                  <a:ext uri="{0D108BD9-81ED-4DB2-BD59-A6C34878D82A}">
                    <a16:rowId xmlns:a16="http://schemas.microsoft.com/office/drawing/2014/main" val="10002"/>
                  </a:ext>
                </a:extLst>
              </a:tr>
              <a:tr h="443947">
                <a:tc>
                  <a:txBody>
                    <a:bodyPr/>
                    <a:lstStyle/>
                    <a:p>
                      <a:r>
                        <a:rPr lang="en-IN" dirty="0"/>
                        <a:t>NY</a:t>
                      </a:r>
                    </a:p>
                  </a:txBody>
                  <a:tcPr anchor="ctr"/>
                </a:tc>
                <a:tc>
                  <a:txBody>
                    <a:bodyPr/>
                    <a:lstStyle/>
                    <a:p>
                      <a:r>
                        <a:rPr lang="en-IN"/>
                        <a:t>72</a:t>
                      </a:r>
                    </a:p>
                  </a:txBody>
                  <a:tcPr anchor="ctr"/>
                </a:tc>
                <a:extLst>
                  <a:ext uri="{0D108BD9-81ED-4DB2-BD59-A6C34878D82A}">
                    <a16:rowId xmlns:a16="http://schemas.microsoft.com/office/drawing/2014/main" val="10003"/>
                  </a:ext>
                </a:extLst>
              </a:tr>
              <a:tr h="443947">
                <a:tc>
                  <a:txBody>
                    <a:bodyPr/>
                    <a:lstStyle/>
                    <a:p>
                      <a:r>
                        <a:rPr lang="en-IN"/>
                        <a:t>VA</a:t>
                      </a:r>
                    </a:p>
                  </a:txBody>
                  <a:tcPr anchor="ctr"/>
                </a:tc>
                <a:tc>
                  <a:txBody>
                    <a:bodyPr/>
                    <a:lstStyle/>
                    <a:p>
                      <a:r>
                        <a:rPr lang="en-IN"/>
                        <a:t>41</a:t>
                      </a:r>
                    </a:p>
                  </a:txBody>
                  <a:tcPr anchor="ctr"/>
                </a:tc>
                <a:extLst>
                  <a:ext uri="{0D108BD9-81ED-4DB2-BD59-A6C34878D82A}">
                    <a16:rowId xmlns:a16="http://schemas.microsoft.com/office/drawing/2014/main" val="976224043"/>
                  </a:ext>
                </a:extLst>
              </a:tr>
              <a:tr h="443947">
                <a:tc>
                  <a:txBody>
                    <a:bodyPr/>
                    <a:lstStyle/>
                    <a:p>
                      <a:r>
                        <a:rPr lang="en-IN"/>
                        <a:t>IL</a:t>
                      </a:r>
                    </a:p>
                  </a:txBody>
                  <a:tcPr anchor="ctr"/>
                </a:tc>
                <a:tc>
                  <a:txBody>
                    <a:bodyPr/>
                    <a:lstStyle/>
                    <a:p>
                      <a:r>
                        <a:rPr lang="en-IN" dirty="0"/>
                        <a:t>40</a:t>
                      </a:r>
                    </a:p>
                  </a:txBody>
                  <a:tcPr anchor="ctr"/>
                </a:tc>
                <a:extLst>
                  <a:ext uri="{0D108BD9-81ED-4DB2-BD59-A6C34878D82A}">
                    <a16:rowId xmlns:a16="http://schemas.microsoft.com/office/drawing/2014/main" val="522104075"/>
                  </a:ext>
                </a:extLst>
              </a:tr>
            </a:tbl>
          </a:graphicData>
        </a:graphic>
      </p:graphicFrame>
      <p:sp>
        <p:nvSpPr>
          <p:cNvPr id="16" name="Subtitle 2">
            <a:extLst>
              <a:ext uri="{FF2B5EF4-FFF2-40B4-BE49-F238E27FC236}">
                <a16:creationId xmlns:a16="http://schemas.microsoft.com/office/drawing/2014/main" id="{3B74D668-3090-3494-14EF-66612E626179}"/>
              </a:ext>
            </a:extLst>
          </p:cNvPr>
          <p:cNvSpPr txBox="1">
            <a:spLocks/>
          </p:cNvSpPr>
          <p:nvPr/>
        </p:nvSpPr>
        <p:spPr>
          <a:xfrm>
            <a:off x="3502124" y="5801816"/>
            <a:ext cx="3816425"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353C75EC-F878-2EC8-B0B0-C1406C5BC78C}"/>
              </a:ext>
            </a:extLst>
          </p:cNvPr>
          <p:cNvSpPr>
            <a:spLocks noGrp="1"/>
          </p:cNvSpPr>
          <p:nvPr>
            <p:ph type="title"/>
          </p:nvPr>
        </p:nvSpPr>
        <p:spPr>
          <a:xfrm>
            <a:off x="1522413" y="381000"/>
            <a:ext cx="9144001" cy="887760"/>
          </a:xfrm>
        </p:spPr>
        <p:txBody>
          <a:bodyPr>
            <a:noAutofit/>
          </a:bodyPr>
          <a:lstStyle/>
          <a:p>
            <a:r>
              <a:rPr lang="en-US" sz="2800" dirty="0"/>
              <a:t>AVERAGE MINIMAL AND MAXIMAL SALARIES IN DIFFERENT STATES</a:t>
            </a:r>
            <a:endParaRPr lang="en-IN" sz="2800" dirty="0"/>
          </a:p>
        </p:txBody>
      </p:sp>
      <p:sp>
        <p:nvSpPr>
          <p:cNvPr id="28" name="Subtitle 2">
            <a:extLst>
              <a:ext uri="{FF2B5EF4-FFF2-40B4-BE49-F238E27FC236}">
                <a16:creationId xmlns:a16="http://schemas.microsoft.com/office/drawing/2014/main" id="{15A735D0-11DF-A7DB-7296-1E25A96B7B09}"/>
              </a:ext>
            </a:extLst>
          </p:cNvPr>
          <p:cNvSpPr txBox="1">
            <a:spLocks/>
          </p:cNvSpPr>
          <p:nvPr/>
        </p:nvSpPr>
        <p:spPr>
          <a:xfrm>
            <a:off x="1476433" y="1518963"/>
            <a:ext cx="9071900" cy="6859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sz="1800" b="1" dirty="0">
                <a:solidFill>
                  <a:schemeClr val="accent1"/>
                </a:solidFill>
              </a:rPr>
              <a:t>SQL Query : SELECT </a:t>
            </a:r>
            <a:r>
              <a:rPr lang="en-US" sz="1800" b="1" dirty="0" err="1">
                <a:solidFill>
                  <a:schemeClr val="accent1"/>
                </a:solidFill>
              </a:rPr>
              <a:t>Job_Location</a:t>
            </a:r>
            <a:r>
              <a:rPr lang="en-US" sz="1800" b="1" dirty="0">
                <a:solidFill>
                  <a:schemeClr val="accent1"/>
                </a:solidFill>
              </a:rPr>
              <a:t>, AVG(</a:t>
            </a:r>
            <a:r>
              <a:rPr lang="en-US" sz="1800" b="1" dirty="0" err="1">
                <a:solidFill>
                  <a:schemeClr val="accent1"/>
                </a:solidFill>
              </a:rPr>
              <a:t>Lower_Salary</a:t>
            </a:r>
            <a:r>
              <a:rPr lang="en-US" sz="1800" b="1" dirty="0">
                <a:solidFill>
                  <a:schemeClr val="accent1"/>
                </a:solidFill>
              </a:rPr>
              <a:t>) AS </a:t>
            </a:r>
            <a:r>
              <a:rPr lang="en-US" sz="1800" b="1" dirty="0" err="1">
                <a:solidFill>
                  <a:schemeClr val="accent1"/>
                </a:solidFill>
              </a:rPr>
              <a:t>minimal_salary</a:t>
            </a:r>
            <a:r>
              <a:rPr lang="en-US" sz="1800" b="1" dirty="0">
                <a:solidFill>
                  <a:schemeClr val="accent1"/>
                </a:solidFill>
              </a:rPr>
              <a:t>, AVG(</a:t>
            </a:r>
            <a:r>
              <a:rPr lang="en-US" sz="1800" b="1" dirty="0" err="1">
                <a:solidFill>
                  <a:schemeClr val="accent1"/>
                </a:solidFill>
              </a:rPr>
              <a:t>Upper_Salary</a:t>
            </a:r>
            <a:r>
              <a:rPr lang="en-US" sz="1800" b="1" dirty="0">
                <a:solidFill>
                  <a:schemeClr val="accent1"/>
                </a:solidFill>
              </a:rPr>
              <a:t>) AS </a:t>
            </a:r>
            <a:r>
              <a:rPr lang="en-US" sz="1800" b="1" dirty="0" err="1">
                <a:solidFill>
                  <a:schemeClr val="accent1"/>
                </a:solidFill>
              </a:rPr>
              <a:t>maximal_salary</a:t>
            </a:r>
            <a:r>
              <a:rPr lang="en-US" sz="1800" b="1" dirty="0">
                <a:solidFill>
                  <a:schemeClr val="accent1"/>
                </a:solidFill>
              </a:rPr>
              <a:t> FROM Market GROUP BY </a:t>
            </a:r>
            <a:r>
              <a:rPr lang="en-US" sz="1800" b="1" dirty="0" err="1">
                <a:solidFill>
                  <a:schemeClr val="accent1"/>
                </a:solidFill>
              </a:rPr>
              <a:t>Job_Location</a:t>
            </a:r>
            <a:r>
              <a:rPr lang="en-US" sz="1800" b="1" dirty="0">
                <a:solidFill>
                  <a:schemeClr val="accent1"/>
                </a:solidFill>
              </a:rPr>
              <a:t>;</a:t>
            </a:r>
          </a:p>
        </p:txBody>
      </p:sp>
      <p:graphicFrame>
        <p:nvGraphicFramePr>
          <p:cNvPr id="7" name="Table 7">
            <a:extLst>
              <a:ext uri="{FF2B5EF4-FFF2-40B4-BE49-F238E27FC236}">
                <a16:creationId xmlns:a16="http://schemas.microsoft.com/office/drawing/2014/main" id="{A6825CF7-770C-2873-4A1C-A147A2AC7F12}"/>
              </a:ext>
            </a:extLst>
          </p:cNvPr>
          <p:cNvGraphicFramePr>
            <a:graphicFrameLocks noGrp="1"/>
          </p:cNvGraphicFramePr>
          <p:nvPr>
            <p:ph idx="1"/>
            <p:extLst>
              <p:ext uri="{D42A27DB-BD31-4B8C-83A1-F6EECF244321}">
                <p14:modId xmlns:p14="http://schemas.microsoft.com/office/powerpoint/2010/main" val="1015078928"/>
              </p:ext>
            </p:extLst>
          </p:nvPr>
        </p:nvGraphicFramePr>
        <p:xfrm>
          <a:off x="1413861" y="2348880"/>
          <a:ext cx="9134472" cy="3657600"/>
        </p:xfrm>
        <a:graphic>
          <a:graphicData uri="http://schemas.openxmlformats.org/drawingml/2006/table">
            <a:tbl>
              <a:tblPr firstRow="1" bandRow="1">
                <a:tableStyleId>{21E4AEA4-8DFA-4A89-87EB-49C32662AFE0}</a:tableStyleId>
              </a:tblPr>
              <a:tblGrid>
                <a:gridCol w="3044824">
                  <a:extLst>
                    <a:ext uri="{9D8B030D-6E8A-4147-A177-3AD203B41FA5}">
                      <a16:colId xmlns:a16="http://schemas.microsoft.com/office/drawing/2014/main" val="356484510"/>
                    </a:ext>
                  </a:extLst>
                </a:gridCol>
                <a:gridCol w="3044824">
                  <a:extLst>
                    <a:ext uri="{9D8B030D-6E8A-4147-A177-3AD203B41FA5}">
                      <a16:colId xmlns:a16="http://schemas.microsoft.com/office/drawing/2014/main" val="3594672202"/>
                    </a:ext>
                  </a:extLst>
                </a:gridCol>
                <a:gridCol w="3044824">
                  <a:extLst>
                    <a:ext uri="{9D8B030D-6E8A-4147-A177-3AD203B41FA5}">
                      <a16:colId xmlns:a16="http://schemas.microsoft.com/office/drawing/2014/main" val="1457772860"/>
                    </a:ext>
                  </a:extLst>
                </a:gridCol>
              </a:tblGrid>
              <a:tr h="338438">
                <a:tc>
                  <a:txBody>
                    <a:bodyPr/>
                    <a:lstStyle/>
                    <a:p>
                      <a:pPr algn="ctr"/>
                      <a:r>
                        <a:rPr lang="en-IN" dirty="0" err="1"/>
                        <a:t>Job_Location</a:t>
                      </a:r>
                      <a:endParaRPr lang="en-IN" dirty="0"/>
                    </a:p>
                  </a:txBody>
                  <a:tcPr/>
                </a:tc>
                <a:tc>
                  <a:txBody>
                    <a:bodyPr/>
                    <a:lstStyle/>
                    <a:p>
                      <a:pPr algn="ctr"/>
                      <a:r>
                        <a:rPr lang="en-IN" dirty="0" err="1"/>
                        <a:t>minimal_salary</a:t>
                      </a:r>
                      <a:endParaRPr lang="en-IN" dirty="0"/>
                    </a:p>
                  </a:txBody>
                  <a:tcPr/>
                </a:tc>
                <a:tc>
                  <a:txBody>
                    <a:bodyPr/>
                    <a:lstStyle/>
                    <a:p>
                      <a:pPr algn="ctr"/>
                      <a:r>
                        <a:rPr lang="en-IN" dirty="0" err="1"/>
                        <a:t>maximal_salary</a:t>
                      </a:r>
                      <a:endParaRPr lang="en-IN" dirty="0"/>
                    </a:p>
                  </a:txBody>
                  <a:tcPr/>
                </a:tc>
                <a:extLst>
                  <a:ext uri="{0D108BD9-81ED-4DB2-BD59-A6C34878D82A}">
                    <a16:rowId xmlns:a16="http://schemas.microsoft.com/office/drawing/2014/main" val="1267330440"/>
                  </a:ext>
                </a:extLst>
              </a:tr>
              <a:tr h="338438">
                <a:tc>
                  <a:txBody>
                    <a:bodyPr/>
                    <a:lstStyle/>
                    <a:p>
                      <a:pPr algn="ctr"/>
                      <a:r>
                        <a:rPr lang="en-IN" dirty="0"/>
                        <a:t>AL</a:t>
                      </a:r>
                    </a:p>
                  </a:txBody>
                  <a:tcPr anchor="ctr"/>
                </a:tc>
                <a:tc>
                  <a:txBody>
                    <a:bodyPr/>
                    <a:lstStyle/>
                    <a:p>
                      <a:pPr algn="ctr"/>
                      <a:r>
                        <a:rPr lang="en-IN"/>
                        <a:t>40.8750</a:t>
                      </a:r>
                    </a:p>
                  </a:txBody>
                  <a:tcPr anchor="ctr"/>
                </a:tc>
                <a:tc>
                  <a:txBody>
                    <a:bodyPr/>
                    <a:lstStyle/>
                    <a:p>
                      <a:pPr algn="ctr"/>
                      <a:r>
                        <a:rPr lang="en-IN"/>
                        <a:t>75.0000</a:t>
                      </a:r>
                    </a:p>
                  </a:txBody>
                  <a:tcPr anchor="ctr"/>
                </a:tc>
                <a:extLst>
                  <a:ext uri="{0D108BD9-81ED-4DB2-BD59-A6C34878D82A}">
                    <a16:rowId xmlns:a16="http://schemas.microsoft.com/office/drawing/2014/main" val="4039517179"/>
                  </a:ext>
                </a:extLst>
              </a:tr>
              <a:tr h="338438">
                <a:tc>
                  <a:txBody>
                    <a:bodyPr/>
                    <a:lstStyle/>
                    <a:p>
                      <a:pPr algn="ctr"/>
                      <a:r>
                        <a:rPr lang="en-IN"/>
                        <a:t>AZ</a:t>
                      </a:r>
                    </a:p>
                  </a:txBody>
                  <a:tcPr anchor="ctr"/>
                </a:tc>
                <a:tc>
                  <a:txBody>
                    <a:bodyPr/>
                    <a:lstStyle/>
                    <a:p>
                      <a:pPr algn="ctr"/>
                      <a:r>
                        <a:rPr lang="en-IN"/>
                        <a:t>65.7778</a:t>
                      </a:r>
                    </a:p>
                  </a:txBody>
                  <a:tcPr anchor="ctr"/>
                </a:tc>
                <a:tc>
                  <a:txBody>
                    <a:bodyPr/>
                    <a:lstStyle/>
                    <a:p>
                      <a:pPr algn="ctr"/>
                      <a:r>
                        <a:rPr lang="en-IN"/>
                        <a:t>105.5556</a:t>
                      </a:r>
                    </a:p>
                  </a:txBody>
                  <a:tcPr anchor="ctr"/>
                </a:tc>
                <a:extLst>
                  <a:ext uri="{0D108BD9-81ED-4DB2-BD59-A6C34878D82A}">
                    <a16:rowId xmlns:a16="http://schemas.microsoft.com/office/drawing/2014/main" val="2813212990"/>
                  </a:ext>
                </a:extLst>
              </a:tr>
              <a:tr h="338438">
                <a:tc>
                  <a:txBody>
                    <a:bodyPr/>
                    <a:lstStyle/>
                    <a:p>
                      <a:pPr algn="ctr"/>
                      <a:r>
                        <a:rPr lang="en-IN"/>
                        <a:t>CA</a:t>
                      </a:r>
                    </a:p>
                  </a:txBody>
                  <a:tcPr anchor="ctr"/>
                </a:tc>
                <a:tc>
                  <a:txBody>
                    <a:bodyPr/>
                    <a:lstStyle/>
                    <a:p>
                      <a:pPr algn="ctr"/>
                      <a:r>
                        <a:rPr lang="en-IN"/>
                        <a:t>92.4276</a:t>
                      </a:r>
                    </a:p>
                  </a:txBody>
                  <a:tcPr anchor="ctr"/>
                </a:tc>
                <a:tc>
                  <a:txBody>
                    <a:bodyPr/>
                    <a:lstStyle/>
                    <a:p>
                      <a:pPr algn="ctr"/>
                      <a:r>
                        <a:rPr lang="en-IN" dirty="0"/>
                        <a:t>154.5987</a:t>
                      </a:r>
                    </a:p>
                  </a:txBody>
                  <a:tcPr anchor="ctr"/>
                </a:tc>
                <a:extLst>
                  <a:ext uri="{0D108BD9-81ED-4DB2-BD59-A6C34878D82A}">
                    <a16:rowId xmlns:a16="http://schemas.microsoft.com/office/drawing/2014/main" val="2994473630"/>
                  </a:ext>
                </a:extLst>
              </a:tr>
              <a:tr h="338438">
                <a:tc>
                  <a:txBody>
                    <a:bodyPr/>
                    <a:lstStyle/>
                    <a:p>
                      <a:pPr algn="ctr"/>
                      <a:r>
                        <a:rPr lang="en-IN"/>
                        <a:t>CO</a:t>
                      </a:r>
                    </a:p>
                  </a:txBody>
                  <a:tcPr anchor="ctr"/>
                </a:tc>
                <a:tc>
                  <a:txBody>
                    <a:bodyPr/>
                    <a:lstStyle/>
                    <a:p>
                      <a:pPr algn="ctr"/>
                      <a:r>
                        <a:rPr lang="en-IN"/>
                        <a:t>64.2727</a:t>
                      </a:r>
                    </a:p>
                  </a:txBody>
                  <a:tcPr anchor="ctr"/>
                </a:tc>
                <a:tc>
                  <a:txBody>
                    <a:bodyPr/>
                    <a:lstStyle/>
                    <a:p>
                      <a:pPr algn="ctr"/>
                      <a:r>
                        <a:rPr lang="en-IN"/>
                        <a:t>108.0909</a:t>
                      </a:r>
                    </a:p>
                  </a:txBody>
                  <a:tcPr anchor="ctr"/>
                </a:tc>
                <a:extLst>
                  <a:ext uri="{0D108BD9-81ED-4DB2-BD59-A6C34878D82A}">
                    <a16:rowId xmlns:a16="http://schemas.microsoft.com/office/drawing/2014/main" val="1898437179"/>
                  </a:ext>
                </a:extLst>
              </a:tr>
              <a:tr h="338438">
                <a:tc>
                  <a:txBody>
                    <a:bodyPr/>
                    <a:lstStyle/>
                    <a:p>
                      <a:pPr algn="ctr"/>
                      <a:r>
                        <a:rPr lang="en-IN"/>
                        <a:t>CT</a:t>
                      </a:r>
                    </a:p>
                  </a:txBody>
                  <a:tcPr anchor="ctr"/>
                </a:tc>
                <a:tc>
                  <a:txBody>
                    <a:bodyPr/>
                    <a:lstStyle/>
                    <a:p>
                      <a:pPr algn="ctr"/>
                      <a:r>
                        <a:rPr lang="en-IN"/>
                        <a:t>57.6000</a:t>
                      </a:r>
                    </a:p>
                  </a:txBody>
                  <a:tcPr anchor="ctr"/>
                </a:tc>
                <a:tc>
                  <a:txBody>
                    <a:bodyPr/>
                    <a:lstStyle/>
                    <a:p>
                      <a:pPr algn="ctr"/>
                      <a:r>
                        <a:rPr lang="en-IN" dirty="0"/>
                        <a:t>84.6000</a:t>
                      </a:r>
                    </a:p>
                  </a:txBody>
                  <a:tcPr anchor="ctr"/>
                </a:tc>
                <a:extLst>
                  <a:ext uri="{0D108BD9-81ED-4DB2-BD59-A6C34878D82A}">
                    <a16:rowId xmlns:a16="http://schemas.microsoft.com/office/drawing/2014/main" val="2932732016"/>
                  </a:ext>
                </a:extLst>
              </a:tr>
              <a:tr h="338438">
                <a:tc>
                  <a:txBody>
                    <a:bodyPr/>
                    <a:lstStyle/>
                    <a:p>
                      <a:pPr algn="ctr"/>
                      <a:r>
                        <a:rPr lang="en-IN" dirty="0"/>
                        <a:t>DE</a:t>
                      </a:r>
                    </a:p>
                  </a:txBody>
                  <a:tcPr anchor="ctr"/>
                </a:tc>
                <a:tc>
                  <a:txBody>
                    <a:bodyPr/>
                    <a:lstStyle/>
                    <a:p>
                      <a:pPr algn="ctr"/>
                      <a:r>
                        <a:rPr lang="en-IN"/>
                        <a:t>43.0000</a:t>
                      </a:r>
                    </a:p>
                  </a:txBody>
                  <a:tcPr anchor="ctr"/>
                </a:tc>
                <a:tc>
                  <a:txBody>
                    <a:bodyPr/>
                    <a:lstStyle/>
                    <a:p>
                      <a:pPr algn="ctr"/>
                      <a:r>
                        <a:rPr lang="en-IN"/>
                        <a:t>70.0000</a:t>
                      </a:r>
                    </a:p>
                  </a:txBody>
                  <a:tcPr anchor="ctr"/>
                </a:tc>
                <a:extLst>
                  <a:ext uri="{0D108BD9-81ED-4DB2-BD59-A6C34878D82A}">
                    <a16:rowId xmlns:a16="http://schemas.microsoft.com/office/drawing/2014/main" val="924215840"/>
                  </a:ext>
                </a:extLst>
              </a:tr>
              <a:tr h="338438">
                <a:tc>
                  <a:txBody>
                    <a:bodyPr/>
                    <a:lstStyle/>
                    <a:p>
                      <a:pPr algn="ctr"/>
                      <a:r>
                        <a:rPr lang="en-IN" dirty="0"/>
                        <a:t>FL</a:t>
                      </a:r>
                    </a:p>
                  </a:txBody>
                  <a:tcPr anchor="ctr"/>
                </a:tc>
                <a:tc>
                  <a:txBody>
                    <a:bodyPr/>
                    <a:lstStyle/>
                    <a:p>
                      <a:pPr algn="ctr"/>
                      <a:r>
                        <a:rPr lang="en-IN"/>
                        <a:t>60.3750</a:t>
                      </a:r>
                    </a:p>
                  </a:txBody>
                  <a:tcPr anchor="ctr"/>
                </a:tc>
                <a:tc>
                  <a:txBody>
                    <a:bodyPr/>
                    <a:lstStyle/>
                    <a:p>
                      <a:pPr algn="ctr"/>
                      <a:r>
                        <a:rPr lang="en-IN"/>
                        <a:t>94.8750</a:t>
                      </a:r>
                    </a:p>
                  </a:txBody>
                  <a:tcPr anchor="ctr"/>
                </a:tc>
                <a:extLst>
                  <a:ext uri="{0D108BD9-81ED-4DB2-BD59-A6C34878D82A}">
                    <a16:rowId xmlns:a16="http://schemas.microsoft.com/office/drawing/2014/main" val="2629410561"/>
                  </a:ext>
                </a:extLst>
              </a:tr>
              <a:tr h="338438">
                <a:tc>
                  <a:txBody>
                    <a:bodyPr/>
                    <a:lstStyle/>
                    <a:p>
                      <a:pPr algn="ctr"/>
                      <a:r>
                        <a:rPr lang="en-IN"/>
                        <a:t>GA</a:t>
                      </a:r>
                    </a:p>
                  </a:txBody>
                  <a:tcPr anchor="ctr"/>
                </a:tc>
                <a:tc>
                  <a:txBody>
                    <a:bodyPr/>
                    <a:lstStyle/>
                    <a:p>
                      <a:pPr algn="ctr"/>
                      <a:r>
                        <a:rPr lang="en-IN"/>
                        <a:t>55.6667</a:t>
                      </a:r>
                    </a:p>
                  </a:txBody>
                  <a:tcPr anchor="ctr"/>
                </a:tc>
                <a:tc>
                  <a:txBody>
                    <a:bodyPr/>
                    <a:lstStyle/>
                    <a:p>
                      <a:pPr algn="ctr"/>
                      <a:r>
                        <a:rPr lang="en-IN"/>
                        <a:t>105.6667</a:t>
                      </a:r>
                    </a:p>
                  </a:txBody>
                  <a:tcPr anchor="ctr"/>
                </a:tc>
                <a:extLst>
                  <a:ext uri="{0D108BD9-81ED-4DB2-BD59-A6C34878D82A}">
                    <a16:rowId xmlns:a16="http://schemas.microsoft.com/office/drawing/2014/main" val="760208239"/>
                  </a:ext>
                </a:extLst>
              </a:tr>
              <a:tr h="338438">
                <a:tc>
                  <a:txBody>
                    <a:bodyPr/>
                    <a:lstStyle/>
                    <a:p>
                      <a:pPr algn="ctr"/>
                      <a:r>
                        <a:rPr lang="en-IN"/>
                        <a:t>IA</a:t>
                      </a:r>
                    </a:p>
                  </a:txBody>
                  <a:tcPr anchor="ctr"/>
                </a:tc>
                <a:tc>
                  <a:txBody>
                    <a:bodyPr/>
                    <a:lstStyle/>
                    <a:p>
                      <a:pPr algn="ctr"/>
                      <a:r>
                        <a:rPr lang="en-IN"/>
                        <a:t>56.4000</a:t>
                      </a:r>
                    </a:p>
                  </a:txBody>
                  <a:tcPr anchor="ctr"/>
                </a:tc>
                <a:tc>
                  <a:txBody>
                    <a:bodyPr/>
                    <a:lstStyle/>
                    <a:p>
                      <a:pPr algn="ctr"/>
                      <a:r>
                        <a:rPr lang="en-IN" dirty="0"/>
                        <a:t>101.4000</a:t>
                      </a:r>
                    </a:p>
                  </a:txBody>
                  <a:tcPr anchor="ctr"/>
                </a:tc>
                <a:extLst>
                  <a:ext uri="{0D108BD9-81ED-4DB2-BD59-A6C34878D82A}">
                    <a16:rowId xmlns:a16="http://schemas.microsoft.com/office/drawing/2014/main" val="3572021417"/>
                  </a:ext>
                </a:extLst>
              </a:tr>
            </a:tbl>
          </a:graphicData>
        </a:graphic>
      </p:graphicFrame>
      <p:sp>
        <p:nvSpPr>
          <p:cNvPr id="8" name="Subtitle 2">
            <a:extLst>
              <a:ext uri="{FF2B5EF4-FFF2-40B4-BE49-F238E27FC236}">
                <a16:creationId xmlns:a16="http://schemas.microsoft.com/office/drawing/2014/main" id="{B9420AB8-176C-ED04-0DF7-ECB67B5BB69E}"/>
              </a:ext>
            </a:extLst>
          </p:cNvPr>
          <p:cNvSpPr txBox="1">
            <a:spLocks/>
          </p:cNvSpPr>
          <p:nvPr/>
        </p:nvSpPr>
        <p:spPr>
          <a:xfrm>
            <a:off x="4942284" y="6206480"/>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815752"/>
          </a:xfrm>
        </p:spPr>
        <p:txBody>
          <a:bodyPr/>
          <a:lstStyle/>
          <a:p>
            <a:r>
              <a:rPr lang="en-US" dirty="0"/>
              <a:t>AVERAGE SALARY IN DIFFERENT STATES</a:t>
            </a:r>
          </a:p>
        </p:txBody>
      </p:sp>
      <p:sp>
        <p:nvSpPr>
          <p:cNvPr id="5" name="Subtitle 2">
            <a:extLst>
              <a:ext uri="{FF2B5EF4-FFF2-40B4-BE49-F238E27FC236}">
                <a16:creationId xmlns:a16="http://schemas.microsoft.com/office/drawing/2014/main" id="{19F101CA-9F4A-0E00-15A2-E39AD6459CFC}"/>
              </a:ext>
            </a:extLst>
          </p:cNvPr>
          <p:cNvSpPr txBox="1">
            <a:spLocks/>
          </p:cNvSpPr>
          <p:nvPr/>
        </p:nvSpPr>
        <p:spPr>
          <a:xfrm>
            <a:off x="1476432" y="1772816"/>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Job_Location</a:t>
            </a:r>
            <a:r>
              <a:rPr lang="en-US" sz="2000" b="1" dirty="0">
                <a:solidFill>
                  <a:schemeClr val="accent1"/>
                </a:solidFill>
              </a:rPr>
              <a:t> , AVG(</a:t>
            </a:r>
            <a:r>
              <a:rPr lang="en-US" sz="2000" b="1" dirty="0" err="1">
                <a:solidFill>
                  <a:schemeClr val="accent1"/>
                </a:solidFill>
              </a:rPr>
              <a:t>Avg_SalaryK</a:t>
            </a:r>
            <a:r>
              <a:rPr lang="en-US" sz="2000" b="1" dirty="0">
                <a:solidFill>
                  <a:schemeClr val="accent1"/>
                </a:solidFill>
              </a:rPr>
              <a:t>) AS </a:t>
            </a:r>
            <a:r>
              <a:rPr lang="en-US" sz="2000" b="1" dirty="0" err="1">
                <a:solidFill>
                  <a:schemeClr val="accent1"/>
                </a:solidFill>
              </a:rPr>
              <a:t>average_salary</a:t>
            </a:r>
            <a:r>
              <a:rPr lang="en-US" sz="2000" b="1" dirty="0">
                <a:solidFill>
                  <a:schemeClr val="accent1"/>
                </a:solidFill>
              </a:rPr>
              <a:t> FROM Market GROUP BY </a:t>
            </a:r>
            <a:r>
              <a:rPr lang="en-US" sz="2000" b="1" dirty="0" err="1">
                <a:solidFill>
                  <a:schemeClr val="accent1"/>
                </a:solidFill>
              </a:rPr>
              <a:t>Job_Location</a:t>
            </a:r>
            <a:r>
              <a:rPr lang="en-US" sz="2000" b="1" dirty="0">
                <a:solidFill>
                  <a:schemeClr val="accent1"/>
                </a:solidFill>
              </a:rPr>
              <a:t>;</a:t>
            </a:r>
          </a:p>
        </p:txBody>
      </p:sp>
      <p:graphicFrame>
        <p:nvGraphicFramePr>
          <p:cNvPr id="2" name="Table 2">
            <a:extLst>
              <a:ext uri="{FF2B5EF4-FFF2-40B4-BE49-F238E27FC236}">
                <a16:creationId xmlns:a16="http://schemas.microsoft.com/office/drawing/2014/main" id="{CB7B874F-756B-34D2-4A00-6BADC585558B}"/>
              </a:ext>
            </a:extLst>
          </p:cNvPr>
          <p:cNvGraphicFramePr>
            <a:graphicFrameLocks noGrp="1"/>
          </p:cNvGraphicFramePr>
          <p:nvPr>
            <p:ph idx="1"/>
            <p:extLst>
              <p:ext uri="{D42A27DB-BD31-4B8C-83A1-F6EECF244321}">
                <p14:modId xmlns:p14="http://schemas.microsoft.com/office/powerpoint/2010/main" val="2429719376"/>
              </p:ext>
            </p:extLst>
          </p:nvPr>
        </p:nvGraphicFramePr>
        <p:xfrm>
          <a:off x="1197868" y="3212976"/>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2591080674"/>
                    </a:ext>
                  </a:extLst>
                </a:gridCol>
                <a:gridCol w="4567237">
                  <a:extLst>
                    <a:ext uri="{9D8B030D-6E8A-4147-A177-3AD203B41FA5}">
                      <a16:colId xmlns:a16="http://schemas.microsoft.com/office/drawing/2014/main" val="1085289712"/>
                    </a:ext>
                  </a:extLst>
                </a:gridCol>
              </a:tblGrid>
              <a:tr h="370840">
                <a:tc>
                  <a:txBody>
                    <a:bodyPr/>
                    <a:lstStyle/>
                    <a:p>
                      <a:pPr algn="ctr"/>
                      <a:r>
                        <a:rPr lang="en-IN" dirty="0" err="1"/>
                        <a:t>Job_Location</a:t>
                      </a:r>
                      <a:endParaRPr lang="en-IN" dirty="0"/>
                    </a:p>
                  </a:txBody>
                  <a:tcPr/>
                </a:tc>
                <a:tc>
                  <a:txBody>
                    <a:bodyPr/>
                    <a:lstStyle/>
                    <a:p>
                      <a:pPr algn="ctr"/>
                      <a:r>
                        <a:rPr lang="en-IN" dirty="0" err="1"/>
                        <a:t>average_salary</a:t>
                      </a:r>
                      <a:endParaRPr lang="en-IN" dirty="0"/>
                    </a:p>
                  </a:txBody>
                  <a:tcPr/>
                </a:tc>
                <a:extLst>
                  <a:ext uri="{0D108BD9-81ED-4DB2-BD59-A6C34878D82A}">
                    <a16:rowId xmlns:a16="http://schemas.microsoft.com/office/drawing/2014/main" val="3131061531"/>
                  </a:ext>
                </a:extLst>
              </a:tr>
              <a:tr h="370840">
                <a:tc>
                  <a:txBody>
                    <a:bodyPr/>
                    <a:lstStyle/>
                    <a:p>
                      <a:pPr algn="ctr"/>
                      <a:r>
                        <a:rPr lang="en-IN" dirty="0"/>
                        <a:t>CA</a:t>
                      </a:r>
                    </a:p>
                  </a:txBody>
                  <a:tcPr anchor="ctr"/>
                </a:tc>
                <a:tc>
                  <a:txBody>
                    <a:bodyPr/>
                    <a:lstStyle/>
                    <a:p>
                      <a:pPr algn="ctr"/>
                      <a:r>
                        <a:rPr lang="en-IN"/>
                        <a:t>123.51316</a:t>
                      </a:r>
                    </a:p>
                  </a:txBody>
                  <a:tcPr anchor="ctr"/>
                </a:tc>
                <a:extLst>
                  <a:ext uri="{0D108BD9-81ED-4DB2-BD59-A6C34878D82A}">
                    <a16:rowId xmlns:a16="http://schemas.microsoft.com/office/drawing/2014/main" val="134802147"/>
                  </a:ext>
                </a:extLst>
              </a:tr>
              <a:tr h="370840">
                <a:tc>
                  <a:txBody>
                    <a:bodyPr/>
                    <a:lstStyle/>
                    <a:p>
                      <a:pPr algn="ctr"/>
                      <a:r>
                        <a:rPr lang="en-IN"/>
                        <a:t>IL</a:t>
                      </a:r>
                    </a:p>
                  </a:txBody>
                  <a:tcPr anchor="ctr"/>
                </a:tc>
                <a:tc>
                  <a:txBody>
                    <a:bodyPr/>
                    <a:lstStyle/>
                    <a:p>
                      <a:pPr algn="ctr"/>
                      <a:r>
                        <a:rPr lang="en-IN"/>
                        <a:t>116.66250</a:t>
                      </a:r>
                    </a:p>
                  </a:txBody>
                  <a:tcPr anchor="ctr"/>
                </a:tc>
                <a:extLst>
                  <a:ext uri="{0D108BD9-81ED-4DB2-BD59-A6C34878D82A}">
                    <a16:rowId xmlns:a16="http://schemas.microsoft.com/office/drawing/2014/main" val="2665751474"/>
                  </a:ext>
                </a:extLst>
              </a:tr>
              <a:tr h="370840">
                <a:tc>
                  <a:txBody>
                    <a:bodyPr/>
                    <a:lstStyle/>
                    <a:p>
                      <a:pPr algn="ctr"/>
                      <a:r>
                        <a:rPr lang="en-IN"/>
                        <a:t>DC</a:t>
                      </a:r>
                    </a:p>
                  </a:txBody>
                  <a:tcPr anchor="ctr"/>
                </a:tc>
                <a:tc>
                  <a:txBody>
                    <a:bodyPr/>
                    <a:lstStyle/>
                    <a:p>
                      <a:pPr algn="ctr"/>
                      <a:r>
                        <a:rPr lang="en-IN"/>
                        <a:t>110.18182</a:t>
                      </a:r>
                    </a:p>
                  </a:txBody>
                  <a:tcPr anchor="ctr"/>
                </a:tc>
                <a:extLst>
                  <a:ext uri="{0D108BD9-81ED-4DB2-BD59-A6C34878D82A}">
                    <a16:rowId xmlns:a16="http://schemas.microsoft.com/office/drawing/2014/main" val="3641674731"/>
                  </a:ext>
                </a:extLst>
              </a:tr>
              <a:tr h="370840">
                <a:tc>
                  <a:txBody>
                    <a:bodyPr/>
                    <a:lstStyle/>
                    <a:p>
                      <a:pPr algn="ctr"/>
                      <a:r>
                        <a:rPr lang="en-IN"/>
                        <a:t>MA</a:t>
                      </a:r>
                    </a:p>
                  </a:txBody>
                  <a:tcPr anchor="ctr"/>
                </a:tc>
                <a:tc>
                  <a:txBody>
                    <a:bodyPr/>
                    <a:lstStyle/>
                    <a:p>
                      <a:pPr algn="ctr"/>
                      <a:r>
                        <a:rPr lang="en-IN"/>
                        <a:t>107.49515</a:t>
                      </a:r>
                    </a:p>
                  </a:txBody>
                  <a:tcPr anchor="ctr"/>
                </a:tc>
                <a:extLst>
                  <a:ext uri="{0D108BD9-81ED-4DB2-BD59-A6C34878D82A}">
                    <a16:rowId xmlns:a16="http://schemas.microsoft.com/office/drawing/2014/main" val="1417417215"/>
                  </a:ext>
                </a:extLst>
              </a:tr>
              <a:tr h="370840">
                <a:tc>
                  <a:txBody>
                    <a:bodyPr/>
                    <a:lstStyle/>
                    <a:p>
                      <a:pPr algn="ctr"/>
                      <a:r>
                        <a:rPr lang="en-IN"/>
                        <a:t>NJ</a:t>
                      </a:r>
                    </a:p>
                  </a:txBody>
                  <a:tcPr anchor="ctr"/>
                </a:tc>
                <a:tc>
                  <a:txBody>
                    <a:bodyPr/>
                    <a:lstStyle/>
                    <a:p>
                      <a:pPr algn="ctr"/>
                      <a:r>
                        <a:rPr lang="en-IN" dirty="0"/>
                        <a:t>104.55882</a:t>
                      </a:r>
                    </a:p>
                  </a:txBody>
                  <a:tcPr anchor="ctr"/>
                </a:tc>
                <a:extLst>
                  <a:ext uri="{0D108BD9-81ED-4DB2-BD59-A6C34878D82A}">
                    <a16:rowId xmlns:a16="http://schemas.microsoft.com/office/drawing/2014/main" val="2521894176"/>
                  </a:ext>
                </a:extLst>
              </a:tr>
            </a:tbl>
          </a:graphicData>
        </a:graphic>
      </p:graphicFrame>
      <p:sp>
        <p:nvSpPr>
          <p:cNvPr id="3" name="Subtitle 2">
            <a:extLst>
              <a:ext uri="{FF2B5EF4-FFF2-40B4-BE49-F238E27FC236}">
                <a16:creationId xmlns:a16="http://schemas.microsoft.com/office/drawing/2014/main" id="{A143D1DB-3BA2-4C23-57F5-45B4F1039E18}"/>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5095-77FB-6677-D46B-159C5210F5ED}"/>
              </a:ext>
            </a:extLst>
          </p:cNvPr>
          <p:cNvSpPr>
            <a:spLocks noGrp="1"/>
          </p:cNvSpPr>
          <p:nvPr>
            <p:ph type="title"/>
          </p:nvPr>
        </p:nvSpPr>
        <p:spPr>
          <a:xfrm>
            <a:off x="1532023" y="430323"/>
            <a:ext cx="9144001" cy="792088"/>
          </a:xfrm>
        </p:spPr>
        <p:txBody>
          <a:bodyPr>
            <a:normAutofit fontScale="90000"/>
          </a:bodyPr>
          <a:lstStyle/>
          <a:p>
            <a:r>
              <a:rPr lang="en-US" sz="2800" dirty="0"/>
              <a:t>TOP 5 INDUSTRIES WITH MAXIMUM NUMBER OF DATA SCIENCE RELATED JOB POSTINGS.</a:t>
            </a:r>
            <a:endParaRPr lang="en-IN" sz="2800" dirty="0"/>
          </a:p>
        </p:txBody>
      </p:sp>
      <p:graphicFrame>
        <p:nvGraphicFramePr>
          <p:cNvPr id="5" name="Table 5">
            <a:extLst>
              <a:ext uri="{FF2B5EF4-FFF2-40B4-BE49-F238E27FC236}">
                <a16:creationId xmlns:a16="http://schemas.microsoft.com/office/drawing/2014/main" id="{FEBBC263-0306-829B-1C0E-194772561AEE}"/>
              </a:ext>
            </a:extLst>
          </p:cNvPr>
          <p:cNvGraphicFramePr>
            <a:graphicFrameLocks noGrp="1"/>
          </p:cNvGraphicFramePr>
          <p:nvPr>
            <p:ph idx="1"/>
            <p:extLst>
              <p:ext uri="{D42A27DB-BD31-4B8C-83A1-F6EECF244321}">
                <p14:modId xmlns:p14="http://schemas.microsoft.com/office/powerpoint/2010/main" val="2532997313"/>
              </p:ext>
            </p:extLst>
          </p:nvPr>
        </p:nvGraphicFramePr>
        <p:xfrm>
          <a:off x="1541550" y="2708920"/>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1101016274"/>
                    </a:ext>
                  </a:extLst>
                </a:gridCol>
                <a:gridCol w="4567237">
                  <a:extLst>
                    <a:ext uri="{9D8B030D-6E8A-4147-A177-3AD203B41FA5}">
                      <a16:colId xmlns:a16="http://schemas.microsoft.com/office/drawing/2014/main" val="3891980814"/>
                    </a:ext>
                  </a:extLst>
                </a:gridCol>
              </a:tblGrid>
              <a:tr h="370840">
                <a:tc>
                  <a:txBody>
                    <a:bodyPr/>
                    <a:lstStyle/>
                    <a:p>
                      <a:pPr algn="ctr"/>
                      <a:r>
                        <a:rPr lang="en-US" dirty="0"/>
                        <a:t>Industry</a:t>
                      </a:r>
                      <a:endParaRPr lang="en-IN" dirty="0"/>
                    </a:p>
                  </a:txBody>
                  <a:tcPr/>
                </a:tc>
                <a:tc>
                  <a:txBody>
                    <a:bodyPr/>
                    <a:lstStyle/>
                    <a:p>
                      <a:pPr algn="ctr"/>
                      <a:r>
                        <a:rPr lang="en-US" dirty="0" err="1"/>
                        <a:t>Job_count</a:t>
                      </a:r>
                      <a:endParaRPr lang="en-IN" dirty="0"/>
                    </a:p>
                  </a:txBody>
                  <a:tcPr/>
                </a:tc>
                <a:extLst>
                  <a:ext uri="{0D108BD9-81ED-4DB2-BD59-A6C34878D82A}">
                    <a16:rowId xmlns:a16="http://schemas.microsoft.com/office/drawing/2014/main" val="1043626638"/>
                  </a:ext>
                </a:extLst>
              </a:tr>
              <a:tr h="370840">
                <a:tc>
                  <a:txBody>
                    <a:bodyPr/>
                    <a:lstStyle/>
                    <a:p>
                      <a:pPr algn="ctr"/>
                      <a:r>
                        <a:rPr lang="en-IN" dirty="0"/>
                        <a:t>Biotech &amp; Pharmaceuticals</a:t>
                      </a:r>
                    </a:p>
                  </a:txBody>
                  <a:tcPr anchor="ctr"/>
                </a:tc>
                <a:tc>
                  <a:txBody>
                    <a:bodyPr/>
                    <a:lstStyle/>
                    <a:p>
                      <a:pPr algn="ctr"/>
                      <a:r>
                        <a:rPr lang="en-IN"/>
                        <a:t>38</a:t>
                      </a:r>
                    </a:p>
                  </a:txBody>
                  <a:tcPr anchor="ctr"/>
                </a:tc>
                <a:extLst>
                  <a:ext uri="{0D108BD9-81ED-4DB2-BD59-A6C34878D82A}">
                    <a16:rowId xmlns:a16="http://schemas.microsoft.com/office/drawing/2014/main" val="2599258059"/>
                  </a:ext>
                </a:extLst>
              </a:tr>
              <a:tr h="370840">
                <a:tc>
                  <a:txBody>
                    <a:bodyPr/>
                    <a:lstStyle/>
                    <a:p>
                      <a:pPr algn="ctr"/>
                      <a:r>
                        <a:rPr lang="en-IN"/>
                        <a:t>Insurance Carriers</a:t>
                      </a:r>
                    </a:p>
                  </a:txBody>
                  <a:tcPr anchor="ctr"/>
                </a:tc>
                <a:tc>
                  <a:txBody>
                    <a:bodyPr/>
                    <a:lstStyle/>
                    <a:p>
                      <a:pPr algn="ctr"/>
                      <a:r>
                        <a:rPr lang="en-IN"/>
                        <a:t>28</a:t>
                      </a:r>
                    </a:p>
                  </a:txBody>
                  <a:tcPr anchor="ctr"/>
                </a:tc>
                <a:extLst>
                  <a:ext uri="{0D108BD9-81ED-4DB2-BD59-A6C34878D82A}">
                    <a16:rowId xmlns:a16="http://schemas.microsoft.com/office/drawing/2014/main" val="898081093"/>
                  </a:ext>
                </a:extLst>
              </a:tr>
              <a:tr h="370840">
                <a:tc>
                  <a:txBody>
                    <a:bodyPr/>
                    <a:lstStyle/>
                    <a:p>
                      <a:pPr algn="ctr"/>
                      <a:r>
                        <a:rPr lang="en-IN"/>
                        <a:t>Computer Hardware &amp; Software</a:t>
                      </a:r>
                    </a:p>
                  </a:txBody>
                  <a:tcPr anchor="ctr"/>
                </a:tc>
                <a:tc>
                  <a:txBody>
                    <a:bodyPr/>
                    <a:lstStyle/>
                    <a:p>
                      <a:pPr algn="ctr"/>
                      <a:r>
                        <a:rPr lang="en-IN"/>
                        <a:t>27</a:t>
                      </a:r>
                    </a:p>
                  </a:txBody>
                  <a:tcPr anchor="ctr"/>
                </a:tc>
                <a:extLst>
                  <a:ext uri="{0D108BD9-81ED-4DB2-BD59-A6C34878D82A}">
                    <a16:rowId xmlns:a16="http://schemas.microsoft.com/office/drawing/2014/main" val="3070092747"/>
                  </a:ext>
                </a:extLst>
              </a:tr>
              <a:tr h="370840">
                <a:tc>
                  <a:txBody>
                    <a:bodyPr/>
                    <a:lstStyle/>
                    <a:p>
                      <a:pPr algn="ctr"/>
                      <a:r>
                        <a:rPr lang="en-IN"/>
                        <a:t>Enterprise Software &amp; Network Solutions</a:t>
                      </a:r>
                    </a:p>
                  </a:txBody>
                  <a:tcPr anchor="ctr"/>
                </a:tc>
                <a:tc>
                  <a:txBody>
                    <a:bodyPr/>
                    <a:lstStyle/>
                    <a:p>
                      <a:pPr algn="ctr"/>
                      <a:r>
                        <a:rPr lang="en-IN"/>
                        <a:t>25</a:t>
                      </a:r>
                    </a:p>
                  </a:txBody>
                  <a:tcPr anchor="ctr"/>
                </a:tc>
                <a:extLst>
                  <a:ext uri="{0D108BD9-81ED-4DB2-BD59-A6C34878D82A}">
                    <a16:rowId xmlns:a16="http://schemas.microsoft.com/office/drawing/2014/main" val="998533646"/>
                  </a:ext>
                </a:extLst>
              </a:tr>
              <a:tr h="370840">
                <a:tc>
                  <a:txBody>
                    <a:bodyPr/>
                    <a:lstStyle/>
                    <a:p>
                      <a:pPr algn="ctr"/>
                      <a:r>
                        <a:rPr lang="en-IN"/>
                        <a:t>IT Services</a:t>
                      </a:r>
                    </a:p>
                  </a:txBody>
                  <a:tcPr anchor="ctr"/>
                </a:tc>
                <a:tc>
                  <a:txBody>
                    <a:bodyPr/>
                    <a:lstStyle/>
                    <a:p>
                      <a:pPr algn="ctr"/>
                      <a:r>
                        <a:rPr lang="en-IN" dirty="0"/>
                        <a:t>22</a:t>
                      </a:r>
                    </a:p>
                  </a:txBody>
                  <a:tcPr anchor="ctr"/>
                </a:tc>
                <a:extLst>
                  <a:ext uri="{0D108BD9-81ED-4DB2-BD59-A6C34878D82A}">
                    <a16:rowId xmlns:a16="http://schemas.microsoft.com/office/drawing/2014/main" val="4293702343"/>
                  </a:ext>
                </a:extLst>
              </a:tr>
            </a:tbl>
          </a:graphicData>
        </a:graphic>
      </p:graphicFrame>
      <p:sp>
        <p:nvSpPr>
          <p:cNvPr id="4" name="Subtitle 2">
            <a:extLst>
              <a:ext uri="{FF2B5EF4-FFF2-40B4-BE49-F238E27FC236}">
                <a16:creationId xmlns:a16="http://schemas.microsoft.com/office/drawing/2014/main" id="{F9553F59-E904-AC95-2B2B-531DEE26D761}"/>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Industry, COUNT(*) AS </a:t>
            </a:r>
            <a:r>
              <a:rPr lang="en-US" sz="2000" b="1" dirty="0" err="1">
                <a:solidFill>
                  <a:schemeClr val="accent1"/>
                </a:solidFill>
              </a:rPr>
              <a:t>job_count</a:t>
            </a:r>
            <a:r>
              <a:rPr lang="en-US" sz="2000" b="1" dirty="0">
                <a:solidFill>
                  <a:schemeClr val="accent1"/>
                </a:solidFill>
              </a:rPr>
              <a:t> FROM Market  WHERE </a:t>
            </a:r>
            <a:r>
              <a:rPr lang="en-US" sz="2000" b="1" dirty="0" err="1">
                <a:solidFill>
                  <a:schemeClr val="accent1"/>
                </a:solidFill>
              </a:rPr>
              <a:t>job_title_sim</a:t>
            </a:r>
            <a:r>
              <a:rPr lang="en-US" sz="2000" b="1" dirty="0">
                <a:solidFill>
                  <a:schemeClr val="accent1"/>
                </a:solidFill>
              </a:rPr>
              <a:t> LIKE '</a:t>
            </a:r>
            <a:r>
              <a:rPr lang="en-US" sz="2000" b="1" dirty="0" err="1">
                <a:solidFill>
                  <a:schemeClr val="accent1"/>
                </a:solidFill>
              </a:rPr>
              <a:t>d%t</a:t>
            </a:r>
            <a:r>
              <a:rPr lang="en-US" sz="2000" b="1" dirty="0">
                <a:solidFill>
                  <a:schemeClr val="accent1"/>
                </a:solidFill>
              </a:rPr>
              <a:t>' GROUP BY Industry ORDER BY </a:t>
            </a:r>
            <a:r>
              <a:rPr lang="en-US" sz="2000" b="1" dirty="0" err="1">
                <a:solidFill>
                  <a:schemeClr val="accent1"/>
                </a:solidFill>
              </a:rPr>
              <a:t>job_count</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407031E1-61F2-839F-3C54-A73736B1C784}"/>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20852139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032E-2F8E-47A3-1B20-8E3B428FC1E2}"/>
              </a:ext>
            </a:extLst>
          </p:cNvPr>
          <p:cNvSpPr>
            <a:spLocks noGrp="1"/>
          </p:cNvSpPr>
          <p:nvPr>
            <p:ph type="title"/>
          </p:nvPr>
        </p:nvSpPr>
        <p:spPr>
          <a:xfrm>
            <a:off x="1522413" y="548680"/>
            <a:ext cx="9144001" cy="792088"/>
          </a:xfrm>
        </p:spPr>
        <p:txBody>
          <a:bodyPr>
            <a:noAutofit/>
          </a:bodyPr>
          <a:lstStyle/>
          <a:p>
            <a:r>
              <a:rPr lang="en-US" sz="2800" dirty="0"/>
              <a:t>COMPANIES WITH MAXIMUM NUMBER OF JOB OPENINGS</a:t>
            </a:r>
            <a:endParaRPr lang="en-IN" sz="2800" dirty="0"/>
          </a:p>
        </p:txBody>
      </p:sp>
      <p:graphicFrame>
        <p:nvGraphicFramePr>
          <p:cNvPr id="5" name="Table 5">
            <a:extLst>
              <a:ext uri="{FF2B5EF4-FFF2-40B4-BE49-F238E27FC236}">
                <a16:creationId xmlns:a16="http://schemas.microsoft.com/office/drawing/2014/main" id="{2F9705F2-FB3F-4EEC-B1F6-7CB41D1C2A3B}"/>
              </a:ext>
            </a:extLst>
          </p:cNvPr>
          <p:cNvGraphicFramePr>
            <a:graphicFrameLocks noGrp="1"/>
          </p:cNvGraphicFramePr>
          <p:nvPr>
            <p:ph idx="1"/>
            <p:extLst>
              <p:ext uri="{D42A27DB-BD31-4B8C-83A1-F6EECF244321}">
                <p14:modId xmlns:p14="http://schemas.microsoft.com/office/powerpoint/2010/main" val="1652441670"/>
              </p:ext>
            </p:extLst>
          </p:nvPr>
        </p:nvGraphicFramePr>
        <p:xfrm>
          <a:off x="1499055" y="2852936"/>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115072906"/>
                    </a:ext>
                  </a:extLst>
                </a:gridCol>
                <a:gridCol w="4567237">
                  <a:extLst>
                    <a:ext uri="{9D8B030D-6E8A-4147-A177-3AD203B41FA5}">
                      <a16:colId xmlns:a16="http://schemas.microsoft.com/office/drawing/2014/main" val="2600458354"/>
                    </a:ext>
                  </a:extLst>
                </a:gridCol>
              </a:tblGrid>
              <a:tr h="370840">
                <a:tc>
                  <a:txBody>
                    <a:bodyPr/>
                    <a:lstStyle/>
                    <a:p>
                      <a:pPr algn="ctr"/>
                      <a:r>
                        <a:rPr lang="en-IN" dirty="0" err="1"/>
                        <a:t>Company_Name</a:t>
                      </a:r>
                      <a:endParaRPr lang="en-IN" dirty="0"/>
                    </a:p>
                  </a:txBody>
                  <a:tcPr/>
                </a:tc>
                <a:tc>
                  <a:txBody>
                    <a:bodyPr/>
                    <a:lstStyle/>
                    <a:p>
                      <a:pPr algn="ctr"/>
                      <a:r>
                        <a:rPr lang="en-US" dirty="0" err="1"/>
                        <a:t>Job_Openings</a:t>
                      </a:r>
                      <a:endParaRPr lang="en-IN" dirty="0"/>
                    </a:p>
                  </a:txBody>
                  <a:tcPr/>
                </a:tc>
                <a:extLst>
                  <a:ext uri="{0D108BD9-81ED-4DB2-BD59-A6C34878D82A}">
                    <a16:rowId xmlns:a16="http://schemas.microsoft.com/office/drawing/2014/main" val="2298794135"/>
                  </a:ext>
                </a:extLst>
              </a:tr>
              <a:tr h="370840">
                <a:tc>
                  <a:txBody>
                    <a:bodyPr/>
                    <a:lstStyle/>
                    <a:p>
                      <a:pPr algn="ctr"/>
                      <a:r>
                        <a:rPr lang="en-IN" dirty="0"/>
                        <a:t>MassMutual</a:t>
                      </a:r>
                    </a:p>
                  </a:txBody>
                  <a:tcPr anchor="ctr"/>
                </a:tc>
                <a:tc>
                  <a:txBody>
                    <a:bodyPr/>
                    <a:lstStyle/>
                    <a:p>
                      <a:pPr algn="ctr"/>
                      <a:r>
                        <a:rPr lang="en-IN"/>
                        <a:t>14</a:t>
                      </a:r>
                    </a:p>
                  </a:txBody>
                  <a:tcPr anchor="ctr"/>
                </a:tc>
                <a:extLst>
                  <a:ext uri="{0D108BD9-81ED-4DB2-BD59-A6C34878D82A}">
                    <a16:rowId xmlns:a16="http://schemas.microsoft.com/office/drawing/2014/main" val="637322102"/>
                  </a:ext>
                </a:extLst>
              </a:tr>
              <a:tr h="370840">
                <a:tc>
                  <a:txBody>
                    <a:bodyPr/>
                    <a:lstStyle/>
                    <a:p>
                      <a:pPr algn="ctr"/>
                      <a:r>
                        <a:rPr lang="en-IN" dirty="0"/>
                        <a:t>Reynolds American </a:t>
                      </a:r>
                    </a:p>
                  </a:txBody>
                  <a:tcPr anchor="ctr"/>
                </a:tc>
                <a:tc>
                  <a:txBody>
                    <a:bodyPr/>
                    <a:lstStyle/>
                    <a:p>
                      <a:pPr algn="ctr"/>
                      <a:r>
                        <a:rPr lang="en-IN"/>
                        <a:t>14</a:t>
                      </a:r>
                    </a:p>
                  </a:txBody>
                  <a:tcPr anchor="ctr"/>
                </a:tc>
                <a:extLst>
                  <a:ext uri="{0D108BD9-81ED-4DB2-BD59-A6C34878D82A}">
                    <a16:rowId xmlns:a16="http://schemas.microsoft.com/office/drawing/2014/main" val="1001114052"/>
                  </a:ext>
                </a:extLst>
              </a:tr>
              <a:tr h="370840">
                <a:tc>
                  <a:txBody>
                    <a:bodyPr/>
                    <a:lstStyle/>
                    <a:p>
                      <a:pPr algn="ctr"/>
                      <a:r>
                        <a:rPr lang="en-IN" dirty="0"/>
                        <a:t>Takeda Pharmaceuticals </a:t>
                      </a:r>
                    </a:p>
                  </a:txBody>
                  <a:tcPr anchor="ctr"/>
                </a:tc>
                <a:tc>
                  <a:txBody>
                    <a:bodyPr/>
                    <a:lstStyle/>
                    <a:p>
                      <a:pPr algn="ctr"/>
                      <a:r>
                        <a:rPr lang="en-IN"/>
                        <a:t>14</a:t>
                      </a:r>
                    </a:p>
                  </a:txBody>
                  <a:tcPr anchor="ctr"/>
                </a:tc>
                <a:extLst>
                  <a:ext uri="{0D108BD9-81ED-4DB2-BD59-A6C34878D82A}">
                    <a16:rowId xmlns:a16="http://schemas.microsoft.com/office/drawing/2014/main" val="3693417193"/>
                  </a:ext>
                </a:extLst>
              </a:tr>
              <a:tr h="370840">
                <a:tc>
                  <a:txBody>
                    <a:bodyPr/>
                    <a:lstStyle/>
                    <a:p>
                      <a:pPr algn="ctr"/>
                      <a:r>
                        <a:rPr lang="en-IN" dirty="0"/>
                        <a:t>Software Engineering Institute </a:t>
                      </a:r>
                    </a:p>
                  </a:txBody>
                  <a:tcPr anchor="ctr"/>
                </a:tc>
                <a:tc>
                  <a:txBody>
                    <a:bodyPr/>
                    <a:lstStyle/>
                    <a:p>
                      <a:pPr algn="ctr"/>
                      <a:r>
                        <a:rPr lang="en-IN"/>
                        <a:t>11</a:t>
                      </a:r>
                    </a:p>
                  </a:txBody>
                  <a:tcPr anchor="ctr"/>
                </a:tc>
                <a:extLst>
                  <a:ext uri="{0D108BD9-81ED-4DB2-BD59-A6C34878D82A}">
                    <a16:rowId xmlns:a16="http://schemas.microsoft.com/office/drawing/2014/main" val="1610433010"/>
                  </a:ext>
                </a:extLst>
              </a:tr>
              <a:tr h="370840">
                <a:tc>
                  <a:txBody>
                    <a:bodyPr/>
                    <a:lstStyle/>
                    <a:p>
                      <a:pPr algn="ctr"/>
                      <a:r>
                        <a:rPr lang="en-IN" dirty="0"/>
                        <a:t>PNNL </a:t>
                      </a:r>
                    </a:p>
                  </a:txBody>
                  <a:tcPr anchor="ctr"/>
                </a:tc>
                <a:tc>
                  <a:txBody>
                    <a:bodyPr/>
                    <a:lstStyle/>
                    <a:p>
                      <a:pPr algn="ctr"/>
                      <a:r>
                        <a:rPr lang="en-IN" dirty="0"/>
                        <a:t>10</a:t>
                      </a:r>
                    </a:p>
                  </a:txBody>
                  <a:tcPr anchor="ctr"/>
                </a:tc>
                <a:extLst>
                  <a:ext uri="{0D108BD9-81ED-4DB2-BD59-A6C34878D82A}">
                    <a16:rowId xmlns:a16="http://schemas.microsoft.com/office/drawing/2014/main" val="340982137"/>
                  </a:ext>
                </a:extLst>
              </a:tr>
            </a:tbl>
          </a:graphicData>
        </a:graphic>
      </p:graphicFrame>
      <p:sp>
        <p:nvSpPr>
          <p:cNvPr id="4" name="Subtitle 2">
            <a:extLst>
              <a:ext uri="{FF2B5EF4-FFF2-40B4-BE49-F238E27FC236}">
                <a16:creationId xmlns:a16="http://schemas.microsoft.com/office/drawing/2014/main" id="{BA0C8E24-CACC-00C1-A8FE-68A45192FCB0}"/>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Company_Name</a:t>
            </a:r>
            <a:r>
              <a:rPr lang="en-US" sz="2000" b="1" dirty="0">
                <a:solidFill>
                  <a:schemeClr val="accent1"/>
                </a:solidFill>
              </a:rPr>
              <a:t>, COUNT(*) AS </a:t>
            </a:r>
            <a:r>
              <a:rPr lang="en-US" sz="2000" b="1" dirty="0" err="1">
                <a:solidFill>
                  <a:schemeClr val="accent1"/>
                </a:solidFill>
              </a:rPr>
              <a:t>Job_Openings</a:t>
            </a:r>
            <a:r>
              <a:rPr lang="en-US" sz="2000" b="1" dirty="0">
                <a:solidFill>
                  <a:schemeClr val="accent1"/>
                </a:solidFill>
              </a:rPr>
              <a:t>   FROM Market GROUP BY </a:t>
            </a:r>
            <a:r>
              <a:rPr lang="en-US" sz="2000" b="1" dirty="0" err="1">
                <a:solidFill>
                  <a:schemeClr val="accent1"/>
                </a:solidFill>
              </a:rPr>
              <a:t>Company_Name</a:t>
            </a:r>
            <a:r>
              <a:rPr lang="en-US" sz="2000" b="1" dirty="0">
                <a:solidFill>
                  <a:schemeClr val="accent1"/>
                </a:solidFill>
              </a:rPr>
              <a:t> ORDER BY </a:t>
            </a:r>
            <a:r>
              <a:rPr lang="en-US" sz="2000" b="1" dirty="0" err="1">
                <a:solidFill>
                  <a:schemeClr val="accent1"/>
                </a:solidFill>
              </a:rPr>
              <a:t>Job_Openings</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339E8513-4DD2-0ECB-CAA9-E4F4F5D4E10F}"/>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7180631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B1A6-32CA-A951-E121-CAF359A92788}"/>
              </a:ext>
            </a:extLst>
          </p:cNvPr>
          <p:cNvSpPr>
            <a:spLocks noGrp="1"/>
          </p:cNvSpPr>
          <p:nvPr>
            <p:ph type="title"/>
          </p:nvPr>
        </p:nvSpPr>
        <p:spPr>
          <a:xfrm>
            <a:off x="1512803" y="404664"/>
            <a:ext cx="9144001" cy="699864"/>
          </a:xfrm>
        </p:spPr>
        <p:txBody>
          <a:bodyPr/>
          <a:lstStyle/>
          <a:p>
            <a:r>
              <a:rPr lang="en-US" dirty="0"/>
              <a:t>Job Titles with Most Number of Jobs.</a:t>
            </a:r>
            <a:endParaRPr lang="en-IN" dirty="0"/>
          </a:p>
        </p:txBody>
      </p:sp>
      <p:sp>
        <p:nvSpPr>
          <p:cNvPr id="4" name="Subtitle 2">
            <a:extLst>
              <a:ext uri="{FF2B5EF4-FFF2-40B4-BE49-F238E27FC236}">
                <a16:creationId xmlns:a16="http://schemas.microsoft.com/office/drawing/2014/main" id="{51F61E86-7F5F-AAF0-D795-FC584A3E097B}"/>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Job_Title</a:t>
            </a:r>
            <a:r>
              <a:rPr lang="en-US" sz="2000" b="1" dirty="0">
                <a:solidFill>
                  <a:schemeClr val="accent1"/>
                </a:solidFill>
              </a:rPr>
              <a:t>, COUNT(*) AS </a:t>
            </a:r>
            <a:r>
              <a:rPr lang="en-US" sz="2000" b="1" dirty="0" err="1">
                <a:solidFill>
                  <a:schemeClr val="accent1"/>
                </a:solidFill>
              </a:rPr>
              <a:t>Num_of_Jobs</a:t>
            </a:r>
            <a:r>
              <a:rPr lang="en-US" sz="2000" b="1" dirty="0">
                <a:solidFill>
                  <a:schemeClr val="accent1"/>
                </a:solidFill>
              </a:rPr>
              <a:t>                    FROM Market GROUP BY </a:t>
            </a:r>
            <a:r>
              <a:rPr lang="en-US" sz="2000" b="1" dirty="0" err="1">
                <a:solidFill>
                  <a:schemeClr val="accent1"/>
                </a:solidFill>
              </a:rPr>
              <a:t>Job_Title</a:t>
            </a:r>
            <a:r>
              <a:rPr lang="en-US" sz="2000" b="1" dirty="0">
                <a:solidFill>
                  <a:schemeClr val="accent1"/>
                </a:solidFill>
              </a:rPr>
              <a:t> ORDER BY </a:t>
            </a:r>
            <a:r>
              <a:rPr lang="en-US" sz="2000" b="1" dirty="0" err="1">
                <a:solidFill>
                  <a:schemeClr val="accent1"/>
                </a:solidFill>
              </a:rPr>
              <a:t>Num_of_Jobs</a:t>
            </a:r>
            <a:r>
              <a:rPr lang="en-US" sz="2000" b="1" dirty="0">
                <a:solidFill>
                  <a:schemeClr val="accent1"/>
                </a:solidFill>
              </a:rPr>
              <a:t> DESC LIMIT 5;</a:t>
            </a:r>
          </a:p>
        </p:txBody>
      </p:sp>
      <p:graphicFrame>
        <p:nvGraphicFramePr>
          <p:cNvPr id="16" name="Table 16">
            <a:extLst>
              <a:ext uri="{FF2B5EF4-FFF2-40B4-BE49-F238E27FC236}">
                <a16:creationId xmlns:a16="http://schemas.microsoft.com/office/drawing/2014/main" id="{DBDDF850-12B1-5249-F400-B009ED88E47D}"/>
              </a:ext>
            </a:extLst>
          </p:cNvPr>
          <p:cNvGraphicFramePr>
            <a:graphicFrameLocks noGrp="1"/>
          </p:cNvGraphicFramePr>
          <p:nvPr>
            <p:ph idx="1"/>
            <p:extLst>
              <p:ext uri="{D42A27DB-BD31-4B8C-83A1-F6EECF244321}">
                <p14:modId xmlns:p14="http://schemas.microsoft.com/office/powerpoint/2010/main" val="913550184"/>
              </p:ext>
            </p:extLst>
          </p:nvPr>
        </p:nvGraphicFramePr>
        <p:xfrm>
          <a:off x="1476432" y="2780928"/>
          <a:ext cx="9134474" cy="2429622"/>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2378281994"/>
                    </a:ext>
                  </a:extLst>
                </a:gridCol>
                <a:gridCol w="4567237">
                  <a:extLst>
                    <a:ext uri="{9D8B030D-6E8A-4147-A177-3AD203B41FA5}">
                      <a16:colId xmlns:a16="http://schemas.microsoft.com/office/drawing/2014/main" val="2575434425"/>
                    </a:ext>
                  </a:extLst>
                </a:gridCol>
              </a:tblGrid>
              <a:tr h="404937">
                <a:tc>
                  <a:txBody>
                    <a:bodyPr/>
                    <a:lstStyle/>
                    <a:p>
                      <a:pPr algn="ctr"/>
                      <a:r>
                        <a:rPr lang="en-IN" dirty="0" err="1"/>
                        <a:t>Job_Title</a:t>
                      </a:r>
                      <a:endParaRPr lang="en-IN" dirty="0"/>
                    </a:p>
                  </a:txBody>
                  <a:tcPr/>
                </a:tc>
                <a:tc>
                  <a:txBody>
                    <a:bodyPr/>
                    <a:lstStyle/>
                    <a:p>
                      <a:pPr algn="ctr"/>
                      <a:r>
                        <a:rPr lang="en-IN" dirty="0"/>
                        <a:t>AS </a:t>
                      </a:r>
                      <a:r>
                        <a:rPr lang="en-IN" dirty="0" err="1"/>
                        <a:t>Num_of_Jobs</a:t>
                      </a:r>
                      <a:endParaRPr lang="en-IN" dirty="0"/>
                    </a:p>
                  </a:txBody>
                  <a:tcPr/>
                </a:tc>
                <a:extLst>
                  <a:ext uri="{0D108BD9-81ED-4DB2-BD59-A6C34878D82A}">
                    <a16:rowId xmlns:a16="http://schemas.microsoft.com/office/drawing/2014/main" val="249148679"/>
                  </a:ext>
                </a:extLst>
              </a:tr>
              <a:tr h="404937">
                <a:tc>
                  <a:txBody>
                    <a:bodyPr/>
                    <a:lstStyle/>
                    <a:p>
                      <a:pPr algn="ctr"/>
                      <a:r>
                        <a:rPr lang="en-IN" dirty="0"/>
                        <a:t>Data Scientist</a:t>
                      </a:r>
                    </a:p>
                  </a:txBody>
                  <a:tcPr anchor="ctr"/>
                </a:tc>
                <a:tc>
                  <a:txBody>
                    <a:bodyPr/>
                    <a:lstStyle/>
                    <a:p>
                      <a:pPr algn="ctr"/>
                      <a:r>
                        <a:rPr lang="en-IN"/>
                        <a:t>131</a:t>
                      </a:r>
                    </a:p>
                  </a:txBody>
                  <a:tcPr anchor="ctr"/>
                </a:tc>
                <a:extLst>
                  <a:ext uri="{0D108BD9-81ED-4DB2-BD59-A6C34878D82A}">
                    <a16:rowId xmlns:a16="http://schemas.microsoft.com/office/drawing/2014/main" val="3303611169"/>
                  </a:ext>
                </a:extLst>
              </a:tr>
              <a:tr h="404937">
                <a:tc>
                  <a:txBody>
                    <a:bodyPr/>
                    <a:lstStyle/>
                    <a:p>
                      <a:pPr algn="ctr"/>
                      <a:r>
                        <a:rPr lang="en-IN"/>
                        <a:t>Data Engineer</a:t>
                      </a:r>
                    </a:p>
                  </a:txBody>
                  <a:tcPr anchor="ctr"/>
                </a:tc>
                <a:tc>
                  <a:txBody>
                    <a:bodyPr/>
                    <a:lstStyle/>
                    <a:p>
                      <a:pPr algn="ctr"/>
                      <a:r>
                        <a:rPr lang="en-IN" dirty="0"/>
                        <a:t>53</a:t>
                      </a:r>
                    </a:p>
                  </a:txBody>
                  <a:tcPr anchor="ctr"/>
                </a:tc>
                <a:extLst>
                  <a:ext uri="{0D108BD9-81ED-4DB2-BD59-A6C34878D82A}">
                    <a16:rowId xmlns:a16="http://schemas.microsoft.com/office/drawing/2014/main" val="2169436181"/>
                  </a:ext>
                </a:extLst>
              </a:tr>
              <a:tr h="404937">
                <a:tc>
                  <a:txBody>
                    <a:bodyPr/>
                    <a:lstStyle/>
                    <a:p>
                      <a:pPr algn="ctr"/>
                      <a:r>
                        <a:rPr lang="en-IN"/>
                        <a:t>Senior Data Scientist</a:t>
                      </a:r>
                    </a:p>
                  </a:txBody>
                  <a:tcPr anchor="ctr"/>
                </a:tc>
                <a:tc>
                  <a:txBody>
                    <a:bodyPr/>
                    <a:lstStyle/>
                    <a:p>
                      <a:pPr algn="ctr"/>
                      <a:r>
                        <a:rPr lang="en-IN"/>
                        <a:t>34</a:t>
                      </a:r>
                    </a:p>
                  </a:txBody>
                  <a:tcPr anchor="ctr"/>
                </a:tc>
                <a:extLst>
                  <a:ext uri="{0D108BD9-81ED-4DB2-BD59-A6C34878D82A}">
                    <a16:rowId xmlns:a16="http://schemas.microsoft.com/office/drawing/2014/main" val="3404183787"/>
                  </a:ext>
                </a:extLst>
              </a:tr>
              <a:tr h="404937">
                <a:tc>
                  <a:txBody>
                    <a:bodyPr/>
                    <a:lstStyle/>
                    <a:p>
                      <a:pPr algn="ctr"/>
                      <a:r>
                        <a:rPr lang="en-IN"/>
                        <a:t>Data Analyst</a:t>
                      </a:r>
                    </a:p>
                  </a:txBody>
                  <a:tcPr anchor="ctr"/>
                </a:tc>
                <a:tc>
                  <a:txBody>
                    <a:bodyPr/>
                    <a:lstStyle/>
                    <a:p>
                      <a:pPr algn="ctr"/>
                      <a:r>
                        <a:rPr lang="en-IN"/>
                        <a:t>15</a:t>
                      </a:r>
                    </a:p>
                  </a:txBody>
                  <a:tcPr anchor="ctr"/>
                </a:tc>
                <a:extLst>
                  <a:ext uri="{0D108BD9-81ED-4DB2-BD59-A6C34878D82A}">
                    <a16:rowId xmlns:a16="http://schemas.microsoft.com/office/drawing/2014/main" val="3127646677"/>
                  </a:ext>
                </a:extLst>
              </a:tr>
              <a:tr h="404937">
                <a:tc>
                  <a:txBody>
                    <a:bodyPr/>
                    <a:lstStyle/>
                    <a:p>
                      <a:pPr algn="ctr"/>
                      <a:r>
                        <a:rPr lang="en-IN"/>
                        <a:t>Senior Data Engineer</a:t>
                      </a:r>
                    </a:p>
                  </a:txBody>
                  <a:tcPr anchor="ctr"/>
                </a:tc>
                <a:tc>
                  <a:txBody>
                    <a:bodyPr/>
                    <a:lstStyle/>
                    <a:p>
                      <a:pPr algn="ctr"/>
                      <a:r>
                        <a:rPr lang="en-IN" dirty="0"/>
                        <a:t>14</a:t>
                      </a:r>
                    </a:p>
                  </a:txBody>
                  <a:tcPr anchor="ctr"/>
                </a:tc>
                <a:extLst>
                  <a:ext uri="{0D108BD9-81ED-4DB2-BD59-A6C34878D82A}">
                    <a16:rowId xmlns:a16="http://schemas.microsoft.com/office/drawing/2014/main" val="2711944507"/>
                  </a:ext>
                </a:extLst>
              </a:tr>
            </a:tbl>
          </a:graphicData>
        </a:graphic>
      </p:graphicFrame>
      <p:sp>
        <p:nvSpPr>
          <p:cNvPr id="3" name="Subtitle 2">
            <a:extLst>
              <a:ext uri="{FF2B5EF4-FFF2-40B4-BE49-F238E27FC236}">
                <a16:creationId xmlns:a16="http://schemas.microsoft.com/office/drawing/2014/main" id="{2DB76D58-969F-BED5-9CCC-82FF7B44AA15}"/>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1072931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AC35-F3C1-CED4-EC5B-AB6FF3616B93}"/>
              </a:ext>
            </a:extLst>
          </p:cNvPr>
          <p:cNvSpPr>
            <a:spLocks noGrp="1"/>
          </p:cNvSpPr>
          <p:nvPr>
            <p:ph type="title"/>
          </p:nvPr>
        </p:nvSpPr>
        <p:spPr>
          <a:xfrm>
            <a:off x="1509332" y="476672"/>
            <a:ext cx="9144001" cy="483840"/>
          </a:xfrm>
        </p:spPr>
        <p:txBody>
          <a:bodyPr>
            <a:normAutofit/>
          </a:bodyPr>
          <a:lstStyle/>
          <a:p>
            <a:r>
              <a:rPr lang="en-US" sz="2800" dirty="0"/>
              <a:t>SALARY OF JOB TITLES WITH MOST NUMBER OF JOBS</a:t>
            </a:r>
            <a:endParaRPr lang="en-IN" sz="2800" dirty="0"/>
          </a:p>
        </p:txBody>
      </p:sp>
      <p:graphicFrame>
        <p:nvGraphicFramePr>
          <p:cNvPr id="5" name="Table 5">
            <a:extLst>
              <a:ext uri="{FF2B5EF4-FFF2-40B4-BE49-F238E27FC236}">
                <a16:creationId xmlns:a16="http://schemas.microsoft.com/office/drawing/2014/main" id="{3907AC49-4139-A617-B61D-AA6180A6D4B9}"/>
              </a:ext>
            </a:extLst>
          </p:cNvPr>
          <p:cNvGraphicFramePr>
            <a:graphicFrameLocks noGrp="1"/>
          </p:cNvGraphicFramePr>
          <p:nvPr>
            <p:ph idx="1"/>
            <p:extLst>
              <p:ext uri="{D42A27DB-BD31-4B8C-83A1-F6EECF244321}">
                <p14:modId xmlns:p14="http://schemas.microsoft.com/office/powerpoint/2010/main" val="2254268625"/>
              </p:ext>
            </p:extLst>
          </p:nvPr>
        </p:nvGraphicFramePr>
        <p:xfrm>
          <a:off x="2782044" y="2852936"/>
          <a:ext cx="5766225" cy="2763520"/>
        </p:xfrm>
        <a:graphic>
          <a:graphicData uri="http://schemas.openxmlformats.org/drawingml/2006/table">
            <a:tbl>
              <a:tblPr firstRow="1" bandRow="1">
                <a:tableStyleId>{21E4AEA4-8DFA-4A89-87EB-49C32662AFE0}</a:tableStyleId>
              </a:tblPr>
              <a:tblGrid>
                <a:gridCol w="1922075">
                  <a:extLst>
                    <a:ext uri="{9D8B030D-6E8A-4147-A177-3AD203B41FA5}">
                      <a16:colId xmlns:a16="http://schemas.microsoft.com/office/drawing/2014/main" val="3825230850"/>
                    </a:ext>
                  </a:extLst>
                </a:gridCol>
                <a:gridCol w="1922075">
                  <a:extLst>
                    <a:ext uri="{9D8B030D-6E8A-4147-A177-3AD203B41FA5}">
                      <a16:colId xmlns:a16="http://schemas.microsoft.com/office/drawing/2014/main" val="1793610102"/>
                    </a:ext>
                  </a:extLst>
                </a:gridCol>
                <a:gridCol w="1922075">
                  <a:extLst>
                    <a:ext uri="{9D8B030D-6E8A-4147-A177-3AD203B41FA5}">
                      <a16:colId xmlns:a16="http://schemas.microsoft.com/office/drawing/2014/main" val="1121430757"/>
                    </a:ext>
                  </a:extLst>
                </a:gridCol>
              </a:tblGrid>
              <a:tr h="370840">
                <a:tc>
                  <a:txBody>
                    <a:bodyPr/>
                    <a:lstStyle/>
                    <a:p>
                      <a:pPr algn="ctr"/>
                      <a:r>
                        <a:rPr lang="en-IN" dirty="0" err="1"/>
                        <a:t>Job_Title</a:t>
                      </a:r>
                      <a:endParaRPr lang="en-IN" dirty="0"/>
                    </a:p>
                  </a:txBody>
                  <a:tcPr/>
                </a:tc>
                <a:tc>
                  <a:txBody>
                    <a:bodyPr/>
                    <a:lstStyle/>
                    <a:p>
                      <a:pPr algn="ctr"/>
                      <a:r>
                        <a:rPr lang="en-IN" dirty="0" err="1"/>
                        <a:t>Num_of_Jobs</a:t>
                      </a:r>
                      <a:endParaRPr lang="en-IN" dirty="0"/>
                    </a:p>
                  </a:txBody>
                  <a:tcPr/>
                </a:tc>
                <a:tc>
                  <a:txBody>
                    <a:bodyPr/>
                    <a:lstStyle/>
                    <a:p>
                      <a:pPr algn="ctr"/>
                      <a:r>
                        <a:rPr lang="en-IN" dirty="0" err="1"/>
                        <a:t>average_salary</a:t>
                      </a:r>
                      <a:endParaRPr lang="en-IN" dirty="0"/>
                    </a:p>
                  </a:txBody>
                  <a:tcPr/>
                </a:tc>
                <a:extLst>
                  <a:ext uri="{0D108BD9-81ED-4DB2-BD59-A6C34878D82A}">
                    <a16:rowId xmlns:a16="http://schemas.microsoft.com/office/drawing/2014/main" val="2030969246"/>
                  </a:ext>
                </a:extLst>
              </a:tr>
              <a:tr h="370840">
                <a:tc>
                  <a:txBody>
                    <a:bodyPr/>
                    <a:lstStyle/>
                    <a:p>
                      <a:pPr algn="ctr"/>
                      <a:r>
                        <a:rPr lang="en-IN" dirty="0"/>
                        <a:t>Data Scientist</a:t>
                      </a:r>
                    </a:p>
                  </a:txBody>
                  <a:tcPr anchor="ctr"/>
                </a:tc>
                <a:tc>
                  <a:txBody>
                    <a:bodyPr/>
                    <a:lstStyle/>
                    <a:p>
                      <a:pPr algn="ctr"/>
                      <a:r>
                        <a:rPr lang="en-IN"/>
                        <a:t>131</a:t>
                      </a:r>
                    </a:p>
                  </a:txBody>
                  <a:tcPr anchor="ctr"/>
                </a:tc>
                <a:tc>
                  <a:txBody>
                    <a:bodyPr/>
                    <a:lstStyle/>
                    <a:p>
                      <a:pPr algn="ctr"/>
                      <a:r>
                        <a:rPr lang="en-IN"/>
                        <a:t>106.17939</a:t>
                      </a:r>
                    </a:p>
                  </a:txBody>
                  <a:tcPr anchor="ctr"/>
                </a:tc>
                <a:extLst>
                  <a:ext uri="{0D108BD9-81ED-4DB2-BD59-A6C34878D82A}">
                    <a16:rowId xmlns:a16="http://schemas.microsoft.com/office/drawing/2014/main" val="3565079002"/>
                  </a:ext>
                </a:extLst>
              </a:tr>
              <a:tr h="370840">
                <a:tc>
                  <a:txBody>
                    <a:bodyPr/>
                    <a:lstStyle/>
                    <a:p>
                      <a:pPr algn="ctr"/>
                      <a:r>
                        <a:rPr lang="en-IN"/>
                        <a:t>Data Engineer</a:t>
                      </a:r>
                    </a:p>
                  </a:txBody>
                  <a:tcPr anchor="ctr"/>
                </a:tc>
                <a:tc>
                  <a:txBody>
                    <a:bodyPr/>
                    <a:lstStyle/>
                    <a:p>
                      <a:pPr algn="ctr"/>
                      <a:r>
                        <a:rPr lang="en-IN"/>
                        <a:t>53</a:t>
                      </a:r>
                    </a:p>
                  </a:txBody>
                  <a:tcPr anchor="ctr"/>
                </a:tc>
                <a:tc>
                  <a:txBody>
                    <a:bodyPr/>
                    <a:lstStyle/>
                    <a:p>
                      <a:pPr algn="ctr"/>
                      <a:r>
                        <a:rPr lang="en-IN" dirty="0"/>
                        <a:t>91.66038</a:t>
                      </a:r>
                    </a:p>
                  </a:txBody>
                  <a:tcPr anchor="ctr"/>
                </a:tc>
                <a:extLst>
                  <a:ext uri="{0D108BD9-81ED-4DB2-BD59-A6C34878D82A}">
                    <a16:rowId xmlns:a16="http://schemas.microsoft.com/office/drawing/2014/main" val="4163618997"/>
                  </a:ext>
                </a:extLst>
              </a:tr>
              <a:tr h="370840">
                <a:tc>
                  <a:txBody>
                    <a:bodyPr/>
                    <a:lstStyle/>
                    <a:p>
                      <a:pPr algn="ctr"/>
                      <a:r>
                        <a:rPr lang="en-IN"/>
                        <a:t>Senior Data Scientist</a:t>
                      </a:r>
                    </a:p>
                  </a:txBody>
                  <a:tcPr anchor="ctr"/>
                </a:tc>
                <a:tc>
                  <a:txBody>
                    <a:bodyPr/>
                    <a:lstStyle/>
                    <a:p>
                      <a:pPr algn="ctr"/>
                      <a:r>
                        <a:rPr lang="en-IN" dirty="0"/>
                        <a:t>34</a:t>
                      </a:r>
                    </a:p>
                  </a:txBody>
                  <a:tcPr anchor="ctr"/>
                </a:tc>
                <a:tc>
                  <a:txBody>
                    <a:bodyPr/>
                    <a:lstStyle/>
                    <a:p>
                      <a:pPr algn="ctr"/>
                      <a:r>
                        <a:rPr lang="en-IN" dirty="0"/>
                        <a:t>134.86765</a:t>
                      </a:r>
                    </a:p>
                  </a:txBody>
                  <a:tcPr anchor="ctr"/>
                </a:tc>
                <a:extLst>
                  <a:ext uri="{0D108BD9-81ED-4DB2-BD59-A6C34878D82A}">
                    <a16:rowId xmlns:a16="http://schemas.microsoft.com/office/drawing/2014/main" val="3659118092"/>
                  </a:ext>
                </a:extLst>
              </a:tr>
              <a:tr h="370840">
                <a:tc>
                  <a:txBody>
                    <a:bodyPr/>
                    <a:lstStyle/>
                    <a:p>
                      <a:pPr algn="ctr"/>
                      <a:r>
                        <a:rPr lang="en-IN"/>
                        <a:t>Data Analyst</a:t>
                      </a:r>
                    </a:p>
                  </a:txBody>
                  <a:tcPr anchor="ctr"/>
                </a:tc>
                <a:tc>
                  <a:txBody>
                    <a:bodyPr/>
                    <a:lstStyle/>
                    <a:p>
                      <a:pPr algn="ctr"/>
                      <a:r>
                        <a:rPr lang="en-IN"/>
                        <a:t>15</a:t>
                      </a:r>
                    </a:p>
                  </a:txBody>
                  <a:tcPr anchor="ctr"/>
                </a:tc>
                <a:tc>
                  <a:txBody>
                    <a:bodyPr/>
                    <a:lstStyle/>
                    <a:p>
                      <a:pPr algn="ctr"/>
                      <a:r>
                        <a:rPr lang="en-IN"/>
                        <a:t>66.30000</a:t>
                      </a:r>
                    </a:p>
                  </a:txBody>
                  <a:tcPr anchor="ctr"/>
                </a:tc>
                <a:extLst>
                  <a:ext uri="{0D108BD9-81ED-4DB2-BD59-A6C34878D82A}">
                    <a16:rowId xmlns:a16="http://schemas.microsoft.com/office/drawing/2014/main" val="3814107095"/>
                  </a:ext>
                </a:extLst>
              </a:tr>
              <a:tr h="370840">
                <a:tc>
                  <a:txBody>
                    <a:bodyPr/>
                    <a:lstStyle/>
                    <a:p>
                      <a:pPr algn="ctr"/>
                      <a:r>
                        <a:rPr lang="en-IN"/>
                        <a:t>Senior Data Engineer</a:t>
                      </a:r>
                    </a:p>
                  </a:txBody>
                  <a:tcPr anchor="ctr"/>
                </a:tc>
                <a:tc>
                  <a:txBody>
                    <a:bodyPr/>
                    <a:lstStyle/>
                    <a:p>
                      <a:pPr algn="ctr"/>
                      <a:r>
                        <a:rPr lang="en-IN" dirty="0"/>
                        <a:t>14</a:t>
                      </a:r>
                    </a:p>
                  </a:txBody>
                  <a:tcPr anchor="ctr"/>
                </a:tc>
                <a:tc>
                  <a:txBody>
                    <a:bodyPr/>
                    <a:lstStyle/>
                    <a:p>
                      <a:pPr algn="ctr"/>
                      <a:r>
                        <a:rPr lang="en-IN" dirty="0"/>
                        <a:t>121.92857</a:t>
                      </a:r>
                    </a:p>
                  </a:txBody>
                  <a:tcPr anchor="ctr"/>
                </a:tc>
                <a:extLst>
                  <a:ext uri="{0D108BD9-81ED-4DB2-BD59-A6C34878D82A}">
                    <a16:rowId xmlns:a16="http://schemas.microsoft.com/office/drawing/2014/main" val="3806325343"/>
                  </a:ext>
                </a:extLst>
              </a:tr>
            </a:tbl>
          </a:graphicData>
        </a:graphic>
      </p:graphicFrame>
      <p:sp>
        <p:nvSpPr>
          <p:cNvPr id="4" name="Subtitle 2">
            <a:extLst>
              <a:ext uri="{FF2B5EF4-FFF2-40B4-BE49-F238E27FC236}">
                <a16:creationId xmlns:a16="http://schemas.microsoft.com/office/drawing/2014/main" id="{CE1A3D44-E282-392D-5FBD-ED711FD0F157}"/>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Job_Title</a:t>
            </a:r>
            <a:r>
              <a:rPr lang="en-US" sz="2000" b="1" dirty="0">
                <a:solidFill>
                  <a:schemeClr val="accent1"/>
                </a:solidFill>
              </a:rPr>
              <a:t>, COUNT(*) AS </a:t>
            </a:r>
            <a:r>
              <a:rPr lang="en-US" sz="2000" b="1" dirty="0" err="1">
                <a:solidFill>
                  <a:schemeClr val="accent1"/>
                </a:solidFill>
              </a:rPr>
              <a:t>Num_of_Jobs</a:t>
            </a:r>
            <a:r>
              <a:rPr lang="en-US" sz="2000" b="1" dirty="0">
                <a:solidFill>
                  <a:schemeClr val="accent1"/>
                </a:solidFill>
              </a:rPr>
              <a:t>, AVG(</a:t>
            </a:r>
            <a:r>
              <a:rPr lang="en-US" sz="2000" b="1" dirty="0" err="1">
                <a:solidFill>
                  <a:schemeClr val="accent1"/>
                </a:solidFill>
              </a:rPr>
              <a:t>Avg_SalaryK</a:t>
            </a:r>
            <a:r>
              <a:rPr lang="en-US" sz="2000" b="1" dirty="0">
                <a:solidFill>
                  <a:schemeClr val="accent1"/>
                </a:solidFill>
              </a:rPr>
              <a:t>) AS </a:t>
            </a:r>
            <a:r>
              <a:rPr lang="en-US" sz="2000" b="1" dirty="0" err="1">
                <a:solidFill>
                  <a:schemeClr val="accent1"/>
                </a:solidFill>
              </a:rPr>
              <a:t>average_salary</a:t>
            </a:r>
            <a:r>
              <a:rPr lang="en-US" sz="2000" b="1" dirty="0">
                <a:solidFill>
                  <a:schemeClr val="accent1"/>
                </a:solidFill>
              </a:rPr>
              <a:t> FROM Market GROUP BY </a:t>
            </a:r>
            <a:r>
              <a:rPr lang="en-US" sz="2000" b="1" dirty="0" err="1">
                <a:solidFill>
                  <a:schemeClr val="accent1"/>
                </a:solidFill>
              </a:rPr>
              <a:t>Job_Title</a:t>
            </a:r>
            <a:r>
              <a:rPr lang="en-US" sz="2000" b="1" dirty="0">
                <a:solidFill>
                  <a:schemeClr val="accent1"/>
                </a:solidFill>
              </a:rPr>
              <a:t> ORDER BY </a:t>
            </a:r>
            <a:r>
              <a:rPr lang="en-US" sz="2000" b="1" dirty="0" err="1">
                <a:solidFill>
                  <a:schemeClr val="accent1"/>
                </a:solidFill>
              </a:rPr>
              <a:t>Num_of_Jobs</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6CB2212D-6038-B62C-A293-A83AC86C2D98}"/>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069806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B3BE-58EB-79D3-061F-69F003D9FC44}"/>
              </a:ext>
            </a:extLst>
          </p:cNvPr>
          <p:cNvSpPr>
            <a:spLocks noGrp="1"/>
          </p:cNvSpPr>
          <p:nvPr>
            <p:ph type="title"/>
          </p:nvPr>
        </p:nvSpPr>
        <p:spPr>
          <a:xfrm>
            <a:off x="1413892" y="404664"/>
            <a:ext cx="9684567" cy="555848"/>
          </a:xfrm>
        </p:spPr>
        <p:txBody>
          <a:bodyPr>
            <a:normAutofit/>
          </a:bodyPr>
          <a:lstStyle/>
          <a:p>
            <a:r>
              <a:rPr lang="en-US" sz="2800" dirty="0"/>
              <a:t>RELATION BETWEEN AVERAGE SALARY AND EDUCATION</a:t>
            </a:r>
            <a:endParaRPr lang="en-IN" sz="2800" dirty="0"/>
          </a:p>
        </p:txBody>
      </p:sp>
      <p:graphicFrame>
        <p:nvGraphicFramePr>
          <p:cNvPr id="5" name="Table 5">
            <a:extLst>
              <a:ext uri="{FF2B5EF4-FFF2-40B4-BE49-F238E27FC236}">
                <a16:creationId xmlns:a16="http://schemas.microsoft.com/office/drawing/2014/main" id="{D528B283-A0D1-57F9-3819-B59DB46631F6}"/>
              </a:ext>
            </a:extLst>
          </p:cNvPr>
          <p:cNvGraphicFramePr>
            <a:graphicFrameLocks noGrp="1"/>
          </p:cNvGraphicFramePr>
          <p:nvPr>
            <p:ph idx="1"/>
            <p:extLst>
              <p:ext uri="{D42A27DB-BD31-4B8C-83A1-F6EECF244321}">
                <p14:modId xmlns:p14="http://schemas.microsoft.com/office/powerpoint/2010/main" val="1676982758"/>
              </p:ext>
            </p:extLst>
          </p:nvPr>
        </p:nvGraphicFramePr>
        <p:xfrm>
          <a:off x="2926060" y="3284984"/>
          <a:ext cx="5904658" cy="2088232"/>
        </p:xfrm>
        <a:graphic>
          <a:graphicData uri="http://schemas.openxmlformats.org/drawingml/2006/table">
            <a:tbl>
              <a:tblPr firstRow="1" bandRow="1">
                <a:tableStyleId>{21E4AEA4-8DFA-4A89-87EB-49C32662AFE0}</a:tableStyleId>
              </a:tblPr>
              <a:tblGrid>
                <a:gridCol w="2952329">
                  <a:extLst>
                    <a:ext uri="{9D8B030D-6E8A-4147-A177-3AD203B41FA5}">
                      <a16:colId xmlns:a16="http://schemas.microsoft.com/office/drawing/2014/main" val="2824310154"/>
                    </a:ext>
                  </a:extLst>
                </a:gridCol>
                <a:gridCol w="2952329">
                  <a:extLst>
                    <a:ext uri="{9D8B030D-6E8A-4147-A177-3AD203B41FA5}">
                      <a16:colId xmlns:a16="http://schemas.microsoft.com/office/drawing/2014/main" val="3252395371"/>
                    </a:ext>
                  </a:extLst>
                </a:gridCol>
              </a:tblGrid>
              <a:tr h="522058">
                <a:tc>
                  <a:txBody>
                    <a:bodyPr/>
                    <a:lstStyle/>
                    <a:p>
                      <a:r>
                        <a:rPr lang="en-US" dirty="0"/>
                        <a:t>DEGREE</a:t>
                      </a:r>
                      <a:endParaRPr lang="en-IN" dirty="0"/>
                    </a:p>
                  </a:txBody>
                  <a:tcPr/>
                </a:tc>
                <a:tc>
                  <a:txBody>
                    <a:bodyPr/>
                    <a:lstStyle/>
                    <a:p>
                      <a:r>
                        <a:rPr lang="en-US" dirty="0" err="1"/>
                        <a:t>Average_salary</a:t>
                      </a:r>
                      <a:endParaRPr lang="en-IN" dirty="0"/>
                    </a:p>
                  </a:txBody>
                  <a:tcPr/>
                </a:tc>
                <a:extLst>
                  <a:ext uri="{0D108BD9-81ED-4DB2-BD59-A6C34878D82A}">
                    <a16:rowId xmlns:a16="http://schemas.microsoft.com/office/drawing/2014/main" val="2987926025"/>
                  </a:ext>
                </a:extLst>
              </a:tr>
              <a:tr h="522058">
                <a:tc>
                  <a:txBody>
                    <a:bodyPr/>
                    <a:lstStyle/>
                    <a:p>
                      <a:r>
                        <a:rPr lang="en-IN" dirty="0"/>
                        <a:t>P</a:t>
                      </a:r>
                    </a:p>
                  </a:txBody>
                  <a:tcPr anchor="ctr"/>
                </a:tc>
                <a:tc>
                  <a:txBody>
                    <a:bodyPr/>
                    <a:lstStyle/>
                    <a:p>
                      <a:r>
                        <a:rPr lang="en-IN"/>
                        <a:t>115.98131</a:t>
                      </a:r>
                    </a:p>
                  </a:txBody>
                  <a:tcPr anchor="ctr"/>
                </a:tc>
                <a:extLst>
                  <a:ext uri="{0D108BD9-81ED-4DB2-BD59-A6C34878D82A}">
                    <a16:rowId xmlns:a16="http://schemas.microsoft.com/office/drawing/2014/main" val="4226049510"/>
                  </a:ext>
                </a:extLst>
              </a:tr>
              <a:tr h="522058">
                <a:tc>
                  <a:txBody>
                    <a:bodyPr/>
                    <a:lstStyle/>
                    <a:p>
                      <a:r>
                        <a:rPr lang="en-IN" dirty="0"/>
                        <a:t>M</a:t>
                      </a:r>
                    </a:p>
                  </a:txBody>
                  <a:tcPr anchor="ctr"/>
                </a:tc>
                <a:tc>
                  <a:txBody>
                    <a:bodyPr/>
                    <a:lstStyle/>
                    <a:p>
                      <a:r>
                        <a:rPr lang="en-IN"/>
                        <a:t>105.63492</a:t>
                      </a:r>
                    </a:p>
                  </a:txBody>
                  <a:tcPr anchor="ctr"/>
                </a:tc>
                <a:extLst>
                  <a:ext uri="{0D108BD9-81ED-4DB2-BD59-A6C34878D82A}">
                    <a16:rowId xmlns:a16="http://schemas.microsoft.com/office/drawing/2014/main" val="2755533764"/>
                  </a:ext>
                </a:extLst>
              </a:tr>
              <a:tr h="522058">
                <a:tc>
                  <a:txBody>
                    <a:bodyPr/>
                    <a:lstStyle/>
                    <a:p>
                      <a:r>
                        <a:rPr lang="en-IN"/>
                        <a:t>na</a:t>
                      </a:r>
                    </a:p>
                  </a:txBody>
                  <a:tcPr anchor="ctr"/>
                </a:tc>
                <a:tc>
                  <a:txBody>
                    <a:bodyPr/>
                    <a:lstStyle/>
                    <a:p>
                      <a:r>
                        <a:rPr lang="en-IN" dirty="0"/>
                        <a:t>94.70366</a:t>
                      </a:r>
                    </a:p>
                  </a:txBody>
                  <a:tcPr anchor="ctr"/>
                </a:tc>
                <a:extLst>
                  <a:ext uri="{0D108BD9-81ED-4DB2-BD59-A6C34878D82A}">
                    <a16:rowId xmlns:a16="http://schemas.microsoft.com/office/drawing/2014/main" val="781833099"/>
                  </a:ext>
                </a:extLst>
              </a:tr>
            </a:tbl>
          </a:graphicData>
        </a:graphic>
      </p:graphicFrame>
      <p:sp>
        <p:nvSpPr>
          <p:cNvPr id="4" name="Subtitle 2">
            <a:extLst>
              <a:ext uri="{FF2B5EF4-FFF2-40B4-BE49-F238E27FC236}">
                <a16:creationId xmlns:a16="http://schemas.microsoft.com/office/drawing/2014/main" id="{5CD888EB-E4CF-6066-62F5-41779F3B26BC}"/>
              </a:ext>
            </a:extLst>
          </p:cNvPr>
          <p:cNvSpPr txBox="1">
            <a:spLocks/>
          </p:cNvSpPr>
          <p:nvPr/>
        </p:nvSpPr>
        <p:spPr>
          <a:xfrm>
            <a:off x="1476432" y="1340768"/>
            <a:ext cx="9370507" cy="93610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b="1" dirty="0">
                <a:solidFill>
                  <a:schemeClr val="accent1"/>
                </a:solidFill>
              </a:rPr>
              <a:t>SQL Query : SELECT Degree, AVG(</a:t>
            </a:r>
            <a:r>
              <a:rPr lang="en-US" b="1" dirty="0" err="1">
                <a:solidFill>
                  <a:schemeClr val="accent1"/>
                </a:solidFill>
              </a:rPr>
              <a:t>Avg_SalaryK</a:t>
            </a:r>
            <a:r>
              <a:rPr lang="en-US" b="1" dirty="0">
                <a:solidFill>
                  <a:schemeClr val="accent1"/>
                </a:solidFill>
              </a:rPr>
              <a:t>) AS </a:t>
            </a:r>
            <a:r>
              <a:rPr lang="en-US" b="1" dirty="0" err="1">
                <a:solidFill>
                  <a:schemeClr val="accent1"/>
                </a:solidFill>
              </a:rPr>
              <a:t>average_salary</a:t>
            </a:r>
            <a:r>
              <a:rPr lang="en-US" b="1" dirty="0">
                <a:solidFill>
                  <a:schemeClr val="accent1"/>
                </a:solidFill>
              </a:rPr>
              <a:t> FROM Market GROUP BY Degree;</a:t>
            </a:r>
          </a:p>
        </p:txBody>
      </p:sp>
      <p:sp>
        <p:nvSpPr>
          <p:cNvPr id="3" name="Subtitle 2">
            <a:extLst>
              <a:ext uri="{FF2B5EF4-FFF2-40B4-BE49-F238E27FC236}">
                <a16:creationId xmlns:a16="http://schemas.microsoft.com/office/drawing/2014/main" id="{BEF527B0-C5DB-F5B8-FA52-DBB2B1DBD26D}"/>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7389811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262</TotalTime>
  <Words>1126</Words>
  <Application>Microsoft Office PowerPoint</Application>
  <PresentationFormat>Custom</PresentationFormat>
  <Paragraphs>161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Blue atom design template</vt:lpstr>
      <vt:lpstr>JOB MARKET ANALYSIS</vt:lpstr>
      <vt:lpstr>     STATES WITH MOST NUMBER OF JOBS</vt:lpstr>
      <vt:lpstr>AVERAGE MINIMAL AND MAXIMAL SALARIES IN DIFFERENT STATES</vt:lpstr>
      <vt:lpstr>AVERAGE SALARY IN DIFFERENT STATES</vt:lpstr>
      <vt:lpstr>TOP 5 INDUSTRIES WITH MAXIMUM NUMBER OF DATA SCIENCE RELATED JOB POSTINGS.</vt:lpstr>
      <vt:lpstr>COMPANIES WITH MAXIMUM NUMBER OF JOB OPENINGS</vt:lpstr>
      <vt:lpstr>Job Titles with Most Number of Jobs.</vt:lpstr>
      <vt:lpstr>SALARY OF JOB TITLES WITH MOST NUMBER OF JOBS</vt:lpstr>
      <vt:lpstr>RELATION BETWEEN AVERAGE SALARY AND EDUCATION</vt:lpstr>
      <vt:lpstr>INSIGHTS RELATED TO DATA PROVIDED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ANALYSIS</dc:title>
  <dc:creator>ABHISHEK PATIL</dc:creator>
  <cp:lastModifiedBy>HP</cp:lastModifiedBy>
  <cp:revision>6</cp:revision>
  <dcterms:created xsi:type="dcterms:W3CDTF">2023-07-05T14:34:02Z</dcterms:created>
  <dcterms:modified xsi:type="dcterms:W3CDTF">2024-04-14T10:34:25Z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