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3"/>
  </p:notesMasterIdLst>
  <p:sldIdLst>
    <p:sldId id="402" r:id="rId2"/>
    <p:sldId id="321" r:id="rId3"/>
    <p:sldId id="322" r:id="rId4"/>
    <p:sldId id="323" r:id="rId5"/>
    <p:sldId id="324" r:id="rId6"/>
    <p:sldId id="325" r:id="rId7"/>
    <p:sldId id="326" r:id="rId8"/>
    <p:sldId id="327" r:id="rId9"/>
    <p:sldId id="328" r:id="rId10"/>
    <p:sldId id="329" r:id="rId11"/>
    <p:sldId id="330" r:id="rId12"/>
    <p:sldId id="267" r:id="rId13"/>
    <p:sldId id="268" r:id="rId14"/>
    <p:sldId id="269" r:id="rId15"/>
    <p:sldId id="270" r:id="rId16"/>
    <p:sldId id="271" r:id="rId17"/>
    <p:sldId id="272" r:id="rId18"/>
    <p:sldId id="273" r:id="rId19"/>
    <p:sldId id="274" r:id="rId20"/>
    <p:sldId id="275" r:id="rId21"/>
    <p:sldId id="276" r:id="rId22"/>
    <p:sldId id="257" r:id="rId23"/>
    <p:sldId id="258" r:id="rId24"/>
    <p:sldId id="259" r:id="rId25"/>
    <p:sldId id="260" r:id="rId26"/>
    <p:sldId id="261" r:id="rId27"/>
    <p:sldId id="262" r:id="rId28"/>
    <p:sldId id="263" r:id="rId29"/>
    <p:sldId id="264" r:id="rId30"/>
    <p:sldId id="265" r:id="rId31"/>
    <p:sldId id="266" r:id="rId32"/>
    <p:sldId id="25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36" r:id="rId73"/>
    <p:sldId id="331" r:id="rId74"/>
    <p:sldId id="332" r:id="rId75"/>
    <p:sldId id="333" r:id="rId76"/>
    <p:sldId id="334" r:id="rId77"/>
    <p:sldId id="335" r:id="rId78"/>
    <p:sldId id="342" r:id="rId79"/>
    <p:sldId id="337" r:id="rId80"/>
    <p:sldId id="338" r:id="rId81"/>
    <p:sldId id="339" r:id="rId82"/>
    <p:sldId id="340" r:id="rId83"/>
    <p:sldId id="341" r:id="rId84"/>
    <p:sldId id="343" r:id="rId85"/>
    <p:sldId id="344" r:id="rId86"/>
    <p:sldId id="345" r:id="rId87"/>
    <p:sldId id="346" r:id="rId88"/>
    <p:sldId id="358" r:id="rId89"/>
    <p:sldId id="348" r:id="rId90"/>
    <p:sldId id="349" r:id="rId91"/>
    <p:sldId id="350" r:id="rId92"/>
    <p:sldId id="351" r:id="rId93"/>
    <p:sldId id="352" r:id="rId94"/>
    <p:sldId id="353" r:id="rId95"/>
    <p:sldId id="354" r:id="rId96"/>
    <p:sldId id="355" r:id="rId97"/>
    <p:sldId id="356" r:id="rId98"/>
    <p:sldId id="357" r:id="rId99"/>
    <p:sldId id="359" r:id="rId100"/>
    <p:sldId id="360" r:id="rId101"/>
    <p:sldId id="361" r:id="rId102"/>
    <p:sldId id="362" r:id="rId103"/>
    <p:sldId id="363" r:id="rId104"/>
    <p:sldId id="364" r:id="rId105"/>
    <p:sldId id="365" r:id="rId106"/>
    <p:sldId id="366" r:id="rId107"/>
    <p:sldId id="367" r:id="rId108"/>
    <p:sldId id="368" r:id="rId109"/>
    <p:sldId id="369" r:id="rId110"/>
    <p:sldId id="370" r:id="rId111"/>
    <p:sldId id="371" r:id="rId112"/>
    <p:sldId id="372" r:id="rId113"/>
    <p:sldId id="373" r:id="rId114"/>
    <p:sldId id="374" r:id="rId115"/>
    <p:sldId id="375" r:id="rId116"/>
    <p:sldId id="376" r:id="rId117"/>
    <p:sldId id="377" r:id="rId118"/>
    <p:sldId id="378" r:id="rId119"/>
    <p:sldId id="382" r:id="rId120"/>
    <p:sldId id="383" r:id="rId121"/>
    <p:sldId id="384" r:id="rId122"/>
    <p:sldId id="385" r:id="rId123"/>
    <p:sldId id="386" r:id="rId124"/>
    <p:sldId id="387" r:id="rId125"/>
    <p:sldId id="388" r:id="rId126"/>
    <p:sldId id="389" r:id="rId127"/>
    <p:sldId id="390" r:id="rId128"/>
    <p:sldId id="391" r:id="rId129"/>
    <p:sldId id="392" r:id="rId130"/>
    <p:sldId id="393" r:id="rId131"/>
    <p:sldId id="394" r:id="rId132"/>
    <p:sldId id="395" r:id="rId133"/>
    <p:sldId id="396" r:id="rId134"/>
    <p:sldId id="397" r:id="rId135"/>
    <p:sldId id="398" r:id="rId136"/>
    <p:sldId id="399" r:id="rId137"/>
    <p:sldId id="400" r:id="rId138"/>
    <p:sldId id="401" r:id="rId139"/>
    <p:sldId id="403" r:id="rId140"/>
    <p:sldId id="404" r:id="rId141"/>
    <p:sldId id="405" r:id="rId142"/>
    <p:sldId id="406" r:id="rId143"/>
    <p:sldId id="407" r:id="rId144"/>
    <p:sldId id="408" r:id="rId145"/>
    <p:sldId id="409" r:id="rId146"/>
    <p:sldId id="410" r:id="rId147"/>
    <p:sldId id="411" r:id="rId148"/>
    <p:sldId id="412" r:id="rId149"/>
    <p:sldId id="413" r:id="rId150"/>
    <p:sldId id="414" r:id="rId151"/>
    <p:sldId id="415" r:id="rId152"/>
    <p:sldId id="419" r:id="rId153"/>
    <p:sldId id="420" r:id="rId154"/>
    <p:sldId id="421" r:id="rId155"/>
    <p:sldId id="422" r:id="rId156"/>
    <p:sldId id="423" r:id="rId157"/>
    <p:sldId id="426" r:id="rId158"/>
    <p:sldId id="429" r:id="rId159"/>
    <p:sldId id="437" r:id="rId160"/>
    <p:sldId id="438" r:id="rId161"/>
    <p:sldId id="439" r:id="rId162"/>
    <p:sldId id="440" r:id="rId163"/>
    <p:sldId id="441" r:id="rId164"/>
    <p:sldId id="446" r:id="rId165"/>
    <p:sldId id="447" r:id="rId166"/>
    <p:sldId id="448" r:id="rId167"/>
    <p:sldId id="449" r:id="rId168"/>
    <p:sldId id="450" r:id="rId169"/>
    <p:sldId id="452" r:id="rId170"/>
    <p:sldId id="453" r:id="rId171"/>
    <p:sldId id="454" r:id="rId172"/>
    <p:sldId id="442" r:id="rId173"/>
    <p:sldId id="443" r:id="rId174"/>
    <p:sldId id="444" r:id="rId175"/>
    <p:sldId id="457" r:id="rId176"/>
    <p:sldId id="458" r:id="rId177"/>
    <p:sldId id="459" r:id="rId178"/>
    <p:sldId id="460" r:id="rId179"/>
    <p:sldId id="461" r:id="rId180"/>
    <p:sldId id="462" r:id="rId181"/>
    <p:sldId id="463" r:id="rId182"/>
    <p:sldId id="464" r:id="rId183"/>
    <p:sldId id="465" r:id="rId184"/>
    <p:sldId id="466" r:id="rId185"/>
    <p:sldId id="471" r:id="rId186"/>
    <p:sldId id="467" r:id="rId187"/>
    <p:sldId id="468" r:id="rId188"/>
    <p:sldId id="485" r:id="rId189"/>
    <p:sldId id="486" r:id="rId190"/>
    <p:sldId id="469" r:id="rId191"/>
    <p:sldId id="470" r:id="rId192"/>
    <p:sldId id="472" r:id="rId193"/>
    <p:sldId id="473" r:id="rId194"/>
    <p:sldId id="474" r:id="rId195"/>
    <p:sldId id="475" r:id="rId196"/>
    <p:sldId id="476" r:id="rId197"/>
    <p:sldId id="477" r:id="rId198"/>
    <p:sldId id="478" r:id="rId199"/>
    <p:sldId id="479" r:id="rId200"/>
    <p:sldId id="480" r:id="rId201"/>
    <p:sldId id="481" r:id="rId20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91"/>
  </p:normalViewPr>
  <p:slideViewPr>
    <p:cSldViewPr snapToGrid="0">
      <p:cViewPr varScale="1">
        <p:scale>
          <a:sx n="122" d="100"/>
          <a:sy n="122" d="100"/>
        </p:scale>
        <p:origin x="30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tableStyles" Target="tableStyle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9FC797-9F41-D44F-910E-E4AFEF81319F}" type="datetimeFigureOut">
              <a:rPr lang="en-US" smtClean="0"/>
              <a:t>11/28/24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53C07-D90F-534A-B764-611C2C716FB0}" type="slidenum">
              <a:rPr lang="en-US" smtClean="0"/>
              <a:t>‹#›</a:t>
            </a:fld>
            <a:endParaRPr lang="en-US"/>
          </a:p>
        </p:txBody>
      </p:sp>
    </p:spTree>
    <p:extLst>
      <p:ext uri="{BB962C8B-B14F-4D97-AF65-F5344CB8AC3E}">
        <p14:creationId xmlns:p14="http://schemas.microsoft.com/office/powerpoint/2010/main" val="629611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31a26c66b5a_0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31a26c66b5a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31a26c66b5a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31a26c66b5a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31a26c66b5a_0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31a26c66b5a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31a26c66b5a_0_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31a26c66b5a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31a26c66b5a_0_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31a26c66b5a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g31a26c66b5a_0_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3" name="Google Shape;953;g31a26c66b5a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31a26c66b5a_0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31a26c66b5a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31a26c66b5a_0_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31a26c66b5a_0_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g31a26c66b5a_0_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1" name="Google Shape;971;g31a26c66b5a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31a26c66b5a_0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31a26c66b5a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1a26c66b5a_0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1a26c66b5a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31a26c66b5a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31a26c66b5a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g31a26c66b5a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3" name="Google Shape;1013;g31a26c66b5a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31a26c66b5a_0_5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31a26c66b5a_0_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5"/>
        <p:cNvGrpSpPr/>
        <p:nvPr/>
      </p:nvGrpSpPr>
      <p:grpSpPr>
        <a:xfrm>
          <a:off x="0" y="0"/>
          <a:ext cx="0" cy="0"/>
          <a:chOff x="0" y="0"/>
          <a:chExt cx="0" cy="0"/>
        </a:xfrm>
      </p:grpSpPr>
      <p:sp>
        <p:nvSpPr>
          <p:cNvPr id="1066" name="Google Shape;1066;g31a26c66b5a_0_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7" name="Google Shape;1067;g31a26c66b5a_0_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31a26c66b5a_0_5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31a26c66b5a_0_5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7"/>
        <p:cNvGrpSpPr/>
        <p:nvPr/>
      </p:nvGrpSpPr>
      <p:grpSpPr>
        <a:xfrm>
          <a:off x="0" y="0"/>
          <a:ext cx="0" cy="0"/>
          <a:chOff x="0" y="0"/>
          <a:chExt cx="0" cy="0"/>
        </a:xfrm>
      </p:grpSpPr>
      <p:sp>
        <p:nvSpPr>
          <p:cNvPr id="1078" name="Google Shape;1078;g31a26c66b5a_0_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9" name="Google Shape;1079;g31a26c66b5a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3"/>
        <p:cNvGrpSpPr/>
        <p:nvPr/>
      </p:nvGrpSpPr>
      <p:grpSpPr>
        <a:xfrm>
          <a:off x="0" y="0"/>
          <a:ext cx="0" cy="0"/>
          <a:chOff x="0" y="0"/>
          <a:chExt cx="0" cy="0"/>
        </a:xfrm>
      </p:grpSpPr>
      <p:sp>
        <p:nvSpPr>
          <p:cNvPr id="1084" name="Google Shape;1084;g31a26c66b5a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5" name="Google Shape;1085;g31a26c66b5a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31a26c66b5a_0_6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31a26c66b5a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g31a26c66b5a_0_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1" name="Google Shape;1121;g31a26c66b5a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g31a26c66b5a_0_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7" name="Google Shape;1127;g31a26c66b5a_0_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31a26c66b5a_0_6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31a26c66b5a_0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31a26c66b5a_0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31a26c66b5a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g31a26c66b5a_0_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9" name="Google Shape;1139;g31a26c66b5a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9"/>
        <p:cNvGrpSpPr/>
        <p:nvPr/>
      </p:nvGrpSpPr>
      <p:grpSpPr>
        <a:xfrm>
          <a:off x="0" y="0"/>
          <a:ext cx="0" cy="0"/>
          <a:chOff x="0" y="0"/>
          <a:chExt cx="0" cy="0"/>
        </a:xfrm>
      </p:grpSpPr>
      <p:sp>
        <p:nvSpPr>
          <p:cNvPr id="1150" name="Google Shape;1150;g31a26c66b5a_0_6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1" name="Google Shape;1151;g31a26c66b5a_0_6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5"/>
        <p:cNvGrpSpPr/>
        <p:nvPr/>
      </p:nvGrpSpPr>
      <p:grpSpPr>
        <a:xfrm>
          <a:off x="0" y="0"/>
          <a:ext cx="0" cy="0"/>
          <a:chOff x="0" y="0"/>
          <a:chExt cx="0" cy="0"/>
        </a:xfrm>
      </p:grpSpPr>
      <p:sp>
        <p:nvSpPr>
          <p:cNvPr id="1156" name="Google Shape;1156;g31a26c66b5a_0_6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7" name="Google Shape;1157;g31a26c66b5a_0_6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1"/>
        <p:cNvGrpSpPr/>
        <p:nvPr/>
      </p:nvGrpSpPr>
      <p:grpSpPr>
        <a:xfrm>
          <a:off x="0" y="0"/>
          <a:ext cx="0" cy="0"/>
          <a:chOff x="0" y="0"/>
          <a:chExt cx="0" cy="0"/>
        </a:xfrm>
      </p:grpSpPr>
      <p:sp>
        <p:nvSpPr>
          <p:cNvPr id="1162" name="Google Shape;1162;g31a26c66b5a_0_6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3" name="Google Shape;1163;g31a26c66b5a_0_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7"/>
        <p:cNvGrpSpPr/>
        <p:nvPr/>
      </p:nvGrpSpPr>
      <p:grpSpPr>
        <a:xfrm>
          <a:off x="0" y="0"/>
          <a:ext cx="0" cy="0"/>
          <a:chOff x="0" y="0"/>
          <a:chExt cx="0" cy="0"/>
        </a:xfrm>
      </p:grpSpPr>
      <p:sp>
        <p:nvSpPr>
          <p:cNvPr id="1168" name="Google Shape;1168;g31a26c66b5a_0_6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9" name="Google Shape;1169;g31a26c66b5a_0_6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31a26c66b5a_0_6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31a26c66b5a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9"/>
        <p:cNvGrpSpPr/>
        <p:nvPr/>
      </p:nvGrpSpPr>
      <p:grpSpPr>
        <a:xfrm>
          <a:off x="0" y="0"/>
          <a:ext cx="0" cy="0"/>
          <a:chOff x="0" y="0"/>
          <a:chExt cx="0" cy="0"/>
        </a:xfrm>
      </p:grpSpPr>
      <p:sp>
        <p:nvSpPr>
          <p:cNvPr id="1180" name="Google Shape;1180;g31a26c66b5a_0_6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1" name="Google Shape;1181;g31a26c66b5a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31a26c66b5a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31a26c66b5a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31a26c66b5a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31a26c66b5a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31a26c66b5a_0_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 name="Google Shape;887;g31a26c66b5a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31a26c66b5a_0_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31a26c66b5a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31a26c66b5a_0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31a26c66b5a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31a26c66b5a_0_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31a26c66b5a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C455C-D08E-965B-032E-4EF4AD17840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6E834F5-49C7-9E32-3608-75F16B258D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706ADF5-AE91-7CE4-62F6-9FB9F104DEDF}"/>
              </a:ext>
            </a:extLst>
          </p:cNvPr>
          <p:cNvSpPr>
            <a:spLocks noGrp="1"/>
          </p:cNvSpPr>
          <p:nvPr>
            <p:ph type="dt" sz="half" idx="10"/>
          </p:nvPr>
        </p:nvSpPr>
        <p:spPr/>
        <p:txBody>
          <a:bodyPr/>
          <a:lstStyle/>
          <a:p>
            <a:fld id="{8B9E5FAE-A583-1247-871F-58D4058C9AF3}" type="datetimeFigureOut">
              <a:rPr lang="en-US" smtClean="0"/>
              <a:t>11/28/24</a:t>
            </a:fld>
            <a:endParaRPr lang="en-US"/>
          </a:p>
        </p:txBody>
      </p:sp>
      <p:sp>
        <p:nvSpPr>
          <p:cNvPr id="5" name="Footer Placeholder 4">
            <a:extLst>
              <a:ext uri="{FF2B5EF4-FFF2-40B4-BE49-F238E27FC236}">
                <a16:creationId xmlns:a16="http://schemas.microsoft.com/office/drawing/2014/main" id="{C41049A0-4FBF-B134-3723-AD69D9D6BB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ACE6D2-D421-81B6-4D89-F960788CC803}"/>
              </a:ext>
            </a:extLst>
          </p:cNvPr>
          <p:cNvSpPr>
            <a:spLocks noGrp="1"/>
          </p:cNvSpPr>
          <p:nvPr>
            <p:ph type="sldNum" sz="quarter" idx="12"/>
          </p:nvPr>
        </p:nvSpPr>
        <p:spPr/>
        <p:txBody>
          <a:bodyPr/>
          <a:lstStyle/>
          <a:p>
            <a:fld id="{78A81C90-6E80-E34F-A423-964765EB25F4}" type="slidenum">
              <a:rPr lang="en-US" smtClean="0"/>
              <a:t>‹#›</a:t>
            </a:fld>
            <a:endParaRPr lang="en-US"/>
          </a:p>
        </p:txBody>
      </p:sp>
    </p:spTree>
    <p:extLst>
      <p:ext uri="{BB962C8B-B14F-4D97-AF65-F5344CB8AC3E}">
        <p14:creationId xmlns:p14="http://schemas.microsoft.com/office/powerpoint/2010/main" val="2694462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66E16-F46C-366D-CD5E-666D34B88A3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D81DFAA-99C8-A4D1-50B2-5CD2DD0C5D7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87EB3F7-A722-4108-0782-136A83D1C38F}"/>
              </a:ext>
            </a:extLst>
          </p:cNvPr>
          <p:cNvSpPr>
            <a:spLocks noGrp="1"/>
          </p:cNvSpPr>
          <p:nvPr>
            <p:ph type="dt" sz="half" idx="10"/>
          </p:nvPr>
        </p:nvSpPr>
        <p:spPr/>
        <p:txBody>
          <a:bodyPr/>
          <a:lstStyle/>
          <a:p>
            <a:fld id="{8B9E5FAE-A583-1247-871F-58D4058C9AF3}" type="datetimeFigureOut">
              <a:rPr lang="en-US" smtClean="0"/>
              <a:t>11/28/24</a:t>
            </a:fld>
            <a:endParaRPr lang="en-US"/>
          </a:p>
        </p:txBody>
      </p:sp>
      <p:sp>
        <p:nvSpPr>
          <p:cNvPr id="5" name="Footer Placeholder 4">
            <a:extLst>
              <a:ext uri="{FF2B5EF4-FFF2-40B4-BE49-F238E27FC236}">
                <a16:creationId xmlns:a16="http://schemas.microsoft.com/office/drawing/2014/main" id="{804ADB27-6B90-28FC-D6AD-329CFE9108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74BB28-74A3-57DD-F9AF-48D4677D08A0}"/>
              </a:ext>
            </a:extLst>
          </p:cNvPr>
          <p:cNvSpPr>
            <a:spLocks noGrp="1"/>
          </p:cNvSpPr>
          <p:nvPr>
            <p:ph type="sldNum" sz="quarter" idx="12"/>
          </p:nvPr>
        </p:nvSpPr>
        <p:spPr/>
        <p:txBody>
          <a:bodyPr/>
          <a:lstStyle/>
          <a:p>
            <a:fld id="{78A81C90-6E80-E34F-A423-964765EB25F4}" type="slidenum">
              <a:rPr lang="en-US" smtClean="0"/>
              <a:t>‹#›</a:t>
            </a:fld>
            <a:endParaRPr lang="en-US"/>
          </a:p>
        </p:txBody>
      </p:sp>
    </p:spTree>
    <p:extLst>
      <p:ext uri="{BB962C8B-B14F-4D97-AF65-F5344CB8AC3E}">
        <p14:creationId xmlns:p14="http://schemas.microsoft.com/office/powerpoint/2010/main" val="1647704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068921-FF8B-9461-F607-E841C441BF1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FE59634-48F2-EA63-D9DC-78562370FD8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55ACAE1-4D7C-88AE-88B1-01F3FE2D2F1F}"/>
              </a:ext>
            </a:extLst>
          </p:cNvPr>
          <p:cNvSpPr>
            <a:spLocks noGrp="1"/>
          </p:cNvSpPr>
          <p:nvPr>
            <p:ph type="dt" sz="half" idx="10"/>
          </p:nvPr>
        </p:nvSpPr>
        <p:spPr/>
        <p:txBody>
          <a:bodyPr/>
          <a:lstStyle/>
          <a:p>
            <a:fld id="{8B9E5FAE-A583-1247-871F-58D4058C9AF3}" type="datetimeFigureOut">
              <a:rPr lang="en-US" smtClean="0"/>
              <a:t>11/28/24</a:t>
            </a:fld>
            <a:endParaRPr lang="en-US"/>
          </a:p>
        </p:txBody>
      </p:sp>
      <p:sp>
        <p:nvSpPr>
          <p:cNvPr id="5" name="Footer Placeholder 4">
            <a:extLst>
              <a:ext uri="{FF2B5EF4-FFF2-40B4-BE49-F238E27FC236}">
                <a16:creationId xmlns:a16="http://schemas.microsoft.com/office/drawing/2014/main" id="{4962D99F-E80A-270C-DC0E-B0E1ECEFF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E0307B-6900-110A-FB99-63488DAF24EC}"/>
              </a:ext>
            </a:extLst>
          </p:cNvPr>
          <p:cNvSpPr>
            <a:spLocks noGrp="1"/>
          </p:cNvSpPr>
          <p:nvPr>
            <p:ph type="sldNum" sz="quarter" idx="12"/>
          </p:nvPr>
        </p:nvSpPr>
        <p:spPr/>
        <p:txBody>
          <a:bodyPr/>
          <a:lstStyle/>
          <a:p>
            <a:fld id="{78A81C90-6E80-E34F-A423-964765EB25F4}" type="slidenum">
              <a:rPr lang="en-US" smtClean="0"/>
              <a:t>‹#›</a:t>
            </a:fld>
            <a:endParaRPr lang="en-US"/>
          </a:p>
        </p:txBody>
      </p:sp>
    </p:spTree>
    <p:extLst>
      <p:ext uri="{BB962C8B-B14F-4D97-AF65-F5344CB8AC3E}">
        <p14:creationId xmlns:p14="http://schemas.microsoft.com/office/powerpoint/2010/main" val="475102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6C0D4-B7BF-DE94-0D6D-698387EBA4D8}"/>
              </a:ext>
            </a:extLst>
          </p:cNvPr>
          <p:cNvSpPr>
            <a:spLocks noGrp="1"/>
          </p:cNvSpPr>
          <p:nvPr>
            <p:ph type="title"/>
          </p:nvPr>
        </p:nvSpPr>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CC6BB88-3513-F721-3CB7-17774476EFD3}"/>
              </a:ext>
            </a:extLst>
          </p:cNvPr>
          <p:cNvSpPr>
            <a:spLocks noGrp="1"/>
          </p:cNvSpPr>
          <p:nvPr>
            <p:ph type="body"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9548726-D571-0F8B-935A-4FF4B09DA86C}"/>
              </a:ext>
            </a:extLst>
          </p:cNvPr>
          <p:cNvSpPr>
            <a:spLocks noGrp="1"/>
          </p:cNvSpPr>
          <p:nvPr>
            <p:ph type="dt" sz="half" idx="10"/>
          </p:nvPr>
        </p:nvSpPr>
        <p:spPr/>
        <p:txBody>
          <a:bodyPr/>
          <a:lstStyle/>
          <a:p>
            <a:fld id="{8B9E5FAE-A583-1247-871F-58D4058C9AF3}" type="datetimeFigureOut">
              <a:rPr lang="en-US" smtClean="0"/>
              <a:t>11/28/24</a:t>
            </a:fld>
            <a:endParaRPr lang="en-US"/>
          </a:p>
        </p:txBody>
      </p:sp>
      <p:sp>
        <p:nvSpPr>
          <p:cNvPr id="5" name="Footer Placeholder 4">
            <a:extLst>
              <a:ext uri="{FF2B5EF4-FFF2-40B4-BE49-F238E27FC236}">
                <a16:creationId xmlns:a16="http://schemas.microsoft.com/office/drawing/2014/main" id="{9D28C67A-3D36-E08B-88A0-2C1B29DB2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2C98BF-58F4-E0F6-EF56-899BB15A4E6F}"/>
              </a:ext>
            </a:extLst>
          </p:cNvPr>
          <p:cNvSpPr>
            <a:spLocks noGrp="1"/>
          </p:cNvSpPr>
          <p:nvPr>
            <p:ph type="sldNum" sz="quarter" idx="12"/>
          </p:nvPr>
        </p:nvSpPr>
        <p:spPr/>
        <p:txBody>
          <a:bodyPr/>
          <a:lstStyle/>
          <a:p>
            <a:fld id="{78A81C90-6E80-E34F-A423-964765EB25F4}" type="slidenum">
              <a:rPr lang="en-US" smtClean="0"/>
              <a:t>‹#›</a:t>
            </a:fld>
            <a:endParaRPr lang="en-US"/>
          </a:p>
        </p:txBody>
      </p:sp>
    </p:spTree>
    <p:extLst>
      <p:ext uri="{BB962C8B-B14F-4D97-AF65-F5344CB8AC3E}">
        <p14:creationId xmlns:p14="http://schemas.microsoft.com/office/powerpoint/2010/main" val="54805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57E55-7C6A-123A-7436-908B763530E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BFAB7C4-165F-28D1-3A23-4F4F457FECD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6EABABE-2F3F-518A-37E8-B8B7B8637F6B}"/>
              </a:ext>
            </a:extLst>
          </p:cNvPr>
          <p:cNvSpPr>
            <a:spLocks noGrp="1"/>
          </p:cNvSpPr>
          <p:nvPr>
            <p:ph type="dt" sz="half" idx="10"/>
          </p:nvPr>
        </p:nvSpPr>
        <p:spPr/>
        <p:txBody>
          <a:bodyPr/>
          <a:lstStyle/>
          <a:p>
            <a:fld id="{8B9E5FAE-A583-1247-871F-58D4058C9AF3}" type="datetimeFigureOut">
              <a:rPr lang="en-US" smtClean="0"/>
              <a:t>11/28/24</a:t>
            </a:fld>
            <a:endParaRPr lang="en-US"/>
          </a:p>
        </p:txBody>
      </p:sp>
      <p:sp>
        <p:nvSpPr>
          <p:cNvPr id="5" name="Footer Placeholder 4">
            <a:extLst>
              <a:ext uri="{FF2B5EF4-FFF2-40B4-BE49-F238E27FC236}">
                <a16:creationId xmlns:a16="http://schemas.microsoft.com/office/drawing/2014/main" id="{82584AB4-B751-1FFA-0516-DAE450F985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39BD-2923-A140-CCCF-76EDF487CBF7}"/>
              </a:ext>
            </a:extLst>
          </p:cNvPr>
          <p:cNvSpPr>
            <a:spLocks noGrp="1"/>
          </p:cNvSpPr>
          <p:nvPr>
            <p:ph type="sldNum" sz="quarter" idx="12"/>
          </p:nvPr>
        </p:nvSpPr>
        <p:spPr/>
        <p:txBody>
          <a:bodyPr/>
          <a:lstStyle/>
          <a:p>
            <a:fld id="{78A81C90-6E80-E34F-A423-964765EB25F4}" type="slidenum">
              <a:rPr lang="en-US" smtClean="0"/>
              <a:t>‹#›</a:t>
            </a:fld>
            <a:endParaRPr lang="en-US"/>
          </a:p>
        </p:txBody>
      </p:sp>
    </p:spTree>
    <p:extLst>
      <p:ext uri="{BB962C8B-B14F-4D97-AF65-F5344CB8AC3E}">
        <p14:creationId xmlns:p14="http://schemas.microsoft.com/office/powerpoint/2010/main" val="511900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FFA45-8616-4ED0-7C40-B6AFC9E3CD3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27133A6-A1E9-933A-D7AD-6E0BEEC492A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C9352B5-998A-1060-C464-AE18990E7DB3}"/>
              </a:ext>
            </a:extLst>
          </p:cNvPr>
          <p:cNvSpPr>
            <a:spLocks noGrp="1"/>
          </p:cNvSpPr>
          <p:nvPr>
            <p:ph type="dt" sz="half" idx="10"/>
          </p:nvPr>
        </p:nvSpPr>
        <p:spPr/>
        <p:txBody>
          <a:bodyPr/>
          <a:lstStyle/>
          <a:p>
            <a:fld id="{8B9E5FAE-A583-1247-871F-58D4058C9AF3}" type="datetimeFigureOut">
              <a:rPr lang="en-US" smtClean="0"/>
              <a:t>11/28/24</a:t>
            </a:fld>
            <a:endParaRPr lang="en-US"/>
          </a:p>
        </p:txBody>
      </p:sp>
      <p:sp>
        <p:nvSpPr>
          <p:cNvPr id="5" name="Footer Placeholder 4">
            <a:extLst>
              <a:ext uri="{FF2B5EF4-FFF2-40B4-BE49-F238E27FC236}">
                <a16:creationId xmlns:a16="http://schemas.microsoft.com/office/drawing/2014/main" id="{887C6176-A3A9-9023-90A2-22C002ED6A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4B1077-BAEA-829A-CA68-FF6BC28B96D5}"/>
              </a:ext>
            </a:extLst>
          </p:cNvPr>
          <p:cNvSpPr>
            <a:spLocks noGrp="1"/>
          </p:cNvSpPr>
          <p:nvPr>
            <p:ph type="sldNum" sz="quarter" idx="12"/>
          </p:nvPr>
        </p:nvSpPr>
        <p:spPr/>
        <p:txBody>
          <a:bodyPr/>
          <a:lstStyle/>
          <a:p>
            <a:fld id="{78A81C90-6E80-E34F-A423-964765EB25F4}" type="slidenum">
              <a:rPr lang="en-US" smtClean="0"/>
              <a:t>‹#›</a:t>
            </a:fld>
            <a:endParaRPr lang="en-US"/>
          </a:p>
        </p:txBody>
      </p:sp>
    </p:spTree>
    <p:extLst>
      <p:ext uri="{BB962C8B-B14F-4D97-AF65-F5344CB8AC3E}">
        <p14:creationId xmlns:p14="http://schemas.microsoft.com/office/powerpoint/2010/main" val="1429075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C0B82-62A9-0800-2739-C99618DD749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1150A7E-BED6-5BB7-7ED1-5775A504269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03DF0E0-1C24-0D78-D916-C6C042EC8C2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ECE24BD-A2C3-2078-4ED0-6B61D24A30E5}"/>
              </a:ext>
            </a:extLst>
          </p:cNvPr>
          <p:cNvSpPr>
            <a:spLocks noGrp="1"/>
          </p:cNvSpPr>
          <p:nvPr>
            <p:ph type="dt" sz="half" idx="10"/>
          </p:nvPr>
        </p:nvSpPr>
        <p:spPr/>
        <p:txBody>
          <a:bodyPr/>
          <a:lstStyle/>
          <a:p>
            <a:fld id="{8B9E5FAE-A583-1247-871F-58D4058C9AF3}" type="datetimeFigureOut">
              <a:rPr lang="en-US" smtClean="0"/>
              <a:t>11/28/24</a:t>
            </a:fld>
            <a:endParaRPr lang="en-US"/>
          </a:p>
        </p:txBody>
      </p:sp>
      <p:sp>
        <p:nvSpPr>
          <p:cNvPr id="6" name="Footer Placeholder 5">
            <a:extLst>
              <a:ext uri="{FF2B5EF4-FFF2-40B4-BE49-F238E27FC236}">
                <a16:creationId xmlns:a16="http://schemas.microsoft.com/office/drawing/2014/main" id="{EED58E62-4B66-6403-8318-89760466DE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713D9A-EB1D-2163-177B-25993EF98AFA}"/>
              </a:ext>
            </a:extLst>
          </p:cNvPr>
          <p:cNvSpPr>
            <a:spLocks noGrp="1"/>
          </p:cNvSpPr>
          <p:nvPr>
            <p:ph type="sldNum" sz="quarter" idx="12"/>
          </p:nvPr>
        </p:nvSpPr>
        <p:spPr/>
        <p:txBody>
          <a:bodyPr/>
          <a:lstStyle/>
          <a:p>
            <a:fld id="{78A81C90-6E80-E34F-A423-964765EB25F4}" type="slidenum">
              <a:rPr lang="en-US" smtClean="0"/>
              <a:t>‹#›</a:t>
            </a:fld>
            <a:endParaRPr lang="en-US"/>
          </a:p>
        </p:txBody>
      </p:sp>
    </p:spTree>
    <p:extLst>
      <p:ext uri="{BB962C8B-B14F-4D97-AF65-F5344CB8AC3E}">
        <p14:creationId xmlns:p14="http://schemas.microsoft.com/office/powerpoint/2010/main" val="2214745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0B301-8CAD-9FAE-8750-ED3039E6321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6548DFA-870C-CF9B-7017-68EC5054E9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6409BAC-B548-89C6-AAF1-4BD2A63C5F4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BBE1F45-B0B4-81C2-FFA6-D3563B4790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E519A94-CAD7-5700-A264-21553AFB82E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6973462-F092-B9EE-1F2D-F35DD0A61860}"/>
              </a:ext>
            </a:extLst>
          </p:cNvPr>
          <p:cNvSpPr>
            <a:spLocks noGrp="1"/>
          </p:cNvSpPr>
          <p:nvPr>
            <p:ph type="dt" sz="half" idx="10"/>
          </p:nvPr>
        </p:nvSpPr>
        <p:spPr/>
        <p:txBody>
          <a:bodyPr/>
          <a:lstStyle/>
          <a:p>
            <a:fld id="{8B9E5FAE-A583-1247-871F-58D4058C9AF3}" type="datetimeFigureOut">
              <a:rPr lang="en-US" smtClean="0"/>
              <a:t>11/28/24</a:t>
            </a:fld>
            <a:endParaRPr lang="en-US"/>
          </a:p>
        </p:txBody>
      </p:sp>
      <p:sp>
        <p:nvSpPr>
          <p:cNvPr id="8" name="Footer Placeholder 7">
            <a:extLst>
              <a:ext uri="{FF2B5EF4-FFF2-40B4-BE49-F238E27FC236}">
                <a16:creationId xmlns:a16="http://schemas.microsoft.com/office/drawing/2014/main" id="{5952BADF-3AE3-FD5A-6643-469F6A7D77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1A63E4-5FE6-A023-58B2-318E29838DAB}"/>
              </a:ext>
            </a:extLst>
          </p:cNvPr>
          <p:cNvSpPr>
            <a:spLocks noGrp="1"/>
          </p:cNvSpPr>
          <p:nvPr>
            <p:ph type="sldNum" sz="quarter" idx="12"/>
          </p:nvPr>
        </p:nvSpPr>
        <p:spPr/>
        <p:txBody>
          <a:bodyPr/>
          <a:lstStyle/>
          <a:p>
            <a:fld id="{78A81C90-6E80-E34F-A423-964765EB25F4}" type="slidenum">
              <a:rPr lang="en-US" smtClean="0"/>
              <a:t>‹#›</a:t>
            </a:fld>
            <a:endParaRPr lang="en-US"/>
          </a:p>
        </p:txBody>
      </p:sp>
    </p:spTree>
    <p:extLst>
      <p:ext uri="{BB962C8B-B14F-4D97-AF65-F5344CB8AC3E}">
        <p14:creationId xmlns:p14="http://schemas.microsoft.com/office/powerpoint/2010/main" val="1654771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2240D-C52B-AD62-DD32-C47A435690D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03A91DF-621A-63ED-DF35-44ACCB523DF0}"/>
              </a:ext>
            </a:extLst>
          </p:cNvPr>
          <p:cNvSpPr>
            <a:spLocks noGrp="1"/>
          </p:cNvSpPr>
          <p:nvPr>
            <p:ph type="dt" sz="half" idx="10"/>
          </p:nvPr>
        </p:nvSpPr>
        <p:spPr/>
        <p:txBody>
          <a:bodyPr/>
          <a:lstStyle/>
          <a:p>
            <a:fld id="{8B9E5FAE-A583-1247-871F-58D4058C9AF3}" type="datetimeFigureOut">
              <a:rPr lang="en-US" smtClean="0"/>
              <a:t>11/28/24</a:t>
            </a:fld>
            <a:endParaRPr lang="en-US"/>
          </a:p>
        </p:txBody>
      </p:sp>
      <p:sp>
        <p:nvSpPr>
          <p:cNvPr id="4" name="Footer Placeholder 3">
            <a:extLst>
              <a:ext uri="{FF2B5EF4-FFF2-40B4-BE49-F238E27FC236}">
                <a16:creationId xmlns:a16="http://schemas.microsoft.com/office/drawing/2014/main" id="{492F57FD-0028-9E23-AF61-74EE4DF756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E8E540-499E-ABFA-072E-74C5E3BB90DE}"/>
              </a:ext>
            </a:extLst>
          </p:cNvPr>
          <p:cNvSpPr>
            <a:spLocks noGrp="1"/>
          </p:cNvSpPr>
          <p:nvPr>
            <p:ph type="sldNum" sz="quarter" idx="12"/>
          </p:nvPr>
        </p:nvSpPr>
        <p:spPr/>
        <p:txBody>
          <a:bodyPr/>
          <a:lstStyle/>
          <a:p>
            <a:fld id="{78A81C90-6E80-E34F-A423-964765EB25F4}" type="slidenum">
              <a:rPr lang="en-US" smtClean="0"/>
              <a:t>‹#›</a:t>
            </a:fld>
            <a:endParaRPr lang="en-US"/>
          </a:p>
        </p:txBody>
      </p:sp>
    </p:spTree>
    <p:extLst>
      <p:ext uri="{BB962C8B-B14F-4D97-AF65-F5344CB8AC3E}">
        <p14:creationId xmlns:p14="http://schemas.microsoft.com/office/powerpoint/2010/main" val="3985352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01F156-ED7C-95DE-277A-BA891EE6BD41}"/>
              </a:ext>
            </a:extLst>
          </p:cNvPr>
          <p:cNvSpPr>
            <a:spLocks noGrp="1"/>
          </p:cNvSpPr>
          <p:nvPr>
            <p:ph type="dt" sz="half" idx="10"/>
          </p:nvPr>
        </p:nvSpPr>
        <p:spPr/>
        <p:txBody>
          <a:bodyPr/>
          <a:lstStyle/>
          <a:p>
            <a:fld id="{8B9E5FAE-A583-1247-871F-58D4058C9AF3}" type="datetimeFigureOut">
              <a:rPr lang="en-US" smtClean="0"/>
              <a:t>11/28/24</a:t>
            </a:fld>
            <a:endParaRPr lang="en-US"/>
          </a:p>
        </p:txBody>
      </p:sp>
      <p:sp>
        <p:nvSpPr>
          <p:cNvPr id="3" name="Footer Placeholder 2">
            <a:extLst>
              <a:ext uri="{FF2B5EF4-FFF2-40B4-BE49-F238E27FC236}">
                <a16:creationId xmlns:a16="http://schemas.microsoft.com/office/drawing/2014/main" id="{F2778414-1C76-BD13-0C1D-82D0AAA635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AD77F6-93D1-DDB5-3F39-EFF730DF6BAC}"/>
              </a:ext>
            </a:extLst>
          </p:cNvPr>
          <p:cNvSpPr>
            <a:spLocks noGrp="1"/>
          </p:cNvSpPr>
          <p:nvPr>
            <p:ph type="sldNum" sz="quarter" idx="12"/>
          </p:nvPr>
        </p:nvSpPr>
        <p:spPr/>
        <p:txBody>
          <a:bodyPr/>
          <a:lstStyle/>
          <a:p>
            <a:fld id="{78A81C90-6E80-E34F-A423-964765EB25F4}" type="slidenum">
              <a:rPr lang="en-US" smtClean="0"/>
              <a:t>‹#›</a:t>
            </a:fld>
            <a:endParaRPr lang="en-US"/>
          </a:p>
        </p:txBody>
      </p:sp>
    </p:spTree>
    <p:extLst>
      <p:ext uri="{BB962C8B-B14F-4D97-AF65-F5344CB8AC3E}">
        <p14:creationId xmlns:p14="http://schemas.microsoft.com/office/powerpoint/2010/main" val="2726993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C50D3-849B-1136-71DA-3D92BFBAE5C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B1F7324-67F5-00A6-7D79-6B78D33DEE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DE31C08-B434-3C14-4DBD-1B91230A42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5CDF535-8F25-5298-F557-083DCDDB88A5}"/>
              </a:ext>
            </a:extLst>
          </p:cNvPr>
          <p:cNvSpPr>
            <a:spLocks noGrp="1"/>
          </p:cNvSpPr>
          <p:nvPr>
            <p:ph type="dt" sz="half" idx="10"/>
          </p:nvPr>
        </p:nvSpPr>
        <p:spPr/>
        <p:txBody>
          <a:bodyPr/>
          <a:lstStyle/>
          <a:p>
            <a:fld id="{8B9E5FAE-A583-1247-871F-58D4058C9AF3}" type="datetimeFigureOut">
              <a:rPr lang="en-US" smtClean="0"/>
              <a:t>11/28/24</a:t>
            </a:fld>
            <a:endParaRPr lang="en-US"/>
          </a:p>
        </p:txBody>
      </p:sp>
      <p:sp>
        <p:nvSpPr>
          <p:cNvPr id="6" name="Footer Placeholder 5">
            <a:extLst>
              <a:ext uri="{FF2B5EF4-FFF2-40B4-BE49-F238E27FC236}">
                <a16:creationId xmlns:a16="http://schemas.microsoft.com/office/drawing/2014/main" id="{FAA55E2B-B2C5-4AA1-F018-3398CBFA2A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0AC25C-2C3C-6736-9D8D-4A3E7042D8BA}"/>
              </a:ext>
            </a:extLst>
          </p:cNvPr>
          <p:cNvSpPr>
            <a:spLocks noGrp="1"/>
          </p:cNvSpPr>
          <p:nvPr>
            <p:ph type="sldNum" sz="quarter" idx="12"/>
          </p:nvPr>
        </p:nvSpPr>
        <p:spPr/>
        <p:txBody>
          <a:bodyPr/>
          <a:lstStyle/>
          <a:p>
            <a:fld id="{78A81C90-6E80-E34F-A423-964765EB25F4}" type="slidenum">
              <a:rPr lang="en-US" smtClean="0"/>
              <a:t>‹#›</a:t>
            </a:fld>
            <a:endParaRPr lang="en-US"/>
          </a:p>
        </p:txBody>
      </p:sp>
    </p:spTree>
    <p:extLst>
      <p:ext uri="{BB962C8B-B14F-4D97-AF65-F5344CB8AC3E}">
        <p14:creationId xmlns:p14="http://schemas.microsoft.com/office/powerpoint/2010/main" val="486543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8860-6772-ADD9-055C-59D000BAD7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E16D60B-4D93-FF5C-30C0-E129A108F6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FAAFBC-9972-7FA6-9492-EF577622F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0A9DA47-15F2-7ABF-67A5-648DEDF93B5E}"/>
              </a:ext>
            </a:extLst>
          </p:cNvPr>
          <p:cNvSpPr>
            <a:spLocks noGrp="1"/>
          </p:cNvSpPr>
          <p:nvPr>
            <p:ph type="dt" sz="half" idx="10"/>
          </p:nvPr>
        </p:nvSpPr>
        <p:spPr/>
        <p:txBody>
          <a:bodyPr/>
          <a:lstStyle/>
          <a:p>
            <a:fld id="{8B9E5FAE-A583-1247-871F-58D4058C9AF3}" type="datetimeFigureOut">
              <a:rPr lang="en-US" smtClean="0"/>
              <a:t>11/28/24</a:t>
            </a:fld>
            <a:endParaRPr lang="en-US"/>
          </a:p>
        </p:txBody>
      </p:sp>
      <p:sp>
        <p:nvSpPr>
          <p:cNvPr id="6" name="Footer Placeholder 5">
            <a:extLst>
              <a:ext uri="{FF2B5EF4-FFF2-40B4-BE49-F238E27FC236}">
                <a16:creationId xmlns:a16="http://schemas.microsoft.com/office/drawing/2014/main" id="{A5A99A08-FBB6-5A84-BE4F-A3AC5A577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219690-5A77-4F2F-0EB9-BDA770852FB4}"/>
              </a:ext>
            </a:extLst>
          </p:cNvPr>
          <p:cNvSpPr>
            <a:spLocks noGrp="1"/>
          </p:cNvSpPr>
          <p:nvPr>
            <p:ph type="sldNum" sz="quarter" idx="12"/>
          </p:nvPr>
        </p:nvSpPr>
        <p:spPr/>
        <p:txBody>
          <a:bodyPr/>
          <a:lstStyle/>
          <a:p>
            <a:fld id="{78A81C90-6E80-E34F-A423-964765EB25F4}" type="slidenum">
              <a:rPr lang="en-US" smtClean="0"/>
              <a:t>‹#›</a:t>
            </a:fld>
            <a:endParaRPr lang="en-US"/>
          </a:p>
        </p:txBody>
      </p:sp>
    </p:spTree>
    <p:extLst>
      <p:ext uri="{BB962C8B-B14F-4D97-AF65-F5344CB8AC3E}">
        <p14:creationId xmlns:p14="http://schemas.microsoft.com/office/powerpoint/2010/main" val="3281599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C9C68B-B1A9-BF72-BD45-FBD4F9B22F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BAE0E87-9878-A3E5-6C03-7C3D06D4A1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85BC402-C402-95A7-C03A-3FFE2CD2B8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B9E5FAE-A583-1247-871F-58D4058C9AF3}" type="datetimeFigureOut">
              <a:rPr lang="en-US" smtClean="0"/>
              <a:t>11/28/24</a:t>
            </a:fld>
            <a:endParaRPr lang="en-US"/>
          </a:p>
        </p:txBody>
      </p:sp>
      <p:sp>
        <p:nvSpPr>
          <p:cNvPr id="5" name="Footer Placeholder 4">
            <a:extLst>
              <a:ext uri="{FF2B5EF4-FFF2-40B4-BE49-F238E27FC236}">
                <a16:creationId xmlns:a16="http://schemas.microsoft.com/office/drawing/2014/main" id="{F8C6043C-91A1-5316-BE97-CD036B59F2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0723D15-9322-4B73-27DF-DC8459460D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8A81C90-6E80-E34F-A423-964765EB25F4}" type="slidenum">
              <a:rPr lang="en-US" smtClean="0"/>
              <a:t>‹#›</a:t>
            </a:fld>
            <a:endParaRPr lang="en-US"/>
          </a:p>
        </p:txBody>
      </p:sp>
    </p:spTree>
    <p:extLst>
      <p:ext uri="{BB962C8B-B14F-4D97-AF65-F5344CB8AC3E}">
        <p14:creationId xmlns:p14="http://schemas.microsoft.com/office/powerpoint/2010/main" val="1611962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16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Triangle 1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9C9979-C14A-332D-8C94-C062D1365882}"/>
              </a:ext>
            </a:extLst>
          </p:cNvPr>
          <p:cNvSpPr>
            <a:spLocks noGrp="1"/>
          </p:cNvSpPr>
          <p:nvPr>
            <p:ph type="title"/>
          </p:nvPr>
        </p:nvSpPr>
        <p:spPr>
          <a:xfrm>
            <a:off x="1285241" y="1008993"/>
            <a:ext cx="9231410" cy="3542045"/>
          </a:xfrm>
        </p:spPr>
        <p:txBody>
          <a:bodyPr vert="horz" lIns="91440" tIns="45720" rIns="91440" bIns="45720" rtlCol="0" anchor="b">
            <a:normAutofit/>
          </a:bodyPr>
          <a:lstStyle/>
          <a:p>
            <a:r>
              <a:rPr lang="en-US" sz="11500" kern="1200">
                <a:solidFill>
                  <a:schemeClr val="tx1"/>
                </a:solidFill>
                <a:latin typeface="+mj-lt"/>
                <a:ea typeface="+mj-ea"/>
                <a:cs typeface="+mj-cs"/>
              </a:rPr>
              <a:t>Assignment 14</a:t>
            </a:r>
          </a:p>
        </p:txBody>
      </p:sp>
      <p:sp>
        <p:nvSpPr>
          <p:cNvPr id="4" name="TextBox 3">
            <a:extLst>
              <a:ext uri="{FF2B5EF4-FFF2-40B4-BE49-F238E27FC236}">
                <a16:creationId xmlns:a16="http://schemas.microsoft.com/office/drawing/2014/main" id="{B7AAA1EE-5CDC-0C78-A65E-F8178B167272}"/>
              </a:ext>
            </a:extLst>
          </p:cNvPr>
          <p:cNvSpPr txBox="1"/>
          <p:nvPr/>
        </p:nvSpPr>
        <p:spPr>
          <a:xfrm>
            <a:off x="3829000" y="4679793"/>
            <a:ext cx="5360276" cy="369332"/>
          </a:xfrm>
          <a:prstGeom prst="rect">
            <a:avLst/>
          </a:prstGeom>
          <a:noFill/>
        </p:spPr>
        <p:txBody>
          <a:bodyPr wrap="square" rtlCol="0">
            <a:spAutoFit/>
          </a:bodyPr>
          <a:lstStyle/>
          <a:p>
            <a:r>
              <a:rPr lang="en-US" dirty="0"/>
              <a:t>Siddharth Reddy (</a:t>
            </a:r>
            <a:r>
              <a:rPr lang="en-US" dirty="0" err="1"/>
              <a:t>MarkZuckerberg</a:t>
            </a:r>
            <a:r>
              <a:rPr lang="en-US" dirty="0"/>
              <a:t>)</a:t>
            </a:r>
          </a:p>
        </p:txBody>
      </p:sp>
    </p:spTree>
    <p:extLst>
      <p:ext uri="{BB962C8B-B14F-4D97-AF65-F5344CB8AC3E}">
        <p14:creationId xmlns:p14="http://schemas.microsoft.com/office/powerpoint/2010/main" val="1284686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72DB3-26D2-F89A-15A0-4E68CB173AC0}"/>
              </a:ext>
            </a:extLst>
          </p:cNvPr>
          <p:cNvSpPr>
            <a:spLocks noGrp="1"/>
          </p:cNvSpPr>
          <p:nvPr>
            <p:ph type="title"/>
          </p:nvPr>
        </p:nvSpPr>
        <p:spPr/>
        <p:txBody>
          <a:bodyPr/>
          <a:lstStyle/>
          <a:p>
            <a:r>
              <a:rPr lang="en-US"/>
              <a:t>Security and Privacy Features</a:t>
            </a:r>
          </a:p>
        </p:txBody>
      </p:sp>
      <p:sp>
        <p:nvSpPr>
          <p:cNvPr id="3" name="Text Placeholder 2">
            <a:extLst>
              <a:ext uri="{FF2B5EF4-FFF2-40B4-BE49-F238E27FC236}">
                <a16:creationId xmlns:a16="http://schemas.microsoft.com/office/drawing/2014/main" id="{4E069446-B4E6-0647-3586-BA65BFEC0BE1}"/>
              </a:ext>
            </a:extLst>
          </p:cNvPr>
          <p:cNvSpPr>
            <a:spLocks noGrp="1"/>
          </p:cNvSpPr>
          <p:nvPr>
            <p:ph type="body" idx="1"/>
          </p:nvPr>
        </p:nvSpPr>
        <p:spPr/>
        <p:txBody>
          <a:bodyPr>
            <a:normAutofit fontScale="85000" lnSpcReduction="20000"/>
          </a:bodyPr>
          <a:lstStyle/>
          <a:p>
            <a:r>
              <a:rPr lang="en-US"/>
              <a:t>Google Sheets offers various security features like two-factor authentication.
</a:t>
            </a:r>
          </a:p>
          <a:p>
            <a:r>
              <a:rPr lang="en-US"/>
              <a:t>You can control who has access to your documents and assign permissions (view, comment, edit).
</a:t>
            </a:r>
          </a:p>
          <a:p>
            <a:r>
              <a:rPr lang="en-US"/>
              <a:t>Changes are automatically saved, reducing the risk of losing work.
</a:t>
            </a:r>
          </a:p>
          <a:p>
            <a:r>
              <a:rPr lang="en-US"/>
              <a:t>Data is encrypted both in transit and at rest.
</a:t>
            </a:r>
          </a:p>
          <a:p>
            <a:r>
              <a:rPr lang="en-US"/>
              <a:t>Google’s cloud storage is reliable and regularly backed up.
</a:t>
            </a:r>
          </a:p>
          <a:p>
            <a:endParaRPr lang="en-US"/>
          </a:p>
        </p:txBody>
      </p:sp>
    </p:spTree>
    <p:extLst>
      <p:ext uri="{BB962C8B-B14F-4D97-AF65-F5344CB8AC3E}">
        <p14:creationId xmlns:p14="http://schemas.microsoft.com/office/powerpoint/2010/main" val="336230882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B1B453-9D32-16F0-0579-53663DA16B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74520C-E91B-D7E7-0FEF-E915085CD6BF}"/>
              </a:ext>
            </a:extLst>
          </p:cNvPr>
          <p:cNvSpPr>
            <a:spLocks noGrp="1"/>
          </p:cNvSpPr>
          <p:nvPr>
            <p:ph type="title"/>
          </p:nvPr>
        </p:nvSpPr>
        <p:spPr/>
        <p:txBody>
          <a:bodyPr/>
          <a:lstStyle/>
          <a:p>
            <a:r>
              <a:rPr lang="en-US"/>
              <a:t>Financial Analysts</a:t>
            </a:r>
          </a:p>
        </p:txBody>
      </p:sp>
      <p:sp>
        <p:nvSpPr>
          <p:cNvPr id="3" name="Text Placeholder 2">
            <a:extLst>
              <a:ext uri="{FF2B5EF4-FFF2-40B4-BE49-F238E27FC236}">
                <a16:creationId xmlns:a16="http://schemas.microsoft.com/office/drawing/2014/main" id="{B36C63CE-6DD9-4FFE-31C7-80DA98527FFC}"/>
              </a:ext>
            </a:extLst>
          </p:cNvPr>
          <p:cNvSpPr>
            <a:spLocks noGrp="1"/>
          </p:cNvSpPr>
          <p:nvPr>
            <p:ph type="body" idx="1"/>
          </p:nvPr>
        </p:nvSpPr>
        <p:spPr/>
        <p:txBody>
          <a:bodyPr>
            <a:normAutofit fontScale="85000" lnSpcReduction="20000"/>
          </a:bodyPr>
          <a:lstStyle/>
          <a:p>
            <a:r>
              <a:rPr lang="en-US"/>
              <a:t>Financial analysts use Excel to build financial models and forecasts.
</a:t>
            </a:r>
          </a:p>
          <a:p>
            <a:r>
              <a:rPr lang="en-US"/>
              <a:t>They rely on Excel for budgeting, profit and loss statements, and balance sheets.
</a:t>
            </a:r>
          </a:p>
          <a:p>
            <a:r>
              <a:rPr lang="en-US"/>
              <a:t>Excel is used for creating detailed reports and conducting data analysis.
</a:t>
            </a:r>
          </a:p>
          <a:p>
            <a:r>
              <a:rPr lang="en-US"/>
              <a:t>Financial analysts use Excel for tracking financial performance and trends.
</a:t>
            </a:r>
          </a:p>
          <a:p>
            <a:r>
              <a:rPr lang="en-US"/>
              <a:t>Excel helps financial analysts in scenario analysis and creating charts for better visualization.
</a:t>
            </a:r>
          </a:p>
          <a:p>
            <a:endParaRPr lang="en-US"/>
          </a:p>
        </p:txBody>
      </p:sp>
    </p:spTree>
    <p:extLst>
      <p:ext uri="{BB962C8B-B14F-4D97-AF65-F5344CB8AC3E}">
        <p14:creationId xmlns:p14="http://schemas.microsoft.com/office/powerpoint/2010/main" val="193794586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56F8BF-175F-3018-78A3-F222E845D9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0A1B2B-C4D5-5AD1-9962-AF9E449EEF3E}"/>
              </a:ext>
            </a:extLst>
          </p:cNvPr>
          <p:cNvSpPr>
            <a:spLocks noGrp="1"/>
          </p:cNvSpPr>
          <p:nvPr>
            <p:ph type="title"/>
          </p:nvPr>
        </p:nvSpPr>
        <p:spPr/>
        <p:txBody>
          <a:bodyPr/>
          <a:lstStyle/>
          <a:p>
            <a:r>
              <a:rPr lang="en-US"/>
              <a:t>Students</a:t>
            </a:r>
          </a:p>
        </p:txBody>
      </p:sp>
      <p:sp>
        <p:nvSpPr>
          <p:cNvPr id="3" name="Text Placeholder 2">
            <a:extLst>
              <a:ext uri="{FF2B5EF4-FFF2-40B4-BE49-F238E27FC236}">
                <a16:creationId xmlns:a16="http://schemas.microsoft.com/office/drawing/2014/main" id="{17FAECFF-3A89-E7B9-4F21-E05E53F203BD}"/>
              </a:ext>
            </a:extLst>
          </p:cNvPr>
          <p:cNvSpPr>
            <a:spLocks noGrp="1"/>
          </p:cNvSpPr>
          <p:nvPr>
            <p:ph type="body" idx="1"/>
          </p:nvPr>
        </p:nvSpPr>
        <p:spPr/>
        <p:txBody>
          <a:bodyPr>
            <a:normAutofit fontScale="85000" lnSpcReduction="20000"/>
          </a:bodyPr>
          <a:lstStyle/>
          <a:p>
            <a:r>
              <a:rPr lang="en-US"/>
              <a:t>Students use Excel for organizing data, performing calculations, and creating graphs.
</a:t>
            </a:r>
          </a:p>
          <a:p>
            <a:r>
              <a:rPr lang="en-US"/>
              <a:t>It is used for managing academic schedules and calculating grades.
</a:t>
            </a:r>
          </a:p>
          <a:p>
            <a:r>
              <a:rPr lang="en-US"/>
              <a:t>Excel is widely used for research and data analysis in academic projects.
</a:t>
            </a:r>
          </a:p>
          <a:p>
            <a:r>
              <a:rPr lang="en-US"/>
              <a:t>Students can use Excel for creating budgets and planning events.
</a:t>
            </a:r>
          </a:p>
          <a:p>
            <a:r>
              <a:rPr lang="en-US"/>
              <a:t>Excel helps students learn about data management and analysis in practical ways.
</a:t>
            </a:r>
          </a:p>
          <a:p>
            <a:endParaRPr lang="en-US"/>
          </a:p>
        </p:txBody>
      </p:sp>
    </p:spTree>
    <p:extLst>
      <p:ext uri="{BB962C8B-B14F-4D97-AF65-F5344CB8AC3E}">
        <p14:creationId xmlns:p14="http://schemas.microsoft.com/office/powerpoint/2010/main" val="7332002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B8F30-4029-6587-33D9-3D3154C022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1AC167-E882-616A-F327-0110132DD303}"/>
              </a:ext>
            </a:extLst>
          </p:cNvPr>
          <p:cNvSpPr>
            <a:spLocks noGrp="1"/>
          </p:cNvSpPr>
          <p:nvPr>
            <p:ph type="title"/>
          </p:nvPr>
        </p:nvSpPr>
        <p:spPr/>
        <p:txBody>
          <a:bodyPr/>
          <a:lstStyle/>
          <a:p>
            <a:r>
              <a:rPr lang="en-US"/>
              <a:t>Scientists and Researchers</a:t>
            </a:r>
          </a:p>
        </p:txBody>
      </p:sp>
      <p:sp>
        <p:nvSpPr>
          <p:cNvPr id="3" name="Text Placeholder 2">
            <a:extLst>
              <a:ext uri="{FF2B5EF4-FFF2-40B4-BE49-F238E27FC236}">
                <a16:creationId xmlns:a16="http://schemas.microsoft.com/office/drawing/2014/main" id="{00DFF909-789E-D17A-8F3A-510ABEB8B915}"/>
              </a:ext>
            </a:extLst>
          </p:cNvPr>
          <p:cNvSpPr>
            <a:spLocks noGrp="1"/>
          </p:cNvSpPr>
          <p:nvPr>
            <p:ph type="body" idx="1"/>
          </p:nvPr>
        </p:nvSpPr>
        <p:spPr/>
        <p:txBody>
          <a:bodyPr>
            <a:normAutofit fontScale="85000" lnSpcReduction="20000"/>
          </a:bodyPr>
          <a:lstStyle/>
          <a:p>
            <a:r>
              <a:rPr lang="en-US"/>
              <a:t>Scientists and researchers use Excel to analyze experimental data.
</a:t>
            </a:r>
          </a:p>
          <a:p>
            <a:r>
              <a:rPr lang="en-US"/>
              <a:t>Excel is used for organizing large datasets and performing statistical analysis.
</a:t>
            </a:r>
          </a:p>
          <a:p>
            <a:r>
              <a:rPr lang="en-US"/>
              <a:t>It helps in graphing data for presentations and reports.
</a:t>
            </a:r>
          </a:p>
          <a:p>
            <a:r>
              <a:rPr lang="en-US"/>
              <a:t>Researchers use Excel for creating simulations and models.
</a:t>
            </a:r>
          </a:p>
          <a:p>
            <a:r>
              <a:rPr lang="en-US"/>
              <a:t>Excel is a powerful tool for researchers to summarize and present findings effectively.
</a:t>
            </a:r>
          </a:p>
          <a:p>
            <a:endParaRPr lang="en-US"/>
          </a:p>
        </p:txBody>
      </p:sp>
    </p:spTree>
    <p:extLst>
      <p:ext uri="{BB962C8B-B14F-4D97-AF65-F5344CB8AC3E}">
        <p14:creationId xmlns:p14="http://schemas.microsoft.com/office/powerpoint/2010/main" val="285553419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74DBC9-FE75-CE71-A74A-AD6062759C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79D7BC-BA69-6805-F950-DAB11C5E6DB6}"/>
              </a:ext>
            </a:extLst>
          </p:cNvPr>
          <p:cNvSpPr>
            <a:spLocks noGrp="1"/>
          </p:cNvSpPr>
          <p:nvPr>
            <p:ph type="title"/>
          </p:nvPr>
        </p:nvSpPr>
        <p:spPr/>
        <p:txBody>
          <a:bodyPr/>
          <a:lstStyle/>
          <a:p>
            <a:r>
              <a:rPr lang="en-US"/>
              <a:t>Data Analysts</a:t>
            </a:r>
          </a:p>
        </p:txBody>
      </p:sp>
      <p:sp>
        <p:nvSpPr>
          <p:cNvPr id="3" name="Text Placeholder 2">
            <a:extLst>
              <a:ext uri="{FF2B5EF4-FFF2-40B4-BE49-F238E27FC236}">
                <a16:creationId xmlns:a16="http://schemas.microsoft.com/office/drawing/2014/main" id="{CD7615E7-E523-1372-3F2F-38FB3AC5CD40}"/>
              </a:ext>
            </a:extLst>
          </p:cNvPr>
          <p:cNvSpPr>
            <a:spLocks noGrp="1"/>
          </p:cNvSpPr>
          <p:nvPr>
            <p:ph type="body" idx="1"/>
          </p:nvPr>
        </p:nvSpPr>
        <p:spPr/>
        <p:txBody>
          <a:bodyPr>
            <a:normAutofit fontScale="85000" lnSpcReduction="20000"/>
          </a:bodyPr>
          <a:lstStyle/>
          <a:p>
            <a:r>
              <a:rPr lang="en-US"/>
              <a:t>Data analysts use Excel to clean, analyze, and visualize data.
</a:t>
            </a:r>
          </a:p>
          <a:p>
            <a:r>
              <a:rPr lang="en-US"/>
              <a:t>Excel is used for performing complex calculations and applying formulas.
</a:t>
            </a:r>
          </a:p>
          <a:p>
            <a:r>
              <a:rPr lang="en-US"/>
              <a:t>Data analysts use Excel to create pivot tables for summarizing data.
</a:t>
            </a:r>
          </a:p>
          <a:p>
            <a:r>
              <a:rPr lang="en-US"/>
              <a:t>Excel's charts and graphs help data analysts present insights visually.
</a:t>
            </a:r>
          </a:p>
          <a:p>
            <a:r>
              <a:rPr lang="en-US"/>
              <a:t>Excel is often the first tool used by data analysts to prepare and manipulate raw data.
</a:t>
            </a:r>
          </a:p>
          <a:p>
            <a:endParaRPr lang="en-US"/>
          </a:p>
        </p:txBody>
      </p:sp>
    </p:spTree>
    <p:extLst>
      <p:ext uri="{BB962C8B-B14F-4D97-AF65-F5344CB8AC3E}">
        <p14:creationId xmlns:p14="http://schemas.microsoft.com/office/powerpoint/2010/main" val="278877300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6AB2B-42AC-FD58-2650-6000633FF9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CF1CEA-BBE2-25EF-2E47-96594081CBC4}"/>
              </a:ext>
            </a:extLst>
          </p:cNvPr>
          <p:cNvSpPr>
            <a:spLocks noGrp="1"/>
          </p:cNvSpPr>
          <p:nvPr>
            <p:ph type="title"/>
          </p:nvPr>
        </p:nvSpPr>
        <p:spPr/>
        <p:txBody>
          <a:bodyPr/>
          <a:lstStyle/>
          <a:p>
            <a:r>
              <a:rPr lang="en-US"/>
              <a:t>Project Managers</a:t>
            </a:r>
          </a:p>
        </p:txBody>
      </p:sp>
      <p:sp>
        <p:nvSpPr>
          <p:cNvPr id="3" name="Text Placeholder 2">
            <a:extLst>
              <a:ext uri="{FF2B5EF4-FFF2-40B4-BE49-F238E27FC236}">
                <a16:creationId xmlns:a16="http://schemas.microsoft.com/office/drawing/2014/main" id="{6EFA072B-87D6-9341-047C-7EE0EA247688}"/>
              </a:ext>
            </a:extLst>
          </p:cNvPr>
          <p:cNvSpPr>
            <a:spLocks noGrp="1"/>
          </p:cNvSpPr>
          <p:nvPr>
            <p:ph type="body" idx="1"/>
          </p:nvPr>
        </p:nvSpPr>
        <p:spPr/>
        <p:txBody>
          <a:bodyPr>
            <a:normAutofit fontScale="85000" lnSpcReduction="20000"/>
          </a:bodyPr>
          <a:lstStyle/>
          <a:p>
            <a:r>
              <a:rPr lang="en-US"/>
              <a:t>Project managers use Excel to plan and track project progress.
</a:t>
            </a:r>
          </a:p>
          <a:p>
            <a:r>
              <a:rPr lang="en-US"/>
              <a:t>Excel helps in resource allocation, budget management, and scheduling.
</a:t>
            </a:r>
          </a:p>
          <a:p>
            <a:r>
              <a:rPr lang="en-US"/>
              <a:t>Project managers use Excel for creating Gantt charts and timelines.
</a:t>
            </a:r>
          </a:p>
          <a:p>
            <a:r>
              <a:rPr lang="en-US"/>
              <a:t>Excel is a tool for tracking project milestones and deliverables.
</a:t>
            </a:r>
          </a:p>
          <a:p>
            <a:r>
              <a:rPr lang="en-US"/>
              <a:t>Excel helps project managers in analyzing risks and preparing contingency plans.
</a:t>
            </a:r>
          </a:p>
          <a:p>
            <a:endParaRPr lang="en-US"/>
          </a:p>
        </p:txBody>
      </p:sp>
    </p:spTree>
    <p:extLst>
      <p:ext uri="{BB962C8B-B14F-4D97-AF65-F5344CB8AC3E}">
        <p14:creationId xmlns:p14="http://schemas.microsoft.com/office/powerpoint/2010/main" val="23560956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23038-4A72-6069-4153-10AEAB4DCA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54D41F-EFDE-9C49-50A9-B6B2D72ABD5C}"/>
              </a:ext>
            </a:extLst>
          </p:cNvPr>
          <p:cNvSpPr>
            <a:spLocks noGrp="1"/>
          </p:cNvSpPr>
          <p:nvPr>
            <p:ph type="title"/>
          </p:nvPr>
        </p:nvSpPr>
        <p:spPr/>
        <p:txBody>
          <a:bodyPr/>
          <a:lstStyle/>
          <a:p>
            <a:r>
              <a:rPr lang="en-US"/>
              <a:t>Teachers and Educators</a:t>
            </a:r>
          </a:p>
        </p:txBody>
      </p:sp>
      <p:sp>
        <p:nvSpPr>
          <p:cNvPr id="3" name="Text Placeholder 2">
            <a:extLst>
              <a:ext uri="{FF2B5EF4-FFF2-40B4-BE49-F238E27FC236}">
                <a16:creationId xmlns:a16="http://schemas.microsoft.com/office/drawing/2014/main" id="{F7AF19AD-76AE-08F9-D319-48A49A50E989}"/>
              </a:ext>
            </a:extLst>
          </p:cNvPr>
          <p:cNvSpPr>
            <a:spLocks noGrp="1"/>
          </p:cNvSpPr>
          <p:nvPr>
            <p:ph type="body" idx="1"/>
          </p:nvPr>
        </p:nvSpPr>
        <p:spPr/>
        <p:txBody>
          <a:bodyPr>
            <a:normAutofit fontScale="85000" lnSpcReduction="20000"/>
          </a:bodyPr>
          <a:lstStyle/>
          <a:p>
            <a:r>
              <a:rPr lang="en-US"/>
              <a:t>Teachers use Excel to track student progress, attendance, and grades.
</a:t>
            </a:r>
          </a:p>
          <a:p>
            <a:r>
              <a:rPr lang="en-US"/>
              <a:t>Excel helps educators create lesson plans and assignments.
</a:t>
            </a:r>
          </a:p>
          <a:p>
            <a:r>
              <a:rPr lang="en-US"/>
              <a:t>It is used to analyze class performance and trends.
</a:t>
            </a:r>
          </a:p>
          <a:p>
            <a:r>
              <a:rPr lang="en-US"/>
              <a:t>Teachers use Excel for scheduling exams and organizing academic data.
</a:t>
            </a:r>
          </a:p>
          <a:p>
            <a:r>
              <a:rPr lang="en-US"/>
              <a:t>Excel helps teachers communicate academic progress with parents and students.
</a:t>
            </a:r>
          </a:p>
          <a:p>
            <a:endParaRPr lang="en-US"/>
          </a:p>
        </p:txBody>
      </p:sp>
    </p:spTree>
    <p:extLst>
      <p:ext uri="{BB962C8B-B14F-4D97-AF65-F5344CB8AC3E}">
        <p14:creationId xmlns:p14="http://schemas.microsoft.com/office/powerpoint/2010/main" val="276149982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A4BD52-A5E7-24F0-3009-84D7725D57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4A5717-E7C4-3516-B563-D75BA3E8DF76}"/>
              </a:ext>
            </a:extLst>
          </p:cNvPr>
          <p:cNvSpPr>
            <a:spLocks noGrp="1"/>
          </p:cNvSpPr>
          <p:nvPr>
            <p:ph type="title"/>
          </p:nvPr>
        </p:nvSpPr>
        <p:spPr/>
        <p:txBody>
          <a:bodyPr/>
          <a:lstStyle/>
          <a:p>
            <a:r>
              <a:rPr lang="en-US"/>
              <a:t>Marketing Professionals</a:t>
            </a:r>
          </a:p>
        </p:txBody>
      </p:sp>
      <p:sp>
        <p:nvSpPr>
          <p:cNvPr id="3" name="Text Placeholder 2">
            <a:extLst>
              <a:ext uri="{FF2B5EF4-FFF2-40B4-BE49-F238E27FC236}">
                <a16:creationId xmlns:a16="http://schemas.microsoft.com/office/drawing/2014/main" id="{12A769EB-C1EB-4C0D-FD3B-2BB409AA4007}"/>
              </a:ext>
            </a:extLst>
          </p:cNvPr>
          <p:cNvSpPr>
            <a:spLocks noGrp="1"/>
          </p:cNvSpPr>
          <p:nvPr>
            <p:ph type="body" idx="1"/>
          </p:nvPr>
        </p:nvSpPr>
        <p:spPr/>
        <p:txBody>
          <a:bodyPr>
            <a:normAutofit fontScale="77500" lnSpcReduction="20000"/>
          </a:bodyPr>
          <a:lstStyle/>
          <a:p>
            <a:r>
              <a:rPr lang="en-US"/>
              <a:t>Marketing professionals use Excel to analyze market trends and customer data.
</a:t>
            </a:r>
          </a:p>
          <a:p>
            <a:r>
              <a:rPr lang="en-US"/>
              <a:t>Excel is used for creating marketing reports and tracking campaign performance.
</a:t>
            </a:r>
          </a:p>
          <a:p>
            <a:r>
              <a:rPr lang="en-US"/>
              <a:t>Marketing professionals use Excel for customer segmentation and lead management.
</a:t>
            </a:r>
          </a:p>
          <a:p>
            <a:r>
              <a:rPr lang="en-US"/>
              <a:t>It helps in visualizing customer data through charts and graphs.
</a:t>
            </a:r>
          </a:p>
          <a:p>
            <a:r>
              <a:rPr lang="en-US"/>
              <a:t>Excel is a tool for budgeting and analyzing ROI for marketing campaigns.
</a:t>
            </a:r>
          </a:p>
          <a:p>
            <a:endParaRPr lang="en-US"/>
          </a:p>
        </p:txBody>
      </p:sp>
    </p:spTree>
    <p:extLst>
      <p:ext uri="{BB962C8B-B14F-4D97-AF65-F5344CB8AC3E}">
        <p14:creationId xmlns:p14="http://schemas.microsoft.com/office/powerpoint/2010/main" val="361353726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380774-E941-B8E5-2F82-12D666636A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B1D387-69BF-43DE-F20B-C288E07E1489}"/>
              </a:ext>
            </a:extLst>
          </p:cNvPr>
          <p:cNvSpPr>
            <a:spLocks noGrp="1"/>
          </p:cNvSpPr>
          <p:nvPr>
            <p:ph type="title"/>
          </p:nvPr>
        </p:nvSpPr>
        <p:spPr/>
        <p:txBody>
          <a:bodyPr/>
          <a:lstStyle/>
          <a:p>
            <a:r>
              <a:rPr lang="en-US"/>
              <a:t>HR Managers</a:t>
            </a:r>
          </a:p>
        </p:txBody>
      </p:sp>
      <p:sp>
        <p:nvSpPr>
          <p:cNvPr id="3" name="Text Placeholder 2">
            <a:extLst>
              <a:ext uri="{FF2B5EF4-FFF2-40B4-BE49-F238E27FC236}">
                <a16:creationId xmlns:a16="http://schemas.microsoft.com/office/drawing/2014/main" id="{A3C96DD0-58C8-5C80-306E-82CC25D6AF5E}"/>
              </a:ext>
            </a:extLst>
          </p:cNvPr>
          <p:cNvSpPr>
            <a:spLocks noGrp="1"/>
          </p:cNvSpPr>
          <p:nvPr>
            <p:ph type="body" idx="1"/>
          </p:nvPr>
        </p:nvSpPr>
        <p:spPr/>
        <p:txBody>
          <a:bodyPr>
            <a:normAutofit fontScale="77500" lnSpcReduction="20000"/>
          </a:bodyPr>
          <a:lstStyle/>
          <a:p>
            <a:r>
              <a:rPr lang="en-US"/>
              <a:t>HR managers use Excel to track employee performance, attendance, and payroll.
</a:t>
            </a:r>
          </a:p>
          <a:p>
            <a:r>
              <a:rPr lang="en-US"/>
              <a:t>Excel helps HR managers with recruitment by organizing candidate data.
</a:t>
            </a:r>
          </a:p>
          <a:p>
            <a:r>
              <a:rPr lang="en-US"/>
              <a:t>It is used for managing employee benefits and compensation.
</a:t>
            </a:r>
          </a:p>
          <a:p>
            <a:r>
              <a:rPr lang="en-US"/>
              <a:t>HR professionals use Excel to create reports on employee engagement and turnover.
</a:t>
            </a:r>
          </a:p>
          <a:p>
            <a:r>
              <a:rPr lang="en-US"/>
              <a:t>Excel is an essential tool for HR departments for data-driven decision-making.
</a:t>
            </a:r>
          </a:p>
          <a:p>
            <a:endParaRPr lang="en-US"/>
          </a:p>
        </p:txBody>
      </p:sp>
    </p:spTree>
    <p:extLst>
      <p:ext uri="{BB962C8B-B14F-4D97-AF65-F5344CB8AC3E}">
        <p14:creationId xmlns:p14="http://schemas.microsoft.com/office/powerpoint/2010/main" val="28541435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F37F3-571F-0253-1025-3E1D4033A3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C1ADE3-3A27-57DA-7218-300391C86322}"/>
              </a:ext>
            </a:extLst>
          </p:cNvPr>
          <p:cNvSpPr>
            <a:spLocks noGrp="1"/>
          </p:cNvSpPr>
          <p:nvPr>
            <p:ph type="title"/>
          </p:nvPr>
        </p:nvSpPr>
        <p:spPr/>
        <p:txBody>
          <a:bodyPr/>
          <a:lstStyle/>
          <a:p>
            <a:r>
              <a:rPr lang="en-US"/>
              <a:t>Small Business Owners</a:t>
            </a:r>
          </a:p>
        </p:txBody>
      </p:sp>
      <p:sp>
        <p:nvSpPr>
          <p:cNvPr id="3" name="Text Placeholder 2">
            <a:extLst>
              <a:ext uri="{FF2B5EF4-FFF2-40B4-BE49-F238E27FC236}">
                <a16:creationId xmlns:a16="http://schemas.microsoft.com/office/drawing/2014/main" id="{BCA28C24-5E17-D97A-88C3-A0E145F62304}"/>
              </a:ext>
            </a:extLst>
          </p:cNvPr>
          <p:cNvSpPr>
            <a:spLocks noGrp="1"/>
          </p:cNvSpPr>
          <p:nvPr>
            <p:ph type="body" idx="1"/>
          </p:nvPr>
        </p:nvSpPr>
        <p:spPr/>
        <p:txBody>
          <a:bodyPr>
            <a:normAutofit fontScale="77500" lnSpcReduction="20000"/>
          </a:bodyPr>
          <a:lstStyle/>
          <a:p>
            <a:r>
              <a:rPr lang="en-US"/>
              <a:t>Small business owners use Excel to manage financial records, inventory, and customer data.
</a:t>
            </a:r>
          </a:p>
          <a:p>
            <a:r>
              <a:rPr lang="en-US"/>
              <a:t>Excel helps in budgeting and forecasting for small businesses.
</a:t>
            </a:r>
          </a:p>
          <a:p>
            <a:r>
              <a:rPr lang="en-US"/>
              <a:t>Small business owners use Excel for sales tracking and expense management.
</a:t>
            </a:r>
          </a:p>
          <a:p>
            <a:r>
              <a:rPr lang="en-US"/>
              <a:t>Excel is used to analyze business performance and profitability.
</a:t>
            </a:r>
          </a:p>
          <a:p>
            <a:r>
              <a:rPr lang="en-US"/>
              <a:t>Small business owners rely on Excel for data-driven insights into their operations.
</a:t>
            </a:r>
          </a:p>
          <a:p>
            <a:endParaRPr lang="en-US"/>
          </a:p>
        </p:txBody>
      </p:sp>
    </p:spTree>
    <p:extLst>
      <p:ext uri="{BB962C8B-B14F-4D97-AF65-F5344CB8AC3E}">
        <p14:creationId xmlns:p14="http://schemas.microsoft.com/office/powerpoint/2010/main" val="366734185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DB5FD3-22E3-F055-4090-BEE8E07D18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4F1F16-7781-C14D-5A90-8B65C2BF62EA}"/>
              </a:ext>
            </a:extLst>
          </p:cNvPr>
          <p:cNvSpPr>
            <a:spLocks noGrp="1"/>
          </p:cNvSpPr>
          <p:nvPr>
            <p:ph type="title"/>
          </p:nvPr>
        </p:nvSpPr>
        <p:spPr/>
        <p:txBody>
          <a:bodyPr/>
          <a:lstStyle/>
          <a:p>
            <a:r>
              <a:rPr lang="en-US"/>
              <a:t>Advantage 1: User-Friendly Interface</a:t>
            </a:r>
          </a:p>
        </p:txBody>
      </p:sp>
      <p:sp>
        <p:nvSpPr>
          <p:cNvPr id="3" name="Text Placeholder 2">
            <a:extLst>
              <a:ext uri="{FF2B5EF4-FFF2-40B4-BE49-F238E27FC236}">
                <a16:creationId xmlns:a16="http://schemas.microsoft.com/office/drawing/2014/main" id="{C4491A35-CB75-14DC-ECE9-5148D7818C83}"/>
              </a:ext>
            </a:extLst>
          </p:cNvPr>
          <p:cNvSpPr>
            <a:spLocks noGrp="1"/>
          </p:cNvSpPr>
          <p:nvPr>
            <p:ph type="body" idx="1"/>
          </p:nvPr>
        </p:nvSpPr>
        <p:spPr/>
        <p:txBody>
          <a:bodyPr>
            <a:normAutofit lnSpcReduction="10000"/>
          </a:bodyPr>
          <a:lstStyle/>
          <a:p>
            <a:r>
              <a:rPr lang="en-US"/>
              <a:t>Excel has an intuitive and easy-to-navigate interface.
</a:t>
            </a:r>
          </a:p>
          <a:p>
            <a:r>
              <a:rPr lang="en-US"/>
              <a:t>It offers a variety of built-in templates for different uses.
</a:t>
            </a:r>
          </a:p>
          <a:p>
            <a:r>
              <a:rPr lang="en-US"/>
              <a:t>The Ribbon provides quick access to key features and functions.
</a:t>
            </a:r>
          </a:p>
          <a:p>
            <a:r>
              <a:rPr lang="en-US"/>
              <a:t>Excel supports both keyboard shortcuts and mouse navigation for efficiency.
</a:t>
            </a:r>
          </a:p>
          <a:p>
            <a:endParaRPr lang="en-US"/>
          </a:p>
        </p:txBody>
      </p:sp>
    </p:spTree>
    <p:extLst>
      <p:ext uri="{BB962C8B-B14F-4D97-AF65-F5344CB8AC3E}">
        <p14:creationId xmlns:p14="http://schemas.microsoft.com/office/powerpoint/2010/main" val="4261809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0CE1F-0F72-7B76-156D-C0E3110886E2}"/>
              </a:ext>
            </a:extLst>
          </p:cNvPr>
          <p:cNvSpPr>
            <a:spLocks noGrp="1"/>
          </p:cNvSpPr>
          <p:nvPr>
            <p:ph type="title"/>
          </p:nvPr>
        </p:nvSpPr>
        <p:spPr/>
        <p:txBody>
          <a:bodyPr/>
          <a:lstStyle/>
          <a:p>
            <a:r>
              <a:rPr lang="en-US"/>
              <a:t>Disadvantages of Google Sheets</a:t>
            </a:r>
          </a:p>
        </p:txBody>
      </p:sp>
      <p:sp>
        <p:nvSpPr>
          <p:cNvPr id="3" name="Text Placeholder 2">
            <a:extLst>
              <a:ext uri="{FF2B5EF4-FFF2-40B4-BE49-F238E27FC236}">
                <a16:creationId xmlns:a16="http://schemas.microsoft.com/office/drawing/2014/main" id="{785BE610-C29B-9C6E-E56F-D47EC776E3E3}"/>
              </a:ext>
            </a:extLst>
          </p:cNvPr>
          <p:cNvSpPr>
            <a:spLocks noGrp="1"/>
          </p:cNvSpPr>
          <p:nvPr>
            <p:ph type="body" idx="1"/>
          </p:nvPr>
        </p:nvSpPr>
        <p:spPr/>
        <p:txBody>
          <a:bodyPr>
            <a:normAutofit fontScale="92500" lnSpcReduction="20000"/>
          </a:bodyPr>
          <a:lstStyle/>
          <a:p>
            <a:r>
              <a:rPr lang="en-US"/>
              <a:t>Limited advanced features compared to Excel.
</a:t>
            </a:r>
          </a:p>
          <a:p>
            <a:r>
              <a:rPr lang="en-US"/>
              <a:t>Google Sheets may struggle with handling very large datasets.
</a:t>
            </a:r>
          </a:p>
          <a:p>
            <a:r>
              <a:rPr lang="en-US"/>
              <a:t>Lacks some advanced Excel tools like Power Query and Power Pivot.
</a:t>
            </a:r>
          </a:p>
          <a:p>
            <a:r>
              <a:rPr lang="en-US"/>
              <a:t>Complex data models may not work as smoothly as in Excel.
</a:t>
            </a:r>
          </a:p>
          <a:p>
            <a:r>
              <a:rPr lang="en-US"/>
              <a:t>Advanced charting options and custom visualizations are limited.
</a:t>
            </a:r>
          </a:p>
          <a:p>
            <a:endParaRPr lang="en-US"/>
          </a:p>
        </p:txBody>
      </p:sp>
    </p:spTree>
    <p:extLst>
      <p:ext uri="{BB962C8B-B14F-4D97-AF65-F5344CB8AC3E}">
        <p14:creationId xmlns:p14="http://schemas.microsoft.com/office/powerpoint/2010/main" val="45247804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4E2A8-7F70-C0B2-29D0-630CE867C0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5BA7EE-2B33-4C54-2544-DF0B878A503E}"/>
              </a:ext>
            </a:extLst>
          </p:cNvPr>
          <p:cNvSpPr>
            <a:spLocks noGrp="1"/>
          </p:cNvSpPr>
          <p:nvPr>
            <p:ph type="title"/>
          </p:nvPr>
        </p:nvSpPr>
        <p:spPr/>
        <p:txBody>
          <a:bodyPr/>
          <a:lstStyle/>
          <a:p>
            <a:r>
              <a:rPr lang="en-US"/>
              <a:t>Advantage 2: Powerful Data Analysis Tools</a:t>
            </a:r>
          </a:p>
        </p:txBody>
      </p:sp>
      <p:sp>
        <p:nvSpPr>
          <p:cNvPr id="3" name="Text Placeholder 2">
            <a:extLst>
              <a:ext uri="{FF2B5EF4-FFF2-40B4-BE49-F238E27FC236}">
                <a16:creationId xmlns:a16="http://schemas.microsoft.com/office/drawing/2014/main" id="{E2530852-BA48-63DC-A995-C2C3655CCEBF}"/>
              </a:ext>
            </a:extLst>
          </p:cNvPr>
          <p:cNvSpPr>
            <a:spLocks noGrp="1"/>
          </p:cNvSpPr>
          <p:nvPr>
            <p:ph type="body" idx="1"/>
          </p:nvPr>
        </p:nvSpPr>
        <p:spPr/>
        <p:txBody>
          <a:bodyPr>
            <a:normAutofit fontScale="92500"/>
          </a:bodyPr>
          <a:lstStyle/>
          <a:p>
            <a:r>
              <a:rPr lang="en-US"/>
              <a:t>Excel includes powerful functions like VLOOKUP, SUMIF, and IFERROR.
</a:t>
            </a:r>
          </a:p>
          <a:p>
            <a:r>
              <a:rPr lang="en-US"/>
              <a:t>It supports complex data analysis with pivot tables and filtering tools.
</a:t>
            </a:r>
          </a:p>
          <a:p>
            <a:r>
              <a:rPr lang="en-US"/>
              <a:t>Excel provides built-in charting tools to analyze trends and patterns.
</a:t>
            </a:r>
          </a:p>
          <a:p>
            <a:r>
              <a:rPr lang="en-US"/>
              <a:t>Excel allows the use of macros for automating repetitive tasks.
</a:t>
            </a:r>
          </a:p>
          <a:p>
            <a:endParaRPr lang="en-US"/>
          </a:p>
        </p:txBody>
      </p:sp>
    </p:spTree>
    <p:extLst>
      <p:ext uri="{BB962C8B-B14F-4D97-AF65-F5344CB8AC3E}">
        <p14:creationId xmlns:p14="http://schemas.microsoft.com/office/powerpoint/2010/main" val="58300052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F7D24A-AF82-EF97-A161-25166E597C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D67A35-4D4F-0339-677F-71AB12E3210C}"/>
              </a:ext>
            </a:extLst>
          </p:cNvPr>
          <p:cNvSpPr>
            <a:spLocks noGrp="1"/>
          </p:cNvSpPr>
          <p:nvPr>
            <p:ph type="title"/>
          </p:nvPr>
        </p:nvSpPr>
        <p:spPr/>
        <p:txBody>
          <a:bodyPr/>
          <a:lstStyle/>
          <a:p>
            <a:r>
              <a:rPr lang="en-US"/>
              <a:t>Advantage 3: Flexibility and Versatility</a:t>
            </a:r>
          </a:p>
        </p:txBody>
      </p:sp>
      <p:sp>
        <p:nvSpPr>
          <p:cNvPr id="3" name="Text Placeholder 2">
            <a:extLst>
              <a:ext uri="{FF2B5EF4-FFF2-40B4-BE49-F238E27FC236}">
                <a16:creationId xmlns:a16="http://schemas.microsoft.com/office/drawing/2014/main" id="{32944E58-CAAB-6A8B-0AB9-7FA19B2E3E02}"/>
              </a:ext>
            </a:extLst>
          </p:cNvPr>
          <p:cNvSpPr>
            <a:spLocks noGrp="1"/>
          </p:cNvSpPr>
          <p:nvPr>
            <p:ph type="body" idx="1"/>
          </p:nvPr>
        </p:nvSpPr>
        <p:spPr/>
        <p:txBody>
          <a:bodyPr>
            <a:normAutofit fontScale="92500" lnSpcReduction="20000"/>
          </a:bodyPr>
          <a:lstStyle/>
          <a:p>
            <a:r>
              <a:rPr lang="en-US"/>
              <a:t>Excel can be used for a wide variety of tasks, from basic calculations to complex financial modeling.
</a:t>
            </a:r>
          </a:p>
          <a:p>
            <a:r>
              <a:rPr lang="en-US"/>
              <a:t>It supports both small-scale personal use and large-scale business applications.
</a:t>
            </a:r>
          </a:p>
          <a:p>
            <a:r>
              <a:rPr lang="en-US"/>
              <a:t>Excel is flexible enough to be used for data analysis, accounting, budgeting, and project management.
</a:t>
            </a:r>
          </a:p>
          <a:p>
            <a:r>
              <a:rPr lang="en-US"/>
              <a:t>Excel integrates with other tools, offering flexibility in workflows and operations.
</a:t>
            </a:r>
          </a:p>
          <a:p>
            <a:endParaRPr lang="en-US"/>
          </a:p>
        </p:txBody>
      </p:sp>
    </p:spTree>
    <p:extLst>
      <p:ext uri="{BB962C8B-B14F-4D97-AF65-F5344CB8AC3E}">
        <p14:creationId xmlns:p14="http://schemas.microsoft.com/office/powerpoint/2010/main" val="407322549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EAC97C-E4D5-CE4D-4691-1F783CF378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666AC2-FD2B-C935-4510-D1739D60C81C}"/>
              </a:ext>
            </a:extLst>
          </p:cNvPr>
          <p:cNvSpPr>
            <a:spLocks noGrp="1"/>
          </p:cNvSpPr>
          <p:nvPr>
            <p:ph type="title"/>
          </p:nvPr>
        </p:nvSpPr>
        <p:spPr/>
        <p:txBody>
          <a:bodyPr/>
          <a:lstStyle/>
          <a:p>
            <a:r>
              <a:rPr lang="en-US"/>
              <a:t>Advantage 4: Integration with Other Software</a:t>
            </a:r>
          </a:p>
        </p:txBody>
      </p:sp>
      <p:sp>
        <p:nvSpPr>
          <p:cNvPr id="3" name="Text Placeholder 2">
            <a:extLst>
              <a:ext uri="{FF2B5EF4-FFF2-40B4-BE49-F238E27FC236}">
                <a16:creationId xmlns:a16="http://schemas.microsoft.com/office/drawing/2014/main" id="{AFD03604-A6EF-AB47-9C59-35A5D1823538}"/>
              </a:ext>
            </a:extLst>
          </p:cNvPr>
          <p:cNvSpPr>
            <a:spLocks noGrp="1"/>
          </p:cNvSpPr>
          <p:nvPr>
            <p:ph type="body" idx="1"/>
          </p:nvPr>
        </p:nvSpPr>
        <p:spPr/>
        <p:txBody>
          <a:bodyPr>
            <a:normAutofit fontScale="92500" lnSpcReduction="20000"/>
          </a:bodyPr>
          <a:lstStyle/>
          <a:p>
            <a:r>
              <a:rPr lang="en-US"/>
              <a:t>Excel seamlessly integrates with other Microsoft Office applications like Word, PowerPoint, and Access.
</a:t>
            </a:r>
          </a:p>
          <a:p>
            <a:r>
              <a:rPr lang="en-US"/>
              <a:t>It can import and export data from various file formats, such as CSV, XML, and PDF.
</a:t>
            </a:r>
          </a:p>
          <a:p>
            <a:r>
              <a:rPr lang="en-US"/>
              <a:t>Excel can connect to databases, web services, and external data sources.
</a:t>
            </a:r>
          </a:p>
          <a:p>
            <a:r>
              <a:rPr lang="en-US"/>
              <a:t>Excel supports collaborative sharing through cloud services like OneDrive and SharePoint.
</a:t>
            </a:r>
          </a:p>
          <a:p>
            <a:endParaRPr lang="en-US"/>
          </a:p>
        </p:txBody>
      </p:sp>
    </p:spTree>
    <p:extLst>
      <p:ext uri="{BB962C8B-B14F-4D97-AF65-F5344CB8AC3E}">
        <p14:creationId xmlns:p14="http://schemas.microsoft.com/office/powerpoint/2010/main" val="9417590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B5C6B-B633-BCB1-408C-DBA7BCBB5A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B63509-FB90-F412-8C30-05D90303BE07}"/>
              </a:ext>
            </a:extLst>
          </p:cNvPr>
          <p:cNvSpPr>
            <a:spLocks noGrp="1"/>
          </p:cNvSpPr>
          <p:nvPr>
            <p:ph type="title"/>
          </p:nvPr>
        </p:nvSpPr>
        <p:spPr/>
        <p:txBody>
          <a:bodyPr/>
          <a:lstStyle/>
          <a:p>
            <a:r>
              <a:rPr lang="en-US"/>
              <a:t>Advantage 5: Data Visualization and Graphing</a:t>
            </a:r>
          </a:p>
        </p:txBody>
      </p:sp>
      <p:sp>
        <p:nvSpPr>
          <p:cNvPr id="3" name="Text Placeholder 2">
            <a:extLst>
              <a:ext uri="{FF2B5EF4-FFF2-40B4-BE49-F238E27FC236}">
                <a16:creationId xmlns:a16="http://schemas.microsoft.com/office/drawing/2014/main" id="{0B336431-651B-0A5E-BC36-D839A758F18E}"/>
              </a:ext>
            </a:extLst>
          </p:cNvPr>
          <p:cNvSpPr>
            <a:spLocks noGrp="1"/>
          </p:cNvSpPr>
          <p:nvPr>
            <p:ph type="body" idx="1"/>
          </p:nvPr>
        </p:nvSpPr>
        <p:spPr/>
        <p:txBody>
          <a:bodyPr>
            <a:normAutofit fontScale="92500" lnSpcReduction="10000"/>
          </a:bodyPr>
          <a:lstStyle/>
          <a:p>
            <a:r>
              <a:rPr lang="en-US"/>
              <a:t>Excel offers various chart types (line, bar, pie) for visualizing data.
</a:t>
            </a:r>
          </a:p>
          <a:p>
            <a:r>
              <a:rPr lang="en-US"/>
              <a:t>It provides features like conditional formatting and sparklines to highlight trends.
</a:t>
            </a:r>
          </a:p>
          <a:p>
            <a:r>
              <a:rPr lang="en-US"/>
              <a:t>Excel charts and graphs update automatically as data changes.
</a:t>
            </a:r>
          </a:p>
          <a:p>
            <a:r>
              <a:rPr lang="en-US"/>
              <a:t>Excel offers customization options for creating visually appealing reports and presentations.
</a:t>
            </a:r>
          </a:p>
          <a:p>
            <a:endParaRPr lang="en-US"/>
          </a:p>
        </p:txBody>
      </p:sp>
    </p:spTree>
    <p:extLst>
      <p:ext uri="{BB962C8B-B14F-4D97-AF65-F5344CB8AC3E}">
        <p14:creationId xmlns:p14="http://schemas.microsoft.com/office/powerpoint/2010/main" val="397898078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E2C124-7869-948F-7E6D-D3F3E31941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ADF43D-28AA-4A55-C973-A8D441D0A95D}"/>
              </a:ext>
            </a:extLst>
          </p:cNvPr>
          <p:cNvSpPr>
            <a:spLocks noGrp="1"/>
          </p:cNvSpPr>
          <p:nvPr>
            <p:ph type="title"/>
          </p:nvPr>
        </p:nvSpPr>
        <p:spPr/>
        <p:txBody>
          <a:bodyPr/>
          <a:lstStyle/>
          <a:p>
            <a:r>
              <a:rPr lang="en-US" dirty="0"/>
              <a:t>Disadvantage 1. Limited Collaboration Features</a:t>
            </a:r>
          </a:p>
        </p:txBody>
      </p:sp>
      <p:sp>
        <p:nvSpPr>
          <p:cNvPr id="3" name="Text Placeholder 2">
            <a:extLst>
              <a:ext uri="{FF2B5EF4-FFF2-40B4-BE49-F238E27FC236}">
                <a16:creationId xmlns:a16="http://schemas.microsoft.com/office/drawing/2014/main" id="{CBAEA6AD-3700-03F1-E12E-3B67C3FD7C74}"/>
              </a:ext>
            </a:extLst>
          </p:cNvPr>
          <p:cNvSpPr>
            <a:spLocks noGrp="1"/>
          </p:cNvSpPr>
          <p:nvPr>
            <p:ph type="body" idx="1"/>
          </p:nvPr>
        </p:nvSpPr>
        <p:spPr/>
        <p:txBody>
          <a:bodyPr/>
          <a:lstStyle/>
          <a:p>
            <a:r>
              <a:rPr lang="en-US"/>
              <a:t>Excel lacks real-time collaboration features.
</a:t>
            </a:r>
          </a:p>
          <a:p>
            <a:r>
              <a:rPr lang="en-US"/>
              <a:t>Multiple users cannot edit an Excel file at the same time.
</a:t>
            </a:r>
          </a:p>
          <a:p>
            <a:r>
              <a:rPr lang="en-US"/>
              <a:t>File sharing can lead to versioning conflicts.
</a:t>
            </a:r>
          </a:p>
          <a:p>
            <a:r>
              <a:rPr lang="en-US"/>
              <a:t>There are no built-in chat or comment features for collaboration.
</a:t>
            </a:r>
          </a:p>
          <a:p>
            <a:endParaRPr lang="en-US"/>
          </a:p>
        </p:txBody>
      </p:sp>
    </p:spTree>
    <p:extLst>
      <p:ext uri="{BB962C8B-B14F-4D97-AF65-F5344CB8AC3E}">
        <p14:creationId xmlns:p14="http://schemas.microsoft.com/office/powerpoint/2010/main" val="365322035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5310D9-8756-67BD-D125-118878581A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E610C2-ABBF-1CB6-F6B7-7C4248F3FA96}"/>
              </a:ext>
            </a:extLst>
          </p:cNvPr>
          <p:cNvSpPr>
            <a:spLocks noGrp="1"/>
          </p:cNvSpPr>
          <p:nvPr>
            <p:ph type="title"/>
          </p:nvPr>
        </p:nvSpPr>
        <p:spPr/>
        <p:txBody>
          <a:bodyPr/>
          <a:lstStyle/>
          <a:p>
            <a:r>
              <a:rPr lang="en-US" dirty="0"/>
              <a:t>Disadvantage 2. Performance Issues with Large Data Sets</a:t>
            </a:r>
          </a:p>
        </p:txBody>
      </p:sp>
      <p:sp>
        <p:nvSpPr>
          <p:cNvPr id="3" name="Text Placeholder 2">
            <a:extLst>
              <a:ext uri="{FF2B5EF4-FFF2-40B4-BE49-F238E27FC236}">
                <a16:creationId xmlns:a16="http://schemas.microsoft.com/office/drawing/2014/main" id="{79FF262E-689A-D4BD-C046-82AAD8784897}"/>
              </a:ext>
            </a:extLst>
          </p:cNvPr>
          <p:cNvSpPr>
            <a:spLocks noGrp="1"/>
          </p:cNvSpPr>
          <p:nvPr>
            <p:ph type="body" idx="1"/>
          </p:nvPr>
        </p:nvSpPr>
        <p:spPr/>
        <p:txBody>
          <a:bodyPr>
            <a:normAutofit fontScale="92500"/>
          </a:bodyPr>
          <a:lstStyle/>
          <a:p>
            <a:r>
              <a:rPr lang="en-US"/>
              <a:t>Excel can become slow when handling large datasets.
</a:t>
            </a:r>
          </a:p>
          <a:p>
            <a:r>
              <a:rPr lang="en-US"/>
              <a:t>Too many rows or complex formulas can reduce Excel's performance.
</a:t>
            </a:r>
          </a:p>
          <a:p>
            <a:r>
              <a:rPr lang="en-US"/>
              <a:t>Files with numerous linked worksheets may experience lag.
</a:t>
            </a:r>
          </a:p>
          <a:p>
            <a:r>
              <a:rPr lang="en-US"/>
              <a:t>Large pivot tables or complex data models can significantly slow down Excel.
</a:t>
            </a:r>
          </a:p>
          <a:p>
            <a:endParaRPr lang="en-US"/>
          </a:p>
        </p:txBody>
      </p:sp>
    </p:spTree>
    <p:extLst>
      <p:ext uri="{BB962C8B-B14F-4D97-AF65-F5344CB8AC3E}">
        <p14:creationId xmlns:p14="http://schemas.microsoft.com/office/powerpoint/2010/main" val="14432840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00954C-A535-8473-C1BB-0523828F22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4C6B1C-01B6-4FC5-F061-3A12CBE58B56}"/>
              </a:ext>
            </a:extLst>
          </p:cNvPr>
          <p:cNvSpPr>
            <a:spLocks noGrp="1"/>
          </p:cNvSpPr>
          <p:nvPr>
            <p:ph type="title"/>
          </p:nvPr>
        </p:nvSpPr>
        <p:spPr/>
        <p:txBody>
          <a:bodyPr/>
          <a:lstStyle/>
          <a:p>
            <a:r>
              <a:rPr lang="en-US" dirty="0"/>
              <a:t>Disadvantage 3. Lack of Advanced Version Control</a:t>
            </a:r>
          </a:p>
        </p:txBody>
      </p:sp>
      <p:sp>
        <p:nvSpPr>
          <p:cNvPr id="3" name="Text Placeholder 2">
            <a:extLst>
              <a:ext uri="{FF2B5EF4-FFF2-40B4-BE49-F238E27FC236}">
                <a16:creationId xmlns:a16="http://schemas.microsoft.com/office/drawing/2014/main" id="{5183EBF8-A6C0-40ED-5D12-80406EC19E6E}"/>
              </a:ext>
            </a:extLst>
          </p:cNvPr>
          <p:cNvSpPr>
            <a:spLocks noGrp="1"/>
          </p:cNvSpPr>
          <p:nvPr>
            <p:ph type="body" idx="1"/>
          </p:nvPr>
        </p:nvSpPr>
        <p:spPr/>
        <p:txBody>
          <a:bodyPr/>
          <a:lstStyle/>
          <a:p>
            <a:r>
              <a:rPr lang="en-US"/>
              <a:t>Excel does not have built-in version control.
</a:t>
            </a:r>
          </a:p>
          <a:p>
            <a:r>
              <a:rPr lang="en-US"/>
              <a:t>Tracking changes in Excel requires manually saving new versions.
</a:t>
            </a:r>
          </a:p>
          <a:p>
            <a:r>
              <a:rPr lang="en-US"/>
              <a:t>There is no history of previous file versions unless saved explicitly.
</a:t>
            </a:r>
          </a:p>
          <a:p>
            <a:r>
              <a:rPr lang="en-US"/>
              <a:t>Collaborators can accidentally overwrite each other's work.
</a:t>
            </a:r>
          </a:p>
          <a:p>
            <a:endParaRPr lang="en-US"/>
          </a:p>
        </p:txBody>
      </p:sp>
    </p:spTree>
    <p:extLst>
      <p:ext uri="{BB962C8B-B14F-4D97-AF65-F5344CB8AC3E}">
        <p14:creationId xmlns:p14="http://schemas.microsoft.com/office/powerpoint/2010/main" val="254632674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8D11D-90E9-5052-811A-C768883C8A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584A90-C12A-F7C9-180D-C48BD44BFEB2}"/>
              </a:ext>
            </a:extLst>
          </p:cNvPr>
          <p:cNvSpPr>
            <a:spLocks noGrp="1"/>
          </p:cNvSpPr>
          <p:nvPr>
            <p:ph type="title"/>
          </p:nvPr>
        </p:nvSpPr>
        <p:spPr/>
        <p:txBody>
          <a:bodyPr/>
          <a:lstStyle/>
          <a:p>
            <a:r>
              <a:rPr lang="en-US" dirty="0"/>
              <a:t>Disadvantage 4. Limited Database Management Capabilities</a:t>
            </a:r>
          </a:p>
        </p:txBody>
      </p:sp>
      <p:sp>
        <p:nvSpPr>
          <p:cNvPr id="3" name="Text Placeholder 2">
            <a:extLst>
              <a:ext uri="{FF2B5EF4-FFF2-40B4-BE49-F238E27FC236}">
                <a16:creationId xmlns:a16="http://schemas.microsoft.com/office/drawing/2014/main" id="{661C2733-7122-8088-F670-72FDCE1E480F}"/>
              </a:ext>
            </a:extLst>
          </p:cNvPr>
          <p:cNvSpPr>
            <a:spLocks noGrp="1"/>
          </p:cNvSpPr>
          <p:nvPr>
            <p:ph type="body" idx="1"/>
          </p:nvPr>
        </p:nvSpPr>
        <p:spPr/>
        <p:txBody>
          <a:bodyPr/>
          <a:lstStyle/>
          <a:p>
            <a:r>
              <a:rPr lang="en-US"/>
              <a:t>Excel is not a relational database management system.
</a:t>
            </a:r>
          </a:p>
          <a:p>
            <a:r>
              <a:rPr lang="en-US"/>
              <a:t>It lacks features like SQL querying and relational data modeling.
</a:t>
            </a:r>
          </a:p>
          <a:p>
            <a:r>
              <a:rPr lang="en-US"/>
              <a:t>Handling complex data relationships in Excel is inefficient.
</a:t>
            </a:r>
          </a:p>
          <a:p>
            <a:r>
              <a:rPr lang="en-US"/>
              <a:t>It is not suitable for handling highly structured or interrelated data.
</a:t>
            </a:r>
          </a:p>
          <a:p>
            <a:endParaRPr lang="en-US"/>
          </a:p>
        </p:txBody>
      </p:sp>
    </p:spTree>
    <p:extLst>
      <p:ext uri="{BB962C8B-B14F-4D97-AF65-F5344CB8AC3E}">
        <p14:creationId xmlns:p14="http://schemas.microsoft.com/office/powerpoint/2010/main" val="376108522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8D4BC-7CBE-E639-D676-9E74A84295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2022AC-32FF-3FC9-7F9F-F4E5DE3931E2}"/>
              </a:ext>
            </a:extLst>
          </p:cNvPr>
          <p:cNvSpPr>
            <a:spLocks noGrp="1"/>
          </p:cNvSpPr>
          <p:nvPr>
            <p:ph type="title"/>
          </p:nvPr>
        </p:nvSpPr>
        <p:spPr/>
        <p:txBody>
          <a:bodyPr/>
          <a:lstStyle/>
          <a:p>
            <a:r>
              <a:rPr lang="en-US" dirty="0"/>
              <a:t>Disadvantage 5. Steep Learning Curve for Beginners</a:t>
            </a:r>
          </a:p>
        </p:txBody>
      </p:sp>
      <p:sp>
        <p:nvSpPr>
          <p:cNvPr id="3" name="Text Placeholder 2">
            <a:extLst>
              <a:ext uri="{FF2B5EF4-FFF2-40B4-BE49-F238E27FC236}">
                <a16:creationId xmlns:a16="http://schemas.microsoft.com/office/drawing/2014/main" id="{E1CD8E07-275D-8C23-6560-2057A1B80668}"/>
              </a:ext>
            </a:extLst>
          </p:cNvPr>
          <p:cNvSpPr>
            <a:spLocks noGrp="1"/>
          </p:cNvSpPr>
          <p:nvPr>
            <p:ph type="body" idx="1"/>
          </p:nvPr>
        </p:nvSpPr>
        <p:spPr/>
        <p:txBody>
          <a:bodyPr>
            <a:normAutofit lnSpcReduction="10000"/>
          </a:bodyPr>
          <a:lstStyle/>
          <a:p>
            <a:r>
              <a:rPr lang="en-US"/>
              <a:t>Excel can be challenging for beginners to master.
</a:t>
            </a:r>
          </a:p>
          <a:p>
            <a:r>
              <a:rPr lang="en-US"/>
              <a:t>The interface is feature-rich, which can overwhelm new users.
</a:t>
            </a:r>
          </a:p>
          <a:p>
            <a:r>
              <a:rPr lang="en-US"/>
              <a:t>Complex formulas and functions require advanced knowledge.
</a:t>
            </a:r>
          </a:p>
          <a:p>
            <a:r>
              <a:rPr lang="en-US"/>
              <a:t>Pivot tables and advanced charts are difficult to use without experience.
</a:t>
            </a:r>
          </a:p>
          <a:p>
            <a:endParaRPr lang="en-US"/>
          </a:p>
        </p:txBody>
      </p:sp>
    </p:spTree>
    <p:extLst>
      <p:ext uri="{BB962C8B-B14F-4D97-AF65-F5344CB8AC3E}">
        <p14:creationId xmlns:p14="http://schemas.microsoft.com/office/powerpoint/2010/main" val="4866422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5C11F-3100-F915-EE05-F53E304EC820}"/>
              </a:ext>
            </a:extLst>
          </p:cNvPr>
          <p:cNvSpPr>
            <a:spLocks noGrp="1"/>
          </p:cNvSpPr>
          <p:nvPr>
            <p:ph type="title"/>
          </p:nvPr>
        </p:nvSpPr>
        <p:spPr/>
        <p:txBody>
          <a:bodyPr/>
          <a:lstStyle/>
          <a:p>
            <a:r>
              <a:rPr lang="en-US" dirty="0"/>
              <a:t>What is PowerPoint? </a:t>
            </a:r>
          </a:p>
        </p:txBody>
      </p:sp>
      <p:sp>
        <p:nvSpPr>
          <p:cNvPr id="3" name="Text Placeholder 2">
            <a:extLst>
              <a:ext uri="{FF2B5EF4-FFF2-40B4-BE49-F238E27FC236}">
                <a16:creationId xmlns:a16="http://schemas.microsoft.com/office/drawing/2014/main" id="{726D90C0-7C59-BA6F-3F80-2B71DD477203}"/>
              </a:ext>
            </a:extLst>
          </p:cNvPr>
          <p:cNvSpPr>
            <a:spLocks noGrp="1"/>
          </p:cNvSpPr>
          <p:nvPr>
            <p:ph type="body" idx="1"/>
          </p:nvPr>
        </p:nvSpPr>
        <p:spPr/>
        <p:txBody>
          <a:bodyPr/>
          <a:lstStyle/>
          <a:p>
            <a:r>
              <a:rPr lang="en-US" dirty="0"/>
              <a:t>• Microsoft PowerPoint is a presentation graphics program.
</a:t>
            </a:r>
          </a:p>
          <a:p>
            <a:r>
              <a:rPr lang="en-US" dirty="0"/>
              <a:t>• It allows users to create slideshows composed of text, images, and multimedia.
</a:t>
            </a:r>
          </a:p>
          <a:p>
            <a:r>
              <a:rPr lang="en-US" dirty="0"/>
              <a:t>• Commonly used in business, education, and personal settings.
</a:t>
            </a:r>
          </a:p>
          <a:p>
            <a:r>
              <a:rPr lang="en-US" dirty="0"/>
              <a:t>• Facilitates effective communication through visual aids.</a:t>
            </a:r>
          </a:p>
        </p:txBody>
      </p:sp>
    </p:spTree>
    <p:extLst>
      <p:ext uri="{BB962C8B-B14F-4D97-AF65-F5344CB8AC3E}">
        <p14:creationId xmlns:p14="http://schemas.microsoft.com/office/powerpoint/2010/main" val="2227116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B5E7F-8643-C202-F3E5-146E21946DC8}"/>
              </a:ext>
            </a:extLst>
          </p:cNvPr>
          <p:cNvSpPr>
            <a:spLocks noGrp="1"/>
          </p:cNvSpPr>
          <p:nvPr>
            <p:ph type="title"/>
          </p:nvPr>
        </p:nvSpPr>
        <p:spPr/>
        <p:txBody>
          <a:bodyPr/>
          <a:lstStyle/>
          <a:p>
            <a:r>
              <a:rPr lang="en-US"/>
              <a:t>Introduction to Google Sheets</a:t>
            </a:r>
          </a:p>
        </p:txBody>
      </p:sp>
      <p:sp>
        <p:nvSpPr>
          <p:cNvPr id="3" name="Text Placeholder 2">
            <a:extLst>
              <a:ext uri="{FF2B5EF4-FFF2-40B4-BE49-F238E27FC236}">
                <a16:creationId xmlns:a16="http://schemas.microsoft.com/office/drawing/2014/main" id="{B422CAEB-9C79-85B8-8BC4-6CF74D3F497E}"/>
              </a:ext>
            </a:extLst>
          </p:cNvPr>
          <p:cNvSpPr>
            <a:spLocks noGrp="1"/>
          </p:cNvSpPr>
          <p:nvPr>
            <p:ph type="body" idx="1"/>
          </p:nvPr>
        </p:nvSpPr>
        <p:spPr/>
        <p:txBody>
          <a:bodyPr/>
          <a:lstStyle/>
          <a:p>
            <a:r>
              <a:rPr lang="en-US"/>
              <a:t>Online spreadsheet application.
</a:t>
            </a:r>
          </a:p>
          <a:p>
            <a:r>
              <a:rPr lang="en-US"/>
              <a:t>Accessible through any browser.
</a:t>
            </a:r>
          </a:p>
          <a:p>
            <a:r>
              <a:rPr lang="en-US"/>
              <a:t>Part of Google Workspace.
</a:t>
            </a:r>
          </a:p>
          <a:p>
            <a:r>
              <a:rPr lang="en-US"/>
              <a:t>No installation required.
</a:t>
            </a:r>
          </a:p>
          <a:p>
            <a:endParaRPr lang="en-US"/>
          </a:p>
        </p:txBody>
      </p:sp>
    </p:spTree>
    <p:extLst>
      <p:ext uri="{BB962C8B-B14F-4D97-AF65-F5344CB8AC3E}">
        <p14:creationId xmlns:p14="http://schemas.microsoft.com/office/powerpoint/2010/main" val="360775248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7B8A9-7A3F-ED76-2506-12DDB2E7C013}"/>
              </a:ext>
            </a:extLst>
          </p:cNvPr>
          <p:cNvSpPr>
            <a:spLocks noGrp="1"/>
          </p:cNvSpPr>
          <p:nvPr>
            <p:ph type="title"/>
          </p:nvPr>
        </p:nvSpPr>
        <p:spPr/>
        <p:txBody>
          <a:bodyPr/>
          <a:lstStyle/>
          <a:p>
            <a:r>
              <a:rPr lang="en-US" dirty="0"/>
              <a:t>What is PowerPoint? </a:t>
            </a:r>
          </a:p>
        </p:txBody>
      </p:sp>
      <p:sp>
        <p:nvSpPr>
          <p:cNvPr id="3" name="Text Placeholder 2">
            <a:extLst>
              <a:ext uri="{FF2B5EF4-FFF2-40B4-BE49-F238E27FC236}">
                <a16:creationId xmlns:a16="http://schemas.microsoft.com/office/drawing/2014/main" id="{FDB1B6A5-E44A-9396-61EB-1D8DDA43AA3C}"/>
              </a:ext>
            </a:extLst>
          </p:cNvPr>
          <p:cNvSpPr>
            <a:spLocks noGrp="1"/>
          </p:cNvSpPr>
          <p:nvPr>
            <p:ph type="body" idx="1"/>
          </p:nvPr>
        </p:nvSpPr>
        <p:spPr/>
        <p:txBody>
          <a:bodyPr/>
          <a:lstStyle/>
          <a:p>
            <a:r>
              <a:rPr lang="en-US"/>
              <a:t>• Users can create presentations from scratch or use templates.
</a:t>
            </a:r>
          </a:p>
          <a:p>
            <a:r>
              <a:rPr lang="en-US"/>
              <a:t>• Offers various tools for designing and formatting slides.
</a:t>
            </a:r>
          </a:p>
          <a:p>
            <a:r>
              <a:rPr lang="en-US"/>
              <a:t>• Supports animations and transitions to enhance presentations.
</a:t>
            </a:r>
          </a:p>
          <a:p>
            <a:r>
              <a:rPr lang="en-US"/>
              <a:t>• Allows integration with other Microsoft Office applications.</a:t>
            </a:r>
          </a:p>
        </p:txBody>
      </p:sp>
    </p:spTree>
    <p:extLst>
      <p:ext uri="{BB962C8B-B14F-4D97-AF65-F5344CB8AC3E}">
        <p14:creationId xmlns:p14="http://schemas.microsoft.com/office/powerpoint/2010/main" val="226225710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98672-65D4-5F89-9545-18AAF323DA0A}"/>
              </a:ext>
            </a:extLst>
          </p:cNvPr>
          <p:cNvSpPr>
            <a:spLocks noGrp="1"/>
          </p:cNvSpPr>
          <p:nvPr>
            <p:ph type="title"/>
          </p:nvPr>
        </p:nvSpPr>
        <p:spPr/>
        <p:txBody>
          <a:bodyPr/>
          <a:lstStyle/>
          <a:p>
            <a:r>
              <a:rPr lang="en-US" dirty="0"/>
              <a:t>What is PowerPoint? </a:t>
            </a:r>
          </a:p>
        </p:txBody>
      </p:sp>
      <p:sp>
        <p:nvSpPr>
          <p:cNvPr id="3" name="Text Placeholder 2">
            <a:extLst>
              <a:ext uri="{FF2B5EF4-FFF2-40B4-BE49-F238E27FC236}">
                <a16:creationId xmlns:a16="http://schemas.microsoft.com/office/drawing/2014/main" id="{F177D98E-4DD8-3E1A-FBD0-C109FE72D583}"/>
              </a:ext>
            </a:extLst>
          </p:cNvPr>
          <p:cNvSpPr>
            <a:spLocks noGrp="1"/>
          </p:cNvSpPr>
          <p:nvPr>
            <p:ph type="body" idx="1"/>
          </p:nvPr>
        </p:nvSpPr>
        <p:spPr/>
        <p:txBody>
          <a:bodyPr/>
          <a:lstStyle/>
          <a:p>
            <a:r>
              <a:rPr lang="en-US"/>
              <a:t>• Presentations can be shared online or delivered in person.
</a:t>
            </a:r>
          </a:p>
          <a:p>
            <a:r>
              <a:rPr lang="en-US"/>
              <a:t>• Provides options for exporting presentations in different formats.
</a:t>
            </a:r>
          </a:p>
          <a:p>
            <a:r>
              <a:rPr lang="en-US"/>
              <a:t>• Facilitates collaboration through shared editing features.
</a:t>
            </a:r>
          </a:p>
          <a:p>
            <a:r>
              <a:rPr lang="en-US"/>
              <a:t>• Widely recognized as a standard tool for presentations.</a:t>
            </a:r>
          </a:p>
        </p:txBody>
      </p:sp>
    </p:spTree>
    <p:extLst>
      <p:ext uri="{BB962C8B-B14F-4D97-AF65-F5344CB8AC3E}">
        <p14:creationId xmlns:p14="http://schemas.microsoft.com/office/powerpoint/2010/main" val="308459239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C43BD-0221-527A-6E0E-137E56DFBF45}"/>
              </a:ext>
            </a:extLst>
          </p:cNvPr>
          <p:cNvSpPr>
            <a:spLocks noGrp="1"/>
          </p:cNvSpPr>
          <p:nvPr>
            <p:ph type="title"/>
          </p:nvPr>
        </p:nvSpPr>
        <p:spPr/>
        <p:txBody>
          <a:bodyPr/>
          <a:lstStyle/>
          <a:p>
            <a:r>
              <a:rPr lang="en-US" dirty="0"/>
              <a:t>What is PowerPoint? </a:t>
            </a:r>
          </a:p>
        </p:txBody>
      </p:sp>
      <p:sp>
        <p:nvSpPr>
          <p:cNvPr id="3" name="Text Placeholder 2">
            <a:extLst>
              <a:ext uri="{FF2B5EF4-FFF2-40B4-BE49-F238E27FC236}">
                <a16:creationId xmlns:a16="http://schemas.microsoft.com/office/drawing/2014/main" id="{66C25747-B9A6-FFB1-1963-B1ABDFD91C72}"/>
              </a:ext>
            </a:extLst>
          </p:cNvPr>
          <p:cNvSpPr>
            <a:spLocks noGrp="1"/>
          </p:cNvSpPr>
          <p:nvPr>
            <p:ph type="body" idx="1"/>
          </p:nvPr>
        </p:nvSpPr>
        <p:spPr/>
        <p:txBody>
          <a:bodyPr/>
          <a:lstStyle/>
          <a:p>
            <a:r>
              <a:rPr lang="en-US"/>
              <a:t>• Supports multimedia elements like video and audio clips.
</a:t>
            </a:r>
          </a:p>
          <a:p>
            <a:r>
              <a:rPr lang="en-US"/>
              <a:t>• Enables the incorporation of charts and graphs for data visualization.
</a:t>
            </a:r>
          </a:p>
          <a:p>
            <a:r>
              <a:rPr lang="en-US"/>
              <a:t>• Users can add hyperlinks to navigate between slides or external content.
</a:t>
            </a:r>
          </a:p>
          <a:p>
            <a:r>
              <a:rPr lang="en-US"/>
              <a:t>• Offers speaker notes to assist presenters during delivery.</a:t>
            </a:r>
          </a:p>
        </p:txBody>
      </p:sp>
    </p:spTree>
    <p:extLst>
      <p:ext uri="{BB962C8B-B14F-4D97-AF65-F5344CB8AC3E}">
        <p14:creationId xmlns:p14="http://schemas.microsoft.com/office/powerpoint/2010/main" val="177034509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D6EF6-2DAE-ABF8-A28E-9B566C946318}"/>
              </a:ext>
            </a:extLst>
          </p:cNvPr>
          <p:cNvSpPr>
            <a:spLocks noGrp="1"/>
          </p:cNvSpPr>
          <p:nvPr>
            <p:ph type="title"/>
          </p:nvPr>
        </p:nvSpPr>
        <p:spPr/>
        <p:txBody>
          <a:bodyPr/>
          <a:lstStyle/>
          <a:p>
            <a:r>
              <a:rPr lang="en-US" dirty="0"/>
              <a:t>What is PowerPoint? </a:t>
            </a:r>
          </a:p>
        </p:txBody>
      </p:sp>
      <p:sp>
        <p:nvSpPr>
          <p:cNvPr id="3" name="Text Placeholder 2">
            <a:extLst>
              <a:ext uri="{FF2B5EF4-FFF2-40B4-BE49-F238E27FC236}">
                <a16:creationId xmlns:a16="http://schemas.microsoft.com/office/drawing/2014/main" id="{FF443DF5-F813-82C5-E6A8-4C4DF9662548}"/>
              </a:ext>
            </a:extLst>
          </p:cNvPr>
          <p:cNvSpPr>
            <a:spLocks noGrp="1"/>
          </p:cNvSpPr>
          <p:nvPr>
            <p:ph type="body" idx="1"/>
          </p:nvPr>
        </p:nvSpPr>
        <p:spPr/>
        <p:txBody>
          <a:bodyPr/>
          <a:lstStyle/>
          <a:p>
            <a:r>
              <a:rPr lang="en-US"/>
              <a:t>• Provides a user-friendly interface with drag-and-drop functionality.
</a:t>
            </a:r>
          </a:p>
          <a:p>
            <a:r>
              <a:rPr lang="en-US"/>
              <a:t>• Allows customization of slide layouts and designs.
</a:t>
            </a:r>
          </a:p>
          <a:p>
            <a:r>
              <a:rPr lang="en-US"/>
              <a:t>• Includes tools for aligning and distributing objects on slides.
</a:t>
            </a:r>
          </a:p>
          <a:p>
            <a:r>
              <a:rPr lang="en-US"/>
              <a:t>• Regular updates enhance features and usability.</a:t>
            </a:r>
          </a:p>
        </p:txBody>
      </p:sp>
    </p:spTree>
    <p:extLst>
      <p:ext uri="{BB962C8B-B14F-4D97-AF65-F5344CB8AC3E}">
        <p14:creationId xmlns:p14="http://schemas.microsoft.com/office/powerpoint/2010/main" val="70006899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0CFEB-287A-30B0-D083-C1391EA88418}"/>
              </a:ext>
            </a:extLst>
          </p:cNvPr>
          <p:cNvSpPr>
            <a:spLocks noGrp="1"/>
          </p:cNvSpPr>
          <p:nvPr>
            <p:ph type="title"/>
          </p:nvPr>
        </p:nvSpPr>
        <p:spPr/>
        <p:txBody>
          <a:bodyPr/>
          <a:lstStyle/>
          <a:p>
            <a:r>
              <a:rPr lang="en-US" dirty="0"/>
              <a:t>What is PowerPoint? </a:t>
            </a:r>
          </a:p>
        </p:txBody>
      </p:sp>
      <p:sp>
        <p:nvSpPr>
          <p:cNvPr id="3" name="Text Placeholder 2">
            <a:extLst>
              <a:ext uri="{FF2B5EF4-FFF2-40B4-BE49-F238E27FC236}">
                <a16:creationId xmlns:a16="http://schemas.microsoft.com/office/drawing/2014/main" id="{993B79B9-53AB-3FFA-3B79-3A471E23018C}"/>
              </a:ext>
            </a:extLst>
          </p:cNvPr>
          <p:cNvSpPr>
            <a:spLocks noGrp="1"/>
          </p:cNvSpPr>
          <p:nvPr>
            <p:ph type="body" idx="1"/>
          </p:nvPr>
        </p:nvSpPr>
        <p:spPr/>
        <p:txBody>
          <a:bodyPr/>
          <a:lstStyle/>
          <a:p>
            <a:r>
              <a:rPr lang="en-US"/>
              <a:t>• Compatible with various file formats for easy sharing.
</a:t>
            </a:r>
          </a:p>
          <a:p>
            <a:r>
              <a:rPr lang="en-US"/>
              <a:t>• Offers cloud storage options through OneDrive for accessibility.
</a:t>
            </a:r>
          </a:p>
          <a:p>
            <a:r>
              <a:rPr lang="en-US"/>
              <a:t>• Users can rehearse timings and record presentations within the app.
</a:t>
            </a:r>
          </a:p>
          <a:p>
            <a:r>
              <a:rPr lang="en-US"/>
              <a:t>• Facilitates feedback collection through comments.</a:t>
            </a:r>
          </a:p>
        </p:txBody>
      </p:sp>
    </p:spTree>
    <p:extLst>
      <p:ext uri="{BB962C8B-B14F-4D97-AF65-F5344CB8AC3E}">
        <p14:creationId xmlns:p14="http://schemas.microsoft.com/office/powerpoint/2010/main" val="33047772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CE6F4-69CF-1C64-E19C-432AD4F67929}"/>
              </a:ext>
            </a:extLst>
          </p:cNvPr>
          <p:cNvSpPr>
            <a:spLocks noGrp="1"/>
          </p:cNvSpPr>
          <p:nvPr>
            <p:ph type="title"/>
          </p:nvPr>
        </p:nvSpPr>
        <p:spPr/>
        <p:txBody>
          <a:bodyPr/>
          <a:lstStyle/>
          <a:p>
            <a:r>
              <a:rPr lang="en-US" dirty="0"/>
              <a:t>What is PowerPoint? </a:t>
            </a:r>
          </a:p>
        </p:txBody>
      </p:sp>
      <p:sp>
        <p:nvSpPr>
          <p:cNvPr id="3" name="Text Placeholder 2">
            <a:extLst>
              <a:ext uri="{FF2B5EF4-FFF2-40B4-BE49-F238E27FC236}">
                <a16:creationId xmlns:a16="http://schemas.microsoft.com/office/drawing/2014/main" id="{0D57CDD1-F424-A77D-FD37-6C5B0AD4BB95}"/>
              </a:ext>
            </a:extLst>
          </p:cNvPr>
          <p:cNvSpPr>
            <a:spLocks noGrp="1"/>
          </p:cNvSpPr>
          <p:nvPr>
            <p:ph type="body" idx="1"/>
          </p:nvPr>
        </p:nvSpPr>
        <p:spPr/>
        <p:txBody>
          <a:bodyPr/>
          <a:lstStyle/>
          <a:p>
            <a:r>
              <a:rPr lang="en-US"/>
              <a:t>• Ideal for both formal and informal presentations.
</a:t>
            </a:r>
          </a:p>
          <a:p>
            <a:r>
              <a:rPr lang="en-US"/>
              <a:t>• Enhances audience engagement through visual storytelling.
</a:t>
            </a:r>
          </a:p>
          <a:p>
            <a:r>
              <a:rPr lang="en-US"/>
              <a:t>• Provides tools to track audience engagement during presentations.
</a:t>
            </a:r>
          </a:p>
          <a:p>
            <a:r>
              <a:rPr lang="en-US"/>
              <a:t>• A versatile tool suitable for various presentation needs.</a:t>
            </a:r>
          </a:p>
        </p:txBody>
      </p:sp>
    </p:spTree>
    <p:extLst>
      <p:ext uri="{BB962C8B-B14F-4D97-AF65-F5344CB8AC3E}">
        <p14:creationId xmlns:p14="http://schemas.microsoft.com/office/powerpoint/2010/main" val="7265326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76A90-9E90-6FC2-1327-80ABB186622B}"/>
              </a:ext>
            </a:extLst>
          </p:cNvPr>
          <p:cNvSpPr>
            <a:spLocks noGrp="1"/>
          </p:cNvSpPr>
          <p:nvPr>
            <p:ph type="title"/>
          </p:nvPr>
        </p:nvSpPr>
        <p:spPr/>
        <p:txBody>
          <a:bodyPr/>
          <a:lstStyle/>
          <a:p>
            <a:r>
              <a:rPr lang="en-US" dirty="0"/>
              <a:t>Advantages of PowerPoint</a:t>
            </a:r>
          </a:p>
        </p:txBody>
      </p:sp>
      <p:sp>
        <p:nvSpPr>
          <p:cNvPr id="3" name="Text Placeholder 2">
            <a:extLst>
              <a:ext uri="{FF2B5EF4-FFF2-40B4-BE49-F238E27FC236}">
                <a16:creationId xmlns:a16="http://schemas.microsoft.com/office/drawing/2014/main" id="{C5C2278A-9A8C-DB8B-BBCE-F7861F980765}"/>
              </a:ext>
            </a:extLst>
          </p:cNvPr>
          <p:cNvSpPr>
            <a:spLocks noGrp="1"/>
          </p:cNvSpPr>
          <p:nvPr>
            <p:ph type="body" idx="1"/>
          </p:nvPr>
        </p:nvSpPr>
        <p:spPr/>
        <p:txBody>
          <a:bodyPr/>
          <a:lstStyle/>
          <a:p>
            <a:r>
              <a:rPr lang="en-US"/>
              <a:t>• User-friendly interface makes it accessible for all skill levels.
</a:t>
            </a:r>
          </a:p>
          <a:p>
            <a:r>
              <a:rPr lang="en-US"/>
              <a:t>• Wide variety of templates available to save time on design.
</a:t>
            </a:r>
          </a:p>
          <a:p>
            <a:r>
              <a:rPr lang="en-US"/>
              <a:t>• Supports multimedia integration for dynamic presentations.
</a:t>
            </a:r>
          </a:p>
          <a:p>
            <a:r>
              <a:rPr lang="en-US"/>
              <a:t>• Enables collaboration among team members.</a:t>
            </a:r>
          </a:p>
        </p:txBody>
      </p:sp>
    </p:spTree>
    <p:extLst>
      <p:ext uri="{BB962C8B-B14F-4D97-AF65-F5344CB8AC3E}">
        <p14:creationId xmlns:p14="http://schemas.microsoft.com/office/powerpoint/2010/main" val="127118648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5835-081E-7EBA-C527-1C68C10EF0A0}"/>
              </a:ext>
            </a:extLst>
          </p:cNvPr>
          <p:cNvSpPr>
            <a:spLocks noGrp="1"/>
          </p:cNvSpPr>
          <p:nvPr>
            <p:ph type="title"/>
          </p:nvPr>
        </p:nvSpPr>
        <p:spPr/>
        <p:txBody>
          <a:bodyPr/>
          <a:lstStyle/>
          <a:p>
            <a:r>
              <a:rPr lang="en-US" dirty="0"/>
              <a:t>Advantages of PowerPoint</a:t>
            </a:r>
          </a:p>
        </p:txBody>
      </p:sp>
      <p:sp>
        <p:nvSpPr>
          <p:cNvPr id="3" name="Text Placeholder 2">
            <a:extLst>
              <a:ext uri="{FF2B5EF4-FFF2-40B4-BE49-F238E27FC236}">
                <a16:creationId xmlns:a16="http://schemas.microsoft.com/office/drawing/2014/main" id="{E34E288B-EB27-8E1D-53DB-E47AE915C929}"/>
              </a:ext>
            </a:extLst>
          </p:cNvPr>
          <p:cNvSpPr>
            <a:spLocks noGrp="1"/>
          </p:cNvSpPr>
          <p:nvPr>
            <p:ph type="body" idx="1"/>
          </p:nvPr>
        </p:nvSpPr>
        <p:spPr/>
        <p:txBody>
          <a:bodyPr/>
          <a:lstStyle/>
          <a:p>
            <a:r>
              <a:rPr lang="en-US"/>
              <a:t>• Offers extensive formatting options to enhance visual appeal.
</a:t>
            </a:r>
          </a:p>
          <a:p>
            <a:r>
              <a:rPr lang="en-US"/>
              <a:t>• Allows easy sharing via email or cloud services.
</a:t>
            </a:r>
          </a:p>
          <a:p>
            <a:r>
              <a:rPr lang="en-US"/>
              <a:t>• Provides tools for tracking audience engagement.
</a:t>
            </a:r>
          </a:p>
          <a:p>
            <a:r>
              <a:rPr lang="en-US"/>
              <a:t>• Supports various file formats for compatibility.</a:t>
            </a:r>
          </a:p>
        </p:txBody>
      </p:sp>
    </p:spTree>
    <p:extLst>
      <p:ext uri="{BB962C8B-B14F-4D97-AF65-F5344CB8AC3E}">
        <p14:creationId xmlns:p14="http://schemas.microsoft.com/office/powerpoint/2010/main" val="11619845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A15D-4A0A-B367-CAC5-4AF08BEDB867}"/>
              </a:ext>
            </a:extLst>
          </p:cNvPr>
          <p:cNvSpPr>
            <a:spLocks noGrp="1"/>
          </p:cNvSpPr>
          <p:nvPr>
            <p:ph type="title"/>
          </p:nvPr>
        </p:nvSpPr>
        <p:spPr/>
        <p:txBody>
          <a:bodyPr/>
          <a:lstStyle/>
          <a:p>
            <a:r>
              <a:rPr lang="en-US" dirty="0"/>
              <a:t>Advantages of PowerPoint</a:t>
            </a:r>
          </a:p>
        </p:txBody>
      </p:sp>
      <p:sp>
        <p:nvSpPr>
          <p:cNvPr id="3" name="Text Placeholder 2">
            <a:extLst>
              <a:ext uri="{FF2B5EF4-FFF2-40B4-BE49-F238E27FC236}">
                <a16:creationId xmlns:a16="http://schemas.microsoft.com/office/drawing/2014/main" id="{D02D89E8-952B-7885-6792-56C50C2202D7}"/>
              </a:ext>
            </a:extLst>
          </p:cNvPr>
          <p:cNvSpPr>
            <a:spLocks noGrp="1"/>
          </p:cNvSpPr>
          <p:nvPr>
            <p:ph type="body" idx="1"/>
          </p:nvPr>
        </p:nvSpPr>
        <p:spPr/>
        <p:txBody>
          <a:bodyPr/>
          <a:lstStyle/>
          <a:p>
            <a:r>
              <a:rPr lang="en-US"/>
              <a:t>• Facilitates quick updates and edits to presentations.
</a:t>
            </a:r>
          </a:p>
          <a:p>
            <a:r>
              <a:rPr lang="en-US"/>
              <a:t>• Helps in organizing information logically.
</a:t>
            </a:r>
          </a:p>
          <a:p>
            <a:r>
              <a:rPr lang="en-US"/>
              <a:t>• Enables rehearsal features to practice delivery.
</a:t>
            </a:r>
          </a:p>
          <a:p>
            <a:r>
              <a:rPr lang="en-US"/>
              <a:t>• Offers speaker notes for presenter assistance.</a:t>
            </a:r>
          </a:p>
        </p:txBody>
      </p:sp>
    </p:spTree>
    <p:extLst>
      <p:ext uri="{BB962C8B-B14F-4D97-AF65-F5344CB8AC3E}">
        <p14:creationId xmlns:p14="http://schemas.microsoft.com/office/powerpoint/2010/main" val="268327340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60FD7-3F4F-2C28-342C-CCC5A578752A}"/>
              </a:ext>
            </a:extLst>
          </p:cNvPr>
          <p:cNvSpPr>
            <a:spLocks noGrp="1"/>
          </p:cNvSpPr>
          <p:nvPr>
            <p:ph type="title"/>
          </p:nvPr>
        </p:nvSpPr>
        <p:spPr/>
        <p:txBody>
          <a:bodyPr/>
          <a:lstStyle/>
          <a:p>
            <a:r>
              <a:rPr lang="en-US" dirty="0"/>
              <a:t>Advantages of PowerPoint</a:t>
            </a:r>
          </a:p>
        </p:txBody>
      </p:sp>
      <p:sp>
        <p:nvSpPr>
          <p:cNvPr id="3" name="Text Placeholder 2">
            <a:extLst>
              <a:ext uri="{FF2B5EF4-FFF2-40B4-BE49-F238E27FC236}">
                <a16:creationId xmlns:a16="http://schemas.microsoft.com/office/drawing/2014/main" id="{1269E97D-3A04-4B99-941A-6E572F1AA604}"/>
              </a:ext>
            </a:extLst>
          </p:cNvPr>
          <p:cNvSpPr>
            <a:spLocks noGrp="1"/>
          </p:cNvSpPr>
          <p:nvPr>
            <p:ph type="body" idx="1"/>
          </p:nvPr>
        </p:nvSpPr>
        <p:spPr/>
        <p:txBody>
          <a:bodyPr/>
          <a:lstStyle/>
          <a:p>
            <a:r>
              <a:rPr lang="en-US"/>
              <a:t>• Allows customization of layouts based on audience needs.
</a:t>
            </a:r>
          </a:p>
          <a:p>
            <a:r>
              <a:rPr lang="en-US"/>
              <a:t>• Provides tools for creating interactive presentations.
</a:t>
            </a:r>
          </a:p>
          <a:p>
            <a:r>
              <a:rPr lang="en-US"/>
              <a:t>• Enhances storytelling through visual elements.
</a:t>
            </a:r>
          </a:p>
          <a:p>
            <a:r>
              <a:rPr lang="en-US"/>
              <a:t>• Supports real-time collaboration in cloud versions.</a:t>
            </a:r>
          </a:p>
        </p:txBody>
      </p:sp>
    </p:spTree>
    <p:extLst>
      <p:ext uri="{BB962C8B-B14F-4D97-AF65-F5344CB8AC3E}">
        <p14:creationId xmlns:p14="http://schemas.microsoft.com/office/powerpoint/2010/main" val="2006323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1DE95-1ED9-CBA2-02BC-4079D21A2470}"/>
              </a:ext>
            </a:extLst>
          </p:cNvPr>
          <p:cNvSpPr>
            <a:spLocks noGrp="1"/>
          </p:cNvSpPr>
          <p:nvPr>
            <p:ph type="title"/>
          </p:nvPr>
        </p:nvSpPr>
        <p:spPr/>
        <p:txBody>
          <a:bodyPr/>
          <a:lstStyle/>
          <a:p>
            <a:r>
              <a:rPr lang="en-US"/>
              <a:t>Real-Time Collaboration</a:t>
            </a:r>
          </a:p>
        </p:txBody>
      </p:sp>
      <p:sp>
        <p:nvSpPr>
          <p:cNvPr id="3" name="Text Placeholder 2">
            <a:extLst>
              <a:ext uri="{FF2B5EF4-FFF2-40B4-BE49-F238E27FC236}">
                <a16:creationId xmlns:a16="http://schemas.microsoft.com/office/drawing/2014/main" id="{B07351BA-92BC-BB16-5850-B789B7172202}"/>
              </a:ext>
            </a:extLst>
          </p:cNvPr>
          <p:cNvSpPr>
            <a:spLocks noGrp="1"/>
          </p:cNvSpPr>
          <p:nvPr>
            <p:ph type="body" idx="1"/>
          </p:nvPr>
        </p:nvSpPr>
        <p:spPr/>
        <p:txBody>
          <a:bodyPr/>
          <a:lstStyle/>
          <a:p>
            <a:r>
              <a:rPr lang="en-US"/>
              <a:t>Work with multiple users simultaneously.
</a:t>
            </a:r>
          </a:p>
          <a:p>
            <a:r>
              <a:rPr lang="en-US"/>
              <a:t>Changes are saved automatically.
</a:t>
            </a:r>
          </a:p>
          <a:p>
            <a:r>
              <a:rPr lang="en-US"/>
              <a:t>View edit history and revert changes.
</a:t>
            </a:r>
          </a:p>
          <a:p>
            <a:r>
              <a:rPr lang="en-US"/>
              <a:t>Real-time comments and suggestions.
</a:t>
            </a:r>
          </a:p>
          <a:p>
            <a:endParaRPr lang="en-US"/>
          </a:p>
        </p:txBody>
      </p:sp>
    </p:spTree>
    <p:extLst>
      <p:ext uri="{BB962C8B-B14F-4D97-AF65-F5344CB8AC3E}">
        <p14:creationId xmlns:p14="http://schemas.microsoft.com/office/powerpoint/2010/main" val="391314798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BC857-1BD3-C725-9DF0-BF4251753690}"/>
              </a:ext>
            </a:extLst>
          </p:cNvPr>
          <p:cNvSpPr>
            <a:spLocks noGrp="1"/>
          </p:cNvSpPr>
          <p:nvPr>
            <p:ph type="title"/>
          </p:nvPr>
        </p:nvSpPr>
        <p:spPr/>
        <p:txBody>
          <a:bodyPr/>
          <a:lstStyle/>
          <a:p>
            <a:r>
              <a:rPr lang="en-US" dirty="0"/>
              <a:t>Advantages of PowerPoint</a:t>
            </a:r>
          </a:p>
        </p:txBody>
      </p:sp>
      <p:sp>
        <p:nvSpPr>
          <p:cNvPr id="3" name="Text Placeholder 2">
            <a:extLst>
              <a:ext uri="{FF2B5EF4-FFF2-40B4-BE49-F238E27FC236}">
                <a16:creationId xmlns:a16="http://schemas.microsoft.com/office/drawing/2014/main" id="{DABBBD5E-1F49-C421-3303-EA189FBCC628}"/>
              </a:ext>
            </a:extLst>
          </p:cNvPr>
          <p:cNvSpPr>
            <a:spLocks noGrp="1"/>
          </p:cNvSpPr>
          <p:nvPr>
            <p:ph type="body" idx="1"/>
          </p:nvPr>
        </p:nvSpPr>
        <p:spPr/>
        <p:txBody>
          <a:bodyPr/>
          <a:lstStyle/>
          <a:p>
            <a:r>
              <a:rPr lang="en-US"/>
              <a:t>• Regular updates improve functionality and features.
</a:t>
            </a:r>
          </a:p>
          <a:p>
            <a:r>
              <a:rPr lang="en-US"/>
              <a:t>• Enables integration with other Microsoft applications.
</a:t>
            </a:r>
          </a:p>
          <a:p>
            <a:r>
              <a:rPr lang="en-US"/>
              <a:t>• Offers analytics tools to measure presentation effectiveness.
</a:t>
            </a:r>
          </a:p>
          <a:p>
            <a:r>
              <a:rPr lang="en-US"/>
              <a:t>• Great tool for training sessions and workshops.</a:t>
            </a:r>
          </a:p>
        </p:txBody>
      </p:sp>
    </p:spTree>
    <p:extLst>
      <p:ext uri="{BB962C8B-B14F-4D97-AF65-F5344CB8AC3E}">
        <p14:creationId xmlns:p14="http://schemas.microsoft.com/office/powerpoint/2010/main" val="45997473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D8E5D-4BDA-4841-6F0B-ED8836BD6F50}"/>
              </a:ext>
            </a:extLst>
          </p:cNvPr>
          <p:cNvSpPr>
            <a:spLocks noGrp="1"/>
          </p:cNvSpPr>
          <p:nvPr>
            <p:ph type="title"/>
          </p:nvPr>
        </p:nvSpPr>
        <p:spPr/>
        <p:txBody>
          <a:bodyPr/>
          <a:lstStyle/>
          <a:p>
            <a:r>
              <a:rPr lang="en-US" dirty="0"/>
              <a:t>Advantages of PowerPoint</a:t>
            </a:r>
          </a:p>
        </p:txBody>
      </p:sp>
      <p:sp>
        <p:nvSpPr>
          <p:cNvPr id="3" name="Text Placeholder 2">
            <a:extLst>
              <a:ext uri="{FF2B5EF4-FFF2-40B4-BE49-F238E27FC236}">
                <a16:creationId xmlns:a16="http://schemas.microsoft.com/office/drawing/2014/main" id="{4EB884CB-3307-F805-AECA-4536A74E8FFE}"/>
              </a:ext>
            </a:extLst>
          </p:cNvPr>
          <p:cNvSpPr>
            <a:spLocks noGrp="1"/>
          </p:cNvSpPr>
          <p:nvPr>
            <p:ph type="body" idx="1"/>
          </p:nvPr>
        </p:nvSpPr>
        <p:spPr/>
        <p:txBody>
          <a:bodyPr/>
          <a:lstStyle/>
          <a:p>
            <a:r>
              <a:rPr lang="en-US"/>
              <a:t>• Supports animations that can enhance engagement.
</a:t>
            </a:r>
          </a:p>
          <a:p>
            <a:r>
              <a:rPr lang="en-US"/>
              <a:t>• Makes it easy to present complex data visually.
</a:t>
            </a:r>
          </a:p>
          <a:p>
            <a:r>
              <a:rPr lang="en-US"/>
              <a:t>• Allows presenters to adapt content on-the-fly.
</a:t>
            </a:r>
          </a:p>
          <a:p>
            <a:r>
              <a:rPr lang="en-US"/>
              <a:t>• Can be used across various devices with compatible software.</a:t>
            </a:r>
          </a:p>
        </p:txBody>
      </p:sp>
    </p:spTree>
    <p:extLst>
      <p:ext uri="{BB962C8B-B14F-4D97-AF65-F5344CB8AC3E}">
        <p14:creationId xmlns:p14="http://schemas.microsoft.com/office/powerpoint/2010/main" val="265308217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27061-8F3F-2D76-23D9-3BF2D5B175D9}"/>
              </a:ext>
            </a:extLst>
          </p:cNvPr>
          <p:cNvSpPr>
            <a:spLocks noGrp="1"/>
          </p:cNvSpPr>
          <p:nvPr>
            <p:ph type="title"/>
          </p:nvPr>
        </p:nvSpPr>
        <p:spPr/>
        <p:txBody>
          <a:bodyPr/>
          <a:lstStyle/>
          <a:p>
            <a:r>
              <a:rPr lang="en-US" dirty="0"/>
              <a:t>Advantages of PowerPoint</a:t>
            </a:r>
          </a:p>
        </p:txBody>
      </p:sp>
      <p:sp>
        <p:nvSpPr>
          <p:cNvPr id="3" name="Text Placeholder 2">
            <a:extLst>
              <a:ext uri="{FF2B5EF4-FFF2-40B4-BE49-F238E27FC236}">
                <a16:creationId xmlns:a16="http://schemas.microsoft.com/office/drawing/2014/main" id="{BB910D4B-DBBA-B889-46E9-B70E45DCB96E}"/>
              </a:ext>
            </a:extLst>
          </p:cNvPr>
          <p:cNvSpPr>
            <a:spLocks noGrp="1"/>
          </p:cNvSpPr>
          <p:nvPr>
            <p:ph type="body" idx="1"/>
          </p:nvPr>
        </p:nvSpPr>
        <p:spPr/>
        <p:txBody>
          <a:bodyPr/>
          <a:lstStyle/>
          <a:p>
            <a:r>
              <a:rPr lang="en-US"/>
              <a:t>• Excellent tool for creating educational materials.
</a:t>
            </a:r>
          </a:p>
          <a:p>
            <a:r>
              <a:rPr lang="en-US"/>
              <a:t>• Facilitates clear communication through visuals.
</a:t>
            </a:r>
          </a:p>
          <a:p>
            <a:r>
              <a:rPr lang="en-US"/>
              <a:t>• Helps in maintaining audience attention.
</a:t>
            </a:r>
          </a:p>
          <a:p>
            <a:r>
              <a:rPr lang="en-US"/>
              <a:t>• Versatile enough for different presentation styles.</a:t>
            </a:r>
          </a:p>
        </p:txBody>
      </p:sp>
    </p:spTree>
    <p:extLst>
      <p:ext uri="{BB962C8B-B14F-4D97-AF65-F5344CB8AC3E}">
        <p14:creationId xmlns:p14="http://schemas.microsoft.com/office/powerpoint/2010/main" val="386995280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D1B29-DC27-F00E-916F-DD3FCB93AFCC}"/>
              </a:ext>
            </a:extLst>
          </p:cNvPr>
          <p:cNvSpPr>
            <a:spLocks noGrp="1"/>
          </p:cNvSpPr>
          <p:nvPr>
            <p:ph type="title"/>
          </p:nvPr>
        </p:nvSpPr>
        <p:spPr/>
        <p:txBody>
          <a:bodyPr/>
          <a:lstStyle/>
          <a:p>
            <a:r>
              <a:rPr lang="en-US" dirty="0"/>
              <a:t>Disadvantages of PowerPoint</a:t>
            </a:r>
          </a:p>
        </p:txBody>
      </p:sp>
      <p:sp>
        <p:nvSpPr>
          <p:cNvPr id="3" name="Text Placeholder 2">
            <a:extLst>
              <a:ext uri="{FF2B5EF4-FFF2-40B4-BE49-F238E27FC236}">
                <a16:creationId xmlns:a16="http://schemas.microsoft.com/office/drawing/2014/main" id="{CAF1F999-EAE2-86D0-6F46-A0A85F9D0936}"/>
              </a:ext>
            </a:extLst>
          </p:cNvPr>
          <p:cNvSpPr>
            <a:spLocks noGrp="1"/>
          </p:cNvSpPr>
          <p:nvPr>
            <p:ph type="body" idx="1"/>
          </p:nvPr>
        </p:nvSpPr>
        <p:spPr/>
        <p:txBody>
          <a:bodyPr>
            <a:normAutofit lnSpcReduction="10000"/>
          </a:bodyPr>
          <a:lstStyle/>
          <a:p>
            <a:r>
              <a:rPr lang="en-US"/>
              <a:t>• Can lead to over-reliance on visuals instead of content.
</a:t>
            </a:r>
          </a:p>
          <a:p>
            <a:r>
              <a:rPr lang="en-US"/>
              <a:t>• Presentations can become too cluttered if not designed carefully.
</a:t>
            </a:r>
          </a:p>
          <a:p>
            <a:r>
              <a:rPr lang="en-US"/>
              <a:t>• May require significant time investment to create effective slides.
</a:t>
            </a:r>
          </a:p>
          <a:p>
            <a:r>
              <a:rPr lang="en-US"/>
              <a:t>• Some users may find it challenging to navigate advanced features.</a:t>
            </a:r>
          </a:p>
        </p:txBody>
      </p:sp>
    </p:spTree>
    <p:extLst>
      <p:ext uri="{BB962C8B-B14F-4D97-AF65-F5344CB8AC3E}">
        <p14:creationId xmlns:p14="http://schemas.microsoft.com/office/powerpoint/2010/main" val="242231288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0ECBB-413B-4963-A8BC-85E4C19A1C18}"/>
              </a:ext>
            </a:extLst>
          </p:cNvPr>
          <p:cNvSpPr>
            <a:spLocks noGrp="1"/>
          </p:cNvSpPr>
          <p:nvPr>
            <p:ph type="title"/>
          </p:nvPr>
        </p:nvSpPr>
        <p:spPr/>
        <p:txBody>
          <a:bodyPr/>
          <a:lstStyle/>
          <a:p>
            <a:r>
              <a:rPr lang="en-US" dirty="0"/>
              <a:t>Disadvantages of PowerPoint</a:t>
            </a:r>
          </a:p>
        </p:txBody>
      </p:sp>
      <p:sp>
        <p:nvSpPr>
          <p:cNvPr id="3" name="Text Placeholder 2">
            <a:extLst>
              <a:ext uri="{FF2B5EF4-FFF2-40B4-BE49-F238E27FC236}">
                <a16:creationId xmlns:a16="http://schemas.microsoft.com/office/drawing/2014/main" id="{5AEF6967-2C7A-E37A-C633-EACFF3B270A4}"/>
              </a:ext>
            </a:extLst>
          </p:cNvPr>
          <p:cNvSpPr>
            <a:spLocks noGrp="1"/>
          </p:cNvSpPr>
          <p:nvPr>
            <p:ph type="body" idx="1"/>
          </p:nvPr>
        </p:nvSpPr>
        <p:spPr/>
        <p:txBody>
          <a:bodyPr/>
          <a:lstStyle/>
          <a:p>
            <a:r>
              <a:rPr lang="en-US"/>
              <a:t>• Risk of technical issues during live presentations.
</a:t>
            </a:r>
          </a:p>
          <a:p>
            <a:r>
              <a:rPr lang="en-US"/>
              <a:t>• Can be less effective if used without proper preparation.
</a:t>
            </a:r>
          </a:p>
          <a:p>
            <a:r>
              <a:rPr lang="en-US"/>
              <a:t>• May not engage all audience types effectively.
</a:t>
            </a:r>
          </a:p>
          <a:p>
            <a:r>
              <a:rPr lang="en-US"/>
              <a:t>• Requires access to technology which may not always be available.</a:t>
            </a:r>
          </a:p>
        </p:txBody>
      </p:sp>
    </p:spTree>
    <p:extLst>
      <p:ext uri="{BB962C8B-B14F-4D97-AF65-F5344CB8AC3E}">
        <p14:creationId xmlns:p14="http://schemas.microsoft.com/office/powerpoint/2010/main" val="40532257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C3A4-68FF-724D-9CFE-12F42D597ADA}"/>
              </a:ext>
            </a:extLst>
          </p:cNvPr>
          <p:cNvSpPr>
            <a:spLocks noGrp="1"/>
          </p:cNvSpPr>
          <p:nvPr>
            <p:ph type="title"/>
          </p:nvPr>
        </p:nvSpPr>
        <p:spPr/>
        <p:txBody>
          <a:bodyPr/>
          <a:lstStyle/>
          <a:p>
            <a:r>
              <a:rPr lang="en-US" dirty="0"/>
              <a:t>Disadvantages of PowerPoint</a:t>
            </a:r>
          </a:p>
        </p:txBody>
      </p:sp>
      <p:sp>
        <p:nvSpPr>
          <p:cNvPr id="3" name="Text Placeholder 2">
            <a:extLst>
              <a:ext uri="{FF2B5EF4-FFF2-40B4-BE49-F238E27FC236}">
                <a16:creationId xmlns:a16="http://schemas.microsoft.com/office/drawing/2014/main" id="{20EC0EB9-DFC9-063D-B0F0-DC82C92C3AF7}"/>
              </a:ext>
            </a:extLst>
          </p:cNvPr>
          <p:cNvSpPr>
            <a:spLocks noGrp="1"/>
          </p:cNvSpPr>
          <p:nvPr>
            <p:ph type="body" idx="1"/>
          </p:nvPr>
        </p:nvSpPr>
        <p:spPr/>
        <p:txBody>
          <a:bodyPr/>
          <a:lstStyle/>
          <a:p>
            <a:r>
              <a:rPr lang="en-US"/>
              <a:t>• Overuse of animations can distract from the message.
</a:t>
            </a:r>
          </a:p>
          <a:p>
            <a:r>
              <a:rPr lang="en-US"/>
              <a:t>• Limited interactivity compared to other presentation tools.
</a:t>
            </a:r>
          </a:p>
          <a:p>
            <a:r>
              <a:rPr lang="en-US"/>
              <a:t>• Can lead to information overload if too much content is included.
</a:t>
            </a:r>
          </a:p>
          <a:p>
            <a:r>
              <a:rPr lang="en-US"/>
              <a:t>• Not all users may have experience using the software.</a:t>
            </a:r>
          </a:p>
        </p:txBody>
      </p:sp>
    </p:spTree>
    <p:extLst>
      <p:ext uri="{BB962C8B-B14F-4D97-AF65-F5344CB8AC3E}">
        <p14:creationId xmlns:p14="http://schemas.microsoft.com/office/powerpoint/2010/main" val="141911710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D9D9B-1FF2-EBF1-9399-BB1DED1E761F}"/>
              </a:ext>
            </a:extLst>
          </p:cNvPr>
          <p:cNvSpPr>
            <a:spLocks noGrp="1"/>
          </p:cNvSpPr>
          <p:nvPr>
            <p:ph type="title"/>
          </p:nvPr>
        </p:nvSpPr>
        <p:spPr/>
        <p:txBody>
          <a:bodyPr/>
          <a:lstStyle/>
          <a:p>
            <a:r>
              <a:rPr lang="en-US" dirty="0"/>
              <a:t>Disadvantages of PowerPoint</a:t>
            </a:r>
          </a:p>
        </p:txBody>
      </p:sp>
      <p:sp>
        <p:nvSpPr>
          <p:cNvPr id="3" name="Text Placeholder 2">
            <a:extLst>
              <a:ext uri="{FF2B5EF4-FFF2-40B4-BE49-F238E27FC236}">
                <a16:creationId xmlns:a16="http://schemas.microsoft.com/office/drawing/2014/main" id="{414661BF-E2C8-C2B7-98D5-371C470F8B3D}"/>
              </a:ext>
            </a:extLst>
          </p:cNvPr>
          <p:cNvSpPr>
            <a:spLocks noGrp="1"/>
          </p:cNvSpPr>
          <p:nvPr>
            <p:ph type="body" idx="1"/>
          </p:nvPr>
        </p:nvSpPr>
        <p:spPr/>
        <p:txBody>
          <a:bodyPr/>
          <a:lstStyle/>
          <a:p>
            <a:r>
              <a:rPr lang="en-US"/>
              <a:t>• May not support some advanced multimedia formats.
</a:t>
            </a:r>
          </a:p>
          <a:p>
            <a:r>
              <a:rPr lang="en-US"/>
              <a:t>• Dependence on software updates can affect usability.
</a:t>
            </a:r>
          </a:p>
          <a:p>
            <a:r>
              <a:rPr lang="en-US"/>
              <a:t>• Requires internet access for cloud-based features.
</a:t>
            </a:r>
          </a:p>
          <a:p>
            <a:r>
              <a:rPr lang="en-US"/>
              <a:t>• Can be expensive depending on licensing agreements.</a:t>
            </a:r>
          </a:p>
        </p:txBody>
      </p:sp>
    </p:spTree>
    <p:extLst>
      <p:ext uri="{BB962C8B-B14F-4D97-AF65-F5344CB8AC3E}">
        <p14:creationId xmlns:p14="http://schemas.microsoft.com/office/powerpoint/2010/main" val="322842406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FD7D0-0717-A010-75E4-6BAEFF4F3D82}"/>
              </a:ext>
            </a:extLst>
          </p:cNvPr>
          <p:cNvSpPr>
            <a:spLocks noGrp="1"/>
          </p:cNvSpPr>
          <p:nvPr>
            <p:ph type="title"/>
          </p:nvPr>
        </p:nvSpPr>
        <p:spPr/>
        <p:txBody>
          <a:bodyPr/>
          <a:lstStyle/>
          <a:p>
            <a:r>
              <a:rPr lang="en-US" dirty="0"/>
              <a:t>Disadvantages of PowerPoint</a:t>
            </a:r>
          </a:p>
        </p:txBody>
      </p:sp>
      <p:sp>
        <p:nvSpPr>
          <p:cNvPr id="3" name="Text Placeholder 2">
            <a:extLst>
              <a:ext uri="{FF2B5EF4-FFF2-40B4-BE49-F238E27FC236}">
                <a16:creationId xmlns:a16="http://schemas.microsoft.com/office/drawing/2014/main" id="{CF52F135-34E8-8EB4-4261-1546A3F0C967}"/>
              </a:ext>
            </a:extLst>
          </p:cNvPr>
          <p:cNvSpPr>
            <a:spLocks noGrp="1"/>
          </p:cNvSpPr>
          <p:nvPr>
            <p:ph type="body" idx="1"/>
          </p:nvPr>
        </p:nvSpPr>
        <p:spPr/>
        <p:txBody>
          <a:bodyPr/>
          <a:lstStyle/>
          <a:p>
            <a:r>
              <a:rPr lang="en-US"/>
              <a:t>• Some users may struggle with design principles.
</a:t>
            </a:r>
          </a:p>
          <a:p>
            <a:r>
              <a:rPr lang="en-US"/>
              <a:t>• Not ideal for every type of presentation (e.g., informal settings).
</a:t>
            </a:r>
          </a:p>
          <a:p>
            <a:r>
              <a:rPr lang="en-US"/>
              <a:t>• Can lead to passive learning if not used interactively.
</a:t>
            </a:r>
          </a:p>
          <a:p>
            <a:r>
              <a:rPr lang="en-US"/>
              <a:t>• May require additional training resources for new users.</a:t>
            </a:r>
          </a:p>
        </p:txBody>
      </p:sp>
    </p:spTree>
    <p:extLst>
      <p:ext uri="{BB962C8B-B14F-4D97-AF65-F5344CB8AC3E}">
        <p14:creationId xmlns:p14="http://schemas.microsoft.com/office/powerpoint/2010/main" val="377932354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36A32-E332-2CD9-C86B-14015CF25017}"/>
              </a:ext>
            </a:extLst>
          </p:cNvPr>
          <p:cNvSpPr>
            <a:spLocks noGrp="1"/>
          </p:cNvSpPr>
          <p:nvPr>
            <p:ph type="title"/>
          </p:nvPr>
        </p:nvSpPr>
        <p:spPr/>
        <p:txBody>
          <a:bodyPr/>
          <a:lstStyle/>
          <a:p>
            <a:r>
              <a:rPr lang="en-US" dirty="0"/>
              <a:t>Disadvantages of PowerPoint</a:t>
            </a:r>
          </a:p>
        </p:txBody>
      </p:sp>
      <p:sp>
        <p:nvSpPr>
          <p:cNvPr id="3" name="Text Placeholder 2">
            <a:extLst>
              <a:ext uri="{FF2B5EF4-FFF2-40B4-BE49-F238E27FC236}">
                <a16:creationId xmlns:a16="http://schemas.microsoft.com/office/drawing/2014/main" id="{CC843C35-767E-57E2-461B-206DB9061C6F}"/>
              </a:ext>
            </a:extLst>
          </p:cNvPr>
          <p:cNvSpPr>
            <a:spLocks noGrp="1"/>
          </p:cNvSpPr>
          <p:nvPr>
            <p:ph type="body" idx="1"/>
          </p:nvPr>
        </p:nvSpPr>
        <p:spPr/>
        <p:txBody>
          <a:bodyPr/>
          <a:lstStyle/>
          <a:p>
            <a:r>
              <a:rPr lang="en-US"/>
              <a:t>• Can become outdated if not regularly updated with new content.
</a:t>
            </a:r>
          </a:p>
          <a:p>
            <a:r>
              <a:rPr lang="en-US"/>
              <a:t>• May lack some advanced features found in specialized software.
</a:t>
            </a:r>
          </a:p>
          <a:p>
            <a:r>
              <a:rPr lang="en-US"/>
              <a:t>• Formatting issues may arise when sharing across different platforms.
</a:t>
            </a:r>
          </a:p>
          <a:p>
            <a:r>
              <a:rPr lang="en-US"/>
              <a:t>• Users may become too reliant on templates, stifling creativity.</a:t>
            </a:r>
          </a:p>
        </p:txBody>
      </p:sp>
    </p:spTree>
    <p:extLst>
      <p:ext uri="{BB962C8B-B14F-4D97-AF65-F5344CB8AC3E}">
        <p14:creationId xmlns:p14="http://schemas.microsoft.com/office/powerpoint/2010/main" val="166773063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14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r>
              <a:rPr lang="en-GB" sz="4400" dirty="0">
                <a:solidFill>
                  <a:schemeClr val="dk1"/>
                </a:solidFill>
              </a:rPr>
              <a:t>Characteristics of PowerPoint – User Interface</a:t>
            </a:r>
            <a:br>
              <a:rPr lang="en-GB" sz="4400" dirty="0">
                <a:solidFill>
                  <a:schemeClr val="dk1"/>
                </a:solidFill>
              </a:rPr>
            </a:br>
            <a:endParaRPr dirty="0"/>
          </a:p>
        </p:txBody>
      </p:sp>
      <p:sp>
        <p:nvSpPr>
          <p:cNvPr id="860" name="Google Shape;860;p14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lnSpcReduction="10000"/>
          </a:bodyPr>
          <a:lstStyle/>
          <a:p>
            <a:pPr marL="609585" indent="-457189">
              <a:spcBef>
                <a:spcPts val="1600"/>
              </a:spcBef>
              <a:buClr>
                <a:schemeClr val="dk1"/>
              </a:buClr>
              <a:buSzPts val="1800"/>
              <a:buChar char="●"/>
            </a:pPr>
            <a:r>
              <a:rPr lang="en-GB" sz="3600" dirty="0">
                <a:solidFill>
                  <a:schemeClr val="dk1"/>
                </a:solidFill>
              </a:rPr>
              <a:t>Ribbon Interface:</a:t>
            </a:r>
            <a:endParaRPr sz="3600" dirty="0">
              <a:solidFill>
                <a:schemeClr val="dk1"/>
              </a:solidFill>
            </a:endParaRPr>
          </a:p>
          <a:p>
            <a:pPr marL="1219170" lvl="1" indent="-457189">
              <a:spcBef>
                <a:spcPts val="0"/>
              </a:spcBef>
              <a:buClr>
                <a:schemeClr val="dk1"/>
              </a:buClr>
              <a:buSzPts val="1800"/>
              <a:buChar char="○"/>
            </a:pPr>
            <a:r>
              <a:rPr lang="en-GB" sz="3200" dirty="0">
                <a:solidFill>
                  <a:schemeClr val="dk1"/>
                </a:solidFill>
              </a:rPr>
              <a:t>PowerPoint uses a ribbon interface with tabs like Home, Insert, Design, Transitions, and Animations to access different features.</a:t>
            </a:r>
            <a:endParaRPr sz="3200" dirty="0">
              <a:solidFill>
                <a:schemeClr val="dk1"/>
              </a:solidFill>
            </a:endParaRPr>
          </a:p>
          <a:p>
            <a:pPr marL="609585" indent="-457189">
              <a:spcBef>
                <a:spcPts val="0"/>
              </a:spcBef>
              <a:buClr>
                <a:schemeClr val="dk1"/>
              </a:buClr>
              <a:buSzPts val="1800"/>
              <a:buChar char="●"/>
            </a:pPr>
            <a:endParaRPr lang="en-GB" sz="3600" dirty="0">
              <a:solidFill>
                <a:schemeClr val="dk1"/>
              </a:solidFill>
            </a:endParaRPr>
          </a:p>
          <a:p>
            <a:pPr marL="609585" indent="-457189">
              <a:spcBef>
                <a:spcPts val="0"/>
              </a:spcBef>
              <a:buClr>
                <a:schemeClr val="dk1"/>
              </a:buClr>
              <a:buSzPts val="1800"/>
              <a:buChar char="●"/>
            </a:pPr>
            <a:endParaRPr lang="en-GB" sz="3600" dirty="0">
              <a:solidFill>
                <a:schemeClr val="dk1"/>
              </a:solidFill>
            </a:endParaRPr>
          </a:p>
          <a:p>
            <a:pPr marL="609585" indent="-457189">
              <a:spcBef>
                <a:spcPts val="0"/>
              </a:spcBef>
              <a:buClr>
                <a:schemeClr val="dk1"/>
              </a:buClr>
              <a:buSzPts val="1800"/>
              <a:buChar char="●"/>
            </a:pPr>
            <a:r>
              <a:rPr lang="en-GB" sz="3600" dirty="0">
                <a:solidFill>
                  <a:schemeClr val="dk1"/>
                </a:solidFill>
              </a:rPr>
              <a:t>Intuitive Design:</a:t>
            </a:r>
            <a:endParaRPr sz="3600" dirty="0">
              <a:solidFill>
                <a:schemeClr val="dk1"/>
              </a:solidFill>
            </a:endParaRPr>
          </a:p>
          <a:p>
            <a:pPr marL="1219170" lvl="1" indent="-457189">
              <a:spcBef>
                <a:spcPts val="0"/>
              </a:spcBef>
              <a:buClr>
                <a:schemeClr val="dk1"/>
              </a:buClr>
              <a:buSzPts val="1800"/>
              <a:buChar char="○"/>
            </a:pPr>
            <a:r>
              <a:rPr lang="en-GB" sz="3200" dirty="0">
                <a:solidFill>
                  <a:schemeClr val="dk1"/>
                </a:solidFill>
              </a:rPr>
              <a:t>The interface is easy to navigate, making it suitable for both beginners and experienced users.</a:t>
            </a:r>
            <a:endParaRPr sz="3200" dirty="0">
              <a:solidFill>
                <a:schemeClr val="dk1"/>
              </a:solidFill>
            </a:endParaRPr>
          </a:p>
          <a:p>
            <a:pPr marL="0" indent="0">
              <a:spcBef>
                <a:spcPts val="1600"/>
              </a:spcBef>
              <a:spcAft>
                <a:spcPts val="1600"/>
              </a:spcAft>
              <a:buNone/>
            </a:pPr>
            <a:endParaRPr sz="3333"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A5787-C020-ABEF-64B6-751C7849AC90}"/>
              </a:ext>
            </a:extLst>
          </p:cNvPr>
          <p:cNvSpPr>
            <a:spLocks noGrp="1"/>
          </p:cNvSpPr>
          <p:nvPr>
            <p:ph type="title"/>
          </p:nvPr>
        </p:nvSpPr>
        <p:spPr/>
        <p:txBody>
          <a:bodyPr/>
          <a:lstStyle/>
          <a:p>
            <a:r>
              <a:rPr lang="en-US"/>
              <a:t>Data Analysis Features</a:t>
            </a:r>
          </a:p>
        </p:txBody>
      </p:sp>
      <p:sp>
        <p:nvSpPr>
          <p:cNvPr id="3" name="Text Placeholder 2">
            <a:extLst>
              <a:ext uri="{FF2B5EF4-FFF2-40B4-BE49-F238E27FC236}">
                <a16:creationId xmlns:a16="http://schemas.microsoft.com/office/drawing/2014/main" id="{F59DFF3C-4565-830E-9B83-B8E84BCEB3D5}"/>
              </a:ext>
            </a:extLst>
          </p:cNvPr>
          <p:cNvSpPr>
            <a:spLocks noGrp="1"/>
          </p:cNvSpPr>
          <p:nvPr>
            <p:ph type="body" idx="1"/>
          </p:nvPr>
        </p:nvSpPr>
        <p:spPr/>
        <p:txBody>
          <a:bodyPr/>
          <a:lstStyle/>
          <a:p>
            <a:r>
              <a:rPr lang="en-US"/>
              <a:t>Built-in data sorting and filtering.
</a:t>
            </a:r>
          </a:p>
          <a:p>
            <a:r>
              <a:rPr lang="en-US"/>
              <a:t>Pivot tables for summarizing data.
</a:t>
            </a:r>
          </a:p>
          <a:p>
            <a:r>
              <a:rPr lang="en-US"/>
              <a:t>Conditional formatting for insights.
</a:t>
            </a:r>
          </a:p>
          <a:p>
            <a:r>
              <a:rPr lang="en-US"/>
              <a:t>Explore feature for quick analysis.
</a:t>
            </a:r>
          </a:p>
          <a:p>
            <a:endParaRPr lang="en-US"/>
          </a:p>
        </p:txBody>
      </p:sp>
    </p:spTree>
    <p:extLst>
      <p:ext uri="{BB962C8B-B14F-4D97-AF65-F5344CB8AC3E}">
        <p14:creationId xmlns:p14="http://schemas.microsoft.com/office/powerpoint/2010/main" val="40405131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14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r>
              <a:rPr lang="en-GB" dirty="0">
                <a:solidFill>
                  <a:schemeClr val="dk1"/>
                </a:solidFill>
              </a:rPr>
              <a:t>Slide Layouts</a:t>
            </a:r>
            <a:br>
              <a:rPr lang="en-GB" dirty="0">
                <a:solidFill>
                  <a:schemeClr val="dk1"/>
                </a:solidFill>
              </a:rPr>
            </a:br>
            <a:endParaRPr lang="en-IN" dirty="0"/>
          </a:p>
        </p:txBody>
      </p:sp>
      <p:sp>
        <p:nvSpPr>
          <p:cNvPr id="866" name="Google Shape;866;p14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lnSpcReduction="10000"/>
          </a:bodyPr>
          <a:lstStyle/>
          <a:p>
            <a:pPr marL="609585" indent="-465655">
              <a:spcBef>
                <a:spcPts val="1600"/>
              </a:spcBef>
              <a:buClr>
                <a:schemeClr val="dk1"/>
              </a:buClr>
              <a:buSzPts val="1900"/>
              <a:buChar char="●"/>
            </a:pPr>
            <a:r>
              <a:rPr lang="en-GB" sz="4000" dirty="0">
                <a:solidFill>
                  <a:schemeClr val="dk1"/>
                </a:solidFill>
              </a:rPr>
              <a:t>Variety of Layouts:</a:t>
            </a:r>
          </a:p>
          <a:p>
            <a:pPr marL="1219170" lvl="1" indent="-465655">
              <a:spcBef>
                <a:spcPts val="0"/>
              </a:spcBef>
              <a:buClr>
                <a:schemeClr val="dk1"/>
              </a:buClr>
              <a:buSzPts val="1900"/>
              <a:buChar char="○"/>
            </a:pPr>
            <a:r>
              <a:rPr lang="en-GB" sz="4000" dirty="0">
                <a:solidFill>
                  <a:schemeClr val="dk1"/>
                </a:solidFill>
              </a:rPr>
              <a:t>PowerPoint offers predefined slide layouts for various types of content (e.g., title slides, content slides, bullet points).</a:t>
            </a:r>
            <a:endParaRPr sz="4000" dirty="0">
              <a:solidFill>
                <a:schemeClr val="dk1"/>
              </a:solidFill>
            </a:endParaRPr>
          </a:p>
          <a:p>
            <a:pPr marL="609585" indent="-465655">
              <a:spcBef>
                <a:spcPts val="0"/>
              </a:spcBef>
              <a:buClr>
                <a:schemeClr val="dk1"/>
              </a:buClr>
              <a:buSzPts val="1900"/>
              <a:buChar char="●"/>
            </a:pPr>
            <a:r>
              <a:rPr lang="en-GB" sz="4000" dirty="0">
                <a:solidFill>
                  <a:schemeClr val="dk1"/>
                </a:solidFill>
              </a:rPr>
              <a:t>Custom Layouts:</a:t>
            </a:r>
            <a:endParaRPr sz="4000" dirty="0">
              <a:solidFill>
                <a:schemeClr val="dk1"/>
              </a:solidFill>
            </a:endParaRPr>
          </a:p>
          <a:p>
            <a:pPr marL="1219170" lvl="1" indent="-465655">
              <a:spcBef>
                <a:spcPts val="0"/>
              </a:spcBef>
              <a:buClr>
                <a:schemeClr val="dk1"/>
              </a:buClr>
              <a:buSzPts val="1900"/>
              <a:buChar char="○"/>
            </a:pPr>
            <a:r>
              <a:rPr lang="en-GB" sz="4000" dirty="0">
                <a:solidFill>
                  <a:schemeClr val="dk1"/>
                </a:solidFill>
              </a:rPr>
              <a:t>Users can create custom slide layouts to match their presentation style or requirements.</a:t>
            </a:r>
            <a:endParaRPr sz="4000" dirty="0">
              <a:solidFill>
                <a:schemeClr val="dk1"/>
              </a:solidFill>
            </a:endParaRPr>
          </a:p>
          <a:p>
            <a:pPr marL="0" indent="0">
              <a:spcBef>
                <a:spcPts val="1600"/>
              </a:spcBef>
              <a:spcAft>
                <a:spcPts val="1600"/>
              </a:spcAft>
              <a:buNone/>
            </a:pPr>
            <a:endParaRPr sz="4400"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14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r>
              <a:rPr lang="en-GB" sz="4400" dirty="0">
                <a:solidFill>
                  <a:schemeClr val="dk1"/>
                </a:solidFill>
              </a:rPr>
              <a:t>Templates &amp; Themes</a:t>
            </a:r>
            <a:endParaRPr dirty="0"/>
          </a:p>
        </p:txBody>
      </p:sp>
      <p:sp>
        <p:nvSpPr>
          <p:cNvPr id="872" name="Google Shape;872;p149"/>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fontScale="92500"/>
          </a:bodyPr>
          <a:lstStyle/>
          <a:p>
            <a:pPr marL="0" indent="0">
              <a:spcBef>
                <a:spcPts val="1867"/>
              </a:spcBef>
              <a:buClr>
                <a:schemeClr val="dk1"/>
              </a:buClr>
              <a:buSzPts val="1100"/>
              <a:buNone/>
            </a:pPr>
            <a:endParaRPr sz="3600" dirty="0">
              <a:solidFill>
                <a:schemeClr val="dk1"/>
              </a:solidFill>
            </a:endParaRPr>
          </a:p>
          <a:p>
            <a:pPr marL="609585" indent="-457189">
              <a:spcBef>
                <a:spcPts val="1600"/>
              </a:spcBef>
              <a:buClr>
                <a:schemeClr val="dk1"/>
              </a:buClr>
              <a:buSzPts val="1800"/>
              <a:buChar char="●"/>
            </a:pPr>
            <a:r>
              <a:rPr lang="en-GB" sz="4000" dirty="0">
                <a:solidFill>
                  <a:schemeClr val="dk1"/>
                </a:solidFill>
              </a:rPr>
              <a:t>Pre-Designed Templates:</a:t>
            </a:r>
            <a:endParaRPr sz="4000" dirty="0">
              <a:solidFill>
                <a:schemeClr val="dk1"/>
              </a:solidFill>
            </a:endParaRPr>
          </a:p>
          <a:p>
            <a:pPr marL="1219170" lvl="1" indent="-457189">
              <a:spcBef>
                <a:spcPts val="0"/>
              </a:spcBef>
              <a:buClr>
                <a:schemeClr val="dk1"/>
              </a:buClr>
              <a:buSzPts val="1800"/>
              <a:buChar char="○"/>
            </a:pPr>
            <a:r>
              <a:rPr lang="en-GB" sz="3600" dirty="0">
                <a:solidFill>
                  <a:schemeClr val="dk1"/>
                </a:solidFill>
              </a:rPr>
              <a:t>PowerPoint provides a library of templates and themes to start presentations quickly and give them a professional look.</a:t>
            </a:r>
            <a:endParaRPr sz="3600" dirty="0">
              <a:solidFill>
                <a:schemeClr val="dk1"/>
              </a:solidFill>
            </a:endParaRPr>
          </a:p>
          <a:p>
            <a:pPr marL="609585" indent="-457189">
              <a:spcBef>
                <a:spcPts val="0"/>
              </a:spcBef>
              <a:buClr>
                <a:schemeClr val="dk1"/>
              </a:buClr>
              <a:buSzPts val="1800"/>
              <a:buChar char="●"/>
            </a:pPr>
            <a:r>
              <a:rPr lang="en-GB" sz="4000" dirty="0">
                <a:solidFill>
                  <a:schemeClr val="dk1"/>
                </a:solidFill>
              </a:rPr>
              <a:t>Customizable Themes:</a:t>
            </a:r>
            <a:endParaRPr sz="4000" dirty="0">
              <a:solidFill>
                <a:schemeClr val="dk1"/>
              </a:solidFill>
            </a:endParaRPr>
          </a:p>
          <a:p>
            <a:pPr marL="1219170" lvl="1" indent="-457189">
              <a:spcBef>
                <a:spcPts val="0"/>
              </a:spcBef>
              <a:buClr>
                <a:schemeClr val="dk1"/>
              </a:buClr>
              <a:buSzPts val="1800"/>
              <a:buChar char="○"/>
            </a:pPr>
            <a:r>
              <a:rPr lang="en-GB" sz="3600" dirty="0">
                <a:solidFill>
                  <a:schemeClr val="dk1"/>
                </a:solidFill>
              </a:rPr>
              <a:t>Users can customize themes to change </a:t>
            </a:r>
            <a:r>
              <a:rPr lang="en-GB" sz="3600" dirty="0" err="1">
                <a:solidFill>
                  <a:schemeClr val="dk1"/>
                </a:solidFill>
              </a:rPr>
              <a:t>colors</a:t>
            </a:r>
            <a:r>
              <a:rPr lang="en-GB" sz="3600" dirty="0">
                <a:solidFill>
                  <a:schemeClr val="dk1"/>
                </a:solidFill>
              </a:rPr>
              <a:t>, fonts, and background styles for a unique presentation.</a:t>
            </a:r>
            <a:endParaRPr sz="3600" dirty="0">
              <a:solidFill>
                <a:schemeClr val="dk1"/>
              </a:solidFill>
            </a:endParaRPr>
          </a:p>
          <a:p>
            <a:pPr marL="0" indent="0">
              <a:spcBef>
                <a:spcPts val="1600"/>
              </a:spcBef>
              <a:spcAft>
                <a:spcPts val="1600"/>
              </a:spcAft>
              <a:buNone/>
            </a:pPr>
            <a:endParaRPr sz="4000"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15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r>
              <a:rPr lang="en-GB" dirty="0">
                <a:solidFill>
                  <a:schemeClr val="dk1"/>
                </a:solidFill>
              </a:rPr>
              <a:t>Multimedia Support</a:t>
            </a:r>
            <a:br>
              <a:rPr lang="en-GB" dirty="0">
                <a:solidFill>
                  <a:schemeClr val="dk1"/>
                </a:solidFill>
              </a:rPr>
            </a:br>
            <a:endParaRPr dirty="0"/>
          </a:p>
        </p:txBody>
      </p:sp>
      <p:sp>
        <p:nvSpPr>
          <p:cNvPr id="878" name="Google Shape;878;p150"/>
          <p:cNvSpPr txBox="1">
            <a:spLocks noGrp="1"/>
          </p:cNvSpPr>
          <p:nvPr>
            <p:ph type="body" idx="1"/>
          </p:nvPr>
        </p:nvSpPr>
        <p:spPr>
          <a:xfrm>
            <a:off x="415600" y="925033"/>
            <a:ext cx="11360800" cy="5166800"/>
          </a:xfrm>
          <a:prstGeom prst="rect">
            <a:avLst/>
          </a:prstGeom>
        </p:spPr>
        <p:txBody>
          <a:bodyPr spcFirstLastPara="1" vert="horz" wrap="square" lIns="121900" tIns="121900" rIns="121900" bIns="121900" rtlCol="0" anchor="t" anchorCtr="0">
            <a:normAutofit lnSpcReduction="10000"/>
          </a:bodyPr>
          <a:lstStyle/>
          <a:p>
            <a:pPr marL="0" indent="0">
              <a:spcBef>
                <a:spcPts val="1867"/>
              </a:spcBef>
              <a:buClr>
                <a:schemeClr val="dk1"/>
              </a:buClr>
              <a:buSzPts val="1100"/>
              <a:buNone/>
            </a:pPr>
            <a:endParaRPr b="1" dirty="0">
              <a:solidFill>
                <a:schemeClr val="dk1"/>
              </a:solidFill>
            </a:endParaRPr>
          </a:p>
          <a:p>
            <a:pPr marL="609585" indent="-465655">
              <a:spcBef>
                <a:spcPts val="1600"/>
              </a:spcBef>
              <a:buClr>
                <a:schemeClr val="dk1"/>
              </a:buClr>
              <a:buSzPts val="1900"/>
              <a:buChar char="●"/>
            </a:pPr>
            <a:r>
              <a:rPr lang="en-GB" sz="4400" dirty="0">
                <a:solidFill>
                  <a:schemeClr val="dk1"/>
                </a:solidFill>
              </a:rPr>
              <a:t>Text and Graphics:</a:t>
            </a:r>
            <a:endParaRPr sz="4400" dirty="0">
              <a:solidFill>
                <a:schemeClr val="dk1"/>
              </a:solidFill>
            </a:endParaRPr>
          </a:p>
          <a:p>
            <a:pPr marL="1219170" lvl="1" indent="-465655">
              <a:spcBef>
                <a:spcPts val="0"/>
              </a:spcBef>
              <a:buClr>
                <a:schemeClr val="dk1"/>
              </a:buClr>
              <a:buSzPts val="1900"/>
              <a:buChar char="○"/>
            </a:pPr>
            <a:r>
              <a:rPr lang="en-GB" sz="4400" dirty="0">
                <a:solidFill>
                  <a:schemeClr val="dk1"/>
                </a:solidFill>
              </a:rPr>
              <a:t>PowerPoint allows users to add and format text, insert images, and draw shapes.</a:t>
            </a:r>
            <a:endParaRPr sz="4400" dirty="0">
              <a:solidFill>
                <a:schemeClr val="dk1"/>
              </a:solidFill>
            </a:endParaRPr>
          </a:p>
          <a:p>
            <a:pPr marL="609585" indent="-465655">
              <a:spcBef>
                <a:spcPts val="0"/>
              </a:spcBef>
              <a:buClr>
                <a:schemeClr val="dk1"/>
              </a:buClr>
              <a:buSzPts val="1900"/>
              <a:buChar char="●"/>
            </a:pPr>
            <a:r>
              <a:rPr lang="en-GB" sz="4400" dirty="0">
                <a:solidFill>
                  <a:schemeClr val="dk1"/>
                </a:solidFill>
              </a:rPr>
              <a:t>Audio &amp; Video:</a:t>
            </a:r>
            <a:endParaRPr sz="4400" dirty="0">
              <a:solidFill>
                <a:schemeClr val="dk1"/>
              </a:solidFill>
            </a:endParaRPr>
          </a:p>
          <a:p>
            <a:pPr marL="1219170" lvl="1" indent="-465655">
              <a:spcBef>
                <a:spcPts val="0"/>
              </a:spcBef>
              <a:buClr>
                <a:schemeClr val="dk1"/>
              </a:buClr>
              <a:buSzPts val="1900"/>
              <a:buChar char="○"/>
            </a:pPr>
            <a:r>
              <a:rPr lang="en-GB" sz="4400" dirty="0">
                <a:solidFill>
                  <a:schemeClr val="dk1"/>
                </a:solidFill>
              </a:rPr>
              <a:t>Users can embed audio files (e.g., music, narration) and videos directly into slides.</a:t>
            </a:r>
            <a:endParaRPr sz="4400" dirty="0">
              <a:solidFill>
                <a:schemeClr val="dk1"/>
              </a:solidFill>
            </a:endParaRPr>
          </a:p>
          <a:p>
            <a:pPr marL="0" indent="0">
              <a:spcBef>
                <a:spcPts val="1600"/>
              </a:spcBef>
              <a:spcAft>
                <a:spcPts val="1600"/>
              </a:spcAft>
              <a:buNone/>
            </a:pPr>
            <a:endParaRPr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15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r>
              <a:rPr lang="en-GB" dirty="0">
                <a:solidFill>
                  <a:schemeClr val="dk1"/>
                </a:solidFill>
              </a:rPr>
              <a:t>Animations &amp; Transitions</a:t>
            </a:r>
            <a:endParaRPr dirty="0"/>
          </a:p>
        </p:txBody>
      </p:sp>
      <p:sp>
        <p:nvSpPr>
          <p:cNvPr id="884" name="Google Shape;884;p151"/>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fontScale="92500"/>
          </a:bodyPr>
          <a:lstStyle/>
          <a:p>
            <a:pPr marL="609585" indent="-465655">
              <a:spcBef>
                <a:spcPts val="1600"/>
              </a:spcBef>
              <a:buClr>
                <a:schemeClr val="dk1"/>
              </a:buClr>
              <a:buSzPts val="1900"/>
              <a:buChar char="●"/>
            </a:pPr>
            <a:r>
              <a:rPr lang="en-GB" sz="4400" dirty="0">
                <a:solidFill>
                  <a:schemeClr val="dk1"/>
                </a:solidFill>
              </a:rPr>
              <a:t>Slide Transitions:</a:t>
            </a:r>
            <a:endParaRPr sz="4400" dirty="0">
              <a:solidFill>
                <a:schemeClr val="dk1"/>
              </a:solidFill>
            </a:endParaRPr>
          </a:p>
          <a:p>
            <a:pPr marL="1219170" lvl="1" indent="-465655">
              <a:spcBef>
                <a:spcPts val="0"/>
              </a:spcBef>
              <a:buClr>
                <a:schemeClr val="dk1"/>
              </a:buClr>
              <a:buSzPts val="1900"/>
              <a:buChar char="○"/>
            </a:pPr>
            <a:r>
              <a:rPr lang="en-GB" sz="4400" dirty="0">
                <a:solidFill>
                  <a:schemeClr val="dk1"/>
                </a:solidFill>
              </a:rPr>
              <a:t>Smooth transitions between slides to add visual interest (e.g., fade, wipe, push).</a:t>
            </a:r>
            <a:endParaRPr sz="4400" dirty="0">
              <a:solidFill>
                <a:schemeClr val="dk1"/>
              </a:solidFill>
            </a:endParaRPr>
          </a:p>
          <a:p>
            <a:pPr marL="609585" indent="-465655">
              <a:spcBef>
                <a:spcPts val="0"/>
              </a:spcBef>
              <a:buClr>
                <a:schemeClr val="dk1"/>
              </a:buClr>
              <a:buSzPts val="1900"/>
              <a:buChar char="●"/>
            </a:pPr>
            <a:r>
              <a:rPr lang="en-GB" sz="4400" dirty="0">
                <a:solidFill>
                  <a:schemeClr val="dk1"/>
                </a:solidFill>
              </a:rPr>
              <a:t>Element Animations:</a:t>
            </a:r>
            <a:endParaRPr sz="4400" dirty="0">
              <a:solidFill>
                <a:schemeClr val="dk1"/>
              </a:solidFill>
            </a:endParaRPr>
          </a:p>
          <a:p>
            <a:pPr marL="1219170" lvl="1" indent="-465655">
              <a:spcBef>
                <a:spcPts val="0"/>
              </a:spcBef>
              <a:buClr>
                <a:schemeClr val="dk1"/>
              </a:buClr>
              <a:buSzPts val="1900"/>
              <a:buChar char="○"/>
            </a:pPr>
            <a:r>
              <a:rPr lang="en-GB" sz="4400" dirty="0">
                <a:solidFill>
                  <a:schemeClr val="dk1"/>
                </a:solidFill>
              </a:rPr>
              <a:t>Animations can be applied to slide elements (e.g., text, images) for dynamic visual effects.</a:t>
            </a:r>
            <a:endParaRPr sz="4400" dirty="0">
              <a:solidFill>
                <a:schemeClr val="dk1"/>
              </a:solidFill>
            </a:endParaRPr>
          </a:p>
          <a:p>
            <a:pPr marL="0" indent="0">
              <a:spcBef>
                <a:spcPts val="1600"/>
              </a:spcBef>
              <a:spcAft>
                <a:spcPts val="1600"/>
              </a:spcAft>
              <a:buNone/>
            </a:pPr>
            <a:endParaRPr sz="5400"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15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r>
              <a:rPr lang="en-GB" dirty="0">
                <a:solidFill>
                  <a:schemeClr val="dk1"/>
                </a:solidFill>
              </a:rPr>
              <a:t>Collaboration Features</a:t>
            </a:r>
            <a:endParaRPr dirty="0"/>
          </a:p>
        </p:txBody>
      </p:sp>
      <p:sp>
        <p:nvSpPr>
          <p:cNvPr id="890" name="Google Shape;890;p152"/>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lnSpcReduction="10000"/>
          </a:bodyPr>
          <a:lstStyle/>
          <a:p>
            <a:pPr marL="609585" indent="-465655">
              <a:spcBef>
                <a:spcPts val="1600"/>
              </a:spcBef>
              <a:buClr>
                <a:schemeClr val="dk1"/>
              </a:buClr>
              <a:buSzPts val="1900"/>
              <a:buChar char="●"/>
            </a:pPr>
            <a:r>
              <a:rPr lang="en-GB" sz="4000" dirty="0">
                <a:solidFill>
                  <a:schemeClr val="dk1"/>
                </a:solidFill>
              </a:rPr>
              <a:t>Sharing &amp; Collaboration:</a:t>
            </a:r>
            <a:endParaRPr sz="4000" dirty="0">
              <a:solidFill>
                <a:schemeClr val="dk1"/>
              </a:solidFill>
            </a:endParaRPr>
          </a:p>
          <a:p>
            <a:pPr marL="1219170" lvl="1" indent="-465655">
              <a:spcBef>
                <a:spcPts val="0"/>
              </a:spcBef>
              <a:buClr>
                <a:schemeClr val="dk1"/>
              </a:buClr>
              <a:buSzPts val="1900"/>
              <a:buChar char="○"/>
            </a:pPr>
            <a:r>
              <a:rPr lang="en-GB" sz="4000" dirty="0">
                <a:solidFill>
                  <a:schemeClr val="dk1"/>
                </a:solidFill>
              </a:rPr>
              <a:t>PowerPoint allows multiple users to collaborate on the same presentation through Microsoft 365 (formerly Office 365).</a:t>
            </a:r>
            <a:endParaRPr sz="4000" dirty="0">
              <a:solidFill>
                <a:schemeClr val="dk1"/>
              </a:solidFill>
            </a:endParaRPr>
          </a:p>
          <a:p>
            <a:pPr marL="609585" indent="-465655">
              <a:spcBef>
                <a:spcPts val="0"/>
              </a:spcBef>
              <a:buClr>
                <a:schemeClr val="dk1"/>
              </a:buClr>
              <a:buSzPts val="1900"/>
              <a:buChar char="●"/>
            </a:pPr>
            <a:r>
              <a:rPr lang="en-GB" sz="4000" dirty="0">
                <a:solidFill>
                  <a:schemeClr val="dk1"/>
                </a:solidFill>
              </a:rPr>
              <a:t>Real-Time Co-Authoring:</a:t>
            </a:r>
            <a:endParaRPr sz="4000" dirty="0">
              <a:solidFill>
                <a:schemeClr val="dk1"/>
              </a:solidFill>
            </a:endParaRPr>
          </a:p>
          <a:p>
            <a:pPr marL="1219170" lvl="1" indent="-465655">
              <a:spcBef>
                <a:spcPts val="0"/>
              </a:spcBef>
              <a:buClr>
                <a:schemeClr val="dk1"/>
              </a:buClr>
              <a:buSzPts val="1900"/>
              <a:buChar char="○"/>
            </a:pPr>
            <a:r>
              <a:rPr lang="en-GB" sz="4000" dirty="0">
                <a:solidFill>
                  <a:schemeClr val="dk1"/>
                </a:solidFill>
              </a:rPr>
              <a:t>Users can edit the presentation simultaneously, and changes are visible in real time.</a:t>
            </a:r>
            <a:endParaRPr sz="4000" dirty="0">
              <a:solidFill>
                <a:schemeClr val="dk1"/>
              </a:solidFill>
            </a:endParaRPr>
          </a:p>
          <a:p>
            <a:pPr marL="0" indent="0">
              <a:spcBef>
                <a:spcPts val="1600"/>
              </a:spcBef>
              <a:spcAft>
                <a:spcPts val="1600"/>
              </a:spcAft>
              <a:buNone/>
            </a:pPr>
            <a:endParaRPr sz="4800"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p15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r>
              <a:rPr lang="en-GB" sz="4400" dirty="0">
                <a:solidFill>
                  <a:schemeClr val="dk1"/>
                </a:solidFill>
              </a:rPr>
              <a:t>Integration with Other Apps</a:t>
            </a:r>
            <a:br>
              <a:rPr lang="en-GB" sz="4400" dirty="0">
                <a:solidFill>
                  <a:schemeClr val="dk1"/>
                </a:solidFill>
              </a:rPr>
            </a:br>
            <a:endParaRPr dirty="0"/>
          </a:p>
        </p:txBody>
      </p:sp>
      <p:sp>
        <p:nvSpPr>
          <p:cNvPr id="896" name="Google Shape;896;p153"/>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fontScale="92500"/>
          </a:bodyPr>
          <a:lstStyle/>
          <a:p>
            <a:pPr marL="609585" indent="-457189">
              <a:spcBef>
                <a:spcPts val="1600"/>
              </a:spcBef>
              <a:buClr>
                <a:schemeClr val="dk1"/>
              </a:buClr>
              <a:buSzPts val="1800"/>
              <a:buChar char="●"/>
            </a:pPr>
            <a:r>
              <a:rPr lang="en-GB" sz="4800" dirty="0">
                <a:solidFill>
                  <a:schemeClr val="dk1"/>
                </a:solidFill>
              </a:rPr>
              <a:t>Microsoft Integration:</a:t>
            </a:r>
            <a:endParaRPr sz="4800" dirty="0">
              <a:solidFill>
                <a:schemeClr val="dk1"/>
              </a:solidFill>
            </a:endParaRPr>
          </a:p>
          <a:p>
            <a:pPr marL="1219170" lvl="1" indent="-457189">
              <a:spcBef>
                <a:spcPts val="0"/>
              </a:spcBef>
              <a:buClr>
                <a:schemeClr val="dk1"/>
              </a:buClr>
              <a:buSzPts val="1800"/>
              <a:buChar char="○"/>
            </a:pPr>
            <a:r>
              <a:rPr lang="en-GB" sz="4400" dirty="0">
                <a:solidFill>
                  <a:schemeClr val="dk1"/>
                </a:solidFill>
              </a:rPr>
              <a:t>Integrates seamlessly with other Microsoft Office apps like Word, Excel, and Outlook.</a:t>
            </a:r>
            <a:endParaRPr sz="4400" dirty="0">
              <a:solidFill>
                <a:schemeClr val="dk1"/>
              </a:solidFill>
            </a:endParaRPr>
          </a:p>
          <a:p>
            <a:pPr marL="609585" indent="-457189">
              <a:spcBef>
                <a:spcPts val="0"/>
              </a:spcBef>
              <a:buClr>
                <a:schemeClr val="dk1"/>
              </a:buClr>
              <a:buSzPts val="1800"/>
              <a:buChar char="●"/>
            </a:pPr>
            <a:r>
              <a:rPr lang="en-GB" sz="4800" dirty="0">
                <a:solidFill>
                  <a:schemeClr val="dk1"/>
                </a:solidFill>
              </a:rPr>
              <a:t>External Tools:</a:t>
            </a:r>
            <a:endParaRPr sz="4800" dirty="0">
              <a:solidFill>
                <a:schemeClr val="dk1"/>
              </a:solidFill>
            </a:endParaRPr>
          </a:p>
          <a:p>
            <a:pPr marL="1219170" lvl="1" indent="-457189">
              <a:spcBef>
                <a:spcPts val="0"/>
              </a:spcBef>
              <a:buClr>
                <a:schemeClr val="dk1"/>
              </a:buClr>
              <a:buSzPts val="1800"/>
              <a:buChar char="○"/>
            </a:pPr>
            <a:r>
              <a:rPr lang="en-GB" sz="4400" dirty="0">
                <a:solidFill>
                  <a:schemeClr val="dk1"/>
                </a:solidFill>
              </a:rPr>
              <a:t>PowerPoint can import content from external tools like OneDrive, Google Drive, and Zoom.</a:t>
            </a:r>
            <a:endParaRPr sz="4400" dirty="0">
              <a:solidFill>
                <a:schemeClr val="dk1"/>
              </a:solidFill>
            </a:endParaRPr>
          </a:p>
          <a:p>
            <a:pPr marL="0" indent="0">
              <a:spcBef>
                <a:spcPts val="1600"/>
              </a:spcBef>
              <a:spcAft>
                <a:spcPts val="1600"/>
              </a:spcAft>
              <a:buNone/>
            </a:pPr>
            <a:endParaRPr sz="5400"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15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r>
              <a:rPr lang="en-GB" sz="4400" dirty="0">
                <a:solidFill>
                  <a:schemeClr val="dk1"/>
                </a:solidFill>
              </a:rPr>
              <a:t>Cloud-Based Features</a:t>
            </a:r>
            <a:endParaRPr dirty="0"/>
          </a:p>
        </p:txBody>
      </p:sp>
      <p:sp>
        <p:nvSpPr>
          <p:cNvPr id="902" name="Google Shape;902;p154"/>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lnSpcReduction="10000"/>
          </a:bodyPr>
          <a:lstStyle/>
          <a:p>
            <a:pPr marL="609585" indent="-457189">
              <a:spcBef>
                <a:spcPts val="1600"/>
              </a:spcBef>
              <a:buClr>
                <a:schemeClr val="dk1"/>
              </a:buClr>
              <a:buSzPts val="1800"/>
              <a:buChar char="●"/>
            </a:pPr>
            <a:r>
              <a:rPr lang="en-GB" sz="4800" dirty="0">
                <a:solidFill>
                  <a:schemeClr val="dk1"/>
                </a:solidFill>
              </a:rPr>
              <a:t>Cloud Storage with OneDrive:</a:t>
            </a:r>
            <a:endParaRPr sz="4800" dirty="0">
              <a:solidFill>
                <a:schemeClr val="dk1"/>
              </a:solidFill>
            </a:endParaRPr>
          </a:p>
          <a:p>
            <a:pPr marL="1219170" lvl="1" indent="-457189">
              <a:spcBef>
                <a:spcPts val="0"/>
              </a:spcBef>
              <a:buClr>
                <a:schemeClr val="dk1"/>
              </a:buClr>
              <a:buSzPts val="1800"/>
              <a:buChar char="○"/>
            </a:pPr>
            <a:r>
              <a:rPr lang="en-GB" sz="4400" dirty="0">
                <a:solidFill>
                  <a:schemeClr val="dk1"/>
                </a:solidFill>
              </a:rPr>
              <a:t>Save presentations to OneDrive for easy access, sharing, and backup.</a:t>
            </a:r>
            <a:endParaRPr sz="4400" dirty="0">
              <a:solidFill>
                <a:schemeClr val="dk1"/>
              </a:solidFill>
            </a:endParaRPr>
          </a:p>
          <a:p>
            <a:pPr marL="609585" indent="-457189">
              <a:spcBef>
                <a:spcPts val="0"/>
              </a:spcBef>
              <a:buClr>
                <a:schemeClr val="dk1"/>
              </a:buClr>
              <a:buSzPts val="1800"/>
              <a:buChar char="●"/>
            </a:pPr>
            <a:r>
              <a:rPr lang="en-GB" sz="4800" dirty="0">
                <a:solidFill>
                  <a:schemeClr val="dk1"/>
                </a:solidFill>
              </a:rPr>
              <a:t>PowerPoint for the Web:</a:t>
            </a:r>
            <a:endParaRPr sz="4800" dirty="0">
              <a:solidFill>
                <a:schemeClr val="dk1"/>
              </a:solidFill>
            </a:endParaRPr>
          </a:p>
          <a:p>
            <a:pPr marL="1219170" lvl="1" indent="-457189">
              <a:spcBef>
                <a:spcPts val="0"/>
              </a:spcBef>
              <a:buClr>
                <a:schemeClr val="dk1"/>
              </a:buClr>
              <a:buSzPts val="1800"/>
              <a:buChar char="○"/>
            </a:pPr>
            <a:r>
              <a:rPr lang="en-GB" sz="4400" dirty="0">
                <a:solidFill>
                  <a:schemeClr val="dk1"/>
                </a:solidFill>
              </a:rPr>
              <a:t>Web-based version of PowerPoint allows users to create and edit presentations online.</a:t>
            </a:r>
            <a:endParaRPr sz="4400" dirty="0">
              <a:solidFill>
                <a:schemeClr val="dk1"/>
              </a:solidFill>
            </a:endParaRPr>
          </a:p>
          <a:p>
            <a:pPr marL="0" indent="0">
              <a:spcBef>
                <a:spcPts val="1600"/>
              </a:spcBef>
              <a:spcAft>
                <a:spcPts val="1600"/>
              </a:spcAft>
              <a:buNone/>
            </a:pPr>
            <a:endParaRPr sz="5400"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906"/>
        <p:cNvGrpSpPr/>
        <p:nvPr/>
      </p:nvGrpSpPr>
      <p:grpSpPr>
        <a:xfrm>
          <a:off x="0" y="0"/>
          <a:ext cx="0" cy="0"/>
          <a:chOff x="0" y="0"/>
          <a:chExt cx="0" cy="0"/>
        </a:xfrm>
      </p:grpSpPr>
      <p:sp>
        <p:nvSpPr>
          <p:cNvPr id="907" name="Google Shape;907;p15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r>
              <a:rPr lang="en-GB" sz="4400" dirty="0">
                <a:solidFill>
                  <a:schemeClr val="dk1"/>
                </a:solidFill>
              </a:rPr>
              <a:t>Presenter Tools</a:t>
            </a:r>
            <a:endParaRPr dirty="0"/>
          </a:p>
        </p:txBody>
      </p:sp>
      <p:sp>
        <p:nvSpPr>
          <p:cNvPr id="908" name="Google Shape;908;p15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609585" indent="-457189">
              <a:spcBef>
                <a:spcPts val="1600"/>
              </a:spcBef>
              <a:buClr>
                <a:schemeClr val="dk1"/>
              </a:buClr>
              <a:buSzPts val="1800"/>
              <a:buChar char="●"/>
            </a:pPr>
            <a:r>
              <a:rPr lang="en-GB" sz="4400" dirty="0">
                <a:solidFill>
                  <a:schemeClr val="dk1"/>
                </a:solidFill>
              </a:rPr>
              <a:t>Presenter View:</a:t>
            </a:r>
            <a:endParaRPr sz="4400" dirty="0">
              <a:solidFill>
                <a:schemeClr val="dk1"/>
              </a:solidFill>
            </a:endParaRPr>
          </a:p>
          <a:p>
            <a:pPr marL="1219170" lvl="1" indent="-457189">
              <a:spcBef>
                <a:spcPts val="0"/>
              </a:spcBef>
              <a:buClr>
                <a:schemeClr val="dk1"/>
              </a:buClr>
              <a:buSzPts val="1800"/>
              <a:buChar char="○"/>
            </a:pPr>
            <a:r>
              <a:rPr lang="en-GB" sz="4000" dirty="0">
                <a:solidFill>
                  <a:schemeClr val="dk1"/>
                </a:solidFill>
              </a:rPr>
              <a:t>The Presenter View displays slide notes and a timer to help presenters stay on track.</a:t>
            </a:r>
            <a:endParaRPr sz="4000" dirty="0">
              <a:solidFill>
                <a:schemeClr val="dk1"/>
              </a:solidFill>
            </a:endParaRPr>
          </a:p>
          <a:p>
            <a:pPr marL="609585" indent="-457189">
              <a:spcBef>
                <a:spcPts val="0"/>
              </a:spcBef>
              <a:buClr>
                <a:schemeClr val="dk1"/>
              </a:buClr>
              <a:buSzPts val="1800"/>
              <a:buChar char="●"/>
            </a:pPr>
            <a:r>
              <a:rPr lang="en-GB" sz="4400" dirty="0">
                <a:solidFill>
                  <a:schemeClr val="dk1"/>
                </a:solidFill>
              </a:rPr>
              <a:t>Slide Show Mode:</a:t>
            </a:r>
            <a:endParaRPr sz="4400" dirty="0">
              <a:solidFill>
                <a:schemeClr val="dk1"/>
              </a:solidFill>
            </a:endParaRPr>
          </a:p>
          <a:p>
            <a:pPr marL="1219170" lvl="1" indent="-457189">
              <a:spcBef>
                <a:spcPts val="0"/>
              </a:spcBef>
              <a:buClr>
                <a:schemeClr val="dk1"/>
              </a:buClr>
              <a:buSzPts val="1800"/>
              <a:buChar char="○"/>
            </a:pPr>
            <a:r>
              <a:rPr lang="en-GB" sz="4000" dirty="0">
                <a:solidFill>
                  <a:schemeClr val="dk1"/>
                </a:solidFill>
              </a:rPr>
              <a:t>PowerPoint allows presentations to be displayed in full-screen slide show mode for audience viewing.</a:t>
            </a:r>
            <a:endParaRPr sz="4000" dirty="0">
              <a:solidFill>
                <a:schemeClr val="dk1"/>
              </a:solidFill>
            </a:endParaRPr>
          </a:p>
          <a:p>
            <a:pPr marL="0" indent="0">
              <a:spcBef>
                <a:spcPts val="1600"/>
              </a:spcBef>
              <a:spcAft>
                <a:spcPts val="1600"/>
              </a:spcAft>
              <a:buNone/>
            </a:pPr>
            <a:endParaRPr sz="4800"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p15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r>
              <a:rPr lang="en-GB" sz="4400" b="1" dirty="0">
                <a:solidFill>
                  <a:schemeClr val="dk1"/>
                </a:solidFill>
              </a:rPr>
              <a:t>Versatility</a:t>
            </a:r>
            <a:endParaRPr dirty="0"/>
          </a:p>
        </p:txBody>
      </p:sp>
      <p:sp>
        <p:nvSpPr>
          <p:cNvPr id="914" name="Google Shape;914;p156"/>
          <p:cNvSpPr txBox="1">
            <a:spLocks noGrp="1"/>
          </p:cNvSpPr>
          <p:nvPr>
            <p:ph type="body" idx="1"/>
          </p:nvPr>
        </p:nvSpPr>
        <p:spPr>
          <a:xfrm>
            <a:off x="415600" y="1546167"/>
            <a:ext cx="11360800" cy="4555200"/>
          </a:xfrm>
          <a:prstGeom prst="rect">
            <a:avLst/>
          </a:prstGeom>
        </p:spPr>
        <p:txBody>
          <a:bodyPr spcFirstLastPara="1" vert="horz" wrap="square" lIns="121900" tIns="121900" rIns="121900" bIns="121900" rtlCol="0" anchor="t" anchorCtr="0">
            <a:normAutofit/>
          </a:bodyPr>
          <a:lstStyle/>
          <a:p>
            <a:pPr marL="609585" indent="-448722">
              <a:spcBef>
                <a:spcPts val="1600"/>
              </a:spcBef>
              <a:buClr>
                <a:schemeClr val="dk1"/>
              </a:buClr>
              <a:buSzPts val="1700"/>
              <a:buChar char="●"/>
            </a:pPr>
            <a:r>
              <a:rPr lang="en-GB" sz="3600" dirty="0">
                <a:solidFill>
                  <a:schemeClr val="dk1"/>
                </a:solidFill>
              </a:rPr>
              <a:t>Wide Range of Uses:</a:t>
            </a:r>
            <a:endParaRPr sz="3600" dirty="0">
              <a:solidFill>
                <a:schemeClr val="dk1"/>
              </a:solidFill>
            </a:endParaRPr>
          </a:p>
          <a:p>
            <a:pPr marL="1219170" lvl="1" indent="-448722">
              <a:spcBef>
                <a:spcPts val="0"/>
              </a:spcBef>
              <a:buClr>
                <a:schemeClr val="dk1"/>
              </a:buClr>
              <a:buSzPts val="1700"/>
              <a:buChar char="○"/>
            </a:pPr>
            <a:r>
              <a:rPr lang="en-GB" sz="3600" dirty="0">
                <a:solidFill>
                  <a:schemeClr val="dk1"/>
                </a:solidFill>
              </a:rPr>
              <a:t>PowerPoint is versatile for creating everything from business reports to educational materials, pitch decks, and event presentations.</a:t>
            </a:r>
            <a:endParaRPr sz="3600" dirty="0">
              <a:solidFill>
                <a:schemeClr val="dk1"/>
              </a:solidFill>
            </a:endParaRPr>
          </a:p>
          <a:p>
            <a:pPr marL="609585" indent="-448722">
              <a:spcBef>
                <a:spcPts val="0"/>
              </a:spcBef>
              <a:buClr>
                <a:schemeClr val="dk1"/>
              </a:buClr>
              <a:buSzPts val="1700"/>
              <a:buChar char="●"/>
            </a:pPr>
            <a:r>
              <a:rPr lang="en-GB" sz="3600" dirty="0">
                <a:solidFill>
                  <a:schemeClr val="dk1"/>
                </a:solidFill>
              </a:rPr>
              <a:t>Multiple Formats:</a:t>
            </a:r>
            <a:endParaRPr sz="3600" dirty="0">
              <a:solidFill>
                <a:schemeClr val="dk1"/>
              </a:solidFill>
            </a:endParaRPr>
          </a:p>
          <a:p>
            <a:pPr marL="1219170" lvl="1" indent="-448722">
              <a:spcBef>
                <a:spcPts val="0"/>
              </a:spcBef>
              <a:buClr>
                <a:schemeClr val="dk1"/>
              </a:buClr>
              <a:buSzPts val="1700"/>
              <a:buChar char="○"/>
            </a:pPr>
            <a:r>
              <a:rPr lang="en-GB" sz="3600" dirty="0">
                <a:solidFill>
                  <a:schemeClr val="dk1"/>
                </a:solidFill>
              </a:rPr>
              <a:t>PowerPoint supports various formats like .pptx, .pdf, and .mp4 for exporting presentations.</a:t>
            </a:r>
            <a:endParaRPr sz="3600" dirty="0">
              <a:solidFill>
                <a:schemeClr val="dk1"/>
              </a:solidFill>
            </a:endParaRPr>
          </a:p>
          <a:p>
            <a:pPr marL="0" indent="0">
              <a:spcBef>
                <a:spcPts val="1600"/>
              </a:spcBef>
              <a:spcAft>
                <a:spcPts val="1600"/>
              </a:spcAft>
              <a:buNone/>
            </a:pPr>
            <a:endParaRPr sz="4400"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15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r>
              <a:rPr lang="en-GB" b="1" dirty="0">
                <a:solidFill>
                  <a:schemeClr val="dk1"/>
                </a:solidFill>
              </a:rPr>
              <a:t>Easy to Use</a:t>
            </a:r>
            <a:endParaRPr dirty="0"/>
          </a:p>
        </p:txBody>
      </p:sp>
      <p:sp>
        <p:nvSpPr>
          <p:cNvPr id="920" name="Google Shape;920;p15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fontScale="92500" lnSpcReduction="10000"/>
          </a:bodyPr>
          <a:lstStyle/>
          <a:p>
            <a:pPr marL="609585" indent="-465655">
              <a:spcBef>
                <a:spcPts val="1600"/>
              </a:spcBef>
              <a:buClr>
                <a:schemeClr val="dk1"/>
              </a:buClr>
              <a:buSzPts val="1900"/>
              <a:buChar char="●"/>
            </a:pPr>
            <a:r>
              <a:rPr lang="en-GB" sz="4400" dirty="0">
                <a:solidFill>
                  <a:schemeClr val="dk1"/>
                </a:solidFill>
              </a:rPr>
              <a:t>User-Friendly Interface:</a:t>
            </a:r>
            <a:endParaRPr sz="4400" dirty="0">
              <a:solidFill>
                <a:schemeClr val="dk1"/>
              </a:solidFill>
            </a:endParaRPr>
          </a:p>
          <a:p>
            <a:pPr marL="1219170" lvl="1" indent="-465655">
              <a:spcBef>
                <a:spcPts val="0"/>
              </a:spcBef>
              <a:buClr>
                <a:schemeClr val="dk1"/>
              </a:buClr>
              <a:buSzPts val="1900"/>
              <a:buChar char="○"/>
            </a:pPr>
            <a:r>
              <a:rPr lang="en-GB" sz="4400" dirty="0">
                <a:solidFill>
                  <a:schemeClr val="dk1"/>
                </a:solidFill>
              </a:rPr>
              <a:t>The interface is designed for users of all skill levels, with an intuitive layout for creating slides.</a:t>
            </a:r>
            <a:endParaRPr sz="4400" dirty="0">
              <a:solidFill>
                <a:schemeClr val="dk1"/>
              </a:solidFill>
            </a:endParaRPr>
          </a:p>
          <a:p>
            <a:pPr marL="609585" indent="-465655">
              <a:spcBef>
                <a:spcPts val="0"/>
              </a:spcBef>
              <a:buClr>
                <a:schemeClr val="dk1"/>
              </a:buClr>
              <a:buSzPts val="1900"/>
              <a:buChar char="●"/>
            </a:pPr>
            <a:r>
              <a:rPr lang="en-GB" sz="4400" dirty="0">
                <a:solidFill>
                  <a:schemeClr val="dk1"/>
                </a:solidFill>
              </a:rPr>
              <a:t>Drag-and-Drop:</a:t>
            </a:r>
            <a:endParaRPr sz="4400" dirty="0">
              <a:solidFill>
                <a:schemeClr val="dk1"/>
              </a:solidFill>
            </a:endParaRPr>
          </a:p>
          <a:p>
            <a:pPr marL="1219170" lvl="1" indent="-465655">
              <a:spcBef>
                <a:spcPts val="0"/>
              </a:spcBef>
              <a:buClr>
                <a:schemeClr val="dk1"/>
              </a:buClr>
              <a:buSzPts val="1900"/>
              <a:buChar char="○"/>
            </a:pPr>
            <a:r>
              <a:rPr lang="en-GB" sz="4400" dirty="0">
                <a:solidFill>
                  <a:schemeClr val="dk1"/>
                </a:solidFill>
              </a:rPr>
              <a:t>Users can easily drag and drop media elements like images, text boxes, and videos.</a:t>
            </a:r>
            <a:endParaRPr sz="4400" dirty="0">
              <a:solidFill>
                <a:schemeClr val="dk1"/>
              </a:solidFill>
            </a:endParaRPr>
          </a:p>
          <a:p>
            <a:pPr marL="0" indent="0">
              <a:spcBef>
                <a:spcPts val="1600"/>
              </a:spcBef>
              <a:buClr>
                <a:schemeClr val="dk1"/>
              </a:buClr>
              <a:buSzPts val="1100"/>
              <a:buNone/>
            </a:pPr>
            <a:endParaRPr dirty="0">
              <a:solidFill>
                <a:schemeClr val="dk1"/>
              </a:solidFill>
            </a:endParaRPr>
          </a:p>
          <a:p>
            <a:pPr marL="0" indent="0">
              <a:spcBef>
                <a:spcPts val="0"/>
              </a:spcBef>
              <a:spcAft>
                <a:spcPts val="1600"/>
              </a:spcAft>
              <a:buNone/>
            </a:pPr>
            <a:endParaRPr sz="4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371D8-C2A8-57E2-8FB8-48CA35F7FC8E}"/>
              </a:ext>
            </a:extLst>
          </p:cNvPr>
          <p:cNvSpPr>
            <a:spLocks noGrp="1"/>
          </p:cNvSpPr>
          <p:nvPr>
            <p:ph type="title"/>
          </p:nvPr>
        </p:nvSpPr>
        <p:spPr/>
        <p:txBody>
          <a:bodyPr/>
          <a:lstStyle/>
          <a:p>
            <a:r>
              <a:rPr lang="en-US"/>
              <a:t>Integration with Other Tools</a:t>
            </a:r>
          </a:p>
        </p:txBody>
      </p:sp>
      <p:sp>
        <p:nvSpPr>
          <p:cNvPr id="3" name="Text Placeholder 2">
            <a:extLst>
              <a:ext uri="{FF2B5EF4-FFF2-40B4-BE49-F238E27FC236}">
                <a16:creationId xmlns:a16="http://schemas.microsoft.com/office/drawing/2014/main" id="{8854B08B-688D-FC82-EB9D-4593EA831BBC}"/>
              </a:ext>
            </a:extLst>
          </p:cNvPr>
          <p:cNvSpPr>
            <a:spLocks noGrp="1"/>
          </p:cNvSpPr>
          <p:nvPr>
            <p:ph type="body" idx="1"/>
          </p:nvPr>
        </p:nvSpPr>
        <p:spPr/>
        <p:txBody>
          <a:bodyPr/>
          <a:lstStyle/>
          <a:p>
            <a:r>
              <a:rPr lang="en-US"/>
              <a:t>Works with Google Docs and Slides.
</a:t>
            </a:r>
          </a:p>
          <a:p>
            <a:r>
              <a:rPr lang="en-US"/>
              <a:t>Import/export Excel files seamlessly.
</a:t>
            </a:r>
          </a:p>
          <a:p>
            <a:r>
              <a:rPr lang="en-US"/>
              <a:t>Integration with Google Forms.
</a:t>
            </a:r>
          </a:p>
          <a:p>
            <a:r>
              <a:rPr lang="en-US"/>
              <a:t>APIs for custom applications.
</a:t>
            </a:r>
          </a:p>
          <a:p>
            <a:endParaRPr lang="en-US"/>
          </a:p>
        </p:txBody>
      </p:sp>
    </p:spTree>
    <p:extLst>
      <p:ext uri="{BB962C8B-B14F-4D97-AF65-F5344CB8AC3E}">
        <p14:creationId xmlns:p14="http://schemas.microsoft.com/office/powerpoint/2010/main" val="54016352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15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r>
              <a:rPr lang="en-GB" sz="4400" b="1" dirty="0">
                <a:solidFill>
                  <a:schemeClr val="dk1"/>
                </a:solidFill>
              </a:rPr>
              <a:t>Visual Appeal</a:t>
            </a:r>
            <a:br>
              <a:rPr lang="en-GB" sz="4400" b="1" dirty="0">
                <a:solidFill>
                  <a:schemeClr val="dk1"/>
                </a:solidFill>
              </a:rPr>
            </a:br>
            <a:endParaRPr dirty="0"/>
          </a:p>
        </p:txBody>
      </p:sp>
      <p:sp>
        <p:nvSpPr>
          <p:cNvPr id="926" name="Google Shape;926;p15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609585" indent="-448722">
              <a:spcBef>
                <a:spcPts val="1600"/>
              </a:spcBef>
              <a:buClr>
                <a:schemeClr val="dk1"/>
              </a:buClr>
              <a:buSzPts val="1700"/>
              <a:buChar char="●"/>
            </a:pPr>
            <a:r>
              <a:rPr lang="en-GB" sz="3600" dirty="0">
                <a:solidFill>
                  <a:schemeClr val="dk1"/>
                </a:solidFill>
              </a:rPr>
              <a:t>Rich Visual Design:</a:t>
            </a:r>
            <a:endParaRPr sz="3600" dirty="0">
              <a:solidFill>
                <a:schemeClr val="dk1"/>
              </a:solidFill>
            </a:endParaRPr>
          </a:p>
          <a:p>
            <a:pPr marL="1219170" indent="0">
              <a:spcBef>
                <a:spcPts val="1600"/>
              </a:spcBef>
              <a:buNone/>
            </a:pPr>
            <a:r>
              <a:rPr lang="en-GB" sz="3600" dirty="0">
                <a:solidFill>
                  <a:schemeClr val="dk1"/>
                </a:solidFill>
              </a:rPr>
              <a:t>PowerPoint’s wide array of formatting, transitions, and animation tools makes it ideal for creating visually appealing presentations.</a:t>
            </a:r>
            <a:endParaRPr sz="3600" dirty="0">
              <a:solidFill>
                <a:schemeClr val="dk1"/>
              </a:solidFill>
            </a:endParaRPr>
          </a:p>
          <a:p>
            <a:pPr marL="609585" indent="-448722">
              <a:spcBef>
                <a:spcPts val="1600"/>
              </a:spcBef>
              <a:buClr>
                <a:schemeClr val="dk1"/>
              </a:buClr>
              <a:buSzPts val="1700"/>
              <a:buChar char="●"/>
            </a:pPr>
            <a:r>
              <a:rPr lang="en-GB" sz="3600" dirty="0">
                <a:solidFill>
                  <a:schemeClr val="dk1"/>
                </a:solidFill>
              </a:rPr>
              <a:t>Customizable Graphics:</a:t>
            </a:r>
            <a:endParaRPr sz="3600" dirty="0">
              <a:solidFill>
                <a:schemeClr val="dk1"/>
              </a:solidFill>
            </a:endParaRPr>
          </a:p>
          <a:p>
            <a:pPr marL="1219170" indent="0">
              <a:spcBef>
                <a:spcPts val="1600"/>
              </a:spcBef>
              <a:buNone/>
            </a:pPr>
            <a:r>
              <a:rPr lang="en-GB" sz="3600" dirty="0">
                <a:solidFill>
                  <a:schemeClr val="dk1"/>
                </a:solidFill>
              </a:rPr>
              <a:t>Ability to manipulate images, charts, and graphs to fit specific design goals.</a:t>
            </a:r>
            <a:endParaRPr sz="3600" dirty="0">
              <a:solidFill>
                <a:schemeClr val="dk1"/>
              </a:solidFill>
            </a:endParaRPr>
          </a:p>
          <a:p>
            <a:pPr marL="0" indent="0">
              <a:spcBef>
                <a:spcPts val="1600"/>
              </a:spcBef>
              <a:spcAft>
                <a:spcPts val="1600"/>
              </a:spcAft>
              <a:buNone/>
            </a:pPr>
            <a:endParaRPr sz="4400"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Google Shape;931;p15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r>
              <a:rPr lang="en-GB" sz="4400" b="1" dirty="0">
                <a:solidFill>
                  <a:schemeClr val="dk1"/>
                </a:solidFill>
              </a:rPr>
              <a:t>Collaboration &amp; Sharing</a:t>
            </a:r>
            <a:endParaRPr dirty="0"/>
          </a:p>
        </p:txBody>
      </p:sp>
      <p:sp>
        <p:nvSpPr>
          <p:cNvPr id="932" name="Google Shape;932;p159"/>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fontScale="92500" lnSpcReduction="10000"/>
          </a:bodyPr>
          <a:lstStyle/>
          <a:p>
            <a:pPr marL="609585" indent="-457189">
              <a:spcBef>
                <a:spcPts val="1600"/>
              </a:spcBef>
              <a:buClr>
                <a:schemeClr val="dk1"/>
              </a:buClr>
              <a:buSzPts val="1800"/>
              <a:buChar char="●"/>
            </a:pPr>
            <a:r>
              <a:rPr lang="en-GB" sz="4800" dirty="0">
                <a:solidFill>
                  <a:schemeClr val="dk1"/>
                </a:solidFill>
              </a:rPr>
              <a:t>Real-Time Collaboration:</a:t>
            </a:r>
            <a:endParaRPr sz="4800" dirty="0">
              <a:solidFill>
                <a:schemeClr val="dk1"/>
              </a:solidFill>
            </a:endParaRPr>
          </a:p>
          <a:p>
            <a:pPr marL="1219170" lvl="1" indent="-457189">
              <a:spcBef>
                <a:spcPts val="0"/>
              </a:spcBef>
              <a:buClr>
                <a:schemeClr val="dk1"/>
              </a:buClr>
              <a:buSzPts val="1800"/>
              <a:buChar char="○"/>
            </a:pPr>
            <a:r>
              <a:rPr lang="en-GB" sz="4400" dirty="0">
                <a:solidFill>
                  <a:schemeClr val="dk1"/>
                </a:solidFill>
              </a:rPr>
              <a:t>Multiple users can work on the same presentation in real-time, making it ideal for teamwork.</a:t>
            </a:r>
            <a:endParaRPr sz="4400" dirty="0">
              <a:solidFill>
                <a:schemeClr val="dk1"/>
              </a:solidFill>
            </a:endParaRPr>
          </a:p>
          <a:p>
            <a:pPr marL="609585" indent="-457189">
              <a:spcBef>
                <a:spcPts val="0"/>
              </a:spcBef>
              <a:buClr>
                <a:schemeClr val="dk1"/>
              </a:buClr>
              <a:buSzPts val="1800"/>
              <a:buChar char="●"/>
            </a:pPr>
            <a:r>
              <a:rPr lang="en-GB" sz="4800" dirty="0">
                <a:solidFill>
                  <a:schemeClr val="dk1"/>
                </a:solidFill>
              </a:rPr>
              <a:t>Sharing Options:</a:t>
            </a:r>
            <a:endParaRPr sz="4800" dirty="0">
              <a:solidFill>
                <a:schemeClr val="dk1"/>
              </a:solidFill>
            </a:endParaRPr>
          </a:p>
          <a:p>
            <a:pPr marL="1219170" lvl="1" indent="-457189">
              <a:spcBef>
                <a:spcPts val="0"/>
              </a:spcBef>
              <a:buClr>
                <a:schemeClr val="dk1"/>
              </a:buClr>
              <a:buSzPts val="1800"/>
              <a:buChar char="○"/>
            </a:pPr>
            <a:r>
              <a:rPr lang="en-GB" sz="4400" dirty="0">
                <a:solidFill>
                  <a:schemeClr val="dk1"/>
                </a:solidFill>
              </a:rPr>
              <a:t>Easy to share presentations via email, OneDrive, or by exporting them as PDFs or videos.</a:t>
            </a:r>
            <a:endParaRPr sz="4400" dirty="0">
              <a:solidFill>
                <a:schemeClr val="dk1"/>
              </a:solidFill>
            </a:endParaRPr>
          </a:p>
          <a:p>
            <a:pPr marL="0" indent="0">
              <a:spcBef>
                <a:spcPts val="1600"/>
              </a:spcBef>
              <a:spcAft>
                <a:spcPts val="1600"/>
              </a:spcAft>
              <a:buNone/>
            </a:pPr>
            <a:endParaRPr sz="5400"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954"/>
        <p:cNvGrpSpPr/>
        <p:nvPr/>
      </p:nvGrpSpPr>
      <p:grpSpPr>
        <a:xfrm>
          <a:off x="0" y="0"/>
          <a:ext cx="0" cy="0"/>
          <a:chOff x="0" y="0"/>
          <a:chExt cx="0" cy="0"/>
        </a:xfrm>
      </p:grpSpPr>
      <p:sp>
        <p:nvSpPr>
          <p:cNvPr id="955" name="Google Shape;955;p16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r>
              <a:rPr lang="en-GB" b="1" dirty="0">
                <a:solidFill>
                  <a:schemeClr val="dk1"/>
                </a:solidFill>
              </a:rPr>
              <a:t>Disadvantages of PowerPoint – Dependency on Visuals</a:t>
            </a:r>
            <a:br>
              <a:rPr lang="en-GB" b="1" dirty="0">
                <a:solidFill>
                  <a:schemeClr val="dk1"/>
                </a:solidFill>
              </a:rPr>
            </a:br>
            <a:endParaRPr dirty="0"/>
          </a:p>
        </p:txBody>
      </p:sp>
      <p:sp>
        <p:nvSpPr>
          <p:cNvPr id="956" name="Google Shape;956;p163"/>
          <p:cNvSpPr txBox="1">
            <a:spLocks noGrp="1"/>
          </p:cNvSpPr>
          <p:nvPr>
            <p:ph type="body" idx="1"/>
          </p:nvPr>
        </p:nvSpPr>
        <p:spPr>
          <a:xfrm>
            <a:off x="415600" y="1796901"/>
            <a:ext cx="11360800" cy="4742122"/>
          </a:xfrm>
          <a:prstGeom prst="rect">
            <a:avLst/>
          </a:prstGeom>
        </p:spPr>
        <p:txBody>
          <a:bodyPr spcFirstLastPara="1" vert="horz" wrap="square" lIns="121900" tIns="121900" rIns="121900" bIns="121900" rtlCol="0" anchor="t" anchorCtr="0">
            <a:normAutofit lnSpcReduction="10000"/>
          </a:bodyPr>
          <a:lstStyle/>
          <a:p>
            <a:pPr marL="609585" indent="-465655">
              <a:spcBef>
                <a:spcPts val="1600"/>
              </a:spcBef>
              <a:buClr>
                <a:schemeClr val="dk1"/>
              </a:buClr>
              <a:buSzPts val="1900"/>
              <a:buChar char="●"/>
            </a:pPr>
            <a:r>
              <a:rPr lang="en-GB" sz="4000" dirty="0">
                <a:solidFill>
                  <a:schemeClr val="dk1"/>
                </a:solidFill>
              </a:rPr>
              <a:t>Focus on Visuals:</a:t>
            </a:r>
            <a:endParaRPr sz="4000" dirty="0">
              <a:solidFill>
                <a:schemeClr val="dk1"/>
              </a:solidFill>
            </a:endParaRPr>
          </a:p>
          <a:p>
            <a:pPr marL="1219170" lvl="1" indent="-465655">
              <a:spcBef>
                <a:spcPts val="0"/>
              </a:spcBef>
              <a:buClr>
                <a:schemeClr val="dk1"/>
              </a:buClr>
              <a:buSzPts val="1900"/>
              <a:buChar char="○"/>
            </a:pPr>
            <a:r>
              <a:rPr lang="en-GB" sz="4000" dirty="0">
                <a:solidFill>
                  <a:schemeClr val="dk1"/>
                </a:solidFill>
              </a:rPr>
              <a:t>PowerPoint presentations may sometimes focus too much on visuals and not enough on content or substance.</a:t>
            </a:r>
            <a:endParaRPr sz="4000" dirty="0">
              <a:solidFill>
                <a:schemeClr val="dk1"/>
              </a:solidFill>
            </a:endParaRPr>
          </a:p>
          <a:p>
            <a:pPr marL="609585" indent="-465655">
              <a:spcBef>
                <a:spcPts val="0"/>
              </a:spcBef>
              <a:buClr>
                <a:schemeClr val="dk1"/>
              </a:buClr>
              <a:buSzPts val="1900"/>
              <a:buChar char="●"/>
            </a:pPr>
            <a:r>
              <a:rPr lang="en-GB" sz="4000" dirty="0">
                <a:solidFill>
                  <a:schemeClr val="dk1"/>
                </a:solidFill>
              </a:rPr>
              <a:t>Disconnection with Audience:</a:t>
            </a:r>
            <a:endParaRPr sz="4000" dirty="0">
              <a:solidFill>
                <a:schemeClr val="dk1"/>
              </a:solidFill>
            </a:endParaRPr>
          </a:p>
          <a:p>
            <a:pPr marL="1219170" lvl="1" indent="-465655">
              <a:spcBef>
                <a:spcPts val="0"/>
              </a:spcBef>
              <a:buClr>
                <a:schemeClr val="dk1"/>
              </a:buClr>
              <a:buSzPts val="1900"/>
              <a:buChar char="○"/>
            </a:pPr>
            <a:r>
              <a:rPr lang="en-GB" sz="4000" dirty="0">
                <a:solidFill>
                  <a:schemeClr val="dk1"/>
                </a:solidFill>
              </a:rPr>
              <a:t>Over-reliance on slides can lead to less interaction and engagement with the audience.</a:t>
            </a:r>
            <a:endParaRPr sz="4000" dirty="0">
              <a:solidFill>
                <a:schemeClr val="dk1"/>
              </a:solidFill>
            </a:endParaRPr>
          </a:p>
          <a:p>
            <a:pPr marL="0" indent="0">
              <a:spcBef>
                <a:spcPts val="1600"/>
              </a:spcBef>
              <a:spcAft>
                <a:spcPts val="1600"/>
              </a:spcAft>
              <a:buNone/>
            </a:pPr>
            <a:endParaRPr sz="4800"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16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r>
              <a:rPr lang="en-GB" b="1" dirty="0">
                <a:solidFill>
                  <a:schemeClr val="dk1"/>
                </a:solidFill>
              </a:rPr>
              <a:t>Steep Learning Curve for Advanced Features</a:t>
            </a:r>
            <a:endParaRPr dirty="0"/>
          </a:p>
        </p:txBody>
      </p:sp>
      <p:sp>
        <p:nvSpPr>
          <p:cNvPr id="962" name="Google Shape;962;p164"/>
          <p:cNvSpPr txBox="1">
            <a:spLocks noGrp="1"/>
          </p:cNvSpPr>
          <p:nvPr>
            <p:ph type="body" idx="1"/>
          </p:nvPr>
        </p:nvSpPr>
        <p:spPr>
          <a:xfrm>
            <a:off x="415600" y="1508033"/>
            <a:ext cx="11360800" cy="4555200"/>
          </a:xfrm>
          <a:prstGeom prst="rect">
            <a:avLst/>
          </a:prstGeom>
        </p:spPr>
        <p:txBody>
          <a:bodyPr spcFirstLastPara="1" vert="horz" wrap="square" lIns="121900" tIns="121900" rIns="121900" bIns="121900" rtlCol="0" anchor="t" anchorCtr="0">
            <a:normAutofit/>
          </a:bodyPr>
          <a:lstStyle/>
          <a:p>
            <a:pPr marL="609585" indent="-465655">
              <a:spcBef>
                <a:spcPts val="1600"/>
              </a:spcBef>
              <a:buClr>
                <a:schemeClr val="dk1"/>
              </a:buClr>
              <a:buSzPts val="1900"/>
              <a:buChar char="●"/>
            </a:pPr>
            <a:r>
              <a:rPr lang="en-GB" sz="4400" dirty="0">
                <a:solidFill>
                  <a:schemeClr val="dk1"/>
                </a:solidFill>
              </a:rPr>
              <a:t>Complex Features:</a:t>
            </a:r>
            <a:endParaRPr sz="4400" dirty="0">
              <a:solidFill>
                <a:schemeClr val="dk1"/>
              </a:solidFill>
            </a:endParaRPr>
          </a:p>
          <a:p>
            <a:pPr marL="1219170" lvl="1" indent="-465655">
              <a:spcBef>
                <a:spcPts val="0"/>
              </a:spcBef>
              <a:buClr>
                <a:schemeClr val="dk1"/>
              </a:buClr>
              <a:buSzPts val="1900"/>
              <a:buChar char="○"/>
            </a:pPr>
            <a:r>
              <a:rPr lang="en-GB" sz="4400" dirty="0">
                <a:solidFill>
                  <a:schemeClr val="dk1"/>
                </a:solidFill>
              </a:rPr>
              <a:t>Advanced features such as animations, custom transitions, and slide design may require more time to learn and master.</a:t>
            </a:r>
            <a:endParaRPr sz="4400" dirty="0">
              <a:solidFill>
                <a:schemeClr val="dk1"/>
              </a:solidFill>
            </a:endParaRPr>
          </a:p>
          <a:p>
            <a:pPr marL="0" indent="0">
              <a:spcBef>
                <a:spcPts val="1600"/>
              </a:spcBef>
              <a:spcAft>
                <a:spcPts val="1600"/>
              </a:spcAft>
              <a:buNone/>
            </a:pPr>
            <a:endParaRPr sz="4800"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16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r>
              <a:rPr lang="en-GB" b="1" dirty="0">
                <a:solidFill>
                  <a:schemeClr val="dk1"/>
                </a:solidFill>
              </a:rPr>
              <a:t>Compatibility Issues</a:t>
            </a:r>
            <a:endParaRPr dirty="0"/>
          </a:p>
        </p:txBody>
      </p:sp>
      <p:sp>
        <p:nvSpPr>
          <p:cNvPr id="968" name="Google Shape;968;p16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fontScale="92500" lnSpcReduction="10000"/>
          </a:bodyPr>
          <a:lstStyle/>
          <a:p>
            <a:pPr marL="609585" indent="-465655">
              <a:spcBef>
                <a:spcPts val="1600"/>
              </a:spcBef>
              <a:buClr>
                <a:schemeClr val="dk1"/>
              </a:buClr>
              <a:buSzPts val="1900"/>
              <a:buChar char="●"/>
            </a:pPr>
            <a:r>
              <a:rPr lang="en-GB" sz="4000" dirty="0">
                <a:solidFill>
                  <a:schemeClr val="dk1"/>
                </a:solidFill>
              </a:rPr>
              <a:t>Software Version Differences:</a:t>
            </a:r>
            <a:endParaRPr sz="4000" dirty="0">
              <a:solidFill>
                <a:schemeClr val="dk1"/>
              </a:solidFill>
            </a:endParaRPr>
          </a:p>
          <a:p>
            <a:pPr marL="1219170" lvl="1" indent="-465655">
              <a:spcBef>
                <a:spcPts val="0"/>
              </a:spcBef>
              <a:buClr>
                <a:schemeClr val="dk1"/>
              </a:buClr>
              <a:buSzPts val="1900"/>
              <a:buChar char="○"/>
            </a:pPr>
            <a:r>
              <a:rPr lang="en-GB" sz="4000" dirty="0">
                <a:solidFill>
                  <a:schemeClr val="dk1"/>
                </a:solidFill>
              </a:rPr>
              <a:t>Differences in software versions (e.g., PowerPoint 2016 vs. 365) can lead to formatting or compatibility issues when sharing presentations.</a:t>
            </a:r>
            <a:endParaRPr sz="4000" dirty="0">
              <a:solidFill>
                <a:schemeClr val="dk1"/>
              </a:solidFill>
            </a:endParaRPr>
          </a:p>
          <a:p>
            <a:pPr marL="609585" indent="-465655">
              <a:spcBef>
                <a:spcPts val="0"/>
              </a:spcBef>
              <a:buClr>
                <a:schemeClr val="dk1"/>
              </a:buClr>
              <a:buSzPts val="1900"/>
              <a:buChar char="●"/>
            </a:pPr>
            <a:r>
              <a:rPr lang="en-GB" sz="4000" dirty="0">
                <a:solidFill>
                  <a:schemeClr val="dk1"/>
                </a:solidFill>
              </a:rPr>
              <a:t>File Corruption:</a:t>
            </a:r>
            <a:endParaRPr sz="4000" dirty="0">
              <a:solidFill>
                <a:schemeClr val="dk1"/>
              </a:solidFill>
            </a:endParaRPr>
          </a:p>
          <a:p>
            <a:pPr marL="1219170" lvl="1" indent="-465655">
              <a:spcBef>
                <a:spcPts val="0"/>
              </a:spcBef>
              <a:buClr>
                <a:schemeClr val="dk1"/>
              </a:buClr>
              <a:buSzPts val="1900"/>
              <a:buChar char="○"/>
            </a:pPr>
            <a:r>
              <a:rPr lang="en-GB" sz="4000" dirty="0">
                <a:solidFill>
                  <a:schemeClr val="dk1"/>
                </a:solidFill>
              </a:rPr>
              <a:t>Large PowerPoint files or those with many media elements are more prone to corruption or slow performance.</a:t>
            </a:r>
            <a:endParaRPr sz="4000" dirty="0">
              <a:solidFill>
                <a:schemeClr val="dk1"/>
              </a:solidFill>
            </a:endParaRPr>
          </a:p>
          <a:p>
            <a:pPr marL="0" indent="0">
              <a:spcBef>
                <a:spcPts val="1600"/>
              </a:spcBef>
              <a:spcAft>
                <a:spcPts val="1600"/>
              </a:spcAft>
              <a:buNone/>
            </a:pPr>
            <a:endParaRPr sz="4400" dirty="0">
              <a:solidFill>
                <a:schemeClr val="dk1"/>
              </a:solidFill>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16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r>
              <a:rPr lang="en-GB" sz="4400" b="1" dirty="0">
                <a:solidFill>
                  <a:schemeClr val="dk1"/>
                </a:solidFill>
              </a:rPr>
              <a:t>Limited Customization for Non-Designers</a:t>
            </a:r>
            <a:endParaRPr dirty="0"/>
          </a:p>
        </p:txBody>
      </p:sp>
      <p:sp>
        <p:nvSpPr>
          <p:cNvPr id="974" name="Google Shape;974;p166"/>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lnSpcReduction="10000"/>
          </a:bodyPr>
          <a:lstStyle/>
          <a:p>
            <a:pPr marL="609585" indent="-448722">
              <a:spcBef>
                <a:spcPts val="1600"/>
              </a:spcBef>
              <a:buClr>
                <a:schemeClr val="dk1"/>
              </a:buClr>
              <a:buSzPts val="1700"/>
              <a:buChar char="●"/>
            </a:pPr>
            <a:r>
              <a:rPr lang="en-GB" sz="3600" dirty="0">
                <a:solidFill>
                  <a:schemeClr val="dk1"/>
                </a:solidFill>
              </a:rPr>
              <a:t>Design Constraints:</a:t>
            </a:r>
            <a:endParaRPr sz="3600" dirty="0">
              <a:solidFill>
                <a:schemeClr val="dk1"/>
              </a:solidFill>
            </a:endParaRPr>
          </a:p>
          <a:p>
            <a:pPr marL="1219170" lvl="1" indent="-448722">
              <a:spcBef>
                <a:spcPts val="0"/>
              </a:spcBef>
              <a:buClr>
                <a:schemeClr val="dk1"/>
              </a:buClr>
              <a:buSzPts val="1700"/>
              <a:buChar char="○"/>
            </a:pPr>
            <a:r>
              <a:rPr lang="en-GB" sz="3600" dirty="0">
                <a:solidFill>
                  <a:schemeClr val="dk1"/>
                </a:solidFill>
              </a:rPr>
              <a:t>Although PowerPoint offers design options, users without design experience may struggle to create truly professional-quality presentations.</a:t>
            </a:r>
            <a:endParaRPr sz="3600" dirty="0">
              <a:solidFill>
                <a:schemeClr val="dk1"/>
              </a:solidFill>
            </a:endParaRPr>
          </a:p>
          <a:p>
            <a:pPr marL="609585" indent="-448722">
              <a:spcBef>
                <a:spcPts val="0"/>
              </a:spcBef>
              <a:buClr>
                <a:schemeClr val="dk1"/>
              </a:buClr>
              <a:buSzPts val="1700"/>
              <a:buChar char="●"/>
            </a:pPr>
            <a:r>
              <a:rPr lang="en-GB" sz="3600" dirty="0">
                <a:solidFill>
                  <a:schemeClr val="dk1"/>
                </a:solidFill>
              </a:rPr>
              <a:t>Limited Animation Options:</a:t>
            </a:r>
            <a:endParaRPr sz="3600" dirty="0">
              <a:solidFill>
                <a:schemeClr val="dk1"/>
              </a:solidFill>
            </a:endParaRPr>
          </a:p>
          <a:p>
            <a:pPr marL="1219170" lvl="1" indent="-448722">
              <a:spcBef>
                <a:spcPts val="0"/>
              </a:spcBef>
              <a:buClr>
                <a:schemeClr val="dk1"/>
              </a:buClr>
              <a:buSzPts val="1700"/>
              <a:buChar char="○"/>
            </a:pPr>
            <a:r>
              <a:rPr lang="en-GB" sz="3600" dirty="0">
                <a:solidFill>
                  <a:schemeClr val="dk1"/>
                </a:solidFill>
              </a:rPr>
              <a:t>PowerPoint offers basic animation options, but some users may find them less sophisticated compared to specialized tools like Adobe After Effects.</a:t>
            </a:r>
            <a:endParaRPr sz="3600" dirty="0">
              <a:solidFill>
                <a:schemeClr val="dk1"/>
              </a:solidFill>
            </a:endParaRPr>
          </a:p>
          <a:p>
            <a:pPr marL="0" indent="0">
              <a:spcBef>
                <a:spcPts val="1600"/>
              </a:spcBef>
              <a:spcAft>
                <a:spcPts val="1600"/>
              </a:spcAft>
              <a:buNone/>
            </a:pPr>
            <a:endParaRPr sz="4800"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16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r>
              <a:rPr lang="en-GB" sz="4400" b="1" dirty="0">
                <a:solidFill>
                  <a:schemeClr val="dk1"/>
                </a:solidFill>
              </a:rPr>
              <a:t>Presentation Fatigue</a:t>
            </a:r>
            <a:endParaRPr dirty="0"/>
          </a:p>
        </p:txBody>
      </p:sp>
      <p:sp>
        <p:nvSpPr>
          <p:cNvPr id="980" name="Google Shape;980;p16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lnSpcReduction="10000"/>
          </a:bodyPr>
          <a:lstStyle/>
          <a:p>
            <a:pPr marL="609585" indent="-457189">
              <a:spcBef>
                <a:spcPts val="1600"/>
              </a:spcBef>
              <a:buClr>
                <a:schemeClr val="dk1"/>
              </a:buClr>
              <a:buSzPts val="1800"/>
              <a:buChar char="●"/>
            </a:pPr>
            <a:r>
              <a:rPr lang="en-GB" sz="4400" dirty="0">
                <a:solidFill>
                  <a:schemeClr val="dk1"/>
                </a:solidFill>
              </a:rPr>
              <a:t>Audience Fatigue:</a:t>
            </a:r>
            <a:endParaRPr sz="4400" dirty="0">
              <a:solidFill>
                <a:schemeClr val="dk1"/>
              </a:solidFill>
            </a:endParaRPr>
          </a:p>
          <a:p>
            <a:pPr marL="1219170" lvl="1" indent="-457189">
              <a:spcBef>
                <a:spcPts val="0"/>
              </a:spcBef>
              <a:buClr>
                <a:schemeClr val="dk1"/>
              </a:buClr>
              <a:buSzPts val="1800"/>
              <a:buChar char="○"/>
            </a:pPr>
            <a:r>
              <a:rPr lang="en-GB" sz="4000" dirty="0">
                <a:solidFill>
                  <a:schemeClr val="dk1"/>
                </a:solidFill>
              </a:rPr>
              <a:t>Overuse of PowerPoint presentations in long meetings or conferences can lead to audience disengagement and fatigue.</a:t>
            </a:r>
            <a:endParaRPr sz="4000" dirty="0">
              <a:solidFill>
                <a:schemeClr val="dk1"/>
              </a:solidFill>
            </a:endParaRPr>
          </a:p>
          <a:p>
            <a:pPr marL="609585" indent="-457189">
              <a:spcBef>
                <a:spcPts val="0"/>
              </a:spcBef>
              <a:buClr>
                <a:schemeClr val="dk1"/>
              </a:buClr>
              <a:buSzPts val="1800"/>
              <a:buChar char="●"/>
            </a:pPr>
            <a:r>
              <a:rPr lang="en-GB" sz="4400" dirty="0">
                <a:solidFill>
                  <a:schemeClr val="dk1"/>
                </a:solidFill>
              </a:rPr>
              <a:t>Monotony:</a:t>
            </a:r>
            <a:endParaRPr sz="4400" dirty="0">
              <a:solidFill>
                <a:schemeClr val="dk1"/>
              </a:solidFill>
            </a:endParaRPr>
          </a:p>
          <a:p>
            <a:pPr marL="1219170" lvl="1" indent="-457189">
              <a:spcBef>
                <a:spcPts val="0"/>
              </a:spcBef>
              <a:buClr>
                <a:schemeClr val="dk1"/>
              </a:buClr>
              <a:buSzPts val="1800"/>
              <a:buChar char="○"/>
            </a:pPr>
            <a:r>
              <a:rPr lang="en-GB" sz="4000" dirty="0">
                <a:solidFill>
                  <a:schemeClr val="dk1"/>
                </a:solidFill>
              </a:rPr>
              <a:t>The linear nature of slide decks may make presentations feel monotonous if not done creatively.</a:t>
            </a:r>
            <a:endParaRPr sz="4000" dirty="0">
              <a:solidFill>
                <a:schemeClr val="dk1"/>
              </a:solidFill>
            </a:endParaRPr>
          </a:p>
          <a:p>
            <a:pPr marL="0" indent="0">
              <a:spcBef>
                <a:spcPts val="1600"/>
              </a:spcBef>
              <a:spcAft>
                <a:spcPts val="1600"/>
              </a:spcAft>
              <a:buNone/>
            </a:pPr>
            <a:endParaRPr sz="4800"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17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r>
              <a:rPr lang="en-GB" sz="4400" b="1" dirty="0">
                <a:solidFill>
                  <a:schemeClr val="dk1"/>
                </a:solidFill>
              </a:rPr>
              <a:t>Limited Interactivity</a:t>
            </a:r>
            <a:endParaRPr dirty="0"/>
          </a:p>
        </p:txBody>
      </p:sp>
      <p:sp>
        <p:nvSpPr>
          <p:cNvPr id="998" name="Google Shape;998;p170"/>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lnSpcReduction="10000"/>
          </a:bodyPr>
          <a:lstStyle/>
          <a:p>
            <a:pPr marL="609585" indent="-457189">
              <a:spcBef>
                <a:spcPts val="1600"/>
              </a:spcBef>
              <a:buClr>
                <a:schemeClr val="dk1"/>
              </a:buClr>
              <a:buSzPts val="1800"/>
              <a:buChar char="●"/>
            </a:pPr>
            <a:r>
              <a:rPr lang="en-GB" sz="4000" dirty="0">
                <a:solidFill>
                  <a:schemeClr val="dk1"/>
                </a:solidFill>
              </a:rPr>
              <a:t>Limited Interactive Features:</a:t>
            </a:r>
            <a:endParaRPr sz="4000" dirty="0">
              <a:solidFill>
                <a:schemeClr val="dk1"/>
              </a:solidFill>
            </a:endParaRPr>
          </a:p>
          <a:p>
            <a:pPr marL="1219170" lvl="1" indent="-457189">
              <a:spcBef>
                <a:spcPts val="0"/>
              </a:spcBef>
              <a:buClr>
                <a:schemeClr val="dk1"/>
              </a:buClr>
              <a:buSzPts val="1800"/>
              <a:buChar char="○"/>
            </a:pPr>
            <a:r>
              <a:rPr lang="en-GB" sz="3600" dirty="0">
                <a:solidFill>
                  <a:schemeClr val="dk1"/>
                </a:solidFill>
              </a:rPr>
              <a:t>PowerPoint is primarily a presentation tool and lacks interactive features compared to specialized tools like Prezi or web-based solutions.</a:t>
            </a:r>
            <a:endParaRPr sz="3600" dirty="0">
              <a:solidFill>
                <a:schemeClr val="dk1"/>
              </a:solidFill>
            </a:endParaRPr>
          </a:p>
          <a:p>
            <a:pPr marL="609585" indent="-457189">
              <a:spcBef>
                <a:spcPts val="0"/>
              </a:spcBef>
              <a:buClr>
                <a:schemeClr val="dk1"/>
              </a:buClr>
              <a:buSzPts val="1800"/>
              <a:buChar char="●"/>
            </a:pPr>
            <a:r>
              <a:rPr lang="en-GB" sz="4000" dirty="0">
                <a:solidFill>
                  <a:schemeClr val="dk1"/>
                </a:solidFill>
              </a:rPr>
              <a:t>Limited Audience Engagement:</a:t>
            </a:r>
            <a:endParaRPr sz="4000" dirty="0">
              <a:solidFill>
                <a:schemeClr val="dk1"/>
              </a:solidFill>
            </a:endParaRPr>
          </a:p>
          <a:p>
            <a:pPr marL="1219170" lvl="1" indent="-457189">
              <a:spcBef>
                <a:spcPts val="0"/>
              </a:spcBef>
              <a:buClr>
                <a:schemeClr val="dk1"/>
              </a:buClr>
              <a:buSzPts val="1800"/>
              <a:buChar char="○"/>
            </a:pPr>
            <a:r>
              <a:rPr lang="en-GB" sz="3600" dirty="0">
                <a:solidFill>
                  <a:schemeClr val="dk1"/>
                </a:solidFill>
              </a:rPr>
              <a:t>While it supports animations and multimedia, PowerPoint lacks native interactive elements (e.g., quizzes, polls, or live audience feedback) without relying on external tools.</a:t>
            </a:r>
            <a:endParaRPr sz="3600" dirty="0">
              <a:solidFill>
                <a:schemeClr val="dk1"/>
              </a:solidFill>
            </a:endParaRPr>
          </a:p>
          <a:p>
            <a:pPr marL="0" indent="0">
              <a:spcBef>
                <a:spcPts val="1600"/>
              </a:spcBef>
              <a:buClr>
                <a:schemeClr val="dk1"/>
              </a:buClr>
              <a:buSzPts val="1100"/>
              <a:buNone/>
            </a:pPr>
            <a:endParaRPr sz="2000" dirty="0">
              <a:solidFill>
                <a:schemeClr val="dk1"/>
              </a:solidFill>
            </a:endParaRPr>
          </a:p>
          <a:p>
            <a:pPr marL="0" indent="0">
              <a:spcBef>
                <a:spcPts val="0"/>
              </a:spcBef>
              <a:spcAft>
                <a:spcPts val="1600"/>
              </a:spcAft>
              <a:buNone/>
            </a:pPr>
            <a:endParaRPr sz="4000"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17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r>
              <a:rPr lang="en-US" dirty="0"/>
              <a:t>DATA SIZE</a:t>
            </a:r>
            <a:endParaRPr dirty="0"/>
          </a:p>
        </p:txBody>
      </p:sp>
      <p:sp>
        <p:nvSpPr>
          <p:cNvPr id="1016" name="Google Shape;1016;p173"/>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lnSpcReduction="10000"/>
          </a:bodyPr>
          <a:lstStyle/>
          <a:p>
            <a:pPr marL="609585" indent="-465655">
              <a:spcBef>
                <a:spcPts val="1600"/>
              </a:spcBef>
              <a:buClr>
                <a:schemeClr val="dk1"/>
              </a:buClr>
              <a:buSzPts val="1900"/>
              <a:buChar char="●"/>
            </a:pPr>
            <a:r>
              <a:rPr lang="en-GB" sz="4000" dirty="0">
                <a:solidFill>
                  <a:schemeClr val="dk1"/>
                </a:solidFill>
              </a:rPr>
              <a:t>What is Data Size?</a:t>
            </a:r>
            <a:endParaRPr sz="4000" dirty="0">
              <a:solidFill>
                <a:schemeClr val="dk1"/>
              </a:solidFill>
            </a:endParaRPr>
          </a:p>
          <a:p>
            <a:pPr marL="1219170" lvl="1" indent="-465655">
              <a:spcBef>
                <a:spcPts val="0"/>
              </a:spcBef>
              <a:buClr>
                <a:schemeClr val="dk1"/>
              </a:buClr>
              <a:buSzPts val="1900"/>
              <a:buChar char="○"/>
            </a:pPr>
            <a:r>
              <a:rPr lang="en-GB" sz="4000" dirty="0">
                <a:solidFill>
                  <a:schemeClr val="dk1"/>
                </a:solidFill>
              </a:rPr>
              <a:t>Data size refers to the amount of space required to store data in a computer system.</a:t>
            </a:r>
            <a:endParaRPr sz="4000" dirty="0">
              <a:solidFill>
                <a:schemeClr val="dk1"/>
              </a:solidFill>
            </a:endParaRPr>
          </a:p>
          <a:p>
            <a:pPr marL="1219170" lvl="1" indent="-465655">
              <a:spcBef>
                <a:spcPts val="0"/>
              </a:spcBef>
              <a:buClr>
                <a:schemeClr val="dk1"/>
              </a:buClr>
              <a:buSzPts val="1900"/>
              <a:buChar char="○"/>
            </a:pPr>
            <a:r>
              <a:rPr lang="en-GB" sz="4000" dirty="0">
                <a:solidFill>
                  <a:schemeClr val="dk1"/>
                </a:solidFill>
              </a:rPr>
              <a:t>It is usually measured in bytes or its multiples.</a:t>
            </a:r>
            <a:endParaRPr sz="4000" dirty="0">
              <a:solidFill>
                <a:schemeClr val="dk1"/>
              </a:solidFill>
            </a:endParaRPr>
          </a:p>
          <a:p>
            <a:pPr marL="1219170" lvl="1" indent="-465655">
              <a:spcBef>
                <a:spcPts val="0"/>
              </a:spcBef>
              <a:buClr>
                <a:schemeClr val="dk1"/>
              </a:buClr>
              <a:buSzPts val="1900"/>
              <a:buChar char="○"/>
            </a:pPr>
            <a:r>
              <a:rPr lang="en-GB" sz="4000" dirty="0">
                <a:solidFill>
                  <a:schemeClr val="dk1"/>
                </a:solidFill>
              </a:rPr>
              <a:t>Understanding data size is important for managing storage, optimizing performance, and transferring data efficiently.</a:t>
            </a:r>
            <a:endParaRPr sz="4000" dirty="0">
              <a:solidFill>
                <a:schemeClr val="dk1"/>
              </a:solidFill>
            </a:endParaRPr>
          </a:p>
          <a:p>
            <a:pPr marL="0" indent="0">
              <a:spcBef>
                <a:spcPts val="1600"/>
              </a:spcBef>
              <a:spcAft>
                <a:spcPts val="1600"/>
              </a:spcAft>
              <a:buNone/>
            </a:pPr>
            <a:endParaRPr sz="3467" b="1"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18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endParaRPr/>
          </a:p>
        </p:txBody>
      </p:sp>
      <p:sp>
        <p:nvSpPr>
          <p:cNvPr id="1064" name="Google Shape;1064;p181"/>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0" indent="0">
              <a:spcBef>
                <a:spcPts val="0"/>
              </a:spcBef>
              <a:buNone/>
            </a:pPr>
            <a:r>
              <a:rPr lang="en-GB" sz="4800" b="1" dirty="0"/>
              <a:t>                </a:t>
            </a:r>
            <a:endParaRPr sz="4800" b="1" dirty="0"/>
          </a:p>
          <a:p>
            <a:pPr marL="0" indent="0">
              <a:spcBef>
                <a:spcPts val="1600"/>
              </a:spcBef>
              <a:spcAft>
                <a:spcPts val="1600"/>
              </a:spcAft>
              <a:buNone/>
            </a:pPr>
            <a:r>
              <a:rPr lang="en-GB" sz="4800" b="1" dirty="0"/>
              <a:t>                </a:t>
            </a:r>
            <a:r>
              <a:rPr lang="en-GB" sz="6600" b="1" dirty="0"/>
              <a:t>Values of size data</a:t>
            </a:r>
            <a:endParaRPr sz="48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E623B-370F-C6AF-D5B7-89FEA47A9E47}"/>
              </a:ext>
            </a:extLst>
          </p:cNvPr>
          <p:cNvSpPr>
            <a:spLocks noGrp="1"/>
          </p:cNvSpPr>
          <p:nvPr>
            <p:ph type="title"/>
          </p:nvPr>
        </p:nvSpPr>
        <p:spPr/>
        <p:txBody>
          <a:bodyPr/>
          <a:lstStyle/>
          <a:p>
            <a:r>
              <a:rPr lang="en-US"/>
              <a:t>Accessibility and Cloud Storage</a:t>
            </a:r>
          </a:p>
        </p:txBody>
      </p:sp>
      <p:sp>
        <p:nvSpPr>
          <p:cNvPr id="3" name="Text Placeholder 2">
            <a:extLst>
              <a:ext uri="{FF2B5EF4-FFF2-40B4-BE49-F238E27FC236}">
                <a16:creationId xmlns:a16="http://schemas.microsoft.com/office/drawing/2014/main" id="{E2ACDCDB-1304-E484-981C-010223F63F58}"/>
              </a:ext>
            </a:extLst>
          </p:cNvPr>
          <p:cNvSpPr>
            <a:spLocks noGrp="1"/>
          </p:cNvSpPr>
          <p:nvPr>
            <p:ph type="body" idx="1"/>
          </p:nvPr>
        </p:nvSpPr>
        <p:spPr/>
        <p:txBody>
          <a:bodyPr/>
          <a:lstStyle/>
          <a:p>
            <a:r>
              <a:rPr lang="en-US"/>
              <a:t>Access from any device with internet.
</a:t>
            </a:r>
          </a:p>
          <a:p>
            <a:r>
              <a:rPr lang="en-US"/>
              <a:t>No local storage needed.
</a:t>
            </a:r>
          </a:p>
          <a:p>
            <a:r>
              <a:rPr lang="en-US"/>
              <a:t>Offline mode for editing without internet.
</a:t>
            </a:r>
          </a:p>
          <a:p>
            <a:r>
              <a:rPr lang="en-US"/>
              <a:t>Automatic cloud backup.
</a:t>
            </a:r>
          </a:p>
          <a:p>
            <a:endParaRPr lang="en-US"/>
          </a:p>
        </p:txBody>
      </p:sp>
    </p:spTree>
    <p:extLst>
      <p:ext uri="{BB962C8B-B14F-4D97-AF65-F5344CB8AC3E}">
        <p14:creationId xmlns:p14="http://schemas.microsoft.com/office/powerpoint/2010/main" val="3434429205"/>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sp>
        <p:nvSpPr>
          <p:cNvPr id="1069" name="Google Shape;1069;p18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endParaRPr/>
          </a:p>
        </p:txBody>
      </p:sp>
      <p:sp>
        <p:nvSpPr>
          <p:cNvPr id="1070" name="Google Shape;1070;p182"/>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0" indent="0">
              <a:lnSpc>
                <a:spcPct val="95000"/>
              </a:lnSpc>
              <a:spcBef>
                <a:spcPts val="0"/>
              </a:spcBef>
              <a:buClr>
                <a:schemeClr val="dk1"/>
              </a:buClr>
              <a:buSzPts val="1100"/>
              <a:buNone/>
            </a:pPr>
            <a:r>
              <a:rPr lang="en-GB" sz="3200" b="1" dirty="0">
                <a:solidFill>
                  <a:schemeClr val="dk1"/>
                </a:solidFill>
              </a:rPr>
              <a:t>   Byte (B):</a:t>
            </a:r>
            <a:endParaRPr sz="3200" b="1" dirty="0">
              <a:solidFill>
                <a:schemeClr val="dk1"/>
              </a:solidFill>
            </a:endParaRPr>
          </a:p>
          <a:p>
            <a:pPr marL="609585" indent="-431789">
              <a:spcBef>
                <a:spcPts val="1600"/>
              </a:spcBef>
              <a:buClr>
                <a:schemeClr val="dk1"/>
              </a:buClr>
              <a:buSzPts val="1500"/>
              <a:buChar char="●"/>
            </a:pPr>
            <a:r>
              <a:rPr lang="en-GB" sz="3200" dirty="0">
                <a:solidFill>
                  <a:schemeClr val="dk1"/>
                </a:solidFill>
              </a:rPr>
              <a:t>The smallest unit of digital data. Represents a single character or symbol.</a:t>
            </a:r>
            <a:endParaRPr sz="3200" dirty="0">
              <a:solidFill>
                <a:schemeClr val="dk1"/>
              </a:solidFill>
            </a:endParaRPr>
          </a:p>
          <a:p>
            <a:pPr marL="0" indent="0">
              <a:spcBef>
                <a:spcPts val="1600"/>
              </a:spcBef>
              <a:buClr>
                <a:schemeClr val="dk1"/>
              </a:buClr>
              <a:buSzPts val="1100"/>
              <a:buNone/>
            </a:pPr>
            <a:r>
              <a:rPr lang="en-GB" sz="3200" b="1" dirty="0">
                <a:solidFill>
                  <a:schemeClr val="dk1"/>
                </a:solidFill>
              </a:rPr>
              <a:t>   Kilobyte (KB):</a:t>
            </a:r>
            <a:endParaRPr sz="3200" b="1" dirty="0">
              <a:solidFill>
                <a:schemeClr val="dk1"/>
              </a:solidFill>
            </a:endParaRPr>
          </a:p>
          <a:p>
            <a:pPr marL="609585" indent="-431789">
              <a:spcBef>
                <a:spcPts val="1600"/>
              </a:spcBef>
              <a:buClr>
                <a:schemeClr val="dk1"/>
              </a:buClr>
              <a:buSzPts val="1500"/>
              <a:buChar char="●"/>
            </a:pPr>
            <a:r>
              <a:rPr lang="en-GB" sz="3200" dirty="0">
                <a:solidFill>
                  <a:schemeClr val="dk1"/>
                </a:solidFill>
              </a:rPr>
              <a:t>1 KB = 1,024 bytes.</a:t>
            </a:r>
          </a:p>
          <a:p>
            <a:pPr marL="177796" indent="0">
              <a:spcBef>
                <a:spcPts val="1600"/>
              </a:spcBef>
              <a:buClr>
                <a:schemeClr val="dk1"/>
              </a:buClr>
              <a:buSzPts val="1500"/>
              <a:buNone/>
            </a:pPr>
            <a:r>
              <a:rPr lang="en-GB" sz="3200" b="1" dirty="0">
                <a:solidFill>
                  <a:schemeClr val="dk1"/>
                </a:solidFill>
              </a:rPr>
              <a:t>Megabyte (MB):</a:t>
            </a:r>
            <a:endParaRPr sz="3200" b="1" dirty="0">
              <a:solidFill>
                <a:schemeClr val="dk1"/>
              </a:solidFill>
            </a:endParaRPr>
          </a:p>
          <a:p>
            <a:pPr marL="609585" indent="-431789">
              <a:spcBef>
                <a:spcPts val="1600"/>
              </a:spcBef>
              <a:buClr>
                <a:schemeClr val="dk1"/>
              </a:buClr>
              <a:buSzPts val="1500"/>
              <a:buChar char="●"/>
            </a:pPr>
            <a:r>
              <a:rPr lang="en-GB" sz="3200" dirty="0">
                <a:solidFill>
                  <a:schemeClr val="dk1"/>
                </a:solidFill>
              </a:rPr>
              <a:t>1 MB = 1,024 KB or 1,048,576 bytes.</a:t>
            </a:r>
            <a:endParaRPr sz="3200" dirty="0">
              <a:solidFill>
                <a:schemeClr val="dk1"/>
              </a:solidFill>
            </a:endParaRPr>
          </a:p>
          <a:p>
            <a:pPr marL="0" indent="0">
              <a:lnSpc>
                <a:spcPct val="95000"/>
              </a:lnSpc>
              <a:spcBef>
                <a:spcPts val="1600"/>
              </a:spcBef>
              <a:spcAft>
                <a:spcPts val="1600"/>
              </a:spcAft>
              <a:buSzPts val="440"/>
              <a:buNone/>
            </a:pPr>
            <a:endParaRPr sz="2000"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18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endParaRPr/>
          </a:p>
        </p:txBody>
      </p:sp>
      <p:sp>
        <p:nvSpPr>
          <p:cNvPr id="1076" name="Google Shape;1076;p183"/>
          <p:cNvSpPr txBox="1">
            <a:spLocks noGrp="1"/>
          </p:cNvSpPr>
          <p:nvPr>
            <p:ph type="body" idx="1"/>
          </p:nvPr>
        </p:nvSpPr>
        <p:spPr>
          <a:xfrm>
            <a:off x="415600" y="2158409"/>
            <a:ext cx="11360800" cy="4518838"/>
          </a:xfrm>
          <a:prstGeom prst="rect">
            <a:avLst/>
          </a:prstGeom>
        </p:spPr>
        <p:txBody>
          <a:bodyPr spcFirstLastPara="1" vert="horz" wrap="square" lIns="121900" tIns="121900" rIns="121900" bIns="121900" rtlCol="0" anchor="t" anchorCtr="0">
            <a:normAutofit/>
          </a:bodyPr>
          <a:lstStyle/>
          <a:p>
            <a:pPr marL="609585" indent="-465655">
              <a:spcBef>
                <a:spcPts val="1600"/>
              </a:spcBef>
              <a:buClr>
                <a:schemeClr val="dk1"/>
              </a:buClr>
              <a:buSzPts val="1900"/>
              <a:buChar char="●"/>
            </a:pPr>
            <a:r>
              <a:rPr lang="en-GB" sz="2533" b="1" dirty="0">
                <a:solidFill>
                  <a:schemeClr val="dk1"/>
                </a:solidFill>
              </a:rPr>
              <a:t>Gigabyte (GB):</a:t>
            </a:r>
            <a:endParaRPr sz="2533" b="1" dirty="0">
              <a:solidFill>
                <a:schemeClr val="dk1"/>
              </a:solidFill>
            </a:endParaRPr>
          </a:p>
          <a:p>
            <a:pPr marL="1219170" lvl="1" indent="-465655">
              <a:spcBef>
                <a:spcPts val="0"/>
              </a:spcBef>
              <a:buClr>
                <a:schemeClr val="dk1"/>
              </a:buClr>
              <a:buSzPts val="1900"/>
              <a:buChar char="○"/>
            </a:pPr>
            <a:r>
              <a:rPr lang="en-GB" sz="4400" dirty="0">
                <a:solidFill>
                  <a:schemeClr val="dk1"/>
                </a:solidFill>
              </a:rPr>
              <a:t>1 GB = 1,024 MB or 1,073,741,824 bytes.</a:t>
            </a:r>
            <a:endParaRPr sz="4400" dirty="0">
              <a:solidFill>
                <a:schemeClr val="dk1"/>
              </a:solidFill>
            </a:endParaRPr>
          </a:p>
          <a:p>
            <a:pPr marL="609585" indent="-465655">
              <a:spcBef>
                <a:spcPts val="0"/>
              </a:spcBef>
              <a:buClr>
                <a:schemeClr val="dk1"/>
              </a:buClr>
              <a:buSzPts val="1900"/>
              <a:buChar char="●"/>
            </a:pPr>
            <a:r>
              <a:rPr lang="en-GB" sz="2533" b="1" dirty="0">
                <a:solidFill>
                  <a:schemeClr val="dk1"/>
                </a:solidFill>
              </a:rPr>
              <a:t>Terabyte (TB):</a:t>
            </a:r>
            <a:endParaRPr sz="2533" b="1" dirty="0">
              <a:solidFill>
                <a:schemeClr val="dk1"/>
              </a:solidFill>
            </a:endParaRPr>
          </a:p>
          <a:p>
            <a:pPr marL="1219170" lvl="1" indent="-465655">
              <a:spcBef>
                <a:spcPts val="0"/>
              </a:spcBef>
              <a:buClr>
                <a:schemeClr val="dk1"/>
              </a:buClr>
              <a:buSzPts val="1900"/>
              <a:buChar char="○"/>
            </a:pPr>
            <a:r>
              <a:rPr lang="en-GB" sz="4000" dirty="0">
                <a:solidFill>
                  <a:schemeClr val="dk1"/>
                </a:solidFill>
              </a:rPr>
              <a:t>1 TB = 1,024 GB or 1,099,511,627,776 bytes.</a:t>
            </a:r>
            <a:endParaRPr sz="4000" dirty="0">
              <a:solidFill>
                <a:schemeClr val="dk1"/>
              </a:solidFill>
            </a:endParaRPr>
          </a:p>
          <a:p>
            <a:pPr marL="0" indent="0">
              <a:spcBef>
                <a:spcPts val="1600"/>
              </a:spcBef>
              <a:spcAft>
                <a:spcPts val="1600"/>
              </a:spcAft>
              <a:buNone/>
            </a:pPr>
            <a:endParaRPr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080"/>
        <p:cNvGrpSpPr/>
        <p:nvPr/>
      </p:nvGrpSpPr>
      <p:grpSpPr>
        <a:xfrm>
          <a:off x="0" y="0"/>
          <a:ext cx="0" cy="0"/>
          <a:chOff x="0" y="0"/>
          <a:chExt cx="0" cy="0"/>
        </a:xfrm>
      </p:grpSpPr>
      <p:sp>
        <p:nvSpPr>
          <p:cNvPr id="1081" name="Google Shape;1081;p18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endParaRPr/>
          </a:p>
        </p:txBody>
      </p:sp>
      <p:sp>
        <p:nvSpPr>
          <p:cNvPr id="1082" name="Google Shape;1082;p184"/>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spcBef>
                <a:spcPts val="0"/>
              </a:spcBef>
              <a:buClr>
                <a:schemeClr val="dk1"/>
              </a:buClr>
              <a:buSzPts val="1100"/>
              <a:buNone/>
            </a:pPr>
            <a:r>
              <a:rPr lang="en-GB" sz="2000" b="1" dirty="0">
                <a:solidFill>
                  <a:schemeClr val="dk1"/>
                </a:solidFill>
              </a:rPr>
              <a:t>Petabyte (PB):</a:t>
            </a:r>
            <a:endParaRPr sz="2000" b="1" dirty="0">
              <a:solidFill>
                <a:schemeClr val="dk1"/>
              </a:solidFill>
            </a:endParaRPr>
          </a:p>
          <a:p>
            <a:pPr marL="609585" indent="-431789">
              <a:spcBef>
                <a:spcPts val="1600"/>
              </a:spcBef>
              <a:buClr>
                <a:schemeClr val="dk1"/>
              </a:buClr>
              <a:buSzPts val="1500"/>
              <a:buChar char="●"/>
            </a:pPr>
            <a:r>
              <a:rPr lang="en-GB" sz="3200" dirty="0">
                <a:solidFill>
                  <a:schemeClr val="dk1"/>
                </a:solidFill>
              </a:rPr>
              <a:t>1 PB = 1,024 TB or 1,125,899,906,842,624 bytes.</a:t>
            </a:r>
            <a:endParaRPr sz="3200" dirty="0">
              <a:solidFill>
                <a:schemeClr val="dk1"/>
              </a:solidFill>
            </a:endParaRPr>
          </a:p>
          <a:p>
            <a:pPr marL="0" indent="0">
              <a:spcBef>
                <a:spcPts val="1600"/>
              </a:spcBef>
              <a:buClr>
                <a:schemeClr val="dk1"/>
              </a:buClr>
              <a:buSzPts val="1100"/>
              <a:buNone/>
            </a:pPr>
            <a:r>
              <a:rPr lang="en-GB" sz="2000" b="1" dirty="0">
                <a:solidFill>
                  <a:schemeClr val="dk1"/>
                </a:solidFill>
              </a:rPr>
              <a:t>Exabyte (EB):</a:t>
            </a:r>
            <a:endParaRPr sz="2000" b="1" dirty="0">
              <a:solidFill>
                <a:schemeClr val="dk1"/>
              </a:solidFill>
            </a:endParaRPr>
          </a:p>
          <a:p>
            <a:pPr marL="609585" indent="-431789">
              <a:spcBef>
                <a:spcPts val="1600"/>
              </a:spcBef>
              <a:buClr>
                <a:schemeClr val="dk1"/>
              </a:buClr>
              <a:buSzPts val="1500"/>
              <a:buChar char="●"/>
            </a:pPr>
            <a:r>
              <a:rPr lang="en-GB" sz="3200" dirty="0">
                <a:solidFill>
                  <a:schemeClr val="dk1"/>
                </a:solidFill>
              </a:rPr>
              <a:t>1 EB = 1,024 PB or 1,152,921,504,606,846,976 bytes.</a:t>
            </a:r>
            <a:endParaRPr sz="3200" dirty="0">
              <a:solidFill>
                <a:schemeClr val="dk1"/>
              </a:solidFill>
            </a:endParaRPr>
          </a:p>
          <a:p>
            <a:pPr marL="0" indent="0">
              <a:spcBef>
                <a:spcPts val="1600"/>
              </a:spcBef>
              <a:buClr>
                <a:schemeClr val="dk1"/>
              </a:buClr>
              <a:buSzPts val="1100"/>
              <a:buNone/>
            </a:pPr>
            <a:r>
              <a:rPr lang="en-GB" sz="2000" b="1" dirty="0">
                <a:solidFill>
                  <a:schemeClr val="dk1"/>
                </a:solidFill>
              </a:rPr>
              <a:t>Zettabyte (ZB) and Yottabyte (YB):</a:t>
            </a:r>
            <a:endParaRPr sz="2000" b="1" dirty="0">
              <a:solidFill>
                <a:schemeClr val="dk1"/>
              </a:solidFill>
            </a:endParaRPr>
          </a:p>
          <a:p>
            <a:pPr marL="609585" indent="-431789">
              <a:spcBef>
                <a:spcPts val="1600"/>
              </a:spcBef>
              <a:buClr>
                <a:schemeClr val="dk1"/>
              </a:buClr>
              <a:buSzPts val="1500"/>
              <a:buChar char="●"/>
            </a:pPr>
            <a:r>
              <a:rPr lang="en-GB" sz="4000" dirty="0">
                <a:solidFill>
                  <a:schemeClr val="dk1"/>
                </a:solidFill>
              </a:rPr>
              <a:t>1 ZB = 1,024 EB</a:t>
            </a:r>
            <a:endParaRPr sz="4000" dirty="0">
              <a:solidFill>
                <a:schemeClr val="dk1"/>
              </a:solidFill>
            </a:endParaRPr>
          </a:p>
          <a:p>
            <a:pPr marL="609585" indent="-431789">
              <a:spcBef>
                <a:spcPts val="0"/>
              </a:spcBef>
              <a:buClr>
                <a:schemeClr val="dk1"/>
              </a:buClr>
              <a:buSzPts val="1500"/>
              <a:buChar char="●"/>
            </a:pPr>
            <a:r>
              <a:rPr lang="en-GB" sz="4000" dirty="0">
                <a:solidFill>
                  <a:schemeClr val="dk1"/>
                </a:solidFill>
              </a:rPr>
              <a:t>1 YB = 1,024 ZB</a:t>
            </a:r>
            <a:endParaRPr sz="4000" dirty="0">
              <a:solidFill>
                <a:schemeClr val="dk1"/>
              </a:solidFill>
            </a:endParaRPr>
          </a:p>
          <a:p>
            <a:pPr marL="0" indent="0">
              <a:spcBef>
                <a:spcPts val="1600"/>
              </a:spcBef>
              <a:spcAft>
                <a:spcPts val="1600"/>
              </a:spcAft>
              <a:buNone/>
            </a:pPr>
            <a:endParaRPr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1086"/>
        <p:cNvGrpSpPr/>
        <p:nvPr/>
      </p:nvGrpSpPr>
      <p:grpSpPr>
        <a:xfrm>
          <a:off x="0" y="0"/>
          <a:ext cx="0" cy="0"/>
          <a:chOff x="0" y="0"/>
          <a:chExt cx="0" cy="0"/>
        </a:xfrm>
      </p:grpSpPr>
      <p:sp>
        <p:nvSpPr>
          <p:cNvPr id="1087" name="Google Shape;1087;p18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r>
              <a:rPr lang="en-GB" sz="4400" dirty="0"/>
              <a:t>Pyramid on size data</a:t>
            </a:r>
            <a:endParaRPr dirty="0"/>
          </a:p>
        </p:txBody>
      </p:sp>
      <p:sp>
        <p:nvSpPr>
          <p:cNvPr id="1088" name="Google Shape;1088;p18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0" indent="0">
              <a:spcBef>
                <a:spcPts val="0"/>
              </a:spcBef>
              <a:buNone/>
            </a:pPr>
            <a:r>
              <a:rPr lang="en-GB" sz="4000" dirty="0"/>
              <a:t>               </a:t>
            </a:r>
            <a:endParaRPr sz="4000" dirty="0"/>
          </a:p>
        </p:txBody>
      </p:sp>
      <p:pic>
        <p:nvPicPr>
          <p:cNvPr id="2" name="Picture 1" descr="A pyramid of information in different colors with Mediterranean Sea in the background&#10;&#10;Description automatically generated with medium confidence">
            <a:extLst>
              <a:ext uri="{FF2B5EF4-FFF2-40B4-BE49-F238E27FC236}">
                <a16:creationId xmlns:a16="http://schemas.microsoft.com/office/drawing/2014/main" id="{6BE37D19-5D27-77F1-CCEF-054F25BB8C74}"/>
              </a:ext>
            </a:extLst>
          </p:cNvPr>
          <p:cNvPicPr>
            <a:picLocks noChangeAspect="1"/>
          </p:cNvPicPr>
          <p:nvPr/>
        </p:nvPicPr>
        <p:blipFill>
          <a:blip r:embed="rId3"/>
          <a:stretch>
            <a:fillRect/>
          </a:stretch>
        </p:blipFill>
        <p:spPr>
          <a:xfrm>
            <a:off x="2284941" y="1674099"/>
            <a:ext cx="7864091" cy="4632036"/>
          </a:xfrm>
          <a:prstGeom prst="rect">
            <a:avLst/>
          </a:prstGeom>
        </p:spPr>
      </p:pic>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sp>
        <p:nvSpPr>
          <p:cNvPr id="1117" name="Google Shape;1117;p19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endParaRPr/>
          </a:p>
        </p:txBody>
      </p:sp>
      <p:sp>
        <p:nvSpPr>
          <p:cNvPr id="1118" name="Google Shape;1118;p190"/>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0" indent="0">
              <a:spcBef>
                <a:spcPts val="0"/>
              </a:spcBef>
              <a:buNone/>
            </a:pPr>
            <a:endParaRPr sz="8000" b="1"/>
          </a:p>
          <a:p>
            <a:pPr marL="0" indent="0">
              <a:spcBef>
                <a:spcPts val="1600"/>
              </a:spcBef>
              <a:spcAft>
                <a:spcPts val="1600"/>
              </a:spcAft>
              <a:buNone/>
            </a:pPr>
            <a:r>
              <a:rPr lang="en-GB" sz="8000" b="1"/>
              <a:t>          Colour code</a:t>
            </a:r>
            <a:endParaRPr sz="8000" b="1"/>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1122"/>
        <p:cNvGrpSpPr/>
        <p:nvPr/>
      </p:nvGrpSpPr>
      <p:grpSpPr>
        <a:xfrm>
          <a:off x="0" y="0"/>
          <a:ext cx="0" cy="0"/>
          <a:chOff x="0" y="0"/>
          <a:chExt cx="0" cy="0"/>
        </a:xfrm>
      </p:grpSpPr>
      <p:sp>
        <p:nvSpPr>
          <p:cNvPr id="1123" name="Google Shape;1123;p19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r>
              <a:rPr lang="en-GB" b="1" dirty="0">
                <a:solidFill>
                  <a:schemeClr val="dk1"/>
                </a:solidFill>
              </a:rPr>
              <a:t>What are </a:t>
            </a:r>
            <a:r>
              <a:rPr lang="en-GB" b="1" dirty="0" err="1">
                <a:solidFill>
                  <a:schemeClr val="dk1"/>
                </a:solidFill>
              </a:rPr>
              <a:t>Color</a:t>
            </a:r>
            <a:r>
              <a:rPr lang="en-GB" b="1" dirty="0">
                <a:solidFill>
                  <a:schemeClr val="dk1"/>
                </a:solidFill>
              </a:rPr>
              <a:t> Codes?</a:t>
            </a:r>
            <a:br>
              <a:rPr lang="en-GB" b="1" dirty="0">
                <a:solidFill>
                  <a:schemeClr val="dk1"/>
                </a:solidFill>
              </a:rPr>
            </a:br>
            <a:endParaRPr dirty="0"/>
          </a:p>
        </p:txBody>
      </p:sp>
      <p:sp>
        <p:nvSpPr>
          <p:cNvPr id="1124" name="Google Shape;1124;p191"/>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609585" indent="-457189">
              <a:spcBef>
                <a:spcPts val="1600"/>
              </a:spcBef>
              <a:buClr>
                <a:schemeClr val="dk1"/>
              </a:buClr>
              <a:buSzPts val="1800"/>
              <a:buChar char="●"/>
            </a:pPr>
            <a:r>
              <a:rPr lang="en-GB" sz="4400" dirty="0" err="1">
                <a:solidFill>
                  <a:schemeClr val="dk1"/>
                </a:solidFill>
              </a:rPr>
              <a:t>Color</a:t>
            </a:r>
            <a:r>
              <a:rPr lang="en-GB" sz="4400" dirty="0">
                <a:solidFill>
                  <a:schemeClr val="dk1"/>
                </a:solidFill>
              </a:rPr>
              <a:t> codes are systems used to represent </a:t>
            </a:r>
            <a:r>
              <a:rPr lang="en-GB" sz="4400" dirty="0" err="1">
                <a:solidFill>
                  <a:schemeClr val="dk1"/>
                </a:solidFill>
              </a:rPr>
              <a:t>colors</a:t>
            </a:r>
            <a:r>
              <a:rPr lang="en-GB" sz="4400" dirty="0">
                <a:solidFill>
                  <a:schemeClr val="dk1"/>
                </a:solidFill>
              </a:rPr>
              <a:t> in a digital format.</a:t>
            </a:r>
            <a:endParaRPr sz="4400" dirty="0">
              <a:solidFill>
                <a:schemeClr val="dk1"/>
              </a:solidFill>
            </a:endParaRPr>
          </a:p>
          <a:p>
            <a:pPr marL="609585" indent="-457189">
              <a:spcBef>
                <a:spcPts val="0"/>
              </a:spcBef>
              <a:buClr>
                <a:schemeClr val="dk1"/>
              </a:buClr>
              <a:buSzPts val="1800"/>
              <a:buChar char="●"/>
            </a:pPr>
            <a:r>
              <a:rPr lang="en-GB" sz="4400" dirty="0">
                <a:solidFill>
                  <a:schemeClr val="dk1"/>
                </a:solidFill>
              </a:rPr>
              <a:t>They are commonly used in web design, graphics, and programming to ensure consistent </a:t>
            </a:r>
            <a:r>
              <a:rPr lang="en-GB" sz="4400" dirty="0" err="1">
                <a:solidFill>
                  <a:schemeClr val="dk1"/>
                </a:solidFill>
              </a:rPr>
              <a:t>color</a:t>
            </a:r>
            <a:r>
              <a:rPr lang="en-GB" sz="4400" dirty="0">
                <a:solidFill>
                  <a:schemeClr val="dk1"/>
                </a:solidFill>
              </a:rPr>
              <a:t> representation across devices and applications.</a:t>
            </a:r>
            <a:endParaRPr sz="4400" dirty="0">
              <a:solidFill>
                <a:schemeClr val="dk1"/>
              </a:solidFill>
            </a:endParaRPr>
          </a:p>
          <a:p>
            <a:pPr marL="0" indent="0">
              <a:spcBef>
                <a:spcPts val="1600"/>
              </a:spcBef>
              <a:spcAft>
                <a:spcPts val="1600"/>
              </a:spcAft>
              <a:buNone/>
            </a:pPr>
            <a:endParaRPr sz="4400"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9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r>
              <a:rPr lang="en-GB" sz="4400" b="1" dirty="0">
                <a:solidFill>
                  <a:schemeClr val="dk1"/>
                </a:solidFill>
              </a:rPr>
              <a:t>Why Use </a:t>
            </a:r>
            <a:r>
              <a:rPr lang="en-GB" sz="4400" b="1" dirty="0" err="1">
                <a:solidFill>
                  <a:schemeClr val="dk1"/>
                </a:solidFill>
              </a:rPr>
              <a:t>Color</a:t>
            </a:r>
            <a:r>
              <a:rPr lang="en-GB" sz="4400" b="1" dirty="0">
                <a:solidFill>
                  <a:schemeClr val="dk1"/>
                </a:solidFill>
              </a:rPr>
              <a:t> Codes?</a:t>
            </a:r>
            <a:br>
              <a:rPr lang="en-GB" sz="4400" b="1" dirty="0">
                <a:solidFill>
                  <a:schemeClr val="dk1"/>
                </a:solidFill>
              </a:rPr>
            </a:br>
            <a:endParaRPr dirty="0"/>
          </a:p>
        </p:txBody>
      </p:sp>
      <p:sp>
        <p:nvSpPr>
          <p:cNvPr id="1130" name="Google Shape;1130;p192"/>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lnSpcReduction="10000"/>
          </a:bodyPr>
          <a:lstStyle/>
          <a:p>
            <a:pPr marL="609585" indent="-457189">
              <a:spcBef>
                <a:spcPts val="1600"/>
              </a:spcBef>
              <a:buClr>
                <a:schemeClr val="dk1"/>
              </a:buClr>
              <a:buSzPts val="1800"/>
              <a:buChar char="●"/>
            </a:pPr>
            <a:r>
              <a:rPr lang="en-GB" sz="4400" dirty="0">
                <a:solidFill>
                  <a:schemeClr val="dk1"/>
                </a:solidFill>
              </a:rPr>
              <a:t>Consistency: </a:t>
            </a:r>
            <a:r>
              <a:rPr lang="en-GB" sz="4400" dirty="0" err="1">
                <a:solidFill>
                  <a:schemeClr val="dk1"/>
                </a:solidFill>
              </a:rPr>
              <a:t>Color</a:t>
            </a:r>
            <a:r>
              <a:rPr lang="en-GB" sz="4400" dirty="0">
                <a:solidFill>
                  <a:schemeClr val="dk1"/>
                </a:solidFill>
              </a:rPr>
              <a:t> codes ensure </a:t>
            </a:r>
            <a:r>
              <a:rPr lang="en-GB" sz="4400" dirty="0" err="1">
                <a:solidFill>
                  <a:schemeClr val="dk1"/>
                </a:solidFill>
              </a:rPr>
              <a:t>colors</a:t>
            </a:r>
            <a:r>
              <a:rPr lang="en-GB" sz="4400" dirty="0">
                <a:solidFill>
                  <a:schemeClr val="dk1"/>
                </a:solidFill>
              </a:rPr>
              <a:t> remain the same across different screens and platforms.</a:t>
            </a:r>
            <a:endParaRPr sz="4400" dirty="0">
              <a:solidFill>
                <a:schemeClr val="dk1"/>
              </a:solidFill>
            </a:endParaRPr>
          </a:p>
          <a:p>
            <a:pPr marL="609585" indent="-457189">
              <a:spcBef>
                <a:spcPts val="0"/>
              </a:spcBef>
              <a:buClr>
                <a:schemeClr val="dk1"/>
              </a:buClr>
              <a:buSzPts val="1800"/>
              <a:buChar char="●"/>
            </a:pPr>
            <a:r>
              <a:rPr lang="en-GB" sz="4400" dirty="0">
                <a:solidFill>
                  <a:schemeClr val="dk1"/>
                </a:solidFill>
              </a:rPr>
              <a:t>Precision: Exact shades and hues are represented using numerical values.</a:t>
            </a:r>
            <a:endParaRPr sz="4400" dirty="0">
              <a:solidFill>
                <a:schemeClr val="dk1"/>
              </a:solidFill>
            </a:endParaRPr>
          </a:p>
          <a:p>
            <a:pPr marL="609585" indent="-457189">
              <a:spcBef>
                <a:spcPts val="0"/>
              </a:spcBef>
              <a:buClr>
                <a:schemeClr val="dk1"/>
              </a:buClr>
              <a:buSzPts val="1800"/>
              <a:buChar char="●"/>
            </a:pPr>
            <a:r>
              <a:rPr lang="en-GB" sz="4400" dirty="0">
                <a:solidFill>
                  <a:schemeClr val="dk1"/>
                </a:solidFill>
              </a:rPr>
              <a:t>Automation: Digital systems and code can interpret </a:t>
            </a:r>
            <a:r>
              <a:rPr lang="en-GB" sz="4400" dirty="0" err="1">
                <a:solidFill>
                  <a:schemeClr val="dk1"/>
                </a:solidFill>
              </a:rPr>
              <a:t>color</a:t>
            </a:r>
            <a:r>
              <a:rPr lang="en-GB" sz="4400" dirty="0">
                <a:solidFill>
                  <a:schemeClr val="dk1"/>
                </a:solidFill>
              </a:rPr>
              <a:t> values for styling and design.</a:t>
            </a:r>
            <a:endParaRPr sz="4400" dirty="0">
              <a:solidFill>
                <a:schemeClr val="dk1"/>
              </a:solidFill>
            </a:endParaRPr>
          </a:p>
          <a:p>
            <a:pPr marL="0" indent="0">
              <a:spcBef>
                <a:spcPts val="1600"/>
              </a:spcBef>
              <a:spcAft>
                <a:spcPts val="1600"/>
              </a:spcAft>
              <a:buNone/>
            </a:pPr>
            <a:endParaRPr sz="4800"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19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endParaRPr/>
          </a:p>
        </p:txBody>
      </p:sp>
      <p:sp>
        <p:nvSpPr>
          <p:cNvPr id="1136" name="Google Shape;1136;p193"/>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0" indent="0">
              <a:spcBef>
                <a:spcPts val="0"/>
              </a:spcBef>
              <a:buNone/>
            </a:pPr>
            <a:r>
              <a:rPr lang="en-GB" sz="4800"/>
              <a:t>   </a:t>
            </a:r>
            <a:endParaRPr sz="4800"/>
          </a:p>
          <a:p>
            <a:pPr marL="0" indent="0">
              <a:spcBef>
                <a:spcPts val="1600"/>
              </a:spcBef>
              <a:spcAft>
                <a:spcPts val="1600"/>
              </a:spcAft>
              <a:buNone/>
            </a:pPr>
            <a:r>
              <a:rPr lang="en-GB" sz="4800"/>
              <a:t>               Types of Color Codes</a:t>
            </a:r>
            <a:endParaRPr sz="480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140"/>
        <p:cNvGrpSpPr/>
        <p:nvPr/>
      </p:nvGrpSpPr>
      <p:grpSpPr>
        <a:xfrm>
          <a:off x="0" y="0"/>
          <a:ext cx="0" cy="0"/>
          <a:chOff x="0" y="0"/>
          <a:chExt cx="0" cy="0"/>
        </a:xfrm>
      </p:grpSpPr>
      <p:sp>
        <p:nvSpPr>
          <p:cNvPr id="1141" name="Google Shape;1141;p19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endParaRPr/>
          </a:p>
        </p:txBody>
      </p:sp>
      <p:sp>
        <p:nvSpPr>
          <p:cNvPr id="1142" name="Google Shape;1142;p194"/>
          <p:cNvSpPr txBox="1">
            <a:spLocks noGrp="1"/>
          </p:cNvSpPr>
          <p:nvPr>
            <p:ph type="body" idx="1"/>
          </p:nvPr>
        </p:nvSpPr>
        <p:spPr>
          <a:xfrm>
            <a:off x="310400" y="1517500"/>
            <a:ext cx="11360800" cy="4555200"/>
          </a:xfrm>
          <a:prstGeom prst="rect">
            <a:avLst/>
          </a:prstGeom>
        </p:spPr>
        <p:txBody>
          <a:bodyPr spcFirstLastPara="1" vert="horz" wrap="square" lIns="121900" tIns="121900" rIns="121900" bIns="121900" rtlCol="0" anchor="t" anchorCtr="0">
            <a:normAutofit/>
          </a:bodyPr>
          <a:lstStyle/>
          <a:p>
            <a:pPr marL="0" indent="0">
              <a:spcBef>
                <a:spcPts val="0"/>
              </a:spcBef>
              <a:buClr>
                <a:schemeClr val="dk1"/>
              </a:buClr>
              <a:buSzPts val="1100"/>
              <a:buNone/>
            </a:pPr>
            <a:r>
              <a:rPr lang="en-GB" sz="2667" b="1" dirty="0">
                <a:solidFill>
                  <a:schemeClr val="dk1"/>
                </a:solidFill>
              </a:rPr>
              <a:t>Hexadecimal (Hex) Code</a:t>
            </a:r>
            <a:endParaRPr sz="2667" b="1" dirty="0">
              <a:solidFill>
                <a:schemeClr val="dk1"/>
              </a:solidFill>
            </a:endParaRPr>
          </a:p>
          <a:p>
            <a:pPr marL="0" indent="0">
              <a:spcBef>
                <a:spcPts val="1600"/>
              </a:spcBef>
              <a:buClr>
                <a:schemeClr val="dk1"/>
              </a:buClr>
              <a:buSzPts val="1100"/>
              <a:buNone/>
            </a:pPr>
            <a:r>
              <a:rPr lang="en-GB" sz="2667" b="1" dirty="0">
                <a:solidFill>
                  <a:schemeClr val="dk1"/>
                </a:solidFill>
              </a:rPr>
              <a:t>RGB (Red, Green, Blue)</a:t>
            </a:r>
            <a:endParaRPr sz="2667" b="1" dirty="0">
              <a:solidFill>
                <a:schemeClr val="dk1"/>
              </a:solidFill>
            </a:endParaRPr>
          </a:p>
          <a:p>
            <a:pPr marL="0" indent="0">
              <a:spcBef>
                <a:spcPts val="1600"/>
              </a:spcBef>
              <a:buNone/>
            </a:pPr>
            <a:r>
              <a:rPr lang="en-GB" sz="2667" b="1" dirty="0">
                <a:solidFill>
                  <a:schemeClr val="dk1"/>
                </a:solidFill>
              </a:rPr>
              <a:t>RGBA (Red, Green, Blue, Alpha)</a:t>
            </a:r>
            <a:endParaRPr sz="2667" b="1" dirty="0">
              <a:solidFill>
                <a:schemeClr val="dk1"/>
              </a:solidFill>
            </a:endParaRPr>
          </a:p>
          <a:p>
            <a:pPr marL="0" indent="0">
              <a:spcBef>
                <a:spcPts val="1600"/>
              </a:spcBef>
              <a:buNone/>
            </a:pPr>
            <a:r>
              <a:rPr lang="en-GB" sz="2533" b="1" dirty="0">
                <a:solidFill>
                  <a:schemeClr val="dk1"/>
                </a:solidFill>
              </a:rPr>
              <a:t>HSL (Hue, Saturation, Lightness)</a:t>
            </a:r>
            <a:endParaRPr sz="2533" b="1" dirty="0">
              <a:solidFill>
                <a:schemeClr val="dk1"/>
              </a:solidFill>
            </a:endParaRPr>
          </a:p>
          <a:p>
            <a:pPr marL="0" indent="0">
              <a:spcBef>
                <a:spcPts val="1600"/>
              </a:spcBef>
              <a:buNone/>
            </a:pPr>
            <a:r>
              <a:rPr lang="en-GB" sz="2533" b="1" dirty="0">
                <a:solidFill>
                  <a:schemeClr val="dk1"/>
                </a:solidFill>
              </a:rPr>
              <a:t>CMYK (Cyan, Magenta, Yellow, Black)</a:t>
            </a:r>
            <a:endParaRPr sz="2533" b="1" dirty="0">
              <a:solidFill>
                <a:schemeClr val="dk1"/>
              </a:solidFill>
            </a:endParaRPr>
          </a:p>
          <a:p>
            <a:pPr marL="0" indent="0">
              <a:spcBef>
                <a:spcPts val="1600"/>
              </a:spcBef>
              <a:buClr>
                <a:schemeClr val="dk1"/>
              </a:buClr>
              <a:buSzPts val="1100"/>
              <a:buNone/>
            </a:pPr>
            <a:r>
              <a:rPr lang="en-GB" sz="2533" b="1" dirty="0">
                <a:solidFill>
                  <a:schemeClr val="dk1"/>
                </a:solidFill>
              </a:rPr>
              <a:t>HSLA (Hue, Saturation, Lightness, Alpha)</a:t>
            </a:r>
            <a:endParaRPr sz="2667" b="1" dirty="0">
              <a:solidFill>
                <a:schemeClr val="dk1"/>
              </a:solidFill>
            </a:endParaRPr>
          </a:p>
          <a:p>
            <a:pPr marL="0" indent="0">
              <a:spcBef>
                <a:spcPts val="1600"/>
              </a:spcBef>
              <a:spcAft>
                <a:spcPts val="1600"/>
              </a:spcAft>
              <a:buNone/>
            </a:pPr>
            <a:endParaRPr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152"/>
        <p:cNvGrpSpPr/>
        <p:nvPr/>
      </p:nvGrpSpPr>
      <p:grpSpPr>
        <a:xfrm>
          <a:off x="0" y="0"/>
          <a:ext cx="0" cy="0"/>
          <a:chOff x="0" y="0"/>
          <a:chExt cx="0" cy="0"/>
        </a:xfrm>
      </p:grpSpPr>
      <p:sp>
        <p:nvSpPr>
          <p:cNvPr id="1153" name="Google Shape;1153;p19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endParaRPr/>
          </a:p>
        </p:txBody>
      </p:sp>
      <p:sp>
        <p:nvSpPr>
          <p:cNvPr id="1154" name="Google Shape;1154;p196"/>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0" indent="0">
              <a:spcBef>
                <a:spcPts val="1867"/>
              </a:spcBef>
              <a:buClr>
                <a:schemeClr val="dk1"/>
              </a:buClr>
              <a:buSzPts val="1100"/>
              <a:buNone/>
            </a:pPr>
            <a:r>
              <a:rPr lang="en-GB" sz="2533" b="1">
                <a:solidFill>
                  <a:schemeClr val="dk1"/>
                </a:solidFill>
              </a:rPr>
              <a:t>Hexadecimal (Hex) Color Code</a:t>
            </a:r>
            <a:endParaRPr sz="2533" b="1">
              <a:solidFill>
                <a:schemeClr val="dk1"/>
              </a:solidFill>
            </a:endParaRPr>
          </a:p>
          <a:p>
            <a:pPr marL="609585" indent="-448722">
              <a:spcBef>
                <a:spcPts val="1600"/>
              </a:spcBef>
              <a:buClr>
                <a:schemeClr val="dk1"/>
              </a:buClr>
              <a:buSzPts val="1700"/>
              <a:buChar char="●"/>
            </a:pPr>
            <a:r>
              <a:rPr lang="en-GB" sz="2267" b="1">
                <a:solidFill>
                  <a:schemeClr val="dk1"/>
                </a:solidFill>
              </a:rPr>
              <a:t>Format: #RRGGBB</a:t>
            </a:r>
            <a:endParaRPr sz="2267" b="1">
              <a:solidFill>
                <a:schemeClr val="dk1"/>
              </a:solidFill>
            </a:endParaRPr>
          </a:p>
          <a:p>
            <a:pPr marL="609585" indent="-448722">
              <a:spcBef>
                <a:spcPts val="0"/>
              </a:spcBef>
              <a:buClr>
                <a:schemeClr val="dk1"/>
              </a:buClr>
              <a:buSzPts val="1700"/>
              <a:buChar char="●"/>
            </a:pPr>
            <a:r>
              <a:rPr lang="en-GB" sz="2267" b="1">
                <a:solidFill>
                  <a:schemeClr val="dk1"/>
                </a:solidFill>
              </a:rPr>
              <a:t>Explanation: Hex color codes use six hexadecimal characters (0-9, A-F) to represent colors.</a:t>
            </a:r>
            <a:endParaRPr sz="2267" b="1">
              <a:solidFill>
                <a:schemeClr val="dk1"/>
              </a:solidFill>
            </a:endParaRPr>
          </a:p>
          <a:p>
            <a:pPr marL="1219170" lvl="1" indent="-448722">
              <a:spcBef>
                <a:spcPts val="0"/>
              </a:spcBef>
              <a:buClr>
                <a:schemeClr val="dk1"/>
              </a:buClr>
              <a:buSzPts val="1700"/>
              <a:buChar char="○"/>
            </a:pPr>
            <a:r>
              <a:rPr lang="en-GB" sz="2267" b="1">
                <a:solidFill>
                  <a:schemeClr val="dk1"/>
                </a:solidFill>
              </a:rPr>
              <a:t>RR = Red (00 to FF)</a:t>
            </a:r>
            <a:endParaRPr sz="2267" b="1">
              <a:solidFill>
                <a:schemeClr val="dk1"/>
              </a:solidFill>
            </a:endParaRPr>
          </a:p>
          <a:p>
            <a:pPr marL="1219170" lvl="1" indent="-448722">
              <a:spcBef>
                <a:spcPts val="0"/>
              </a:spcBef>
              <a:buClr>
                <a:schemeClr val="dk1"/>
              </a:buClr>
              <a:buSzPts val="1700"/>
              <a:buChar char="○"/>
            </a:pPr>
            <a:r>
              <a:rPr lang="en-GB" sz="2267" b="1">
                <a:solidFill>
                  <a:schemeClr val="dk1"/>
                </a:solidFill>
              </a:rPr>
              <a:t>GG = Green (00 to FF)</a:t>
            </a:r>
            <a:endParaRPr sz="2267" b="1">
              <a:solidFill>
                <a:schemeClr val="dk1"/>
              </a:solidFill>
            </a:endParaRPr>
          </a:p>
          <a:p>
            <a:pPr marL="1219170" lvl="1" indent="-448722">
              <a:spcBef>
                <a:spcPts val="0"/>
              </a:spcBef>
              <a:buClr>
                <a:schemeClr val="dk1"/>
              </a:buClr>
              <a:buSzPts val="1700"/>
              <a:buChar char="○"/>
            </a:pPr>
            <a:r>
              <a:rPr lang="en-GB" sz="2267" b="1">
                <a:solidFill>
                  <a:schemeClr val="dk1"/>
                </a:solidFill>
              </a:rPr>
              <a:t>BB = Blue (00 to FF)</a:t>
            </a:r>
            <a:endParaRPr sz="2267" b="1">
              <a:solidFill>
                <a:schemeClr val="dk1"/>
              </a:solidFill>
            </a:endParaRPr>
          </a:p>
          <a:p>
            <a:pPr marL="609585" indent="-448722">
              <a:spcBef>
                <a:spcPts val="0"/>
              </a:spcBef>
              <a:buClr>
                <a:schemeClr val="dk1"/>
              </a:buClr>
              <a:buSzPts val="1700"/>
              <a:buChar char="●"/>
            </a:pPr>
            <a:r>
              <a:rPr lang="en-GB" sz="2267" b="1">
                <a:solidFill>
                  <a:schemeClr val="dk1"/>
                </a:solidFill>
              </a:rPr>
              <a:t>Example: #FF5733 (a shade of red-orange)</a:t>
            </a:r>
            <a:endParaRPr sz="2267" b="1">
              <a:solidFill>
                <a:schemeClr val="dk1"/>
              </a:solidFill>
            </a:endParaRPr>
          </a:p>
          <a:p>
            <a:pPr marL="0" indent="0">
              <a:spcBef>
                <a:spcPts val="160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E5A3F-B5ED-3419-0954-D6F6FAC5CA24}"/>
              </a:ext>
            </a:extLst>
          </p:cNvPr>
          <p:cNvSpPr>
            <a:spLocks noGrp="1"/>
          </p:cNvSpPr>
          <p:nvPr>
            <p:ph type="title"/>
          </p:nvPr>
        </p:nvSpPr>
        <p:spPr/>
        <p:txBody>
          <a:bodyPr/>
          <a:lstStyle/>
          <a:p>
            <a:r>
              <a:rPr lang="en-US"/>
              <a:t>Functions and Formulas</a:t>
            </a:r>
          </a:p>
        </p:txBody>
      </p:sp>
      <p:sp>
        <p:nvSpPr>
          <p:cNvPr id="3" name="Text Placeholder 2">
            <a:extLst>
              <a:ext uri="{FF2B5EF4-FFF2-40B4-BE49-F238E27FC236}">
                <a16:creationId xmlns:a16="http://schemas.microsoft.com/office/drawing/2014/main" id="{153876F3-1990-1906-08BE-0943BEDB42CE}"/>
              </a:ext>
            </a:extLst>
          </p:cNvPr>
          <p:cNvSpPr>
            <a:spLocks noGrp="1"/>
          </p:cNvSpPr>
          <p:nvPr>
            <p:ph type="body" idx="1"/>
          </p:nvPr>
        </p:nvSpPr>
        <p:spPr/>
        <p:txBody>
          <a:bodyPr/>
          <a:lstStyle/>
          <a:p>
            <a:r>
              <a:rPr lang="en-US"/>
              <a:t>Wide range of functions (SUM, VLOOKUP).
</a:t>
            </a:r>
          </a:p>
          <a:p>
            <a:r>
              <a:rPr lang="en-US"/>
              <a:t>Array formulas for complex calculations.
</a:t>
            </a:r>
          </a:p>
          <a:p>
            <a:r>
              <a:rPr lang="en-US"/>
              <a:t>Custom formulas with Google Apps Script.
</a:t>
            </a:r>
          </a:p>
          <a:p>
            <a:r>
              <a:rPr lang="en-US"/>
              <a:t>Autocomplete helps with formulas.
</a:t>
            </a:r>
          </a:p>
          <a:p>
            <a:endParaRPr lang="en-US"/>
          </a:p>
        </p:txBody>
      </p:sp>
    </p:spTree>
    <p:extLst>
      <p:ext uri="{BB962C8B-B14F-4D97-AF65-F5344CB8AC3E}">
        <p14:creationId xmlns:p14="http://schemas.microsoft.com/office/powerpoint/2010/main" val="403759312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1158"/>
        <p:cNvGrpSpPr/>
        <p:nvPr/>
      </p:nvGrpSpPr>
      <p:grpSpPr>
        <a:xfrm>
          <a:off x="0" y="0"/>
          <a:ext cx="0" cy="0"/>
          <a:chOff x="0" y="0"/>
          <a:chExt cx="0" cy="0"/>
        </a:xfrm>
      </p:grpSpPr>
      <p:sp>
        <p:nvSpPr>
          <p:cNvPr id="1159" name="Google Shape;1159;p19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endParaRPr/>
          </a:p>
        </p:txBody>
      </p:sp>
      <p:sp>
        <p:nvSpPr>
          <p:cNvPr id="1160" name="Google Shape;1160;p19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spcBef>
                <a:spcPts val="1867"/>
              </a:spcBef>
              <a:buClr>
                <a:schemeClr val="dk1"/>
              </a:buClr>
              <a:buSzPts val="1100"/>
              <a:buNone/>
            </a:pPr>
            <a:r>
              <a:rPr lang="en-GB" sz="3067" b="1">
                <a:solidFill>
                  <a:schemeClr val="dk1"/>
                </a:solidFill>
              </a:rPr>
              <a:t>RGB Color Code</a:t>
            </a:r>
            <a:endParaRPr sz="3067" b="1">
              <a:solidFill>
                <a:schemeClr val="dk1"/>
              </a:solidFill>
            </a:endParaRPr>
          </a:p>
          <a:p>
            <a:pPr marL="609585" indent="-482588">
              <a:spcBef>
                <a:spcPts val="1600"/>
              </a:spcBef>
              <a:buClr>
                <a:schemeClr val="dk1"/>
              </a:buClr>
              <a:buSzPts val="2100"/>
              <a:buChar char="●"/>
            </a:pPr>
            <a:r>
              <a:rPr lang="en-GB" b="1">
                <a:solidFill>
                  <a:schemeClr val="dk1"/>
                </a:solidFill>
              </a:rPr>
              <a:t>Format: rgb(red, green, blue)</a:t>
            </a:r>
            <a:endParaRPr b="1">
              <a:solidFill>
                <a:schemeClr val="dk1"/>
              </a:solidFill>
            </a:endParaRPr>
          </a:p>
          <a:p>
            <a:pPr marL="609585" indent="-482588">
              <a:spcBef>
                <a:spcPts val="0"/>
              </a:spcBef>
              <a:buClr>
                <a:schemeClr val="dk1"/>
              </a:buClr>
              <a:buSzPts val="2100"/>
              <a:buChar char="●"/>
            </a:pPr>
            <a:r>
              <a:rPr lang="en-GB" b="1">
                <a:solidFill>
                  <a:schemeClr val="dk1"/>
                </a:solidFill>
              </a:rPr>
              <a:t>Explanation: The RGB model represents colors based on three colors: Red, Green, and Blue, with values ranging from 0 to 255 for each color.</a:t>
            </a:r>
            <a:endParaRPr b="1">
              <a:solidFill>
                <a:schemeClr val="dk1"/>
              </a:solidFill>
            </a:endParaRPr>
          </a:p>
          <a:p>
            <a:pPr marL="609585" indent="-482588">
              <a:spcBef>
                <a:spcPts val="0"/>
              </a:spcBef>
              <a:buClr>
                <a:schemeClr val="dk1"/>
              </a:buClr>
              <a:buSzPts val="2100"/>
              <a:buChar char="●"/>
            </a:pPr>
            <a:r>
              <a:rPr lang="en-GB" b="1">
                <a:solidFill>
                  <a:schemeClr val="dk1"/>
                </a:solidFill>
              </a:rPr>
              <a:t>Example: rgb(255, 87, 51) (a shade of red-orange)</a:t>
            </a:r>
            <a:endParaRPr b="1">
              <a:solidFill>
                <a:schemeClr val="dk1"/>
              </a:solidFill>
            </a:endParaRPr>
          </a:p>
          <a:p>
            <a:pPr marL="0" indent="0">
              <a:spcBef>
                <a:spcPts val="1600"/>
              </a:spcBef>
              <a:buClr>
                <a:schemeClr val="dk1"/>
              </a:buClr>
              <a:buSzPts val="1100"/>
              <a:buNone/>
            </a:pPr>
            <a:endParaRPr b="1">
              <a:solidFill>
                <a:schemeClr val="dk1"/>
              </a:solidFill>
            </a:endParaRPr>
          </a:p>
          <a:p>
            <a:pPr marL="0" indent="0">
              <a:spcBef>
                <a:spcPts val="0"/>
              </a:spcBef>
              <a:spcAft>
                <a:spcPts val="1600"/>
              </a:spcAft>
              <a:buNone/>
            </a:pPr>
            <a:endParaRPr sz="3733" b="1"/>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1164"/>
        <p:cNvGrpSpPr/>
        <p:nvPr/>
      </p:nvGrpSpPr>
      <p:grpSpPr>
        <a:xfrm>
          <a:off x="0" y="0"/>
          <a:ext cx="0" cy="0"/>
          <a:chOff x="0" y="0"/>
          <a:chExt cx="0" cy="0"/>
        </a:xfrm>
      </p:grpSpPr>
      <p:sp>
        <p:nvSpPr>
          <p:cNvPr id="1165" name="Google Shape;1165;p19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endParaRPr/>
          </a:p>
        </p:txBody>
      </p:sp>
      <p:sp>
        <p:nvSpPr>
          <p:cNvPr id="1166" name="Google Shape;1166;p19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0" indent="0">
              <a:spcBef>
                <a:spcPts val="1867"/>
              </a:spcBef>
              <a:buClr>
                <a:schemeClr val="dk1"/>
              </a:buClr>
              <a:buSzPts val="1100"/>
              <a:buNone/>
            </a:pPr>
            <a:r>
              <a:rPr lang="en-GB" sz="2933" b="1" dirty="0">
                <a:solidFill>
                  <a:schemeClr val="dk1"/>
                </a:solidFill>
              </a:rPr>
              <a:t>RGBA </a:t>
            </a:r>
            <a:r>
              <a:rPr lang="en-GB" sz="2933" b="1" dirty="0" err="1">
                <a:solidFill>
                  <a:schemeClr val="dk1"/>
                </a:solidFill>
              </a:rPr>
              <a:t>Color</a:t>
            </a:r>
            <a:r>
              <a:rPr lang="en-GB" sz="2933" b="1" dirty="0">
                <a:solidFill>
                  <a:schemeClr val="dk1"/>
                </a:solidFill>
              </a:rPr>
              <a:t> Code</a:t>
            </a:r>
            <a:endParaRPr sz="2933" b="1" dirty="0">
              <a:solidFill>
                <a:schemeClr val="dk1"/>
              </a:solidFill>
            </a:endParaRPr>
          </a:p>
          <a:p>
            <a:pPr marL="609585" indent="-474121">
              <a:spcBef>
                <a:spcPts val="1600"/>
              </a:spcBef>
              <a:buClr>
                <a:schemeClr val="dk1"/>
              </a:buClr>
              <a:buSzPts val="2000"/>
              <a:buChar char="●"/>
            </a:pPr>
            <a:r>
              <a:rPr lang="en-GB" sz="2667" b="1" dirty="0">
                <a:solidFill>
                  <a:schemeClr val="dk1"/>
                </a:solidFill>
              </a:rPr>
              <a:t>Format: </a:t>
            </a:r>
            <a:r>
              <a:rPr lang="en-GB" sz="2667" b="1" dirty="0" err="1">
                <a:solidFill>
                  <a:schemeClr val="dk1"/>
                </a:solidFill>
              </a:rPr>
              <a:t>rgba</a:t>
            </a:r>
            <a:r>
              <a:rPr lang="en-GB" sz="2667" b="1" dirty="0">
                <a:solidFill>
                  <a:schemeClr val="dk1"/>
                </a:solidFill>
              </a:rPr>
              <a:t>(red, green, blue, alpha)</a:t>
            </a:r>
            <a:endParaRPr sz="2667" b="1" dirty="0">
              <a:solidFill>
                <a:schemeClr val="dk1"/>
              </a:solidFill>
            </a:endParaRPr>
          </a:p>
          <a:p>
            <a:pPr marL="609585" indent="-474121">
              <a:spcBef>
                <a:spcPts val="0"/>
              </a:spcBef>
              <a:buClr>
                <a:schemeClr val="dk1"/>
              </a:buClr>
              <a:buSzPts val="2000"/>
              <a:buChar char="●"/>
            </a:pPr>
            <a:r>
              <a:rPr lang="en-GB" sz="2667" b="1" dirty="0">
                <a:solidFill>
                  <a:schemeClr val="dk1"/>
                </a:solidFill>
              </a:rPr>
              <a:t>Explanation: Similar to RGB, but includes an Alpha value to define transparency (0 = fully transparent, 1 = fully opaque).</a:t>
            </a:r>
            <a:endParaRPr sz="2667" b="1" dirty="0">
              <a:solidFill>
                <a:schemeClr val="dk1"/>
              </a:solidFill>
            </a:endParaRPr>
          </a:p>
          <a:p>
            <a:pPr marL="609585" indent="-474121">
              <a:spcBef>
                <a:spcPts val="0"/>
              </a:spcBef>
              <a:buClr>
                <a:schemeClr val="dk1"/>
              </a:buClr>
              <a:buSzPts val="2000"/>
              <a:buChar char="●"/>
            </a:pPr>
            <a:r>
              <a:rPr lang="en-GB" sz="2667" b="1" dirty="0">
                <a:solidFill>
                  <a:schemeClr val="dk1"/>
                </a:solidFill>
              </a:rPr>
              <a:t>Example: </a:t>
            </a:r>
            <a:r>
              <a:rPr lang="en-GB" sz="2667" b="1" dirty="0" err="1">
                <a:solidFill>
                  <a:schemeClr val="dk1"/>
                </a:solidFill>
              </a:rPr>
              <a:t>rgba</a:t>
            </a:r>
            <a:r>
              <a:rPr lang="en-GB" sz="2667" b="1" dirty="0">
                <a:solidFill>
                  <a:schemeClr val="dk1"/>
                </a:solidFill>
              </a:rPr>
              <a:t>(255, 87, 51, 0.5) (a semi-transparent red-orange)</a:t>
            </a:r>
            <a:endParaRPr sz="2667" b="1" dirty="0">
              <a:solidFill>
                <a:schemeClr val="dk1"/>
              </a:solidFill>
            </a:endParaRPr>
          </a:p>
          <a:p>
            <a:pPr marL="0" indent="0">
              <a:spcBef>
                <a:spcPts val="1600"/>
              </a:spcBef>
              <a:spcAft>
                <a:spcPts val="1600"/>
              </a:spcAft>
              <a:buNone/>
            </a:pPr>
            <a:endParaRPr sz="3600" b="1"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19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endParaRPr/>
          </a:p>
        </p:txBody>
      </p:sp>
      <p:sp>
        <p:nvSpPr>
          <p:cNvPr id="1172" name="Google Shape;1172;p199"/>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0" indent="0">
              <a:spcBef>
                <a:spcPts val="1867"/>
              </a:spcBef>
              <a:buClr>
                <a:schemeClr val="dk1"/>
              </a:buClr>
              <a:buSzPts val="1100"/>
              <a:buNone/>
            </a:pPr>
            <a:r>
              <a:rPr lang="en-GB" sz="2667" b="1">
                <a:solidFill>
                  <a:schemeClr val="dk1"/>
                </a:solidFill>
              </a:rPr>
              <a:t>HSL Color Code</a:t>
            </a:r>
            <a:endParaRPr sz="2667" b="1">
              <a:solidFill>
                <a:schemeClr val="dk1"/>
              </a:solidFill>
            </a:endParaRPr>
          </a:p>
          <a:p>
            <a:pPr marL="609585" indent="-457189">
              <a:spcBef>
                <a:spcPts val="1600"/>
              </a:spcBef>
              <a:buClr>
                <a:schemeClr val="dk1"/>
              </a:buClr>
              <a:buSzPts val="1800"/>
              <a:buChar char="●"/>
            </a:pPr>
            <a:r>
              <a:rPr lang="en-GB" b="1">
                <a:solidFill>
                  <a:schemeClr val="dk1"/>
                </a:solidFill>
              </a:rPr>
              <a:t>Format: hsl(hue, saturation%, lightness%)</a:t>
            </a:r>
            <a:endParaRPr b="1">
              <a:solidFill>
                <a:schemeClr val="dk1"/>
              </a:solidFill>
            </a:endParaRPr>
          </a:p>
          <a:p>
            <a:pPr marL="609585" indent="-457189">
              <a:spcBef>
                <a:spcPts val="0"/>
              </a:spcBef>
              <a:buClr>
                <a:schemeClr val="dk1"/>
              </a:buClr>
              <a:buSzPts val="1800"/>
              <a:buChar char="●"/>
            </a:pPr>
            <a:r>
              <a:rPr lang="en-GB" b="1">
                <a:solidFill>
                  <a:schemeClr val="dk1"/>
                </a:solidFill>
              </a:rPr>
              <a:t>Explanation: HSL stands for Hue, Saturation, and Lightness:</a:t>
            </a:r>
            <a:endParaRPr b="1">
              <a:solidFill>
                <a:schemeClr val="dk1"/>
              </a:solidFill>
            </a:endParaRPr>
          </a:p>
          <a:p>
            <a:pPr marL="1219170" lvl="1" indent="-457189">
              <a:spcBef>
                <a:spcPts val="0"/>
              </a:spcBef>
              <a:buClr>
                <a:schemeClr val="dk1"/>
              </a:buClr>
              <a:buSzPts val="1800"/>
              <a:buChar char="○"/>
            </a:pPr>
            <a:r>
              <a:rPr lang="en-GB" b="1">
                <a:solidFill>
                  <a:schemeClr val="dk1"/>
                </a:solidFill>
              </a:rPr>
              <a:t>Hue: Color itself (0° to 360° on the color wheel)</a:t>
            </a:r>
            <a:endParaRPr b="1">
              <a:solidFill>
                <a:schemeClr val="dk1"/>
              </a:solidFill>
            </a:endParaRPr>
          </a:p>
          <a:p>
            <a:pPr marL="1219170" lvl="1" indent="-457189">
              <a:spcBef>
                <a:spcPts val="0"/>
              </a:spcBef>
              <a:buClr>
                <a:schemeClr val="dk1"/>
              </a:buClr>
              <a:buSzPts val="1800"/>
              <a:buChar char="○"/>
            </a:pPr>
            <a:r>
              <a:rPr lang="en-GB" b="1">
                <a:solidFill>
                  <a:schemeClr val="dk1"/>
                </a:solidFill>
              </a:rPr>
              <a:t>Saturation: Intensity or purity of the color (0% to 100%)</a:t>
            </a:r>
            <a:endParaRPr b="1">
              <a:solidFill>
                <a:schemeClr val="dk1"/>
              </a:solidFill>
            </a:endParaRPr>
          </a:p>
          <a:p>
            <a:pPr marL="1219170" lvl="1" indent="-457189">
              <a:spcBef>
                <a:spcPts val="0"/>
              </a:spcBef>
              <a:buClr>
                <a:schemeClr val="dk1"/>
              </a:buClr>
              <a:buSzPts val="1800"/>
              <a:buChar char="○"/>
            </a:pPr>
            <a:r>
              <a:rPr lang="en-GB" b="1">
                <a:solidFill>
                  <a:schemeClr val="dk1"/>
                </a:solidFill>
              </a:rPr>
              <a:t>Lightness: Lightness of the color (0% to 100%)</a:t>
            </a:r>
            <a:endParaRPr b="1">
              <a:solidFill>
                <a:schemeClr val="dk1"/>
              </a:solidFill>
            </a:endParaRPr>
          </a:p>
          <a:p>
            <a:pPr marL="609585" indent="-457189">
              <a:spcBef>
                <a:spcPts val="0"/>
              </a:spcBef>
              <a:buClr>
                <a:schemeClr val="dk1"/>
              </a:buClr>
              <a:buSzPts val="1800"/>
              <a:buChar char="●"/>
            </a:pPr>
            <a:r>
              <a:rPr lang="en-GB" b="1">
                <a:solidFill>
                  <a:schemeClr val="dk1"/>
                </a:solidFill>
              </a:rPr>
              <a:t>Example: hsl(9, 100%, 60%) (a shade of red-orange)</a:t>
            </a:r>
            <a:endParaRPr b="1">
              <a:solidFill>
                <a:schemeClr val="dk1"/>
              </a:solidFill>
            </a:endParaRPr>
          </a:p>
          <a:p>
            <a:pPr marL="0" indent="0">
              <a:spcBef>
                <a:spcPts val="1600"/>
              </a:spcBef>
              <a:spcAft>
                <a:spcPts val="1600"/>
              </a:spcAft>
              <a:buNone/>
            </a:pPr>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7" name="Google Shape;1177;p20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endParaRPr/>
          </a:p>
        </p:txBody>
      </p:sp>
      <p:sp>
        <p:nvSpPr>
          <p:cNvPr id="1178" name="Google Shape;1178;p200"/>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0" indent="0">
              <a:spcBef>
                <a:spcPts val="1867"/>
              </a:spcBef>
              <a:buClr>
                <a:schemeClr val="dk1"/>
              </a:buClr>
              <a:buSzPts val="1100"/>
              <a:buNone/>
            </a:pPr>
            <a:r>
              <a:rPr lang="en-GB" sz="2667" b="1">
                <a:solidFill>
                  <a:schemeClr val="dk1"/>
                </a:solidFill>
              </a:rPr>
              <a:t>HSLA Color Code</a:t>
            </a:r>
            <a:endParaRPr sz="2667" b="1">
              <a:solidFill>
                <a:schemeClr val="dk1"/>
              </a:solidFill>
            </a:endParaRPr>
          </a:p>
          <a:p>
            <a:pPr marL="609585" indent="-457189">
              <a:spcBef>
                <a:spcPts val="1600"/>
              </a:spcBef>
              <a:buClr>
                <a:schemeClr val="dk1"/>
              </a:buClr>
              <a:buSzPts val="1800"/>
              <a:buChar char="●"/>
            </a:pPr>
            <a:r>
              <a:rPr lang="en-GB" b="1">
                <a:solidFill>
                  <a:schemeClr val="dk1"/>
                </a:solidFill>
              </a:rPr>
              <a:t>Format: hsla(hue, saturation%, lightness%, alpha)</a:t>
            </a:r>
            <a:endParaRPr b="1">
              <a:solidFill>
                <a:schemeClr val="dk1"/>
              </a:solidFill>
            </a:endParaRPr>
          </a:p>
          <a:p>
            <a:pPr marL="609585" indent="-457189">
              <a:spcBef>
                <a:spcPts val="0"/>
              </a:spcBef>
              <a:buClr>
                <a:schemeClr val="dk1"/>
              </a:buClr>
              <a:buSzPts val="1800"/>
              <a:buChar char="●"/>
            </a:pPr>
            <a:r>
              <a:rPr lang="en-GB" b="1">
                <a:solidFill>
                  <a:schemeClr val="dk1"/>
                </a:solidFill>
              </a:rPr>
              <a:t>Explanation: HSLA is similar to HSL but adds an Alpha value for transparency.</a:t>
            </a:r>
            <a:endParaRPr b="1">
              <a:solidFill>
                <a:schemeClr val="dk1"/>
              </a:solidFill>
            </a:endParaRPr>
          </a:p>
          <a:p>
            <a:pPr marL="609585" indent="-457189">
              <a:spcBef>
                <a:spcPts val="0"/>
              </a:spcBef>
              <a:buClr>
                <a:schemeClr val="dk1"/>
              </a:buClr>
              <a:buSzPts val="1800"/>
              <a:buChar char="●"/>
            </a:pPr>
            <a:r>
              <a:rPr lang="en-GB" b="1">
                <a:solidFill>
                  <a:schemeClr val="dk1"/>
                </a:solidFill>
              </a:rPr>
              <a:t>Example: hsla(9, 100%, 60%, 0.5) (a semi-transparent shade of red-orange)</a:t>
            </a:r>
            <a:endParaRPr b="1">
              <a:solidFill>
                <a:schemeClr val="dk1"/>
              </a:solidFill>
            </a:endParaRPr>
          </a:p>
          <a:p>
            <a:pPr marL="0" indent="0">
              <a:spcBef>
                <a:spcPts val="1600"/>
              </a:spcBef>
              <a:spcAft>
                <a:spcPts val="1600"/>
              </a:spcAft>
              <a:buNone/>
            </a:pPr>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Shape 1182"/>
        <p:cNvGrpSpPr/>
        <p:nvPr/>
      </p:nvGrpSpPr>
      <p:grpSpPr>
        <a:xfrm>
          <a:off x="0" y="0"/>
          <a:ext cx="0" cy="0"/>
          <a:chOff x="0" y="0"/>
          <a:chExt cx="0" cy="0"/>
        </a:xfrm>
      </p:grpSpPr>
      <p:sp>
        <p:nvSpPr>
          <p:cNvPr id="1183" name="Google Shape;1183;p20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endParaRPr/>
          </a:p>
        </p:txBody>
      </p:sp>
      <p:sp>
        <p:nvSpPr>
          <p:cNvPr id="1184" name="Google Shape;1184;p201"/>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0" indent="0">
              <a:spcBef>
                <a:spcPts val="1867"/>
              </a:spcBef>
              <a:buClr>
                <a:schemeClr val="dk1"/>
              </a:buClr>
              <a:buSzPts val="1100"/>
              <a:buNone/>
            </a:pPr>
            <a:r>
              <a:rPr lang="en-GB" sz="2667" b="1">
                <a:solidFill>
                  <a:schemeClr val="dk1"/>
                </a:solidFill>
              </a:rPr>
              <a:t>CMYK Color Code</a:t>
            </a:r>
            <a:endParaRPr sz="2667" b="1">
              <a:solidFill>
                <a:schemeClr val="dk1"/>
              </a:solidFill>
            </a:endParaRPr>
          </a:p>
          <a:p>
            <a:pPr marL="609585" indent="-457189">
              <a:spcBef>
                <a:spcPts val="1600"/>
              </a:spcBef>
              <a:buClr>
                <a:schemeClr val="dk1"/>
              </a:buClr>
              <a:buSzPts val="1800"/>
              <a:buChar char="●"/>
            </a:pPr>
            <a:r>
              <a:rPr lang="en-GB" b="1">
                <a:solidFill>
                  <a:schemeClr val="dk1"/>
                </a:solidFill>
              </a:rPr>
              <a:t>Format: cmyk(cyan%, magenta%, yellow%, black%)</a:t>
            </a:r>
            <a:endParaRPr b="1">
              <a:solidFill>
                <a:schemeClr val="dk1"/>
              </a:solidFill>
            </a:endParaRPr>
          </a:p>
          <a:p>
            <a:pPr marL="609585" indent="-457189">
              <a:spcBef>
                <a:spcPts val="0"/>
              </a:spcBef>
              <a:buClr>
                <a:schemeClr val="dk1"/>
              </a:buClr>
              <a:buSzPts val="1800"/>
              <a:buChar char="●"/>
            </a:pPr>
            <a:r>
              <a:rPr lang="en-GB" b="1">
                <a:solidFill>
                  <a:schemeClr val="dk1"/>
                </a:solidFill>
              </a:rPr>
              <a:t>Explanation: CMYK is a subtractive color model used in color printing. The values are percentages (0% to 100%) representing the amount of Cyan, Magenta, Yellow, and Black ink used in printing.</a:t>
            </a:r>
            <a:endParaRPr b="1">
              <a:solidFill>
                <a:schemeClr val="dk1"/>
              </a:solidFill>
            </a:endParaRPr>
          </a:p>
          <a:p>
            <a:pPr marL="609585" indent="-457189">
              <a:spcBef>
                <a:spcPts val="0"/>
              </a:spcBef>
              <a:buClr>
                <a:schemeClr val="dk1"/>
              </a:buClr>
              <a:buSzPts val="1800"/>
              <a:buChar char="●"/>
            </a:pPr>
            <a:r>
              <a:rPr lang="en-GB" b="1">
                <a:solidFill>
                  <a:schemeClr val="dk1"/>
                </a:solidFill>
              </a:rPr>
              <a:t>Example: cmyk(0%, 65%, 80%, 0%) (a red-orange)</a:t>
            </a:r>
            <a:endParaRPr b="1">
              <a:solidFill>
                <a:schemeClr val="dk1"/>
              </a:solidFill>
            </a:endParaRPr>
          </a:p>
          <a:p>
            <a:pPr marL="0" indent="0">
              <a:spcBef>
                <a:spcPts val="1600"/>
              </a:spcBef>
              <a:spcAft>
                <a:spcPts val="1600"/>
              </a:spcAft>
              <a:buNone/>
            </a:pPr>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66803-BC3D-A782-169E-4984B486B839}"/>
              </a:ext>
            </a:extLst>
          </p:cNvPr>
          <p:cNvSpPr>
            <a:spLocks noGrp="1"/>
          </p:cNvSpPr>
          <p:nvPr>
            <p:ph type="title"/>
          </p:nvPr>
        </p:nvSpPr>
        <p:spPr/>
        <p:txBody>
          <a:bodyPr/>
          <a:lstStyle/>
          <a:p>
            <a:r>
              <a:rPr lang="en-US" dirty="0"/>
              <a:t>Word Of The Year..</a:t>
            </a:r>
          </a:p>
        </p:txBody>
      </p:sp>
      <p:sp>
        <p:nvSpPr>
          <p:cNvPr id="3" name="Text Placeholder 2">
            <a:extLst>
              <a:ext uri="{FF2B5EF4-FFF2-40B4-BE49-F238E27FC236}">
                <a16:creationId xmlns:a16="http://schemas.microsoft.com/office/drawing/2014/main" id="{AFE6D01F-51F0-2599-B9F8-14B85CEA8060}"/>
              </a:ext>
            </a:extLst>
          </p:cNvPr>
          <p:cNvSpPr>
            <a:spLocks noGrp="1"/>
          </p:cNvSpPr>
          <p:nvPr>
            <p:ph type="body" idx="1"/>
          </p:nvPr>
        </p:nvSpPr>
        <p:spPr/>
        <p:txBody>
          <a:bodyPr/>
          <a:lstStyle/>
          <a:p>
            <a:r>
              <a:rPr lang="en-IN" dirty="0"/>
              <a:t>The 2024 Word of the Year varies across different dictionaries. Cambridge Dictionary has chosen </a:t>
            </a:r>
            <a:r>
              <a:rPr lang="en-IN" b="1" dirty="0"/>
              <a:t>"manifest"</a:t>
            </a:r>
            <a:r>
              <a:rPr lang="en-IN" dirty="0"/>
              <a:t>, highlighting its resurgence in popular culture through concepts like manifesting success and personal goals【59】. Meanwhile, </a:t>
            </a:r>
            <a:r>
              <a:rPr lang="en-IN" dirty="0" err="1"/>
              <a:t>Dictionary.com</a:t>
            </a:r>
            <a:r>
              <a:rPr lang="en-IN" dirty="0"/>
              <a:t> selected </a:t>
            </a:r>
            <a:r>
              <a:rPr lang="en-IN" b="1" dirty="0"/>
              <a:t>"demure"</a:t>
            </a:r>
            <a:r>
              <a:rPr lang="en-IN" dirty="0"/>
              <a:t>, emphasizing how it went viral, particularly in social media discourse, for representing a composed and modest demeanor【59】. Collins Dictionary, on the other hand, selected </a:t>
            </a:r>
            <a:r>
              <a:rPr lang="en-IN" b="1" dirty="0"/>
              <a:t>"brat"</a:t>
            </a:r>
            <a:r>
              <a:rPr lang="en-IN" dirty="0"/>
              <a:t>, inspired by cultural trends and the rise of the "brat summer" aesthetic【59】. Each word reflects different cultural and societal trends for the year.</a:t>
            </a:r>
            <a:endParaRPr lang="en-US" dirty="0"/>
          </a:p>
        </p:txBody>
      </p:sp>
    </p:spTree>
    <p:extLst>
      <p:ext uri="{BB962C8B-B14F-4D97-AF65-F5344CB8AC3E}">
        <p14:creationId xmlns:p14="http://schemas.microsoft.com/office/powerpoint/2010/main" val="407533369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0ED1F-4BB8-ADF1-6CAC-6EDC1BEB3EB4}"/>
              </a:ext>
            </a:extLst>
          </p:cNvPr>
          <p:cNvSpPr>
            <a:spLocks noGrp="1"/>
          </p:cNvSpPr>
          <p:nvPr>
            <p:ph type="title"/>
          </p:nvPr>
        </p:nvSpPr>
        <p:spPr/>
        <p:txBody>
          <a:bodyPr/>
          <a:lstStyle/>
          <a:p>
            <a:r>
              <a:rPr lang="en-IN" b="1" dirty="0" err="1"/>
              <a:t>Yassification</a:t>
            </a:r>
            <a:endParaRPr lang="en-US" dirty="0"/>
          </a:p>
        </p:txBody>
      </p:sp>
      <p:sp>
        <p:nvSpPr>
          <p:cNvPr id="3" name="Text Placeholder 2">
            <a:extLst>
              <a:ext uri="{FF2B5EF4-FFF2-40B4-BE49-F238E27FC236}">
                <a16:creationId xmlns:a16="http://schemas.microsoft.com/office/drawing/2014/main" id="{0F8FF2C3-A1EC-D52E-7359-2D5D3043C78A}"/>
              </a:ext>
            </a:extLst>
          </p:cNvPr>
          <p:cNvSpPr>
            <a:spLocks noGrp="1"/>
          </p:cNvSpPr>
          <p:nvPr>
            <p:ph type="body" idx="1"/>
          </p:nvPr>
        </p:nvSpPr>
        <p:spPr/>
        <p:txBody>
          <a:bodyPr/>
          <a:lstStyle/>
          <a:p>
            <a:r>
              <a:rPr lang="en-IN" b="1" dirty="0" err="1"/>
              <a:t>Yassification</a:t>
            </a:r>
            <a:r>
              <a:rPr lang="en-IN" dirty="0"/>
              <a:t> is a humorous internet term that refers to the process of applying exaggerated beauty filters or editing techniques to transform an image into a highly stylized, glamorous version, often resembling a heavily made-up or digitally enhanced appearance. Originating from LGBTQ+ and meme culture, it plays on the slang "</a:t>
            </a:r>
            <a:r>
              <a:rPr lang="en-IN" dirty="0" err="1"/>
              <a:t>yas</a:t>
            </a:r>
            <a:r>
              <a:rPr lang="en-IN" dirty="0"/>
              <a:t>" (an enthusiastic "yes") and is typically used in a playful or ironic way on social media platforms to comment on beauty standards or cultural icons.</a:t>
            </a:r>
            <a:endParaRPr lang="en-US" dirty="0"/>
          </a:p>
        </p:txBody>
      </p:sp>
    </p:spTree>
    <p:extLst>
      <p:ext uri="{BB962C8B-B14F-4D97-AF65-F5344CB8AC3E}">
        <p14:creationId xmlns:p14="http://schemas.microsoft.com/office/powerpoint/2010/main" val="210332309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88A81-056D-0763-4175-20AC20397DFC}"/>
              </a:ext>
            </a:extLst>
          </p:cNvPr>
          <p:cNvSpPr>
            <a:spLocks noGrp="1"/>
          </p:cNvSpPr>
          <p:nvPr>
            <p:ph type="title"/>
          </p:nvPr>
        </p:nvSpPr>
        <p:spPr/>
        <p:txBody>
          <a:bodyPr/>
          <a:lstStyle/>
          <a:p>
            <a:r>
              <a:rPr lang="en-IN" b="1" dirty="0"/>
              <a:t>Demure</a:t>
            </a:r>
            <a:endParaRPr lang="en-US" dirty="0"/>
          </a:p>
        </p:txBody>
      </p:sp>
      <p:sp>
        <p:nvSpPr>
          <p:cNvPr id="3" name="Text Placeholder 2">
            <a:extLst>
              <a:ext uri="{FF2B5EF4-FFF2-40B4-BE49-F238E27FC236}">
                <a16:creationId xmlns:a16="http://schemas.microsoft.com/office/drawing/2014/main" id="{36009D07-B8DD-A6B7-14B6-54A7B5A733D5}"/>
              </a:ext>
            </a:extLst>
          </p:cNvPr>
          <p:cNvSpPr>
            <a:spLocks noGrp="1"/>
          </p:cNvSpPr>
          <p:nvPr>
            <p:ph type="body" idx="1"/>
          </p:nvPr>
        </p:nvSpPr>
        <p:spPr/>
        <p:txBody>
          <a:bodyPr/>
          <a:lstStyle/>
          <a:p>
            <a:r>
              <a:rPr lang="en-IN" b="1" dirty="0"/>
              <a:t>Demure</a:t>
            </a:r>
            <a:r>
              <a:rPr lang="en-IN" dirty="0"/>
              <a:t> refers to someone who is modest, reserved, or shy in appearance or </a:t>
            </a:r>
            <a:r>
              <a:rPr lang="en-IN" dirty="0" err="1"/>
              <a:t>behavior</a:t>
            </a:r>
            <a:r>
              <a:rPr lang="en-IN" dirty="0"/>
              <a:t>. It often describes a quiet and understated </a:t>
            </a:r>
            <a:r>
              <a:rPr lang="en-IN" dirty="0" err="1"/>
              <a:t>demeanor</a:t>
            </a:r>
            <a:r>
              <a:rPr lang="en-IN" dirty="0"/>
              <a:t>, particularly in social settings, and is traditionally associated with grace or decorum. The word is commonly used to describe people who are unassuming or display a calm, composed attitude. While typically positive, it can also carry connotations of being overly reserved or conservative, depending on the context.</a:t>
            </a:r>
            <a:endParaRPr lang="en-US" dirty="0"/>
          </a:p>
        </p:txBody>
      </p:sp>
    </p:spTree>
    <p:extLst>
      <p:ext uri="{BB962C8B-B14F-4D97-AF65-F5344CB8AC3E}">
        <p14:creationId xmlns:p14="http://schemas.microsoft.com/office/powerpoint/2010/main" val="294159150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22AB4-3606-86F6-1452-4A294E8EB37B}"/>
              </a:ext>
            </a:extLst>
          </p:cNvPr>
          <p:cNvSpPr>
            <a:spLocks noGrp="1"/>
          </p:cNvSpPr>
          <p:nvPr>
            <p:ph type="title"/>
          </p:nvPr>
        </p:nvSpPr>
        <p:spPr/>
        <p:txBody>
          <a:bodyPr/>
          <a:lstStyle/>
          <a:p>
            <a:r>
              <a:rPr lang="en-IN" b="1" dirty="0" err="1"/>
              <a:t>Brainrot</a:t>
            </a:r>
            <a:endParaRPr lang="en-US" dirty="0"/>
          </a:p>
        </p:txBody>
      </p:sp>
      <p:sp>
        <p:nvSpPr>
          <p:cNvPr id="3" name="Text Placeholder 2">
            <a:extLst>
              <a:ext uri="{FF2B5EF4-FFF2-40B4-BE49-F238E27FC236}">
                <a16:creationId xmlns:a16="http://schemas.microsoft.com/office/drawing/2014/main" id="{468B78E2-A3EE-9374-27A9-FD3CF2F37C5F}"/>
              </a:ext>
            </a:extLst>
          </p:cNvPr>
          <p:cNvSpPr>
            <a:spLocks noGrp="1"/>
          </p:cNvSpPr>
          <p:nvPr>
            <p:ph type="body" idx="1"/>
          </p:nvPr>
        </p:nvSpPr>
        <p:spPr/>
        <p:txBody>
          <a:bodyPr/>
          <a:lstStyle/>
          <a:p>
            <a:r>
              <a:rPr lang="en-IN" b="1" dirty="0" err="1"/>
              <a:t>Brainrot</a:t>
            </a:r>
            <a:r>
              <a:rPr lang="en-IN" dirty="0"/>
              <a:t> is an internet slang term used to describe an obsessive or overwhelming fixation on a particular topic, idea, or media, such as a </a:t>
            </a:r>
            <a:r>
              <a:rPr lang="en-IN" dirty="0" err="1"/>
              <a:t>favorite</a:t>
            </a:r>
            <a:r>
              <a:rPr lang="en-IN" dirty="0"/>
              <a:t> TV show, video game, or fandom. It often implies that someone can't stop thinking or talking about the subject, almost as if it has taken over their mind. Although exaggerated for </a:t>
            </a:r>
            <a:r>
              <a:rPr lang="en-IN" dirty="0" err="1"/>
              <a:t>humor</a:t>
            </a:r>
            <a:r>
              <a:rPr lang="en-IN" dirty="0"/>
              <a:t>, it reflects deep enthusiasm. The term is commonly used in fandom communities, usually in a playful or self-deprecating way.</a:t>
            </a:r>
            <a:endParaRPr lang="en-US" dirty="0"/>
          </a:p>
        </p:txBody>
      </p:sp>
    </p:spTree>
    <p:extLst>
      <p:ext uri="{BB962C8B-B14F-4D97-AF65-F5344CB8AC3E}">
        <p14:creationId xmlns:p14="http://schemas.microsoft.com/office/powerpoint/2010/main" val="34288627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AC921-09E4-E0E0-2122-0E42E55F6D73}"/>
              </a:ext>
            </a:extLst>
          </p:cNvPr>
          <p:cNvSpPr>
            <a:spLocks noGrp="1"/>
          </p:cNvSpPr>
          <p:nvPr>
            <p:ph type="title"/>
          </p:nvPr>
        </p:nvSpPr>
        <p:spPr/>
        <p:txBody>
          <a:bodyPr/>
          <a:lstStyle/>
          <a:p>
            <a:r>
              <a:rPr lang="en-IN" b="1" dirty="0" err="1"/>
              <a:t>Delulu</a:t>
            </a:r>
            <a:endParaRPr lang="en-US" dirty="0"/>
          </a:p>
        </p:txBody>
      </p:sp>
      <p:sp>
        <p:nvSpPr>
          <p:cNvPr id="3" name="Text Placeholder 2">
            <a:extLst>
              <a:ext uri="{FF2B5EF4-FFF2-40B4-BE49-F238E27FC236}">
                <a16:creationId xmlns:a16="http://schemas.microsoft.com/office/drawing/2014/main" id="{57CA9FCB-D8A2-C8F8-70C8-B45A298B075B}"/>
              </a:ext>
            </a:extLst>
          </p:cNvPr>
          <p:cNvSpPr>
            <a:spLocks noGrp="1"/>
          </p:cNvSpPr>
          <p:nvPr>
            <p:ph type="body" idx="1"/>
          </p:nvPr>
        </p:nvSpPr>
        <p:spPr/>
        <p:txBody>
          <a:bodyPr/>
          <a:lstStyle/>
          <a:p>
            <a:r>
              <a:rPr lang="en-IN" b="1" dirty="0" err="1"/>
              <a:t>Delulu</a:t>
            </a:r>
            <a:r>
              <a:rPr lang="en-IN" dirty="0"/>
              <a:t> is a playful slang term derived from "delusional." It is often used humorously to describe someone who has unrealistic expectations or beliefs, especially in contexts like fandoms or relationships, where someone might jokingly believe they are closer to a celebrity or fictional character than they actually are. The term is </a:t>
            </a:r>
            <a:r>
              <a:rPr lang="en-IN" dirty="0" err="1"/>
              <a:t>lighthearted</a:t>
            </a:r>
            <a:r>
              <a:rPr lang="en-IN" dirty="0"/>
              <a:t> and often self-applied to acknowledge wishful thinking in a fun, non-serious way.</a:t>
            </a:r>
            <a:endParaRPr lang="en-US" dirty="0"/>
          </a:p>
        </p:txBody>
      </p:sp>
    </p:spTree>
    <p:extLst>
      <p:ext uri="{BB962C8B-B14F-4D97-AF65-F5344CB8AC3E}">
        <p14:creationId xmlns:p14="http://schemas.microsoft.com/office/powerpoint/2010/main" val="2544219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00F00-F163-449B-9300-F53E47F981B9}"/>
              </a:ext>
            </a:extLst>
          </p:cNvPr>
          <p:cNvSpPr>
            <a:spLocks noGrp="1"/>
          </p:cNvSpPr>
          <p:nvPr>
            <p:ph type="title"/>
          </p:nvPr>
        </p:nvSpPr>
        <p:spPr/>
        <p:txBody>
          <a:bodyPr/>
          <a:lstStyle/>
          <a:p>
            <a:r>
              <a:rPr lang="en-US"/>
              <a:t>Charting and Visualization</a:t>
            </a:r>
          </a:p>
        </p:txBody>
      </p:sp>
      <p:sp>
        <p:nvSpPr>
          <p:cNvPr id="3" name="Text Placeholder 2">
            <a:extLst>
              <a:ext uri="{FF2B5EF4-FFF2-40B4-BE49-F238E27FC236}">
                <a16:creationId xmlns:a16="http://schemas.microsoft.com/office/drawing/2014/main" id="{55BBCB9B-D7E1-EC3D-E67C-3B565AB0446D}"/>
              </a:ext>
            </a:extLst>
          </p:cNvPr>
          <p:cNvSpPr>
            <a:spLocks noGrp="1"/>
          </p:cNvSpPr>
          <p:nvPr>
            <p:ph type="body" idx="1"/>
          </p:nvPr>
        </p:nvSpPr>
        <p:spPr/>
        <p:txBody>
          <a:bodyPr/>
          <a:lstStyle/>
          <a:p>
            <a:r>
              <a:rPr lang="en-US" dirty="0"/>
              <a:t>Create bar, line, and pie charts.
</a:t>
            </a:r>
          </a:p>
          <a:p>
            <a:r>
              <a:rPr lang="en-US" dirty="0"/>
              <a:t>Dynamic charts update automatically.
</a:t>
            </a:r>
          </a:p>
          <a:p>
            <a:r>
              <a:rPr lang="en-US" dirty="0"/>
              <a:t>Customizable chart designs.
</a:t>
            </a:r>
          </a:p>
          <a:p>
            <a:r>
              <a:rPr lang="en-US" dirty="0"/>
              <a:t>Insert images into cells and charts.</a:t>
            </a:r>
          </a:p>
          <a:p>
            <a:endParaRPr lang="en-US" dirty="0"/>
          </a:p>
        </p:txBody>
      </p:sp>
    </p:spTree>
    <p:extLst>
      <p:ext uri="{BB962C8B-B14F-4D97-AF65-F5344CB8AC3E}">
        <p14:creationId xmlns:p14="http://schemas.microsoft.com/office/powerpoint/2010/main" val="1800317088"/>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649C5-04AB-FFD9-E774-DCB118ABE04C}"/>
              </a:ext>
            </a:extLst>
          </p:cNvPr>
          <p:cNvSpPr>
            <a:spLocks noGrp="1"/>
          </p:cNvSpPr>
          <p:nvPr>
            <p:ph type="title"/>
          </p:nvPr>
        </p:nvSpPr>
        <p:spPr/>
        <p:txBody>
          <a:bodyPr/>
          <a:lstStyle/>
          <a:p>
            <a:r>
              <a:rPr lang="en-IN" b="1" dirty="0" err="1"/>
              <a:t>Brainrot</a:t>
            </a:r>
            <a:endParaRPr lang="en-US" dirty="0"/>
          </a:p>
        </p:txBody>
      </p:sp>
      <p:sp>
        <p:nvSpPr>
          <p:cNvPr id="3" name="Text Placeholder 2">
            <a:extLst>
              <a:ext uri="{FF2B5EF4-FFF2-40B4-BE49-F238E27FC236}">
                <a16:creationId xmlns:a16="http://schemas.microsoft.com/office/drawing/2014/main" id="{38F06AEA-6DBF-C1C8-1AB7-B84118A4449E}"/>
              </a:ext>
            </a:extLst>
          </p:cNvPr>
          <p:cNvSpPr>
            <a:spLocks noGrp="1"/>
          </p:cNvSpPr>
          <p:nvPr>
            <p:ph type="body" idx="1"/>
          </p:nvPr>
        </p:nvSpPr>
        <p:spPr/>
        <p:txBody>
          <a:bodyPr/>
          <a:lstStyle/>
          <a:p>
            <a:r>
              <a:rPr lang="en-IN" b="1" dirty="0" err="1"/>
              <a:t>Brainrot</a:t>
            </a:r>
            <a:r>
              <a:rPr lang="en-IN" dirty="0"/>
              <a:t> is internet slang used to describe an obsessive, consuming focus on a specific topic, such as a TV show, video game, or fandom. It conveys the idea that the subject has "taken over" someone's thoughts, often humorously. Commonly used in fandom spaces, it reflects intense enthusiasm or fixation, typically in a playful, self-aware way.</a:t>
            </a:r>
            <a:endParaRPr lang="en-US" dirty="0"/>
          </a:p>
        </p:txBody>
      </p:sp>
    </p:spTree>
    <p:extLst>
      <p:ext uri="{BB962C8B-B14F-4D97-AF65-F5344CB8AC3E}">
        <p14:creationId xmlns:p14="http://schemas.microsoft.com/office/powerpoint/2010/main" val="22943878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8EAF3-7C28-727C-150A-551AEE7FFEB4}"/>
              </a:ext>
            </a:extLst>
          </p:cNvPr>
          <p:cNvSpPr>
            <a:spLocks noGrp="1"/>
          </p:cNvSpPr>
          <p:nvPr>
            <p:ph type="title"/>
          </p:nvPr>
        </p:nvSpPr>
        <p:spPr/>
        <p:txBody>
          <a:bodyPr/>
          <a:lstStyle/>
          <a:p>
            <a:r>
              <a:rPr lang="en-IN" b="1" dirty="0"/>
              <a:t>Mid</a:t>
            </a:r>
            <a:endParaRPr lang="en-US" dirty="0"/>
          </a:p>
        </p:txBody>
      </p:sp>
      <p:sp>
        <p:nvSpPr>
          <p:cNvPr id="3" name="Text Placeholder 2">
            <a:extLst>
              <a:ext uri="{FF2B5EF4-FFF2-40B4-BE49-F238E27FC236}">
                <a16:creationId xmlns:a16="http://schemas.microsoft.com/office/drawing/2014/main" id="{38629551-8A16-73DF-BDBA-444D4E129372}"/>
              </a:ext>
            </a:extLst>
          </p:cNvPr>
          <p:cNvSpPr>
            <a:spLocks noGrp="1"/>
          </p:cNvSpPr>
          <p:nvPr>
            <p:ph type="body" idx="1"/>
          </p:nvPr>
        </p:nvSpPr>
        <p:spPr/>
        <p:txBody>
          <a:bodyPr/>
          <a:lstStyle/>
          <a:p>
            <a:r>
              <a:rPr lang="en-IN" b="1" dirty="0"/>
              <a:t>Mid</a:t>
            </a:r>
            <a:r>
              <a:rPr lang="en-IN" dirty="0"/>
              <a:t> is a slang term used to describe something average, mediocre, or unremarkable. It implies that the subject—whether it’s a movie, song, or experience—fails to stand out or impress. Originating from hip-hop culture, it gained widespread popularity on platforms like TikTok and Twitter. While "mid" is often used humorously or dismissively, it can be subjective, depending on personal tastes or expectations.</a:t>
            </a:r>
          </a:p>
          <a:p>
            <a:pPr marL="0" indent="0">
              <a:buNone/>
            </a:pPr>
            <a:endParaRPr lang="en-IN" dirty="0"/>
          </a:p>
          <a:p>
            <a:endParaRPr lang="en-US" dirty="0"/>
          </a:p>
        </p:txBody>
      </p:sp>
    </p:spTree>
    <p:extLst>
      <p:ext uri="{BB962C8B-B14F-4D97-AF65-F5344CB8AC3E}">
        <p14:creationId xmlns:p14="http://schemas.microsoft.com/office/powerpoint/2010/main" val="346293453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1C3EB-03EA-69FD-0096-961593A37BCC}"/>
              </a:ext>
            </a:extLst>
          </p:cNvPr>
          <p:cNvSpPr>
            <a:spLocks noGrp="1"/>
          </p:cNvSpPr>
          <p:nvPr>
            <p:ph type="title"/>
          </p:nvPr>
        </p:nvSpPr>
        <p:spPr/>
        <p:txBody>
          <a:bodyPr/>
          <a:lstStyle/>
          <a:p>
            <a:r>
              <a:rPr lang="en-IN" b="1" dirty="0" err="1"/>
              <a:t>Enshitification</a:t>
            </a:r>
            <a:endParaRPr lang="en-US" dirty="0"/>
          </a:p>
        </p:txBody>
      </p:sp>
      <p:sp>
        <p:nvSpPr>
          <p:cNvPr id="3" name="Text Placeholder 2">
            <a:extLst>
              <a:ext uri="{FF2B5EF4-FFF2-40B4-BE49-F238E27FC236}">
                <a16:creationId xmlns:a16="http://schemas.microsoft.com/office/drawing/2014/main" id="{61DCCB93-F80B-C83C-444B-0A9F283BBD0D}"/>
              </a:ext>
            </a:extLst>
          </p:cNvPr>
          <p:cNvSpPr>
            <a:spLocks noGrp="1"/>
          </p:cNvSpPr>
          <p:nvPr>
            <p:ph type="body" idx="1"/>
          </p:nvPr>
        </p:nvSpPr>
        <p:spPr/>
        <p:txBody>
          <a:bodyPr/>
          <a:lstStyle/>
          <a:p>
            <a:r>
              <a:rPr lang="en-IN" b="1" dirty="0" err="1"/>
              <a:t>Enshitification</a:t>
            </a:r>
            <a:r>
              <a:rPr lang="en-IN" dirty="0"/>
              <a:t> is a humorous, critical term used to describe the gradual decline in quality or user experience of a product, service, or platform due to profit-driven decisions, corporate greed, or over-commercialization. It suggests that a previously good service or product becomes worse over time as companies prioritize maximizing revenue over maintaining quality, often leading to frustration among users. The term gained popularity in internet discussions around changes in various tech services and platforms.</a:t>
            </a:r>
            <a:endParaRPr lang="en-US" dirty="0"/>
          </a:p>
        </p:txBody>
      </p:sp>
    </p:spTree>
    <p:extLst>
      <p:ext uri="{BB962C8B-B14F-4D97-AF65-F5344CB8AC3E}">
        <p14:creationId xmlns:p14="http://schemas.microsoft.com/office/powerpoint/2010/main" val="161577051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C4CF8-32C8-3C35-9BA5-DA6C029FAD20}"/>
              </a:ext>
            </a:extLst>
          </p:cNvPr>
          <p:cNvSpPr>
            <a:spLocks noGrp="1"/>
          </p:cNvSpPr>
          <p:nvPr>
            <p:ph type="title"/>
          </p:nvPr>
        </p:nvSpPr>
        <p:spPr/>
        <p:txBody>
          <a:bodyPr/>
          <a:lstStyle/>
          <a:p>
            <a:r>
              <a:rPr lang="en-IN" b="1" dirty="0"/>
              <a:t>Manifest</a:t>
            </a:r>
            <a:endParaRPr lang="en-US" dirty="0"/>
          </a:p>
        </p:txBody>
      </p:sp>
      <p:sp>
        <p:nvSpPr>
          <p:cNvPr id="3" name="Text Placeholder 2">
            <a:extLst>
              <a:ext uri="{FF2B5EF4-FFF2-40B4-BE49-F238E27FC236}">
                <a16:creationId xmlns:a16="http://schemas.microsoft.com/office/drawing/2014/main" id="{5043FF01-060E-95C6-A555-9753429569F0}"/>
              </a:ext>
            </a:extLst>
          </p:cNvPr>
          <p:cNvSpPr>
            <a:spLocks noGrp="1"/>
          </p:cNvSpPr>
          <p:nvPr>
            <p:ph type="body" idx="1"/>
          </p:nvPr>
        </p:nvSpPr>
        <p:spPr/>
        <p:txBody>
          <a:bodyPr/>
          <a:lstStyle/>
          <a:p>
            <a:r>
              <a:rPr lang="en-IN" b="1" dirty="0"/>
              <a:t>Manifest</a:t>
            </a:r>
            <a:r>
              <a:rPr lang="en-IN" dirty="0"/>
              <a:t> refers to the practice of bringing something into existence by focusing on it, often through visualization, intention, or positive thinking. It has been popularized in self-help and spiritual circles, where it is believed that by clearly setting goals and manifesting desires, individuals can make them a reality. The concept has gained significant traction in social media, with people using it to express their aspirations for success, wealth, and personal growth.</a:t>
            </a:r>
            <a:endParaRPr lang="en-US" dirty="0"/>
          </a:p>
        </p:txBody>
      </p:sp>
    </p:spTree>
    <p:extLst>
      <p:ext uri="{BB962C8B-B14F-4D97-AF65-F5344CB8AC3E}">
        <p14:creationId xmlns:p14="http://schemas.microsoft.com/office/powerpoint/2010/main" val="109244276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C976D-D205-AA59-AA3B-1529813A8508}"/>
              </a:ext>
            </a:extLst>
          </p:cNvPr>
          <p:cNvSpPr>
            <a:spLocks noGrp="1"/>
          </p:cNvSpPr>
          <p:nvPr>
            <p:ph type="title"/>
          </p:nvPr>
        </p:nvSpPr>
        <p:spPr/>
        <p:txBody>
          <a:bodyPr/>
          <a:lstStyle/>
          <a:p>
            <a:r>
              <a:rPr lang="en-US" dirty="0"/>
              <a:t>Inventory Management</a:t>
            </a:r>
          </a:p>
        </p:txBody>
      </p:sp>
      <p:sp>
        <p:nvSpPr>
          <p:cNvPr id="3" name="Text Placeholder 2">
            <a:extLst>
              <a:ext uri="{FF2B5EF4-FFF2-40B4-BE49-F238E27FC236}">
                <a16:creationId xmlns:a16="http://schemas.microsoft.com/office/drawing/2014/main" id="{E5055973-CE50-64C6-8459-09FEFF0F907E}"/>
              </a:ext>
            </a:extLst>
          </p:cNvPr>
          <p:cNvSpPr>
            <a:spLocks noGrp="1"/>
          </p:cNvSpPr>
          <p:nvPr>
            <p:ph type="body" idx="1"/>
          </p:nvPr>
        </p:nvSpPr>
        <p:spPr/>
        <p:txBody>
          <a:bodyPr>
            <a:normAutofit/>
          </a:bodyPr>
          <a:lstStyle/>
          <a:p>
            <a:r>
              <a:rPr lang="en-IN" sz="3600" dirty="0"/>
              <a:t>Inventory management is a crucial function for businesses to maintain smooth operations. It involves tracking products from acquisition to sale, ensuring that inventory levels are optimized to avoid both surplus and shortage. Effective inventory management improves cash flow, minimizes waste, and helps in planning procurement. </a:t>
            </a:r>
            <a:endParaRPr lang="en-US" sz="3600" dirty="0"/>
          </a:p>
        </p:txBody>
      </p:sp>
    </p:spTree>
    <p:extLst>
      <p:ext uri="{BB962C8B-B14F-4D97-AF65-F5344CB8AC3E}">
        <p14:creationId xmlns:p14="http://schemas.microsoft.com/office/powerpoint/2010/main" val="338595845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99459-3BEF-54E6-D727-CCDA922324D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FEB2E827-E430-F8F0-4F8D-6189F9F26128}"/>
              </a:ext>
            </a:extLst>
          </p:cNvPr>
          <p:cNvSpPr>
            <a:spLocks noGrp="1"/>
          </p:cNvSpPr>
          <p:nvPr>
            <p:ph type="body" idx="1"/>
          </p:nvPr>
        </p:nvSpPr>
        <p:spPr/>
        <p:txBody>
          <a:bodyPr>
            <a:normAutofit lnSpcReduction="10000"/>
          </a:bodyPr>
          <a:lstStyle/>
          <a:p>
            <a:r>
              <a:rPr lang="en-IN" sz="4000" dirty="0"/>
              <a:t>Common methods include Just-in-Time (JIT), where inventory is ordered as needed, and ABC analysis, which classifies inventory by value. Additionally, systems like barcoding and inventory management software streamline processes and improve accuracy. Proper inventory control is vital for profitability and customer satisfaction.</a:t>
            </a:r>
            <a:endParaRPr lang="en-US" sz="4000" dirty="0"/>
          </a:p>
        </p:txBody>
      </p:sp>
    </p:spTree>
    <p:extLst>
      <p:ext uri="{BB962C8B-B14F-4D97-AF65-F5344CB8AC3E}">
        <p14:creationId xmlns:p14="http://schemas.microsoft.com/office/powerpoint/2010/main" val="2385448522"/>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71A23-BE4B-7AE1-EB96-DBA1A76FA23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158F3A5-39A3-BC69-D69B-C45616B302C8}"/>
              </a:ext>
            </a:extLst>
          </p:cNvPr>
          <p:cNvSpPr>
            <a:spLocks noGrp="1"/>
          </p:cNvSpPr>
          <p:nvPr>
            <p:ph type="body" idx="1"/>
          </p:nvPr>
        </p:nvSpPr>
        <p:spPr/>
        <p:txBody>
          <a:bodyPr>
            <a:normAutofit/>
          </a:bodyPr>
          <a:lstStyle/>
          <a:p>
            <a:pPr marL="0" indent="0">
              <a:buNone/>
            </a:pPr>
            <a:r>
              <a:rPr lang="en-IN" sz="3600" dirty="0"/>
              <a:t>Stock Control: Helps businesses maintain optimal stock levels by tracking stock turnover and ensuring the right products are available.</a:t>
            </a:r>
          </a:p>
          <a:p>
            <a:pPr marL="0" indent="0">
              <a:buNone/>
            </a:pPr>
            <a:r>
              <a:rPr lang="en-IN" sz="3600" dirty="0"/>
              <a:t>Forecasting: Predicts future demand to help in making better purchasing decisions.</a:t>
            </a:r>
          </a:p>
          <a:p>
            <a:pPr marL="0" indent="0">
              <a:buNone/>
            </a:pPr>
            <a:r>
              <a:rPr lang="en-IN" sz="3600" dirty="0"/>
              <a:t>Lead Time Reduction: Minimizes the time between ordering and receiving products, improving efficiency.</a:t>
            </a:r>
          </a:p>
          <a:p>
            <a:endParaRPr lang="en-US" sz="3600" dirty="0"/>
          </a:p>
        </p:txBody>
      </p:sp>
    </p:spTree>
    <p:extLst>
      <p:ext uri="{BB962C8B-B14F-4D97-AF65-F5344CB8AC3E}">
        <p14:creationId xmlns:p14="http://schemas.microsoft.com/office/powerpoint/2010/main" val="409575679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C5729-9219-5F30-C57A-16B985D64F0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BB38264-85CB-DE7C-9CDA-FBB8E396C5B4}"/>
              </a:ext>
            </a:extLst>
          </p:cNvPr>
          <p:cNvSpPr>
            <a:spLocks noGrp="1"/>
          </p:cNvSpPr>
          <p:nvPr>
            <p:ph type="body" idx="1"/>
          </p:nvPr>
        </p:nvSpPr>
        <p:spPr/>
        <p:txBody>
          <a:bodyPr>
            <a:normAutofit fontScale="92500" lnSpcReduction="20000"/>
          </a:bodyPr>
          <a:lstStyle/>
          <a:p>
            <a:r>
              <a:rPr lang="en-IN" sz="4000" dirty="0"/>
              <a:t>Technology Use: Inventory management software helps track stock in real-time and optimize logistics.</a:t>
            </a:r>
          </a:p>
          <a:p>
            <a:r>
              <a:rPr lang="en-IN" sz="4000" dirty="0"/>
              <a:t>Inventory Valuation: Properly valuing inventory ensures accurate financial reporting and decision-making.</a:t>
            </a:r>
          </a:p>
          <a:p>
            <a:r>
              <a:rPr lang="en-IN" sz="4000" dirty="0"/>
              <a:t>Inventory Turnover Ratio: Measures how often inventory is sold and replaced over a period, helping evaluate inventory efficiency.</a:t>
            </a:r>
            <a:endParaRPr lang="en-US" sz="4000" dirty="0"/>
          </a:p>
        </p:txBody>
      </p:sp>
    </p:spTree>
    <p:extLst>
      <p:ext uri="{BB962C8B-B14F-4D97-AF65-F5344CB8AC3E}">
        <p14:creationId xmlns:p14="http://schemas.microsoft.com/office/powerpoint/2010/main" val="381355069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2E8B6-C18B-7931-04CD-45F6B9BE9B2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C220F44-BC0D-FBD8-2174-B231B3798982}"/>
              </a:ext>
            </a:extLst>
          </p:cNvPr>
          <p:cNvSpPr>
            <a:spLocks noGrp="1"/>
          </p:cNvSpPr>
          <p:nvPr>
            <p:ph type="body" idx="1"/>
          </p:nvPr>
        </p:nvSpPr>
        <p:spPr/>
        <p:txBody>
          <a:bodyPr>
            <a:normAutofit fontScale="92500" lnSpcReduction="10000"/>
          </a:bodyPr>
          <a:lstStyle/>
          <a:p>
            <a:r>
              <a:rPr lang="en-IN" sz="3600" b="1" dirty="0"/>
              <a:t>Cross-Docking</a:t>
            </a:r>
            <a:r>
              <a:rPr lang="en-IN" sz="3600" dirty="0"/>
              <a:t>: A logistics strategy where incoming goods are immediately redirected to outbound shipments, minimizing storage time and costs.</a:t>
            </a:r>
          </a:p>
          <a:p>
            <a:r>
              <a:rPr lang="en-IN" sz="3600" b="1" dirty="0"/>
              <a:t>Automated Replenishment</a:t>
            </a:r>
            <a:r>
              <a:rPr lang="en-IN" sz="3600" dirty="0"/>
              <a:t>: Software systems that automatically reorder stock when levels reach a predefined threshold, reducing manual intervention.</a:t>
            </a:r>
          </a:p>
          <a:p>
            <a:r>
              <a:rPr lang="en-IN" sz="3600" b="1" dirty="0"/>
              <a:t>Inventory Classification</a:t>
            </a:r>
            <a:r>
              <a:rPr lang="en-IN" sz="3600" dirty="0"/>
              <a:t>: Categorizing inventory based on its importance and usage (e.g., high-value, fast-moving, or slow-moving items).</a:t>
            </a:r>
            <a:endParaRPr lang="en-US" sz="3600" dirty="0"/>
          </a:p>
        </p:txBody>
      </p:sp>
    </p:spTree>
    <p:extLst>
      <p:ext uri="{BB962C8B-B14F-4D97-AF65-F5344CB8AC3E}">
        <p14:creationId xmlns:p14="http://schemas.microsoft.com/office/powerpoint/2010/main" val="392342906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477D2-69A7-E6FC-47A1-A459D01A8CD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A7405E4-1E3C-EF23-D0A0-605D9340D924}"/>
              </a:ext>
            </a:extLst>
          </p:cNvPr>
          <p:cNvSpPr>
            <a:spLocks noGrp="1"/>
          </p:cNvSpPr>
          <p:nvPr>
            <p:ph type="body" idx="1"/>
          </p:nvPr>
        </p:nvSpPr>
        <p:spPr/>
        <p:txBody>
          <a:bodyPr>
            <a:normAutofit lnSpcReduction="10000"/>
          </a:bodyPr>
          <a:lstStyle/>
          <a:p>
            <a:r>
              <a:rPr lang="en-IN" sz="4400" b="1" dirty="0"/>
              <a:t>Supplier Management</a:t>
            </a:r>
            <a:r>
              <a:rPr lang="en-IN" sz="4400" dirty="0"/>
              <a:t>: Building strong relationships with suppliers to ensure timely deliveries and optimal pricing.</a:t>
            </a:r>
          </a:p>
          <a:p>
            <a:r>
              <a:rPr lang="en-IN" sz="4400" b="1" dirty="0"/>
              <a:t>Real-Time Inventory Tracking</a:t>
            </a:r>
            <a:r>
              <a:rPr lang="en-IN" sz="4400" dirty="0"/>
              <a:t>: Using technologies like RFID and barcodes to track inventory movements in real time, improving accuracy and reducing errors.</a:t>
            </a:r>
            <a:endParaRPr lang="en-US" sz="4400" dirty="0"/>
          </a:p>
        </p:txBody>
      </p:sp>
    </p:spTree>
    <p:extLst>
      <p:ext uri="{BB962C8B-B14F-4D97-AF65-F5344CB8AC3E}">
        <p14:creationId xmlns:p14="http://schemas.microsoft.com/office/powerpoint/2010/main" val="3838787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7DC33-E4B7-7353-8C9B-3DF027C826C3}"/>
              </a:ext>
            </a:extLst>
          </p:cNvPr>
          <p:cNvSpPr>
            <a:spLocks noGrp="1"/>
          </p:cNvSpPr>
          <p:nvPr>
            <p:ph type="title"/>
          </p:nvPr>
        </p:nvSpPr>
        <p:spPr/>
        <p:txBody>
          <a:bodyPr/>
          <a:lstStyle/>
          <a:p>
            <a:r>
              <a:rPr lang="en-US"/>
              <a:t>Add-ons and Extensions</a:t>
            </a:r>
          </a:p>
        </p:txBody>
      </p:sp>
      <p:sp>
        <p:nvSpPr>
          <p:cNvPr id="3" name="Text Placeholder 2">
            <a:extLst>
              <a:ext uri="{FF2B5EF4-FFF2-40B4-BE49-F238E27FC236}">
                <a16:creationId xmlns:a16="http://schemas.microsoft.com/office/drawing/2014/main" id="{7B690ADC-9D93-2814-B281-48376BB4DB95}"/>
              </a:ext>
            </a:extLst>
          </p:cNvPr>
          <p:cNvSpPr>
            <a:spLocks noGrp="1"/>
          </p:cNvSpPr>
          <p:nvPr>
            <p:ph type="body" idx="1"/>
          </p:nvPr>
        </p:nvSpPr>
        <p:spPr/>
        <p:txBody>
          <a:bodyPr/>
          <a:lstStyle/>
          <a:p>
            <a:r>
              <a:rPr lang="en-US" dirty="0"/>
              <a:t>Install add-ons for additional features.
</a:t>
            </a:r>
          </a:p>
          <a:p>
            <a:r>
              <a:rPr lang="en-US" dirty="0"/>
              <a:t>Popular add-ons include Apps Script Editor.
</a:t>
            </a:r>
          </a:p>
          <a:p>
            <a:r>
              <a:rPr lang="en-US" dirty="0"/>
              <a:t>Automate workflows with add-ons.
</a:t>
            </a:r>
          </a:p>
          <a:p>
            <a:r>
              <a:rPr lang="en-US" dirty="0"/>
              <a:t>Marketplace for custom extensions.</a:t>
            </a:r>
          </a:p>
          <a:p>
            <a:endParaRPr lang="en-US" dirty="0"/>
          </a:p>
        </p:txBody>
      </p:sp>
    </p:spTree>
    <p:extLst>
      <p:ext uri="{BB962C8B-B14F-4D97-AF65-F5344CB8AC3E}">
        <p14:creationId xmlns:p14="http://schemas.microsoft.com/office/powerpoint/2010/main" val="2762092294"/>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4F88C-7103-28CD-B5AC-BE779EE1A6C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8E33755-0A19-08BA-ACF9-B16E77D8A2DE}"/>
              </a:ext>
            </a:extLst>
          </p:cNvPr>
          <p:cNvSpPr>
            <a:spLocks noGrp="1"/>
          </p:cNvSpPr>
          <p:nvPr>
            <p:ph type="body" idx="1"/>
          </p:nvPr>
        </p:nvSpPr>
        <p:spPr/>
        <p:txBody>
          <a:bodyPr/>
          <a:lstStyle/>
          <a:p>
            <a:r>
              <a:rPr lang="en-IN" b="1" dirty="0"/>
              <a:t>Stock Replenishment</a:t>
            </a:r>
            <a:r>
              <a:rPr lang="en-IN" dirty="0"/>
              <a:t>: Setting up automated systems for restocking helps avoid stockouts and delays.</a:t>
            </a:r>
          </a:p>
          <a:p>
            <a:r>
              <a:rPr lang="en-IN" b="1" dirty="0"/>
              <a:t>Order Point System</a:t>
            </a:r>
            <a:r>
              <a:rPr lang="en-IN" dirty="0"/>
              <a:t>: Helps businesses determine when to reorder products, preventing excess inventory.</a:t>
            </a:r>
          </a:p>
          <a:p>
            <a:r>
              <a:rPr lang="en-IN" b="1" dirty="0"/>
              <a:t>Multi-Location Management</a:t>
            </a:r>
            <a:r>
              <a:rPr lang="en-IN" dirty="0"/>
              <a:t>: Managing inventory across multiple warehouses or locations ensures availability at all points of distribution.</a:t>
            </a:r>
          </a:p>
          <a:p>
            <a:r>
              <a:rPr lang="en-IN" b="1" dirty="0"/>
              <a:t>Cycle Counting</a:t>
            </a:r>
            <a:r>
              <a:rPr lang="en-IN" dirty="0"/>
              <a:t>: Regular counts of specific inventory segments to improve accuracy without doing a full stock take.</a:t>
            </a:r>
            <a:endParaRPr lang="en-US" dirty="0"/>
          </a:p>
        </p:txBody>
      </p:sp>
    </p:spTree>
    <p:extLst>
      <p:ext uri="{BB962C8B-B14F-4D97-AF65-F5344CB8AC3E}">
        <p14:creationId xmlns:p14="http://schemas.microsoft.com/office/powerpoint/2010/main" val="309948541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32794-40E9-9EDB-13D4-4D0E36D6211A}"/>
              </a:ext>
            </a:extLst>
          </p:cNvPr>
          <p:cNvSpPr>
            <a:spLocks noGrp="1"/>
          </p:cNvSpPr>
          <p:nvPr>
            <p:ph type="title"/>
          </p:nvPr>
        </p:nvSpPr>
        <p:spPr/>
        <p:txBody>
          <a:bodyPr/>
          <a:lstStyle/>
          <a:p>
            <a:r>
              <a:rPr lang="en-IN" b="1" dirty="0"/>
              <a:t>Collaboratory management</a:t>
            </a:r>
            <a:endParaRPr lang="en-US" dirty="0"/>
          </a:p>
        </p:txBody>
      </p:sp>
      <p:sp>
        <p:nvSpPr>
          <p:cNvPr id="3" name="Text Placeholder 2">
            <a:extLst>
              <a:ext uri="{FF2B5EF4-FFF2-40B4-BE49-F238E27FC236}">
                <a16:creationId xmlns:a16="http://schemas.microsoft.com/office/drawing/2014/main" id="{0D141315-3F58-06A1-9119-464178473889}"/>
              </a:ext>
            </a:extLst>
          </p:cNvPr>
          <p:cNvSpPr>
            <a:spLocks noGrp="1"/>
          </p:cNvSpPr>
          <p:nvPr>
            <p:ph type="body" idx="1"/>
          </p:nvPr>
        </p:nvSpPr>
        <p:spPr/>
        <p:txBody>
          <a:bodyPr/>
          <a:lstStyle/>
          <a:p>
            <a:r>
              <a:rPr lang="en-IN" b="1" dirty="0"/>
              <a:t>Collaboratory management</a:t>
            </a:r>
            <a:r>
              <a:rPr lang="en-IN" dirty="0"/>
              <a:t> involves overseeing the processes and resources within a shared work or research environment, often referred to as a "collaborative laboratory" or "</a:t>
            </a:r>
            <a:r>
              <a:rPr lang="en-IN" dirty="0" err="1"/>
              <a:t>collaboratory</a:t>
            </a:r>
            <a:r>
              <a:rPr lang="en-IN" dirty="0"/>
              <a:t>." This includes managing personnel, equipment, data, and workflows to facilitate effective teamwork, research collaboration, and innovation. Key components include clear communication, resource allocation, maintaining data integrity, ensuring safety protocols, and fostering a collaborative culture to enhance productivity and outcomes. The goal is to create an efficient and dynamic space that encourages the exchange of ideas and collective problem-solving.</a:t>
            </a:r>
            <a:endParaRPr lang="en-US" dirty="0"/>
          </a:p>
        </p:txBody>
      </p:sp>
    </p:spTree>
    <p:extLst>
      <p:ext uri="{BB962C8B-B14F-4D97-AF65-F5344CB8AC3E}">
        <p14:creationId xmlns:p14="http://schemas.microsoft.com/office/powerpoint/2010/main" val="140433093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68D-CDB6-AE73-8833-41FCA7EB98A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AB62866-C1CB-FDEF-4818-2C14C86BF7FA}"/>
              </a:ext>
            </a:extLst>
          </p:cNvPr>
          <p:cNvSpPr>
            <a:spLocks noGrp="1"/>
          </p:cNvSpPr>
          <p:nvPr>
            <p:ph type="body" idx="1"/>
          </p:nvPr>
        </p:nvSpPr>
        <p:spPr/>
        <p:txBody>
          <a:bodyPr/>
          <a:lstStyle/>
          <a:p>
            <a:r>
              <a:rPr lang="en-IN" b="1" dirty="0"/>
              <a:t>Team Coordination</a:t>
            </a:r>
            <a:r>
              <a:rPr lang="en-IN" dirty="0"/>
              <a:t>: Facilitating communication and collaboration between diverse team members to achieve common research or project goals.</a:t>
            </a:r>
          </a:p>
          <a:p>
            <a:r>
              <a:rPr lang="en-IN" b="1" dirty="0"/>
              <a:t>Data Management</a:t>
            </a:r>
            <a:r>
              <a:rPr lang="en-IN" dirty="0"/>
              <a:t>: Ensuring that research data is collected, stored, and </a:t>
            </a:r>
            <a:r>
              <a:rPr lang="en-IN" dirty="0" err="1"/>
              <a:t>analyzed</a:t>
            </a:r>
            <a:r>
              <a:rPr lang="en-IN" dirty="0"/>
              <a:t> in an organized and accessible manner.</a:t>
            </a:r>
          </a:p>
          <a:p>
            <a:r>
              <a:rPr lang="en-IN" b="1" dirty="0"/>
              <a:t>Equipment and Resource Scheduling</a:t>
            </a:r>
            <a:r>
              <a:rPr lang="en-IN" dirty="0"/>
              <a:t>: Managing shared laboratory resources and equipment to avoid conflicts and ensure availability.</a:t>
            </a:r>
            <a:endParaRPr lang="en-US" dirty="0"/>
          </a:p>
        </p:txBody>
      </p:sp>
    </p:spTree>
    <p:extLst>
      <p:ext uri="{BB962C8B-B14F-4D97-AF65-F5344CB8AC3E}">
        <p14:creationId xmlns:p14="http://schemas.microsoft.com/office/powerpoint/2010/main" val="324597925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65547-96A4-7555-542D-05E09F78800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7C9F3D6-896F-F04D-457B-493B9A3F8D88}"/>
              </a:ext>
            </a:extLst>
          </p:cNvPr>
          <p:cNvSpPr>
            <a:spLocks noGrp="1"/>
          </p:cNvSpPr>
          <p:nvPr>
            <p:ph type="body" idx="1"/>
          </p:nvPr>
        </p:nvSpPr>
        <p:spPr/>
        <p:txBody>
          <a:bodyPr/>
          <a:lstStyle/>
          <a:p>
            <a:r>
              <a:rPr lang="en-IN" b="1" dirty="0"/>
              <a:t>Compliance and Safety</a:t>
            </a:r>
            <a:r>
              <a:rPr lang="en-IN" dirty="0"/>
              <a:t>: Maintaining adherence to safety regulations, ethical guidelines, and legal requirements in collaborative research.</a:t>
            </a:r>
          </a:p>
          <a:p>
            <a:r>
              <a:rPr lang="en-IN" b="1" dirty="0"/>
              <a:t>Funding and Budgeting</a:t>
            </a:r>
            <a:r>
              <a:rPr lang="en-IN" dirty="0"/>
              <a:t>: Handling financial aspects of the </a:t>
            </a:r>
            <a:r>
              <a:rPr lang="en-IN" dirty="0" err="1"/>
              <a:t>collaboratory</a:t>
            </a:r>
            <a:r>
              <a:rPr lang="en-IN" dirty="0"/>
              <a:t>, including budgeting for equipment, supplies, and personnel.</a:t>
            </a:r>
            <a:r>
              <a:rPr lang="en-IN" b="1" dirty="0"/>
              <a:t> </a:t>
            </a:r>
          </a:p>
          <a:p>
            <a:r>
              <a:rPr lang="en-IN" b="1" dirty="0"/>
              <a:t>Project Management</a:t>
            </a:r>
            <a:r>
              <a:rPr lang="en-IN" dirty="0"/>
              <a:t>: Setting timelines, milestones, and deliverables to ensure research goals are met efficiently.</a:t>
            </a:r>
            <a:endParaRPr lang="en-US" dirty="0"/>
          </a:p>
        </p:txBody>
      </p:sp>
    </p:spTree>
    <p:extLst>
      <p:ext uri="{BB962C8B-B14F-4D97-AF65-F5344CB8AC3E}">
        <p14:creationId xmlns:p14="http://schemas.microsoft.com/office/powerpoint/2010/main" val="387504390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0AC31-8076-6759-83BA-F2E85E8888C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13C4F52-A633-126C-F143-D799A73E836B}"/>
              </a:ext>
            </a:extLst>
          </p:cNvPr>
          <p:cNvSpPr>
            <a:spLocks noGrp="1"/>
          </p:cNvSpPr>
          <p:nvPr>
            <p:ph type="body" idx="1"/>
          </p:nvPr>
        </p:nvSpPr>
        <p:spPr/>
        <p:txBody>
          <a:bodyPr>
            <a:normAutofit lnSpcReduction="10000"/>
          </a:bodyPr>
          <a:lstStyle/>
          <a:p>
            <a:r>
              <a:rPr lang="en-IN" b="1" dirty="0"/>
              <a:t>Collaboration Tools</a:t>
            </a:r>
            <a:r>
              <a:rPr lang="en-IN" dirty="0"/>
              <a:t>: Leveraging digital platforms like cloud storage, project management software, and video conferencing tools for seamless communication and file sharing.</a:t>
            </a:r>
          </a:p>
          <a:p>
            <a:r>
              <a:rPr lang="en-IN" b="1" dirty="0"/>
              <a:t>Interdisciplinary Collaboration</a:t>
            </a:r>
            <a:r>
              <a:rPr lang="en-IN" dirty="0"/>
              <a:t>: Encouraging team members from different disciplines to work together, fostering innovation and diverse perspectives.</a:t>
            </a:r>
            <a:r>
              <a:rPr lang="en-IN" b="1" dirty="0"/>
              <a:t> </a:t>
            </a:r>
          </a:p>
          <a:p>
            <a:r>
              <a:rPr lang="en-IN" b="1" dirty="0"/>
              <a:t>Intellectual Property Management</a:t>
            </a:r>
            <a:r>
              <a:rPr lang="en-IN" dirty="0"/>
              <a:t>: Ensuring proper handling of research findings, patents, and copyrights within collaborative projects.</a:t>
            </a:r>
          </a:p>
          <a:p>
            <a:r>
              <a:rPr lang="en-IN" b="1" dirty="0"/>
              <a:t>Performance Monitoring</a:t>
            </a:r>
            <a:r>
              <a:rPr lang="en-IN" dirty="0"/>
              <a:t>: Tracking progress and evaluating outcomes to ensure the effectiveness of the </a:t>
            </a:r>
            <a:r>
              <a:rPr lang="en-IN" dirty="0" err="1"/>
              <a:t>collaboratory</a:t>
            </a:r>
            <a:r>
              <a:rPr lang="en-IN" dirty="0"/>
              <a:t>.</a:t>
            </a:r>
          </a:p>
          <a:p>
            <a:endParaRPr lang="en-US" dirty="0"/>
          </a:p>
        </p:txBody>
      </p:sp>
    </p:spTree>
    <p:extLst>
      <p:ext uri="{BB962C8B-B14F-4D97-AF65-F5344CB8AC3E}">
        <p14:creationId xmlns:p14="http://schemas.microsoft.com/office/powerpoint/2010/main" val="134934703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1826E-2BE0-15D6-CCFB-3A532B2861D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D3CF016-FBAF-BE02-893B-7726F67C5B66}"/>
              </a:ext>
            </a:extLst>
          </p:cNvPr>
          <p:cNvSpPr>
            <a:spLocks noGrp="1"/>
          </p:cNvSpPr>
          <p:nvPr>
            <p:ph type="body" idx="1"/>
          </p:nvPr>
        </p:nvSpPr>
        <p:spPr/>
        <p:txBody>
          <a:bodyPr/>
          <a:lstStyle/>
          <a:p>
            <a:r>
              <a:rPr lang="en-IN" b="1" dirty="0"/>
              <a:t>Mentorship and Training</a:t>
            </a:r>
            <a:r>
              <a:rPr lang="en-IN" dirty="0"/>
              <a:t>: Ensuring that less experienced team members are properly guided and have opportunities for skill development.</a:t>
            </a:r>
          </a:p>
          <a:p>
            <a:r>
              <a:rPr lang="en-IN" b="1" dirty="0"/>
              <a:t>Conflict Resolution</a:t>
            </a:r>
            <a:r>
              <a:rPr lang="en-IN" dirty="0"/>
              <a:t>: Addressing disputes or disagreements among collaborators to maintain a positive working environment.</a:t>
            </a:r>
          </a:p>
          <a:p>
            <a:r>
              <a:rPr lang="en-IN" b="1" dirty="0"/>
              <a:t>Sustainability</a:t>
            </a:r>
            <a:r>
              <a:rPr lang="en-IN" dirty="0"/>
              <a:t>: Promoting environmentally responsible practices in resource use and waste management within the </a:t>
            </a:r>
            <a:r>
              <a:rPr lang="en-IN" dirty="0" err="1"/>
              <a:t>collaboratory</a:t>
            </a:r>
            <a:r>
              <a:rPr lang="en-IN" dirty="0"/>
              <a:t>.</a:t>
            </a:r>
            <a:endParaRPr lang="en-US" dirty="0"/>
          </a:p>
        </p:txBody>
      </p:sp>
    </p:spTree>
    <p:extLst>
      <p:ext uri="{BB962C8B-B14F-4D97-AF65-F5344CB8AC3E}">
        <p14:creationId xmlns:p14="http://schemas.microsoft.com/office/powerpoint/2010/main" val="299651905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69782-0474-CF94-CD98-C897DE14E5FB}"/>
              </a:ext>
            </a:extLst>
          </p:cNvPr>
          <p:cNvSpPr>
            <a:spLocks noGrp="1"/>
          </p:cNvSpPr>
          <p:nvPr>
            <p:ph type="title"/>
          </p:nvPr>
        </p:nvSpPr>
        <p:spPr/>
        <p:txBody>
          <a:bodyPr/>
          <a:lstStyle/>
          <a:p>
            <a:r>
              <a:rPr lang="en-IN" b="1" dirty="0"/>
              <a:t>Project management</a:t>
            </a:r>
            <a:endParaRPr lang="en-US" dirty="0"/>
          </a:p>
        </p:txBody>
      </p:sp>
      <p:sp>
        <p:nvSpPr>
          <p:cNvPr id="3" name="Text Placeholder 2">
            <a:extLst>
              <a:ext uri="{FF2B5EF4-FFF2-40B4-BE49-F238E27FC236}">
                <a16:creationId xmlns:a16="http://schemas.microsoft.com/office/drawing/2014/main" id="{6B948A62-5FE7-19D4-63E9-8DA57CD49695}"/>
              </a:ext>
            </a:extLst>
          </p:cNvPr>
          <p:cNvSpPr>
            <a:spLocks noGrp="1"/>
          </p:cNvSpPr>
          <p:nvPr>
            <p:ph type="body" idx="1"/>
          </p:nvPr>
        </p:nvSpPr>
        <p:spPr/>
        <p:txBody>
          <a:bodyPr>
            <a:normAutofit lnSpcReduction="10000"/>
          </a:bodyPr>
          <a:lstStyle/>
          <a:p>
            <a:r>
              <a:rPr lang="en-IN" sz="3600" b="1" dirty="0"/>
              <a:t>Project management</a:t>
            </a:r>
            <a:r>
              <a:rPr lang="en-IN" sz="3600" dirty="0"/>
              <a:t> is the process of planning, organizing, and overseeing the completion of specific projects within a set timeframe, budget, and scope. It involves defining project goals, setting milestones, allocating resources, and managing risks to ensure successful project delivery. Key components include scope management, scheduling, team coordination, and stakeholder communication. </a:t>
            </a:r>
            <a:endParaRPr lang="en-US" sz="3600" dirty="0"/>
          </a:p>
        </p:txBody>
      </p:sp>
    </p:spTree>
    <p:extLst>
      <p:ext uri="{BB962C8B-B14F-4D97-AF65-F5344CB8AC3E}">
        <p14:creationId xmlns:p14="http://schemas.microsoft.com/office/powerpoint/2010/main" val="226776394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BF871-E582-DC69-8CCB-C6DBE91DD6C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2126850-A3ED-CBC9-CD52-E81B29D3E27B}"/>
              </a:ext>
            </a:extLst>
          </p:cNvPr>
          <p:cNvSpPr>
            <a:spLocks noGrp="1"/>
          </p:cNvSpPr>
          <p:nvPr>
            <p:ph type="body" idx="1"/>
          </p:nvPr>
        </p:nvSpPr>
        <p:spPr/>
        <p:txBody>
          <a:bodyPr>
            <a:normAutofit/>
          </a:bodyPr>
          <a:lstStyle/>
          <a:p>
            <a:r>
              <a:rPr lang="en-IN" sz="4400" dirty="0"/>
              <a:t>Various methodologies, such as Agile, Waterfall, or Lean, may be applied depending on the nature of the project and the organization’s objectives. Effective project management leads to the efficient use of resources and the achievement of project goals.</a:t>
            </a:r>
            <a:endParaRPr lang="en-US" sz="4400" dirty="0"/>
          </a:p>
        </p:txBody>
      </p:sp>
    </p:spTree>
    <p:extLst>
      <p:ext uri="{BB962C8B-B14F-4D97-AF65-F5344CB8AC3E}">
        <p14:creationId xmlns:p14="http://schemas.microsoft.com/office/powerpoint/2010/main" val="164141236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F8431-EF21-D57A-4CDE-F80FC34C714E}"/>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F59CC2B5-3591-D00E-4D02-74F80B3DB528}"/>
              </a:ext>
            </a:extLst>
          </p:cNvPr>
          <p:cNvSpPr>
            <a:spLocks noGrp="1"/>
          </p:cNvSpPr>
          <p:nvPr>
            <p:ph type="body" idx="1"/>
          </p:nvPr>
        </p:nvSpPr>
        <p:spPr/>
        <p:txBody>
          <a:bodyPr>
            <a:normAutofit lnSpcReduction="10000"/>
          </a:bodyPr>
          <a:lstStyle/>
          <a:p>
            <a:r>
              <a:rPr lang="en-IN" sz="3600" b="1" dirty="0"/>
              <a:t>Resource Allocation</a:t>
            </a:r>
            <a:r>
              <a:rPr lang="en-IN" sz="3600" dirty="0"/>
              <a:t>: Ensuring that resources, including personnel, equipment, and budget, are used efficiently throughout the project lifecycle.</a:t>
            </a:r>
          </a:p>
          <a:p>
            <a:r>
              <a:rPr lang="en-IN" sz="3600" b="1" dirty="0"/>
              <a:t>Risk Management</a:t>
            </a:r>
            <a:r>
              <a:rPr lang="en-IN" sz="3600" dirty="0"/>
              <a:t>: Identifying, assessing, and mitigating risks to prevent potential issues that could derail the project.</a:t>
            </a:r>
          </a:p>
          <a:p>
            <a:r>
              <a:rPr lang="en-IN" sz="3600" b="1" dirty="0"/>
              <a:t>Quality Control</a:t>
            </a:r>
            <a:r>
              <a:rPr lang="en-IN" sz="3600" dirty="0"/>
              <a:t>: Setting standards to ensure the final project output meets the required quality and specifications.</a:t>
            </a:r>
            <a:endParaRPr lang="en-US" sz="3600" dirty="0"/>
          </a:p>
        </p:txBody>
      </p:sp>
    </p:spTree>
    <p:extLst>
      <p:ext uri="{BB962C8B-B14F-4D97-AF65-F5344CB8AC3E}">
        <p14:creationId xmlns:p14="http://schemas.microsoft.com/office/powerpoint/2010/main" val="169915019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10790-9C49-7D53-CF6D-4A593B9D759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B94B8AA-E9DB-6ABE-E5E7-81B8ACC3C675}"/>
              </a:ext>
            </a:extLst>
          </p:cNvPr>
          <p:cNvSpPr>
            <a:spLocks noGrp="1"/>
          </p:cNvSpPr>
          <p:nvPr>
            <p:ph type="body" idx="1"/>
          </p:nvPr>
        </p:nvSpPr>
        <p:spPr/>
        <p:txBody>
          <a:bodyPr>
            <a:normAutofit fontScale="92500" lnSpcReduction="20000"/>
          </a:bodyPr>
          <a:lstStyle/>
          <a:p>
            <a:r>
              <a:rPr lang="en-IN" sz="3600" b="1" dirty="0"/>
              <a:t>Stakeholder Management</a:t>
            </a:r>
            <a:r>
              <a:rPr lang="en-IN" sz="3600" dirty="0"/>
              <a:t>: Engaging and communicating with key stakeholders to manage expectations and ensure alignment throughout the project.</a:t>
            </a:r>
          </a:p>
          <a:p>
            <a:r>
              <a:rPr lang="en-IN" sz="3600" b="1" dirty="0"/>
              <a:t>Change Management</a:t>
            </a:r>
            <a:r>
              <a:rPr lang="en-IN" sz="3600" dirty="0"/>
              <a:t>: Handling any changes or scope adjustments in a controlled and organized manner to minimize disruption.</a:t>
            </a:r>
            <a:r>
              <a:rPr lang="en-IN" sz="3600" b="1" dirty="0"/>
              <a:t> </a:t>
            </a:r>
          </a:p>
          <a:p>
            <a:r>
              <a:rPr lang="en-IN" sz="3600" b="1" dirty="0"/>
              <a:t>Timeline Management</a:t>
            </a:r>
            <a:r>
              <a:rPr lang="en-IN" sz="3600" dirty="0"/>
              <a:t>: Establishing a detailed schedule with deadlines for each task or milestone to keep the project on track.</a:t>
            </a:r>
          </a:p>
          <a:p>
            <a:endParaRPr lang="en-US" dirty="0"/>
          </a:p>
        </p:txBody>
      </p:sp>
    </p:spTree>
    <p:extLst>
      <p:ext uri="{BB962C8B-B14F-4D97-AF65-F5344CB8AC3E}">
        <p14:creationId xmlns:p14="http://schemas.microsoft.com/office/powerpoint/2010/main" val="931492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92365-D001-AEAF-61BE-0B2B66015E4E}"/>
              </a:ext>
            </a:extLst>
          </p:cNvPr>
          <p:cNvSpPr>
            <a:spLocks noGrp="1"/>
          </p:cNvSpPr>
          <p:nvPr>
            <p:ph type="title"/>
          </p:nvPr>
        </p:nvSpPr>
        <p:spPr/>
        <p:txBody>
          <a:bodyPr/>
          <a:lstStyle/>
          <a:p>
            <a:r>
              <a:rPr lang="en-US"/>
              <a:t>Introduction to Google Sheets</a:t>
            </a:r>
          </a:p>
        </p:txBody>
      </p:sp>
      <p:sp>
        <p:nvSpPr>
          <p:cNvPr id="3" name="Text Placeholder 2">
            <a:extLst>
              <a:ext uri="{FF2B5EF4-FFF2-40B4-BE49-F238E27FC236}">
                <a16:creationId xmlns:a16="http://schemas.microsoft.com/office/drawing/2014/main" id="{07AB4068-5358-08F8-2E6C-0C470EC27449}"/>
              </a:ext>
            </a:extLst>
          </p:cNvPr>
          <p:cNvSpPr>
            <a:spLocks noGrp="1"/>
          </p:cNvSpPr>
          <p:nvPr>
            <p:ph type="body" idx="1"/>
          </p:nvPr>
        </p:nvSpPr>
        <p:spPr/>
        <p:txBody>
          <a:bodyPr>
            <a:normAutofit fontScale="92500" lnSpcReduction="20000"/>
          </a:bodyPr>
          <a:lstStyle/>
          <a:p>
            <a:r>
              <a:rPr lang="en-US"/>
              <a:t>Google Sheets is an online spreadsheet tool by Google.
</a:t>
            </a:r>
          </a:p>
          <a:p>
            <a:r>
              <a:rPr lang="en-US"/>
              <a:t>It’s part of the Google Workspace suite.
</a:t>
            </a:r>
          </a:p>
          <a:p>
            <a:r>
              <a:rPr lang="en-US"/>
              <a:t>It allows users to create, edit, and store spreadsheets in the cloud.
</a:t>
            </a:r>
          </a:p>
          <a:p>
            <a:r>
              <a:rPr lang="en-US"/>
              <a:t>Can be accessed from any device with an internet connection.
</a:t>
            </a:r>
          </a:p>
          <a:p>
            <a:r>
              <a:rPr lang="en-US"/>
              <a:t>It is free to use with a Google account.
</a:t>
            </a:r>
          </a:p>
          <a:p>
            <a:endParaRPr lang="en-US"/>
          </a:p>
        </p:txBody>
      </p:sp>
    </p:spTree>
    <p:extLst>
      <p:ext uri="{BB962C8B-B14F-4D97-AF65-F5344CB8AC3E}">
        <p14:creationId xmlns:p14="http://schemas.microsoft.com/office/powerpoint/2010/main" val="2220765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1C46E-47C9-1A9C-755E-CEA107AF8978}"/>
              </a:ext>
            </a:extLst>
          </p:cNvPr>
          <p:cNvSpPr>
            <a:spLocks noGrp="1"/>
          </p:cNvSpPr>
          <p:nvPr>
            <p:ph type="title"/>
          </p:nvPr>
        </p:nvSpPr>
        <p:spPr/>
        <p:txBody>
          <a:bodyPr/>
          <a:lstStyle/>
          <a:p>
            <a:r>
              <a:rPr lang="en-US"/>
              <a:t>Security and Sharing Options</a:t>
            </a:r>
          </a:p>
        </p:txBody>
      </p:sp>
      <p:sp>
        <p:nvSpPr>
          <p:cNvPr id="3" name="Text Placeholder 2">
            <a:extLst>
              <a:ext uri="{FF2B5EF4-FFF2-40B4-BE49-F238E27FC236}">
                <a16:creationId xmlns:a16="http://schemas.microsoft.com/office/drawing/2014/main" id="{FFFCE38D-79DE-7E11-468E-2367366FB178}"/>
              </a:ext>
            </a:extLst>
          </p:cNvPr>
          <p:cNvSpPr>
            <a:spLocks noGrp="1"/>
          </p:cNvSpPr>
          <p:nvPr>
            <p:ph type="body" idx="1"/>
          </p:nvPr>
        </p:nvSpPr>
        <p:spPr/>
        <p:txBody>
          <a:bodyPr/>
          <a:lstStyle/>
          <a:p>
            <a:r>
              <a:rPr lang="en-US" dirty="0"/>
              <a:t>Control sharing permissions (view/edit).
</a:t>
            </a:r>
          </a:p>
          <a:p>
            <a:r>
              <a:rPr lang="en-US" dirty="0"/>
              <a:t>Two-factor authentication available.
</a:t>
            </a:r>
          </a:p>
          <a:p>
            <a:r>
              <a:rPr lang="en-US" dirty="0"/>
              <a:t>Data encryption for security.
</a:t>
            </a:r>
          </a:p>
          <a:p>
            <a:r>
              <a:rPr lang="en-US" dirty="0"/>
              <a:t>Publish to the web with controlled access.</a:t>
            </a:r>
          </a:p>
          <a:p>
            <a:endParaRPr lang="en-US" dirty="0"/>
          </a:p>
        </p:txBody>
      </p:sp>
    </p:spTree>
    <p:extLst>
      <p:ext uri="{BB962C8B-B14F-4D97-AF65-F5344CB8AC3E}">
        <p14:creationId xmlns:p14="http://schemas.microsoft.com/office/powerpoint/2010/main" val="1142758861"/>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F08F9-A2AE-477B-7079-53F0B1D2C89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309031-379F-3155-E15C-A68A4533359A}"/>
              </a:ext>
            </a:extLst>
          </p:cNvPr>
          <p:cNvSpPr>
            <a:spLocks noGrp="1"/>
          </p:cNvSpPr>
          <p:nvPr>
            <p:ph type="body" idx="1"/>
          </p:nvPr>
        </p:nvSpPr>
        <p:spPr/>
        <p:txBody>
          <a:bodyPr>
            <a:normAutofit fontScale="92500" lnSpcReduction="20000"/>
          </a:bodyPr>
          <a:lstStyle/>
          <a:p>
            <a:r>
              <a:rPr lang="en-IN" sz="3600" b="1" dirty="0"/>
              <a:t>Communication Management</a:t>
            </a:r>
            <a:r>
              <a:rPr lang="en-IN" sz="3600" dirty="0"/>
              <a:t>: Ensuring clear, consistent communication among all team members and stakeholders to avoid misunderstandings and delays.</a:t>
            </a:r>
          </a:p>
          <a:p>
            <a:r>
              <a:rPr lang="en-IN" sz="3600" b="1" dirty="0"/>
              <a:t>Budget Management</a:t>
            </a:r>
            <a:r>
              <a:rPr lang="en-IN" sz="3600" dirty="0"/>
              <a:t>: Closely monitoring expenses to prevent overspending and ensure the project stays within the approved budget.</a:t>
            </a:r>
          </a:p>
          <a:p>
            <a:r>
              <a:rPr lang="en-IN" sz="3600" b="1" dirty="0"/>
              <a:t>Team Collaboration</a:t>
            </a:r>
            <a:r>
              <a:rPr lang="en-IN" sz="3600" dirty="0"/>
              <a:t>: Encouraging teamwork and coordination to leverage the strengths of each member and increase efficiency.</a:t>
            </a:r>
            <a:endParaRPr lang="en-US" sz="3600" dirty="0"/>
          </a:p>
        </p:txBody>
      </p:sp>
    </p:spTree>
    <p:extLst>
      <p:ext uri="{BB962C8B-B14F-4D97-AF65-F5344CB8AC3E}">
        <p14:creationId xmlns:p14="http://schemas.microsoft.com/office/powerpoint/2010/main" val="1215524674"/>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note on top of a keyboard&#10;&#10;Description automatically generated">
            <a:extLst>
              <a:ext uri="{FF2B5EF4-FFF2-40B4-BE49-F238E27FC236}">
                <a16:creationId xmlns:a16="http://schemas.microsoft.com/office/drawing/2014/main" id="{5091D2C5-B499-4ADD-F2AB-0DD69FB3895C}"/>
              </a:ext>
            </a:extLst>
          </p:cNvPr>
          <p:cNvPicPr>
            <a:picLocks noChangeAspect="1"/>
          </p:cNvPicPr>
          <p:nvPr/>
        </p:nvPicPr>
        <p:blipFill>
          <a:blip r:embed="rId2"/>
          <a:srcRect b="19"/>
          <a:stretch/>
        </p:blipFill>
        <p:spPr>
          <a:xfrm>
            <a:off x="20" y="1282"/>
            <a:ext cx="12191980" cy="6856718"/>
          </a:xfrm>
          <a:prstGeom prst="rect">
            <a:avLst/>
          </a:prstGeom>
        </p:spPr>
      </p:pic>
    </p:spTree>
    <p:extLst>
      <p:ext uri="{BB962C8B-B14F-4D97-AF65-F5344CB8AC3E}">
        <p14:creationId xmlns:p14="http://schemas.microsoft.com/office/powerpoint/2010/main" val="2303276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A6CDE-D70C-C703-DE04-33D5FF667401}"/>
              </a:ext>
            </a:extLst>
          </p:cNvPr>
          <p:cNvSpPr>
            <a:spLocks noGrp="1"/>
          </p:cNvSpPr>
          <p:nvPr>
            <p:ph type="title"/>
          </p:nvPr>
        </p:nvSpPr>
        <p:spPr/>
        <p:txBody>
          <a:bodyPr/>
          <a:lstStyle/>
          <a:p>
            <a:r>
              <a:rPr lang="en-US"/>
              <a:t>Tips and Tricks</a:t>
            </a:r>
          </a:p>
        </p:txBody>
      </p:sp>
      <p:sp>
        <p:nvSpPr>
          <p:cNvPr id="3" name="Text Placeholder 2">
            <a:extLst>
              <a:ext uri="{FF2B5EF4-FFF2-40B4-BE49-F238E27FC236}">
                <a16:creationId xmlns:a16="http://schemas.microsoft.com/office/drawing/2014/main" id="{5DF917F0-9B5F-27BD-CA39-5A6737810C12}"/>
              </a:ext>
            </a:extLst>
          </p:cNvPr>
          <p:cNvSpPr>
            <a:spLocks noGrp="1"/>
          </p:cNvSpPr>
          <p:nvPr>
            <p:ph type="body" idx="1"/>
          </p:nvPr>
        </p:nvSpPr>
        <p:spPr/>
        <p:txBody>
          <a:bodyPr/>
          <a:lstStyle/>
          <a:p>
            <a:r>
              <a:rPr lang="en-US" dirty="0"/>
              <a:t>Use keyboard shortcuts to save time.
</a:t>
            </a:r>
          </a:p>
          <a:p>
            <a:r>
              <a:rPr lang="en-US" dirty="0"/>
              <a:t>Freeze rows and columns for better viewing.
</a:t>
            </a:r>
          </a:p>
          <a:p>
            <a:r>
              <a:rPr lang="en-US" dirty="0"/>
              <a:t>Create custom templates for reuse.
</a:t>
            </a:r>
          </a:p>
          <a:p>
            <a:r>
              <a:rPr lang="en-US" dirty="0"/>
              <a:t>Use named ranges for better organization.</a:t>
            </a:r>
          </a:p>
          <a:p>
            <a:endParaRPr lang="en-US" dirty="0"/>
          </a:p>
        </p:txBody>
      </p:sp>
    </p:spTree>
    <p:extLst>
      <p:ext uri="{BB962C8B-B14F-4D97-AF65-F5344CB8AC3E}">
        <p14:creationId xmlns:p14="http://schemas.microsoft.com/office/powerpoint/2010/main" val="3975227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7B440-3EC7-9037-43D2-529E9DF7E64E}"/>
              </a:ext>
            </a:extLst>
          </p:cNvPr>
          <p:cNvSpPr>
            <a:spLocks noGrp="1"/>
          </p:cNvSpPr>
          <p:nvPr>
            <p:ph type="title"/>
          </p:nvPr>
        </p:nvSpPr>
        <p:spPr/>
        <p:txBody>
          <a:bodyPr/>
          <a:lstStyle/>
          <a:p>
            <a:r>
              <a:rPr lang="en-US"/>
              <a:t>Introduction to Microsoft Suite</a:t>
            </a:r>
          </a:p>
        </p:txBody>
      </p:sp>
      <p:sp>
        <p:nvSpPr>
          <p:cNvPr id="3" name="Text Placeholder 2">
            <a:extLst>
              <a:ext uri="{FF2B5EF4-FFF2-40B4-BE49-F238E27FC236}">
                <a16:creationId xmlns:a16="http://schemas.microsoft.com/office/drawing/2014/main" id="{5E91C254-DE09-60D9-5063-00048D04835C}"/>
              </a:ext>
            </a:extLst>
          </p:cNvPr>
          <p:cNvSpPr>
            <a:spLocks noGrp="1"/>
          </p:cNvSpPr>
          <p:nvPr>
            <p:ph type="body" idx="1"/>
          </p:nvPr>
        </p:nvSpPr>
        <p:spPr/>
        <p:txBody>
          <a:bodyPr/>
          <a:lstStyle/>
          <a:p>
            <a:r>
              <a:rPr lang="en-US"/>
              <a:t>Overview of Office apps
</a:t>
            </a:r>
          </a:p>
          <a:p>
            <a:r>
              <a:rPr lang="en-US"/>
              <a:t>Cloud-based integration
</a:t>
            </a:r>
          </a:p>
          <a:p>
            <a:r>
              <a:rPr lang="en-US"/>
              <a:t>Cross-platform support
</a:t>
            </a:r>
          </a:p>
          <a:p>
            <a:r>
              <a:rPr lang="en-US"/>
              <a:t>Subscription model (Microsoft 365)
</a:t>
            </a:r>
          </a:p>
          <a:p>
            <a:endParaRPr lang="en-US"/>
          </a:p>
        </p:txBody>
      </p:sp>
    </p:spTree>
    <p:extLst>
      <p:ext uri="{BB962C8B-B14F-4D97-AF65-F5344CB8AC3E}">
        <p14:creationId xmlns:p14="http://schemas.microsoft.com/office/powerpoint/2010/main" val="153050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A47A6-8DAC-CDFC-1464-3808BD571A27}"/>
              </a:ext>
            </a:extLst>
          </p:cNvPr>
          <p:cNvSpPr>
            <a:spLocks noGrp="1"/>
          </p:cNvSpPr>
          <p:nvPr>
            <p:ph type="title"/>
          </p:nvPr>
        </p:nvSpPr>
        <p:spPr/>
        <p:txBody>
          <a:bodyPr/>
          <a:lstStyle/>
          <a:p>
            <a:r>
              <a:rPr lang="en-US"/>
              <a:t>Microsoft Word - Word Processing</a:t>
            </a:r>
          </a:p>
        </p:txBody>
      </p:sp>
      <p:sp>
        <p:nvSpPr>
          <p:cNvPr id="3" name="Text Placeholder 2">
            <a:extLst>
              <a:ext uri="{FF2B5EF4-FFF2-40B4-BE49-F238E27FC236}">
                <a16:creationId xmlns:a16="http://schemas.microsoft.com/office/drawing/2014/main" id="{24271676-296F-6343-6A6E-B43701FE8318}"/>
              </a:ext>
            </a:extLst>
          </p:cNvPr>
          <p:cNvSpPr>
            <a:spLocks noGrp="1"/>
          </p:cNvSpPr>
          <p:nvPr>
            <p:ph type="body" idx="1"/>
          </p:nvPr>
        </p:nvSpPr>
        <p:spPr/>
        <p:txBody>
          <a:bodyPr/>
          <a:lstStyle/>
          <a:p>
            <a:r>
              <a:rPr lang="en-US"/>
              <a:t>Create and edit documents
</a:t>
            </a:r>
          </a:p>
          <a:p>
            <a:r>
              <a:rPr lang="en-US"/>
              <a:t>Formatting and styles
</a:t>
            </a:r>
          </a:p>
          <a:p>
            <a:r>
              <a:rPr lang="en-US"/>
              <a:t>Collaboration features
</a:t>
            </a:r>
          </a:p>
          <a:p>
            <a:r>
              <a:rPr lang="en-US"/>
              <a:t>Templates for various document types
</a:t>
            </a:r>
          </a:p>
          <a:p>
            <a:endParaRPr lang="en-US"/>
          </a:p>
        </p:txBody>
      </p:sp>
    </p:spTree>
    <p:extLst>
      <p:ext uri="{BB962C8B-B14F-4D97-AF65-F5344CB8AC3E}">
        <p14:creationId xmlns:p14="http://schemas.microsoft.com/office/powerpoint/2010/main" val="3823560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F709B-86D8-922A-EF27-9FB0B57CA7A0}"/>
              </a:ext>
            </a:extLst>
          </p:cNvPr>
          <p:cNvSpPr>
            <a:spLocks noGrp="1"/>
          </p:cNvSpPr>
          <p:nvPr>
            <p:ph type="title"/>
          </p:nvPr>
        </p:nvSpPr>
        <p:spPr/>
        <p:txBody>
          <a:bodyPr/>
          <a:lstStyle/>
          <a:p>
            <a:r>
              <a:rPr lang="en-US"/>
              <a:t>Microsoft Excel - Spreadsheets</a:t>
            </a:r>
          </a:p>
        </p:txBody>
      </p:sp>
      <p:sp>
        <p:nvSpPr>
          <p:cNvPr id="3" name="Text Placeholder 2">
            <a:extLst>
              <a:ext uri="{FF2B5EF4-FFF2-40B4-BE49-F238E27FC236}">
                <a16:creationId xmlns:a16="http://schemas.microsoft.com/office/drawing/2014/main" id="{AAD3B0CD-A328-CE07-C60D-FA788E7EFFA4}"/>
              </a:ext>
            </a:extLst>
          </p:cNvPr>
          <p:cNvSpPr>
            <a:spLocks noGrp="1"/>
          </p:cNvSpPr>
          <p:nvPr>
            <p:ph type="body" idx="1"/>
          </p:nvPr>
        </p:nvSpPr>
        <p:spPr/>
        <p:txBody>
          <a:bodyPr/>
          <a:lstStyle/>
          <a:p>
            <a:r>
              <a:rPr lang="en-US"/>
              <a:t>Data analysis with formulas
</a:t>
            </a:r>
          </a:p>
          <a:p>
            <a:r>
              <a:rPr lang="en-US"/>
              <a:t>Pivot tables for reports
</a:t>
            </a:r>
          </a:p>
          <a:p>
            <a:r>
              <a:rPr lang="en-US"/>
              <a:t>Charts and graphs
</a:t>
            </a:r>
          </a:p>
          <a:p>
            <a:r>
              <a:rPr lang="en-US"/>
              <a:t>Collaboration and sharing
</a:t>
            </a:r>
          </a:p>
          <a:p>
            <a:endParaRPr lang="en-US"/>
          </a:p>
        </p:txBody>
      </p:sp>
    </p:spTree>
    <p:extLst>
      <p:ext uri="{BB962C8B-B14F-4D97-AF65-F5344CB8AC3E}">
        <p14:creationId xmlns:p14="http://schemas.microsoft.com/office/powerpoint/2010/main" val="2690729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1F57F-3C38-A57C-AE46-7247D3C133C5}"/>
              </a:ext>
            </a:extLst>
          </p:cNvPr>
          <p:cNvSpPr>
            <a:spLocks noGrp="1"/>
          </p:cNvSpPr>
          <p:nvPr>
            <p:ph type="title"/>
          </p:nvPr>
        </p:nvSpPr>
        <p:spPr/>
        <p:txBody>
          <a:bodyPr/>
          <a:lstStyle/>
          <a:p>
            <a:r>
              <a:rPr lang="en-US"/>
              <a:t>Microsoft PowerPoint - Presentations</a:t>
            </a:r>
          </a:p>
        </p:txBody>
      </p:sp>
      <p:sp>
        <p:nvSpPr>
          <p:cNvPr id="3" name="Text Placeholder 2">
            <a:extLst>
              <a:ext uri="{FF2B5EF4-FFF2-40B4-BE49-F238E27FC236}">
                <a16:creationId xmlns:a16="http://schemas.microsoft.com/office/drawing/2014/main" id="{CA8CA679-3FEC-2426-F458-23608732AE00}"/>
              </a:ext>
            </a:extLst>
          </p:cNvPr>
          <p:cNvSpPr>
            <a:spLocks noGrp="1"/>
          </p:cNvSpPr>
          <p:nvPr>
            <p:ph type="body" idx="1"/>
          </p:nvPr>
        </p:nvSpPr>
        <p:spPr/>
        <p:txBody>
          <a:bodyPr/>
          <a:lstStyle/>
          <a:p>
            <a:r>
              <a:rPr lang="en-US"/>
              <a:t>Create visually appealing slides
</a:t>
            </a:r>
          </a:p>
          <a:p>
            <a:r>
              <a:rPr lang="en-US"/>
              <a:t>Templates and themes
</a:t>
            </a:r>
          </a:p>
          <a:p>
            <a:r>
              <a:rPr lang="en-US"/>
              <a:t>Transitions and animations
</a:t>
            </a:r>
          </a:p>
          <a:p>
            <a:r>
              <a:rPr lang="en-US"/>
              <a:t>Presenter view and notes
</a:t>
            </a:r>
          </a:p>
          <a:p>
            <a:endParaRPr lang="en-US"/>
          </a:p>
        </p:txBody>
      </p:sp>
    </p:spTree>
    <p:extLst>
      <p:ext uri="{BB962C8B-B14F-4D97-AF65-F5344CB8AC3E}">
        <p14:creationId xmlns:p14="http://schemas.microsoft.com/office/powerpoint/2010/main" val="1811011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5BAAB-3204-E1EF-7B22-31B2F0964E76}"/>
              </a:ext>
            </a:extLst>
          </p:cNvPr>
          <p:cNvSpPr>
            <a:spLocks noGrp="1"/>
          </p:cNvSpPr>
          <p:nvPr>
            <p:ph type="title"/>
          </p:nvPr>
        </p:nvSpPr>
        <p:spPr/>
        <p:txBody>
          <a:bodyPr/>
          <a:lstStyle/>
          <a:p>
            <a:r>
              <a:rPr lang="en-US"/>
              <a:t>Microsoft Outlook - Email Client</a:t>
            </a:r>
          </a:p>
        </p:txBody>
      </p:sp>
      <p:sp>
        <p:nvSpPr>
          <p:cNvPr id="3" name="Text Placeholder 2">
            <a:extLst>
              <a:ext uri="{FF2B5EF4-FFF2-40B4-BE49-F238E27FC236}">
                <a16:creationId xmlns:a16="http://schemas.microsoft.com/office/drawing/2014/main" id="{94C5BEEC-AAD9-1F8B-9322-6F3DCD634D2A}"/>
              </a:ext>
            </a:extLst>
          </p:cNvPr>
          <p:cNvSpPr>
            <a:spLocks noGrp="1"/>
          </p:cNvSpPr>
          <p:nvPr>
            <p:ph type="body" idx="1"/>
          </p:nvPr>
        </p:nvSpPr>
        <p:spPr/>
        <p:txBody>
          <a:bodyPr/>
          <a:lstStyle/>
          <a:p>
            <a:r>
              <a:rPr lang="en-US"/>
              <a:t>Manage emails efficiently
</a:t>
            </a:r>
          </a:p>
          <a:p>
            <a:r>
              <a:rPr lang="en-US"/>
              <a:t>Calendar and scheduling
</a:t>
            </a:r>
          </a:p>
          <a:p>
            <a:r>
              <a:rPr lang="en-US"/>
              <a:t>Contacts management
</a:t>
            </a:r>
          </a:p>
          <a:p>
            <a:r>
              <a:rPr lang="en-US"/>
              <a:t>Integration with Teams and OneDrive
</a:t>
            </a:r>
          </a:p>
          <a:p>
            <a:endParaRPr lang="en-US"/>
          </a:p>
        </p:txBody>
      </p:sp>
    </p:spTree>
    <p:extLst>
      <p:ext uri="{BB962C8B-B14F-4D97-AF65-F5344CB8AC3E}">
        <p14:creationId xmlns:p14="http://schemas.microsoft.com/office/powerpoint/2010/main" val="2255452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19A8A-D8E0-25F7-76FB-0CFB0F77AFB7}"/>
              </a:ext>
            </a:extLst>
          </p:cNvPr>
          <p:cNvSpPr>
            <a:spLocks noGrp="1"/>
          </p:cNvSpPr>
          <p:nvPr>
            <p:ph type="title"/>
          </p:nvPr>
        </p:nvSpPr>
        <p:spPr/>
        <p:txBody>
          <a:bodyPr/>
          <a:lstStyle/>
          <a:p>
            <a:r>
              <a:rPr lang="en-US"/>
              <a:t>Microsoft OneNote - Note Taking</a:t>
            </a:r>
          </a:p>
        </p:txBody>
      </p:sp>
      <p:sp>
        <p:nvSpPr>
          <p:cNvPr id="3" name="Text Placeholder 2">
            <a:extLst>
              <a:ext uri="{FF2B5EF4-FFF2-40B4-BE49-F238E27FC236}">
                <a16:creationId xmlns:a16="http://schemas.microsoft.com/office/drawing/2014/main" id="{C8CFBBDE-D984-9253-4F0D-A51A53184405}"/>
              </a:ext>
            </a:extLst>
          </p:cNvPr>
          <p:cNvSpPr>
            <a:spLocks noGrp="1"/>
          </p:cNvSpPr>
          <p:nvPr>
            <p:ph type="body" idx="1"/>
          </p:nvPr>
        </p:nvSpPr>
        <p:spPr/>
        <p:txBody>
          <a:bodyPr/>
          <a:lstStyle/>
          <a:p>
            <a:r>
              <a:rPr lang="en-US"/>
              <a:t>Organize notes in notebooks
</a:t>
            </a:r>
          </a:p>
          <a:p>
            <a:r>
              <a:rPr lang="en-US"/>
              <a:t>Draw and write with a stylus
</a:t>
            </a:r>
          </a:p>
          <a:p>
            <a:r>
              <a:rPr lang="en-US"/>
              <a:t>Sync across devices
</a:t>
            </a:r>
          </a:p>
          <a:p>
            <a:r>
              <a:rPr lang="en-US"/>
              <a:t>Search and tag notes
</a:t>
            </a:r>
          </a:p>
          <a:p>
            <a:endParaRPr lang="en-US"/>
          </a:p>
        </p:txBody>
      </p:sp>
    </p:spTree>
    <p:extLst>
      <p:ext uri="{BB962C8B-B14F-4D97-AF65-F5344CB8AC3E}">
        <p14:creationId xmlns:p14="http://schemas.microsoft.com/office/powerpoint/2010/main" val="2038964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EE820-D131-CCF2-D001-FEC575BDBD53}"/>
              </a:ext>
            </a:extLst>
          </p:cNvPr>
          <p:cNvSpPr>
            <a:spLocks noGrp="1"/>
          </p:cNvSpPr>
          <p:nvPr>
            <p:ph type="title"/>
          </p:nvPr>
        </p:nvSpPr>
        <p:spPr/>
        <p:txBody>
          <a:bodyPr/>
          <a:lstStyle/>
          <a:p>
            <a:r>
              <a:rPr lang="en-US"/>
              <a:t>Microsoft Teams - Collaboration</a:t>
            </a:r>
          </a:p>
        </p:txBody>
      </p:sp>
      <p:sp>
        <p:nvSpPr>
          <p:cNvPr id="3" name="Text Placeholder 2">
            <a:extLst>
              <a:ext uri="{FF2B5EF4-FFF2-40B4-BE49-F238E27FC236}">
                <a16:creationId xmlns:a16="http://schemas.microsoft.com/office/drawing/2014/main" id="{95A01C49-2200-1957-E271-ED430EB0930B}"/>
              </a:ext>
            </a:extLst>
          </p:cNvPr>
          <p:cNvSpPr>
            <a:spLocks noGrp="1"/>
          </p:cNvSpPr>
          <p:nvPr>
            <p:ph type="body" idx="1"/>
          </p:nvPr>
        </p:nvSpPr>
        <p:spPr/>
        <p:txBody>
          <a:bodyPr/>
          <a:lstStyle/>
          <a:p>
            <a:r>
              <a:rPr lang="en-US"/>
              <a:t>Chat, calls, and meetings
</a:t>
            </a:r>
          </a:p>
          <a:p>
            <a:r>
              <a:rPr lang="en-US"/>
              <a:t>File sharing and storage
</a:t>
            </a:r>
          </a:p>
          <a:p>
            <a:r>
              <a:rPr lang="en-US"/>
              <a:t>Integration with Office apps
</a:t>
            </a:r>
          </a:p>
          <a:p>
            <a:r>
              <a:rPr lang="en-US"/>
              <a:t>Channels and teams for organization
</a:t>
            </a:r>
          </a:p>
          <a:p>
            <a:endParaRPr lang="en-US"/>
          </a:p>
        </p:txBody>
      </p:sp>
    </p:spTree>
    <p:extLst>
      <p:ext uri="{BB962C8B-B14F-4D97-AF65-F5344CB8AC3E}">
        <p14:creationId xmlns:p14="http://schemas.microsoft.com/office/powerpoint/2010/main" val="4124297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D2713-1592-E2E9-0680-6310A14D35C5}"/>
              </a:ext>
            </a:extLst>
          </p:cNvPr>
          <p:cNvSpPr>
            <a:spLocks noGrp="1"/>
          </p:cNvSpPr>
          <p:nvPr>
            <p:ph type="title"/>
          </p:nvPr>
        </p:nvSpPr>
        <p:spPr/>
        <p:txBody>
          <a:bodyPr/>
          <a:lstStyle/>
          <a:p>
            <a:r>
              <a:rPr lang="en-US"/>
              <a:t>Microsoft Access - Database Management</a:t>
            </a:r>
          </a:p>
        </p:txBody>
      </p:sp>
      <p:sp>
        <p:nvSpPr>
          <p:cNvPr id="3" name="Text Placeholder 2">
            <a:extLst>
              <a:ext uri="{FF2B5EF4-FFF2-40B4-BE49-F238E27FC236}">
                <a16:creationId xmlns:a16="http://schemas.microsoft.com/office/drawing/2014/main" id="{CC29AEB5-1F09-6061-468E-65BEB8C171AA}"/>
              </a:ext>
            </a:extLst>
          </p:cNvPr>
          <p:cNvSpPr>
            <a:spLocks noGrp="1"/>
          </p:cNvSpPr>
          <p:nvPr>
            <p:ph type="body" idx="1"/>
          </p:nvPr>
        </p:nvSpPr>
        <p:spPr/>
        <p:txBody>
          <a:bodyPr/>
          <a:lstStyle/>
          <a:p>
            <a:r>
              <a:rPr lang="en-US"/>
              <a:t>Create and manage databases
</a:t>
            </a:r>
          </a:p>
          <a:p>
            <a:r>
              <a:rPr lang="en-US"/>
              <a:t>User-friendly interface
</a:t>
            </a:r>
          </a:p>
          <a:p>
            <a:r>
              <a:rPr lang="en-US"/>
              <a:t>Forms and queries
</a:t>
            </a:r>
          </a:p>
          <a:p>
            <a:r>
              <a:rPr lang="en-US"/>
              <a:t>Integration with other Office apps
</a:t>
            </a:r>
          </a:p>
          <a:p>
            <a:endParaRPr lang="en-US"/>
          </a:p>
        </p:txBody>
      </p:sp>
    </p:spTree>
    <p:extLst>
      <p:ext uri="{BB962C8B-B14F-4D97-AF65-F5344CB8AC3E}">
        <p14:creationId xmlns:p14="http://schemas.microsoft.com/office/powerpoint/2010/main" val="3499124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B974D-9FB5-DAA8-DF16-73AA1F9BE42A}"/>
              </a:ext>
            </a:extLst>
          </p:cNvPr>
          <p:cNvSpPr>
            <a:spLocks noGrp="1"/>
          </p:cNvSpPr>
          <p:nvPr>
            <p:ph type="title"/>
          </p:nvPr>
        </p:nvSpPr>
        <p:spPr/>
        <p:txBody>
          <a:bodyPr/>
          <a:lstStyle/>
          <a:p>
            <a:r>
              <a:rPr lang="en-US"/>
              <a:t>Cloud-Based Access</a:t>
            </a:r>
          </a:p>
        </p:txBody>
      </p:sp>
      <p:sp>
        <p:nvSpPr>
          <p:cNvPr id="3" name="Text Placeholder 2">
            <a:extLst>
              <a:ext uri="{FF2B5EF4-FFF2-40B4-BE49-F238E27FC236}">
                <a16:creationId xmlns:a16="http://schemas.microsoft.com/office/drawing/2014/main" id="{61B6111D-144E-6ABF-B62B-316CF7B2472D}"/>
              </a:ext>
            </a:extLst>
          </p:cNvPr>
          <p:cNvSpPr>
            <a:spLocks noGrp="1"/>
          </p:cNvSpPr>
          <p:nvPr>
            <p:ph type="body" idx="1"/>
          </p:nvPr>
        </p:nvSpPr>
        <p:spPr/>
        <p:txBody>
          <a:bodyPr>
            <a:normAutofit fontScale="85000" lnSpcReduction="20000"/>
          </a:bodyPr>
          <a:lstStyle/>
          <a:p>
            <a:r>
              <a:rPr lang="en-US"/>
              <a:t>Google Sheets is cloud-based, meaning you don’t need to install any software.
</a:t>
            </a:r>
          </a:p>
          <a:p>
            <a:r>
              <a:rPr lang="en-US"/>
              <a:t>You can access it from any device at any time.
</a:t>
            </a:r>
          </a:p>
          <a:p>
            <a:r>
              <a:rPr lang="en-US"/>
              <a:t>Data is stored securely in the cloud, with no risk of losing your local files.
</a:t>
            </a:r>
          </a:p>
          <a:p>
            <a:r>
              <a:rPr lang="en-US"/>
              <a:t>No need for software updates or installations.
</a:t>
            </a:r>
          </a:p>
          <a:p>
            <a:r>
              <a:rPr lang="en-US"/>
              <a:t>Easy to share and collaborate on documents from anywhere.
</a:t>
            </a:r>
          </a:p>
          <a:p>
            <a:endParaRPr lang="en-US"/>
          </a:p>
        </p:txBody>
      </p:sp>
    </p:spTree>
    <p:extLst>
      <p:ext uri="{BB962C8B-B14F-4D97-AF65-F5344CB8AC3E}">
        <p14:creationId xmlns:p14="http://schemas.microsoft.com/office/powerpoint/2010/main" val="3722352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344AC-93A5-3661-EF9D-13AD44A9789E}"/>
              </a:ext>
            </a:extLst>
          </p:cNvPr>
          <p:cNvSpPr>
            <a:spLocks noGrp="1"/>
          </p:cNvSpPr>
          <p:nvPr>
            <p:ph type="title"/>
          </p:nvPr>
        </p:nvSpPr>
        <p:spPr/>
        <p:txBody>
          <a:bodyPr/>
          <a:lstStyle/>
          <a:p>
            <a:r>
              <a:rPr lang="en-US"/>
              <a:t>Microsoft Publisher - Desktop Publishing</a:t>
            </a:r>
          </a:p>
        </p:txBody>
      </p:sp>
      <p:sp>
        <p:nvSpPr>
          <p:cNvPr id="3" name="Text Placeholder 2">
            <a:extLst>
              <a:ext uri="{FF2B5EF4-FFF2-40B4-BE49-F238E27FC236}">
                <a16:creationId xmlns:a16="http://schemas.microsoft.com/office/drawing/2014/main" id="{171710A0-5D10-3DD0-4C1A-436DC3312C9D}"/>
              </a:ext>
            </a:extLst>
          </p:cNvPr>
          <p:cNvSpPr>
            <a:spLocks noGrp="1"/>
          </p:cNvSpPr>
          <p:nvPr>
            <p:ph type="body" idx="1"/>
          </p:nvPr>
        </p:nvSpPr>
        <p:spPr/>
        <p:txBody>
          <a:bodyPr/>
          <a:lstStyle/>
          <a:p>
            <a:r>
              <a:rPr lang="en-US"/>
              <a:t>Design professional publications
</a:t>
            </a:r>
          </a:p>
          <a:p>
            <a:r>
              <a:rPr lang="en-US"/>
              <a:t>Brochures, flyers, and newsletters
</a:t>
            </a:r>
          </a:p>
          <a:p>
            <a:r>
              <a:rPr lang="en-US"/>
              <a:t>Easy-to-use templates
</a:t>
            </a:r>
          </a:p>
          <a:p>
            <a:r>
              <a:rPr lang="en-US"/>
              <a:t>Printing and sharing options
</a:t>
            </a:r>
          </a:p>
          <a:p>
            <a:endParaRPr lang="en-US"/>
          </a:p>
        </p:txBody>
      </p:sp>
    </p:spTree>
    <p:extLst>
      <p:ext uri="{BB962C8B-B14F-4D97-AF65-F5344CB8AC3E}">
        <p14:creationId xmlns:p14="http://schemas.microsoft.com/office/powerpoint/2010/main" val="633072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D09DB-81E6-E617-FF36-CC4D6ABEBD31}"/>
              </a:ext>
            </a:extLst>
          </p:cNvPr>
          <p:cNvSpPr>
            <a:spLocks noGrp="1"/>
          </p:cNvSpPr>
          <p:nvPr>
            <p:ph type="title"/>
          </p:nvPr>
        </p:nvSpPr>
        <p:spPr/>
        <p:txBody>
          <a:bodyPr/>
          <a:lstStyle/>
          <a:p>
            <a:r>
              <a:rPr lang="en-US"/>
              <a:t>Microsoft SharePoint - File Sharing</a:t>
            </a:r>
          </a:p>
        </p:txBody>
      </p:sp>
      <p:sp>
        <p:nvSpPr>
          <p:cNvPr id="3" name="Text Placeholder 2">
            <a:extLst>
              <a:ext uri="{FF2B5EF4-FFF2-40B4-BE49-F238E27FC236}">
                <a16:creationId xmlns:a16="http://schemas.microsoft.com/office/drawing/2014/main" id="{D1FBA038-368F-48C7-B182-9E32E8BA9C6B}"/>
              </a:ext>
            </a:extLst>
          </p:cNvPr>
          <p:cNvSpPr>
            <a:spLocks noGrp="1"/>
          </p:cNvSpPr>
          <p:nvPr>
            <p:ph type="body" idx="1"/>
          </p:nvPr>
        </p:nvSpPr>
        <p:spPr/>
        <p:txBody>
          <a:bodyPr/>
          <a:lstStyle/>
          <a:p>
            <a:r>
              <a:rPr lang="en-US"/>
              <a:t>Collaborate and share documents
</a:t>
            </a:r>
          </a:p>
          <a:p>
            <a:r>
              <a:rPr lang="en-US"/>
              <a:t>Document version control
</a:t>
            </a:r>
          </a:p>
          <a:p>
            <a:r>
              <a:rPr lang="en-US"/>
              <a:t>Organize files and folders
</a:t>
            </a:r>
          </a:p>
          <a:p>
            <a:r>
              <a:rPr lang="en-US"/>
              <a:t>Access from anywhere with OneDrive integration
</a:t>
            </a:r>
          </a:p>
          <a:p>
            <a:endParaRPr lang="en-US"/>
          </a:p>
        </p:txBody>
      </p:sp>
    </p:spTree>
    <p:extLst>
      <p:ext uri="{BB962C8B-B14F-4D97-AF65-F5344CB8AC3E}">
        <p14:creationId xmlns:p14="http://schemas.microsoft.com/office/powerpoint/2010/main" val="39332250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CD0D9-C984-9C2D-D894-EAA40D3837D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4FEF0DB-4392-4C87-BD27-2F460B35195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12708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B673-BD55-B38E-4208-8FCD4D0B594D}"/>
              </a:ext>
            </a:extLst>
          </p:cNvPr>
          <p:cNvSpPr>
            <a:spLocks noGrp="1"/>
          </p:cNvSpPr>
          <p:nvPr>
            <p:ph type="title"/>
          </p:nvPr>
        </p:nvSpPr>
        <p:spPr/>
        <p:txBody>
          <a:bodyPr/>
          <a:lstStyle/>
          <a:p>
            <a:r>
              <a:rPr lang="en-US"/>
              <a:t>Introduction to Salesforce</a:t>
            </a:r>
          </a:p>
        </p:txBody>
      </p:sp>
      <p:sp>
        <p:nvSpPr>
          <p:cNvPr id="3" name="Text Placeholder 2">
            <a:extLst>
              <a:ext uri="{FF2B5EF4-FFF2-40B4-BE49-F238E27FC236}">
                <a16:creationId xmlns:a16="http://schemas.microsoft.com/office/drawing/2014/main" id="{55E31736-EB7D-72A1-B6E9-E2001A85F2AB}"/>
              </a:ext>
            </a:extLst>
          </p:cNvPr>
          <p:cNvSpPr>
            <a:spLocks noGrp="1"/>
          </p:cNvSpPr>
          <p:nvPr>
            <p:ph type="body" idx="1"/>
          </p:nvPr>
        </p:nvSpPr>
        <p:spPr/>
        <p:txBody>
          <a:bodyPr/>
          <a:lstStyle/>
          <a:p>
            <a:r>
              <a:rPr lang="en-US"/>
              <a:t>Cloud-based customer relationship management (CRM)
</a:t>
            </a:r>
          </a:p>
          <a:p>
            <a:r>
              <a:rPr lang="en-US"/>
              <a:t>Used for sales, customer service, and marketing
</a:t>
            </a:r>
          </a:p>
          <a:p>
            <a:r>
              <a:rPr lang="en-US"/>
              <a:t>Provides solutions for businesses of all sizes
</a:t>
            </a:r>
          </a:p>
          <a:p>
            <a:r>
              <a:rPr lang="en-US"/>
              <a:t>Highly customizable and scalable
</a:t>
            </a:r>
          </a:p>
          <a:p>
            <a:endParaRPr lang="en-US"/>
          </a:p>
        </p:txBody>
      </p:sp>
    </p:spTree>
    <p:extLst>
      <p:ext uri="{BB962C8B-B14F-4D97-AF65-F5344CB8AC3E}">
        <p14:creationId xmlns:p14="http://schemas.microsoft.com/office/powerpoint/2010/main" val="403363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EA8EB-0220-6278-2677-A230AF94C1F2}"/>
              </a:ext>
            </a:extLst>
          </p:cNvPr>
          <p:cNvSpPr>
            <a:spLocks noGrp="1"/>
          </p:cNvSpPr>
          <p:nvPr>
            <p:ph type="title"/>
          </p:nvPr>
        </p:nvSpPr>
        <p:spPr/>
        <p:txBody>
          <a:bodyPr/>
          <a:lstStyle/>
          <a:p>
            <a:r>
              <a:rPr lang="en-US"/>
              <a:t>Salesforce Cloud Services</a:t>
            </a:r>
          </a:p>
        </p:txBody>
      </p:sp>
      <p:sp>
        <p:nvSpPr>
          <p:cNvPr id="3" name="Text Placeholder 2">
            <a:extLst>
              <a:ext uri="{FF2B5EF4-FFF2-40B4-BE49-F238E27FC236}">
                <a16:creationId xmlns:a16="http://schemas.microsoft.com/office/drawing/2014/main" id="{3E374E34-2769-18EA-0B75-DCEE733E8F53}"/>
              </a:ext>
            </a:extLst>
          </p:cNvPr>
          <p:cNvSpPr>
            <a:spLocks noGrp="1"/>
          </p:cNvSpPr>
          <p:nvPr>
            <p:ph type="body" idx="1"/>
          </p:nvPr>
        </p:nvSpPr>
        <p:spPr/>
        <p:txBody>
          <a:bodyPr/>
          <a:lstStyle/>
          <a:p>
            <a:r>
              <a:rPr lang="en-US"/>
              <a:t>Sales Cloud: Sales automation tools
</a:t>
            </a:r>
          </a:p>
          <a:p>
            <a:r>
              <a:rPr lang="en-US"/>
              <a:t>Service Cloud: Customer service and support
</a:t>
            </a:r>
          </a:p>
          <a:p>
            <a:r>
              <a:rPr lang="en-US"/>
              <a:t>Marketing Cloud: Tools for digital marketing
</a:t>
            </a:r>
          </a:p>
          <a:p>
            <a:r>
              <a:rPr lang="en-US"/>
              <a:t>Commerce Cloud: E-commerce solutions
</a:t>
            </a:r>
          </a:p>
          <a:p>
            <a:endParaRPr lang="en-US"/>
          </a:p>
        </p:txBody>
      </p:sp>
    </p:spTree>
    <p:extLst>
      <p:ext uri="{BB962C8B-B14F-4D97-AF65-F5344CB8AC3E}">
        <p14:creationId xmlns:p14="http://schemas.microsoft.com/office/powerpoint/2010/main" val="40581230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D6F44-06D7-8986-8253-1ABFF44267DC}"/>
              </a:ext>
            </a:extLst>
          </p:cNvPr>
          <p:cNvSpPr>
            <a:spLocks noGrp="1"/>
          </p:cNvSpPr>
          <p:nvPr>
            <p:ph type="title"/>
          </p:nvPr>
        </p:nvSpPr>
        <p:spPr/>
        <p:txBody>
          <a:bodyPr/>
          <a:lstStyle/>
          <a:p>
            <a:r>
              <a:rPr lang="en-US"/>
              <a:t>Salesforce Features</a:t>
            </a:r>
          </a:p>
        </p:txBody>
      </p:sp>
      <p:sp>
        <p:nvSpPr>
          <p:cNvPr id="3" name="Text Placeholder 2">
            <a:extLst>
              <a:ext uri="{FF2B5EF4-FFF2-40B4-BE49-F238E27FC236}">
                <a16:creationId xmlns:a16="http://schemas.microsoft.com/office/drawing/2014/main" id="{B5A87B96-D689-B295-079A-8DF60F647354}"/>
              </a:ext>
            </a:extLst>
          </p:cNvPr>
          <p:cNvSpPr>
            <a:spLocks noGrp="1"/>
          </p:cNvSpPr>
          <p:nvPr>
            <p:ph type="body" idx="1"/>
          </p:nvPr>
        </p:nvSpPr>
        <p:spPr/>
        <p:txBody>
          <a:bodyPr/>
          <a:lstStyle/>
          <a:p>
            <a:r>
              <a:rPr lang="en-US"/>
              <a:t>Automation of sales workflows
</a:t>
            </a:r>
          </a:p>
          <a:p>
            <a:r>
              <a:rPr lang="en-US"/>
              <a:t>Lead and opportunity management
</a:t>
            </a:r>
          </a:p>
          <a:p>
            <a:r>
              <a:rPr lang="en-US"/>
              <a:t>Customer data integration
</a:t>
            </a:r>
          </a:p>
          <a:p>
            <a:r>
              <a:rPr lang="en-US"/>
              <a:t>Custom reporting and dashboards
</a:t>
            </a:r>
          </a:p>
          <a:p>
            <a:endParaRPr lang="en-US"/>
          </a:p>
        </p:txBody>
      </p:sp>
    </p:spTree>
    <p:extLst>
      <p:ext uri="{BB962C8B-B14F-4D97-AF65-F5344CB8AC3E}">
        <p14:creationId xmlns:p14="http://schemas.microsoft.com/office/powerpoint/2010/main" val="29116562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68B1E-015D-4D8C-4AE9-9E7367557758}"/>
              </a:ext>
            </a:extLst>
          </p:cNvPr>
          <p:cNvSpPr>
            <a:spLocks noGrp="1"/>
          </p:cNvSpPr>
          <p:nvPr>
            <p:ph type="title"/>
          </p:nvPr>
        </p:nvSpPr>
        <p:spPr/>
        <p:txBody>
          <a:bodyPr/>
          <a:lstStyle/>
          <a:p>
            <a:r>
              <a:rPr lang="en-US"/>
              <a:t>Salesforce Customization</a:t>
            </a:r>
          </a:p>
        </p:txBody>
      </p:sp>
      <p:sp>
        <p:nvSpPr>
          <p:cNvPr id="3" name="Text Placeholder 2">
            <a:extLst>
              <a:ext uri="{FF2B5EF4-FFF2-40B4-BE49-F238E27FC236}">
                <a16:creationId xmlns:a16="http://schemas.microsoft.com/office/drawing/2014/main" id="{601B6B2D-7AEF-2F4E-AD86-98EC0B2D3917}"/>
              </a:ext>
            </a:extLst>
          </p:cNvPr>
          <p:cNvSpPr>
            <a:spLocks noGrp="1"/>
          </p:cNvSpPr>
          <p:nvPr>
            <p:ph type="body" idx="1"/>
          </p:nvPr>
        </p:nvSpPr>
        <p:spPr/>
        <p:txBody>
          <a:bodyPr/>
          <a:lstStyle/>
          <a:p>
            <a:r>
              <a:rPr lang="en-US"/>
              <a:t>Custom objects and fields
</a:t>
            </a:r>
          </a:p>
          <a:p>
            <a:r>
              <a:rPr lang="en-US"/>
              <a:t>Automation with Workflow Rules and Process Builder
</a:t>
            </a:r>
          </a:p>
          <a:p>
            <a:r>
              <a:rPr lang="en-US"/>
              <a:t>AppExchange for pre-built solutions
</a:t>
            </a:r>
          </a:p>
          <a:p>
            <a:r>
              <a:rPr lang="en-US"/>
              <a:t>Customizable user interfaces with Lightning
</a:t>
            </a:r>
          </a:p>
          <a:p>
            <a:endParaRPr lang="en-US"/>
          </a:p>
        </p:txBody>
      </p:sp>
    </p:spTree>
    <p:extLst>
      <p:ext uri="{BB962C8B-B14F-4D97-AF65-F5344CB8AC3E}">
        <p14:creationId xmlns:p14="http://schemas.microsoft.com/office/powerpoint/2010/main" val="32762112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64048-E199-3568-D887-ED6DD0F3C34F}"/>
              </a:ext>
            </a:extLst>
          </p:cNvPr>
          <p:cNvSpPr>
            <a:spLocks noGrp="1"/>
          </p:cNvSpPr>
          <p:nvPr>
            <p:ph type="title"/>
          </p:nvPr>
        </p:nvSpPr>
        <p:spPr/>
        <p:txBody>
          <a:bodyPr/>
          <a:lstStyle/>
          <a:p>
            <a:r>
              <a:rPr lang="en-US"/>
              <a:t>Salesforce for Collaboration</a:t>
            </a:r>
          </a:p>
        </p:txBody>
      </p:sp>
      <p:sp>
        <p:nvSpPr>
          <p:cNvPr id="3" name="Text Placeholder 2">
            <a:extLst>
              <a:ext uri="{FF2B5EF4-FFF2-40B4-BE49-F238E27FC236}">
                <a16:creationId xmlns:a16="http://schemas.microsoft.com/office/drawing/2014/main" id="{34653A23-8BB8-0276-8A9B-6B343C9E3E6C}"/>
              </a:ext>
            </a:extLst>
          </p:cNvPr>
          <p:cNvSpPr>
            <a:spLocks noGrp="1"/>
          </p:cNvSpPr>
          <p:nvPr>
            <p:ph type="body" idx="1"/>
          </p:nvPr>
        </p:nvSpPr>
        <p:spPr/>
        <p:txBody>
          <a:bodyPr/>
          <a:lstStyle/>
          <a:p>
            <a:r>
              <a:rPr lang="en-US"/>
              <a:t>Chatter: Social collaboration platform
</a:t>
            </a:r>
          </a:p>
          <a:p>
            <a:r>
              <a:rPr lang="en-US"/>
              <a:t>Team collaboration with Salesforce Communities
</a:t>
            </a:r>
          </a:p>
          <a:p>
            <a:r>
              <a:rPr lang="en-US"/>
              <a:t>Document sharing and file management
</a:t>
            </a:r>
          </a:p>
          <a:p>
            <a:r>
              <a:rPr lang="en-US"/>
              <a:t>Real-time communication and updates
</a:t>
            </a:r>
          </a:p>
          <a:p>
            <a:endParaRPr lang="en-US"/>
          </a:p>
        </p:txBody>
      </p:sp>
    </p:spTree>
    <p:extLst>
      <p:ext uri="{BB962C8B-B14F-4D97-AF65-F5344CB8AC3E}">
        <p14:creationId xmlns:p14="http://schemas.microsoft.com/office/powerpoint/2010/main" val="24199750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66A57-E43D-6FB2-E46D-CB07CD84B9EF}"/>
              </a:ext>
            </a:extLst>
          </p:cNvPr>
          <p:cNvSpPr>
            <a:spLocks noGrp="1"/>
          </p:cNvSpPr>
          <p:nvPr>
            <p:ph type="title"/>
          </p:nvPr>
        </p:nvSpPr>
        <p:spPr/>
        <p:txBody>
          <a:bodyPr/>
          <a:lstStyle/>
          <a:p>
            <a:r>
              <a:rPr lang="en-US"/>
              <a:t>Introduction to Salesforce Types</a:t>
            </a:r>
          </a:p>
        </p:txBody>
      </p:sp>
      <p:sp>
        <p:nvSpPr>
          <p:cNvPr id="3" name="Text Placeholder 2">
            <a:extLst>
              <a:ext uri="{FF2B5EF4-FFF2-40B4-BE49-F238E27FC236}">
                <a16:creationId xmlns:a16="http://schemas.microsoft.com/office/drawing/2014/main" id="{F1DCEDD8-519A-7EAC-C3E9-04D44E277365}"/>
              </a:ext>
            </a:extLst>
          </p:cNvPr>
          <p:cNvSpPr>
            <a:spLocks noGrp="1"/>
          </p:cNvSpPr>
          <p:nvPr>
            <p:ph type="body" idx="1"/>
          </p:nvPr>
        </p:nvSpPr>
        <p:spPr/>
        <p:txBody>
          <a:bodyPr/>
          <a:lstStyle/>
          <a:p>
            <a:r>
              <a:rPr lang="en-US"/>
              <a:t>Salesforce offers multiple clouds for various business needs.
</a:t>
            </a:r>
          </a:p>
          <a:p>
            <a:r>
              <a:rPr lang="en-US"/>
              <a:t>Each cloud targets specific business processes.
</a:t>
            </a:r>
          </a:p>
          <a:p>
            <a:r>
              <a:rPr lang="en-US"/>
              <a:t>Cloud solutions help businesses streamline operations.
</a:t>
            </a:r>
          </a:p>
          <a:p>
            <a:r>
              <a:rPr lang="en-US"/>
              <a:t>Salesforce offers integration and automation capabilities.
</a:t>
            </a:r>
          </a:p>
          <a:p>
            <a:endParaRPr lang="en-US"/>
          </a:p>
        </p:txBody>
      </p:sp>
    </p:spTree>
    <p:extLst>
      <p:ext uri="{BB962C8B-B14F-4D97-AF65-F5344CB8AC3E}">
        <p14:creationId xmlns:p14="http://schemas.microsoft.com/office/powerpoint/2010/main" val="623665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A0767-C0A2-CA58-D594-C4BBFC9BA8DA}"/>
              </a:ext>
            </a:extLst>
          </p:cNvPr>
          <p:cNvSpPr>
            <a:spLocks noGrp="1"/>
          </p:cNvSpPr>
          <p:nvPr>
            <p:ph type="title"/>
          </p:nvPr>
        </p:nvSpPr>
        <p:spPr/>
        <p:txBody>
          <a:bodyPr/>
          <a:lstStyle/>
          <a:p>
            <a:r>
              <a:rPr lang="en-US"/>
              <a:t>Salesforce Sales Cloud</a:t>
            </a:r>
          </a:p>
        </p:txBody>
      </p:sp>
      <p:sp>
        <p:nvSpPr>
          <p:cNvPr id="3" name="Text Placeholder 2">
            <a:extLst>
              <a:ext uri="{FF2B5EF4-FFF2-40B4-BE49-F238E27FC236}">
                <a16:creationId xmlns:a16="http://schemas.microsoft.com/office/drawing/2014/main" id="{549F3F98-3AAD-70FA-CCF8-F707D3F72E33}"/>
              </a:ext>
            </a:extLst>
          </p:cNvPr>
          <p:cNvSpPr>
            <a:spLocks noGrp="1"/>
          </p:cNvSpPr>
          <p:nvPr>
            <p:ph type="body" idx="1"/>
          </p:nvPr>
        </p:nvSpPr>
        <p:spPr/>
        <p:txBody>
          <a:bodyPr/>
          <a:lstStyle/>
          <a:p>
            <a:r>
              <a:rPr lang="en-US"/>
              <a:t>Automates and streamlines sales processes.
</a:t>
            </a:r>
          </a:p>
          <a:p>
            <a:r>
              <a:rPr lang="en-US"/>
              <a:t>Manages leads, opportunities, and contacts.
</a:t>
            </a:r>
          </a:p>
          <a:p>
            <a:r>
              <a:rPr lang="en-US"/>
              <a:t>Provides sales forecasting and reporting tools.
</a:t>
            </a:r>
          </a:p>
          <a:p>
            <a:r>
              <a:rPr lang="en-US"/>
              <a:t>Supports collaboration within sales teams.
</a:t>
            </a:r>
          </a:p>
          <a:p>
            <a:endParaRPr lang="en-US"/>
          </a:p>
        </p:txBody>
      </p:sp>
    </p:spTree>
    <p:extLst>
      <p:ext uri="{BB962C8B-B14F-4D97-AF65-F5344CB8AC3E}">
        <p14:creationId xmlns:p14="http://schemas.microsoft.com/office/powerpoint/2010/main" val="3659875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7095B-CED2-F67F-F561-BCEECC03C1D0}"/>
              </a:ext>
            </a:extLst>
          </p:cNvPr>
          <p:cNvSpPr>
            <a:spLocks noGrp="1"/>
          </p:cNvSpPr>
          <p:nvPr>
            <p:ph type="title"/>
          </p:nvPr>
        </p:nvSpPr>
        <p:spPr/>
        <p:txBody>
          <a:bodyPr/>
          <a:lstStyle/>
          <a:p>
            <a:r>
              <a:rPr lang="en-US"/>
              <a:t>Real-Time Collaboration</a:t>
            </a:r>
          </a:p>
        </p:txBody>
      </p:sp>
      <p:sp>
        <p:nvSpPr>
          <p:cNvPr id="3" name="Text Placeholder 2">
            <a:extLst>
              <a:ext uri="{FF2B5EF4-FFF2-40B4-BE49-F238E27FC236}">
                <a16:creationId xmlns:a16="http://schemas.microsoft.com/office/drawing/2014/main" id="{9C9E06BF-C3DD-6E58-87B5-5E425F991EC2}"/>
              </a:ext>
            </a:extLst>
          </p:cNvPr>
          <p:cNvSpPr>
            <a:spLocks noGrp="1"/>
          </p:cNvSpPr>
          <p:nvPr>
            <p:ph type="body" idx="1"/>
          </p:nvPr>
        </p:nvSpPr>
        <p:spPr/>
        <p:txBody>
          <a:bodyPr>
            <a:normAutofit fontScale="92500" lnSpcReduction="20000"/>
          </a:bodyPr>
          <a:lstStyle/>
          <a:p>
            <a:r>
              <a:rPr lang="en-US"/>
              <a:t>Multiple users can collaborate on a single sheet in real-time.
</a:t>
            </a:r>
          </a:p>
          <a:p>
            <a:r>
              <a:rPr lang="en-US"/>
              <a:t>Everyone can see changes instantly.
</a:t>
            </a:r>
          </a:p>
          <a:p>
            <a:r>
              <a:rPr lang="en-US"/>
              <a:t>You can leave comments and suggestions on specific cells.
</a:t>
            </a:r>
          </a:p>
          <a:p>
            <a:r>
              <a:rPr lang="en-US"/>
              <a:t>Changes are automatically saved and synced.
</a:t>
            </a:r>
          </a:p>
          <a:p>
            <a:r>
              <a:rPr lang="en-US"/>
              <a:t>You can track edits with version history.
</a:t>
            </a:r>
          </a:p>
          <a:p>
            <a:endParaRPr lang="en-US"/>
          </a:p>
        </p:txBody>
      </p:sp>
    </p:spTree>
    <p:extLst>
      <p:ext uri="{BB962C8B-B14F-4D97-AF65-F5344CB8AC3E}">
        <p14:creationId xmlns:p14="http://schemas.microsoft.com/office/powerpoint/2010/main" val="28254913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2D680-6E37-2E6B-78FF-4B27A81025A9}"/>
              </a:ext>
            </a:extLst>
          </p:cNvPr>
          <p:cNvSpPr>
            <a:spLocks noGrp="1"/>
          </p:cNvSpPr>
          <p:nvPr>
            <p:ph type="title"/>
          </p:nvPr>
        </p:nvSpPr>
        <p:spPr/>
        <p:txBody>
          <a:bodyPr/>
          <a:lstStyle/>
          <a:p>
            <a:r>
              <a:rPr lang="en-US"/>
              <a:t>Salesforce Service Cloud</a:t>
            </a:r>
          </a:p>
        </p:txBody>
      </p:sp>
      <p:sp>
        <p:nvSpPr>
          <p:cNvPr id="3" name="Text Placeholder 2">
            <a:extLst>
              <a:ext uri="{FF2B5EF4-FFF2-40B4-BE49-F238E27FC236}">
                <a16:creationId xmlns:a16="http://schemas.microsoft.com/office/drawing/2014/main" id="{B34C3822-5ABA-F93C-DC1E-F80EF0BC3DEC}"/>
              </a:ext>
            </a:extLst>
          </p:cNvPr>
          <p:cNvSpPr>
            <a:spLocks noGrp="1"/>
          </p:cNvSpPr>
          <p:nvPr>
            <p:ph type="body" idx="1"/>
          </p:nvPr>
        </p:nvSpPr>
        <p:spPr/>
        <p:txBody>
          <a:bodyPr/>
          <a:lstStyle/>
          <a:p>
            <a:r>
              <a:rPr lang="en-US"/>
              <a:t>Helps manage customer service operations.
</a:t>
            </a:r>
          </a:p>
          <a:p>
            <a:r>
              <a:rPr lang="en-US"/>
              <a:t>Enables case management and service requests.
</a:t>
            </a:r>
          </a:p>
          <a:p>
            <a:r>
              <a:rPr lang="en-US"/>
              <a:t>Provides a knowledge base for agents.
</a:t>
            </a:r>
          </a:p>
          <a:p>
            <a:r>
              <a:rPr lang="en-US"/>
              <a:t>Integration with other Salesforce clouds for a unified experience.
</a:t>
            </a:r>
          </a:p>
          <a:p>
            <a:endParaRPr lang="en-US"/>
          </a:p>
        </p:txBody>
      </p:sp>
    </p:spTree>
    <p:extLst>
      <p:ext uri="{BB962C8B-B14F-4D97-AF65-F5344CB8AC3E}">
        <p14:creationId xmlns:p14="http://schemas.microsoft.com/office/powerpoint/2010/main" val="35847776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1772D-6491-B2CA-18E8-877F4824133F}"/>
              </a:ext>
            </a:extLst>
          </p:cNvPr>
          <p:cNvSpPr>
            <a:spLocks noGrp="1"/>
          </p:cNvSpPr>
          <p:nvPr>
            <p:ph type="title"/>
          </p:nvPr>
        </p:nvSpPr>
        <p:spPr/>
        <p:txBody>
          <a:bodyPr/>
          <a:lstStyle/>
          <a:p>
            <a:r>
              <a:rPr lang="en-US"/>
              <a:t>Salesforce Marketing Cloud</a:t>
            </a:r>
          </a:p>
        </p:txBody>
      </p:sp>
      <p:sp>
        <p:nvSpPr>
          <p:cNvPr id="3" name="Text Placeholder 2">
            <a:extLst>
              <a:ext uri="{FF2B5EF4-FFF2-40B4-BE49-F238E27FC236}">
                <a16:creationId xmlns:a16="http://schemas.microsoft.com/office/drawing/2014/main" id="{59046701-62FC-2557-D129-757A74C0B5B9}"/>
              </a:ext>
            </a:extLst>
          </p:cNvPr>
          <p:cNvSpPr>
            <a:spLocks noGrp="1"/>
          </p:cNvSpPr>
          <p:nvPr>
            <p:ph type="body" idx="1"/>
          </p:nvPr>
        </p:nvSpPr>
        <p:spPr/>
        <p:txBody>
          <a:bodyPr>
            <a:normAutofit lnSpcReduction="10000"/>
          </a:bodyPr>
          <a:lstStyle/>
          <a:p>
            <a:r>
              <a:rPr lang="en-US"/>
              <a:t>Focuses on customer engagement through digital marketing.
</a:t>
            </a:r>
          </a:p>
          <a:p>
            <a:r>
              <a:rPr lang="en-US"/>
              <a:t>Includes email marketing, social media integration, and customer segmentation.
</a:t>
            </a:r>
          </a:p>
          <a:p>
            <a:r>
              <a:rPr lang="en-US"/>
              <a:t>Provides tools for customer journey tracking.
</a:t>
            </a:r>
          </a:p>
          <a:p>
            <a:r>
              <a:rPr lang="en-US"/>
              <a:t>Integration with sales and service data for personalized marketing.
</a:t>
            </a:r>
          </a:p>
          <a:p>
            <a:endParaRPr lang="en-US"/>
          </a:p>
        </p:txBody>
      </p:sp>
    </p:spTree>
    <p:extLst>
      <p:ext uri="{BB962C8B-B14F-4D97-AF65-F5344CB8AC3E}">
        <p14:creationId xmlns:p14="http://schemas.microsoft.com/office/powerpoint/2010/main" val="29286386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67E69-E8A2-0D38-79C9-C2C587AA24A9}"/>
              </a:ext>
            </a:extLst>
          </p:cNvPr>
          <p:cNvSpPr>
            <a:spLocks noGrp="1"/>
          </p:cNvSpPr>
          <p:nvPr>
            <p:ph type="title"/>
          </p:nvPr>
        </p:nvSpPr>
        <p:spPr/>
        <p:txBody>
          <a:bodyPr/>
          <a:lstStyle/>
          <a:p>
            <a:r>
              <a:rPr lang="en-US"/>
              <a:t>Salesforce Commerce Cloud</a:t>
            </a:r>
          </a:p>
        </p:txBody>
      </p:sp>
      <p:sp>
        <p:nvSpPr>
          <p:cNvPr id="3" name="Text Placeholder 2">
            <a:extLst>
              <a:ext uri="{FF2B5EF4-FFF2-40B4-BE49-F238E27FC236}">
                <a16:creationId xmlns:a16="http://schemas.microsoft.com/office/drawing/2014/main" id="{2D19444A-BDDC-E07B-B21E-F4FE48B17495}"/>
              </a:ext>
            </a:extLst>
          </p:cNvPr>
          <p:cNvSpPr>
            <a:spLocks noGrp="1"/>
          </p:cNvSpPr>
          <p:nvPr>
            <p:ph type="body" idx="1"/>
          </p:nvPr>
        </p:nvSpPr>
        <p:spPr/>
        <p:txBody>
          <a:bodyPr>
            <a:normAutofit lnSpcReduction="10000"/>
          </a:bodyPr>
          <a:lstStyle/>
          <a:p>
            <a:r>
              <a:rPr lang="en-US"/>
              <a:t>E-commerce solutions to enhance customer experience.
</a:t>
            </a:r>
          </a:p>
          <a:p>
            <a:r>
              <a:rPr lang="en-US"/>
              <a:t>Supports B2C and B2B commerce models.
</a:t>
            </a:r>
          </a:p>
          <a:p>
            <a:r>
              <a:rPr lang="en-US"/>
              <a:t>Integrates with Marketing Cloud and Service Cloud.
</a:t>
            </a:r>
          </a:p>
          <a:p>
            <a:r>
              <a:rPr lang="en-US"/>
              <a:t>Customizable storefronts, product catalogs, and payment options.
</a:t>
            </a:r>
          </a:p>
          <a:p>
            <a:endParaRPr lang="en-US"/>
          </a:p>
        </p:txBody>
      </p:sp>
    </p:spTree>
    <p:extLst>
      <p:ext uri="{BB962C8B-B14F-4D97-AF65-F5344CB8AC3E}">
        <p14:creationId xmlns:p14="http://schemas.microsoft.com/office/powerpoint/2010/main" val="24841762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52BAD-7DAA-0E50-7E29-9F6A442D01EB}"/>
              </a:ext>
            </a:extLst>
          </p:cNvPr>
          <p:cNvSpPr>
            <a:spLocks noGrp="1"/>
          </p:cNvSpPr>
          <p:nvPr>
            <p:ph type="title"/>
          </p:nvPr>
        </p:nvSpPr>
        <p:spPr/>
        <p:txBody>
          <a:bodyPr/>
          <a:lstStyle/>
          <a:p>
            <a:r>
              <a:rPr lang="en-US"/>
              <a:t>Salesforce Community Cloud</a:t>
            </a:r>
          </a:p>
        </p:txBody>
      </p:sp>
      <p:sp>
        <p:nvSpPr>
          <p:cNvPr id="3" name="Text Placeholder 2">
            <a:extLst>
              <a:ext uri="{FF2B5EF4-FFF2-40B4-BE49-F238E27FC236}">
                <a16:creationId xmlns:a16="http://schemas.microsoft.com/office/drawing/2014/main" id="{8F9C4582-5077-4272-CA2C-C39F35C7AF61}"/>
              </a:ext>
            </a:extLst>
          </p:cNvPr>
          <p:cNvSpPr>
            <a:spLocks noGrp="1"/>
          </p:cNvSpPr>
          <p:nvPr>
            <p:ph type="body" idx="1"/>
          </p:nvPr>
        </p:nvSpPr>
        <p:spPr/>
        <p:txBody>
          <a:bodyPr>
            <a:normAutofit lnSpcReduction="10000"/>
          </a:bodyPr>
          <a:lstStyle/>
          <a:p>
            <a:r>
              <a:rPr lang="en-US"/>
              <a:t>Collaboration platform for communities and partners.
</a:t>
            </a:r>
          </a:p>
          <a:p>
            <a:r>
              <a:rPr lang="en-US"/>
              <a:t>Helps build branded online communities for customers and partners.
</a:t>
            </a:r>
          </a:p>
          <a:p>
            <a:r>
              <a:rPr lang="en-US"/>
              <a:t>Integrates with other Salesforce clouds for seamless interaction.
</a:t>
            </a:r>
          </a:p>
          <a:p>
            <a:r>
              <a:rPr lang="en-US"/>
              <a:t>Provides tools for community engagement and content sharing.
</a:t>
            </a:r>
          </a:p>
          <a:p>
            <a:endParaRPr lang="en-US"/>
          </a:p>
        </p:txBody>
      </p:sp>
    </p:spTree>
    <p:extLst>
      <p:ext uri="{BB962C8B-B14F-4D97-AF65-F5344CB8AC3E}">
        <p14:creationId xmlns:p14="http://schemas.microsoft.com/office/powerpoint/2010/main" val="14419643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E6D89-85AF-C2DB-1592-482ADEFDADBA}"/>
              </a:ext>
            </a:extLst>
          </p:cNvPr>
          <p:cNvSpPr>
            <a:spLocks noGrp="1"/>
          </p:cNvSpPr>
          <p:nvPr>
            <p:ph type="title"/>
          </p:nvPr>
        </p:nvSpPr>
        <p:spPr/>
        <p:txBody>
          <a:bodyPr/>
          <a:lstStyle/>
          <a:p>
            <a:r>
              <a:rPr lang="en-US"/>
              <a:t>Salesforce Analytics Cloud</a:t>
            </a:r>
          </a:p>
        </p:txBody>
      </p:sp>
      <p:sp>
        <p:nvSpPr>
          <p:cNvPr id="3" name="Text Placeholder 2">
            <a:extLst>
              <a:ext uri="{FF2B5EF4-FFF2-40B4-BE49-F238E27FC236}">
                <a16:creationId xmlns:a16="http://schemas.microsoft.com/office/drawing/2014/main" id="{2B548E00-A4F1-473F-FAF4-8D506A986021}"/>
              </a:ext>
            </a:extLst>
          </p:cNvPr>
          <p:cNvSpPr>
            <a:spLocks noGrp="1"/>
          </p:cNvSpPr>
          <p:nvPr>
            <p:ph type="body" idx="1"/>
          </p:nvPr>
        </p:nvSpPr>
        <p:spPr/>
        <p:txBody>
          <a:bodyPr/>
          <a:lstStyle/>
          <a:p>
            <a:r>
              <a:rPr lang="en-US"/>
              <a:t>Data analysis and reporting platform for business intelligence.
</a:t>
            </a:r>
          </a:p>
          <a:p>
            <a:r>
              <a:rPr lang="en-US"/>
              <a:t>Visualize and analyze large sets of data.
</a:t>
            </a:r>
          </a:p>
          <a:p>
            <a:r>
              <a:rPr lang="en-US"/>
              <a:t>Integrated with various Salesforce clouds for deeper insights.
</a:t>
            </a:r>
          </a:p>
          <a:p>
            <a:r>
              <a:rPr lang="en-US"/>
              <a:t>Supports predictive analytics and decision-making.
</a:t>
            </a:r>
          </a:p>
          <a:p>
            <a:endParaRPr lang="en-US"/>
          </a:p>
        </p:txBody>
      </p:sp>
    </p:spTree>
    <p:extLst>
      <p:ext uri="{BB962C8B-B14F-4D97-AF65-F5344CB8AC3E}">
        <p14:creationId xmlns:p14="http://schemas.microsoft.com/office/powerpoint/2010/main" val="17724763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65142-EFFC-CC93-CC98-622819EBB1CC}"/>
              </a:ext>
            </a:extLst>
          </p:cNvPr>
          <p:cNvSpPr>
            <a:spLocks noGrp="1"/>
          </p:cNvSpPr>
          <p:nvPr>
            <p:ph type="title"/>
          </p:nvPr>
        </p:nvSpPr>
        <p:spPr/>
        <p:txBody>
          <a:bodyPr/>
          <a:lstStyle/>
          <a:p>
            <a:r>
              <a:rPr lang="en-US"/>
              <a:t>Salesforce AppExchange</a:t>
            </a:r>
          </a:p>
        </p:txBody>
      </p:sp>
      <p:sp>
        <p:nvSpPr>
          <p:cNvPr id="3" name="Text Placeholder 2">
            <a:extLst>
              <a:ext uri="{FF2B5EF4-FFF2-40B4-BE49-F238E27FC236}">
                <a16:creationId xmlns:a16="http://schemas.microsoft.com/office/drawing/2014/main" id="{497354E0-0AA3-58FD-0295-DAF6BED5FC91}"/>
              </a:ext>
            </a:extLst>
          </p:cNvPr>
          <p:cNvSpPr>
            <a:spLocks noGrp="1"/>
          </p:cNvSpPr>
          <p:nvPr>
            <p:ph type="body" idx="1"/>
          </p:nvPr>
        </p:nvSpPr>
        <p:spPr/>
        <p:txBody>
          <a:bodyPr/>
          <a:lstStyle/>
          <a:p>
            <a:r>
              <a:rPr lang="en-US"/>
              <a:t>Marketplace for Salesforce apps and solutions.
</a:t>
            </a:r>
          </a:p>
          <a:p>
            <a:r>
              <a:rPr lang="en-US"/>
              <a:t>Offers third-party apps that integrate with Salesforce.
</a:t>
            </a:r>
          </a:p>
          <a:p>
            <a:r>
              <a:rPr lang="en-US"/>
              <a:t>Provides solutions for marketing, analytics, and productivity.
</a:t>
            </a:r>
          </a:p>
          <a:p>
            <a:r>
              <a:rPr lang="en-US"/>
              <a:t>Helps customize Salesforce for specific business needs.
</a:t>
            </a:r>
          </a:p>
          <a:p>
            <a:endParaRPr lang="en-US"/>
          </a:p>
        </p:txBody>
      </p:sp>
    </p:spTree>
    <p:extLst>
      <p:ext uri="{BB962C8B-B14F-4D97-AF65-F5344CB8AC3E}">
        <p14:creationId xmlns:p14="http://schemas.microsoft.com/office/powerpoint/2010/main" val="11509582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9B0E4-4BCC-9089-B1CA-55A0969D548F}"/>
              </a:ext>
            </a:extLst>
          </p:cNvPr>
          <p:cNvSpPr>
            <a:spLocks noGrp="1"/>
          </p:cNvSpPr>
          <p:nvPr>
            <p:ph type="title"/>
          </p:nvPr>
        </p:nvSpPr>
        <p:spPr/>
        <p:txBody>
          <a:bodyPr/>
          <a:lstStyle/>
          <a:p>
            <a:r>
              <a:rPr lang="en-US"/>
              <a:t>Salesforce Health Cloud</a:t>
            </a:r>
          </a:p>
        </p:txBody>
      </p:sp>
      <p:sp>
        <p:nvSpPr>
          <p:cNvPr id="3" name="Text Placeholder 2">
            <a:extLst>
              <a:ext uri="{FF2B5EF4-FFF2-40B4-BE49-F238E27FC236}">
                <a16:creationId xmlns:a16="http://schemas.microsoft.com/office/drawing/2014/main" id="{8A916135-DD80-4EAD-3907-D216EC14BA74}"/>
              </a:ext>
            </a:extLst>
          </p:cNvPr>
          <p:cNvSpPr>
            <a:spLocks noGrp="1"/>
          </p:cNvSpPr>
          <p:nvPr>
            <p:ph type="body" idx="1"/>
          </p:nvPr>
        </p:nvSpPr>
        <p:spPr/>
        <p:txBody>
          <a:bodyPr>
            <a:normAutofit fontScale="92500"/>
          </a:bodyPr>
          <a:lstStyle/>
          <a:p>
            <a:r>
              <a:rPr lang="en-US"/>
              <a:t>Designed for healthcare providers and organizations.
</a:t>
            </a:r>
          </a:p>
          <a:p>
            <a:r>
              <a:rPr lang="en-US"/>
              <a:t>Supports patient management, care coordination, and clinical data.
</a:t>
            </a:r>
          </a:p>
          <a:p>
            <a:r>
              <a:rPr lang="en-US"/>
              <a:t>Provides compliance with healthcare regulations.
</a:t>
            </a:r>
          </a:p>
          <a:p>
            <a:r>
              <a:rPr lang="en-US"/>
              <a:t>Facilitates patient engagement and healthcare workflow automation.
</a:t>
            </a:r>
          </a:p>
          <a:p>
            <a:endParaRPr lang="en-US"/>
          </a:p>
        </p:txBody>
      </p:sp>
    </p:spTree>
    <p:extLst>
      <p:ext uri="{BB962C8B-B14F-4D97-AF65-F5344CB8AC3E}">
        <p14:creationId xmlns:p14="http://schemas.microsoft.com/office/powerpoint/2010/main" val="6435879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B596E-7C39-8B00-1342-43118C24B69F}"/>
              </a:ext>
            </a:extLst>
          </p:cNvPr>
          <p:cNvSpPr>
            <a:spLocks noGrp="1"/>
          </p:cNvSpPr>
          <p:nvPr>
            <p:ph type="title"/>
          </p:nvPr>
        </p:nvSpPr>
        <p:spPr/>
        <p:txBody>
          <a:bodyPr/>
          <a:lstStyle/>
          <a:p>
            <a:r>
              <a:rPr lang="en-US"/>
              <a:t>Salesforce Financial Services Cloud</a:t>
            </a:r>
          </a:p>
        </p:txBody>
      </p:sp>
      <p:sp>
        <p:nvSpPr>
          <p:cNvPr id="3" name="Text Placeholder 2">
            <a:extLst>
              <a:ext uri="{FF2B5EF4-FFF2-40B4-BE49-F238E27FC236}">
                <a16:creationId xmlns:a16="http://schemas.microsoft.com/office/drawing/2014/main" id="{9F860385-6C96-25F6-BBA4-54DF3CC0D9BA}"/>
              </a:ext>
            </a:extLst>
          </p:cNvPr>
          <p:cNvSpPr>
            <a:spLocks noGrp="1"/>
          </p:cNvSpPr>
          <p:nvPr>
            <p:ph type="body" idx="1"/>
          </p:nvPr>
        </p:nvSpPr>
        <p:spPr/>
        <p:txBody>
          <a:bodyPr/>
          <a:lstStyle/>
          <a:p>
            <a:r>
              <a:rPr lang="en-US"/>
              <a:t>Built for financial services institutions.
</a:t>
            </a:r>
          </a:p>
          <a:p>
            <a:r>
              <a:rPr lang="en-US"/>
              <a:t>Supports client and portfolio management.
</a:t>
            </a:r>
          </a:p>
          <a:p>
            <a:r>
              <a:rPr lang="en-US"/>
              <a:t>Helps financial advisors track performance and compliance.
</a:t>
            </a:r>
          </a:p>
          <a:p>
            <a:r>
              <a:rPr lang="en-US"/>
              <a:t>Provides insights on financial planning and investment strategies.
</a:t>
            </a:r>
          </a:p>
          <a:p>
            <a:endParaRPr lang="en-US"/>
          </a:p>
        </p:txBody>
      </p:sp>
    </p:spTree>
    <p:extLst>
      <p:ext uri="{BB962C8B-B14F-4D97-AF65-F5344CB8AC3E}">
        <p14:creationId xmlns:p14="http://schemas.microsoft.com/office/powerpoint/2010/main" val="21848987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C5A89-9AC1-0841-F313-3020D28C2592}"/>
              </a:ext>
            </a:extLst>
          </p:cNvPr>
          <p:cNvSpPr>
            <a:spLocks noGrp="1"/>
          </p:cNvSpPr>
          <p:nvPr>
            <p:ph type="title"/>
          </p:nvPr>
        </p:nvSpPr>
        <p:spPr/>
        <p:txBody>
          <a:bodyPr/>
          <a:lstStyle/>
          <a:p>
            <a:r>
              <a:rPr lang="en-US"/>
              <a:t>Introduction to Different Types of Charts</a:t>
            </a:r>
          </a:p>
        </p:txBody>
      </p:sp>
      <p:sp>
        <p:nvSpPr>
          <p:cNvPr id="3" name="Text Placeholder 2">
            <a:extLst>
              <a:ext uri="{FF2B5EF4-FFF2-40B4-BE49-F238E27FC236}">
                <a16:creationId xmlns:a16="http://schemas.microsoft.com/office/drawing/2014/main" id="{9ACD0DA6-E7D4-9306-85C4-54119FA77303}"/>
              </a:ext>
            </a:extLst>
          </p:cNvPr>
          <p:cNvSpPr>
            <a:spLocks noGrp="1"/>
          </p:cNvSpPr>
          <p:nvPr>
            <p:ph type="body" idx="1"/>
          </p:nvPr>
        </p:nvSpPr>
        <p:spPr/>
        <p:txBody>
          <a:bodyPr/>
          <a:lstStyle/>
          <a:p>
            <a:r>
              <a:rPr lang="en-US"/>
              <a:t>Charts are essential for data visualization.
</a:t>
            </a:r>
          </a:p>
          <a:p>
            <a:r>
              <a:rPr lang="en-US"/>
              <a:t>Different charts represent data in various ways.
</a:t>
            </a:r>
          </a:p>
          <a:p>
            <a:r>
              <a:rPr lang="en-US"/>
              <a:t>Choosing the right chart depends on the type of data.
</a:t>
            </a:r>
          </a:p>
          <a:p>
            <a:r>
              <a:rPr lang="en-US"/>
              <a:t>Charts help make data easier to understand and analyze.
</a:t>
            </a:r>
          </a:p>
          <a:p>
            <a:endParaRPr lang="en-US"/>
          </a:p>
        </p:txBody>
      </p:sp>
    </p:spTree>
    <p:extLst>
      <p:ext uri="{BB962C8B-B14F-4D97-AF65-F5344CB8AC3E}">
        <p14:creationId xmlns:p14="http://schemas.microsoft.com/office/powerpoint/2010/main" val="13565844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FCD79-DD28-3F93-C4D1-A67679B26917}"/>
              </a:ext>
            </a:extLst>
          </p:cNvPr>
          <p:cNvSpPr>
            <a:spLocks noGrp="1"/>
          </p:cNvSpPr>
          <p:nvPr>
            <p:ph type="title"/>
          </p:nvPr>
        </p:nvSpPr>
        <p:spPr/>
        <p:txBody>
          <a:bodyPr/>
          <a:lstStyle/>
          <a:p>
            <a:r>
              <a:rPr lang="en-US"/>
              <a:t>Column Chart</a:t>
            </a:r>
          </a:p>
        </p:txBody>
      </p:sp>
      <p:sp>
        <p:nvSpPr>
          <p:cNvPr id="3" name="Text Placeholder 2">
            <a:extLst>
              <a:ext uri="{FF2B5EF4-FFF2-40B4-BE49-F238E27FC236}">
                <a16:creationId xmlns:a16="http://schemas.microsoft.com/office/drawing/2014/main" id="{397AAB2E-83FA-675E-D771-B88DF94631BD}"/>
              </a:ext>
            </a:extLst>
          </p:cNvPr>
          <p:cNvSpPr>
            <a:spLocks noGrp="1"/>
          </p:cNvSpPr>
          <p:nvPr>
            <p:ph type="body" idx="1"/>
          </p:nvPr>
        </p:nvSpPr>
        <p:spPr/>
        <p:txBody>
          <a:bodyPr/>
          <a:lstStyle/>
          <a:p>
            <a:r>
              <a:rPr lang="en-US"/>
              <a:t>Used to compare different categories of data.
</a:t>
            </a:r>
          </a:p>
          <a:p>
            <a:r>
              <a:rPr lang="en-US"/>
              <a:t>Displays data in vertical bars.
</a:t>
            </a:r>
          </a:p>
          <a:p>
            <a:r>
              <a:rPr lang="en-US"/>
              <a:t>Great for showing changes over time.
</a:t>
            </a:r>
          </a:p>
          <a:p>
            <a:r>
              <a:rPr lang="en-US"/>
              <a:t>Easy to interpret for small datasets.
</a:t>
            </a:r>
          </a:p>
          <a:p>
            <a:endParaRPr lang="en-US"/>
          </a:p>
        </p:txBody>
      </p:sp>
    </p:spTree>
    <p:extLst>
      <p:ext uri="{BB962C8B-B14F-4D97-AF65-F5344CB8AC3E}">
        <p14:creationId xmlns:p14="http://schemas.microsoft.com/office/powerpoint/2010/main" val="73403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8C2F5-9A4D-40A3-A618-4890099F641C}"/>
              </a:ext>
            </a:extLst>
          </p:cNvPr>
          <p:cNvSpPr>
            <a:spLocks noGrp="1"/>
          </p:cNvSpPr>
          <p:nvPr>
            <p:ph type="title"/>
          </p:nvPr>
        </p:nvSpPr>
        <p:spPr/>
        <p:txBody>
          <a:bodyPr/>
          <a:lstStyle/>
          <a:p>
            <a:r>
              <a:rPr lang="en-US"/>
              <a:t>Integration with Google Workspace</a:t>
            </a:r>
          </a:p>
        </p:txBody>
      </p:sp>
      <p:sp>
        <p:nvSpPr>
          <p:cNvPr id="3" name="Text Placeholder 2">
            <a:extLst>
              <a:ext uri="{FF2B5EF4-FFF2-40B4-BE49-F238E27FC236}">
                <a16:creationId xmlns:a16="http://schemas.microsoft.com/office/drawing/2014/main" id="{1FBB6F84-2BA4-9548-2630-C20C0093DEDE}"/>
              </a:ext>
            </a:extLst>
          </p:cNvPr>
          <p:cNvSpPr>
            <a:spLocks noGrp="1"/>
          </p:cNvSpPr>
          <p:nvPr>
            <p:ph type="body" idx="1"/>
          </p:nvPr>
        </p:nvSpPr>
        <p:spPr/>
        <p:txBody>
          <a:bodyPr>
            <a:normAutofit fontScale="85000" lnSpcReduction="20000"/>
          </a:bodyPr>
          <a:lstStyle/>
          <a:p>
            <a:r>
              <a:rPr lang="en-US"/>
              <a:t>Google Sheets integrates with other Google Workspace tools like Docs, Slides, and Forms.
</a:t>
            </a:r>
          </a:p>
          <a:p>
            <a:r>
              <a:rPr lang="en-US"/>
              <a:t>It syncs seamlessly with Google Drive.
</a:t>
            </a:r>
          </a:p>
          <a:p>
            <a:r>
              <a:rPr lang="en-US"/>
              <a:t>You can use Google Apps Script to automate tasks and extend functionality.
</a:t>
            </a:r>
          </a:p>
          <a:p>
            <a:r>
              <a:rPr lang="en-US"/>
              <a:t>Google Forms responses automatically populate into Sheets.
</a:t>
            </a:r>
          </a:p>
          <a:p>
            <a:r>
              <a:rPr lang="en-US"/>
              <a:t>It is easy to import data from Google Analytics and other Google services.
</a:t>
            </a:r>
          </a:p>
          <a:p>
            <a:endParaRPr lang="en-US"/>
          </a:p>
        </p:txBody>
      </p:sp>
    </p:spTree>
    <p:extLst>
      <p:ext uri="{BB962C8B-B14F-4D97-AF65-F5344CB8AC3E}">
        <p14:creationId xmlns:p14="http://schemas.microsoft.com/office/powerpoint/2010/main" val="5481797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049A8-0AB4-1D2B-38D7-1C3F907EAA4D}"/>
              </a:ext>
            </a:extLst>
          </p:cNvPr>
          <p:cNvSpPr>
            <a:spLocks noGrp="1"/>
          </p:cNvSpPr>
          <p:nvPr>
            <p:ph type="title"/>
          </p:nvPr>
        </p:nvSpPr>
        <p:spPr/>
        <p:txBody>
          <a:bodyPr/>
          <a:lstStyle/>
          <a:p>
            <a:r>
              <a:rPr lang="en-US"/>
              <a:t>Bar Chart</a:t>
            </a:r>
          </a:p>
        </p:txBody>
      </p:sp>
      <p:sp>
        <p:nvSpPr>
          <p:cNvPr id="3" name="Text Placeholder 2">
            <a:extLst>
              <a:ext uri="{FF2B5EF4-FFF2-40B4-BE49-F238E27FC236}">
                <a16:creationId xmlns:a16="http://schemas.microsoft.com/office/drawing/2014/main" id="{568A88CE-E39E-FD1C-7CC9-E19FE172D197}"/>
              </a:ext>
            </a:extLst>
          </p:cNvPr>
          <p:cNvSpPr>
            <a:spLocks noGrp="1"/>
          </p:cNvSpPr>
          <p:nvPr>
            <p:ph type="body" idx="1"/>
          </p:nvPr>
        </p:nvSpPr>
        <p:spPr/>
        <p:txBody>
          <a:bodyPr/>
          <a:lstStyle/>
          <a:p>
            <a:r>
              <a:rPr lang="en-US"/>
              <a:t>Similar to column charts but data is displayed horizontally.
</a:t>
            </a:r>
          </a:p>
          <a:p>
            <a:r>
              <a:rPr lang="en-US"/>
              <a:t>Ideal for comparing many categories.
</a:t>
            </a:r>
          </a:p>
          <a:p>
            <a:r>
              <a:rPr lang="en-US"/>
              <a:t>Useful when category labels are long.
</a:t>
            </a:r>
          </a:p>
          <a:p>
            <a:r>
              <a:rPr lang="en-US"/>
              <a:t>Effective for showing comparisons across different groups.
</a:t>
            </a:r>
          </a:p>
          <a:p>
            <a:endParaRPr lang="en-US"/>
          </a:p>
        </p:txBody>
      </p:sp>
    </p:spTree>
    <p:extLst>
      <p:ext uri="{BB962C8B-B14F-4D97-AF65-F5344CB8AC3E}">
        <p14:creationId xmlns:p14="http://schemas.microsoft.com/office/powerpoint/2010/main" val="39030693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7CCB2-2335-094B-C596-CF25144607C5}"/>
              </a:ext>
            </a:extLst>
          </p:cNvPr>
          <p:cNvSpPr>
            <a:spLocks noGrp="1"/>
          </p:cNvSpPr>
          <p:nvPr>
            <p:ph type="title"/>
          </p:nvPr>
        </p:nvSpPr>
        <p:spPr/>
        <p:txBody>
          <a:bodyPr/>
          <a:lstStyle/>
          <a:p>
            <a:r>
              <a:rPr lang="en-US"/>
              <a:t>Line Chart</a:t>
            </a:r>
          </a:p>
        </p:txBody>
      </p:sp>
      <p:sp>
        <p:nvSpPr>
          <p:cNvPr id="3" name="Text Placeholder 2">
            <a:extLst>
              <a:ext uri="{FF2B5EF4-FFF2-40B4-BE49-F238E27FC236}">
                <a16:creationId xmlns:a16="http://schemas.microsoft.com/office/drawing/2014/main" id="{A2D2036F-CE24-1F28-A226-776DCECF7A2F}"/>
              </a:ext>
            </a:extLst>
          </p:cNvPr>
          <p:cNvSpPr>
            <a:spLocks noGrp="1"/>
          </p:cNvSpPr>
          <p:nvPr>
            <p:ph type="body" idx="1"/>
          </p:nvPr>
        </p:nvSpPr>
        <p:spPr/>
        <p:txBody>
          <a:bodyPr/>
          <a:lstStyle/>
          <a:p>
            <a:r>
              <a:rPr lang="en-US"/>
              <a:t>Shows trends over time with a continuous line.
</a:t>
            </a:r>
          </a:p>
          <a:p>
            <a:r>
              <a:rPr lang="en-US"/>
              <a:t>Best for visualizing data points in a series.
</a:t>
            </a:r>
          </a:p>
          <a:p>
            <a:r>
              <a:rPr lang="en-US"/>
              <a:t>Can display multiple data series.
</a:t>
            </a:r>
          </a:p>
          <a:p>
            <a:r>
              <a:rPr lang="en-US"/>
              <a:t>Used for forecasting and tracking performance.
</a:t>
            </a:r>
          </a:p>
          <a:p>
            <a:endParaRPr lang="en-US"/>
          </a:p>
        </p:txBody>
      </p:sp>
    </p:spTree>
    <p:extLst>
      <p:ext uri="{BB962C8B-B14F-4D97-AF65-F5344CB8AC3E}">
        <p14:creationId xmlns:p14="http://schemas.microsoft.com/office/powerpoint/2010/main" val="1598038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DAEAA-DD15-D650-90D9-4CA28613B37A}"/>
              </a:ext>
            </a:extLst>
          </p:cNvPr>
          <p:cNvSpPr>
            <a:spLocks noGrp="1"/>
          </p:cNvSpPr>
          <p:nvPr>
            <p:ph type="title"/>
          </p:nvPr>
        </p:nvSpPr>
        <p:spPr/>
        <p:txBody>
          <a:bodyPr/>
          <a:lstStyle/>
          <a:p>
            <a:r>
              <a:rPr lang="en-US"/>
              <a:t>Pie Chart</a:t>
            </a:r>
          </a:p>
        </p:txBody>
      </p:sp>
      <p:sp>
        <p:nvSpPr>
          <p:cNvPr id="3" name="Text Placeholder 2">
            <a:extLst>
              <a:ext uri="{FF2B5EF4-FFF2-40B4-BE49-F238E27FC236}">
                <a16:creationId xmlns:a16="http://schemas.microsoft.com/office/drawing/2014/main" id="{ADF950F6-E0BC-B9C3-3795-BB16C11667FB}"/>
              </a:ext>
            </a:extLst>
          </p:cNvPr>
          <p:cNvSpPr>
            <a:spLocks noGrp="1"/>
          </p:cNvSpPr>
          <p:nvPr>
            <p:ph type="body" idx="1"/>
          </p:nvPr>
        </p:nvSpPr>
        <p:spPr/>
        <p:txBody>
          <a:bodyPr/>
          <a:lstStyle/>
          <a:p>
            <a:r>
              <a:rPr lang="en-US"/>
              <a:t>Represents data as slices of a whole.
</a:t>
            </a:r>
          </a:p>
          <a:p>
            <a:r>
              <a:rPr lang="en-US"/>
              <a:t>Shows the percentage distribution of data.
</a:t>
            </a:r>
          </a:p>
          <a:p>
            <a:r>
              <a:rPr lang="en-US"/>
              <a:t>Good for visualizing proportions of a total.
</a:t>
            </a:r>
          </a:p>
          <a:p>
            <a:r>
              <a:rPr lang="en-US"/>
              <a:t>Ideal when you have limited categories to show.
</a:t>
            </a:r>
          </a:p>
          <a:p>
            <a:endParaRPr lang="en-US"/>
          </a:p>
        </p:txBody>
      </p:sp>
    </p:spTree>
    <p:extLst>
      <p:ext uri="{BB962C8B-B14F-4D97-AF65-F5344CB8AC3E}">
        <p14:creationId xmlns:p14="http://schemas.microsoft.com/office/powerpoint/2010/main" val="23351567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07702-D4A4-0E6E-52D2-DD51B10C3BB1}"/>
              </a:ext>
            </a:extLst>
          </p:cNvPr>
          <p:cNvSpPr>
            <a:spLocks noGrp="1"/>
          </p:cNvSpPr>
          <p:nvPr>
            <p:ph type="title"/>
          </p:nvPr>
        </p:nvSpPr>
        <p:spPr/>
        <p:txBody>
          <a:bodyPr/>
          <a:lstStyle/>
          <a:p>
            <a:r>
              <a:rPr lang="en-US"/>
              <a:t>Doughnut Chart</a:t>
            </a:r>
          </a:p>
        </p:txBody>
      </p:sp>
      <p:sp>
        <p:nvSpPr>
          <p:cNvPr id="3" name="Text Placeholder 2">
            <a:extLst>
              <a:ext uri="{FF2B5EF4-FFF2-40B4-BE49-F238E27FC236}">
                <a16:creationId xmlns:a16="http://schemas.microsoft.com/office/drawing/2014/main" id="{5282D341-C603-CBAE-CE72-607C07A490F4}"/>
              </a:ext>
            </a:extLst>
          </p:cNvPr>
          <p:cNvSpPr>
            <a:spLocks noGrp="1"/>
          </p:cNvSpPr>
          <p:nvPr>
            <p:ph type="body" idx="1"/>
          </p:nvPr>
        </p:nvSpPr>
        <p:spPr/>
        <p:txBody>
          <a:bodyPr>
            <a:normAutofit lnSpcReduction="10000"/>
          </a:bodyPr>
          <a:lstStyle/>
          <a:p>
            <a:r>
              <a:rPr lang="en-US"/>
              <a:t>Similar to pie chart but with a hole in the center.
</a:t>
            </a:r>
          </a:p>
          <a:p>
            <a:r>
              <a:rPr lang="en-US"/>
              <a:t>Can display multiple series in the same chart.
</a:t>
            </a:r>
          </a:p>
          <a:p>
            <a:r>
              <a:rPr lang="en-US"/>
              <a:t>Useful for visualizing proportional data with more than one category.
</a:t>
            </a:r>
          </a:p>
          <a:p>
            <a:r>
              <a:rPr lang="en-US"/>
              <a:t>Can help differentiate between related data points.
</a:t>
            </a:r>
          </a:p>
          <a:p>
            <a:endParaRPr lang="en-US"/>
          </a:p>
        </p:txBody>
      </p:sp>
    </p:spTree>
    <p:extLst>
      <p:ext uri="{BB962C8B-B14F-4D97-AF65-F5344CB8AC3E}">
        <p14:creationId xmlns:p14="http://schemas.microsoft.com/office/powerpoint/2010/main" val="27396745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63357-92FF-5233-F48A-300163E922C0}"/>
              </a:ext>
            </a:extLst>
          </p:cNvPr>
          <p:cNvSpPr>
            <a:spLocks noGrp="1"/>
          </p:cNvSpPr>
          <p:nvPr>
            <p:ph type="title"/>
          </p:nvPr>
        </p:nvSpPr>
        <p:spPr/>
        <p:txBody>
          <a:bodyPr/>
          <a:lstStyle/>
          <a:p>
            <a:r>
              <a:rPr lang="en-US"/>
              <a:t>Area Chart</a:t>
            </a:r>
          </a:p>
        </p:txBody>
      </p:sp>
      <p:sp>
        <p:nvSpPr>
          <p:cNvPr id="3" name="Text Placeholder 2">
            <a:extLst>
              <a:ext uri="{FF2B5EF4-FFF2-40B4-BE49-F238E27FC236}">
                <a16:creationId xmlns:a16="http://schemas.microsoft.com/office/drawing/2014/main" id="{0CD68249-0469-99B7-6F71-85A1092110FA}"/>
              </a:ext>
            </a:extLst>
          </p:cNvPr>
          <p:cNvSpPr>
            <a:spLocks noGrp="1"/>
          </p:cNvSpPr>
          <p:nvPr>
            <p:ph type="body" idx="1"/>
          </p:nvPr>
        </p:nvSpPr>
        <p:spPr/>
        <p:txBody>
          <a:bodyPr/>
          <a:lstStyle/>
          <a:p>
            <a:r>
              <a:rPr lang="en-US"/>
              <a:t>Shows the magnitude of data over time or categories.
</a:t>
            </a:r>
          </a:p>
          <a:p>
            <a:r>
              <a:rPr lang="en-US"/>
              <a:t>The area below the line is filled to emphasize volume.
</a:t>
            </a:r>
          </a:p>
          <a:p>
            <a:r>
              <a:rPr lang="en-US"/>
              <a:t>Great for visualizing cumulative data.
</a:t>
            </a:r>
          </a:p>
          <a:p>
            <a:r>
              <a:rPr lang="en-US"/>
              <a:t>Used to show growth or trends over time.
</a:t>
            </a:r>
          </a:p>
          <a:p>
            <a:endParaRPr lang="en-US"/>
          </a:p>
        </p:txBody>
      </p:sp>
    </p:spTree>
    <p:extLst>
      <p:ext uri="{BB962C8B-B14F-4D97-AF65-F5344CB8AC3E}">
        <p14:creationId xmlns:p14="http://schemas.microsoft.com/office/powerpoint/2010/main" val="4128360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8E11D-A2B3-422F-2487-6BE235AD7302}"/>
              </a:ext>
            </a:extLst>
          </p:cNvPr>
          <p:cNvSpPr>
            <a:spLocks noGrp="1"/>
          </p:cNvSpPr>
          <p:nvPr>
            <p:ph type="title"/>
          </p:nvPr>
        </p:nvSpPr>
        <p:spPr/>
        <p:txBody>
          <a:bodyPr/>
          <a:lstStyle/>
          <a:p>
            <a:r>
              <a:rPr lang="en-US"/>
              <a:t>Scatter Chart</a:t>
            </a:r>
          </a:p>
        </p:txBody>
      </p:sp>
      <p:sp>
        <p:nvSpPr>
          <p:cNvPr id="3" name="Text Placeholder 2">
            <a:extLst>
              <a:ext uri="{FF2B5EF4-FFF2-40B4-BE49-F238E27FC236}">
                <a16:creationId xmlns:a16="http://schemas.microsoft.com/office/drawing/2014/main" id="{A18EB559-7DE0-B8BD-D55D-65ED2FB7939B}"/>
              </a:ext>
            </a:extLst>
          </p:cNvPr>
          <p:cNvSpPr>
            <a:spLocks noGrp="1"/>
          </p:cNvSpPr>
          <p:nvPr>
            <p:ph type="body" idx="1"/>
          </p:nvPr>
        </p:nvSpPr>
        <p:spPr/>
        <p:txBody>
          <a:bodyPr/>
          <a:lstStyle/>
          <a:p>
            <a:r>
              <a:rPr lang="en-US"/>
              <a:t>Uses dots to represent data points.
</a:t>
            </a:r>
          </a:p>
          <a:p>
            <a:r>
              <a:rPr lang="en-US"/>
              <a:t>Best for showing the relationship between two variables.
</a:t>
            </a:r>
          </a:p>
          <a:p>
            <a:r>
              <a:rPr lang="en-US"/>
              <a:t>Can display large datasets.
</a:t>
            </a:r>
          </a:p>
          <a:p>
            <a:r>
              <a:rPr lang="en-US"/>
              <a:t>Useful for identifying correlations between variables.
</a:t>
            </a:r>
          </a:p>
          <a:p>
            <a:endParaRPr lang="en-US"/>
          </a:p>
        </p:txBody>
      </p:sp>
    </p:spTree>
    <p:extLst>
      <p:ext uri="{BB962C8B-B14F-4D97-AF65-F5344CB8AC3E}">
        <p14:creationId xmlns:p14="http://schemas.microsoft.com/office/powerpoint/2010/main" val="14490118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9DFE-D75F-0B14-05FB-01DA46583F78}"/>
              </a:ext>
            </a:extLst>
          </p:cNvPr>
          <p:cNvSpPr>
            <a:spLocks noGrp="1"/>
          </p:cNvSpPr>
          <p:nvPr>
            <p:ph type="title"/>
          </p:nvPr>
        </p:nvSpPr>
        <p:spPr/>
        <p:txBody>
          <a:bodyPr/>
          <a:lstStyle/>
          <a:p>
            <a:r>
              <a:rPr lang="en-US"/>
              <a:t>Bubble Chart</a:t>
            </a:r>
          </a:p>
        </p:txBody>
      </p:sp>
      <p:sp>
        <p:nvSpPr>
          <p:cNvPr id="3" name="Text Placeholder 2">
            <a:extLst>
              <a:ext uri="{FF2B5EF4-FFF2-40B4-BE49-F238E27FC236}">
                <a16:creationId xmlns:a16="http://schemas.microsoft.com/office/drawing/2014/main" id="{5F7D4E5C-29C7-0813-66FF-88763203A31A}"/>
              </a:ext>
            </a:extLst>
          </p:cNvPr>
          <p:cNvSpPr>
            <a:spLocks noGrp="1"/>
          </p:cNvSpPr>
          <p:nvPr>
            <p:ph type="body" idx="1"/>
          </p:nvPr>
        </p:nvSpPr>
        <p:spPr/>
        <p:txBody>
          <a:bodyPr>
            <a:normAutofit lnSpcReduction="10000"/>
          </a:bodyPr>
          <a:lstStyle/>
          <a:p>
            <a:r>
              <a:rPr lang="en-US"/>
              <a:t>An extension of scatter chart with bubbles representing a third variable.
</a:t>
            </a:r>
          </a:p>
          <a:p>
            <a:r>
              <a:rPr lang="en-US"/>
              <a:t>Size of the bubble represents another dimension of data.
</a:t>
            </a:r>
          </a:p>
          <a:p>
            <a:r>
              <a:rPr lang="en-US"/>
              <a:t>Good for displaying multi-dimensional data.
</a:t>
            </a:r>
          </a:p>
          <a:p>
            <a:r>
              <a:rPr lang="en-US"/>
              <a:t>Used in marketing and financial data analysis.
</a:t>
            </a:r>
          </a:p>
          <a:p>
            <a:endParaRPr lang="en-US"/>
          </a:p>
        </p:txBody>
      </p:sp>
    </p:spTree>
    <p:extLst>
      <p:ext uri="{BB962C8B-B14F-4D97-AF65-F5344CB8AC3E}">
        <p14:creationId xmlns:p14="http://schemas.microsoft.com/office/powerpoint/2010/main" val="41909502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50B03-CF32-2C56-85B8-F63A3D8C1926}"/>
              </a:ext>
            </a:extLst>
          </p:cNvPr>
          <p:cNvSpPr>
            <a:spLocks noGrp="1"/>
          </p:cNvSpPr>
          <p:nvPr>
            <p:ph type="title"/>
          </p:nvPr>
        </p:nvSpPr>
        <p:spPr/>
        <p:txBody>
          <a:bodyPr/>
          <a:lstStyle/>
          <a:p>
            <a:r>
              <a:rPr lang="en-US"/>
              <a:t>Radar Chart</a:t>
            </a:r>
          </a:p>
        </p:txBody>
      </p:sp>
      <p:sp>
        <p:nvSpPr>
          <p:cNvPr id="3" name="Text Placeholder 2">
            <a:extLst>
              <a:ext uri="{FF2B5EF4-FFF2-40B4-BE49-F238E27FC236}">
                <a16:creationId xmlns:a16="http://schemas.microsoft.com/office/drawing/2014/main" id="{192CEE6A-9991-09F5-36FB-2178D77C2A55}"/>
              </a:ext>
            </a:extLst>
          </p:cNvPr>
          <p:cNvSpPr>
            <a:spLocks noGrp="1"/>
          </p:cNvSpPr>
          <p:nvPr>
            <p:ph type="body" idx="1"/>
          </p:nvPr>
        </p:nvSpPr>
        <p:spPr/>
        <p:txBody>
          <a:bodyPr/>
          <a:lstStyle/>
          <a:p>
            <a:r>
              <a:rPr lang="en-US"/>
              <a:t>Represents data on multiple axes.
</a:t>
            </a:r>
          </a:p>
          <a:p>
            <a:r>
              <a:rPr lang="en-US"/>
              <a:t>Used for comparing multiple variables across categories.
</a:t>
            </a:r>
          </a:p>
          <a:p>
            <a:r>
              <a:rPr lang="en-US"/>
              <a:t>Great for displaying data across different dimensions.
</a:t>
            </a:r>
          </a:p>
          <a:p>
            <a:r>
              <a:rPr lang="en-US"/>
              <a:t>Ideal for showing strengths and weaknesses across variables.
</a:t>
            </a:r>
          </a:p>
          <a:p>
            <a:endParaRPr lang="en-US"/>
          </a:p>
        </p:txBody>
      </p:sp>
    </p:spTree>
    <p:extLst>
      <p:ext uri="{BB962C8B-B14F-4D97-AF65-F5344CB8AC3E}">
        <p14:creationId xmlns:p14="http://schemas.microsoft.com/office/powerpoint/2010/main" val="35222276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25C3D7-2A87-C200-640A-8731DFBF2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CFBD3C-57C3-34D1-FE0B-FE44EC77A718}"/>
              </a:ext>
            </a:extLst>
          </p:cNvPr>
          <p:cNvSpPr>
            <a:spLocks noGrp="1"/>
          </p:cNvSpPr>
          <p:nvPr>
            <p:ph type="title"/>
          </p:nvPr>
        </p:nvSpPr>
        <p:spPr/>
        <p:txBody>
          <a:bodyPr/>
          <a:lstStyle/>
          <a:p>
            <a:r>
              <a:rPr lang="en-US"/>
              <a:t>Introduction to Graphs and Lines</a:t>
            </a:r>
          </a:p>
        </p:txBody>
      </p:sp>
      <p:sp>
        <p:nvSpPr>
          <p:cNvPr id="3" name="Text Placeholder 2">
            <a:extLst>
              <a:ext uri="{FF2B5EF4-FFF2-40B4-BE49-F238E27FC236}">
                <a16:creationId xmlns:a16="http://schemas.microsoft.com/office/drawing/2014/main" id="{A6BEA111-2625-D318-E658-63AD1AE60ED4}"/>
              </a:ext>
            </a:extLst>
          </p:cNvPr>
          <p:cNvSpPr>
            <a:spLocks noGrp="1"/>
          </p:cNvSpPr>
          <p:nvPr>
            <p:ph type="body" idx="1"/>
          </p:nvPr>
        </p:nvSpPr>
        <p:spPr/>
        <p:txBody>
          <a:bodyPr>
            <a:normAutofit fontScale="92500" lnSpcReduction="20000"/>
          </a:bodyPr>
          <a:lstStyle/>
          <a:p>
            <a:r>
              <a:rPr lang="en-US"/>
              <a:t>Graphs and lines are both used to represent data visually.
</a:t>
            </a:r>
          </a:p>
          <a:p>
            <a:r>
              <a:rPr lang="en-US"/>
              <a:t>They help simplify the understanding of complex data.
</a:t>
            </a:r>
          </a:p>
          <a:p>
            <a:r>
              <a:rPr lang="en-US"/>
              <a:t>Graphs typically represent a range of values or categories.
</a:t>
            </a:r>
          </a:p>
          <a:p>
            <a:r>
              <a:rPr lang="en-US"/>
              <a:t>Lines are used to show trends or relationships between two variables.
</a:t>
            </a:r>
          </a:p>
          <a:p>
            <a:r>
              <a:rPr lang="en-US"/>
              <a:t>Both can be used to analyze patterns and data trends.
</a:t>
            </a:r>
          </a:p>
          <a:p>
            <a:endParaRPr lang="en-US"/>
          </a:p>
        </p:txBody>
      </p:sp>
    </p:spTree>
    <p:extLst>
      <p:ext uri="{BB962C8B-B14F-4D97-AF65-F5344CB8AC3E}">
        <p14:creationId xmlns:p14="http://schemas.microsoft.com/office/powerpoint/2010/main" val="14788678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9ED50-D11C-F2A5-3B2E-AC9277DF94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B80EB7-921F-D961-FBCB-5D3A1875668B}"/>
              </a:ext>
            </a:extLst>
          </p:cNvPr>
          <p:cNvSpPr>
            <a:spLocks noGrp="1"/>
          </p:cNvSpPr>
          <p:nvPr>
            <p:ph type="title"/>
          </p:nvPr>
        </p:nvSpPr>
        <p:spPr/>
        <p:txBody>
          <a:bodyPr/>
          <a:lstStyle/>
          <a:p>
            <a:r>
              <a:rPr lang="en-US"/>
              <a:t>What is a Graph?</a:t>
            </a:r>
          </a:p>
        </p:txBody>
      </p:sp>
      <p:sp>
        <p:nvSpPr>
          <p:cNvPr id="3" name="Text Placeholder 2">
            <a:extLst>
              <a:ext uri="{FF2B5EF4-FFF2-40B4-BE49-F238E27FC236}">
                <a16:creationId xmlns:a16="http://schemas.microsoft.com/office/drawing/2014/main" id="{4392699C-4FA8-7486-74CD-1DD9E61EC2D4}"/>
              </a:ext>
            </a:extLst>
          </p:cNvPr>
          <p:cNvSpPr>
            <a:spLocks noGrp="1"/>
          </p:cNvSpPr>
          <p:nvPr>
            <p:ph type="body" idx="1"/>
          </p:nvPr>
        </p:nvSpPr>
        <p:spPr/>
        <p:txBody>
          <a:bodyPr>
            <a:normAutofit fontScale="92500" lnSpcReduction="20000"/>
          </a:bodyPr>
          <a:lstStyle/>
          <a:p>
            <a:r>
              <a:rPr lang="en-US"/>
              <a:t>A graph is a diagram that displays data with points and connecting lines.
</a:t>
            </a:r>
          </a:p>
          <a:p>
            <a:r>
              <a:rPr lang="en-US"/>
              <a:t>It is often used to represent relationships between different variables.
</a:t>
            </a:r>
          </a:p>
          <a:p>
            <a:r>
              <a:rPr lang="en-US"/>
              <a:t>Graphs can be two-dimensional or three-dimensional.
</a:t>
            </a:r>
          </a:p>
          <a:p>
            <a:r>
              <a:rPr lang="en-US"/>
              <a:t>They provide a clear overview of data over a range of values.
</a:t>
            </a:r>
          </a:p>
          <a:p>
            <a:r>
              <a:rPr lang="en-US"/>
              <a:t>Graphs are often used in statistics and mathematics for data analysis.
</a:t>
            </a:r>
          </a:p>
          <a:p>
            <a:endParaRPr lang="en-US"/>
          </a:p>
        </p:txBody>
      </p:sp>
    </p:spTree>
    <p:extLst>
      <p:ext uri="{BB962C8B-B14F-4D97-AF65-F5344CB8AC3E}">
        <p14:creationId xmlns:p14="http://schemas.microsoft.com/office/powerpoint/2010/main" val="477195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DAEBE-E052-429E-0EFB-2B0906FD8099}"/>
              </a:ext>
            </a:extLst>
          </p:cNvPr>
          <p:cNvSpPr>
            <a:spLocks noGrp="1"/>
          </p:cNvSpPr>
          <p:nvPr>
            <p:ph type="title"/>
          </p:nvPr>
        </p:nvSpPr>
        <p:spPr/>
        <p:txBody>
          <a:bodyPr/>
          <a:lstStyle/>
          <a:p>
            <a:r>
              <a:rPr lang="en-US"/>
              <a:t>Data Manipulation and Analysis</a:t>
            </a:r>
          </a:p>
        </p:txBody>
      </p:sp>
      <p:sp>
        <p:nvSpPr>
          <p:cNvPr id="3" name="Text Placeholder 2">
            <a:extLst>
              <a:ext uri="{FF2B5EF4-FFF2-40B4-BE49-F238E27FC236}">
                <a16:creationId xmlns:a16="http://schemas.microsoft.com/office/drawing/2014/main" id="{AEEB2D4E-723F-6B95-24DB-AD8FCB391DB3}"/>
              </a:ext>
            </a:extLst>
          </p:cNvPr>
          <p:cNvSpPr>
            <a:spLocks noGrp="1"/>
          </p:cNvSpPr>
          <p:nvPr>
            <p:ph type="body" idx="1"/>
          </p:nvPr>
        </p:nvSpPr>
        <p:spPr/>
        <p:txBody>
          <a:bodyPr>
            <a:normAutofit fontScale="85000" lnSpcReduction="20000"/>
          </a:bodyPr>
          <a:lstStyle/>
          <a:p>
            <a:r>
              <a:rPr lang="en-US"/>
              <a:t>Google Sheets supports a wide range of built-in formulas and functions.
</a:t>
            </a:r>
          </a:p>
          <a:p>
            <a:r>
              <a:rPr lang="en-US"/>
              <a:t>It allows for easy data sorting, filtering, and manipulation.
</a:t>
            </a:r>
          </a:p>
          <a:p>
            <a:r>
              <a:rPr lang="en-US"/>
              <a:t>Advanced data analysis tools like pivot tables are available.
</a:t>
            </a:r>
          </a:p>
          <a:p>
            <a:r>
              <a:rPr lang="en-US"/>
              <a:t>Conditional formatting makes data analysis more visual.
</a:t>
            </a:r>
          </a:p>
          <a:p>
            <a:r>
              <a:rPr lang="en-US"/>
              <a:t>It supports complex functions for financial modeling, statistical analysis, and more.
</a:t>
            </a:r>
          </a:p>
          <a:p>
            <a:endParaRPr lang="en-US"/>
          </a:p>
        </p:txBody>
      </p:sp>
    </p:spTree>
    <p:extLst>
      <p:ext uri="{BB962C8B-B14F-4D97-AF65-F5344CB8AC3E}">
        <p14:creationId xmlns:p14="http://schemas.microsoft.com/office/powerpoint/2010/main" val="5837183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8D9C9-6FBF-7049-6012-32D21EE979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ABC0CE-4721-ECAB-DA1B-640400760F7E}"/>
              </a:ext>
            </a:extLst>
          </p:cNvPr>
          <p:cNvSpPr>
            <a:spLocks noGrp="1"/>
          </p:cNvSpPr>
          <p:nvPr>
            <p:ph type="title"/>
          </p:nvPr>
        </p:nvSpPr>
        <p:spPr/>
        <p:txBody>
          <a:bodyPr/>
          <a:lstStyle/>
          <a:p>
            <a:r>
              <a:rPr lang="en-US"/>
              <a:t>What is a Line?</a:t>
            </a:r>
          </a:p>
        </p:txBody>
      </p:sp>
      <p:sp>
        <p:nvSpPr>
          <p:cNvPr id="3" name="Text Placeholder 2">
            <a:extLst>
              <a:ext uri="{FF2B5EF4-FFF2-40B4-BE49-F238E27FC236}">
                <a16:creationId xmlns:a16="http://schemas.microsoft.com/office/drawing/2014/main" id="{50614FA2-BDEA-6CF9-66A9-D67089532DBF}"/>
              </a:ext>
            </a:extLst>
          </p:cNvPr>
          <p:cNvSpPr>
            <a:spLocks noGrp="1"/>
          </p:cNvSpPr>
          <p:nvPr>
            <p:ph type="body" idx="1"/>
          </p:nvPr>
        </p:nvSpPr>
        <p:spPr/>
        <p:txBody>
          <a:bodyPr>
            <a:normAutofit fontScale="85000" lnSpcReduction="20000"/>
          </a:bodyPr>
          <a:lstStyle/>
          <a:p>
            <a:r>
              <a:rPr lang="en-US"/>
              <a:t>A line is a straight or curved mark that connects two points.
</a:t>
            </a:r>
          </a:p>
          <a:p>
            <a:r>
              <a:rPr lang="en-US"/>
              <a:t>Lines are used to represent a continuous sequence of data.
</a:t>
            </a:r>
          </a:p>
          <a:p>
            <a:r>
              <a:rPr lang="en-US"/>
              <a:t>They are commonly used to show trends over time or relationships between variables.
</a:t>
            </a:r>
          </a:p>
          <a:p>
            <a:r>
              <a:rPr lang="en-US"/>
              <a:t>Lines are simpler than graphs and typically represent one-dimensional data.
</a:t>
            </a:r>
          </a:p>
          <a:p>
            <a:r>
              <a:rPr lang="en-US"/>
              <a:t>Lines are often used in line charts to show progress or change over time.
</a:t>
            </a:r>
          </a:p>
          <a:p>
            <a:endParaRPr lang="en-US"/>
          </a:p>
        </p:txBody>
      </p:sp>
    </p:spTree>
    <p:extLst>
      <p:ext uri="{BB962C8B-B14F-4D97-AF65-F5344CB8AC3E}">
        <p14:creationId xmlns:p14="http://schemas.microsoft.com/office/powerpoint/2010/main" val="14833390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79F0C-E872-A67A-9ACA-5BFDDEE604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23BB6C-8DB7-DA1E-4362-8CD56E2F6111}"/>
              </a:ext>
            </a:extLst>
          </p:cNvPr>
          <p:cNvSpPr>
            <a:spLocks noGrp="1"/>
          </p:cNvSpPr>
          <p:nvPr>
            <p:ph type="title"/>
          </p:nvPr>
        </p:nvSpPr>
        <p:spPr/>
        <p:txBody>
          <a:bodyPr/>
          <a:lstStyle/>
          <a:p>
            <a:r>
              <a:rPr lang="en-US"/>
              <a:t>Differences Between Graph and Line</a:t>
            </a:r>
          </a:p>
        </p:txBody>
      </p:sp>
      <p:sp>
        <p:nvSpPr>
          <p:cNvPr id="3" name="Text Placeholder 2">
            <a:extLst>
              <a:ext uri="{FF2B5EF4-FFF2-40B4-BE49-F238E27FC236}">
                <a16:creationId xmlns:a16="http://schemas.microsoft.com/office/drawing/2014/main" id="{94ACB7BF-B0F7-6FE5-9513-204EB95C8C5C}"/>
              </a:ext>
            </a:extLst>
          </p:cNvPr>
          <p:cNvSpPr>
            <a:spLocks noGrp="1"/>
          </p:cNvSpPr>
          <p:nvPr>
            <p:ph type="body" idx="1"/>
          </p:nvPr>
        </p:nvSpPr>
        <p:spPr/>
        <p:txBody>
          <a:bodyPr>
            <a:normAutofit fontScale="70000" lnSpcReduction="20000"/>
          </a:bodyPr>
          <a:lstStyle/>
          <a:p>
            <a:r>
              <a:rPr lang="en-US"/>
              <a:t>Graphs can display multiple sets of data, while lines typically represent a single set.
</a:t>
            </a:r>
          </a:p>
          <a:p>
            <a:r>
              <a:rPr lang="en-US"/>
              <a:t>Graphs may include bar charts, pie charts, or scatter plots, while lines are used in line charts.
</a:t>
            </a:r>
          </a:p>
          <a:p>
            <a:r>
              <a:rPr lang="en-US"/>
              <a:t>Lines show direct relationships between two variables, while graphs can show relationships between multiple variables.
</a:t>
            </a:r>
          </a:p>
          <a:p>
            <a:r>
              <a:rPr lang="en-US"/>
              <a:t>Graphs can show both discrete and continuous data, but lines are often used for continuous data.
</a:t>
            </a:r>
          </a:p>
          <a:p>
            <a:r>
              <a:rPr lang="en-US"/>
              <a:t>Graphs offer more flexibility in data representation compared to lines, which focus on trends.
</a:t>
            </a:r>
          </a:p>
          <a:p>
            <a:endParaRPr lang="en-US"/>
          </a:p>
        </p:txBody>
      </p:sp>
    </p:spTree>
    <p:extLst>
      <p:ext uri="{BB962C8B-B14F-4D97-AF65-F5344CB8AC3E}">
        <p14:creationId xmlns:p14="http://schemas.microsoft.com/office/powerpoint/2010/main" val="26571998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A6EFA-E06C-57D9-BB1A-501EE66698C1}"/>
              </a:ext>
            </a:extLst>
          </p:cNvPr>
          <p:cNvSpPr>
            <a:spLocks noGrp="1"/>
          </p:cNvSpPr>
          <p:nvPr>
            <p:ph type="title"/>
          </p:nvPr>
        </p:nvSpPr>
        <p:spPr/>
        <p:txBody>
          <a:bodyPr/>
          <a:lstStyle/>
          <a:p>
            <a:r>
              <a:rPr lang="en-US"/>
              <a:t>Introduction to Google Sheets</a:t>
            </a:r>
          </a:p>
        </p:txBody>
      </p:sp>
      <p:sp>
        <p:nvSpPr>
          <p:cNvPr id="3" name="Text Placeholder 2">
            <a:extLst>
              <a:ext uri="{FF2B5EF4-FFF2-40B4-BE49-F238E27FC236}">
                <a16:creationId xmlns:a16="http://schemas.microsoft.com/office/drawing/2014/main" id="{6B60287D-EE74-662A-EE59-4F8728DED285}"/>
              </a:ext>
            </a:extLst>
          </p:cNvPr>
          <p:cNvSpPr>
            <a:spLocks noGrp="1"/>
          </p:cNvSpPr>
          <p:nvPr>
            <p:ph type="body" idx="1"/>
          </p:nvPr>
        </p:nvSpPr>
        <p:spPr/>
        <p:txBody>
          <a:bodyPr>
            <a:normAutofit fontScale="92500" lnSpcReduction="20000"/>
          </a:bodyPr>
          <a:lstStyle/>
          <a:p>
            <a:r>
              <a:rPr lang="en-US"/>
              <a:t>Google Sheets is an online spreadsheet tool by Google.
</a:t>
            </a:r>
          </a:p>
          <a:p>
            <a:r>
              <a:rPr lang="en-US"/>
              <a:t>It is a part of the Google Workspace suite of productivity tools.
</a:t>
            </a:r>
          </a:p>
          <a:p>
            <a:r>
              <a:rPr lang="en-US"/>
              <a:t>It allows you to create, edit, and store spreadsheets in the cloud.
</a:t>
            </a:r>
          </a:p>
          <a:p>
            <a:r>
              <a:rPr lang="en-US"/>
              <a:t>Accessible from any device with an internet connection.
</a:t>
            </a:r>
          </a:p>
          <a:p>
            <a:r>
              <a:rPr lang="en-US"/>
              <a:t>It automatically saves your work in real-time.
</a:t>
            </a:r>
          </a:p>
          <a:p>
            <a:endParaRPr lang="en-US"/>
          </a:p>
        </p:txBody>
      </p:sp>
    </p:spTree>
    <p:extLst>
      <p:ext uri="{BB962C8B-B14F-4D97-AF65-F5344CB8AC3E}">
        <p14:creationId xmlns:p14="http://schemas.microsoft.com/office/powerpoint/2010/main" val="22246219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C7F0C-295E-BB91-13C4-098679E8ACBF}"/>
              </a:ext>
            </a:extLst>
          </p:cNvPr>
          <p:cNvSpPr>
            <a:spLocks noGrp="1"/>
          </p:cNvSpPr>
          <p:nvPr>
            <p:ph type="title"/>
          </p:nvPr>
        </p:nvSpPr>
        <p:spPr/>
        <p:txBody>
          <a:bodyPr/>
          <a:lstStyle/>
          <a:p>
            <a:r>
              <a:rPr lang="en-US"/>
              <a:t>Cloud-Based Accessibility</a:t>
            </a:r>
          </a:p>
        </p:txBody>
      </p:sp>
      <p:sp>
        <p:nvSpPr>
          <p:cNvPr id="3" name="Text Placeholder 2">
            <a:extLst>
              <a:ext uri="{FF2B5EF4-FFF2-40B4-BE49-F238E27FC236}">
                <a16:creationId xmlns:a16="http://schemas.microsoft.com/office/drawing/2014/main" id="{46C4878D-28DE-4F9B-30AB-980AAB430CC1}"/>
              </a:ext>
            </a:extLst>
          </p:cNvPr>
          <p:cNvSpPr>
            <a:spLocks noGrp="1"/>
          </p:cNvSpPr>
          <p:nvPr>
            <p:ph type="body" idx="1"/>
          </p:nvPr>
        </p:nvSpPr>
        <p:spPr/>
        <p:txBody>
          <a:bodyPr>
            <a:normAutofit fontScale="92500" lnSpcReduction="20000"/>
          </a:bodyPr>
          <a:lstStyle/>
          <a:p>
            <a:r>
              <a:rPr lang="en-US"/>
              <a:t>Google Sheets is hosted in the cloud, meaning there’s no need for installation.
</a:t>
            </a:r>
          </a:p>
          <a:p>
            <a:r>
              <a:rPr lang="en-US"/>
              <a:t>Access your spreadsheet from any device with an internet connection.
</a:t>
            </a:r>
          </a:p>
          <a:p>
            <a:r>
              <a:rPr lang="en-US"/>
              <a:t>Google Sheets updates in real-time across devices.
</a:t>
            </a:r>
          </a:p>
          <a:p>
            <a:r>
              <a:rPr lang="en-US"/>
              <a:t>No need for software updates, as everything is handled by Google.
</a:t>
            </a:r>
          </a:p>
          <a:p>
            <a:r>
              <a:rPr lang="en-US"/>
              <a:t>You can easily share and collaborate with others instantly.
</a:t>
            </a:r>
          </a:p>
          <a:p>
            <a:endParaRPr lang="en-US"/>
          </a:p>
        </p:txBody>
      </p:sp>
    </p:spTree>
    <p:extLst>
      <p:ext uri="{BB962C8B-B14F-4D97-AF65-F5344CB8AC3E}">
        <p14:creationId xmlns:p14="http://schemas.microsoft.com/office/powerpoint/2010/main" val="28557914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CF974-0650-F2A9-B7C2-F38DCD4973B5}"/>
              </a:ext>
            </a:extLst>
          </p:cNvPr>
          <p:cNvSpPr>
            <a:spLocks noGrp="1"/>
          </p:cNvSpPr>
          <p:nvPr>
            <p:ph type="title"/>
          </p:nvPr>
        </p:nvSpPr>
        <p:spPr/>
        <p:txBody>
          <a:bodyPr/>
          <a:lstStyle/>
          <a:p>
            <a:r>
              <a:rPr lang="en-US"/>
              <a:t>Real-Time Collaboration</a:t>
            </a:r>
          </a:p>
        </p:txBody>
      </p:sp>
      <p:sp>
        <p:nvSpPr>
          <p:cNvPr id="3" name="Text Placeholder 2">
            <a:extLst>
              <a:ext uri="{FF2B5EF4-FFF2-40B4-BE49-F238E27FC236}">
                <a16:creationId xmlns:a16="http://schemas.microsoft.com/office/drawing/2014/main" id="{E35F50D2-1DCC-AB55-2F8B-B7DDC0052428}"/>
              </a:ext>
            </a:extLst>
          </p:cNvPr>
          <p:cNvSpPr>
            <a:spLocks noGrp="1"/>
          </p:cNvSpPr>
          <p:nvPr>
            <p:ph type="body" idx="1"/>
          </p:nvPr>
        </p:nvSpPr>
        <p:spPr/>
        <p:txBody>
          <a:bodyPr>
            <a:normAutofit fontScale="85000" lnSpcReduction="20000"/>
          </a:bodyPr>
          <a:lstStyle/>
          <a:p>
            <a:r>
              <a:rPr lang="en-US"/>
              <a:t>Multiple users can collaborate on a Google Sheets document simultaneously.
</a:t>
            </a:r>
          </a:p>
          <a:p>
            <a:r>
              <a:rPr lang="en-US"/>
              <a:t>Real-time editing is visible to all collaborators.
</a:t>
            </a:r>
          </a:p>
          <a:p>
            <a:r>
              <a:rPr lang="en-US"/>
              <a:t>Collaborators can comment or leave suggestions on specific cells.
</a:t>
            </a:r>
          </a:p>
          <a:p>
            <a:r>
              <a:rPr lang="en-US"/>
              <a:t>Changes are automatically saved and synced across all users.
</a:t>
            </a:r>
          </a:p>
          <a:p>
            <a:r>
              <a:rPr lang="en-US"/>
              <a:t>You can control sharing permissions for editing, viewing, or commenting.
</a:t>
            </a:r>
          </a:p>
          <a:p>
            <a:endParaRPr lang="en-US"/>
          </a:p>
        </p:txBody>
      </p:sp>
    </p:spTree>
    <p:extLst>
      <p:ext uri="{BB962C8B-B14F-4D97-AF65-F5344CB8AC3E}">
        <p14:creationId xmlns:p14="http://schemas.microsoft.com/office/powerpoint/2010/main" val="14046209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80974-6129-3E83-A03B-3273DC1EDBDD}"/>
              </a:ext>
            </a:extLst>
          </p:cNvPr>
          <p:cNvSpPr>
            <a:spLocks noGrp="1"/>
          </p:cNvSpPr>
          <p:nvPr>
            <p:ph type="title"/>
          </p:nvPr>
        </p:nvSpPr>
        <p:spPr/>
        <p:txBody>
          <a:bodyPr/>
          <a:lstStyle/>
          <a:p>
            <a:r>
              <a:rPr lang="en-US"/>
              <a:t>Integration with Google Workspace</a:t>
            </a:r>
          </a:p>
        </p:txBody>
      </p:sp>
      <p:sp>
        <p:nvSpPr>
          <p:cNvPr id="3" name="Text Placeholder 2">
            <a:extLst>
              <a:ext uri="{FF2B5EF4-FFF2-40B4-BE49-F238E27FC236}">
                <a16:creationId xmlns:a16="http://schemas.microsoft.com/office/drawing/2014/main" id="{02DFB939-83F0-749A-4B23-A2247F3E917D}"/>
              </a:ext>
            </a:extLst>
          </p:cNvPr>
          <p:cNvSpPr>
            <a:spLocks noGrp="1"/>
          </p:cNvSpPr>
          <p:nvPr>
            <p:ph type="body" idx="1"/>
          </p:nvPr>
        </p:nvSpPr>
        <p:spPr/>
        <p:txBody>
          <a:bodyPr>
            <a:normAutofit fontScale="85000" lnSpcReduction="20000"/>
          </a:bodyPr>
          <a:lstStyle/>
          <a:p>
            <a:r>
              <a:rPr lang="en-US"/>
              <a:t>Google Sheets integrates seamlessly with other Google Workspace tools.
</a:t>
            </a:r>
          </a:p>
          <a:p>
            <a:r>
              <a:rPr lang="en-US"/>
              <a:t>You can link Google Sheets to Google Forms, Docs, Slides, etc.
</a:t>
            </a:r>
          </a:p>
          <a:p>
            <a:r>
              <a:rPr lang="en-US"/>
              <a:t>Integration with Google Drive makes storing and accessing files easy.
</a:t>
            </a:r>
          </a:p>
          <a:p>
            <a:r>
              <a:rPr lang="en-US"/>
              <a:t>Google Sheets supports Google Apps Script for automation and customization.
</a:t>
            </a:r>
          </a:p>
          <a:p>
            <a:r>
              <a:rPr lang="en-US"/>
              <a:t>Data from other Google services can be directly imported into Sheets.
</a:t>
            </a:r>
          </a:p>
          <a:p>
            <a:endParaRPr lang="en-US"/>
          </a:p>
        </p:txBody>
      </p:sp>
    </p:spTree>
    <p:extLst>
      <p:ext uri="{BB962C8B-B14F-4D97-AF65-F5344CB8AC3E}">
        <p14:creationId xmlns:p14="http://schemas.microsoft.com/office/powerpoint/2010/main" val="24133456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6F905-5FD7-3E47-8482-898423FA2722}"/>
              </a:ext>
            </a:extLst>
          </p:cNvPr>
          <p:cNvSpPr>
            <a:spLocks noGrp="1"/>
          </p:cNvSpPr>
          <p:nvPr>
            <p:ph type="title"/>
          </p:nvPr>
        </p:nvSpPr>
        <p:spPr/>
        <p:txBody>
          <a:bodyPr/>
          <a:lstStyle/>
          <a:p>
            <a:r>
              <a:rPr lang="en-US"/>
              <a:t>Data Manipulation and Analysis</a:t>
            </a:r>
          </a:p>
        </p:txBody>
      </p:sp>
      <p:sp>
        <p:nvSpPr>
          <p:cNvPr id="3" name="Text Placeholder 2">
            <a:extLst>
              <a:ext uri="{FF2B5EF4-FFF2-40B4-BE49-F238E27FC236}">
                <a16:creationId xmlns:a16="http://schemas.microsoft.com/office/drawing/2014/main" id="{6928D248-F621-8FFE-C8F2-F4F1E977096E}"/>
              </a:ext>
            </a:extLst>
          </p:cNvPr>
          <p:cNvSpPr>
            <a:spLocks noGrp="1"/>
          </p:cNvSpPr>
          <p:nvPr>
            <p:ph type="body" idx="1"/>
          </p:nvPr>
        </p:nvSpPr>
        <p:spPr/>
        <p:txBody>
          <a:bodyPr>
            <a:normAutofit fontScale="92500" lnSpcReduction="20000"/>
          </a:bodyPr>
          <a:lstStyle/>
          <a:p>
            <a:r>
              <a:rPr lang="en-US"/>
              <a:t>Google Sheets supports a wide range of formulas and functions.
</a:t>
            </a:r>
          </a:p>
          <a:p>
            <a:r>
              <a:rPr lang="en-US"/>
              <a:t>You can filter, sort, and analyze data easily.
</a:t>
            </a:r>
          </a:p>
          <a:p>
            <a:r>
              <a:rPr lang="en-US"/>
              <a:t>Advanced features include pivot tables and conditional formatting.
</a:t>
            </a:r>
          </a:p>
          <a:p>
            <a:r>
              <a:rPr lang="en-US"/>
              <a:t>Data validation can be applied to restrict cell input.
</a:t>
            </a:r>
          </a:p>
          <a:p>
            <a:r>
              <a:rPr lang="en-US"/>
              <a:t>You can automate repetitive tasks using Google Apps Script.
</a:t>
            </a:r>
          </a:p>
          <a:p>
            <a:endParaRPr lang="en-US"/>
          </a:p>
        </p:txBody>
      </p:sp>
    </p:spTree>
    <p:extLst>
      <p:ext uri="{BB962C8B-B14F-4D97-AF65-F5344CB8AC3E}">
        <p14:creationId xmlns:p14="http://schemas.microsoft.com/office/powerpoint/2010/main" val="9296929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B1EE6-123D-AE0B-7A90-B01F683B45EE}"/>
              </a:ext>
            </a:extLst>
          </p:cNvPr>
          <p:cNvSpPr>
            <a:spLocks noGrp="1"/>
          </p:cNvSpPr>
          <p:nvPr>
            <p:ph type="title"/>
          </p:nvPr>
        </p:nvSpPr>
        <p:spPr/>
        <p:txBody>
          <a:bodyPr/>
          <a:lstStyle/>
          <a:p>
            <a:r>
              <a:rPr lang="en-US"/>
              <a:t>Add-ons and Extensions</a:t>
            </a:r>
          </a:p>
        </p:txBody>
      </p:sp>
      <p:sp>
        <p:nvSpPr>
          <p:cNvPr id="3" name="Text Placeholder 2">
            <a:extLst>
              <a:ext uri="{FF2B5EF4-FFF2-40B4-BE49-F238E27FC236}">
                <a16:creationId xmlns:a16="http://schemas.microsoft.com/office/drawing/2014/main" id="{D0416370-D1A2-6269-8C3F-6532EBFD1BA2}"/>
              </a:ext>
            </a:extLst>
          </p:cNvPr>
          <p:cNvSpPr>
            <a:spLocks noGrp="1"/>
          </p:cNvSpPr>
          <p:nvPr>
            <p:ph type="body" idx="1"/>
          </p:nvPr>
        </p:nvSpPr>
        <p:spPr/>
        <p:txBody>
          <a:bodyPr>
            <a:normAutofit fontScale="92500" lnSpcReduction="20000"/>
          </a:bodyPr>
          <a:lstStyle/>
          <a:p>
            <a:r>
              <a:rPr lang="en-US"/>
              <a:t>Google Sheets supports third-party add-ons to extend its functionality.
</a:t>
            </a:r>
          </a:p>
          <a:p>
            <a:r>
              <a:rPr lang="en-US"/>
              <a:t>You can install add-ons for enhanced features such as data analysis and reporting.
</a:t>
            </a:r>
          </a:p>
          <a:p>
            <a:r>
              <a:rPr lang="en-US"/>
              <a:t>Add-ons are available through the Google Workspace Marketplace.
</a:t>
            </a:r>
          </a:p>
          <a:p>
            <a:r>
              <a:rPr lang="en-US"/>
              <a:t>Add-ons can automate processes, provide templates, and more.
</a:t>
            </a:r>
          </a:p>
          <a:p>
            <a:r>
              <a:rPr lang="en-US"/>
              <a:t>Custom functions can be created using Google Apps Script.
</a:t>
            </a:r>
          </a:p>
          <a:p>
            <a:endParaRPr lang="en-US"/>
          </a:p>
        </p:txBody>
      </p:sp>
    </p:spTree>
    <p:extLst>
      <p:ext uri="{BB962C8B-B14F-4D97-AF65-F5344CB8AC3E}">
        <p14:creationId xmlns:p14="http://schemas.microsoft.com/office/powerpoint/2010/main" val="8905068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4906F-BDA3-BCA1-F3B7-954A5C5E0350}"/>
              </a:ext>
            </a:extLst>
          </p:cNvPr>
          <p:cNvSpPr>
            <a:spLocks noGrp="1"/>
          </p:cNvSpPr>
          <p:nvPr>
            <p:ph type="title"/>
          </p:nvPr>
        </p:nvSpPr>
        <p:spPr/>
        <p:txBody>
          <a:bodyPr/>
          <a:lstStyle/>
          <a:p>
            <a:r>
              <a:rPr lang="en-US"/>
              <a:t>Data Import and Export</a:t>
            </a:r>
          </a:p>
        </p:txBody>
      </p:sp>
      <p:sp>
        <p:nvSpPr>
          <p:cNvPr id="3" name="Text Placeholder 2">
            <a:extLst>
              <a:ext uri="{FF2B5EF4-FFF2-40B4-BE49-F238E27FC236}">
                <a16:creationId xmlns:a16="http://schemas.microsoft.com/office/drawing/2014/main" id="{18336625-304C-EBB0-D799-0D242777A69C}"/>
              </a:ext>
            </a:extLst>
          </p:cNvPr>
          <p:cNvSpPr>
            <a:spLocks noGrp="1"/>
          </p:cNvSpPr>
          <p:nvPr>
            <p:ph type="body" idx="1"/>
          </p:nvPr>
        </p:nvSpPr>
        <p:spPr/>
        <p:txBody>
          <a:bodyPr>
            <a:normAutofit fontScale="85000" lnSpcReduction="10000"/>
          </a:bodyPr>
          <a:lstStyle/>
          <a:p>
            <a:r>
              <a:rPr lang="en-US"/>
              <a:t>Google Sheets allows importing data from Excel, CSV, and other file formats.
</a:t>
            </a:r>
          </a:p>
          <a:p>
            <a:r>
              <a:rPr lang="en-US"/>
              <a:t>You can export your Google Sheets document to Excel or PDF.
</a:t>
            </a:r>
          </a:p>
          <a:p>
            <a:r>
              <a:rPr lang="en-US"/>
              <a:t>It supports live data connections with external services through APIs.
</a:t>
            </a:r>
          </a:p>
          <a:p>
            <a:r>
              <a:rPr lang="en-US"/>
              <a:t>You can also import data from Google Forms directly into Sheets.
</a:t>
            </a:r>
          </a:p>
          <a:p>
            <a:r>
              <a:rPr lang="en-US"/>
              <a:t>Exporting data into different formats ensures compatibility with other tools.
</a:t>
            </a:r>
          </a:p>
          <a:p>
            <a:endParaRPr lang="en-US"/>
          </a:p>
        </p:txBody>
      </p:sp>
    </p:spTree>
    <p:extLst>
      <p:ext uri="{BB962C8B-B14F-4D97-AF65-F5344CB8AC3E}">
        <p14:creationId xmlns:p14="http://schemas.microsoft.com/office/powerpoint/2010/main" val="5164553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54950-14BC-5B5A-04B5-3EADBE0D9741}"/>
              </a:ext>
            </a:extLst>
          </p:cNvPr>
          <p:cNvSpPr>
            <a:spLocks noGrp="1"/>
          </p:cNvSpPr>
          <p:nvPr>
            <p:ph type="title"/>
          </p:nvPr>
        </p:nvSpPr>
        <p:spPr/>
        <p:txBody>
          <a:bodyPr/>
          <a:lstStyle/>
          <a:p>
            <a:r>
              <a:rPr lang="en-US"/>
              <a:t>Charts and Visualizations</a:t>
            </a:r>
          </a:p>
        </p:txBody>
      </p:sp>
      <p:sp>
        <p:nvSpPr>
          <p:cNvPr id="3" name="Text Placeholder 2">
            <a:extLst>
              <a:ext uri="{FF2B5EF4-FFF2-40B4-BE49-F238E27FC236}">
                <a16:creationId xmlns:a16="http://schemas.microsoft.com/office/drawing/2014/main" id="{146AC9B8-5058-C5B5-0932-27104436CF90}"/>
              </a:ext>
            </a:extLst>
          </p:cNvPr>
          <p:cNvSpPr>
            <a:spLocks noGrp="1"/>
          </p:cNvSpPr>
          <p:nvPr>
            <p:ph type="body" idx="1"/>
          </p:nvPr>
        </p:nvSpPr>
        <p:spPr/>
        <p:txBody>
          <a:bodyPr>
            <a:normAutofit fontScale="92500" lnSpcReduction="20000"/>
          </a:bodyPr>
          <a:lstStyle/>
          <a:p>
            <a:r>
              <a:rPr lang="en-US"/>
              <a:t>Google Sheets allows users to create a variety of charts and graphs.
</a:t>
            </a:r>
          </a:p>
          <a:p>
            <a:r>
              <a:rPr lang="en-US"/>
              <a:t>You can create bar charts, line charts, pie charts, and more.
</a:t>
            </a:r>
          </a:p>
          <a:p>
            <a:r>
              <a:rPr lang="en-US"/>
              <a:t>Charts can be customized with different colors, labels, and data points.
</a:t>
            </a:r>
          </a:p>
          <a:p>
            <a:r>
              <a:rPr lang="en-US"/>
              <a:t>Charts are automatically updated when the underlying data changes.
</a:t>
            </a:r>
          </a:p>
          <a:p>
            <a:r>
              <a:rPr lang="en-US"/>
              <a:t>Visualizations help to present and analyze data trends more effectively.
</a:t>
            </a:r>
          </a:p>
          <a:p>
            <a:endParaRPr lang="en-US"/>
          </a:p>
        </p:txBody>
      </p:sp>
    </p:spTree>
    <p:extLst>
      <p:ext uri="{BB962C8B-B14F-4D97-AF65-F5344CB8AC3E}">
        <p14:creationId xmlns:p14="http://schemas.microsoft.com/office/powerpoint/2010/main" val="533798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970BD-B060-F919-3454-AA3091BA02FE}"/>
              </a:ext>
            </a:extLst>
          </p:cNvPr>
          <p:cNvSpPr>
            <a:spLocks noGrp="1"/>
          </p:cNvSpPr>
          <p:nvPr>
            <p:ph type="title"/>
          </p:nvPr>
        </p:nvSpPr>
        <p:spPr/>
        <p:txBody>
          <a:bodyPr/>
          <a:lstStyle/>
          <a:p>
            <a:r>
              <a:rPr lang="en-US"/>
              <a:t>Add-ons and Extensions</a:t>
            </a:r>
          </a:p>
        </p:txBody>
      </p:sp>
      <p:sp>
        <p:nvSpPr>
          <p:cNvPr id="3" name="Text Placeholder 2">
            <a:extLst>
              <a:ext uri="{FF2B5EF4-FFF2-40B4-BE49-F238E27FC236}">
                <a16:creationId xmlns:a16="http://schemas.microsoft.com/office/drawing/2014/main" id="{12893163-462A-2CE2-0647-F3F0682D512A}"/>
              </a:ext>
            </a:extLst>
          </p:cNvPr>
          <p:cNvSpPr>
            <a:spLocks noGrp="1"/>
          </p:cNvSpPr>
          <p:nvPr>
            <p:ph type="body" idx="1"/>
          </p:nvPr>
        </p:nvSpPr>
        <p:spPr/>
        <p:txBody>
          <a:bodyPr>
            <a:normAutofit fontScale="92500" lnSpcReduction="20000"/>
          </a:bodyPr>
          <a:lstStyle/>
          <a:p>
            <a:r>
              <a:rPr lang="en-US"/>
              <a:t>Google Sheets offers a variety of add-ons to extend functionality.
</a:t>
            </a:r>
          </a:p>
          <a:p>
            <a:r>
              <a:rPr lang="en-US"/>
              <a:t>Add-ons are available for tasks like advanced data analysis and workflow automation.
</a:t>
            </a:r>
          </a:p>
          <a:p>
            <a:r>
              <a:rPr lang="en-US"/>
              <a:t>Google Apps Script allows for custom scripting and automation.
</a:t>
            </a:r>
          </a:p>
          <a:p>
            <a:r>
              <a:rPr lang="en-US"/>
              <a:t>You can install add-ons from the Google Workspace Marketplace.
</a:t>
            </a:r>
          </a:p>
          <a:p>
            <a:r>
              <a:rPr lang="en-US"/>
              <a:t>Add-ons help streamline processes and increase productivity.
</a:t>
            </a:r>
          </a:p>
          <a:p>
            <a:endParaRPr lang="en-US"/>
          </a:p>
        </p:txBody>
      </p:sp>
    </p:spTree>
    <p:extLst>
      <p:ext uri="{BB962C8B-B14F-4D97-AF65-F5344CB8AC3E}">
        <p14:creationId xmlns:p14="http://schemas.microsoft.com/office/powerpoint/2010/main" val="46123194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D04FE-4FB3-FE02-FCE5-ACE1B10DD2A0}"/>
              </a:ext>
            </a:extLst>
          </p:cNvPr>
          <p:cNvSpPr>
            <a:spLocks noGrp="1"/>
          </p:cNvSpPr>
          <p:nvPr>
            <p:ph type="title"/>
          </p:nvPr>
        </p:nvSpPr>
        <p:spPr/>
        <p:txBody>
          <a:bodyPr/>
          <a:lstStyle/>
          <a:p>
            <a:r>
              <a:rPr lang="en-US"/>
              <a:t>Mobile-Friendly and Offline Mode</a:t>
            </a:r>
          </a:p>
        </p:txBody>
      </p:sp>
      <p:sp>
        <p:nvSpPr>
          <p:cNvPr id="3" name="Text Placeholder 2">
            <a:extLst>
              <a:ext uri="{FF2B5EF4-FFF2-40B4-BE49-F238E27FC236}">
                <a16:creationId xmlns:a16="http://schemas.microsoft.com/office/drawing/2014/main" id="{BBC14F40-6F50-460B-2833-FAB6F1365754}"/>
              </a:ext>
            </a:extLst>
          </p:cNvPr>
          <p:cNvSpPr>
            <a:spLocks noGrp="1"/>
          </p:cNvSpPr>
          <p:nvPr>
            <p:ph type="body" idx="1"/>
          </p:nvPr>
        </p:nvSpPr>
        <p:spPr/>
        <p:txBody>
          <a:bodyPr>
            <a:normAutofit fontScale="85000" lnSpcReduction="20000"/>
          </a:bodyPr>
          <a:lstStyle/>
          <a:p>
            <a:r>
              <a:rPr lang="en-US"/>
              <a:t>Google Sheets is available on both mobile devices and desktops.
</a:t>
            </a:r>
          </a:p>
          <a:p>
            <a:r>
              <a:rPr lang="en-US"/>
              <a:t>There’s a dedicated app for iOS and Android for viewing and editing sheets on-the-go.
</a:t>
            </a:r>
          </a:p>
          <a:p>
            <a:r>
              <a:rPr lang="en-US"/>
              <a:t>Offline mode lets you edit spreadsheets without an internet connection.
</a:t>
            </a:r>
          </a:p>
          <a:p>
            <a:r>
              <a:rPr lang="en-US"/>
              <a:t>Changes made offline sync automatically when you reconnect to the internet.
</a:t>
            </a:r>
          </a:p>
          <a:p>
            <a:r>
              <a:rPr lang="en-US"/>
              <a:t>Mobile apps provide a touch-friendly interface for data entry and analysis.
</a:t>
            </a:r>
          </a:p>
          <a:p>
            <a:endParaRPr lang="en-US"/>
          </a:p>
        </p:txBody>
      </p:sp>
    </p:spTree>
    <p:extLst>
      <p:ext uri="{BB962C8B-B14F-4D97-AF65-F5344CB8AC3E}">
        <p14:creationId xmlns:p14="http://schemas.microsoft.com/office/powerpoint/2010/main" val="743953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E3BCA-BC0A-0379-A965-F4C21F0DE69A}"/>
              </a:ext>
            </a:extLst>
          </p:cNvPr>
          <p:cNvSpPr>
            <a:spLocks noGrp="1"/>
          </p:cNvSpPr>
          <p:nvPr>
            <p:ph type="title"/>
          </p:nvPr>
        </p:nvSpPr>
        <p:spPr/>
        <p:txBody>
          <a:bodyPr/>
          <a:lstStyle/>
          <a:p>
            <a:r>
              <a:rPr lang="en-US"/>
              <a:t>Security and Privacy Features</a:t>
            </a:r>
          </a:p>
        </p:txBody>
      </p:sp>
      <p:sp>
        <p:nvSpPr>
          <p:cNvPr id="3" name="Text Placeholder 2">
            <a:extLst>
              <a:ext uri="{FF2B5EF4-FFF2-40B4-BE49-F238E27FC236}">
                <a16:creationId xmlns:a16="http://schemas.microsoft.com/office/drawing/2014/main" id="{25E6BC6F-BE0C-CDA1-8AB4-8C98E4160069}"/>
              </a:ext>
            </a:extLst>
          </p:cNvPr>
          <p:cNvSpPr>
            <a:spLocks noGrp="1"/>
          </p:cNvSpPr>
          <p:nvPr>
            <p:ph type="body" idx="1"/>
          </p:nvPr>
        </p:nvSpPr>
        <p:spPr/>
        <p:txBody>
          <a:bodyPr>
            <a:normAutofit fontScale="92500" lnSpcReduction="20000"/>
          </a:bodyPr>
          <a:lstStyle/>
          <a:p>
            <a:r>
              <a:rPr lang="en-US"/>
              <a:t>Google Sheets provides granular sharing and permission controls.
</a:t>
            </a:r>
          </a:p>
          <a:p>
            <a:r>
              <a:rPr lang="en-US"/>
              <a:t>You can control who can view, comment, or edit your document.
</a:t>
            </a:r>
          </a:p>
          <a:p>
            <a:r>
              <a:rPr lang="en-US"/>
              <a:t>Two-factor authentication can be enabled for added security.
</a:t>
            </a:r>
          </a:p>
          <a:p>
            <a:r>
              <a:rPr lang="en-US"/>
              <a:t>Your data is automatically backed up in Google Drive.
</a:t>
            </a:r>
          </a:p>
          <a:p>
            <a:r>
              <a:rPr lang="en-US"/>
              <a:t>All changes are tracked with a version history, allowing you to revert to prior versions.
</a:t>
            </a:r>
          </a:p>
          <a:p>
            <a:endParaRPr lang="en-US"/>
          </a:p>
        </p:txBody>
      </p:sp>
    </p:spTree>
    <p:extLst>
      <p:ext uri="{BB962C8B-B14F-4D97-AF65-F5344CB8AC3E}">
        <p14:creationId xmlns:p14="http://schemas.microsoft.com/office/powerpoint/2010/main" val="39428436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28CB8-F38D-0C1F-F4F9-125028947BDD}"/>
              </a:ext>
            </a:extLst>
          </p:cNvPr>
          <p:cNvSpPr>
            <a:spLocks noGrp="1"/>
          </p:cNvSpPr>
          <p:nvPr>
            <p:ph type="ctrTitle"/>
          </p:nvPr>
        </p:nvSpPr>
        <p:spPr/>
        <p:txBody>
          <a:bodyPr/>
          <a:lstStyle/>
          <a:p>
            <a:r>
              <a:rPr lang="en-US" dirty="0"/>
              <a:t>Advantages of Google Sheets</a:t>
            </a:r>
          </a:p>
        </p:txBody>
      </p:sp>
      <p:sp>
        <p:nvSpPr>
          <p:cNvPr id="3" name="Subtitle 2">
            <a:extLst>
              <a:ext uri="{FF2B5EF4-FFF2-40B4-BE49-F238E27FC236}">
                <a16:creationId xmlns:a16="http://schemas.microsoft.com/office/drawing/2014/main" id="{ECEAAE3D-5E51-60D3-06A1-42CD9577DA3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447411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18287-34FE-8372-993C-D05773FEB257}"/>
              </a:ext>
            </a:extLst>
          </p:cNvPr>
          <p:cNvSpPr>
            <a:spLocks noGrp="1"/>
          </p:cNvSpPr>
          <p:nvPr>
            <p:ph type="title"/>
          </p:nvPr>
        </p:nvSpPr>
        <p:spPr/>
        <p:txBody>
          <a:bodyPr/>
          <a:lstStyle/>
          <a:p>
            <a:r>
              <a:rPr lang="en-US"/>
              <a:t>Cloud-Based Accessibility</a:t>
            </a:r>
          </a:p>
        </p:txBody>
      </p:sp>
      <p:sp>
        <p:nvSpPr>
          <p:cNvPr id="3" name="Text Placeholder 2">
            <a:extLst>
              <a:ext uri="{FF2B5EF4-FFF2-40B4-BE49-F238E27FC236}">
                <a16:creationId xmlns:a16="http://schemas.microsoft.com/office/drawing/2014/main" id="{751C099D-B470-D6B8-DEDF-26FD73EA299E}"/>
              </a:ext>
            </a:extLst>
          </p:cNvPr>
          <p:cNvSpPr>
            <a:spLocks noGrp="1"/>
          </p:cNvSpPr>
          <p:nvPr>
            <p:ph type="body" idx="1"/>
          </p:nvPr>
        </p:nvSpPr>
        <p:spPr/>
        <p:txBody>
          <a:bodyPr>
            <a:normAutofit fontScale="92500" lnSpcReduction="10000"/>
          </a:bodyPr>
          <a:lstStyle/>
          <a:p>
            <a:r>
              <a:rPr lang="en-US"/>
              <a:t>Access Google Sheets from any device with an internet connection.
</a:t>
            </a:r>
          </a:p>
          <a:p>
            <a:r>
              <a:rPr lang="en-US"/>
              <a:t>No installation required; it works directly in your web browser.
</a:t>
            </a:r>
          </a:p>
          <a:p>
            <a:r>
              <a:rPr lang="en-US"/>
              <a:t>Changes are automatically saved in real-time, reducing the risk of losing data.
</a:t>
            </a:r>
          </a:p>
          <a:p>
            <a:r>
              <a:rPr lang="en-US"/>
              <a:t>No need to worry about software updates or patches as everything is handled by Google.
</a:t>
            </a:r>
          </a:p>
          <a:p>
            <a:endParaRPr lang="en-US"/>
          </a:p>
        </p:txBody>
      </p:sp>
    </p:spTree>
    <p:extLst>
      <p:ext uri="{BB962C8B-B14F-4D97-AF65-F5344CB8AC3E}">
        <p14:creationId xmlns:p14="http://schemas.microsoft.com/office/powerpoint/2010/main" val="21800307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28CD7-03A6-22CA-A01C-D389DE5D9527}"/>
              </a:ext>
            </a:extLst>
          </p:cNvPr>
          <p:cNvSpPr>
            <a:spLocks noGrp="1"/>
          </p:cNvSpPr>
          <p:nvPr>
            <p:ph type="title"/>
          </p:nvPr>
        </p:nvSpPr>
        <p:spPr/>
        <p:txBody>
          <a:bodyPr/>
          <a:lstStyle/>
          <a:p>
            <a:r>
              <a:rPr lang="en-US"/>
              <a:t>Real-Time Collaboration</a:t>
            </a:r>
          </a:p>
        </p:txBody>
      </p:sp>
      <p:sp>
        <p:nvSpPr>
          <p:cNvPr id="3" name="Text Placeholder 2">
            <a:extLst>
              <a:ext uri="{FF2B5EF4-FFF2-40B4-BE49-F238E27FC236}">
                <a16:creationId xmlns:a16="http://schemas.microsoft.com/office/drawing/2014/main" id="{185DE05A-16A6-A9B2-DF8B-AB5268E0913B}"/>
              </a:ext>
            </a:extLst>
          </p:cNvPr>
          <p:cNvSpPr>
            <a:spLocks noGrp="1"/>
          </p:cNvSpPr>
          <p:nvPr>
            <p:ph type="body" idx="1"/>
          </p:nvPr>
        </p:nvSpPr>
        <p:spPr/>
        <p:txBody>
          <a:bodyPr>
            <a:normAutofit fontScale="92500"/>
          </a:bodyPr>
          <a:lstStyle/>
          <a:p>
            <a:r>
              <a:rPr lang="en-US"/>
              <a:t>Multiple users can collaborate on the same document in real time.
</a:t>
            </a:r>
          </a:p>
          <a:p>
            <a:r>
              <a:rPr lang="en-US"/>
              <a:t>Each collaborator's changes are instantly visible to others.
</a:t>
            </a:r>
          </a:p>
          <a:p>
            <a:r>
              <a:rPr lang="en-US"/>
              <a:t>You can leave comments and suggestions for specific cells or ranges.
</a:t>
            </a:r>
          </a:p>
          <a:p>
            <a:r>
              <a:rPr lang="en-US"/>
              <a:t>You can control who can view, comment, or edit the document, ensuring secure collaboration.
</a:t>
            </a:r>
          </a:p>
          <a:p>
            <a:endParaRPr lang="en-US"/>
          </a:p>
        </p:txBody>
      </p:sp>
    </p:spTree>
    <p:extLst>
      <p:ext uri="{BB962C8B-B14F-4D97-AF65-F5344CB8AC3E}">
        <p14:creationId xmlns:p14="http://schemas.microsoft.com/office/powerpoint/2010/main" val="30654588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1AB3D-5B21-9F20-CF31-9ED19A9220EE}"/>
              </a:ext>
            </a:extLst>
          </p:cNvPr>
          <p:cNvSpPr>
            <a:spLocks noGrp="1"/>
          </p:cNvSpPr>
          <p:nvPr>
            <p:ph type="title"/>
          </p:nvPr>
        </p:nvSpPr>
        <p:spPr/>
        <p:txBody>
          <a:bodyPr/>
          <a:lstStyle/>
          <a:p>
            <a:r>
              <a:rPr lang="en-US"/>
              <a:t>Integration with Google Workspace</a:t>
            </a:r>
          </a:p>
        </p:txBody>
      </p:sp>
      <p:sp>
        <p:nvSpPr>
          <p:cNvPr id="3" name="Text Placeholder 2">
            <a:extLst>
              <a:ext uri="{FF2B5EF4-FFF2-40B4-BE49-F238E27FC236}">
                <a16:creationId xmlns:a16="http://schemas.microsoft.com/office/drawing/2014/main" id="{42CC9754-F7CA-9EBF-44C4-A65DA343037D}"/>
              </a:ext>
            </a:extLst>
          </p:cNvPr>
          <p:cNvSpPr>
            <a:spLocks noGrp="1"/>
          </p:cNvSpPr>
          <p:nvPr>
            <p:ph type="body" idx="1"/>
          </p:nvPr>
        </p:nvSpPr>
        <p:spPr/>
        <p:txBody>
          <a:bodyPr>
            <a:normAutofit fontScale="92500" lnSpcReduction="20000"/>
          </a:bodyPr>
          <a:lstStyle/>
          <a:p>
            <a:r>
              <a:rPr lang="en-US"/>
              <a:t>Google Sheets integrates seamlessly with other Google Workspace tools like Google Drive, Docs, and Slides.
</a:t>
            </a:r>
          </a:p>
          <a:p>
            <a:r>
              <a:rPr lang="en-US"/>
              <a:t>Google Forms responses can automatically populate Google Sheets.
</a:t>
            </a:r>
          </a:p>
          <a:p>
            <a:r>
              <a:rPr lang="en-US"/>
              <a:t>Google Apps Script can automate tasks, extending the functionality of Sheets.
</a:t>
            </a:r>
          </a:p>
          <a:p>
            <a:r>
              <a:rPr lang="en-US"/>
              <a:t>You can easily import and export data from other Google tools and services.
</a:t>
            </a:r>
          </a:p>
          <a:p>
            <a:endParaRPr lang="en-US"/>
          </a:p>
        </p:txBody>
      </p:sp>
    </p:spTree>
    <p:extLst>
      <p:ext uri="{BB962C8B-B14F-4D97-AF65-F5344CB8AC3E}">
        <p14:creationId xmlns:p14="http://schemas.microsoft.com/office/powerpoint/2010/main" val="11494551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54A32-E373-0BF6-AC66-FCBFBDCB88DB}"/>
              </a:ext>
            </a:extLst>
          </p:cNvPr>
          <p:cNvSpPr>
            <a:spLocks noGrp="1"/>
          </p:cNvSpPr>
          <p:nvPr>
            <p:ph type="title"/>
          </p:nvPr>
        </p:nvSpPr>
        <p:spPr/>
        <p:txBody>
          <a:bodyPr/>
          <a:lstStyle/>
          <a:p>
            <a:r>
              <a:rPr lang="en-US"/>
              <a:t>Free to Use</a:t>
            </a:r>
          </a:p>
        </p:txBody>
      </p:sp>
      <p:sp>
        <p:nvSpPr>
          <p:cNvPr id="3" name="Text Placeholder 2">
            <a:extLst>
              <a:ext uri="{FF2B5EF4-FFF2-40B4-BE49-F238E27FC236}">
                <a16:creationId xmlns:a16="http://schemas.microsoft.com/office/drawing/2014/main" id="{63A06C80-E1B8-341B-2106-3A883343F3EA}"/>
              </a:ext>
            </a:extLst>
          </p:cNvPr>
          <p:cNvSpPr>
            <a:spLocks noGrp="1"/>
          </p:cNvSpPr>
          <p:nvPr>
            <p:ph type="body" idx="1"/>
          </p:nvPr>
        </p:nvSpPr>
        <p:spPr/>
        <p:txBody>
          <a:bodyPr>
            <a:normAutofit fontScale="92500"/>
          </a:bodyPr>
          <a:lstStyle/>
          <a:p>
            <a:r>
              <a:rPr lang="en-US"/>
              <a:t>Google Sheets is free to use for individuals and small teams.
</a:t>
            </a:r>
          </a:p>
          <a:p>
            <a:r>
              <a:rPr lang="en-US"/>
              <a:t>You get 15 GB of free storage in Google Drive, which is shared across all Google services.
</a:t>
            </a:r>
          </a:p>
          <a:p>
            <a:r>
              <a:rPr lang="en-US"/>
              <a:t>There are no ongoing subscription or license fees for personal users.
</a:t>
            </a:r>
          </a:p>
          <a:p>
            <a:r>
              <a:rPr lang="en-US"/>
              <a:t>It offers many advanced features without the need for paid software.
</a:t>
            </a:r>
          </a:p>
          <a:p>
            <a:endParaRPr lang="en-US"/>
          </a:p>
        </p:txBody>
      </p:sp>
    </p:spTree>
    <p:extLst>
      <p:ext uri="{BB962C8B-B14F-4D97-AF65-F5344CB8AC3E}">
        <p14:creationId xmlns:p14="http://schemas.microsoft.com/office/powerpoint/2010/main" val="16940890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938FF-DD25-B2C9-F52D-2B8569910BB1}"/>
              </a:ext>
            </a:extLst>
          </p:cNvPr>
          <p:cNvSpPr>
            <a:spLocks noGrp="1"/>
          </p:cNvSpPr>
          <p:nvPr>
            <p:ph type="title"/>
          </p:nvPr>
        </p:nvSpPr>
        <p:spPr/>
        <p:txBody>
          <a:bodyPr/>
          <a:lstStyle/>
          <a:p>
            <a:r>
              <a:rPr lang="en-US"/>
              <a:t>Advanced Data Manipulation and Analysis</a:t>
            </a:r>
          </a:p>
        </p:txBody>
      </p:sp>
      <p:sp>
        <p:nvSpPr>
          <p:cNvPr id="3" name="Text Placeholder 2">
            <a:extLst>
              <a:ext uri="{FF2B5EF4-FFF2-40B4-BE49-F238E27FC236}">
                <a16:creationId xmlns:a16="http://schemas.microsoft.com/office/drawing/2014/main" id="{349F9E11-6AFF-BCAF-6771-A12878FF22BB}"/>
              </a:ext>
            </a:extLst>
          </p:cNvPr>
          <p:cNvSpPr>
            <a:spLocks noGrp="1"/>
          </p:cNvSpPr>
          <p:nvPr>
            <p:ph type="body" idx="1"/>
          </p:nvPr>
        </p:nvSpPr>
        <p:spPr/>
        <p:txBody>
          <a:bodyPr>
            <a:normAutofit fontScale="92500" lnSpcReduction="20000"/>
          </a:bodyPr>
          <a:lstStyle/>
          <a:p>
            <a:r>
              <a:rPr lang="en-US"/>
              <a:t>Google Sheets supports a wide range of built-in functions and formulas for complex calculations.
</a:t>
            </a:r>
          </a:p>
          <a:p>
            <a:r>
              <a:rPr lang="en-US"/>
              <a:t>It allows you to create pivot tables and conditional formatting.
</a:t>
            </a:r>
          </a:p>
          <a:p>
            <a:r>
              <a:rPr lang="en-US"/>
              <a:t>You can use add-ons and Google Apps Script to automate processes and extend functionality.
</a:t>
            </a:r>
          </a:p>
          <a:p>
            <a:r>
              <a:rPr lang="en-US"/>
              <a:t>Charts and graphs are easy to create for data visualization and presentation.
</a:t>
            </a:r>
          </a:p>
          <a:p>
            <a:endParaRPr lang="en-US"/>
          </a:p>
        </p:txBody>
      </p:sp>
    </p:spTree>
    <p:extLst>
      <p:ext uri="{BB962C8B-B14F-4D97-AF65-F5344CB8AC3E}">
        <p14:creationId xmlns:p14="http://schemas.microsoft.com/office/powerpoint/2010/main" val="23514677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A61CB-C34C-C8F0-FEFA-F72863A2BEF8}"/>
              </a:ext>
            </a:extLst>
          </p:cNvPr>
          <p:cNvSpPr>
            <a:spLocks noGrp="1"/>
          </p:cNvSpPr>
          <p:nvPr>
            <p:ph type="ctrTitle"/>
          </p:nvPr>
        </p:nvSpPr>
        <p:spPr/>
        <p:txBody>
          <a:bodyPr/>
          <a:lstStyle/>
          <a:p>
            <a:r>
              <a:rPr lang="en-US" dirty="0"/>
              <a:t>Disadvantages of Google Sheets</a:t>
            </a:r>
          </a:p>
        </p:txBody>
      </p:sp>
      <p:sp>
        <p:nvSpPr>
          <p:cNvPr id="3" name="Subtitle 2">
            <a:extLst>
              <a:ext uri="{FF2B5EF4-FFF2-40B4-BE49-F238E27FC236}">
                <a16:creationId xmlns:a16="http://schemas.microsoft.com/office/drawing/2014/main" id="{9E45A2E9-6D96-AC35-14E7-54CEA1DAA9A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77129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9F9E8-2A5A-7067-B8CC-E5E62092886B}"/>
              </a:ext>
            </a:extLst>
          </p:cNvPr>
          <p:cNvSpPr>
            <a:spLocks noGrp="1"/>
          </p:cNvSpPr>
          <p:nvPr>
            <p:ph type="title"/>
          </p:nvPr>
        </p:nvSpPr>
        <p:spPr/>
        <p:txBody>
          <a:bodyPr/>
          <a:lstStyle/>
          <a:p>
            <a:r>
              <a:rPr lang="en-US"/>
              <a:t>Limited Advanced Features</a:t>
            </a:r>
          </a:p>
        </p:txBody>
      </p:sp>
      <p:sp>
        <p:nvSpPr>
          <p:cNvPr id="3" name="Text Placeholder 2">
            <a:extLst>
              <a:ext uri="{FF2B5EF4-FFF2-40B4-BE49-F238E27FC236}">
                <a16:creationId xmlns:a16="http://schemas.microsoft.com/office/drawing/2014/main" id="{6ABC4742-196C-E555-87C2-0CE115D54FFE}"/>
              </a:ext>
            </a:extLst>
          </p:cNvPr>
          <p:cNvSpPr>
            <a:spLocks noGrp="1"/>
          </p:cNvSpPr>
          <p:nvPr>
            <p:ph type="body" idx="1"/>
          </p:nvPr>
        </p:nvSpPr>
        <p:spPr/>
        <p:txBody>
          <a:bodyPr>
            <a:normAutofit fontScale="92500"/>
          </a:bodyPr>
          <a:lstStyle/>
          <a:p>
            <a:r>
              <a:rPr lang="en-US"/>
              <a:t>Lacks advanced features such as Power Pivot or Power Query.
</a:t>
            </a:r>
          </a:p>
          <a:p>
            <a:r>
              <a:rPr lang="en-US"/>
              <a:t>Does not support some complex Excel functions like macros or VBA.
</a:t>
            </a:r>
          </a:p>
          <a:p>
            <a:r>
              <a:rPr lang="en-US"/>
              <a:t>Limited customization options for charts and graphs.
</a:t>
            </a:r>
          </a:p>
          <a:p>
            <a:r>
              <a:rPr lang="en-US"/>
              <a:t>Not as powerful for handling very large datasets compared to Excel.
</a:t>
            </a:r>
          </a:p>
          <a:p>
            <a:endParaRPr lang="en-US"/>
          </a:p>
        </p:txBody>
      </p:sp>
    </p:spTree>
    <p:extLst>
      <p:ext uri="{BB962C8B-B14F-4D97-AF65-F5344CB8AC3E}">
        <p14:creationId xmlns:p14="http://schemas.microsoft.com/office/powerpoint/2010/main" val="305466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F525A-212B-2848-1A6A-2D7F07659D03}"/>
              </a:ext>
            </a:extLst>
          </p:cNvPr>
          <p:cNvSpPr>
            <a:spLocks noGrp="1"/>
          </p:cNvSpPr>
          <p:nvPr>
            <p:ph type="title"/>
          </p:nvPr>
        </p:nvSpPr>
        <p:spPr/>
        <p:txBody>
          <a:bodyPr/>
          <a:lstStyle/>
          <a:p>
            <a:r>
              <a:rPr lang="en-US"/>
              <a:t>Charts and Visualization</a:t>
            </a:r>
          </a:p>
        </p:txBody>
      </p:sp>
      <p:sp>
        <p:nvSpPr>
          <p:cNvPr id="3" name="Text Placeholder 2">
            <a:extLst>
              <a:ext uri="{FF2B5EF4-FFF2-40B4-BE49-F238E27FC236}">
                <a16:creationId xmlns:a16="http://schemas.microsoft.com/office/drawing/2014/main" id="{2303C1D1-2141-3003-B2BB-1B8AC640E7E5}"/>
              </a:ext>
            </a:extLst>
          </p:cNvPr>
          <p:cNvSpPr>
            <a:spLocks noGrp="1"/>
          </p:cNvSpPr>
          <p:nvPr>
            <p:ph type="body" idx="1"/>
          </p:nvPr>
        </p:nvSpPr>
        <p:spPr/>
        <p:txBody>
          <a:bodyPr>
            <a:normAutofit fontScale="92500" lnSpcReduction="20000"/>
          </a:bodyPr>
          <a:lstStyle/>
          <a:p>
            <a:r>
              <a:rPr lang="en-US"/>
              <a:t>Google Sheets provides powerful charting tools to visualize data.
</a:t>
            </a:r>
          </a:p>
          <a:p>
            <a:r>
              <a:rPr lang="en-US"/>
              <a:t>You can create bar charts, pie charts, line charts, and more.
</a:t>
            </a:r>
          </a:p>
          <a:p>
            <a:r>
              <a:rPr lang="en-US"/>
              <a:t>Charts update automatically when the underlying data changes.
</a:t>
            </a:r>
          </a:p>
          <a:p>
            <a:r>
              <a:rPr lang="en-US"/>
              <a:t>Customizable options are available for colors, labels, and chart types.
</a:t>
            </a:r>
          </a:p>
          <a:p>
            <a:r>
              <a:rPr lang="en-US"/>
              <a:t>Visualizing data helps in making informed decisions and analyses.
</a:t>
            </a:r>
          </a:p>
          <a:p>
            <a:endParaRPr lang="en-US"/>
          </a:p>
        </p:txBody>
      </p:sp>
    </p:spTree>
    <p:extLst>
      <p:ext uri="{BB962C8B-B14F-4D97-AF65-F5344CB8AC3E}">
        <p14:creationId xmlns:p14="http://schemas.microsoft.com/office/powerpoint/2010/main" val="305195329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53631-11BB-1150-FF86-12230C3ED5CC}"/>
              </a:ext>
            </a:extLst>
          </p:cNvPr>
          <p:cNvSpPr>
            <a:spLocks noGrp="1"/>
          </p:cNvSpPr>
          <p:nvPr>
            <p:ph type="title"/>
          </p:nvPr>
        </p:nvSpPr>
        <p:spPr/>
        <p:txBody>
          <a:bodyPr/>
          <a:lstStyle/>
          <a:p>
            <a:r>
              <a:rPr lang="en-US"/>
              <a:t>Dependence on Internet Connection</a:t>
            </a:r>
          </a:p>
        </p:txBody>
      </p:sp>
      <p:sp>
        <p:nvSpPr>
          <p:cNvPr id="3" name="Text Placeholder 2">
            <a:extLst>
              <a:ext uri="{FF2B5EF4-FFF2-40B4-BE49-F238E27FC236}">
                <a16:creationId xmlns:a16="http://schemas.microsoft.com/office/drawing/2014/main" id="{33C15772-CEA3-C8C3-243F-DAF77DFFD80F}"/>
              </a:ext>
            </a:extLst>
          </p:cNvPr>
          <p:cNvSpPr>
            <a:spLocks noGrp="1"/>
          </p:cNvSpPr>
          <p:nvPr>
            <p:ph type="body" idx="1"/>
          </p:nvPr>
        </p:nvSpPr>
        <p:spPr/>
        <p:txBody>
          <a:bodyPr>
            <a:normAutofit lnSpcReduction="10000"/>
          </a:bodyPr>
          <a:lstStyle/>
          <a:p>
            <a:r>
              <a:rPr lang="en-US"/>
              <a:t>Requires an internet connection for full functionality.
</a:t>
            </a:r>
          </a:p>
          <a:p>
            <a:r>
              <a:rPr lang="en-US"/>
              <a:t>Syncing issues can occur if multiple users are working offline.
</a:t>
            </a:r>
          </a:p>
          <a:p>
            <a:r>
              <a:rPr lang="en-US"/>
              <a:t>Real-time collaboration features depend on a stable internet connection.
</a:t>
            </a:r>
          </a:p>
          <a:p>
            <a:r>
              <a:rPr lang="en-US"/>
              <a:t>Limited offline capabilities for advanced features or sharing.
</a:t>
            </a:r>
          </a:p>
          <a:p>
            <a:endParaRPr lang="en-US"/>
          </a:p>
        </p:txBody>
      </p:sp>
    </p:spTree>
    <p:extLst>
      <p:ext uri="{BB962C8B-B14F-4D97-AF65-F5344CB8AC3E}">
        <p14:creationId xmlns:p14="http://schemas.microsoft.com/office/powerpoint/2010/main" val="159935224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7E4E-F074-BEDF-ACBF-93F40F0E4882}"/>
              </a:ext>
            </a:extLst>
          </p:cNvPr>
          <p:cNvSpPr>
            <a:spLocks noGrp="1"/>
          </p:cNvSpPr>
          <p:nvPr>
            <p:ph type="title"/>
          </p:nvPr>
        </p:nvSpPr>
        <p:spPr/>
        <p:txBody>
          <a:bodyPr/>
          <a:lstStyle/>
          <a:p>
            <a:r>
              <a:rPr lang="en-US"/>
              <a:t>Privacy and Data Control Concerns</a:t>
            </a:r>
          </a:p>
        </p:txBody>
      </p:sp>
      <p:sp>
        <p:nvSpPr>
          <p:cNvPr id="3" name="Text Placeholder 2">
            <a:extLst>
              <a:ext uri="{FF2B5EF4-FFF2-40B4-BE49-F238E27FC236}">
                <a16:creationId xmlns:a16="http://schemas.microsoft.com/office/drawing/2014/main" id="{B2466819-ABC9-A4A0-A01C-9C22757116C0}"/>
              </a:ext>
            </a:extLst>
          </p:cNvPr>
          <p:cNvSpPr>
            <a:spLocks noGrp="1"/>
          </p:cNvSpPr>
          <p:nvPr>
            <p:ph type="body" idx="1"/>
          </p:nvPr>
        </p:nvSpPr>
        <p:spPr/>
        <p:txBody>
          <a:bodyPr>
            <a:normAutofit fontScale="92500"/>
          </a:bodyPr>
          <a:lstStyle/>
          <a:p>
            <a:r>
              <a:rPr lang="en-US"/>
              <a:t>Data is stored on Google’s servers, raising privacy concerns.
</a:t>
            </a:r>
          </a:p>
          <a:p>
            <a:r>
              <a:rPr lang="en-US"/>
              <a:t>Some users may be uncomfortable with Google’s data access policies.
</a:t>
            </a:r>
          </a:p>
          <a:p>
            <a:r>
              <a:rPr lang="en-US"/>
              <a:t>Limited control over data storage compared to local software.
</a:t>
            </a:r>
          </a:p>
          <a:p>
            <a:r>
              <a:rPr lang="en-US"/>
              <a:t>There are concerns about data breaches or unauthorized access despite security measures.
</a:t>
            </a:r>
          </a:p>
          <a:p>
            <a:endParaRPr lang="en-US"/>
          </a:p>
        </p:txBody>
      </p:sp>
    </p:spTree>
    <p:extLst>
      <p:ext uri="{BB962C8B-B14F-4D97-AF65-F5344CB8AC3E}">
        <p14:creationId xmlns:p14="http://schemas.microsoft.com/office/powerpoint/2010/main" val="29769902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63587-1F0D-05C7-1285-9B77DBB858DB}"/>
              </a:ext>
            </a:extLst>
          </p:cNvPr>
          <p:cNvSpPr>
            <a:spLocks noGrp="1"/>
          </p:cNvSpPr>
          <p:nvPr>
            <p:ph type="title"/>
          </p:nvPr>
        </p:nvSpPr>
        <p:spPr/>
        <p:txBody>
          <a:bodyPr/>
          <a:lstStyle/>
          <a:p>
            <a:r>
              <a:rPr lang="en-US"/>
              <a:t>Limited Customer Support</a:t>
            </a:r>
          </a:p>
        </p:txBody>
      </p:sp>
      <p:sp>
        <p:nvSpPr>
          <p:cNvPr id="3" name="Text Placeholder 2">
            <a:extLst>
              <a:ext uri="{FF2B5EF4-FFF2-40B4-BE49-F238E27FC236}">
                <a16:creationId xmlns:a16="http://schemas.microsoft.com/office/drawing/2014/main" id="{082C849C-A6DE-77AC-1897-96FFBD5F1AC6}"/>
              </a:ext>
            </a:extLst>
          </p:cNvPr>
          <p:cNvSpPr>
            <a:spLocks noGrp="1"/>
          </p:cNvSpPr>
          <p:nvPr>
            <p:ph type="body" idx="1"/>
          </p:nvPr>
        </p:nvSpPr>
        <p:spPr/>
        <p:txBody>
          <a:bodyPr>
            <a:normAutofit lnSpcReduction="10000"/>
          </a:bodyPr>
          <a:lstStyle/>
          <a:p>
            <a:r>
              <a:rPr lang="en-US"/>
              <a:t>Limited support compared to paid software like Microsoft Excel.
</a:t>
            </a:r>
          </a:p>
          <a:p>
            <a:r>
              <a:rPr lang="en-US"/>
              <a:t>Most troubleshooting is done through community forums, not direct support.
</a:t>
            </a:r>
          </a:p>
          <a:p>
            <a:r>
              <a:rPr lang="en-US"/>
              <a:t>Lack of a dedicated support team for enterprise users.
</a:t>
            </a:r>
          </a:p>
          <a:p>
            <a:r>
              <a:rPr lang="en-US"/>
              <a:t>Reliance on online help can lead to delays in resolving issues.
</a:t>
            </a:r>
          </a:p>
          <a:p>
            <a:endParaRPr lang="en-US"/>
          </a:p>
        </p:txBody>
      </p:sp>
    </p:spTree>
    <p:extLst>
      <p:ext uri="{BB962C8B-B14F-4D97-AF65-F5344CB8AC3E}">
        <p14:creationId xmlns:p14="http://schemas.microsoft.com/office/powerpoint/2010/main" val="42781565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0991C-38DE-6C17-8BBA-467E28BD4F53}"/>
              </a:ext>
            </a:extLst>
          </p:cNvPr>
          <p:cNvSpPr>
            <a:spLocks noGrp="1"/>
          </p:cNvSpPr>
          <p:nvPr>
            <p:ph type="title"/>
          </p:nvPr>
        </p:nvSpPr>
        <p:spPr/>
        <p:txBody>
          <a:bodyPr/>
          <a:lstStyle/>
          <a:p>
            <a:r>
              <a:rPr lang="en-US"/>
              <a:t>Offline Limitations</a:t>
            </a:r>
          </a:p>
        </p:txBody>
      </p:sp>
      <p:sp>
        <p:nvSpPr>
          <p:cNvPr id="3" name="Text Placeholder 2">
            <a:extLst>
              <a:ext uri="{FF2B5EF4-FFF2-40B4-BE49-F238E27FC236}">
                <a16:creationId xmlns:a16="http://schemas.microsoft.com/office/drawing/2014/main" id="{A2BDC8B2-E800-4D4E-E2B3-D0E34FEEEA70}"/>
              </a:ext>
            </a:extLst>
          </p:cNvPr>
          <p:cNvSpPr>
            <a:spLocks noGrp="1"/>
          </p:cNvSpPr>
          <p:nvPr>
            <p:ph type="body" idx="1"/>
          </p:nvPr>
        </p:nvSpPr>
        <p:spPr/>
        <p:txBody>
          <a:bodyPr>
            <a:normAutofit fontScale="92500" lnSpcReduction="10000"/>
          </a:bodyPr>
          <a:lstStyle/>
          <a:p>
            <a:r>
              <a:rPr lang="en-US"/>
              <a:t>Offline mode requires setup and is not enabled by default.
</a:t>
            </a:r>
          </a:p>
          <a:p>
            <a:r>
              <a:rPr lang="en-US"/>
              <a:t>Offline features are limited and may not work for complex tasks.
</a:t>
            </a:r>
          </a:p>
          <a:p>
            <a:r>
              <a:rPr lang="en-US"/>
              <a:t>Changes made offline are only synced once the internet connection is restored.
</a:t>
            </a:r>
          </a:p>
          <a:p>
            <a:r>
              <a:rPr lang="en-US"/>
              <a:t>Requires manual activation for offline editing, which can be cumbersome.
</a:t>
            </a:r>
          </a:p>
          <a:p>
            <a:endParaRPr lang="en-US"/>
          </a:p>
        </p:txBody>
      </p:sp>
    </p:spTree>
    <p:extLst>
      <p:ext uri="{BB962C8B-B14F-4D97-AF65-F5344CB8AC3E}">
        <p14:creationId xmlns:p14="http://schemas.microsoft.com/office/powerpoint/2010/main" val="95321341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87744-4BFC-C3AA-EC3F-DBCFDED5DEFF}"/>
              </a:ext>
            </a:extLst>
          </p:cNvPr>
          <p:cNvSpPr>
            <a:spLocks noGrp="1"/>
          </p:cNvSpPr>
          <p:nvPr>
            <p:ph type="title"/>
          </p:nvPr>
        </p:nvSpPr>
        <p:spPr>
          <a:xfrm>
            <a:off x="907312" y="2325023"/>
            <a:ext cx="10377376" cy="2207954"/>
          </a:xfrm>
        </p:spPr>
        <p:txBody>
          <a:bodyPr>
            <a:normAutofit fontScale="90000"/>
          </a:bodyPr>
          <a:lstStyle/>
          <a:p>
            <a:r>
              <a:rPr lang="en-US" sz="8000"/>
              <a:t>Who Uses Google Sheets  ?</a:t>
            </a:r>
          </a:p>
        </p:txBody>
      </p:sp>
    </p:spTree>
    <p:extLst>
      <p:ext uri="{BB962C8B-B14F-4D97-AF65-F5344CB8AC3E}">
        <p14:creationId xmlns:p14="http://schemas.microsoft.com/office/powerpoint/2010/main" val="428169659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1A1CCB-6B1F-0B70-EA03-CD349BE074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25B00D-00EE-CCE6-2D54-706ACB0ACEEC}"/>
              </a:ext>
            </a:extLst>
          </p:cNvPr>
          <p:cNvSpPr>
            <a:spLocks noGrp="1"/>
          </p:cNvSpPr>
          <p:nvPr>
            <p:ph type="title"/>
          </p:nvPr>
        </p:nvSpPr>
        <p:spPr/>
        <p:txBody>
          <a:bodyPr/>
          <a:lstStyle/>
          <a:p>
            <a:r>
              <a:rPr lang="en-US"/>
              <a:t>Individuals and Personal Use</a:t>
            </a:r>
          </a:p>
        </p:txBody>
      </p:sp>
      <p:sp>
        <p:nvSpPr>
          <p:cNvPr id="3" name="Text Placeholder 2">
            <a:extLst>
              <a:ext uri="{FF2B5EF4-FFF2-40B4-BE49-F238E27FC236}">
                <a16:creationId xmlns:a16="http://schemas.microsoft.com/office/drawing/2014/main" id="{0E8C3980-4B69-582A-F1D3-1D78CF1A95CB}"/>
              </a:ext>
            </a:extLst>
          </p:cNvPr>
          <p:cNvSpPr>
            <a:spLocks noGrp="1"/>
          </p:cNvSpPr>
          <p:nvPr>
            <p:ph type="body" idx="1"/>
          </p:nvPr>
        </p:nvSpPr>
        <p:spPr/>
        <p:txBody>
          <a:bodyPr>
            <a:normAutofit fontScale="92500" lnSpcReduction="10000"/>
          </a:bodyPr>
          <a:lstStyle/>
          <a:p>
            <a:r>
              <a:rPr lang="en-US"/>
              <a:t>Google Sheets is free and accessible to everyone.
</a:t>
            </a:r>
          </a:p>
          <a:p>
            <a:r>
              <a:rPr lang="en-US"/>
              <a:t>Individuals use it for personal budgeting, planning, and data tracking.
</a:t>
            </a:r>
          </a:p>
          <a:p>
            <a:r>
              <a:rPr lang="en-US"/>
              <a:t>It can be used for creating to-do lists, tracking expenses, or managing household chores.
</a:t>
            </a:r>
          </a:p>
          <a:p>
            <a:r>
              <a:rPr lang="en-US"/>
              <a:t>Google Sheets is easy to use with no installation needed, making it ideal for personal tasks.
</a:t>
            </a:r>
          </a:p>
          <a:p>
            <a:endParaRPr lang="en-US"/>
          </a:p>
        </p:txBody>
      </p:sp>
    </p:spTree>
    <p:extLst>
      <p:ext uri="{BB962C8B-B14F-4D97-AF65-F5344CB8AC3E}">
        <p14:creationId xmlns:p14="http://schemas.microsoft.com/office/powerpoint/2010/main" val="138361816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F3F1D-187C-C984-C84C-A523B1E333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FEACA5-7175-FE57-8EC4-4BAB2D89BB0B}"/>
              </a:ext>
            </a:extLst>
          </p:cNvPr>
          <p:cNvSpPr>
            <a:spLocks noGrp="1"/>
          </p:cNvSpPr>
          <p:nvPr>
            <p:ph type="title"/>
          </p:nvPr>
        </p:nvSpPr>
        <p:spPr/>
        <p:txBody>
          <a:bodyPr/>
          <a:lstStyle/>
          <a:p>
            <a:r>
              <a:rPr lang="en-US"/>
              <a:t>Businesses and Teams</a:t>
            </a:r>
          </a:p>
        </p:txBody>
      </p:sp>
      <p:sp>
        <p:nvSpPr>
          <p:cNvPr id="3" name="Text Placeholder 2">
            <a:extLst>
              <a:ext uri="{FF2B5EF4-FFF2-40B4-BE49-F238E27FC236}">
                <a16:creationId xmlns:a16="http://schemas.microsoft.com/office/drawing/2014/main" id="{04C8C3F2-48BB-CC57-9DD2-C9492735999C}"/>
              </a:ext>
            </a:extLst>
          </p:cNvPr>
          <p:cNvSpPr>
            <a:spLocks noGrp="1"/>
          </p:cNvSpPr>
          <p:nvPr>
            <p:ph type="body" idx="1"/>
          </p:nvPr>
        </p:nvSpPr>
        <p:spPr/>
        <p:txBody>
          <a:bodyPr>
            <a:normAutofit fontScale="92500" lnSpcReduction="20000"/>
          </a:bodyPr>
          <a:lstStyle/>
          <a:p>
            <a:r>
              <a:rPr lang="en-US"/>
              <a:t>Small and medium-sized businesses use Google Sheets for collaboration and data sharing.
</a:t>
            </a:r>
          </a:p>
          <a:p>
            <a:r>
              <a:rPr lang="en-US"/>
              <a:t>It provides real-time collaboration, which is valuable for team projects.
</a:t>
            </a:r>
          </a:p>
          <a:p>
            <a:r>
              <a:rPr lang="en-US"/>
              <a:t>Google Sheets integrates with other Google Workspace tools like Gmail and Google Drive.
</a:t>
            </a:r>
          </a:p>
          <a:p>
            <a:r>
              <a:rPr lang="en-US"/>
              <a:t>Businesses can store and access data from anywhere, ensuring seamless work across devices.
</a:t>
            </a:r>
          </a:p>
          <a:p>
            <a:endParaRPr lang="en-US"/>
          </a:p>
        </p:txBody>
      </p:sp>
    </p:spTree>
    <p:extLst>
      <p:ext uri="{BB962C8B-B14F-4D97-AF65-F5344CB8AC3E}">
        <p14:creationId xmlns:p14="http://schemas.microsoft.com/office/powerpoint/2010/main" val="72137467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9663AB-6B8A-137D-E2E7-8D731DE099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AEBD4A-571D-F5A6-459F-2CFEEBC22597}"/>
              </a:ext>
            </a:extLst>
          </p:cNvPr>
          <p:cNvSpPr>
            <a:spLocks noGrp="1"/>
          </p:cNvSpPr>
          <p:nvPr>
            <p:ph type="title"/>
          </p:nvPr>
        </p:nvSpPr>
        <p:spPr/>
        <p:txBody>
          <a:bodyPr/>
          <a:lstStyle/>
          <a:p>
            <a:r>
              <a:rPr lang="en-US"/>
              <a:t>Educational Institutions and Students</a:t>
            </a:r>
          </a:p>
        </p:txBody>
      </p:sp>
      <p:sp>
        <p:nvSpPr>
          <p:cNvPr id="3" name="Text Placeholder 2">
            <a:extLst>
              <a:ext uri="{FF2B5EF4-FFF2-40B4-BE49-F238E27FC236}">
                <a16:creationId xmlns:a16="http://schemas.microsoft.com/office/drawing/2014/main" id="{FBD34AF4-8457-D704-1D69-CD6AA792F94C}"/>
              </a:ext>
            </a:extLst>
          </p:cNvPr>
          <p:cNvSpPr>
            <a:spLocks noGrp="1"/>
          </p:cNvSpPr>
          <p:nvPr>
            <p:ph type="body" idx="1"/>
          </p:nvPr>
        </p:nvSpPr>
        <p:spPr/>
        <p:txBody>
          <a:bodyPr>
            <a:normAutofit fontScale="92500" lnSpcReduction="20000"/>
          </a:bodyPr>
          <a:lstStyle/>
          <a:p>
            <a:r>
              <a:rPr lang="en-US"/>
              <a:t>Teachers and educators use Google Sheets for creating assignments and tracking student progress.
</a:t>
            </a:r>
          </a:p>
          <a:p>
            <a:r>
              <a:rPr lang="en-US"/>
              <a:t>Students use it for managing schedules, collaborating on group projects, and tracking academic performance.
</a:t>
            </a:r>
          </a:p>
          <a:p>
            <a:r>
              <a:rPr lang="en-US"/>
              <a:t>Google Sheets allows for easy data entry and real-time feedback in a classroom setting.
</a:t>
            </a:r>
          </a:p>
          <a:p>
            <a:r>
              <a:rPr lang="en-US"/>
              <a:t>Google Sheets can integrate with other educational tools, such as Google Classroom.
</a:t>
            </a:r>
          </a:p>
          <a:p>
            <a:endParaRPr lang="en-US"/>
          </a:p>
        </p:txBody>
      </p:sp>
    </p:spTree>
    <p:extLst>
      <p:ext uri="{BB962C8B-B14F-4D97-AF65-F5344CB8AC3E}">
        <p14:creationId xmlns:p14="http://schemas.microsoft.com/office/powerpoint/2010/main" val="9771990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F3DF-31F7-C314-0058-06B47750E3F1}"/>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B0A16D8F-5EE0-1496-BDA6-EE340654C06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4197943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B08D06-6394-E8FF-24CE-FD7D63EB0A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CDC9FD-40EF-51FE-7989-8B226E985189}"/>
              </a:ext>
            </a:extLst>
          </p:cNvPr>
          <p:cNvSpPr>
            <a:spLocks noGrp="1"/>
          </p:cNvSpPr>
          <p:nvPr>
            <p:ph type="title"/>
          </p:nvPr>
        </p:nvSpPr>
        <p:spPr/>
        <p:txBody>
          <a:bodyPr/>
          <a:lstStyle/>
          <a:p>
            <a:r>
              <a:rPr lang="en-US"/>
              <a:t>Introduction to Excel</a:t>
            </a:r>
          </a:p>
        </p:txBody>
      </p:sp>
      <p:sp>
        <p:nvSpPr>
          <p:cNvPr id="3" name="Text Placeholder 2">
            <a:extLst>
              <a:ext uri="{FF2B5EF4-FFF2-40B4-BE49-F238E27FC236}">
                <a16:creationId xmlns:a16="http://schemas.microsoft.com/office/drawing/2014/main" id="{19BBD616-EA31-C99B-CB02-25966AF16DC3}"/>
              </a:ext>
            </a:extLst>
          </p:cNvPr>
          <p:cNvSpPr>
            <a:spLocks noGrp="1"/>
          </p:cNvSpPr>
          <p:nvPr>
            <p:ph type="body" idx="1"/>
          </p:nvPr>
        </p:nvSpPr>
        <p:spPr/>
        <p:txBody>
          <a:bodyPr>
            <a:normAutofit fontScale="92500" lnSpcReduction="20000"/>
          </a:bodyPr>
          <a:lstStyle/>
          <a:p>
            <a:r>
              <a:rPr lang="en-US"/>
              <a:t>Excel is a spreadsheet software developed by Microsoft.
</a:t>
            </a:r>
          </a:p>
          <a:p>
            <a:r>
              <a:rPr lang="en-US"/>
              <a:t>It is used for data organization, analysis, and visualization.
</a:t>
            </a:r>
          </a:p>
          <a:p>
            <a:r>
              <a:rPr lang="en-US"/>
              <a:t>Excel is part of the Microsoft Office suite of applications.
</a:t>
            </a:r>
          </a:p>
          <a:p>
            <a:r>
              <a:rPr lang="en-US"/>
              <a:t>It is widely used by individuals, businesses, and educational institutions.
</a:t>
            </a:r>
          </a:p>
          <a:p>
            <a:r>
              <a:rPr lang="en-US"/>
              <a:t>Excel is available for both Windows and macOS.
</a:t>
            </a:r>
          </a:p>
          <a:p>
            <a:endParaRPr lang="en-US"/>
          </a:p>
        </p:txBody>
      </p:sp>
    </p:spTree>
    <p:extLst>
      <p:ext uri="{BB962C8B-B14F-4D97-AF65-F5344CB8AC3E}">
        <p14:creationId xmlns:p14="http://schemas.microsoft.com/office/powerpoint/2010/main" val="4208770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F1B82-F866-AE73-E78D-45C88F2AA2BD}"/>
              </a:ext>
            </a:extLst>
          </p:cNvPr>
          <p:cNvSpPr>
            <a:spLocks noGrp="1"/>
          </p:cNvSpPr>
          <p:nvPr>
            <p:ph type="title"/>
          </p:nvPr>
        </p:nvSpPr>
        <p:spPr/>
        <p:txBody>
          <a:bodyPr/>
          <a:lstStyle/>
          <a:p>
            <a:r>
              <a:rPr lang="en-US"/>
              <a:t>Mobile-Friendly and Offline Mode</a:t>
            </a:r>
          </a:p>
        </p:txBody>
      </p:sp>
      <p:sp>
        <p:nvSpPr>
          <p:cNvPr id="3" name="Text Placeholder 2">
            <a:extLst>
              <a:ext uri="{FF2B5EF4-FFF2-40B4-BE49-F238E27FC236}">
                <a16:creationId xmlns:a16="http://schemas.microsoft.com/office/drawing/2014/main" id="{7313DE8C-EFB4-BAFE-4EFE-0AF43A3CF253}"/>
              </a:ext>
            </a:extLst>
          </p:cNvPr>
          <p:cNvSpPr>
            <a:spLocks noGrp="1"/>
          </p:cNvSpPr>
          <p:nvPr>
            <p:ph type="body" idx="1"/>
          </p:nvPr>
        </p:nvSpPr>
        <p:spPr/>
        <p:txBody>
          <a:bodyPr>
            <a:normAutofit fontScale="92500" lnSpcReduction="20000"/>
          </a:bodyPr>
          <a:lstStyle/>
          <a:p>
            <a:r>
              <a:rPr lang="en-US"/>
              <a:t>Google Sheets is mobile-friendly with apps for both iOS and Android.
</a:t>
            </a:r>
          </a:p>
          <a:p>
            <a:r>
              <a:rPr lang="en-US"/>
              <a:t>You can edit and view sheets on-the-go from your mobile device.
</a:t>
            </a:r>
          </a:p>
          <a:p>
            <a:r>
              <a:rPr lang="en-US"/>
              <a:t>Offline mode allows you to work without an internet connection.
</a:t>
            </a:r>
          </a:p>
          <a:p>
            <a:r>
              <a:rPr lang="en-US"/>
              <a:t>Changes made offline are automatically synced when reconnected.
</a:t>
            </a:r>
          </a:p>
          <a:p>
            <a:r>
              <a:rPr lang="en-US"/>
              <a:t>The mobile app offers a touch-friendly interface for easy data entry.
</a:t>
            </a:r>
          </a:p>
          <a:p>
            <a:endParaRPr lang="en-US"/>
          </a:p>
        </p:txBody>
      </p:sp>
    </p:spTree>
    <p:extLst>
      <p:ext uri="{BB962C8B-B14F-4D97-AF65-F5344CB8AC3E}">
        <p14:creationId xmlns:p14="http://schemas.microsoft.com/office/powerpoint/2010/main" val="409979493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2F4A3D-6720-E01B-DC82-E7CEABAA46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13048B-414D-6AEF-17A0-00535069ED03}"/>
              </a:ext>
            </a:extLst>
          </p:cNvPr>
          <p:cNvSpPr>
            <a:spLocks noGrp="1"/>
          </p:cNvSpPr>
          <p:nvPr>
            <p:ph type="title"/>
          </p:nvPr>
        </p:nvSpPr>
        <p:spPr/>
        <p:txBody>
          <a:bodyPr/>
          <a:lstStyle/>
          <a:p>
            <a:r>
              <a:rPr lang="en-US"/>
              <a:t>Excel Interface</a:t>
            </a:r>
          </a:p>
        </p:txBody>
      </p:sp>
      <p:sp>
        <p:nvSpPr>
          <p:cNvPr id="3" name="Text Placeholder 2">
            <a:extLst>
              <a:ext uri="{FF2B5EF4-FFF2-40B4-BE49-F238E27FC236}">
                <a16:creationId xmlns:a16="http://schemas.microsoft.com/office/drawing/2014/main" id="{FD3890C9-4411-E068-03A6-C1EB4040831C}"/>
              </a:ext>
            </a:extLst>
          </p:cNvPr>
          <p:cNvSpPr>
            <a:spLocks noGrp="1"/>
          </p:cNvSpPr>
          <p:nvPr>
            <p:ph type="body" idx="1"/>
          </p:nvPr>
        </p:nvSpPr>
        <p:spPr/>
        <p:txBody>
          <a:bodyPr>
            <a:normAutofit fontScale="85000" lnSpcReduction="20000"/>
          </a:bodyPr>
          <a:lstStyle/>
          <a:p>
            <a:r>
              <a:rPr lang="en-US"/>
              <a:t>The Excel interface includes the Ribbon, Quick Access Toolbar, and Formula Bar.
</a:t>
            </a:r>
          </a:p>
          <a:p>
            <a:r>
              <a:rPr lang="en-US"/>
              <a:t>Worksheets are organized into rows and columns.
</a:t>
            </a:r>
          </a:p>
          <a:p>
            <a:r>
              <a:rPr lang="en-US"/>
              <a:t>The Ribbon provides quick access to various tools and features.
</a:t>
            </a:r>
          </a:p>
          <a:p>
            <a:r>
              <a:rPr lang="en-US"/>
              <a:t>The status bar shows calculations, such as sum or average of selected cells.
</a:t>
            </a:r>
          </a:p>
          <a:p>
            <a:r>
              <a:rPr lang="en-US"/>
              <a:t>The Formula Bar allows you to input and edit formulas.
</a:t>
            </a:r>
          </a:p>
          <a:p>
            <a:endParaRPr lang="en-US"/>
          </a:p>
        </p:txBody>
      </p:sp>
    </p:spTree>
    <p:extLst>
      <p:ext uri="{BB962C8B-B14F-4D97-AF65-F5344CB8AC3E}">
        <p14:creationId xmlns:p14="http://schemas.microsoft.com/office/powerpoint/2010/main" val="5547343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B828B-AB53-BC68-B129-E4A9AC793B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C8E0ED-518A-D7EE-57E6-A4944F388B84}"/>
              </a:ext>
            </a:extLst>
          </p:cNvPr>
          <p:cNvSpPr>
            <a:spLocks noGrp="1"/>
          </p:cNvSpPr>
          <p:nvPr>
            <p:ph type="title"/>
          </p:nvPr>
        </p:nvSpPr>
        <p:spPr/>
        <p:txBody>
          <a:bodyPr/>
          <a:lstStyle/>
          <a:p>
            <a:r>
              <a:rPr lang="en-US"/>
              <a:t>Excel Worksheets</a:t>
            </a:r>
          </a:p>
        </p:txBody>
      </p:sp>
      <p:sp>
        <p:nvSpPr>
          <p:cNvPr id="3" name="Text Placeholder 2">
            <a:extLst>
              <a:ext uri="{FF2B5EF4-FFF2-40B4-BE49-F238E27FC236}">
                <a16:creationId xmlns:a16="http://schemas.microsoft.com/office/drawing/2014/main" id="{854BEE30-2BBF-D78B-7D45-D276C2D7A071}"/>
              </a:ext>
            </a:extLst>
          </p:cNvPr>
          <p:cNvSpPr>
            <a:spLocks noGrp="1"/>
          </p:cNvSpPr>
          <p:nvPr>
            <p:ph type="body" idx="1"/>
          </p:nvPr>
        </p:nvSpPr>
        <p:spPr/>
        <p:txBody>
          <a:bodyPr>
            <a:normAutofit fontScale="92500" lnSpcReduction="20000"/>
          </a:bodyPr>
          <a:lstStyle/>
          <a:p>
            <a:r>
              <a:rPr lang="en-US"/>
              <a:t>Excel allows users to create multiple worksheets within a single workbook.
</a:t>
            </a:r>
          </a:p>
          <a:p>
            <a:r>
              <a:rPr lang="en-US"/>
              <a:t>Each worksheet consists of a grid with rows and columns.
</a:t>
            </a:r>
          </a:p>
          <a:p>
            <a:r>
              <a:rPr lang="en-US"/>
              <a:t>Users can easily switch between different worksheets.
</a:t>
            </a:r>
          </a:p>
          <a:p>
            <a:r>
              <a:rPr lang="en-US"/>
              <a:t>Worksheets are identified by tabs at the bottom of the Excel window.
</a:t>
            </a:r>
          </a:p>
          <a:p>
            <a:r>
              <a:rPr lang="en-US"/>
              <a:t>Worksheets can be renamed, added, deleted, or reordered.
</a:t>
            </a:r>
          </a:p>
          <a:p>
            <a:endParaRPr lang="en-US"/>
          </a:p>
        </p:txBody>
      </p:sp>
    </p:spTree>
    <p:extLst>
      <p:ext uri="{BB962C8B-B14F-4D97-AF65-F5344CB8AC3E}">
        <p14:creationId xmlns:p14="http://schemas.microsoft.com/office/powerpoint/2010/main" val="237316646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0A570-2A13-993B-55D0-306ADFC0E3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5480BB-567E-5C26-620D-FF6706BD0286}"/>
              </a:ext>
            </a:extLst>
          </p:cNvPr>
          <p:cNvSpPr>
            <a:spLocks noGrp="1"/>
          </p:cNvSpPr>
          <p:nvPr>
            <p:ph type="title"/>
          </p:nvPr>
        </p:nvSpPr>
        <p:spPr/>
        <p:txBody>
          <a:bodyPr/>
          <a:lstStyle/>
          <a:p>
            <a:r>
              <a:rPr lang="en-US"/>
              <a:t>Excel Cells and Ranges</a:t>
            </a:r>
          </a:p>
        </p:txBody>
      </p:sp>
      <p:sp>
        <p:nvSpPr>
          <p:cNvPr id="3" name="Text Placeholder 2">
            <a:extLst>
              <a:ext uri="{FF2B5EF4-FFF2-40B4-BE49-F238E27FC236}">
                <a16:creationId xmlns:a16="http://schemas.microsoft.com/office/drawing/2014/main" id="{59439C31-3B34-2134-B009-68226F3DB2ED}"/>
              </a:ext>
            </a:extLst>
          </p:cNvPr>
          <p:cNvSpPr>
            <a:spLocks noGrp="1"/>
          </p:cNvSpPr>
          <p:nvPr>
            <p:ph type="body" idx="1"/>
          </p:nvPr>
        </p:nvSpPr>
        <p:spPr/>
        <p:txBody>
          <a:bodyPr>
            <a:normAutofit fontScale="92500" lnSpcReduction="20000"/>
          </a:bodyPr>
          <a:lstStyle/>
          <a:p>
            <a:r>
              <a:rPr lang="en-US"/>
              <a:t>A cell is the intersection of a row and a column.
</a:t>
            </a:r>
          </a:p>
          <a:p>
            <a:r>
              <a:rPr lang="en-US"/>
              <a:t>Cells can contain text, numbers, or formulas.
</a:t>
            </a:r>
          </a:p>
          <a:p>
            <a:r>
              <a:rPr lang="en-US"/>
              <a:t>A range is a collection of two or more cells.
</a:t>
            </a:r>
          </a:p>
          <a:p>
            <a:r>
              <a:rPr lang="en-US"/>
              <a:t>You can reference a single cell or a range of cells in formulas.
</a:t>
            </a:r>
          </a:p>
          <a:p>
            <a:r>
              <a:rPr lang="en-US"/>
              <a:t>Cell references can be relative, absolute, or mixed.
</a:t>
            </a:r>
          </a:p>
          <a:p>
            <a:endParaRPr lang="en-US"/>
          </a:p>
        </p:txBody>
      </p:sp>
    </p:spTree>
    <p:extLst>
      <p:ext uri="{BB962C8B-B14F-4D97-AF65-F5344CB8AC3E}">
        <p14:creationId xmlns:p14="http://schemas.microsoft.com/office/powerpoint/2010/main" val="351541118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E3E896-5DB2-1D65-9A7A-5C605C4A62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8D26AA-C958-BC80-D90B-3B6F2F8F7466}"/>
              </a:ext>
            </a:extLst>
          </p:cNvPr>
          <p:cNvSpPr>
            <a:spLocks noGrp="1"/>
          </p:cNvSpPr>
          <p:nvPr>
            <p:ph type="title"/>
          </p:nvPr>
        </p:nvSpPr>
        <p:spPr/>
        <p:txBody>
          <a:bodyPr/>
          <a:lstStyle/>
          <a:p>
            <a:r>
              <a:rPr lang="en-US"/>
              <a:t>Excel Functions</a:t>
            </a:r>
          </a:p>
        </p:txBody>
      </p:sp>
      <p:sp>
        <p:nvSpPr>
          <p:cNvPr id="3" name="Text Placeholder 2">
            <a:extLst>
              <a:ext uri="{FF2B5EF4-FFF2-40B4-BE49-F238E27FC236}">
                <a16:creationId xmlns:a16="http://schemas.microsoft.com/office/drawing/2014/main" id="{D306E733-2725-860E-6344-6A78CCD634F5}"/>
              </a:ext>
            </a:extLst>
          </p:cNvPr>
          <p:cNvSpPr>
            <a:spLocks noGrp="1"/>
          </p:cNvSpPr>
          <p:nvPr>
            <p:ph type="body" idx="1"/>
          </p:nvPr>
        </p:nvSpPr>
        <p:spPr/>
        <p:txBody>
          <a:bodyPr>
            <a:normAutofit fontScale="92500" lnSpcReduction="20000"/>
          </a:bodyPr>
          <a:lstStyle/>
          <a:p>
            <a:r>
              <a:rPr lang="en-US"/>
              <a:t>Excel includes a wide range of built-in functions for calculations.
</a:t>
            </a:r>
          </a:p>
          <a:p>
            <a:r>
              <a:rPr lang="en-US"/>
              <a:t>Common functions include SUM, AVERAGE, IF, VLOOKUP, and COUNT.
</a:t>
            </a:r>
          </a:p>
          <a:p>
            <a:r>
              <a:rPr lang="en-US"/>
              <a:t>Functions can be combined to perform complex calculations.
</a:t>
            </a:r>
          </a:p>
          <a:p>
            <a:r>
              <a:rPr lang="en-US"/>
              <a:t>Functions are accessed from the Formula Bar or by typing directly into a cell.
</a:t>
            </a:r>
          </a:p>
          <a:p>
            <a:r>
              <a:rPr lang="en-US"/>
              <a:t>Each function has specific syntax and arguments.
</a:t>
            </a:r>
          </a:p>
          <a:p>
            <a:endParaRPr lang="en-US"/>
          </a:p>
        </p:txBody>
      </p:sp>
    </p:spTree>
    <p:extLst>
      <p:ext uri="{BB962C8B-B14F-4D97-AF65-F5344CB8AC3E}">
        <p14:creationId xmlns:p14="http://schemas.microsoft.com/office/powerpoint/2010/main" val="176058119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722F7E-9B40-1A6C-90FA-32F1319E7F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B6C546-DD55-D730-0E14-1CD63DFD9A69}"/>
              </a:ext>
            </a:extLst>
          </p:cNvPr>
          <p:cNvSpPr>
            <a:spLocks noGrp="1"/>
          </p:cNvSpPr>
          <p:nvPr>
            <p:ph type="title"/>
          </p:nvPr>
        </p:nvSpPr>
        <p:spPr/>
        <p:txBody>
          <a:bodyPr/>
          <a:lstStyle/>
          <a:p>
            <a:r>
              <a:rPr lang="en-US"/>
              <a:t>Excel Formulas</a:t>
            </a:r>
          </a:p>
        </p:txBody>
      </p:sp>
      <p:sp>
        <p:nvSpPr>
          <p:cNvPr id="3" name="Text Placeholder 2">
            <a:extLst>
              <a:ext uri="{FF2B5EF4-FFF2-40B4-BE49-F238E27FC236}">
                <a16:creationId xmlns:a16="http://schemas.microsoft.com/office/drawing/2014/main" id="{1EF111E0-B9D2-D92D-4154-BB8EB06B4B60}"/>
              </a:ext>
            </a:extLst>
          </p:cNvPr>
          <p:cNvSpPr>
            <a:spLocks noGrp="1"/>
          </p:cNvSpPr>
          <p:nvPr>
            <p:ph type="body" idx="1"/>
          </p:nvPr>
        </p:nvSpPr>
        <p:spPr/>
        <p:txBody>
          <a:bodyPr>
            <a:normAutofit fontScale="85000" lnSpcReduction="10000"/>
          </a:bodyPr>
          <a:lstStyle/>
          <a:p>
            <a:r>
              <a:rPr lang="en-US"/>
              <a:t>A formula is an expression that performs a calculation.
</a:t>
            </a:r>
          </a:p>
          <a:p>
            <a:r>
              <a:rPr lang="en-US"/>
              <a:t>Formulas always start with an equals sign (=).
</a:t>
            </a:r>
          </a:p>
          <a:p>
            <a:r>
              <a:rPr lang="en-US"/>
              <a:t>Formulas can use arithmetic operators such as +, -, *, and /.
</a:t>
            </a:r>
          </a:p>
          <a:p>
            <a:r>
              <a:rPr lang="en-US"/>
              <a:t>Formulas can reference other cells to perform calculations dynamically.
</a:t>
            </a:r>
          </a:p>
          <a:p>
            <a:r>
              <a:rPr lang="en-US"/>
              <a:t>Excel updates the result of formulas automatically when the data changes.
</a:t>
            </a:r>
          </a:p>
          <a:p>
            <a:endParaRPr lang="en-US"/>
          </a:p>
        </p:txBody>
      </p:sp>
    </p:spTree>
    <p:extLst>
      <p:ext uri="{BB962C8B-B14F-4D97-AF65-F5344CB8AC3E}">
        <p14:creationId xmlns:p14="http://schemas.microsoft.com/office/powerpoint/2010/main" val="118590242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8E063C-24EC-7AE9-9E50-7BE4401652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630FB2-1448-46F2-71F3-EA25F4A132ED}"/>
              </a:ext>
            </a:extLst>
          </p:cNvPr>
          <p:cNvSpPr>
            <a:spLocks noGrp="1"/>
          </p:cNvSpPr>
          <p:nvPr>
            <p:ph type="title"/>
          </p:nvPr>
        </p:nvSpPr>
        <p:spPr/>
        <p:txBody>
          <a:bodyPr/>
          <a:lstStyle/>
          <a:p>
            <a:r>
              <a:rPr lang="en-US"/>
              <a:t>Excel Charts</a:t>
            </a:r>
          </a:p>
        </p:txBody>
      </p:sp>
      <p:sp>
        <p:nvSpPr>
          <p:cNvPr id="3" name="Text Placeholder 2">
            <a:extLst>
              <a:ext uri="{FF2B5EF4-FFF2-40B4-BE49-F238E27FC236}">
                <a16:creationId xmlns:a16="http://schemas.microsoft.com/office/drawing/2014/main" id="{3284201A-EF12-D4DA-577A-EEB86A7D9BAF}"/>
              </a:ext>
            </a:extLst>
          </p:cNvPr>
          <p:cNvSpPr>
            <a:spLocks noGrp="1"/>
          </p:cNvSpPr>
          <p:nvPr>
            <p:ph type="body" idx="1"/>
          </p:nvPr>
        </p:nvSpPr>
        <p:spPr/>
        <p:txBody>
          <a:bodyPr>
            <a:normAutofit fontScale="92500" lnSpcReduction="20000"/>
          </a:bodyPr>
          <a:lstStyle/>
          <a:p>
            <a:r>
              <a:rPr lang="en-US"/>
              <a:t>Excel allows users to create various types of charts to visualize data.
</a:t>
            </a:r>
          </a:p>
          <a:p>
            <a:r>
              <a:rPr lang="en-US"/>
              <a:t>Common chart types include bar charts, line charts, and pie charts.
</a:t>
            </a:r>
          </a:p>
          <a:p>
            <a:r>
              <a:rPr lang="en-US"/>
              <a:t>Charts can be customized with titles, labels, and legends.
</a:t>
            </a:r>
          </a:p>
          <a:p>
            <a:r>
              <a:rPr lang="en-US"/>
              <a:t>Charts can be created easily by selecting data and choosing the appropriate chart type.
</a:t>
            </a:r>
          </a:p>
          <a:p>
            <a:r>
              <a:rPr lang="en-US"/>
              <a:t>Excel charts are dynamic, and they update when the data changes.
</a:t>
            </a:r>
          </a:p>
          <a:p>
            <a:endParaRPr lang="en-US"/>
          </a:p>
        </p:txBody>
      </p:sp>
    </p:spTree>
    <p:extLst>
      <p:ext uri="{BB962C8B-B14F-4D97-AF65-F5344CB8AC3E}">
        <p14:creationId xmlns:p14="http://schemas.microsoft.com/office/powerpoint/2010/main" val="23293944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B2589A-95F6-960E-E8E2-A3F17F7605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D6C880-29A2-36D6-8022-4E8F60E7C510}"/>
              </a:ext>
            </a:extLst>
          </p:cNvPr>
          <p:cNvSpPr>
            <a:spLocks noGrp="1"/>
          </p:cNvSpPr>
          <p:nvPr>
            <p:ph type="title"/>
          </p:nvPr>
        </p:nvSpPr>
        <p:spPr/>
        <p:txBody>
          <a:bodyPr/>
          <a:lstStyle/>
          <a:p>
            <a:r>
              <a:rPr lang="en-US"/>
              <a:t>Excel Data Analysis Tools</a:t>
            </a:r>
          </a:p>
        </p:txBody>
      </p:sp>
      <p:sp>
        <p:nvSpPr>
          <p:cNvPr id="3" name="Text Placeholder 2">
            <a:extLst>
              <a:ext uri="{FF2B5EF4-FFF2-40B4-BE49-F238E27FC236}">
                <a16:creationId xmlns:a16="http://schemas.microsoft.com/office/drawing/2014/main" id="{A5395AD9-4B41-39D5-6E30-BB6BA6273921}"/>
              </a:ext>
            </a:extLst>
          </p:cNvPr>
          <p:cNvSpPr>
            <a:spLocks noGrp="1"/>
          </p:cNvSpPr>
          <p:nvPr>
            <p:ph type="body" idx="1"/>
          </p:nvPr>
        </p:nvSpPr>
        <p:spPr/>
        <p:txBody>
          <a:bodyPr>
            <a:normAutofit fontScale="85000" lnSpcReduction="20000"/>
          </a:bodyPr>
          <a:lstStyle/>
          <a:p>
            <a:r>
              <a:rPr lang="en-US"/>
              <a:t>Excel includes powerful data analysis tools such as sorting, filtering, and conditional formatting.
</a:t>
            </a:r>
          </a:p>
          <a:p>
            <a:r>
              <a:rPr lang="en-US"/>
              <a:t>Data can be sorted in ascending or descending order.
</a:t>
            </a:r>
          </a:p>
          <a:p>
            <a:r>
              <a:rPr lang="en-US"/>
              <a:t>Filtering allows you to display only data that meets specific criteria.
</a:t>
            </a:r>
          </a:p>
          <a:p>
            <a:r>
              <a:rPr lang="en-US"/>
              <a:t>Conditional formatting changes the appearance of cells based on conditions.
</a:t>
            </a:r>
          </a:p>
          <a:p>
            <a:r>
              <a:rPr lang="en-US"/>
              <a:t>Excel also offers tools for finding duplicates, removing blanks, and more.
</a:t>
            </a:r>
          </a:p>
          <a:p>
            <a:endParaRPr lang="en-US"/>
          </a:p>
        </p:txBody>
      </p:sp>
    </p:spTree>
    <p:extLst>
      <p:ext uri="{BB962C8B-B14F-4D97-AF65-F5344CB8AC3E}">
        <p14:creationId xmlns:p14="http://schemas.microsoft.com/office/powerpoint/2010/main" val="354156109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2A9DF-1550-3433-9B5B-7ED12460EE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247448-33EA-73D3-667B-C8BA013EBD6B}"/>
              </a:ext>
            </a:extLst>
          </p:cNvPr>
          <p:cNvSpPr>
            <a:spLocks noGrp="1"/>
          </p:cNvSpPr>
          <p:nvPr>
            <p:ph type="title"/>
          </p:nvPr>
        </p:nvSpPr>
        <p:spPr/>
        <p:txBody>
          <a:bodyPr/>
          <a:lstStyle/>
          <a:p>
            <a:r>
              <a:rPr lang="en-US"/>
              <a:t>Excel Pivot Tables</a:t>
            </a:r>
          </a:p>
        </p:txBody>
      </p:sp>
      <p:sp>
        <p:nvSpPr>
          <p:cNvPr id="3" name="Text Placeholder 2">
            <a:extLst>
              <a:ext uri="{FF2B5EF4-FFF2-40B4-BE49-F238E27FC236}">
                <a16:creationId xmlns:a16="http://schemas.microsoft.com/office/drawing/2014/main" id="{84E48494-66BE-4B70-791E-388062A606B1}"/>
              </a:ext>
            </a:extLst>
          </p:cNvPr>
          <p:cNvSpPr>
            <a:spLocks noGrp="1"/>
          </p:cNvSpPr>
          <p:nvPr>
            <p:ph type="body" idx="1"/>
          </p:nvPr>
        </p:nvSpPr>
        <p:spPr/>
        <p:txBody>
          <a:bodyPr>
            <a:normAutofit fontScale="85000" lnSpcReduction="10000"/>
          </a:bodyPr>
          <a:lstStyle/>
          <a:p>
            <a:r>
              <a:rPr lang="en-US"/>
              <a:t>Pivot Tables are used to summarize, analyze, and present data.
</a:t>
            </a:r>
          </a:p>
          <a:p>
            <a:r>
              <a:rPr lang="en-US"/>
              <a:t>Pivot Tables allow users to group and aggregate data by categories.
</a:t>
            </a:r>
          </a:p>
          <a:p>
            <a:r>
              <a:rPr lang="en-US"/>
              <a:t>They are useful for analyzing large datasets quickly and efficiently.
</a:t>
            </a:r>
          </a:p>
          <a:p>
            <a:r>
              <a:rPr lang="en-US"/>
              <a:t>Users can drag and drop fields to create custom summaries and reports.
</a:t>
            </a:r>
          </a:p>
          <a:p>
            <a:r>
              <a:rPr lang="en-US"/>
              <a:t>Pivot Tables can be updated automatically when the source data changes.
</a:t>
            </a:r>
          </a:p>
          <a:p>
            <a:endParaRPr lang="en-US"/>
          </a:p>
        </p:txBody>
      </p:sp>
    </p:spTree>
    <p:extLst>
      <p:ext uri="{BB962C8B-B14F-4D97-AF65-F5344CB8AC3E}">
        <p14:creationId xmlns:p14="http://schemas.microsoft.com/office/powerpoint/2010/main" val="424966056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397E6-3DFC-38F9-E655-4D37568987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166958-9A2A-42AC-544B-FAD921BB803B}"/>
              </a:ext>
            </a:extLst>
          </p:cNvPr>
          <p:cNvSpPr>
            <a:spLocks noGrp="1"/>
          </p:cNvSpPr>
          <p:nvPr>
            <p:ph type="title"/>
          </p:nvPr>
        </p:nvSpPr>
        <p:spPr/>
        <p:txBody>
          <a:bodyPr/>
          <a:lstStyle/>
          <a:p>
            <a:r>
              <a:rPr lang="en-US"/>
              <a:t>Excel Shortcuts and Tips</a:t>
            </a:r>
          </a:p>
        </p:txBody>
      </p:sp>
      <p:sp>
        <p:nvSpPr>
          <p:cNvPr id="3" name="Text Placeholder 2">
            <a:extLst>
              <a:ext uri="{FF2B5EF4-FFF2-40B4-BE49-F238E27FC236}">
                <a16:creationId xmlns:a16="http://schemas.microsoft.com/office/drawing/2014/main" id="{86107FDE-45EC-27D4-0A7F-69372ED50D5A}"/>
              </a:ext>
            </a:extLst>
          </p:cNvPr>
          <p:cNvSpPr>
            <a:spLocks noGrp="1"/>
          </p:cNvSpPr>
          <p:nvPr>
            <p:ph type="body" idx="1"/>
          </p:nvPr>
        </p:nvSpPr>
        <p:spPr/>
        <p:txBody>
          <a:bodyPr>
            <a:normAutofit fontScale="92500" lnSpcReduction="20000"/>
          </a:bodyPr>
          <a:lstStyle/>
          <a:p>
            <a:r>
              <a:rPr lang="en-US"/>
              <a:t>Excel has numerous keyboard shortcuts to increase efficiency.
</a:t>
            </a:r>
          </a:p>
          <a:p>
            <a:r>
              <a:rPr lang="en-US"/>
              <a:t>Common shortcuts include Ctrl+C (Copy), Ctrl+V (Paste), and Ctrl+Z (Undo).
</a:t>
            </a:r>
          </a:p>
          <a:p>
            <a:r>
              <a:rPr lang="en-US"/>
              <a:t>F2 allows you to edit a cell directly.
</a:t>
            </a:r>
          </a:p>
          <a:p>
            <a:r>
              <a:rPr lang="en-US"/>
              <a:t>Ctrl+Shift+L adds or removes filters to selected data.
</a:t>
            </a:r>
          </a:p>
          <a:p>
            <a:r>
              <a:rPr lang="en-US"/>
              <a:t>Excel also supports custom shortcuts for frequently used tasks.
</a:t>
            </a:r>
          </a:p>
          <a:p>
            <a:endParaRPr lang="en-US"/>
          </a:p>
        </p:txBody>
      </p:sp>
    </p:spTree>
    <p:extLst>
      <p:ext uri="{BB962C8B-B14F-4D97-AF65-F5344CB8AC3E}">
        <p14:creationId xmlns:p14="http://schemas.microsoft.com/office/powerpoint/2010/main" val="149035089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58934F-34FE-8EC6-1C21-4248B1CCE2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79DA50-5464-B423-7A1C-5796CFED798D}"/>
              </a:ext>
            </a:extLst>
          </p:cNvPr>
          <p:cNvSpPr>
            <a:spLocks noGrp="1"/>
          </p:cNvSpPr>
          <p:nvPr>
            <p:ph type="title"/>
          </p:nvPr>
        </p:nvSpPr>
        <p:spPr/>
        <p:txBody>
          <a:bodyPr/>
          <a:lstStyle/>
          <a:p>
            <a:r>
              <a:rPr lang="en-US"/>
              <a:t>Business Professionals</a:t>
            </a:r>
          </a:p>
        </p:txBody>
      </p:sp>
      <p:sp>
        <p:nvSpPr>
          <p:cNvPr id="3" name="Text Placeholder 2">
            <a:extLst>
              <a:ext uri="{FF2B5EF4-FFF2-40B4-BE49-F238E27FC236}">
                <a16:creationId xmlns:a16="http://schemas.microsoft.com/office/drawing/2014/main" id="{F06F3F93-10A8-9B5A-945D-52A2D8BAE2B8}"/>
              </a:ext>
            </a:extLst>
          </p:cNvPr>
          <p:cNvSpPr>
            <a:spLocks noGrp="1"/>
          </p:cNvSpPr>
          <p:nvPr>
            <p:ph type="body" idx="1"/>
          </p:nvPr>
        </p:nvSpPr>
        <p:spPr/>
        <p:txBody>
          <a:bodyPr>
            <a:normAutofit fontScale="92500" lnSpcReduction="20000"/>
          </a:bodyPr>
          <a:lstStyle/>
          <a:p>
            <a:r>
              <a:rPr lang="en-US"/>
              <a:t>Business professionals use Excel for organizing and analyzing data.
</a:t>
            </a:r>
          </a:p>
          <a:p>
            <a:r>
              <a:rPr lang="en-US"/>
              <a:t>It is used for financial reporting and budgeting.
</a:t>
            </a:r>
          </a:p>
          <a:p>
            <a:r>
              <a:rPr lang="en-US"/>
              <a:t>Excel is widely used for creating and managing business models.
</a:t>
            </a:r>
          </a:p>
          <a:p>
            <a:r>
              <a:rPr lang="en-US"/>
              <a:t>Business professionals use it for tracking sales and inventory.
</a:t>
            </a:r>
          </a:p>
          <a:p>
            <a:r>
              <a:rPr lang="en-US"/>
              <a:t>Excel helps in making data-driven decisions by summarizing data effectively.
</a:t>
            </a:r>
          </a:p>
          <a:p>
            <a:endParaRPr lang="en-US"/>
          </a:p>
        </p:txBody>
      </p:sp>
    </p:spTree>
    <p:extLst>
      <p:ext uri="{BB962C8B-B14F-4D97-AF65-F5344CB8AC3E}">
        <p14:creationId xmlns:p14="http://schemas.microsoft.com/office/powerpoint/2010/main" val="3097636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355</TotalTime>
  <Words>9965</Words>
  <Application>Microsoft Macintosh PowerPoint</Application>
  <PresentationFormat>Widescreen</PresentationFormat>
  <Paragraphs>942</Paragraphs>
  <Slides>201</Slides>
  <Notes>36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201</vt:i4>
      </vt:variant>
    </vt:vector>
  </HeadingPairs>
  <TitlesOfParts>
    <vt:vector size="205" baseType="lpstr">
      <vt:lpstr>Aptos</vt:lpstr>
      <vt:lpstr>Aptos Display</vt:lpstr>
      <vt:lpstr>Arial</vt:lpstr>
      <vt:lpstr>Office Theme</vt:lpstr>
      <vt:lpstr>Assignment 14</vt:lpstr>
      <vt:lpstr>Introduction to Google Sheets</vt:lpstr>
      <vt:lpstr>Cloud-Based Access</vt:lpstr>
      <vt:lpstr>Real-Time Collaboration</vt:lpstr>
      <vt:lpstr>Integration with Google Workspace</vt:lpstr>
      <vt:lpstr>Data Manipulation and Analysis</vt:lpstr>
      <vt:lpstr>Add-ons and Extensions</vt:lpstr>
      <vt:lpstr>Charts and Visualization</vt:lpstr>
      <vt:lpstr>Mobile-Friendly and Offline Mode</vt:lpstr>
      <vt:lpstr>Security and Privacy Features</vt:lpstr>
      <vt:lpstr>Disadvantages of Google Sheets</vt:lpstr>
      <vt:lpstr>Introduction to Google Sheets</vt:lpstr>
      <vt:lpstr>Real-Time Collaboration</vt:lpstr>
      <vt:lpstr>Data Analysis Features</vt:lpstr>
      <vt:lpstr>Integration with Other Tools</vt:lpstr>
      <vt:lpstr>Accessibility and Cloud Storage</vt:lpstr>
      <vt:lpstr>Functions and Formulas</vt:lpstr>
      <vt:lpstr>Charting and Visualization</vt:lpstr>
      <vt:lpstr>Add-ons and Extensions</vt:lpstr>
      <vt:lpstr>Security and Sharing Options</vt:lpstr>
      <vt:lpstr>Tips and Tricks</vt:lpstr>
      <vt:lpstr>Introduction to Microsoft Suite</vt:lpstr>
      <vt:lpstr>Microsoft Word - Word Processing</vt:lpstr>
      <vt:lpstr>Microsoft Excel - Spreadsheets</vt:lpstr>
      <vt:lpstr>Microsoft PowerPoint - Presentations</vt:lpstr>
      <vt:lpstr>Microsoft Outlook - Email Client</vt:lpstr>
      <vt:lpstr>Microsoft OneNote - Note Taking</vt:lpstr>
      <vt:lpstr>Microsoft Teams - Collaboration</vt:lpstr>
      <vt:lpstr>Microsoft Access - Database Management</vt:lpstr>
      <vt:lpstr>Microsoft Publisher - Desktop Publishing</vt:lpstr>
      <vt:lpstr>Microsoft SharePoint - File Sharing</vt:lpstr>
      <vt:lpstr>PowerPoint Presentation</vt:lpstr>
      <vt:lpstr>Introduction to Salesforce</vt:lpstr>
      <vt:lpstr>Salesforce Cloud Services</vt:lpstr>
      <vt:lpstr>Salesforce Features</vt:lpstr>
      <vt:lpstr>Salesforce Customization</vt:lpstr>
      <vt:lpstr>Salesforce for Collaboration</vt:lpstr>
      <vt:lpstr>Introduction to Salesforce Types</vt:lpstr>
      <vt:lpstr>Salesforce Sales Cloud</vt:lpstr>
      <vt:lpstr>Salesforce Service Cloud</vt:lpstr>
      <vt:lpstr>Salesforce Marketing Cloud</vt:lpstr>
      <vt:lpstr>Salesforce Commerce Cloud</vt:lpstr>
      <vt:lpstr>Salesforce Community Cloud</vt:lpstr>
      <vt:lpstr>Salesforce Analytics Cloud</vt:lpstr>
      <vt:lpstr>Salesforce AppExchange</vt:lpstr>
      <vt:lpstr>Salesforce Health Cloud</vt:lpstr>
      <vt:lpstr>Salesforce Financial Services Cloud</vt:lpstr>
      <vt:lpstr>Introduction to Different Types of Charts</vt:lpstr>
      <vt:lpstr>Column Chart</vt:lpstr>
      <vt:lpstr>Bar Chart</vt:lpstr>
      <vt:lpstr>Line Chart</vt:lpstr>
      <vt:lpstr>Pie Chart</vt:lpstr>
      <vt:lpstr>Doughnut Chart</vt:lpstr>
      <vt:lpstr>Area Chart</vt:lpstr>
      <vt:lpstr>Scatter Chart</vt:lpstr>
      <vt:lpstr>Bubble Chart</vt:lpstr>
      <vt:lpstr>Radar Chart</vt:lpstr>
      <vt:lpstr>Introduction to Graphs and Lines</vt:lpstr>
      <vt:lpstr>What is a Graph?</vt:lpstr>
      <vt:lpstr>What is a Line?</vt:lpstr>
      <vt:lpstr>Differences Between Graph and Line</vt:lpstr>
      <vt:lpstr>Introduction to Google Sheets</vt:lpstr>
      <vt:lpstr>Cloud-Based Accessibility</vt:lpstr>
      <vt:lpstr>Real-Time Collaboration</vt:lpstr>
      <vt:lpstr>Integration with Google Workspace</vt:lpstr>
      <vt:lpstr>Data Manipulation and Analysis</vt:lpstr>
      <vt:lpstr>Add-ons and Extensions</vt:lpstr>
      <vt:lpstr>Data Import and Export</vt:lpstr>
      <vt:lpstr>Charts and Visualizations</vt:lpstr>
      <vt:lpstr>Mobile-Friendly and Offline Mode</vt:lpstr>
      <vt:lpstr>Security and Privacy Features</vt:lpstr>
      <vt:lpstr>Advantages of Google Sheets</vt:lpstr>
      <vt:lpstr>Cloud-Based Accessibility</vt:lpstr>
      <vt:lpstr>Real-Time Collaboration</vt:lpstr>
      <vt:lpstr>Integration with Google Workspace</vt:lpstr>
      <vt:lpstr>Free to Use</vt:lpstr>
      <vt:lpstr>Advanced Data Manipulation and Analysis</vt:lpstr>
      <vt:lpstr>Disadvantages of Google Sheets</vt:lpstr>
      <vt:lpstr>Limited Advanced Features</vt:lpstr>
      <vt:lpstr>Dependence on Internet Connection</vt:lpstr>
      <vt:lpstr>Privacy and Data Control Concerns</vt:lpstr>
      <vt:lpstr>Limited Customer Support</vt:lpstr>
      <vt:lpstr>Offline Limitations</vt:lpstr>
      <vt:lpstr>Who Uses Google Sheets  ?</vt:lpstr>
      <vt:lpstr>Individuals and Personal Use</vt:lpstr>
      <vt:lpstr>Businesses and Teams</vt:lpstr>
      <vt:lpstr>Educational Institutions and Students</vt:lpstr>
      <vt:lpstr>PowerPoint Presentation</vt:lpstr>
      <vt:lpstr>Introduction to Excel</vt:lpstr>
      <vt:lpstr>Excel Interface</vt:lpstr>
      <vt:lpstr>Excel Worksheets</vt:lpstr>
      <vt:lpstr>Excel Cells and Ranges</vt:lpstr>
      <vt:lpstr>Excel Functions</vt:lpstr>
      <vt:lpstr>Excel Formulas</vt:lpstr>
      <vt:lpstr>Excel Charts</vt:lpstr>
      <vt:lpstr>Excel Data Analysis Tools</vt:lpstr>
      <vt:lpstr>Excel Pivot Tables</vt:lpstr>
      <vt:lpstr>Excel Shortcuts and Tips</vt:lpstr>
      <vt:lpstr>Business Professionals</vt:lpstr>
      <vt:lpstr>Financial Analysts</vt:lpstr>
      <vt:lpstr>Students</vt:lpstr>
      <vt:lpstr>Scientists and Researchers</vt:lpstr>
      <vt:lpstr>Data Analysts</vt:lpstr>
      <vt:lpstr>Project Managers</vt:lpstr>
      <vt:lpstr>Teachers and Educators</vt:lpstr>
      <vt:lpstr>Marketing Professionals</vt:lpstr>
      <vt:lpstr>HR Managers</vt:lpstr>
      <vt:lpstr>Small Business Owners</vt:lpstr>
      <vt:lpstr>Advantage 1: User-Friendly Interface</vt:lpstr>
      <vt:lpstr>Advantage 2: Powerful Data Analysis Tools</vt:lpstr>
      <vt:lpstr>Advantage 3: Flexibility and Versatility</vt:lpstr>
      <vt:lpstr>Advantage 4: Integration with Other Software</vt:lpstr>
      <vt:lpstr>Advantage 5: Data Visualization and Graphing</vt:lpstr>
      <vt:lpstr>Disadvantage 1. Limited Collaboration Features</vt:lpstr>
      <vt:lpstr>Disadvantage 2. Performance Issues with Large Data Sets</vt:lpstr>
      <vt:lpstr>Disadvantage 3. Lack of Advanced Version Control</vt:lpstr>
      <vt:lpstr>Disadvantage 4. Limited Database Management Capabilities</vt:lpstr>
      <vt:lpstr>Disadvantage 5. Steep Learning Curve for Beginners</vt:lpstr>
      <vt:lpstr>What is PowerPoint? </vt:lpstr>
      <vt:lpstr>What is PowerPoint? </vt:lpstr>
      <vt:lpstr>What is PowerPoint? </vt:lpstr>
      <vt:lpstr>What is PowerPoint? </vt:lpstr>
      <vt:lpstr>What is PowerPoint? </vt:lpstr>
      <vt:lpstr>What is PowerPoint? </vt:lpstr>
      <vt:lpstr>What is PowerPoint? </vt:lpstr>
      <vt:lpstr>Advantages of PowerPoint</vt:lpstr>
      <vt:lpstr>Advantages of PowerPoint</vt:lpstr>
      <vt:lpstr>Advantages of PowerPoint</vt:lpstr>
      <vt:lpstr>Advantages of PowerPoint</vt:lpstr>
      <vt:lpstr>Advantages of PowerPoint</vt:lpstr>
      <vt:lpstr>Advantages of PowerPoint</vt:lpstr>
      <vt:lpstr>Advantages of PowerPoint</vt:lpstr>
      <vt:lpstr>Disadvantages of PowerPoint</vt:lpstr>
      <vt:lpstr>Disadvantages of PowerPoint</vt:lpstr>
      <vt:lpstr>Disadvantages of PowerPoint</vt:lpstr>
      <vt:lpstr>Disadvantages of PowerPoint</vt:lpstr>
      <vt:lpstr>Disadvantages of PowerPoint</vt:lpstr>
      <vt:lpstr>Disadvantages of PowerPoint</vt:lpstr>
      <vt:lpstr>Characteristics of PowerPoint – User Interface </vt:lpstr>
      <vt:lpstr>Slide Layouts </vt:lpstr>
      <vt:lpstr>Templates &amp; Themes</vt:lpstr>
      <vt:lpstr>Multimedia Support </vt:lpstr>
      <vt:lpstr>Animations &amp; Transitions</vt:lpstr>
      <vt:lpstr>Collaboration Features</vt:lpstr>
      <vt:lpstr>Integration with Other Apps </vt:lpstr>
      <vt:lpstr>Cloud-Based Features</vt:lpstr>
      <vt:lpstr>Presenter Tools</vt:lpstr>
      <vt:lpstr>Versatility</vt:lpstr>
      <vt:lpstr>Easy to Use</vt:lpstr>
      <vt:lpstr>Visual Appeal </vt:lpstr>
      <vt:lpstr>Collaboration &amp; Sharing</vt:lpstr>
      <vt:lpstr>Disadvantages of PowerPoint – Dependency on Visuals </vt:lpstr>
      <vt:lpstr>Steep Learning Curve for Advanced Features</vt:lpstr>
      <vt:lpstr>Compatibility Issues</vt:lpstr>
      <vt:lpstr>Limited Customization for Non-Designers</vt:lpstr>
      <vt:lpstr>Presentation Fatigue</vt:lpstr>
      <vt:lpstr>Limited Interactivity</vt:lpstr>
      <vt:lpstr>DATA SIZE</vt:lpstr>
      <vt:lpstr>PowerPoint Presentation</vt:lpstr>
      <vt:lpstr>PowerPoint Presentation</vt:lpstr>
      <vt:lpstr>PowerPoint Presentation</vt:lpstr>
      <vt:lpstr>PowerPoint Presentation</vt:lpstr>
      <vt:lpstr>Pyramid on size data</vt:lpstr>
      <vt:lpstr>PowerPoint Presentation</vt:lpstr>
      <vt:lpstr>What are Color Codes? </vt:lpstr>
      <vt:lpstr>Why Use Color Codes?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Word Of The Year..</vt:lpstr>
      <vt:lpstr>Yassification</vt:lpstr>
      <vt:lpstr>Demure</vt:lpstr>
      <vt:lpstr>Brainrot</vt:lpstr>
      <vt:lpstr>Delulu</vt:lpstr>
      <vt:lpstr>Brainrot</vt:lpstr>
      <vt:lpstr>Mid</vt:lpstr>
      <vt:lpstr>Enshitification</vt:lpstr>
      <vt:lpstr>Manifest</vt:lpstr>
      <vt:lpstr>Inventory Management</vt:lpstr>
      <vt:lpstr>PowerPoint Presentation</vt:lpstr>
      <vt:lpstr>PowerPoint Presentation</vt:lpstr>
      <vt:lpstr>PowerPoint Presentation</vt:lpstr>
      <vt:lpstr>PowerPoint Presentation</vt:lpstr>
      <vt:lpstr>PowerPoint Presentation</vt:lpstr>
      <vt:lpstr>PowerPoint Presentation</vt:lpstr>
      <vt:lpstr>Collaboratory management</vt:lpstr>
      <vt:lpstr>PowerPoint Presentation</vt:lpstr>
      <vt:lpstr>PowerPoint Presentation</vt:lpstr>
      <vt:lpstr>PowerPoint Presentation</vt:lpstr>
      <vt:lpstr>PowerPoint Presentation</vt:lpstr>
      <vt:lpstr>Project management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Siddharth Reddy</dc:creator>
  <cp:lastModifiedBy>Siddharth Reddy</cp:lastModifiedBy>
  <cp:revision>19</cp:revision>
  <dcterms:created xsi:type="dcterms:W3CDTF">2024-11-28T05:38:29Z</dcterms:created>
  <dcterms:modified xsi:type="dcterms:W3CDTF">2024-11-28T11:33:32Z</dcterms:modified>
</cp:coreProperties>
</file>