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530" r:id="rId5"/>
    <p:sldId id="259" r:id="rId6"/>
    <p:sldId id="260" r:id="rId7"/>
    <p:sldId id="261" r:id="rId8"/>
    <p:sldId id="531" r:id="rId9"/>
    <p:sldId id="262" r:id="rId10"/>
    <p:sldId id="263" r:id="rId11"/>
    <p:sldId id="264" r:id="rId12"/>
    <p:sldId id="532" r:id="rId13"/>
    <p:sldId id="533" r:id="rId14"/>
    <p:sldId id="534" r:id="rId15"/>
    <p:sldId id="536" r:id="rId16"/>
    <p:sldId id="538" r:id="rId17"/>
    <p:sldId id="537" r:id="rId18"/>
    <p:sldId id="535" r:id="rId19"/>
    <p:sldId id="539" r:id="rId20"/>
    <p:sldId id="540" r:id="rId21"/>
    <p:sldId id="266" r:id="rId22"/>
    <p:sldId id="267" r:id="rId23"/>
    <p:sldId id="268" r:id="rId24"/>
    <p:sldId id="269" r:id="rId25"/>
    <p:sldId id="270" r:id="rId26"/>
    <p:sldId id="271" r:id="rId27"/>
    <p:sldId id="273" r:id="rId28"/>
    <p:sldId id="541" r:id="rId29"/>
    <p:sldId id="274" r:id="rId30"/>
    <p:sldId id="275" r:id="rId31"/>
    <p:sldId id="542" r:id="rId32"/>
    <p:sldId id="276" r:id="rId33"/>
    <p:sldId id="277" r:id="rId34"/>
    <p:sldId id="543" r:id="rId35"/>
    <p:sldId id="278" r:id="rId36"/>
    <p:sldId id="279" r:id="rId37"/>
    <p:sldId id="280" r:id="rId38"/>
    <p:sldId id="287" r:id="rId39"/>
    <p:sldId id="282" r:id="rId40"/>
    <p:sldId id="283" r:id="rId41"/>
    <p:sldId id="284" r:id="rId42"/>
    <p:sldId id="285" r:id="rId43"/>
    <p:sldId id="286" r:id="rId44"/>
    <p:sldId id="544" r:id="rId45"/>
    <p:sldId id="288" r:id="rId46"/>
    <p:sldId id="289" r:id="rId47"/>
    <p:sldId id="290" r:id="rId48"/>
    <p:sldId id="545" r:id="rId49"/>
    <p:sldId id="546" r:id="rId50"/>
    <p:sldId id="291" r:id="rId51"/>
    <p:sldId id="292" r:id="rId52"/>
    <p:sldId id="293" r:id="rId53"/>
    <p:sldId id="294" r:id="rId54"/>
    <p:sldId id="547" r:id="rId55"/>
    <p:sldId id="548" r:id="rId56"/>
    <p:sldId id="295" r:id="rId57"/>
    <p:sldId id="296" r:id="rId58"/>
    <p:sldId id="297" r:id="rId59"/>
    <p:sldId id="298" r:id="rId60"/>
    <p:sldId id="299" r:id="rId61"/>
    <p:sldId id="300" r:id="rId62"/>
    <p:sldId id="511" r:id="rId63"/>
    <p:sldId id="301" r:id="rId64"/>
    <p:sldId id="512" r:id="rId65"/>
    <p:sldId id="302" r:id="rId66"/>
    <p:sldId id="326" r:id="rId67"/>
    <p:sldId id="513" r:id="rId68"/>
    <p:sldId id="327" r:id="rId69"/>
    <p:sldId id="328" r:id="rId70"/>
    <p:sldId id="329" r:id="rId71"/>
    <p:sldId id="514" r:id="rId72"/>
    <p:sldId id="330" r:id="rId73"/>
    <p:sldId id="515" r:id="rId74"/>
    <p:sldId id="331" r:id="rId75"/>
    <p:sldId id="332" r:id="rId76"/>
    <p:sldId id="516" r:id="rId77"/>
    <p:sldId id="333" r:id="rId78"/>
    <p:sldId id="303" r:id="rId79"/>
    <p:sldId id="517" r:id="rId80"/>
    <p:sldId id="304" r:id="rId81"/>
    <p:sldId id="305" r:id="rId82"/>
    <p:sldId id="306" r:id="rId83"/>
    <p:sldId id="307" r:id="rId84"/>
    <p:sldId id="518" r:id="rId85"/>
    <p:sldId id="308" r:id="rId86"/>
    <p:sldId id="309" r:id="rId87"/>
    <p:sldId id="310" r:id="rId88"/>
    <p:sldId id="519" r:id="rId89"/>
    <p:sldId id="311" r:id="rId90"/>
    <p:sldId id="520" r:id="rId91"/>
    <p:sldId id="312" r:id="rId92"/>
    <p:sldId id="313" r:id="rId93"/>
    <p:sldId id="314" r:id="rId94"/>
    <p:sldId id="521" r:id="rId95"/>
    <p:sldId id="315" r:id="rId96"/>
    <p:sldId id="316" r:id="rId97"/>
    <p:sldId id="317" r:id="rId98"/>
    <p:sldId id="318" r:id="rId99"/>
    <p:sldId id="529" r:id="rId100"/>
    <p:sldId id="522" r:id="rId101"/>
    <p:sldId id="319" r:id="rId102"/>
    <p:sldId id="320" r:id="rId103"/>
    <p:sldId id="528" r:id="rId104"/>
    <p:sldId id="321" r:id="rId105"/>
    <p:sldId id="322" r:id="rId106"/>
    <p:sldId id="523" r:id="rId107"/>
    <p:sldId id="323" r:id="rId108"/>
    <p:sldId id="324" r:id="rId109"/>
    <p:sldId id="325" r:id="rId110"/>
    <p:sldId id="334" r:id="rId111"/>
    <p:sldId id="524" r:id="rId112"/>
    <p:sldId id="335" r:id="rId113"/>
    <p:sldId id="336" r:id="rId114"/>
    <p:sldId id="337" r:id="rId115"/>
    <p:sldId id="338" r:id="rId116"/>
    <p:sldId id="339" r:id="rId117"/>
    <p:sldId id="340" r:id="rId118"/>
    <p:sldId id="341" r:id="rId119"/>
    <p:sldId id="342" r:id="rId120"/>
    <p:sldId id="343" r:id="rId121"/>
    <p:sldId id="344" r:id="rId122"/>
    <p:sldId id="345" r:id="rId123"/>
    <p:sldId id="346" r:id="rId124"/>
    <p:sldId id="347" r:id="rId125"/>
    <p:sldId id="348" r:id="rId126"/>
    <p:sldId id="349" r:id="rId127"/>
    <p:sldId id="350" r:id="rId128"/>
    <p:sldId id="351" r:id="rId129"/>
    <p:sldId id="352" r:id="rId130"/>
    <p:sldId id="353" r:id="rId131"/>
    <p:sldId id="354" r:id="rId132"/>
    <p:sldId id="355" r:id="rId133"/>
    <p:sldId id="356" r:id="rId134"/>
    <p:sldId id="357" r:id="rId135"/>
    <p:sldId id="358" r:id="rId136"/>
    <p:sldId id="527" r:id="rId137"/>
    <p:sldId id="359" r:id="rId138"/>
    <p:sldId id="360" r:id="rId139"/>
    <p:sldId id="361" r:id="rId140"/>
    <p:sldId id="526" r:id="rId141"/>
    <p:sldId id="362" r:id="rId142"/>
    <p:sldId id="363" r:id="rId143"/>
    <p:sldId id="364" r:id="rId144"/>
    <p:sldId id="365" r:id="rId145"/>
    <p:sldId id="366" r:id="rId146"/>
    <p:sldId id="367" r:id="rId147"/>
    <p:sldId id="368" r:id="rId148"/>
    <p:sldId id="369" r:id="rId149"/>
    <p:sldId id="370" r:id="rId150"/>
    <p:sldId id="371" r:id="rId151"/>
    <p:sldId id="372" r:id="rId152"/>
    <p:sldId id="373" r:id="rId153"/>
    <p:sldId id="374" r:id="rId154"/>
    <p:sldId id="375" r:id="rId155"/>
    <p:sldId id="376" r:id="rId156"/>
    <p:sldId id="377" r:id="rId157"/>
    <p:sldId id="378" r:id="rId158"/>
    <p:sldId id="379" r:id="rId159"/>
    <p:sldId id="380" r:id="rId160"/>
    <p:sldId id="381" r:id="rId161"/>
    <p:sldId id="382" r:id="rId162"/>
    <p:sldId id="383" r:id="rId163"/>
    <p:sldId id="384" r:id="rId164"/>
    <p:sldId id="385" r:id="rId165"/>
    <p:sldId id="386" r:id="rId166"/>
    <p:sldId id="387" r:id="rId167"/>
    <p:sldId id="388" r:id="rId168"/>
    <p:sldId id="389" r:id="rId169"/>
    <p:sldId id="390" r:id="rId170"/>
    <p:sldId id="391" r:id="rId171"/>
    <p:sldId id="392" r:id="rId172"/>
    <p:sldId id="393" r:id="rId173"/>
    <p:sldId id="394" r:id="rId174"/>
    <p:sldId id="395" r:id="rId175"/>
    <p:sldId id="396" r:id="rId176"/>
    <p:sldId id="397" r:id="rId177"/>
    <p:sldId id="398" r:id="rId178"/>
    <p:sldId id="399" r:id="rId179"/>
    <p:sldId id="400" r:id="rId180"/>
    <p:sldId id="401" r:id="rId181"/>
    <p:sldId id="402" r:id="rId182"/>
    <p:sldId id="403" r:id="rId183"/>
    <p:sldId id="404" r:id="rId184"/>
    <p:sldId id="405" r:id="rId185"/>
    <p:sldId id="406" r:id="rId186"/>
    <p:sldId id="407" r:id="rId187"/>
    <p:sldId id="408" r:id="rId188"/>
    <p:sldId id="409" r:id="rId189"/>
    <p:sldId id="410" r:id="rId190"/>
    <p:sldId id="411" r:id="rId191"/>
    <p:sldId id="412" r:id="rId192"/>
    <p:sldId id="413" r:id="rId193"/>
    <p:sldId id="414" r:id="rId194"/>
    <p:sldId id="415" r:id="rId195"/>
    <p:sldId id="416" r:id="rId196"/>
    <p:sldId id="417" r:id="rId197"/>
    <p:sldId id="418" r:id="rId198"/>
    <p:sldId id="419" r:id="rId199"/>
    <p:sldId id="420" r:id="rId200"/>
    <p:sldId id="421" r:id="rId201"/>
    <p:sldId id="422" r:id="rId202"/>
    <p:sldId id="423" r:id="rId203"/>
    <p:sldId id="424" r:id="rId204"/>
    <p:sldId id="425" r:id="rId205"/>
    <p:sldId id="426" r:id="rId206"/>
    <p:sldId id="427" r:id="rId207"/>
    <p:sldId id="428" r:id="rId208"/>
    <p:sldId id="429" r:id="rId209"/>
    <p:sldId id="430" r:id="rId210"/>
    <p:sldId id="431" r:id="rId211"/>
    <p:sldId id="432" r:id="rId212"/>
    <p:sldId id="433" r:id="rId213"/>
    <p:sldId id="434" r:id="rId214"/>
    <p:sldId id="435" r:id="rId215"/>
    <p:sldId id="436" r:id="rId216"/>
    <p:sldId id="437" r:id="rId217"/>
    <p:sldId id="438" r:id="rId218"/>
    <p:sldId id="439" r:id="rId219"/>
    <p:sldId id="440" r:id="rId220"/>
    <p:sldId id="441" r:id="rId221"/>
    <p:sldId id="442" r:id="rId222"/>
    <p:sldId id="443" r:id="rId223"/>
    <p:sldId id="444" r:id="rId224"/>
    <p:sldId id="445" r:id="rId225"/>
    <p:sldId id="446" r:id="rId226"/>
    <p:sldId id="447" r:id="rId227"/>
    <p:sldId id="448" r:id="rId228"/>
    <p:sldId id="449" r:id="rId229"/>
    <p:sldId id="450" r:id="rId230"/>
    <p:sldId id="451" r:id="rId231"/>
    <p:sldId id="452" r:id="rId232"/>
    <p:sldId id="453" r:id="rId233"/>
    <p:sldId id="454" r:id="rId234"/>
    <p:sldId id="455" r:id="rId235"/>
    <p:sldId id="456" r:id="rId236"/>
    <p:sldId id="457" r:id="rId237"/>
    <p:sldId id="458" r:id="rId238"/>
    <p:sldId id="459" r:id="rId239"/>
    <p:sldId id="460" r:id="rId240"/>
    <p:sldId id="461" r:id="rId241"/>
    <p:sldId id="462" r:id="rId242"/>
    <p:sldId id="463" r:id="rId243"/>
    <p:sldId id="464" r:id="rId244"/>
    <p:sldId id="465" r:id="rId245"/>
    <p:sldId id="466" r:id="rId246"/>
    <p:sldId id="467" r:id="rId247"/>
    <p:sldId id="468" r:id="rId248"/>
    <p:sldId id="469" r:id="rId249"/>
    <p:sldId id="470" r:id="rId250"/>
    <p:sldId id="471" r:id="rId251"/>
    <p:sldId id="525" r:id="rId2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8"/>
  </p:normalViewPr>
  <p:slideViewPr>
    <p:cSldViewPr snapToGrid="0">
      <p:cViewPr varScale="1">
        <p:scale>
          <a:sx n="93" d="100"/>
          <a:sy n="93" d="100"/>
        </p:scale>
        <p:origin x="21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0DBB-0625-7AF5-FB24-938885AE65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0B737AA-B5A1-2688-9001-63AA50DEC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C59E40-00F3-A883-A2D5-B667394351C0}"/>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BF3A701B-ECB4-68F7-0213-899645CD8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4BA18-41AA-0F7D-E209-4A5FB8F594F4}"/>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349046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267D-D9DF-E598-0276-A2E0BEAA7B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6B73F1-33AC-CAA0-AE24-1A53926D10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AE24A3-755C-317D-715A-189576CFD4FB}"/>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A02CF1B0-7500-36D8-AC3A-637F994BB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E565F-0F1D-E932-9E3E-7F21D4C5A157}"/>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150502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597C0-A58C-88A3-85C7-CFF811C8B6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B818B1-8A50-C7D6-5B28-968CC58242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E1A5F1-92AE-86DC-A587-B24B96373224}"/>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9F0FCBF5-DA30-2AED-CA52-637FE86C6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591ED-582B-7D56-9C06-881C1F635B26}"/>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51962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AD5A-A638-CFDC-0381-269ACC54AE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0C9716-0DF2-3B2E-187B-E2E358C90A1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1AA63C-1B7B-6990-D0D1-E14895BF87BB}"/>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B8AC01CC-7470-80D1-60DD-1A354C364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368DB-5D60-9097-EF85-7BD17B3CC5C6}"/>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78950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A4DA-040A-E45E-BEC1-18D42CC03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415EF8-D883-8B56-A2B8-AFF79C23F1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8657B61-4A50-7A1F-2939-CBEE5EB7211C}"/>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C7B71D30-701D-09D9-EC3A-CC4CA656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D4480-E372-B5E7-B686-FB0FD6C22AD4}"/>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05137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A5E0-F2FC-FFAD-E087-2A366C3D5C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067EC0-4B0C-9657-20CD-9C8F468018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A219BC-526F-EEC3-089D-9DD3B5A00C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4A134D1-B6CD-1688-822C-82593530E8F1}"/>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6" name="Footer Placeholder 5">
            <a:extLst>
              <a:ext uri="{FF2B5EF4-FFF2-40B4-BE49-F238E27FC236}">
                <a16:creationId xmlns:a16="http://schemas.microsoft.com/office/drawing/2014/main" id="{A8556E6D-783C-7FC3-B9BF-BC48F4588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8F0C5-30AA-6200-514E-FCB6F8E99EF1}"/>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46717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64F7-E79C-940A-4F62-D2B15D244F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938B8E-140E-D477-5111-617DDCD8E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585E4A-A428-4C79-1489-1C0609CB11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F95A97B-4B0C-1E03-24C8-300AE220C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FD663D-9385-D2CF-0774-BF400B7A3B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67B03D3-BD2C-CE67-8C62-55A102603D1F}"/>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8" name="Footer Placeholder 7">
            <a:extLst>
              <a:ext uri="{FF2B5EF4-FFF2-40B4-BE49-F238E27FC236}">
                <a16:creationId xmlns:a16="http://schemas.microsoft.com/office/drawing/2014/main" id="{A7082782-1C1C-1A45-A9FD-D7D3E0219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0B426A-8EE2-419C-E56D-661413773842}"/>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101149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51C6-B792-8D37-6476-7A1D75FA83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ADE8992-8F11-F05A-3E55-14B0079AEF8C}"/>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4" name="Footer Placeholder 3">
            <a:extLst>
              <a:ext uri="{FF2B5EF4-FFF2-40B4-BE49-F238E27FC236}">
                <a16:creationId xmlns:a16="http://schemas.microsoft.com/office/drawing/2014/main" id="{6279D985-A405-E1A7-BE57-ECF853EDB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8B900-28D4-D56A-313F-803FAB505678}"/>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87666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87C282-D0AB-DEE4-28DD-2D40CD49C4C5}"/>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3" name="Footer Placeholder 2">
            <a:extLst>
              <a:ext uri="{FF2B5EF4-FFF2-40B4-BE49-F238E27FC236}">
                <a16:creationId xmlns:a16="http://schemas.microsoft.com/office/drawing/2014/main" id="{FFA42625-28D1-4A62-A5CC-83367CBE2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9F6C22-3E5E-9836-9CAF-4B5284A07902}"/>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168272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7AB9-DFF3-3C8F-45E8-F4E23BB12D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3167E8-95F4-E4F0-202B-518543FF4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B49A03-AFF0-CF3D-0778-02951072C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AFD1BD-121C-6E8A-ED11-2BBEA8D9D282}"/>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6" name="Footer Placeholder 5">
            <a:extLst>
              <a:ext uri="{FF2B5EF4-FFF2-40B4-BE49-F238E27FC236}">
                <a16:creationId xmlns:a16="http://schemas.microsoft.com/office/drawing/2014/main" id="{DA2BE346-C9F5-6C70-3786-242AB2BF7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79186-9772-7C85-5786-BA70B68FD434}"/>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05957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4092-7EE5-0824-D9DD-71FC7EA81C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8836F2C-5C28-C9F4-4CD7-C407189B8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F10D2E-F558-2A02-865C-4570E8414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FB3B8B-88FE-B8E6-5F87-92DC38F07178}"/>
              </a:ext>
            </a:extLst>
          </p:cNvPr>
          <p:cNvSpPr>
            <a:spLocks noGrp="1"/>
          </p:cNvSpPr>
          <p:nvPr>
            <p:ph type="dt" sz="half" idx="10"/>
          </p:nvPr>
        </p:nvSpPr>
        <p:spPr/>
        <p:txBody>
          <a:bodyPr/>
          <a:lstStyle/>
          <a:p>
            <a:fld id="{2ADE10EC-8082-2B4A-95D6-DD9BB94D87AD}" type="datetimeFigureOut">
              <a:rPr lang="en-US" smtClean="0"/>
              <a:t>11/29/24</a:t>
            </a:fld>
            <a:endParaRPr lang="en-US"/>
          </a:p>
        </p:txBody>
      </p:sp>
      <p:sp>
        <p:nvSpPr>
          <p:cNvPr id="6" name="Footer Placeholder 5">
            <a:extLst>
              <a:ext uri="{FF2B5EF4-FFF2-40B4-BE49-F238E27FC236}">
                <a16:creationId xmlns:a16="http://schemas.microsoft.com/office/drawing/2014/main" id="{48CED051-7B5D-931D-5919-CBDF769A2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DE7D3-9638-8D39-C65A-1BDB001F2D4F}"/>
              </a:ext>
            </a:extLst>
          </p:cNvPr>
          <p:cNvSpPr>
            <a:spLocks noGrp="1"/>
          </p:cNvSpPr>
          <p:nvPr>
            <p:ph type="sldNum" sz="quarter" idx="12"/>
          </p:nvPr>
        </p:nvSpPr>
        <p:spPr/>
        <p:txBody>
          <a:bodyPr/>
          <a:lstStyle/>
          <a:p>
            <a:fld id="{7FABEAD4-FE37-F840-BB33-0C9E64B6C9D0}" type="slidenum">
              <a:rPr lang="en-US" smtClean="0"/>
              <a:t>‹#›</a:t>
            </a:fld>
            <a:endParaRPr lang="en-US"/>
          </a:p>
        </p:txBody>
      </p:sp>
    </p:spTree>
    <p:extLst>
      <p:ext uri="{BB962C8B-B14F-4D97-AF65-F5344CB8AC3E}">
        <p14:creationId xmlns:p14="http://schemas.microsoft.com/office/powerpoint/2010/main" val="212166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2EE07-5756-CEC9-9612-D1F5E257C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573AAE-2C16-8C92-749D-8DE11EF54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E521D7-7156-C2E2-4254-6DBC53A1C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E10EC-8082-2B4A-95D6-DD9BB94D87AD}" type="datetimeFigureOut">
              <a:rPr lang="en-US" smtClean="0"/>
              <a:t>11/29/24</a:t>
            </a:fld>
            <a:endParaRPr lang="en-US"/>
          </a:p>
        </p:txBody>
      </p:sp>
      <p:sp>
        <p:nvSpPr>
          <p:cNvPr id="5" name="Footer Placeholder 4">
            <a:extLst>
              <a:ext uri="{FF2B5EF4-FFF2-40B4-BE49-F238E27FC236}">
                <a16:creationId xmlns:a16="http://schemas.microsoft.com/office/drawing/2014/main" id="{04D76003-E0B8-0478-7E12-ADCDD1A77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7A5008-2CFB-16DC-EBFD-32450A38D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ABEAD4-FE37-F840-BB33-0C9E64B6C9D0}" type="slidenum">
              <a:rPr lang="en-US" smtClean="0"/>
              <a:t>‹#›</a:t>
            </a:fld>
            <a:endParaRPr lang="en-US"/>
          </a:p>
        </p:txBody>
      </p:sp>
    </p:spTree>
    <p:extLst>
      <p:ext uri="{BB962C8B-B14F-4D97-AF65-F5344CB8AC3E}">
        <p14:creationId xmlns:p14="http://schemas.microsoft.com/office/powerpoint/2010/main" val="23415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nocodeform.io/"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2A-5CF1-7C59-0F8C-B672C264C374}"/>
              </a:ext>
            </a:extLst>
          </p:cNvPr>
          <p:cNvSpPr>
            <a:spLocks noGrp="1"/>
          </p:cNvSpPr>
          <p:nvPr>
            <p:ph type="ctrTitle"/>
          </p:nvPr>
        </p:nvSpPr>
        <p:spPr/>
        <p:txBody>
          <a:bodyPr/>
          <a:lstStyle/>
          <a:p>
            <a:r>
              <a:rPr lang="en-US" dirty="0"/>
              <a:t>Assignment- 19</a:t>
            </a:r>
          </a:p>
        </p:txBody>
      </p:sp>
      <p:sp>
        <p:nvSpPr>
          <p:cNvPr id="3" name="Subtitle 2">
            <a:extLst>
              <a:ext uri="{FF2B5EF4-FFF2-40B4-BE49-F238E27FC236}">
                <a16:creationId xmlns:a16="http://schemas.microsoft.com/office/drawing/2014/main" id="{5F373132-89C1-9EBA-1B97-95D843143E2D}"/>
              </a:ext>
            </a:extLst>
          </p:cNvPr>
          <p:cNvSpPr>
            <a:spLocks noGrp="1"/>
          </p:cNvSpPr>
          <p:nvPr>
            <p:ph type="subTitle" idx="1"/>
          </p:nvPr>
        </p:nvSpPr>
        <p:spPr/>
        <p:txBody>
          <a:bodyPr/>
          <a:lstStyle/>
          <a:p>
            <a:r>
              <a:rPr lang="en-US" dirty="0"/>
              <a:t>Siddharth Reddy</a:t>
            </a:r>
          </a:p>
          <a:p>
            <a:r>
              <a:rPr lang="en-US" dirty="0" err="1"/>
              <a:t>MarkZuckerberg</a:t>
            </a:r>
            <a:endParaRPr lang="en-US" dirty="0"/>
          </a:p>
        </p:txBody>
      </p:sp>
    </p:spTree>
    <p:extLst>
      <p:ext uri="{BB962C8B-B14F-4D97-AF65-F5344CB8AC3E}">
        <p14:creationId xmlns:p14="http://schemas.microsoft.com/office/powerpoint/2010/main" val="95056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E489-24FA-6B1F-AD36-B2DA5B60322F}"/>
              </a:ext>
            </a:extLst>
          </p:cNvPr>
          <p:cNvSpPr>
            <a:spLocks noGrp="1"/>
          </p:cNvSpPr>
          <p:nvPr>
            <p:ph type="title"/>
          </p:nvPr>
        </p:nvSpPr>
        <p:spPr/>
        <p:txBody>
          <a:bodyPr/>
          <a:lstStyle/>
          <a:p>
            <a:r>
              <a:rPr lang="en-IN" dirty="0"/>
              <a:t>What is OTP?</a:t>
            </a:r>
            <a:endParaRPr lang="en-US" dirty="0"/>
          </a:p>
        </p:txBody>
      </p:sp>
      <p:sp>
        <p:nvSpPr>
          <p:cNvPr id="3" name="Content Placeholder 2">
            <a:extLst>
              <a:ext uri="{FF2B5EF4-FFF2-40B4-BE49-F238E27FC236}">
                <a16:creationId xmlns:a16="http://schemas.microsoft.com/office/drawing/2014/main" id="{9213B1B8-D71E-6893-26D7-0569E875C80A}"/>
              </a:ext>
            </a:extLst>
          </p:cNvPr>
          <p:cNvSpPr>
            <a:spLocks noGrp="1"/>
          </p:cNvSpPr>
          <p:nvPr>
            <p:ph idx="1"/>
          </p:nvPr>
        </p:nvSpPr>
        <p:spPr/>
        <p:txBody>
          <a:bodyPr/>
          <a:lstStyle/>
          <a:p>
            <a:r>
              <a:rPr lang="en-IN" b="1" dirty="0"/>
              <a:t>OTP</a:t>
            </a:r>
            <a:r>
              <a:rPr lang="en-IN" dirty="0"/>
              <a:t> stands for </a:t>
            </a:r>
            <a:r>
              <a:rPr lang="en-IN" b="1" dirty="0"/>
              <a:t>One-Time Password</a:t>
            </a:r>
            <a:r>
              <a:rPr lang="en-IN" dirty="0"/>
              <a:t>. It is a temporary, unique code used for authentication purposes and is valid for a single session or transaction. OTPs enhance security by adding an extra layer of protection beyond the traditional username and password.</a:t>
            </a:r>
            <a:endParaRPr lang="en-US" dirty="0"/>
          </a:p>
        </p:txBody>
      </p:sp>
    </p:spTree>
    <p:extLst>
      <p:ext uri="{BB962C8B-B14F-4D97-AF65-F5344CB8AC3E}">
        <p14:creationId xmlns:p14="http://schemas.microsoft.com/office/powerpoint/2010/main" val="6873986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B3AE-30F7-B766-D58F-D44A5ACC94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E21522-C098-1187-ACB3-E5815B037B11}"/>
              </a:ext>
            </a:extLst>
          </p:cNvPr>
          <p:cNvSpPr>
            <a:spLocks noGrp="1"/>
          </p:cNvSpPr>
          <p:nvPr>
            <p:ph idx="1"/>
          </p:nvPr>
        </p:nvSpPr>
        <p:spPr>
          <a:xfrm>
            <a:off x="838200" y="914400"/>
            <a:ext cx="10515600" cy="5262563"/>
          </a:xfrm>
        </p:spPr>
        <p:txBody>
          <a:bodyPr>
            <a:normAutofit/>
          </a:bodyPr>
          <a:lstStyle/>
          <a:p>
            <a:r>
              <a:rPr lang="en-IN" b="1" dirty="0"/>
              <a:t>Product Filters</a:t>
            </a:r>
            <a:r>
              <a:rPr lang="en-IN" dirty="0"/>
              <a:t>:</a:t>
            </a:r>
          </a:p>
          <a:p>
            <a:pPr>
              <a:buFont typeface="Arial" panose="020B0604020202020204" pitchFamily="34" charset="0"/>
              <a:buChar char="•"/>
            </a:pPr>
            <a:r>
              <a:rPr lang="en-IN" dirty="0"/>
              <a:t>Google Shopping offers various </a:t>
            </a:r>
            <a:r>
              <a:rPr lang="en-IN" b="1" dirty="0"/>
              <a:t>filtering options</a:t>
            </a:r>
            <a:r>
              <a:rPr lang="en-IN" dirty="0"/>
              <a:t>, such as brand, price range, customer ratings, and availability, to help users narrow down their choices and find products that best match their needs.</a:t>
            </a:r>
            <a:endParaRPr lang="en-IN" b="1" dirty="0"/>
          </a:p>
          <a:p>
            <a:r>
              <a:rPr lang="en-IN" b="1" dirty="0"/>
              <a:t>Integrated Shopping Experience</a:t>
            </a:r>
            <a:r>
              <a:rPr lang="en-IN" dirty="0"/>
              <a:t>:</a:t>
            </a:r>
          </a:p>
          <a:p>
            <a:pPr>
              <a:buFont typeface="Arial" panose="020B0604020202020204" pitchFamily="34" charset="0"/>
              <a:buChar char="•"/>
            </a:pPr>
            <a:r>
              <a:rPr lang="en-IN" dirty="0"/>
              <a:t>After finding a product, users can click on the listing to be redirected to the retailer’s website to complete the purchase.</a:t>
            </a:r>
          </a:p>
          <a:p>
            <a:pPr>
              <a:buFont typeface="Arial" panose="020B0604020202020204" pitchFamily="34" charset="0"/>
              <a:buChar char="•"/>
            </a:pPr>
            <a:r>
              <a:rPr lang="en-IN" dirty="0"/>
              <a:t>Google Shopping also offers an integrated checkout process in some regions, allowing users to purchase directly from Google.</a:t>
            </a:r>
          </a:p>
          <a:p>
            <a:endParaRPr lang="en-US" dirty="0"/>
          </a:p>
        </p:txBody>
      </p:sp>
    </p:spTree>
    <p:extLst>
      <p:ext uri="{BB962C8B-B14F-4D97-AF65-F5344CB8AC3E}">
        <p14:creationId xmlns:p14="http://schemas.microsoft.com/office/powerpoint/2010/main" val="23348253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B1152-2BBC-EF73-5CA0-82598C6CC411}"/>
              </a:ext>
            </a:extLst>
          </p:cNvPr>
          <p:cNvSpPr>
            <a:spLocks noGrp="1"/>
          </p:cNvSpPr>
          <p:nvPr>
            <p:ph idx="1"/>
          </p:nvPr>
        </p:nvSpPr>
        <p:spPr>
          <a:xfrm>
            <a:off x="838200" y="988828"/>
            <a:ext cx="10515600" cy="5401339"/>
          </a:xfrm>
        </p:spPr>
        <p:txBody>
          <a:bodyPr>
            <a:normAutofit/>
          </a:bodyPr>
          <a:lstStyle/>
          <a:p>
            <a:r>
              <a:rPr lang="en-IN" b="1" dirty="0"/>
              <a:t>Product Reviews and Ratings</a:t>
            </a:r>
            <a:r>
              <a:rPr lang="en-IN" dirty="0"/>
              <a:t>:</a:t>
            </a:r>
          </a:p>
          <a:p>
            <a:pPr>
              <a:buFont typeface="Arial" panose="020B0604020202020204" pitchFamily="34" charset="0"/>
              <a:buChar char="•"/>
            </a:pPr>
            <a:r>
              <a:rPr lang="en-IN" dirty="0"/>
              <a:t>Google Shopping displays customer reviews and ratings for products, helping users make informed purchasing decisions based on other shoppers' experiences.</a:t>
            </a:r>
          </a:p>
          <a:p>
            <a:r>
              <a:rPr lang="en-IN" b="1" dirty="0"/>
              <a:t>Google Shopping Ads</a:t>
            </a:r>
            <a:r>
              <a:rPr lang="en-IN" dirty="0"/>
              <a:t>:</a:t>
            </a:r>
          </a:p>
          <a:p>
            <a:pPr>
              <a:buFont typeface="Arial" panose="020B0604020202020204" pitchFamily="34" charset="0"/>
              <a:buChar char="•"/>
            </a:pPr>
            <a:r>
              <a:rPr lang="en-IN" dirty="0"/>
              <a:t>Retailers can run </a:t>
            </a:r>
            <a:r>
              <a:rPr lang="en-IN" b="1" dirty="0"/>
              <a:t>Shopping Ads</a:t>
            </a:r>
            <a:r>
              <a:rPr lang="en-IN" dirty="0"/>
              <a:t> through Google Ads, which display their products prominently in search results. These ads appear with product images, pricing, and the retailer’s name.</a:t>
            </a:r>
          </a:p>
          <a:p>
            <a:pPr>
              <a:buFont typeface="Arial" panose="020B0604020202020204" pitchFamily="34" charset="0"/>
              <a:buChar char="•"/>
            </a:pPr>
            <a:r>
              <a:rPr lang="en-IN" dirty="0"/>
              <a:t>Shopping Ads are visually appealing, making it easier for users to compare products directly.</a:t>
            </a:r>
          </a:p>
          <a:p>
            <a:endParaRPr lang="en-US" dirty="0"/>
          </a:p>
        </p:txBody>
      </p:sp>
    </p:spTree>
    <p:extLst>
      <p:ext uri="{BB962C8B-B14F-4D97-AF65-F5344CB8AC3E}">
        <p14:creationId xmlns:p14="http://schemas.microsoft.com/office/powerpoint/2010/main" val="3475507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2C1F5-883A-59C0-9CD8-EC0F6FC7CA03}"/>
              </a:ext>
            </a:extLst>
          </p:cNvPr>
          <p:cNvSpPr>
            <a:spLocks noGrp="1"/>
          </p:cNvSpPr>
          <p:nvPr>
            <p:ph idx="1"/>
          </p:nvPr>
        </p:nvSpPr>
        <p:spPr>
          <a:xfrm>
            <a:off x="730102" y="632914"/>
            <a:ext cx="10515600" cy="5592172"/>
          </a:xfrm>
        </p:spPr>
        <p:txBody>
          <a:bodyPr>
            <a:normAutofit/>
          </a:bodyPr>
          <a:lstStyle/>
          <a:p>
            <a:pPr marL="0" indent="0">
              <a:buNone/>
            </a:pPr>
            <a:r>
              <a:rPr lang="en-IN" sz="3200" b="1" dirty="0"/>
              <a:t>Smart Shopping Campaigns</a:t>
            </a:r>
            <a:r>
              <a:rPr lang="en-IN" sz="3200" dirty="0"/>
              <a:t>:</a:t>
            </a:r>
          </a:p>
          <a:p>
            <a:pPr marL="742950" lvl="1" indent="-285750">
              <a:buFont typeface="+mj-lt"/>
              <a:buAutoNum type="arabicPeriod"/>
            </a:pPr>
            <a:r>
              <a:rPr lang="en-IN" sz="2800" dirty="0"/>
              <a:t>Retailers can use </a:t>
            </a:r>
            <a:r>
              <a:rPr lang="en-IN" sz="2800" b="1" dirty="0"/>
              <a:t>Smart Shopping Campaigns</a:t>
            </a:r>
            <a:r>
              <a:rPr lang="en-IN" sz="2800" dirty="0"/>
              <a:t> to automatically optimize their ads across Google’s various platforms (Google Search, YouTube, Google Display Network, etc.) based on product performance.</a:t>
            </a:r>
          </a:p>
          <a:p>
            <a:pPr marL="742950" lvl="1" indent="-285750">
              <a:buFont typeface="+mj-lt"/>
              <a:buAutoNum type="arabicPeriod"/>
            </a:pPr>
            <a:r>
              <a:rPr lang="en-IN" sz="2800" dirty="0"/>
              <a:t>This automation helps retailers reach potential buyers more efficiently without managing individual campaigns.</a:t>
            </a:r>
          </a:p>
          <a:p>
            <a:pPr marL="0" indent="0">
              <a:buNone/>
            </a:pPr>
            <a:r>
              <a:rPr lang="en-IN" sz="3200" b="1" dirty="0"/>
              <a:t>Google Lens for Shopping</a:t>
            </a:r>
            <a:r>
              <a:rPr lang="en-IN" sz="3200" dirty="0"/>
              <a:t>:</a:t>
            </a:r>
          </a:p>
          <a:p>
            <a:pPr marL="742950" lvl="1" indent="-285750">
              <a:buFont typeface="+mj-lt"/>
              <a:buAutoNum type="arabicPeriod"/>
            </a:pPr>
            <a:r>
              <a:rPr lang="en-IN" sz="2800" dirty="0"/>
              <a:t>Google Shopping integrates with </a:t>
            </a:r>
            <a:r>
              <a:rPr lang="en-IN" sz="2800" b="1" dirty="0"/>
              <a:t>Google Lens</a:t>
            </a:r>
            <a:r>
              <a:rPr lang="en-IN" sz="2800" dirty="0"/>
              <a:t>, allowing users to search for products using images. By simply taking a picture or using a screenshot of a product, Google can find similar items from online retailers.</a:t>
            </a:r>
          </a:p>
          <a:p>
            <a:pPr marL="0" indent="0">
              <a:buNone/>
            </a:pPr>
            <a:endParaRPr lang="en-US" sz="3200" dirty="0"/>
          </a:p>
        </p:txBody>
      </p:sp>
    </p:spTree>
    <p:extLst>
      <p:ext uri="{BB962C8B-B14F-4D97-AF65-F5344CB8AC3E}">
        <p14:creationId xmlns:p14="http://schemas.microsoft.com/office/powerpoint/2010/main" val="2026618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308BF-80FC-9D49-2C94-58F36CBEFB54}"/>
              </a:ext>
            </a:extLst>
          </p:cNvPr>
          <p:cNvSpPr>
            <a:spLocks noGrp="1"/>
          </p:cNvSpPr>
          <p:nvPr>
            <p:ph idx="1"/>
          </p:nvPr>
        </p:nvSpPr>
        <p:spPr>
          <a:xfrm>
            <a:off x="838200" y="1063256"/>
            <a:ext cx="10515600" cy="5113707"/>
          </a:xfrm>
        </p:spPr>
        <p:txBody>
          <a:bodyPr>
            <a:normAutofit/>
          </a:bodyPr>
          <a:lstStyle/>
          <a:p>
            <a:pPr marL="0" indent="0">
              <a:buNone/>
            </a:pPr>
            <a:r>
              <a:rPr lang="en-IN" sz="3600" b="1" dirty="0"/>
              <a:t>Local Inventory</a:t>
            </a:r>
            <a:r>
              <a:rPr lang="en-IN" sz="3600" dirty="0"/>
              <a:t>:</a:t>
            </a:r>
          </a:p>
          <a:p>
            <a:pPr marL="742950" lvl="1" indent="-285750">
              <a:buFont typeface="+mj-lt"/>
              <a:buAutoNum type="arabicPeriod"/>
            </a:pPr>
            <a:r>
              <a:rPr lang="en-IN" sz="3200" dirty="0"/>
              <a:t>Google Shopping can display product availability at nearby brick-and-mortar stores through its </a:t>
            </a:r>
            <a:r>
              <a:rPr lang="en-IN" sz="3200" b="1" dirty="0"/>
              <a:t>local inventory ads</a:t>
            </a:r>
            <a:r>
              <a:rPr lang="en-IN" sz="3200" dirty="0"/>
              <a:t>, which help users check the stock status of products at physical stores in their area.</a:t>
            </a:r>
          </a:p>
          <a:p>
            <a:pPr marL="0" indent="0">
              <a:buNone/>
            </a:pPr>
            <a:r>
              <a:rPr lang="en-IN" sz="3600" b="1" dirty="0"/>
              <a:t>Cross-Device Shopping</a:t>
            </a:r>
            <a:r>
              <a:rPr lang="en-IN" sz="3600" dirty="0"/>
              <a:t>:</a:t>
            </a:r>
          </a:p>
          <a:p>
            <a:pPr marL="742950" lvl="1" indent="-285750">
              <a:buFont typeface="+mj-lt"/>
              <a:buAutoNum type="arabicPeriod"/>
            </a:pPr>
            <a:r>
              <a:rPr lang="en-IN" sz="3200" dirty="0"/>
              <a:t>Google Shopping is designed to be responsive and can be accessed seamlessly across different devices, including desktop computers, tablets, and smartphones.</a:t>
            </a:r>
          </a:p>
          <a:p>
            <a:endParaRPr lang="en-US" sz="3600" dirty="0"/>
          </a:p>
        </p:txBody>
      </p:sp>
    </p:spTree>
    <p:extLst>
      <p:ext uri="{BB962C8B-B14F-4D97-AF65-F5344CB8AC3E}">
        <p14:creationId xmlns:p14="http://schemas.microsoft.com/office/powerpoint/2010/main" val="2789855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1AEC-75AF-964E-7F2C-01124F9912FA}"/>
              </a:ext>
            </a:extLst>
          </p:cNvPr>
          <p:cNvSpPr>
            <a:spLocks noGrp="1"/>
          </p:cNvSpPr>
          <p:nvPr>
            <p:ph type="title"/>
          </p:nvPr>
        </p:nvSpPr>
        <p:spPr/>
        <p:txBody>
          <a:bodyPr/>
          <a:lstStyle/>
          <a:p>
            <a:r>
              <a:rPr lang="en-IN" dirty="0"/>
              <a:t>Google Play Store</a:t>
            </a:r>
            <a:endParaRPr lang="en-US" dirty="0"/>
          </a:p>
        </p:txBody>
      </p:sp>
      <p:sp>
        <p:nvSpPr>
          <p:cNvPr id="3" name="Content Placeholder 2">
            <a:extLst>
              <a:ext uri="{FF2B5EF4-FFF2-40B4-BE49-F238E27FC236}">
                <a16:creationId xmlns:a16="http://schemas.microsoft.com/office/drawing/2014/main" id="{BFA48FA4-B773-95BE-047A-709569EAC6CC}"/>
              </a:ext>
            </a:extLst>
          </p:cNvPr>
          <p:cNvSpPr>
            <a:spLocks noGrp="1"/>
          </p:cNvSpPr>
          <p:nvPr>
            <p:ph idx="1"/>
          </p:nvPr>
        </p:nvSpPr>
        <p:spPr/>
        <p:txBody>
          <a:bodyPr/>
          <a:lstStyle/>
          <a:p>
            <a:pPr marL="0" indent="0">
              <a:buNone/>
            </a:pPr>
            <a:r>
              <a:rPr lang="en-IN" b="1" dirty="0"/>
              <a:t>Google Play Store</a:t>
            </a:r>
            <a:r>
              <a:rPr lang="en-IN" dirty="0"/>
              <a:t> is an online marketplace and digital distribution platform developed by </a:t>
            </a:r>
            <a:r>
              <a:rPr lang="en-IN" b="1" dirty="0"/>
              <a:t>Google</a:t>
            </a:r>
            <a:r>
              <a:rPr lang="en-IN" dirty="0"/>
              <a:t> for distributing </a:t>
            </a:r>
            <a:r>
              <a:rPr lang="en-IN" b="1" dirty="0"/>
              <a:t>mobile applications</a:t>
            </a:r>
            <a:r>
              <a:rPr lang="en-IN" dirty="0"/>
              <a:t>, </a:t>
            </a:r>
            <a:r>
              <a:rPr lang="en-IN" b="1" dirty="0"/>
              <a:t>games</a:t>
            </a:r>
            <a:r>
              <a:rPr lang="en-IN" dirty="0"/>
              <a:t>, </a:t>
            </a:r>
            <a:r>
              <a:rPr lang="en-IN" b="1" dirty="0"/>
              <a:t>books</a:t>
            </a:r>
            <a:r>
              <a:rPr lang="en-IN" dirty="0"/>
              <a:t>, </a:t>
            </a:r>
            <a:r>
              <a:rPr lang="en-IN" b="1" dirty="0"/>
              <a:t>movies</a:t>
            </a:r>
            <a:r>
              <a:rPr lang="en-IN" dirty="0"/>
              <a:t>, </a:t>
            </a:r>
            <a:r>
              <a:rPr lang="en-IN" b="1" dirty="0"/>
              <a:t>music</a:t>
            </a:r>
            <a:r>
              <a:rPr lang="en-IN" dirty="0"/>
              <a:t>, and </a:t>
            </a:r>
            <a:r>
              <a:rPr lang="en-IN" b="1" dirty="0"/>
              <a:t>other digital content</a:t>
            </a:r>
            <a:r>
              <a:rPr lang="en-IN" dirty="0"/>
              <a:t>. It is the primary source for downloading and updating apps for </a:t>
            </a:r>
            <a:r>
              <a:rPr lang="en-IN" b="1" dirty="0"/>
              <a:t>Android</a:t>
            </a:r>
            <a:r>
              <a:rPr lang="en-IN" dirty="0"/>
              <a:t> devices.</a:t>
            </a:r>
            <a:endParaRPr lang="en-US" dirty="0"/>
          </a:p>
        </p:txBody>
      </p:sp>
    </p:spTree>
    <p:extLst>
      <p:ext uri="{BB962C8B-B14F-4D97-AF65-F5344CB8AC3E}">
        <p14:creationId xmlns:p14="http://schemas.microsoft.com/office/powerpoint/2010/main" val="37312341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2193-67F9-52BF-C28D-40042ECF14DF}"/>
              </a:ext>
            </a:extLst>
          </p:cNvPr>
          <p:cNvSpPr>
            <a:spLocks noGrp="1"/>
          </p:cNvSpPr>
          <p:nvPr>
            <p:ph type="title"/>
          </p:nvPr>
        </p:nvSpPr>
        <p:spPr/>
        <p:txBody>
          <a:bodyPr/>
          <a:lstStyle/>
          <a:p>
            <a:r>
              <a:rPr lang="en-IN" dirty="0"/>
              <a:t>Key Features of Google Play Store</a:t>
            </a:r>
            <a:endParaRPr lang="en-US" dirty="0"/>
          </a:p>
        </p:txBody>
      </p:sp>
      <p:sp>
        <p:nvSpPr>
          <p:cNvPr id="3" name="Content Placeholder 2">
            <a:extLst>
              <a:ext uri="{FF2B5EF4-FFF2-40B4-BE49-F238E27FC236}">
                <a16:creationId xmlns:a16="http://schemas.microsoft.com/office/drawing/2014/main" id="{A567E1FA-0853-1898-B088-AD108289D94F}"/>
              </a:ext>
            </a:extLst>
          </p:cNvPr>
          <p:cNvSpPr>
            <a:spLocks noGrp="1"/>
          </p:cNvSpPr>
          <p:nvPr>
            <p:ph idx="1"/>
          </p:nvPr>
        </p:nvSpPr>
        <p:spPr>
          <a:xfrm>
            <a:off x="838200" y="1690688"/>
            <a:ext cx="10515600" cy="5167312"/>
          </a:xfrm>
        </p:spPr>
        <p:txBody>
          <a:bodyPr>
            <a:normAutofit lnSpcReduction="10000"/>
          </a:bodyPr>
          <a:lstStyle/>
          <a:p>
            <a:r>
              <a:rPr lang="en-IN" b="1" dirty="0"/>
              <a:t>App Distribution</a:t>
            </a:r>
            <a:r>
              <a:rPr lang="en-IN" dirty="0"/>
              <a:t>:</a:t>
            </a:r>
          </a:p>
          <a:p>
            <a:pPr>
              <a:buFont typeface="Arial" panose="020B0604020202020204" pitchFamily="34" charset="0"/>
              <a:buChar char="•"/>
            </a:pPr>
            <a:r>
              <a:rPr lang="en-IN" dirty="0"/>
              <a:t>The Google Play Store allows developers to upload and distribute their apps to millions of Android users worldwide. It offers a vast range of </a:t>
            </a:r>
            <a:r>
              <a:rPr lang="en-IN" b="1" dirty="0"/>
              <a:t>mobile apps</a:t>
            </a:r>
            <a:r>
              <a:rPr lang="en-IN" dirty="0"/>
              <a:t> that can be downloaded for free or purchased.</a:t>
            </a:r>
          </a:p>
          <a:p>
            <a:r>
              <a:rPr lang="en-IN" b="1" dirty="0"/>
              <a:t>App Categories</a:t>
            </a:r>
            <a:r>
              <a:rPr lang="en-IN" dirty="0"/>
              <a:t>:</a:t>
            </a:r>
          </a:p>
          <a:p>
            <a:pPr>
              <a:buFont typeface="Arial" panose="020B0604020202020204" pitchFamily="34" charset="0"/>
              <a:buChar char="•"/>
            </a:pPr>
            <a:r>
              <a:rPr lang="en-IN" dirty="0"/>
              <a:t>The Play Store organizes apps into different categories, such as </a:t>
            </a:r>
            <a:r>
              <a:rPr lang="en-IN" b="1" dirty="0"/>
              <a:t>Games</a:t>
            </a:r>
            <a:r>
              <a:rPr lang="en-IN" dirty="0"/>
              <a:t>, </a:t>
            </a:r>
            <a:r>
              <a:rPr lang="en-IN" b="1" dirty="0"/>
              <a:t>Entertainment</a:t>
            </a:r>
            <a:r>
              <a:rPr lang="en-IN" dirty="0"/>
              <a:t>, </a:t>
            </a:r>
            <a:r>
              <a:rPr lang="en-IN" b="1" dirty="0"/>
              <a:t>Productivity</a:t>
            </a:r>
            <a:r>
              <a:rPr lang="en-IN" dirty="0"/>
              <a:t>, </a:t>
            </a:r>
            <a:r>
              <a:rPr lang="en-IN" b="1" dirty="0"/>
              <a:t>Health &amp; Fitness</a:t>
            </a:r>
            <a:r>
              <a:rPr lang="en-IN" dirty="0"/>
              <a:t>, </a:t>
            </a:r>
            <a:r>
              <a:rPr lang="en-IN" b="1" dirty="0"/>
              <a:t>Education</a:t>
            </a:r>
            <a:r>
              <a:rPr lang="en-IN" dirty="0"/>
              <a:t>, </a:t>
            </a:r>
            <a:r>
              <a:rPr lang="en-IN" b="1" dirty="0"/>
              <a:t>Music &amp; Audio</a:t>
            </a:r>
            <a:r>
              <a:rPr lang="en-IN" dirty="0"/>
              <a:t>, </a:t>
            </a:r>
            <a:r>
              <a:rPr lang="en-IN" b="1" dirty="0"/>
              <a:t>Books &amp; Reference</a:t>
            </a:r>
            <a:r>
              <a:rPr lang="en-IN" dirty="0"/>
              <a:t>, and more.</a:t>
            </a:r>
          </a:p>
          <a:p>
            <a:pPr>
              <a:buFont typeface="Arial" panose="020B0604020202020204" pitchFamily="34" charset="0"/>
              <a:buChar char="•"/>
            </a:pPr>
            <a:r>
              <a:rPr lang="en-IN" dirty="0"/>
              <a:t>It also offers curated lists like </a:t>
            </a:r>
            <a:r>
              <a:rPr lang="en-IN" b="1" dirty="0"/>
              <a:t>Top Charts</a:t>
            </a:r>
            <a:r>
              <a:rPr lang="en-IN" dirty="0"/>
              <a:t>, </a:t>
            </a:r>
            <a:r>
              <a:rPr lang="en-IN" b="1" dirty="0"/>
              <a:t>Editor's Choice</a:t>
            </a:r>
            <a:r>
              <a:rPr lang="en-IN" dirty="0"/>
              <a:t>, and </a:t>
            </a:r>
            <a:r>
              <a:rPr lang="en-IN" b="1" dirty="0"/>
              <a:t>New &amp; Updated Apps</a:t>
            </a:r>
            <a:r>
              <a:rPr lang="en-IN" dirty="0"/>
              <a:t> to help users discover popular and high-quality apps.</a:t>
            </a:r>
          </a:p>
          <a:p>
            <a:endParaRPr lang="en-US" dirty="0"/>
          </a:p>
        </p:txBody>
      </p:sp>
    </p:spTree>
    <p:extLst>
      <p:ext uri="{BB962C8B-B14F-4D97-AF65-F5344CB8AC3E}">
        <p14:creationId xmlns:p14="http://schemas.microsoft.com/office/powerpoint/2010/main" val="9592819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15FE-FACF-853C-3B11-52F569D56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017B74-63EE-24FD-9728-E2938E363DDA}"/>
              </a:ext>
            </a:extLst>
          </p:cNvPr>
          <p:cNvSpPr>
            <a:spLocks noGrp="1"/>
          </p:cNvSpPr>
          <p:nvPr>
            <p:ph idx="1"/>
          </p:nvPr>
        </p:nvSpPr>
        <p:spPr>
          <a:xfrm>
            <a:off x="838200" y="1010094"/>
            <a:ext cx="10515600" cy="5166870"/>
          </a:xfrm>
        </p:spPr>
        <p:txBody>
          <a:bodyPr>
            <a:normAutofit fontScale="92500" lnSpcReduction="10000"/>
          </a:bodyPr>
          <a:lstStyle/>
          <a:p>
            <a:r>
              <a:rPr lang="en-IN" sz="3600" b="1" dirty="0"/>
              <a:t>In-App Purchases and Subscriptions</a:t>
            </a:r>
            <a:r>
              <a:rPr lang="en-IN" sz="3600" dirty="0"/>
              <a:t>:</a:t>
            </a:r>
          </a:p>
          <a:p>
            <a:pPr>
              <a:buFont typeface="Arial" panose="020B0604020202020204" pitchFamily="34" charset="0"/>
              <a:buChar char="•"/>
            </a:pPr>
            <a:r>
              <a:rPr lang="en-IN" sz="3600" dirty="0"/>
              <a:t>Many apps available on the Play Store offer </a:t>
            </a:r>
            <a:r>
              <a:rPr lang="en-IN" sz="3600" b="1" dirty="0"/>
              <a:t>in-app purchases</a:t>
            </a:r>
            <a:r>
              <a:rPr lang="en-IN" sz="3600" dirty="0"/>
              <a:t> or </a:t>
            </a:r>
            <a:r>
              <a:rPr lang="en-IN" sz="3600" b="1" dirty="0"/>
              <a:t>subscriptions</a:t>
            </a:r>
            <a:r>
              <a:rPr lang="en-IN" sz="3600" dirty="0"/>
              <a:t>. This includes buying virtual goods, unlocking additional features, or paying for content within an app.</a:t>
            </a:r>
          </a:p>
          <a:p>
            <a:r>
              <a:rPr lang="en-IN" sz="3600" b="1" dirty="0"/>
              <a:t>Google Play Protect</a:t>
            </a:r>
            <a:r>
              <a:rPr lang="en-IN" sz="3600" dirty="0"/>
              <a:t>:</a:t>
            </a:r>
          </a:p>
          <a:p>
            <a:pPr>
              <a:buFont typeface="Arial" panose="020B0604020202020204" pitchFamily="34" charset="0"/>
              <a:buChar char="•"/>
            </a:pPr>
            <a:r>
              <a:rPr lang="en-IN" sz="3600" b="1" dirty="0"/>
              <a:t>Google Play Protect</a:t>
            </a:r>
            <a:r>
              <a:rPr lang="en-IN" sz="3600" dirty="0"/>
              <a:t> is a security feature built into the Play Store that scans apps for malware and other harmful content before they are downloaded onto users' devices. It helps ensure the safety and security of Android users.</a:t>
            </a:r>
          </a:p>
          <a:p>
            <a:endParaRPr lang="en-US" sz="3600" dirty="0"/>
          </a:p>
        </p:txBody>
      </p:sp>
    </p:spTree>
    <p:extLst>
      <p:ext uri="{BB962C8B-B14F-4D97-AF65-F5344CB8AC3E}">
        <p14:creationId xmlns:p14="http://schemas.microsoft.com/office/powerpoint/2010/main" val="7274339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02C96-F6D6-AF19-0C05-885C22924CC5}"/>
              </a:ext>
            </a:extLst>
          </p:cNvPr>
          <p:cNvSpPr>
            <a:spLocks noGrp="1"/>
          </p:cNvSpPr>
          <p:nvPr>
            <p:ph idx="1"/>
          </p:nvPr>
        </p:nvSpPr>
        <p:spPr>
          <a:xfrm>
            <a:off x="838200" y="808074"/>
            <a:ext cx="10515600" cy="5684801"/>
          </a:xfrm>
        </p:spPr>
        <p:txBody>
          <a:bodyPr>
            <a:normAutofit/>
          </a:bodyPr>
          <a:lstStyle/>
          <a:p>
            <a:r>
              <a:rPr lang="en-IN" b="1" dirty="0"/>
              <a:t>User Reviews and Ratings</a:t>
            </a:r>
            <a:r>
              <a:rPr lang="en-IN" dirty="0"/>
              <a:t>:</a:t>
            </a:r>
          </a:p>
          <a:p>
            <a:pPr>
              <a:buFont typeface="Arial" panose="020B0604020202020204" pitchFamily="34" charset="0"/>
              <a:buChar char="•"/>
            </a:pPr>
            <a:r>
              <a:rPr lang="en-IN" dirty="0"/>
              <a:t>Users can rate apps and leave reviews based on their experiences. This helps others make informed decisions about which apps to download.</a:t>
            </a:r>
          </a:p>
          <a:p>
            <a:pPr>
              <a:buFont typeface="Arial" panose="020B0604020202020204" pitchFamily="34" charset="0"/>
              <a:buChar char="•"/>
            </a:pPr>
            <a:r>
              <a:rPr lang="en-IN" dirty="0"/>
              <a:t>Apps are rated on a scale of 1 to 5 stars, with reviews and feedback from users providing additional insights.</a:t>
            </a:r>
          </a:p>
          <a:p>
            <a:r>
              <a:rPr lang="en-IN" b="1" dirty="0"/>
              <a:t>Updates</a:t>
            </a:r>
            <a:r>
              <a:rPr lang="en-IN" dirty="0"/>
              <a:t>:</a:t>
            </a:r>
          </a:p>
          <a:p>
            <a:pPr>
              <a:buFont typeface="Arial" panose="020B0604020202020204" pitchFamily="34" charset="0"/>
              <a:buChar char="•"/>
            </a:pPr>
            <a:r>
              <a:rPr lang="en-IN" dirty="0"/>
              <a:t>The Google Play Store allows for automatic or manual updates of installed apps. Users are notified when updates are available, and apps can be updated easily through the Play Store interface.</a:t>
            </a:r>
          </a:p>
          <a:p>
            <a:endParaRPr lang="en-US" dirty="0"/>
          </a:p>
        </p:txBody>
      </p:sp>
    </p:spTree>
    <p:extLst>
      <p:ext uri="{BB962C8B-B14F-4D97-AF65-F5344CB8AC3E}">
        <p14:creationId xmlns:p14="http://schemas.microsoft.com/office/powerpoint/2010/main" val="9517504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8421-1824-A6BA-4758-BC61B241D3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A95D1F-1636-1999-482F-D0403CBFA0BC}"/>
              </a:ext>
            </a:extLst>
          </p:cNvPr>
          <p:cNvSpPr>
            <a:spLocks noGrp="1"/>
          </p:cNvSpPr>
          <p:nvPr>
            <p:ph idx="1"/>
          </p:nvPr>
        </p:nvSpPr>
        <p:spPr>
          <a:xfrm>
            <a:off x="838200" y="765544"/>
            <a:ext cx="10515600" cy="5550196"/>
          </a:xfrm>
        </p:spPr>
        <p:txBody>
          <a:bodyPr>
            <a:normAutofit fontScale="85000" lnSpcReduction="20000"/>
          </a:bodyPr>
          <a:lstStyle/>
          <a:p>
            <a:r>
              <a:rPr lang="en-IN" b="1" dirty="0"/>
              <a:t>Google Play Services</a:t>
            </a:r>
            <a:r>
              <a:rPr lang="en-IN" dirty="0"/>
              <a:t>:</a:t>
            </a:r>
          </a:p>
          <a:p>
            <a:pPr>
              <a:buFont typeface="Arial" panose="020B0604020202020204" pitchFamily="34" charset="0"/>
              <a:buChar char="•"/>
            </a:pPr>
            <a:r>
              <a:rPr lang="en-IN" b="1" dirty="0"/>
              <a:t>Google Play Services</a:t>
            </a:r>
            <a:r>
              <a:rPr lang="en-IN" dirty="0"/>
              <a:t> is a background service that supports core functions like </a:t>
            </a:r>
            <a:r>
              <a:rPr lang="en-IN" b="1" dirty="0"/>
              <a:t>Google Sign-In</a:t>
            </a:r>
            <a:r>
              <a:rPr lang="en-IN" dirty="0"/>
              <a:t>, </a:t>
            </a:r>
            <a:r>
              <a:rPr lang="en-IN" b="1" dirty="0"/>
              <a:t>Google Maps</a:t>
            </a:r>
            <a:r>
              <a:rPr lang="en-IN" dirty="0"/>
              <a:t>, and </a:t>
            </a:r>
            <a:r>
              <a:rPr lang="en-IN" b="1" dirty="0"/>
              <a:t>Google Pay</a:t>
            </a:r>
            <a:r>
              <a:rPr lang="en-IN" dirty="0"/>
              <a:t>. It is automatically installed on Android devices and works in the background to ensure apps run smoothly.</a:t>
            </a:r>
          </a:p>
          <a:p>
            <a:r>
              <a:rPr lang="en-IN" b="1" dirty="0"/>
              <a:t>Google Play Music, Movies &amp; TV, and Books</a:t>
            </a:r>
            <a:r>
              <a:rPr lang="en-IN" dirty="0"/>
              <a:t>:</a:t>
            </a:r>
          </a:p>
          <a:p>
            <a:pPr>
              <a:buFont typeface="Arial" panose="020B0604020202020204" pitchFamily="34" charset="0"/>
              <a:buChar char="•"/>
            </a:pPr>
            <a:r>
              <a:rPr lang="en-IN" dirty="0"/>
              <a:t>The Play Store also offers </a:t>
            </a:r>
            <a:r>
              <a:rPr lang="en-IN" b="1" dirty="0"/>
              <a:t>Google Play Music</a:t>
            </a:r>
            <a:r>
              <a:rPr lang="en-IN" dirty="0"/>
              <a:t>, </a:t>
            </a:r>
            <a:r>
              <a:rPr lang="en-IN" b="1" dirty="0"/>
              <a:t>Google Play Movies &amp; TV</a:t>
            </a:r>
            <a:r>
              <a:rPr lang="en-IN" dirty="0"/>
              <a:t>, and </a:t>
            </a:r>
            <a:r>
              <a:rPr lang="en-IN" b="1" dirty="0"/>
              <a:t>Google Play Books</a:t>
            </a:r>
            <a:r>
              <a:rPr lang="en-IN" dirty="0"/>
              <a:t>, allowing users to purchase, stream, or download music, movies, TV shows, and e-books.</a:t>
            </a:r>
          </a:p>
          <a:p>
            <a:r>
              <a:rPr lang="en-IN" b="1" dirty="0"/>
              <a:t>Family Library</a:t>
            </a:r>
            <a:r>
              <a:rPr lang="en-IN" dirty="0"/>
              <a:t>:</a:t>
            </a:r>
          </a:p>
          <a:p>
            <a:pPr>
              <a:buFont typeface="Arial" panose="020B0604020202020204" pitchFamily="34" charset="0"/>
              <a:buChar char="•"/>
            </a:pPr>
            <a:r>
              <a:rPr lang="en-IN" dirty="0"/>
              <a:t>The </a:t>
            </a:r>
            <a:r>
              <a:rPr lang="en-IN" b="1" dirty="0"/>
              <a:t>Family Library</a:t>
            </a:r>
            <a:r>
              <a:rPr lang="en-IN" dirty="0"/>
              <a:t> feature allows users to share purchased apps, games, movies, TV shows, and books with up to five family members across different devices. Each family member can have their own account and preferences.</a:t>
            </a:r>
          </a:p>
          <a:p>
            <a:r>
              <a:rPr lang="en-IN" b="1" dirty="0"/>
              <a:t>Google Play Console</a:t>
            </a:r>
            <a:r>
              <a:rPr lang="en-IN" dirty="0"/>
              <a:t>:</a:t>
            </a:r>
          </a:p>
          <a:p>
            <a:pPr>
              <a:buFont typeface="Arial" panose="020B0604020202020204" pitchFamily="34" charset="0"/>
              <a:buChar char="•"/>
            </a:pPr>
            <a:r>
              <a:rPr lang="en-IN" dirty="0"/>
              <a:t>Developers use the </a:t>
            </a:r>
            <a:r>
              <a:rPr lang="en-IN" b="1" dirty="0"/>
              <a:t>Google Play Console</a:t>
            </a:r>
            <a:r>
              <a:rPr lang="en-IN" dirty="0"/>
              <a:t> to upload, manage, and track the performance of their apps on the Play Store. It provides insights into downloads, user demographics, revenue, and more.</a:t>
            </a:r>
          </a:p>
          <a:p>
            <a:endParaRPr lang="en-US" dirty="0"/>
          </a:p>
        </p:txBody>
      </p:sp>
    </p:spTree>
    <p:extLst>
      <p:ext uri="{BB962C8B-B14F-4D97-AF65-F5344CB8AC3E}">
        <p14:creationId xmlns:p14="http://schemas.microsoft.com/office/powerpoint/2010/main" val="20893354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92F2-B447-9E75-BEEE-9460BC4F8312}"/>
              </a:ext>
            </a:extLst>
          </p:cNvPr>
          <p:cNvSpPr>
            <a:spLocks noGrp="1"/>
          </p:cNvSpPr>
          <p:nvPr>
            <p:ph type="title"/>
          </p:nvPr>
        </p:nvSpPr>
        <p:spPr/>
        <p:txBody>
          <a:bodyPr/>
          <a:lstStyle/>
          <a:p>
            <a:r>
              <a:rPr lang="en-IN" dirty="0"/>
              <a:t>No-Code Applications</a:t>
            </a:r>
            <a:endParaRPr lang="en-US" dirty="0"/>
          </a:p>
        </p:txBody>
      </p:sp>
      <p:sp>
        <p:nvSpPr>
          <p:cNvPr id="3" name="Content Placeholder 2">
            <a:extLst>
              <a:ext uri="{FF2B5EF4-FFF2-40B4-BE49-F238E27FC236}">
                <a16:creationId xmlns:a16="http://schemas.microsoft.com/office/drawing/2014/main" id="{32848A7B-01D4-6D31-3A10-05AA291D3E9A}"/>
              </a:ext>
            </a:extLst>
          </p:cNvPr>
          <p:cNvSpPr>
            <a:spLocks noGrp="1"/>
          </p:cNvSpPr>
          <p:nvPr>
            <p:ph idx="1"/>
          </p:nvPr>
        </p:nvSpPr>
        <p:spPr/>
        <p:txBody>
          <a:bodyPr/>
          <a:lstStyle/>
          <a:p>
            <a:r>
              <a:rPr lang="en-IN" b="1" dirty="0"/>
              <a:t>No-code applications</a:t>
            </a:r>
            <a:r>
              <a:rPr lang="en-IN" dirty="0"/>
              <a:t> are software development tools that allow users to create and customize applications without writing any code. These platforms provide </a:t>
            </a:r>
            <a:r>
              <a:rPr lang="en-IN" b="1" dirty="0"/>
              <a:t>visual development environments</a:t>
            </a:r>
            <a:r>
              <a:rPr lang="en-IN" dirty="0"/>
              <a:t> where users can drag and drop components, configure settings, and design workflows, all through a user-friendly interface. No-code applications empower non-technical users, such as business owners, marketers, and entrepreneurs, to build their own digital solutions without needing programming knowledge.</a:t>
            </a:r>
          </a:p>
          <a:p>
            <a:endParaRPr lang="en-US" dirty="0"/>
          </a:p>
        </p:txBody>
      </p:sp>
    </p:spTree>
    <p:extLst>
      <p:ext uri="{BB962C8B-B14F-4D97-AF65-F5344CB8AC3E}">
        <p14:creationId xmlns:p14="http://schemas.microsoft.com/office/powerpoint/2010/main" val="268285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2048-BF6D-DF27-F315-7A494FA5C217}"/>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77EB7CF6-96A0-CF4A-E02A-625501616582}"/>
              </a:ext>
            </a:extLst>
          </p:cNvPr>
          <p:cNvSpPr>
            <a:spLocks noGrp="1"/>
          </p:cNvSpPr>
          <p:nvPr>
            <p:ph idx="1"/>
          </p:nvPr>
        </p:nvSpPr>
        <p:spPr/>
        <p:txBody>
          <a:bodyPr>
            <a:normAutofit/>
          </a:bodyPr>
          <a:lstStyle/>
          <a:p>
            <a:r>
              <a:rPr lang="en-IN" b="1" dirty="0"/>
              <a:t>Delivery Issues:</a:t>
            </a:r>
          </a:p>
          <a:p>
            <a:pPr>
              <a:buFont typeface="Arial" panose="020B0604020202020204" pitchFamily="34" charset="0"/>
              <a:buChar char="•"/>
            </a:pPr>
            <a:r>
              <a:rPr lang="en-IN" b="1" dirty="0"/>
              <a:t>Delays in SMS, Email, or Push Notifications</a:t>
            </a:r>
            <a:r>
              <a:rPr lang="en-IN" dirty="0"/>
              <a:t>: OTP delivery via SMS, email, or push notifications can be delayed due to network issues, server overloads, or service provider outages. This can lead to a poor user experience, especially in time-sensitive transactions.</a:t>
            </a:r>
          </a:p>
          <a:p>
            <a:pPr>
              <a:buFont typeface="Arial" panose="020B0604020202020204" pitchFamily="34" charset="0"/>
              <a:buChar char="•"/>
            </a:pPr>
            <a:r>
              <a:rPr lang="en-IN" b="1" dirty="0"/>
              <a:t>Impact</a:t>
            </a:r>
            <a:r>
              <a:rPr lang="en-IN" dirty="0"/>
              <a:t>: Users may abandon login or transaction processes if OTPs are delayed, reducing the effectiveness of the security measure.</a:t>
            </a:r>
          </a:p>
          <a:p>
            <a:endParaRPr lang="en-IN" dirty="0"/>
          </a:p>
        </p:txBody>
      </p:sp>
    </p:spTree>
    <p:extLst>
      <p:ext uri="{BB962C8B-B14F-4D97-AF65-F5344CB8AC3E}">
        <p14:creationId xmlns:p14="http://schemas.microsoft.com/office/powerpoint/2010/main" val="26790928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A75F-46DC-813A-AFAA-BB62BCDED10A}"/>
              </a:ext>
            </a:extLst>
          </p:cNvPr>
          <p:cNvSpPr>
            <a:spLocks noGrp="1"/>
          </p:cNvSpPr>
          <p:nvPr>
            <p:ph type="title"/>
          </p:nvPr>
        </p:nvSpPr>
        <p:spPr/>
        <p:txBody>
          <a:bodyPr/>
          <a:lstStyle/>
          <a:p>
            <a:r>
              <a:rPr lang="en-IN" dirty="0"/>
              <a:t>No-Code Applications</a:t>
            </a:r>
            <a:endParaRPr lang="en-US" dirty="0"/>
          </a:p>
        </p:txBody>
      </p:sp>
      <p:sp>
        <p:nvSpPr>
          <p:cNvPr id="3" name="Content Placeholder 2">
            <a:extLst>
              <a:ext uri="{FF2B5EF4-FFF2-40B4-BE49-F238E27FC236}">
                <a16:creationId xmlns:a16="http://schemas.microsoft.com/office/drawing/2014/main" id="{D60F4B36-618B-B1B2-10A1-A233A1745B39}"/>
              </a:ext>
            </a:extLst>
          </p:cNvPr>
          <p:cNvSpPr>
            <a:spLocks noGrp="1"/>
          </p:cNvSpPr>
          <p:nvPr>
            <p:ph idx="1"/>
          </p:nvPr>
        </p:nvSpPr>
        <p:spPr/>
        <p:txBody>
          <a:bodyPr>
            <a:normAutofit fontScale="92500" lnSpcReduction="20000"/>
          </a:bodyPr>
          <a:lstStyle/>
          <a:p>
            <a:r>
              <a:rPr lang="en-IN" b="1" dirty="0" err="1"/>
              <a:t>Webflow</a:t>
            </a:r>
            <a:r>
              <a:rPr lang="en-IN" dirty="0"/>
              <a:t>:</a:t>
            </a:r>
          </a:p>
          <a:p>
            <a:pPr>
              <a:buFont typeface="Arial" panose="020B0604020202020204" pitchFamily="34" charset="0"/>
              <a:buChar char="•"/>
            </a:pPr>
            <a:r>
              <a:rPr lang="en-IN" dirty="0"/>
              <a:t>A no-code platform for building responsive websites with a drag-and-drop builder. It offers a visual interface for designing websites and handles the hosting, SEO, and content management as well.</a:t>
            </a:r>
          </a:p>
          <a:p>
            <a:r>
              <a:rPr lang="en-IN" b="1" dirty="0"/>
              <a:t>Bubble</a:t>
            </a:r>
            <a:r>
              <a:rPr lang="en-IN" dirty="0"/>
              <a:t>:</a:t>
            </a:r>
          </a:p>
          <a:p>
            <a:pPr>
              <a:buFont typeface="Arial" panose="020B0604020202020204" pitchFamily="34" charset="0"/>
              <a:buChar char="•"/>
            </a:pPr>
            <a:r>
              <a:rPr lang="en-IN" dirty="0"/>
              <a:t>A popular no-code platform for building web applications. It allows users to create complex apps with custom workflows, database management, and integrations, all without writing code.</a:t>
            </a:r>
          </a:p>
          <a:p>
            <a:r>
              <a:rPr lang="en-IN" b="1" dirty="0" err="1"/>
              <a:t>Airtable</a:t>
            </a:r>
            <a:r>
              <a:rPr lang="en-IN" dirty="0"/>
              <a:t>:</a:t>
            </a:r>
          </a:p>
          <a:p>
            <a:pPr>
              <a:buFont typeface="Arial" panose="020B0604020202020204" pitchFamily="34" charset="0"/>
              <a:buChar char="•"/>
            </a:pPr>
            <a:r>
              <a:rPr lang="en-IN" dirty="0"/>
              <a:t>A no-code tool that combines the functionality of a </a:t>
            </a:r>
            <a:r>
              <a:rPr lang="en-IN" b="1" dirty="0"/>
              <a:t>spreadsheet</a:t>
            </a:r>
            <a:r>
              <a:rPr lang="en-IN" dirty="0"/>
              <a:t> with a database. It is often used for project management, CRM, and organizing data, offering templates and automation features.</a:t>
            </a:r>
          </a:p>
          <a:p>
            <a:pPr marL="0" indent="0">
              <a:buNone/>
            </a:pPr>
            <a:endParaRPr lang="en-US" dirty="0"/>
          </a:p>
        </p:txBody>
      </p:sp>
    </p:spTree>
    <p:extLst>
      <p:ext uri="{BB962C8B-B14F-4D97-AF65-F5344CB8AC3E}">
        <p14:creationId xmlns:p14="http://schemas.microsoft.com/office/powerpoint/2010/main" val="29079776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F573-AC4E-8AB8-B02E-DE11D786C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8137C-8DA2-D624-DFA7-28C7A5855FF3}"/>
              </a:ext>
            </a:extLst>
          </p:cNvPr>
          <p:cNvSpPr>
            <a:spLocks noGrp="1"/>
          </p:cNvSpPr>
          <p:nvPr>
            <p:ph idx="1"/>
          </p:nvPr>
        </p:nvSpPr>
        <p:spPr>
          <a:xfrm>
            <a:off x="838200" y="574158"/>
            <a:ext cx="10515600" cy="5602805"/>
          </a:xfrm>
        </p:spPr>
        <p:txBody>
          <a:bodyPr>
            <a:normAutofit lnSpcReduction="10000"/>
          </a:bodyPr>
          <a:lstStyle/>
          <a:p>
            <a:r>
              <a:rPr lang="en-IN" sz="3600" b="1" dirty="0"/>
              <a:t>Zapier</a:t>
            </a:r>
            <a:r>
              <a:rPr lang="en-IN" sz="3600" dirty="0"/>
              <a:t>:</a:t>
            </a:r>
          </a:p>
          <a:p>
            <a:pPr>
              <a:buFont typeface="Arial" panose="020B0604020202020204" pitchFamily="34" charset="0"/>
              <a:buChar char="•"/>
            </a:pPr>
            <a:r>
              <a:rPr lang="en-IN" sz="3600" dirty="0"/>
              <a:t>Zapier is a workflow automation tool that connects different apps and services. It helps automate repetitive tasks by setting up </a:t>
            </a:r>
            <a:r>
              <a:rPr lang="en-IN" sz="3600" b="1" dirty="0"/>
              <a:t>"Zaps"</a:t>
            </a:r>
            <a:r>
              <a:rPr lang="en-IN" sz="3600" dirty="0"/>
              <a:t>, where a trigger in one app leads to an automatic action in another.</a:t>
            </a:r>
          </a:p>
          <a:p>
            <a:r>
              <a:rPr lang="en-IN" sz="3600" b="1" dirty="0" err="1"/>
              <a:t>Adalo</a:t>
            </a:r>
            <a:r>
              <a:rPr lang="en-IN" sz="3600" dirty="0"/>
              <a:t>:</a:t>
            </a:r>
          </a:p>
          <a:p>
            <a:pPr>
              <a:buFont typeface="Arial" panose="020B0604020202020204" pitchFamily="34" charset="0"/>
              <a:buChar char="•"/>
            </a:pPr>
            <a:r>
              <a:rPr lang="en-IN" sz="3600" dirty="0"/>
              <a:t>A platform for building mobile and web apps without coding. </a:t>
            </a:r>
            <a:r>
              <a:rPr lang="en-IN" sz="3600" dirty="0" err="1"/>
              <a:t>Adalo</a:t>
            </a:r>
            <a:r>
              <a:rPr lang="en-IN" sz="3600" dirty="0"/>
              <a:t> allows users to design apps, create databases, and set up workflows using an intuitive visual interface.</a:t>
            </a:r>
          </a:p>
          <a:p>
            <a:endParaRPr lang="en-US" sz="3600" dirty="0"/>
          </a:p>
        </p:txBody>
      </p:sp>
    </p:spTree>
    <p:extLst>
      <p:ext uri="{BB962C8B-B14F-4D97-AF65-F5344CB8AC3E}">
        <p14:creationId xmlns:p14="http://schemas.microsoft.com/office/powerpoint/2010/main" val="42554460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B2CB-5228-646B-9075-CD55291483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5CA9C-82AD-A8E7-2A58-157593CFF512}"/>
              </a:ext>
            </a:extLst>
          </p:cNvPr>
          <p:cNvSpPr>
            <a:spLocks noGrp="1"/>
          </p:cNvSpPr>
          <p:nvPr>
            <p:ph idx="1"/>
          </p:nvPr>
        </p:nvSpPr>
        <p:spPr>
          <a:xfrm>
            <a:off x="838200" y="563526"/>
            <a:ext cx="10515600" cy="5762846"/>
          </a:xfrm>
        </p:spPr>
        <p:txBody>
          <a:bodyPr>
            <a:normAutofit/>
          </a:bodyPr>
          <a:lstStyle/>
          <a:p>
            <a:r>
              <a:rPr lang="en-IN" b="1" dirty="0" err="1"/>
              <a:t>OutSystems</a:t>
            </a:r>
            <a:r>
              <a:rPr lang="en-IN" dirty="0"/>
              <a:t>:</a:t>
            </a:r>
          </a:p>
          <a:p>
            <a:pPr>
              <a:buFont typeface="Arial" panose="020B0604020202020204" pitchFamily="34" charset="0"/>
              <a:buChar char="•"/>
            </a:pPr>
            <a:r>
              <a:rPr lang="en-IN" dirty="0" err="1"/>
              <a:t>OutSystems</a:t>
            </a:r>
            <a:r>
              <a:rPr lang="en-IN" dirty="0"/>
              <a:t> is an enterprise-grade no-code platform that allows users to create apps with complex features such as integrations, data handling, and multi-device support.</a:t>
            </a:r>
          </a:p>
          <a:p>
            <a:r>
              <a:rPr lang="en-IN" b="1" dirty="0"/>
              <a:t>Glide</a:t>
            </a:r>
            <a:r>
              <a:rPr lang="en-IN" dirty="0"/>
              <a:t>:</a:t>
            </a:r>
          </a:p>
          <a:p>
            <a:pPr>
              <a:buFont typeface="Arial" panose="020B0604020202020204" pitchFamily="34" charset="0"/>
              <a:buChar char="•"/>
            </a:pPr>
            <a:r>
              <a:rPr lang="en-IN" dirty="0"/>
              <a:t>Glide allows users to create apps directly from Google Sheets, transforming spreadsheet data into mobile apps without requiring code. It's useful for creating simple data-driven apps.</a:t>
            </a:r>
          </a:p>
          <a:p>
            <a:r>
              <a:rPr lang="en-IN" b="1" dirty="0" err="1"/>
              <a:t>Thunkable</a:t>
            </a:r>
            <a:r>
              <a:rPr lang="en-IN" dirty="0"/>
              <a:t>:</a:t>
            </a:r>
          </a:p>
          <a:p>
            <a:pPr>
              <a:buFont typeface="Arial" panose="020B0604020202020204" pitchFamily="34" charset="0"/>
              <a:buChar char="•"/>
            </a:pPr>
            <a:r>
              <a:rPr lang="en-IN" dirty="0"/>
              <a:t>A no-code platform that enables users to build mobile apps for iOS and Android. </a:t>
            </a:r>
            <a:r>
              <a:rPr lang="en-IN" dirty="0" err="1"/>
              <a:t>Thunkable</a:t>
            </a:r>
            <a:r>
              <a:rPr lang="en-IN" dirty="0"/>
              <a:t> offers drag-and-drop components and pre-configured functionalities.</a:t>
            </a:r>
          </a:p>
          <a:p>
            <a:endParaRPr lang="en-US" dirty="0"/>
          </a:p>
        </p:txBody>
      </p:sp>
    </p:spTree>
    <p:extLst>
      <p:ext uri="{BB962C8B-B14F-4D97-AF65-F5344CB8AC3E}">
        <p14:creationId xmlns:p14="http://schemas.microsoft.com/office/powerpoint/2010/main" val="22632191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F09-3981-0F1D-C630-FFCBBF4C6553}"/>
              </a:ext>
            </a:extLst>
          </p:cNvPr>
          <p:cNvSpPr>
            <a:spLocks noGrp="1"/>
          </p:cNvSpPr>
          <p:nvPr>
            <p:ph type="title"/>
          </p:nvPr>
        </p:nvSpPr>
        <p:spPr/>
        <p:txBody>
          <a:bodyPr/>
          <a:lstStyle/>
          <a:p>
            <a:r>
              <a:rPr lang="en-IN" dirty="0" err="1"/>
              <a:t>nocodeform.io</a:t>
            </a:r>
            <a:endParaRPr lang="en-US" dirty="0"/>
          </a:p>
        </p:txBody>
      </p:sp>
      <p:sp>
        <p:nvSpPr>
          <p:cNvPr id="3" name="Content Placeholder 2">
            <a:extLst>
              <a:ext uri="{FF2B5EF4-FFF2-40B4-BE49-F238E27FC236}">
                <a16:creationId xmlns:a16="http://schemas.microsoft.com/office/drawing/2014/main" id="{0B809035-E8B3-D0EA-7A9F-F810B41702A4}"/>
              </a:ext>
            </a:extLst>
          </p:cNvPr>
          <p:cNvSpPr>
            <a:spLocks noGrp="1"/>
          </p:cNvSpPr>
          <p:nvPr>
            <p:ph idx="1"/>
          </p:nvPr>
        </p:nvSpPr>
        <p:spPr/>
        <p:txBody>
          <a:bodyPr>
            <a:normAutofit/>
          </a:bodyPr>
          <a:lstStyle/>
          <a:p>
            <a:r>
              <a:rPr lang="en-IN" sz="4000" dirty="0" err="1"/>
              <a:t>NoCodeForm</a:t>
            </a:r>
            <a:r>
              <a:rPr lang="en-IN" sz="4000" dirty="0"/>
              <a:t> is a no-code platform that simplifies form submission processing for websites and applications. It allows users to create, manage, and collect data from forms without needing to write any code.</a:t>
            </a:r>
            <a:endParaRPr lang="en-US" sz="4000" dirty="0"/>
          </a:p>
        </p:txBody>
      </p:sp>
    </p:spTree>
    <p:extLst>
      <p:ext uri="{BB962C8B-B14F-4D97-AF65-F5344CB8AC3E}">
        <p14:creationId xmlns:p14="http://schemas.microsoft.com/office/powerpoint/2010/main" val="35601184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7118-BBC6-CD2C-62BF-4F44493D99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FFFB6E-0B96-C33A-0295-E9DB4816BD3E}"/>
              </a:ext>
            </a:extLst>
          </p:cNvPr>
          <p:cNvSpPr>
            <a:spLocks noGrp="1"/>
          </p:cNvSpPr>
          <p:nvPr>
            <p:ph idx="1"/>
          </p:nvPr>
        </p:nvSpPr>
        <p:spPr>
          <a:xfrm>
            <a:off x="838200" y="1275907"/>
            <a:ext cx="10515600" cy="4901056"/>
          </a:xfrm>
        </p:spPr>
        <p:txBody>
          <a:bodyPr>
            <a:normAutofit fontScale="92500" lnSpcReduction="20000"/>
          </a:bodyPr>
          <a:lstStyle/>
          <a:p>
            <a:r>
              <a:rPr lang="en-IN" b="1" dirty="0"/>
              <a:t>Form Creation</a:t>
            </a:r>
            <a:r>
              <a:rPr lang="en-IN" dirty="0"/>
              <a:t>: You can either create forms using their pre-built templates or integrate your own HTML forms. The platform provides a simple endpoint where form data is </a:t>
            </a:r>
            <a:r>
              <a:rPr lang="en-IN" dirty="0" err="1"/>
              <a:t>sent.</a:t>
            </a:r>
            <a:r>
              <a:rPr lang="en-IN" b="1" dirty="0" err="1"/>
              <a:t>Spam</a:t>
            </a:r>
            <a:r>
              <a:rPr lang="en-IN" b="1" dirty="0"/>
              <a:t> Protection</a:t>
            </a:r>
            <a:r>
              <a:rPr lang="en-IN" dirty="0"/>
              <a:t>: Automatic spam detection is built-in, using machine learning to filter out unwanted submissions​</a:t>
            </a:r>
            <a:r>
              <a:rPr lang="en-IN" dirty="0">
                <a:hlinkClick r:id="rId2"/>
              </a:rPr>
              <a:t>NoCodeForm</a:t>
            </a:r>
            <a:endParaRPr lang="en-IN" dirty="0"/>
          </a:p>
          <a:p>
            <a:pPr marL="0" indent="0">
              <a:buNone/>
            </a:pPr>
            <a:endParaRPr lang="en-IN" dirty="0"/>
          </a:p>
          <a:p>
            <a:r>
              <a:rPr lang="en-IN" b="1" dirty="0"/>
              <a:t>Storage and Notifications</a:t>
            </a:r>
            <a:r>
              <a:rPr lang="en-IN" dirty="0"/>
              <a:t>: Form submissions are securely stored, and you can set up automatic email notifications, Slack messages, or webhooks to send data to other applications​.</a:t>
            </a:r>
          </a:p>
          <a:p>
            <a:r>
              <a:rPr lang="en-IN" b="1" dirty="0"/>
              <a:t>Integrations</a:t>
            </a:r>
            <a:r>
              <a:rPr lang="en-IN" dirty="0"/>
              <a:t>: It integrates with services like Zapier, allowing you to connect form submissions with over 200 apps​.</a:t>
            </a:r>
          </a:p>
          <a:p>
            <a:r>
              <a:rPr lang="en-IN" b="1" dirty="0"/>
              <a:t>Pricing Plans</a:t>
            </a:r>
            <a:r>
              <a:rPr lang="en-IN" dirty="0"/>
              <a:t>: </a:t>
            </a:r>
            <a:r>
              <a:rPr lang="en-IN" dirty="0" err="1"/>
              <a:t>NoCodeForm</a:t>
            </a:r>
            <a:r>
              <a:rPr lang="en-IN" dirty="0"/>
              <a:t> offers a free plan with basic features and paid plans that include additional capabilities like more forms, higher submission limits, file storage, and advanced integrations​</a:t>
            </a:r>
          </a:p>
          <a:p>
            <a:endParaRPr lang="en-US" dirty="0"/>
          </a:p>
        </p:txBody>
      </p:sp>
    </p:spTree>
    <p:extLst>
      <p:ext uri="{BB962C8B-B14F-4D97-AF65-F5344CB8AC3E}">
        <p14:creationId xmlns:p14="http://schemas.microsoft.com/office/powerpoint/2010/main" val="33052140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40CD-10DD-52D9-6657-E90310371A36}"/>
              </a:ext>
            </a:extLst>
          </p:cNvPr>
          <p:cNvSpPr>
            <a:spLocks noGrp="1"/>
          </p:cNvSpPr>
          <p:nvPr>
            <p:ph type="title"/>
          </p:nvPr>
        </p:nvSpPr>
        <p:spPr/>
        <p:txBody>
          <a:bodyPr/>
          <a:lstStyle/>
          <a:p>
            <a:r>
              <a:rPr lang="en-IN" dirty="0"/>
              <a:t>What is excel, which company own it</a:t>
            </a:r>
            <a:endParaRPr lang="en-US" dirty="0"/>
          </a:p>
        </p:txBody>
      </p:sp>
      <p:sp>
        <p:nvSpPr>
          <p:cNvPr id="3" name="Content Placeholder 2">
            <a:extLst>
              <a:ext uri="{FF2B5EF4-FFF2-40B4-BE49-F238E27FC236}">
                <a16:creationId xmlns:a16="http://schemas.microsoft.com/office/drawing/2014/main" id="{2753ACAE-8B3B-FD2F-9560-7A2F50A46AB5}"/>
              </a:ext>
            </a:extLst>
          </p:cNvPr>
          <p:cNvSpPr>
            <a:spLocks noGrp="1"/>
          </p:cNvSpPr>
          <p:nvPr>
            <p:ph idx="1"/>
          </p:nvPr>
        </p:nvSpPr>
        <p:spPr/>
        <p:txBody>
          <a:bodyPr>
            <a:normAutofit fontScale="92500"/>
          </a:bodyPr>
          <a:lstStyle/>
          <a:p>
            <a:pPr marL="0" indent="0">
              <a:buNone/>
            </a:pPr>
            <a:r>
              <a:rPr lang="en-IN" sz="4000" b="1" dirty="0"/>
              <a:t>Excel</a:t>
            </a:r>
            <a:r>
              <a:rPr lang="en-IN" sz="4000" dirty="0"/>
              <a:t> is a spreadsheet application used for data analysis, calculations, chart creation, and data storage. It provides users with tools for organizing and </a:t>
            </a:r>
            <a:r>
              <a:rPr lang="en-IN" sz="4000" dirty="0" err="1"/>
              <a:t>analyzing</a:t>
            </a:r>
            <a:r>
              <a:rPr lang="en-IN" sz="4000" dirty="0"/>
              <a:t> large volumes of data through rows, columns, and cells, allowing for complex formulas, pivot tables, and data visualization. Excel is widely used in various fields, including finance, education, business, and research.</a:t>
            </a:r>
            <a:endParaRPr lang="en-US" sz="4000" dirty="0"/>
          </a:p>
        </p:txBody>
      </p:sp>
    </p:spTree>
    <p:extLst>
      <p:ext uri="{BB962C8B-B14F-4D97-AF65-F5344CB8AC3E}">
        <p14:creationId xmlns:p14="http://schemas.microsoft.com/office/powerpoint/2010/main" val="14132951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2011-6DED-A9C6-0E6C-FE7B1A484C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56AA87-7BC5-838F-D2B5-5D766E4DFC68}"/>
              </a:ext>
            </a:extLst>
          </p:cNvPr>
          <p:cNvSpPr>
            <a:spLocks noGrp="1"/>
          </p:cNvSpPr>
          <p:nvPr>
            <p:ph idx="1"/>
          </p:nvPr>
        </p:nvSpPr>
        <p:spPr>
          <a:xfrm>
            <a:off x="838200" y="765544"/>
            <a:ext cx="10515600" cy="5727331"/>
          </a:xfrm>
        </p:spPr>
        <p:txBody>
          <a:bodyPr>
            <a:normAutofit/>
          </a:bodyPr>
          <a:lstStyle/>
          <a:p>
            <a:r>
              <a:rPr lang="en-IN" sz="3200" dirty="0"/>
              <a:t>Excel was developed by </a:t>
            </a:r>
            <a:r>
              <a:rPr lang="en-IN" sz="3200" b="1" dirty="0"/>
              <a:t>Microsoft</a:t>
            </a:r>
            <a:r>
              <a:rPr lang="en-IN" sz="3200" dirty="0"/>
              <a:t> and is part of the </a:t>
            </a:r>
            <a:r>
              <a:rPr lang="en-IN" sz="3200" b="1" dirty="0"/>
              <a:t>Microsoft Office Suite</a:t>
            </a:r>
            <a:r>
              <a:rPr lang="en-IN" sz="3200" dirty="0"/>
              <a:t> (now part of </a:t>
            </a:r>
            <a:r>
              <a:rPr lang="en-IN" sz="3200" b="1" dirty="0"/>
              <a:t>Microsoft 365</a:t>
            </a:r>
            <a:r>
              <a:rPr lang="en-IN" sz="3200" dirty="0"/>
              <a:t>). It was first released in </a:t>
            </a:r>
            <a:r>
              <a:rPr lang="en-IN" sz="3200" b="1" dirty="0"/>
              <a:t>1985</a:t>
            </a:r>
            <a:r>
              <a:rPr lang="en-IN" sz="3200" dirty="0"/>
              <a:t> for the Macintosh and later for </a:t>
            </a:r>
            <a:r>
              <a:rPr lang="en-IN" sz="3200" b="1" dirty="0"/>
              <a:t>Windows</a:t>
            </a:r>
            <a:r>
              <a:rPr lang="en-IN" sz="3200" dirty="0"/>
              <a:t> in 1987. Today, Excel remains one of the most popular spreadsheet tools globally, offering a wide range of functions, from basic calculations to complex data analysis tools.</a:t>
            </a:r>
          </a:p>
          <a:p>
            <a:r>
              <a:rPr lang="en-IN" sz="3200" dirty="0"/>
              <a:t>Microsoft continues to update and enhance Excel, adding features such as cloud integration, advanced data analysis tools, and seamless collaboration for teams working on the same file.</a:t>
            </a:r>
          </a:p>
          <a:p>
            <a:endParaRPr lang="en-US" sz="3200" dirty="0"/>
          </a:p>
        </p:txBody>
      </p:sp>
    </p:spTree>
    <p:extLst>
      <p:ext uri="{BB962C8B-B14F-4D97-AF65-F5344CB8AC3E}">
        <p14:creationId xmlns:p14="http://schemas.microsoft.com/office/powerpoint/2010/main" val="12075036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1DE5-BB3F-EF35-306F-8F7A923CDA4E}"/>
              </a:ext>
            </a:extLst>
          </p:cNvPr>
          <p:cNvSpPr>
            <a:spLocks noGrp="1"/>
          </p:cNvSpPr>
          <p:nvPr>
            <p:ph type="title"/>
          </p:nvPr>
        </p:nvSpPr>
        <p:spPr/>
        <p:txBody>
          <a:bodyPr/>
          <a:lstStyle/>
          <a:p>
            <a:r>
              <a:rPr lang="en-IN" dirty="0"/>
              <a:t>explain chart and graph difference</a:t>
            </a:r>
            <a:endParaRPr lang="en-US" dirty="0"/>
          </a:p>
        </p:txBody>
      </p:sp>
      <p:sp>
        <p:nvSpPr>
          <p:cNvPr id="3" name="Content Placeholder 2">
            <a:extLst>
              <a:ext uri="{FF2B5EF4-FFF2-40B4-BE49-F238E27FC236}">
                <a16:creationId xmlns:a16="http://schemas.microsoft.com/office/drawing/2014/main" id="{3907520C-51A7-71F0-FAA9-1452782F405E}"/>
              </a:ext>
            </a:extLst>
          </p:cNvPr>
          <p:cNvSpPr>
            <a:spLocks noGrp="1"/>
          </p:cNvSpPr>
          <p:nvPr>
            <p:ph idx="1"/>
          </p:nvPr>
        </p:nvSpPr>
        <p:spPr/>
        <p:txBody>
          <a:bodyPr>
            <a:normAutofit fontScale="92500" lnSpcReduction="20000"/>
          </a:bodyPr>
          <a:lstStyle/>
          <a:p>
            <a:pPr marL="0" indent="0">
              <a:buNone/>
            </a:pPr>
            <a:r>
              <a:rPr lang="en-IN" sz="5200" b="1" dirty="0"/>
              <a:t>Charts</a:t>
            </a:r>
            <a:r>
              <a:rPr lang="en-IN" sz="5200" dirty="0"/>
              <a:t>:</a:t>
            </a:r>
          </a:p>
          <a:p>
            <a:r>
              <a:rPr lang="en-IN" b="1" dirty="0"/>
              <a:t>Definition</a:t>
            </a:r>
            <a:r>
              <a:rPr lang="en-IN" dirty="0"/>
              <a:t>: A chart is a broad term for a graphical representation of data. It can include various forms, such as </a:t>
            </a:r>
            <a:r>
              <a:rPr lang="en-IN" b="1" dirty="0"/>
              <a:t>bar charts</a:t>
            </a:r>
            <a:r>
              <a:rPr lang="en-IN" dirty="0"/>
              <a:t>, </a:t>
            </a:r>
            <a:r>
              <a:rPr lang="en-IN" b="1" dirty="0"/>
              <a:t>pie charts</a:t>
            </a:r>
            <a:r>
              <a:rPr lang="en-IN" dirty="0"/>
              <a:t>, </a:t>
            </a:r>
            <a:r>
              <a:rPr lang="en-IN" b="1" dirty="0"/>
              <a:t>line charts</a:t>
            </a:r>
            <a:r>
              <a:rPr lang="en-IN" dirty="0"/>
              <a:t>, </a:t>
            </a:r>
            <a:r>
              <a:rPr lang="en-IN" b="1" dirty="0"/>
              <a:t>scatter plots</a:t>
            </a:r>
            <a:r>
              <a:rPr lang="en-IN" dirty="0"/>
              <a:t>, and others.</a:t>
            </a:r>
          </a:p>
          <a:p>
            <a:r>
              <a:rPr lang="en-IN" b="1" dirty="0"/>
              <a:t>Purpose</a:t>
            </a:r>
            <a:r>
              <a:rPr lang="en-IN" dirty="0"/>
              <a:t>: Charts are used to organize complex data into a format that makes it easier to understand trends, relationships, and comparisons.</a:t>
            </a:r>
          </a:p>
          <a:p>
            <a:r>
              <a:rPr lang="en-IN" b="1" dirty="0"/>
              <a:t>Types of Charts</a:t>
            </a:r>
            <a:r>
              <a:rPr lang="en-IN" dirty="0"/>
              <a:t>: Charts can be composed of multiple elements like lines, bars, and sections, and they can incorporate more complex features (e.g., stacked bar charts, radar charts).</a:t>
            </a:r>
          </a:p>
          <a:p>
            <a:r>
              <a:rPr lang="en-IN" b="1" dirty="0"/>
              <a:t>Example</a:t>
            </a:r>
            <a:r>
              <a:rPr lang="en-IN" dirty="0"/>
              <a:t>: A </a:t>
            </a:r>
            <a:r>
              <a:rPr lang="en-IN" b="1" dirty="0"/>
              <a:t>pie chart</a:t>
            </a:r>
            <a:r>
              <a:rPr lang="en-IN" dirty="0"/>
              <a:t> (a type of chart) shows data as segments of a circle to illustrate proportions.</a:t>
            </a:r>
          </a:p>
          <a:p>
            <a:endParaRPr lang="en-US" dirty="0"/>
          </a:p>
        </p:txBody>
      </p:sp>
    </p:spTree>
    <p:extLst>
      <p:ext uri="{BB962C8B-B14F-4D97-AF65-F5344CB8AC3E}">
        <p14:creationId xmlns:p14="http://schemas.microsoft.com/office/powerpoint/2010/main" val="20136295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E295-05E1-8FBC-ED6E-3D202F4CE9AF}"/>
              </a:ext>
            </a:extLst>
          </p:cNvPr>
          <p:cNvSpPr>
            <a:spLocks noGrp="1"/>
          </p:cNvSpPr>
          <p:nvPr>
            <p:ph type="title"/>
          </p:nvPr>
        </p:nvSpPr>
        <p:spPr/>
        <p:txBody>
          <a:bodyPr/>
          <a:lstStyle/>
          <a:p>
            <a:r>
              <a:rPr lang="en-IN" b="1" dirty="0"/>
              <a:t>Graphs</a:t>
            </a:r>
            <a:r>
              <a:rPr lang="en-IN" dirty="0"/>
              <a:t>:</a:t>
            </a:r>
            <a:endParaRPr lang="en-US" dirty="0"/>
          </a:p>
        </p:txBody>
      </p:sp>
      <p:sp>
        <p:nvSpPr>
          <p:cNvPr id="3" name="Content Placeholder 2">
            <a:extLst>
              <a:ext uri="{FF2B5EF4-FFF2-40B4-BE49-F238E27FC236}">
                <a16:creationId xmlns:a16="http://schemas.microsoft.com/office/drawing/2014/main" id="{2ECF178F-FE7E-4F6D-2385-A6673D5F2BF9}"/>
              </a:ext>
            </a:extLst>
          </p:cNvPr>
          <p:cNvSpPr>
            <a:spLocks noGrp="1"/>
          </p:cNvSpPr>
          <p:nvPr>
            <p:ph idx="1"/>
          </p:nvPr>
        </p:nvSpPr>
        <p:spPr/>
        <p:txBody>
          <a:bodyPr/>
          <a:lstStyle/>
          <a:p>
            <a:r>
              <a:rPr lang="en-IN" b="1" dirty="0"/>
              <a:t>Definition</a:t>
            </a:r>
            <a:r>
              <a:rPr lang="en-IN" dirty="0"/>
              <a:t>: A graph is a type of chart that specifically uses a </a:t>
            </a:r>
            <a:r>
              <a:rPr lang="en-IN" b="1" dirty="0"/>
              <a:t>coordinate system</a:t>
            </a:r>
            <a:r>
              <a:rPr lang="en-IN" dirty="0"/>
              <a:t> (usually an X and Y axis) to display the relationship between variables.</a:t>
            </a:r>
          </a:p>
          <a:p>
            <a:r>
              <a:rPr lang="en-IN" b="1" dirty="0"/>
              <a:t>Purpose</a:t>
            </a:r>
            <a:r>
              <a:rPr lang="en-IN" dirty="0"/>
              <a:t>: Graphs are often used to illustrate changes over time, trends, or the relationship between two or more variables.</a:t>
            </a:r>
          </a:p>
          <a:p>
            <a:r>
              <a:rPr lang="en-IN" b="1" dirty="0"/>
              <a:t>Types of Graphs</a:t>
            </a:r>
            <a:r>
              <a:rPr lang="en-IN" dirty="0"/>
              <a:t>: Common types include </a:t>
            </a:r>
            <a:r>
              <a:rPr lang="en-IN" b="1" dirty="0"/>
              <a:t>line graphs</a:t>
            </a:r>
            <a:r>
              <a:rPr lang="en-IN" dirty="0"/>
              <a:t>, </a:t>
            </a:r>
            <a:r>
              <a:rPr lang="en-IN" b="1" dirty="0"/>
              <a:t>bar graphs</a:t>
            </a:r>
            <a:r>
              <a:rPr lang="en-IN" dirty="0"/>
              <a:t>, and </a:t>
            </a:r>
            <a:r>
              <a:rPr lang="en-IN" b="1" dirty="0"/>
              <a:t>scatter plots</a:t>
            </a:r>
            <a:r>
              <a:rPr lang="en-IN" dirty="0"/>
              <a:t>, all of which focus on plotting data points along a Cartesian coordinate system.</a:t>
            </a:r>
          </a:p>
          <a:p>
            <a:r>
              <a:rPr lang="en-IN" b="1" dirty="0"/>
              <a:t>Example</a:t>
            </a:r>
            <a:r>
              <a:rPr lang="en-IN" dirty="0"/>
              <a:t>: A </a:t>
            </a:r>
            <a:r>
              <a:rPr lang="en-IN" b="1" dirty="0"/>
              <a:t>line graph</a:t>
            </a:r>
            <a:r>
              <a:rPr lang="en-IN" dirty="0"/>
              <a:t> is used to display changes in data over a period (such as temperature over several days).</a:t>
            </a:r>
          </a:p>
          <a:p>
            <a:endParaRPr lang="en-US" dirty="0"/>
          </a:p>
        </p:txBody>
      </p:sp>
    </p:spTree>
    <p:extLst>
      <p:ext uri="{BB962C8B-B14F-4D97-AF65-F5344CB8AC3E}">
        <p14:creationId xmlns:p14="http://schemas.microsoft.com/office/powerpoint/2010/main" val="7708022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FF0A-BDCF-B09B-44C1-F35789F8041F}"/>
              </a:ext>
            </a:extLst>
          </p:cNvPr>
          <p:cNvSpPr>
            <a:spLocks noGrp="1"/>
          </p:cNvSpPr>
          <p:nvPr>
            <p:ph type="title"/>
          </p:nvPr>
        </p:nvSpPr>
        <p:spPr/>
        <p:txBody>
          <a:bodyPr/>
          <a:lstStyle/>
          <a:p>
            <a:r>
              <a:rPr lang="en-IN" dirty="0"/>
              <a:t>Key Differences</a:t>
            </a:r>
            <a:endParaRPr lang="en-US" dirty="0"/>
          </a:p>
        </p:txBody>
      </p:sp>
      <p:sp>
        <p:nvSpPr>
          <p:cNvPr id="3" name="Content Placeholder 2">
            <a:extLst>
              <a:ext uri="{FF2B5EF4-FFF2-40B4-BE49-F238E27FC236}">
                <a16:creationId xmlns:a16="http://schemas.microsoft.com/office/drawing/2014/main" id="{A846D17B-9A19-1DA7-88F8-2C3E26128873}"/>
              </a:ext>
            </a:extLst>
          </p:cNvPr>
          <p:cNvSpPr>
            <a:spLocks noGrp="1"/>
          </p:cNvSpPr>
          <p:nvPr>
            <p:ph idx="1"/>
          </p:nvPr>
        </p:nvSpPr>
        <p:spPr/>
        <p:txBody>
          <a:bodyPr>
            <a:normAutofit fontScale="70000" lnSpcReduction="20000"/>
          </a:bodyPr>
          <a:lstStyle/>
          <a:p>
            <a:pPr marL="0" indent="0">
              <a:buNone/>
            </a:pPr>
            <a:r>
              <a:rPr lang="en-IN" b="1" dirty="0"/>
              <a:t>Structure</a:t>
            </a:r>
            <a:r>
              <a:rPr lang="en-IN" dirty="0"/>
              <a:t>:</a:t>
            </a:r>
          </a:p>
          <a:p>
            <a:pPr>
              <a:buFont typeface="Arial" panose="020B0604020202020204" pitchFamily="34" charset="0"/>
              <a:buChar char="•"/>
            </a:pPr>
            <a:r>
              <a:rPr lang="en-IN" b="1" dirty="0"/>
              <a:t>Charts</a:t>
            </a:r>
            <a:r>
              <a:rPr lang="en-IN" dirty="0"/>
              <a:t> can include various visual elements (bars, slices, and so on), and may not necessarily require axes.</a:t>
            </a:r>
          </a:p>
          <a:p>
            <a:pPr>
              <a:buFont typeface="Arial" panose="020B0604020202020204" pitchFamily="34" charset="0"/>
              <a:buChar char="•"/>
            </a:pPr>
            <a:r>
              <a:rPr lang="en-IN" b="1" dirty="0"/>
              <a:t>Graphs</a:t>
            </a:r>
            <a:r>
              <a:rPr lang="en-IN" dirty="0"/>
              <a:t> always involve axes to plot data points and show relationships between variables.</a:t>
            </a:r>
          </a:p>
          <a:p>
            <a:pPr marL="0" indent="0">
              <a:buNone/>
            </a:pPr>
            <a:r>
              <a:rPr lang="en-IN" b="1" dirty="0"/>
              <a:t>Purpose</a:t>
            </a:r>
            <a:r>
              <a:rPr lang="en-IN" dirty="0"/>
              <a:t>:</a:t>
            </a:r>
          </a:p>
          <a:p>
            <a:pPr>
              <a:buFont typeface="Arial" panose="020B0604020202020204" pitchFamily="34" charset="0"/>
              <a:buChar char="•"/>
            </a:pPr>
            <a:r>
              <a:rPr lang="en-IN" b="1" dirty="0"/>
              <a:t>Charts</a:t>
            </a:r>
            <a:r>
              <a:rPr lang="en-IN" dirty="0"/>
              <a:t> are generally used to present a wide range of data visually, often focusing on individual categories or distributions.</a:t>
            </a:r>
          </a:p>
          <a:p>
            <a:pPr>
              <a:buFont typeface="Arial" panose="020B0604020202020204" pitchFamily="34" charset="0"/>
              <a:buChar char="•"/>
            </a:pPr>
            <a:r>
              <a:rPr lang="en-IN" b="1" dirty="0"/>
              <a:t>Graphs</a:t>
            </a:r>
            <a:r>
              <a:rPr lang="en-IN" dirty="0"/>
              <a:t> specifically focus on showing relationships, comparisons, or changes over time.</a:t>
            </a:r>
          </a:p>
          <a:p>
            <a:pPr marL="0" indent="0">
              <a:buNone/>
            </a:pPr>
            <a:r>
              <a:rPr lang="en-IN" b="1" dirty="0"/>
              <a:t>Data Representation</a:t>
            </a:r>
            <a:r>
              <a:rPr lang="en-IN" dirty="0"/>
              <a:t>:</a:t>
            </a:r>
          </a:p>
          <a:p>
            <a:pPr>
              <a:buFont typeface="Arial" panose="020B0604020202020204" pitchFamily="34" charset="0"/>
              <a:buChar char="•"/>
            </a:pPr>
            <a:r>
              <a:rPr lang="en-IN" b="1" dirty="0"/>
              <a:t>Charts</a:t>
            </a:r>
            <a:r>
              <a:rPr lang="en-IN" dirty="0"/>
              <a:t> may display categorical data (e.g., pie charts or bar charts) without much concern for axes.</a:t>
            </a:r>
          </a:p>
          <a:p>
            <a:pPr>
              <a:buFont typeface="Arial" panose="020B0604020202020204" pitchFamily="34" charset="0"/>
              <a:buChar char="•"/>
            </a:pPr>
            <a:r>
              <a:rPr lang="en-IN" b="1" dirty="0"/>
              <a:t>Graphs</a:t>
            </a:r>
            <a:r>
              <a:rPr lang="en-IN" dirty="0"/>
              <a:t> focus on numerical relationships, typically with quantitative values plotted against two axes.</a:t>
            </a:r>
          </a:p>
          <a:p>
            <a:endParaRPr lang="en-US" dirty="0"/>
          </a:p>
        </p:txBody>
      </p:sp>
    </p:spTree>
    <p:extLst>
      <p:ext uri="{BB962C8B-B14F-4D97-AF65-F5344CB8AC3E}">
        <p14:creationId xmlns:p14="http://schemas.microsoft.com/office/powerpoint/2010/main" val="24426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4FE-0A5C-DA9E-4D2E-3117F2040740}"/>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8A4650C3-44FE-3853-416F-4800ADD88ED7}"/>
              </a:ext>
            </a:extLst>
          </p:cNvPr>
          <p:cNvSpPr>
            <a:spLocks noGrp="1"/>
          </p:cNvSpPr>
          <p:nvPr>
            <p:ph idx="1"/>
          </p:nvPr>
        </p:nvSpPr>
        <p:spPr/>
        <p:txBody>
          <a:bodyPr/>
          <a:lstStyle/>
          <a:p>
            <a:r>
              <a:rPr lang="en-IN" b="1" dirty="0"/>
              <a:t>Man-in-the-Middle (MitM) Attacks:</a:t>
            </a:r>
          </a:p>
          <a:p>
            <a:pPr>
              <a:buFont typeface="Arial" panose="020B0604020202020204" pitchFamily="34" charset="0"/>
              <a:buChar char="•"/>
            </a:pPr>
            <a:r>
              <a:rPr lang="en-IN" b="1" dirty="0"/>
              <a:t>Interception of OTPs During Transmission</a:t>
            </a:r>
            <a:r>
              <a:rPr lang="en-IN" dirty="0"/>
              <a:t>: In a MitM attack, a hacker intercepts the communication between the user and the service, capturing the OTP before it reaches its destination.</a:t>
            </a:r>
          </a:p>
          <a:p>
            <a:pPr>
              <a:buFont typeface="Arial" panose="020B0604020202020204" pitchFamily="34" charset="0"/>
              <a:buChar char="•"/>
            </a:pPr>
            <a:r>
              <a:rPr lang="en-IN" b="1" dirty="0"/>
              <a:t>Impact</a:t>
            </a:r>
            <a:r>
              <a:rPr lang="en-IN" dirty="0"/>
              <a:t>: If communication channels like SMS are not encrypted, attackers can steal the OTP and access the account.</a:t>
            </a:r>
          </a:p>
          <a:p>
            <a:endParaRPr lang="en-US" dirty="0"/>
          </a:p>
        </p:txBody>
      </p:sp>
    </p:spTree>
    <p:extLst>
      <p:ext uri="{BB962C8B-B14F-4D97-AF65-F5344CB8AC3E}">
        <p14:creationId xmlns:p14="http://schemas.microsoft.com/office/powerpoint/2010/main" val="40889693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738D-2ED4-F26B-7E56-ECB0F0A90ECA}"/>
              </a:ext>
            </a:extLst>
          </p:cNvPr>
          <p:cNvSpPr>
            <a:spLocks noGrp="1"/>
          </p:cNvSpPr>
          <p:nvPr>
            <p:ph type="title"/>
          </p:nvPr>
        </p:nvSpPr>
        <p:spPr/>
        <p:txBody>
          <a:bodyPr/>
          <a:lstStyle/>
          <a:p>
            <a:r>
              <a:rPr lang="en-IN" b="1" dirty="0"/>
              <a:t>AVERAGE</a:t>
            </a:r>
            <a:r>
              <a:rPr lang="en-IN" dirty="0"/>
              <a:t>, </a:t>
            </a:r>
            <a:r>
              <a:rPr lang="en-IN" b="1" dirty="0"/>
              <a:t>SUM</a:t>
            </a:r>
            <a:r>
              <a:rPr lang="en-IN" dirty="0"/>
              <a:t>, and </a:t>
            </a:r>
            <a:r>
              <a:rPr lang="en-IN" b="1" dirty="0"/>
              <a:t>COUNT</a:t>
            </a:r>
            <a:endParaRPr lang="en-US" dirty="0"/>
          </a:p>
        </p:txBody>
      </p:sp>
      <p:sp>
        <p:nvSpPr>
          <p:cNvPr id="3" name="Content Placeholder 2">
            <a:extLst>
              <a:ext uri="{FF2B5EF4-FFF2-40B4-BE49-F238E27FC236}">
                <a16:creationId xmlns:a16="http://schemas.microsoft.com/office/drawing/2014/main" id="{7B9CC158-E8E9-9632-1E1D-FD6B71742C2F}"/>
              </a:ext>
            </a:extLst>
          </p:cNvPr>
          <p:cNvSpPr>
            <a:spLocks noGrp="1"/>
          </p:cNvSpPr>
          <p:nvPr>
            <p:ph idx="1"/>
          </p:nvPr>
        </p:nvSpPr>
        <p:spPr/>
        <p:txBody>
          <a:bodyPr/>
          <a:lstStyle/>
          <a:p>
            <a:pPr marL="0" indent="0">
              <a:buNone/>
            </a:pPr>
            <a:r>
              <a:rPr lang="en-IN" b="1" dirty="0"/>
              <a:t>AVERAGE</a:t>
            </a:r>
          </a:p>
          <a:p>
            <a:pPr>
              <a:buFont typeface="Arial" panose="020B0604020202020204" pitchFamily="34" charset="0"/>
              <a:buChar char="•"/>
            </a:pPr>
            <a:r>
              <a:rPr lang="en-IN" b="1" dirty="0"/>
              <a:t>Purpose</a:t>
            </a:r>
            <a:r>
              <a:rPr lang="en-IN" dirty="0"/>
              <a:t>: The </a:t>
            </a:r>
            <a:r>
              <a:rPr lang="en-IN" b="1" dirty="0"/>
              <a:t>AVERAGE</a:t>
            </a:r>
            <a:r>
              <a:rPr lang="en-IN" dirty="0"/>
              <a:t> function calculates the </a:t>
            </a:r>
            <a:r>
              <a:rPr lang="en-IN" b="1" dirty="0"/>
              <a:t>mean</a:t>
            </a:r>
            <a:r>
              <a:rPr lang="en-IN" dirty="0"/>
              <a:t> of a range of numbers</a:t>
            </a:r>
          </a:p>
          <a:p>
            <a:r>
              <a:rPr lang="en-US" b="1" dirty="0"/>
              <a:t>Formula</a:t>
            </a:r>
            <a:r>
              <a:rPr lang="en-US" dirty="0"/>
              <a:t> : </a:t>
            </a:r>
            <a:r>
              <a:rPr lang="en-IN" dirty="0"/>
              <a:t>=AVERAGE(range)</a:t>
            </a:r>
          </a:p>
          <a:p>
            <a:r>
              <a:rPr lang="en-IN" b="1" dirty="0"/>
              <a:t>How it works</a:t>
            </a:r>
            <a:r>
              <a:rPr lang="en-IN" dirty="0"/>
              <a:t>: It adds up all the numbers in the specified range and divides the sum by the number of values.</a:t>
            </a:r>
          </a:p>
          <a:p>
            <a:r>
              <a:rPr lang="en-IN" b="1" dirty="0"/>
              <a:t>Use case</a:t>
            </a:r>
            <a:r>
              <a:rPr lang="en-IN" dirty="0"/>
              <a:t>: It's useful for finding the central tendency of data (e.g., calculating the average score of students in a class).</a:t>
            </a:r>
          </a:p>
          <a:p>
            <a:endParaRPr lang="en-US" dirty="0"/>
          </a:p>
        </p:txBody>
      </p:sp>
    </p:spTree>
    <p:extLst>
      <p:ext uri="{BB962C8B-B14F-4D97-AF65-F5344CB8AC3E}">
        <p14:creationId xmlns:p14="http://schemas.microsoft.com/office/powerpoint/2010/main" val="26944845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A818-7F59-8FD1-0E75-6EDDA04DBB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FFBC9B-C695-02AD-BD94-C2711A12A917}"/>
              </a:ext>
            </a:extLst>
          </p:cNvPr>
          <p:cNvSpPr>
            <a:spLocks noGrp="1"/>
          </p:cNvSpPr>
          <p:nvPr>
            <p:ph idx="1"/>
          </p:nvPr>
        </p:nvSpPr>
        <p:spPr>
          <a:xfrm>
            <a:off x="838200" y="1180214"/>
            <a:ext cx="10515600" cy="5312661"/>
          </a:xfrm>
        </p:spPr>
        <p:txBody>
          <a:bodyPr/>
          <a:lstStyle/>
          <a:p>
            <a:pPr marL="0" indent="0">
              <a:buNone/>
            </a:pPr>
            <a:r>
              <a:rPr lang="en-IN" sz="3600" b="1" dirty="0"/>
              <a:t>SUM</a:t>
            </a:r>
          </a:p>
          <a:p>
            <a:pPr>
              <a:buFont typeface="Arial" panose="020B0604020202020204" pitchFamily="34" charset="0"/>
              <a:buChar char="•"/>
            </a:pPr>
            <a:r>
              <a:rPr lang="en-IN" sz="3600" b="1" dirty="0"/>
              <a:t>Purpose</a:t>
            </a:r>
            <a:r>
              <a:rPr lang="en-IN" sz="3600" dirty="0"/>
              <a:t>: The </a:t>
            </a:r>
            <a:r>
              <a:rPr lang="en-IN" sz="3600" b="1" dirty="0"/>
              <a:t>SUM</a:t>
            </a:r>
            <a:r>
              <a:rPr lang="en-IN" sz="3600" dirty="0"/>
              <a:t> function adds together all the values in a given range.</a:t>
            </a:r>
          </a:p>
          <a:p>
            <a:pPr>
              <a:buFont typeface="Arial" panose="020B0604020202020204" pitchFamily="34" charset="0"/>
              <a:buChar char="•"/>
            </a:pPr>
            <a:r>
              <a:rPr lang="en-IN" sz="3600" b="1" dirty="0"/>
              <a:t>Formula</a:t>
            </a:r>
            <a:r>
              <a:rPr lang="en-IN" sz="3600" dirty="0"/>
              <a:t>: =SUM(range)</a:t>
            </a:r>
          </a:p>
          <a:p>
            <a:pPr>
              <a:buFont typeface="Arial" panose="020B0604020202020204" pitchFamily="34" charset="0"/>
              <a:buChar char="•"/>
            </a:pPr>
            <a:r>
              <a:rPr lang="en-IN" sz="3600" b="1" dirty="0"/>
              <a:t>How it works</a:t>
            </a:r>
            <a:r>
              <a:rPr lang="en-IN" sz="3600" dirty="0"/>
              <a:t>: It sums all the numbers within the range specified.</a:t>
            </a:r>
          </a:p>
          <a:p>
            <a:pPr>
              <a:buFont typeface="Arial" panose="020B0604020202020204" pitchFamily="34" charset="0"/>
              <a:buChar char="•"/>
            </a:pPr>
            <a:r>
              <a:rPr lang="en-IN" sz="3600" b="1" dirty="0"/>
              <a:t>Use case</a:t>
            </a:r>
            <a:r>
              <a:rPr lang="en-IN" sz="3600" dirty="0"/>
              <a:t>: It's helpful for summing up total expenses, sales, or any dataset where you need the total amount</a:t>
            </a:r>
            <a:r>
              <a:rPr lang="en-IN" dirty="0"/>
              <a:t>.</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32735871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302A-2A55-88A2-7371-4EAF321D0A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BB07AA-445D-6003-569A-1AD04FADCE8C}"/>
              </a:ext>
            </a:extLst>
          </p:cNvPr>
          <p:cNvSpPr>
            <a:spLocks noGrp="1"/>
          </p:cNvSpPr>
          <p:nvPr>
            <p:ph idx="1"/>
          </p:nvPr>
        </p:nvSpPr>
        <p:spPr>
          <a:xfrm>
            <a:off x="838200" y="978195"/>
            <a:ext cx="10515600" cy="5514680"/>
          </a:xfrm>
        </p:spPr>
        <p:txBody>
          <a:bodyPr/>
          <a:lstStyle/>
          <a:p>
            <a:pPr marL="0" indent="0">
              <a:buNone/>
            </a:pPr>
            <a:r>
              <a:rPr lang="en-IN" b="1" dirty="0"/>
              <a:t>COUNT</a:t>
            </a:r>
          </a:p>
          <a:p>
            <a:pPr>
              <a:buFont typeface="Arial" panose="020B0604020202020204" pitchFamily="34" charset="0"/>
              <a:buChar char="•"/>
            </a:pPr>
            <a:r>
              <a:rPr lang="en-IN" b="1" dirty="0"/>
              <a:t>Purpose</a:t>
            </a:r>
            <a:r>
              <a:rPr lang="en-IN" dirty="0"/>
              <a:t>: The </a:t>
            </a:r>
            <a:r>
              <a:rPr lang="en-IN" b="1" dirty="0"/>
              <a:t>COUNT</a:t>
            </a:r>
            <a:r>
              <a:rPr lang="en-IN" dirty="0"/>
              <a:t> function counts the number of </a:t>
            </a:r>
            <a:r>
              <a:rPr lang="en-IN" b="1" dirty="0"/>
              <a:t>numeric entries</a:t>
            </a:r>
            <a:r>
              <a:rPr lang="en-IN" dirty="0"/>
              <a:t> in a given range.</a:t>
            </a:r>
          </a:p>
          <a:p>
            <a:pPr>
              <a:buFont typeface="Arial" panose="020B0604020202020204" pitchFamily="34" charset="0"/>
              <a:buChar char="•"/>
            </a:pPr>
            <a:r>
              <a:rPr lang="en-IN" b="1" dirty="0"/>
              <a:t>Formula : </a:t>
            </a:r>
            <a:r>
              <a:rPr lang="en-IN" dirty="0"/>
              <a:t>=COUNT(range)</a:t>
            </a:r>
          </a:p>
          <a:p>
            <a:pPr>
              <a:buFont typeface="Arial" panose="020B0604020202020204" pitchFamily="34" charset="0"/>
              <a:buChar char="•"/>
            </a:pPr>
            <a:r>
              <a:rPr lang="en-IN" b="1" dirty="0"/>
              <a:t>How it works</a:t>
            </a:r>
            <a:r>
              <a:rPr lang="en-IN" dirty="0"/>
              <a:t>: It ignores empty cells and non-numeric entries, counting only cells that contain numbers.</a:t>
            </a:r>
          </a:p>
          <a:p>
            <a:pPr>
              <a:buFont typeface="Arial" panose="020B0604020202020204" pitchFamily="34" charset="0"/>
              <a:buChar char="•"/>
            </a:pPr>
            <a:r>
              <a:rPr lang="en-IN" b="1" dirty="0"/>
              <a:t>Use case</a:t>
            </a:r>
            <a:r>
              <a:rPr lang="en-IN" dirty="0"/>
              <a:t>: It's useful when you need to count the number of numeric entries (e.g., counting the number of sales transactions).</a:t>
            </a:r>
          </a:p>
          <a:p>
            <a:endParaRPr lang="en-US" dirty="0"/>
          </a:p>
        </p:txBody>
      </p:sp>
    </p:spTree>
    <p:extLst>
      <p:ext uri="{BB962C8B-B14F-4D97-AF65-F5344CB8AC3E}">
        <p14:creationId xmlns:p14="http://schemas.microsoft.com/office/powerpoint/2010/main" val="15176979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C93A-21A7-17F9-5E36-9970D25AB975}"/>
              </a:ext>
            </a:extLst>
          </p:cNvPr>
          <p:cNvSpPr>
            <a:spLocks noGrp="1"/>
          </p:cNvSpPr>
          <p:nvPr>
            <p:ph type="title"/>
          </p:nvPr>
        </p:nvSpPr>
        <p:spPr/>
        <p:txBody>
          <a:bodyPr/>
          <a:lstStyle/>
          <a:p>
            <a:r>
              <a:rPr lang="en-IN" dirty="0"/>
              <a:t>what smart art in excel</a:t>
            </a:r>
            <a:endParaRPr lang="en-US" dirty="0"/>
          </a:p>
        </p:txBody>
      </p:sp>
      <p:sp>
        <p:nvSpPr>
          <p:cNvPr id="3" name="Content Placeholder 2">
            <a:extLst>
              <a:ext uri="{FF2B5EF4-FFF2-40B4-BE49-F238E27FC236}">
                <a16:creationId xmlns:a16="http://schemas.microsoft.com/office/drawing/2014/main" id="{54A4B888-1229-6292-CA52-76D92B2C3036}"/>
              </a:ext>
            </a:extLst>
          </p:cNvPr>
          <p:cNvSpPr>
            <a:spLocks noGrp="1"/>
          </p:cNvSpPr>
          <p:nvPr>
            <p:ph idx="1"/>
          </p:nvPr>
        </p:nvSpPr>
        <p:spPr/>
        <p:txBody>
          <a:bodyPr>
            <a:normAutofit/>
          </a:bodyPr>
          <a:lstStyle/>
          <a:p>
            <a:pPr marL="0" indent="0">
              <a:buNone/>
            </a:pPr>
            <a:r>
              <a:rPr lang="en-IN" sz="3600" b="1" dirty="0"/>
              <a:t>SmartArt</a:t>
            </a:r>
            <a:r>
              <a:rPr lang="en-IN" sz="3600" dirty="0"/>
              <a:t> in Excel is a feature that allows users to create visually appealing diagrams and graphics to represent information in a structured, easy-to-understand way. It helps transform text-based information into dynamic visual representations, which can be especially useful for reports, presentations, and data analysis.</a:t>
            </a:r>
            <a:endParaRPr lang="en-US" sz="3600" dirty="0"/>
          </a:p>
        </p:txBody>
      </p:sp>
    </p:spTree>
    <p:extLst>
      <p:ext uri="{BB962C8B-B14F-4D97-AF65-F5344CB8AC3E}">
        <p14:creationId xmlns:p14="http://schemas.microsoft.com/office/powerpoint/2010/main" val="7248511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5DF-0D15-D92D-84AB-B3999435A4CE}"/>
              </a:ext>
            </a:extLst>
          </p:cNvPr>
          <p:cNvSpPr>
            <a:spLocks noGrp="1"/>
          </p:cNvSpPr>
          <p:nvPr>
            <p:ph type="title"/>
          </p:nvPr>
        </p:nvSpPr>
        <p:spPr/>
        <p:txBody>
          <a:bodyPr/>
          <a:lstStyle/>
          <a:p>
            <a:r>
              <a:rPr lang="en-IN" dirty="0"/>
              <a:t>Key Features of SmartArt in Excel</a:t>
            </a:r>
            <a:endParaRPr lang="en-US" dirty="0"/>
          </a:p>
        </p:txBody>
      </p:sp>
      <p:sp>
        <p:nvSpPr>
          <p:cNvPr id="3" name="Content Placeholder 2">
            <a:extLst>
              <a:ext uri="{FF2B5EF4-FFF2-40B4-BE49-F238E27FC236}">
                <a16:creationId xmlns:a16="http://schemas.microsoft.com/office/drawing/2014/main" id="{581A5665-94B1-183D-1AC6-EE245EDC7C68}"/>
              </a:ext>
            </a:extLst>
          </p:cNvPr>
          <p:cNvSpPr>
            <a:spLocks noGrp="1"/>
          </p:cNvSpPr>
          <p:nvPr>
            <p:ph idx="1"/>
          </p:nvPr>
        </p:nvSpPr>
        <p:spPr/>
        <p:txBody>
          <a:bodyPr>
            <a:normAutofit fontScale="77500" lnSpcReduction="20000"/>
          </a:bodyPr>
          <a:lstStyle/>
          <a:p>
            <a:r>
              <a:rPr lang="en-IN" b="1" dirty="0"/>
              <a:t>Variety of Diagrams</a:t>
            </a:r>
            <a:r>
              <a:rPr lang="en-IN" dirty="0"/>
              <a:t>:</a:t>
            </a:r>
          </a:p>
          <a:p>
            <a:pPr>
              <a:buFont typeface="Arial" panose="020B0604020202020204" pitchFamily="34" charset="0"/>
              <a:buChar char="•"/>
            </a:pPr>
            <a:r>
              <a:rPr lang="en-IN" dirty="0"/>
              <a:t>SmartArt includes different types of diagrams such as </a:t>
            </a:r>
            <a:r>
              <a:rPr lang="en-IN" b="1" dirty="0"/>
              <a:t>lists</a:t>
            </a:r>
            <a:r>
              <a:rPr lang="en-IN" dirty="0"/>
              <a:t>, </a:t>
            </a:r>
            <a:r>
              <a:rPr lang="en-IN" b="1" dirty="0"/>
              <a:t>processes</a:t>
            </a:r>
            <a:r>
              <a:rPr lang="en-IN" dirty="0"/>
              <a:t>, </a:t>
            </a:r>
            <a:r>
              <a:rPr lang="en-IN" b="1" dirty="0"/>
              <a:t>cycles</a:t>
            </a:r>
            <a:r>
              <a:rPr lang="en-IN" dirty="0"/>
              <a:t>, </a:t>
            </a:r>
            <a:r>
              <a:rPr lang="en-IN" b="1" dirty="0"/>
              <a:t>hierarchies</a:t>
            </a:r>
            <a:r>
              <a:rPr lang="en-IN" dirty="0"/>
              <a:t>, </a:t>
            </a:r>
            <a:r>
              <a:rPr lang="en-IN" b="1" dirty="0"/>
              <a:t>relationships</a:t>
            </a:r>
            <a:r>
              <a:rPr lang="en-IN" dirty="0"/>
              <a:t>, and </a:t>
            </a:r>
            <a:r>
              <a:rPr lang="en-IN" b="1" dirty="0"/>
              <a:t>pyramids</a:t>
            </a:r>
            <a:r>
              <a:rPr lang="en-IN" dirty="0"/>
              <a:t>.</a:t>
            </a:r>
          </a:p>
          <a:p>
            <a:pPr>
              <a:buFont typeface="Arial" panose="020B0604020202020204" pitchFamily="34" charset="0"/>
              <a:buChar char="•"/>
            </a:pPr>
            <a:r>
              <a:rPr lang="en-IN" dirty="0"/>
              <a:t>You can choose a style that best fits the information you're presenting (e.g., organizational charts, flowcharts, or timelines).</a:t>
            </a:r>
          </a:p>
          <a:p>
            <a:r>
              <a:rPr lang="en-IN" b="1" dirty="0"/>
              <a:t>Customization</a:t>
            </a:r>
            <a:r>
              <a:rPr lang="en-IN" dirty="0"/>
              <a:t>:</a:t>
            </a:r>
          </a:p>
          <a:p>
            <a:pPr>
              <a:buFont typeface="Arial" panose="020B0604020202020204" pitchFamily="34" charset="0"/>
              <a:buChar char="•"/>
            </a:pPr>
            <a:r>
              <a:rPr lang="en-IN" dirty="0"/>
              <a:t>Once a SmartArt graphic is inserted, you can customize it with different </a:t>
            </a:r>
            <a:r>
              <a:rPr lang="en-IN" dirty="0" err="1"/>
              <a:t>colors</a:t>
            </a:r>
            <a:r>
              <a:rPr lang="en-IN" dirty="0"/>
              <a:t>, styles, and effects to match your presentation or report.</a:t>
            </a:r>
          </a:p>
          <a:p>
            <a:pPr>
              <a:buFont typeface="Arial" panose="020B0604020202020204" pitchFamily="34" charset="0"/>
              <a:buChar char="•"/>
            </a:pPr>
            <a:r>
              <a:rPr lang="en-IN" dirty="0"/>
              <a:t>You can add or remove shapes, adjust text size, and change the layout to fit your needs.</a:t>
            </a:r>
          </a:p>
          <a:p>
            <a:r>
              <a:rPr lang="en-IN" b="1" dirty="0"/>
              <a:t>Quick and Easy Insertion</a:t>
            </a:r>
            <a:r>
              <a:rPr lang="en-IN" dirty="0"/>
              <a:t>:</a:t>
            </a:r>
          </a:p>
          <a:p>
            <a:pPr>
              <a:buFont typeface="Arial" panose="020B0604020202020204" pitchFamily="34" charset="0"/>
              <a:buChar char="•"/>
            </a:pPr>
            <a:r>
              <a:rPr lang="en-IN" dirty="0"/>
              <a:t>To insert SmartArt, go to the </a:t>
            </a:r>
            <a:r>
              <a:rPr lang="en-IN" b="1" dirty="0"/>
              <a:t>Insert</a:t>
            </a:r>
            <a:r>
              <a:rPr lang="en-IN" dirty="0"/>
              <a:t> tab in Excel and click on </a:t>
            </a:r>
            <a:r>
              <a:rPr lang="en-IN" b="1" dirty="0"/>
              <a:t>SmartArt</a:t>
            </a:r>
            <a:r>
              <a:rPr lang="en-IN" dirty="0"/>
              <a:t>. From there, you can choose the desired diagram and start entering your information.</a:t>
            </a:r>
          </a:p>
          <a:p>
            <a:pPr marL="0" indent="0">
              <a:buNone/>
            </a:pPr>
            <a:endParaRPr lang="en-US" dirty="0"/>
          </a:p>
        </p:txBody>
      </p:sp>
    </p:spTree>
    <p:extLst>
      <p:ext uri="{BB962C8B-B14F-4D97-AF65-F5344CB8AC3E}">
        <p14:creationId xmlns:p14="http://schemas.microsoft.com/office/powerpoint/2010/main" val="41354316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9C42-6D80-2FFD-0FC5-DBD1896B1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7DBAD-8F5F-E2E4-A210-CE291F0D20FC}"/>
              </a:ext>
            </a:extLst>
          </p:cNvPr>
          <p:cNvSpPr>
            <a:spLocks noGrp="1"/>
          </p:cNvSpPr>
          <p:nvPr>
            <p:ph idx="1"/>
          </p:nvPr>
        </p:nvSpPr>
        <p:spPr>
          <a:xfrm>
            <a:off x="838200" y="797442"/>
            <a:ext cx="10515600" cy="5379521"/>
          </a:xfrm>
        </p:spPr>
        <p:txBody>
          <a:bodyPr>
            <a:normAutofit lnSpcReduction="10000"/>
          </a:bodyPr>
          <a:lstStyle/>
          <a:p>
            <a:r>
              <a:rPr lang="en-IN" b="1" dirty="0"/>
              <a:t>Interactive Text Boxes</a:t>
            </a:r>
            <a:r>
              <a:rPr lang="en-IN" dirty="0"/>
              <a:t>:</a:t>
            </a:r>
          </a:p>
          <a:p>
            <a:pPr>
              <a:buFont typeface="Arial" panose="020B0604020202020204" pitchFamily="34" charset="0"/>
              <a:buChar char="•"/>
            </a:pPr>
            <a:r>
              <a:rPr lang="en-IN" dirty="0"/>
              <a:t>You can input text directly into the SmartArt shapes, and they will automatically adjust to fit the content. This makes it easy to modify and update without the need to redraw or adjust the diagram manually.</a:t>
            </a:r>
          </a:p>
          <a:p>
            <a:r>
              <a:rPr lang="en-IN" b="1" dirty="0"/>
              <a:t>Visually Enhance Data</a:t>
            </a:r>
            <a:r>
              <a:rPr lang="en-IN" dirty="0"/>
              <a:t>:</a:t>
            </a:r>
          </a:p>
          <a:p>
            <a:pPr>
              <a:buFont typeface="Arial" panose="020B0604020202020204" pitchFamily="34" charset="0"/>
              <a:buChar char="•"/>
            </a:pPr>
            <a:r>
              <a:rPr lang="en-IN" dirty="0"/>
              <a:t>By adding SmartArt, you can turn complex data into more digestible formats. It can help to highlight key relationships and trends, making your data more accessible to viewers.</a:t>
            </a:r>
          </a:p>
          <a:p>
            <a:r>
              <a:rPr lang="en-IN" b="1" dirty="0"/>
              <a:t>Integration with Excel Features</a:t>
            </a:r>
            <a:r>
              <a:rPr lang="en-IN" dirty="0"/>
              <a:t>:</a:t>
            </a:r>
          </a:p>
          <a:p>
            <a:pPr>
              <a:buFont typeface="Arial" panose="020B0604020202020204" pitchFamily="34" charset="0"/>
              <a:buChar char="•"/>
            </a:pPr>
            <a:r>
              <a:rPr lang="en-IN" dirty="0"/>
              <a:t>SmartArt can be combined with other Excel tools, such as charts or pivot tables, to create comprehensive reports with both textual and graphical information.</a:t>
            </a:r>
          </a:p>
          <a:p>
            <a:endParaRPr lang="en-US" dirty="0"/>
          </a:p>
        </p:txBody>
      </p:sp>
    </p:spTree>
    <p:extLst>
      <p:ext uri="{BB962C8B-B14F-4D97-AF65-F5344CB8AC3E}">
        <p14:creationId xmlns:p14="http://schemas.microsoft.com/office/powerpoint/2010/main" val="18586879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E26A-95B1-8C8C-D06A-5B4CD713C6E1}"/>
              </a:ext>
            </a:extLst>
          </p:cNvPr>
          <p:cNvSpPr>
            <a:spLocks noGrp="1"/>
          </p:cNvSpPr>
          <p:nvPr>
            <p:ph type="title"/>
          </p:nvPr>
        </p:nvSpPr>
        <p:spPr/>
        <p:txBody>
          <a:bodyPr/>
          <a:lstStyle/>
          <a:p>
            <a:r>
              <a:rPr lang="en-IN" b="1" dirty="0"/>
              <a:t>Venn diagram</a:t>
            </a:r>
            <a:r>
              <a:rPr lang="en-IN" dirty="0"/>
              <a:t> </a:t>
            </a:r>
            <a:endParaRPr lang="en-US" dirty="0"/>
          </a:p>
        </p:txBody>
      </p:sp>
      <p:sp>
        <p:nvSpPr>
          <p:cNvPr id="3" name="Content Placeholder 2">
            <a:extLst>
              <a:ext uri="{FF2B5EF4-FFF2-40B4-BE49-F238E27FC236}">
                <a16:creationId xmlns:a16="http://schemas.microsoft.com/office/drawing/2014/main" id="{92BAC732-5D9B-0B40-8FFD-8CDC302657F1}"/>
              </a:ext>
            </a:extLst>
          </p:cNvPr>
          <p:cNvSpPr>
            <a:spLocks noGrp="1"/>
          </p:cNvSpPr>
          <p:nvPr>
            <p:ph idx="1"/>
          </p:nvPr>
        </p:nvSpPr>
        <p:spPr/>
        <p:txBody>
          <a:bodyPr/>
          <a:lstStyle/>
          <a:p>
            <a:pPr marL="0" indent="0">
              <a:buNone/>
            </a:pPr>
            <a:r>
              <a:rPr lang="en-IN" dirty="0"/>
              <a:t>A </a:t>
            </a:r>
            <a:r>
              <a:rPr lang="en-IN" b="1" dirty="0"/>
              <a:t>Venn diagram</a:t>
            </a:r>
            <a:r>
              <a:rPr lang="en-IN" dirty="0"/>
              <a:t> is a visual representation of the relationships between different sets or groups of things. It uses overlapping circles to show how the sets intersect, highlighting the common and distinct elements. Here’s a breakdown of its components:</a:t>
            </a:r>
          </a:p>
          <a:p>
            <a:pPr>
              <a:buFont typeface="+mj-lt"/>
              <a:buAutoNum type="arabicPeriod"/>
            </a:pPr>
            <a:r>
              <a:rPr lang="en-IN" b="1" dirty="0"/>
              <a:t>Circles</a:t>
            </a:r>
            <a:r>
              <a:rPr lang="en-IN" dirty="0"/>
              <a:t>: Each circle in the diagram represents a set or category.</a:t>
            </a:r>
          </a:p>
          <a:p>
            <a:pPr>
              <a:buFont typeface="+mj-lt"/>
              <a:buAutoNum type="arabicPeriod"/>
            </a:pPr>
            <a:r>
              <a:rPr lang="en-IN" b="1" dirty="0"/>
              <a:t>Overlapping Areas</a:t>
            </a:r>
            <a:r>
              <a:rPr lang="en-IN" dirty="0"/>
              <a:t>: The areas where circles overlap show the common elements shared by the sets.</a:t>
            </a:r>
          </a:p>
          <a:p>
            <a:pPr>
              <a:buFont typeface="+mj-lt"/>
              <a:buAutoNum type="arabicPeriod"/>
            </a:pPr>
            <a:r>
              <a:rPr lang="en-IN" b="1" dirty="0"/>
              <a:t>Non-overlapping Areas</a:t>
            </a:r>
            <a:r>
              <a:rPr lang="en-IN" dirty="0"/>
              <a:t>: The parts of the circles that do not overlap represent elements that belong only to that particular set.</a:t>
            </a:r>
          </a:p>
          <a:p>
            <a:endParaRPr lang="en-US" dirty="0"/>
          </a:p>
        </p:txBody>
      </p:sp>
    </p:spTree>
    <p:extLst>
      <p:ext uri="{BB962C8B-B14F-4D97-AF65-F5344CB8AC3E}">
        <p14:creationId xmlns:p14="http://schemas.microsoft.com/office/powerpoint/2010/main" val="28482426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8F81-3FE8-3418-A6CE-A0B479A4AC79}"/>
              </a:ext>
            </a:extLst>
          </p:cNvPr>
          <p:cNvSpPr>
            <a:spLocks noGrp="1"/>
          </p:cNvSpPr>
          <p:nvPr>
            <p:ph type="title"/>
          </p:nvPr>
        </p:nvSpPr>
        <p:spPr/>
        <p:txBody>
          <a:bodyPr/>
          <a:lstStyle/>
          <a:p>
            <a:r>
              <a:rPr lang="en-IN" dirty="0"/>
              <a:t>Key Uses</a:t>
            </a:r>
            <a:endParaRPr lang="en-US" dirty="0"/>
          </a:p>
        </p:txBody>
      </p:sp>
      <p:sp>
        <p:nvSpPr>
          <p:cNvPr id="3" name="Content Placeholder 2">
            <a:extLst>
              <a:ext uri="{FF2B5EF4-FFF2-40B4-BE49-F238E27FC236}">
                <a16:creationId xmlns:a16="http://schemas.microsoft.com/office/drawing/2014/main" id="{DD3A4F76-DA9E-0CD7-2F31-673EE4968B4B}"/>
              </a:ext>
            </a:extLst>
          </p:cNvPr>
          <p:cNvSpPr>
            <a:spLocks noGrp="1"/>
          </p:cNvSpPr>
          <p:nvPr>
            <p:ph idx="1"/>
          </p:nvPr>
        </p:nvSpPr>
        <p:spPr/>
        <p:txBody>
          <a:bodyPr/>
          <a:lstStyle/>
          <a:p>
            <a:r>
              <a:rPr lang="en-IN" b="1" dirty="0"/>
              <a:t>Set Theory</a:t>
            </a:r>
            <a:r>
              <a:rPr lang="en-IN" dirty="0"/>
              <a:t>: In mathematics, Venn diagrams are used to illustrate logical relationships between sets.</a:t>
            </a:r>
          </a:p>
          <a:p>
            <a:r>
              <a:rPr lang="en-IN" b="1" dirty="0"/>
              <a:t>Data Comparison</a:t>
            </a:r>
            <a:r>
              <a:rPr lang="en-IN" dirty="0"/>
              <a:t>: They're commonly used in data analysis, where you want to compare categories, such as customer preferences, product features, or even social media interactions.</a:t>
            </a:r>
          </a:p>
          <a:p>
            <a:r>
              <a:rPr lang="en-IN" b="1" dirty="0"/>
              <a:t>Problem Solving</a:t>
            </a:r>
            <a:r>
              <a:rPr lang="en-IN" dirty="0"/>
              <a:t>: Venn diagrams help identify relationships, such as finding common traits or elements, in logic problems, surveys, or discussions of intersecting data sets.</a:t>
            </a:r>
            <a:endParaRPr lang="en-US" dirty="0"/>
          </a:p>
        </p:txBody>
      </p:sp>
    </p:spTree>
    <p:extLst>
      <p:ext uri="{BB962C8B-B14F-4D97-AF65-F5344CB8AC3E}">
        <p14:creationId xmlns:p14="http://schemas.microsoft.com/office/powerpoint/2010/main" val="37489118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B292-0285-3119-2E35-35EA8A0FA1FE}"/>
              </a:ext>
            </a:extLst>
          </p:cNvPr>
          <p:cNvSpPr>
            <a:spLocks noGrp="1"/>
          </p:cNvSpPr>
          <p:nvPr>
            <p:ph type="title"/>
          </p:nvPr>
        </p:nvSpPr>
        <p:spPr/>
        <p:txBody>
          <a:bodyPr/>
          <a:lstStyle/>
          <a:p>
            <a:r>
              <a:rPr lang="en-IN" dirty="0"/>
              <a:t>stacked Venn diagram</a:t>
            </a:r>
            <a:endParaRPr lang="en-US" dirty="0"/>
          </a:p>
        </p:txBody>
      </p:sp>
      <p:sp>
        <p:nvSpPr>
          <p:cNvPr id="3" name="Content Placeholder 2">
            <a:extLst>
              <a:ext uri="{FF2B5EF4-FFF2-40B4-BE49-F238E27FC236}">
                <a16:creationId xmlns:a16="http://schemas.microsoft.com/office/drawing/2014/main" id="{59DA6AA3-7959-E655-E98A-6569B17AD659}"/>
              </a:ext>
            </a:extLst>
          </p:cNvPr>
          <p:cNvSpPr>
            <a:spLocks noGrp="1"/>
          </p:cNvSpPr>
          <p:nvPr>
            <p:ph idx="1"/>
          </p:nvPr>
        </p:nvSpPr>
        <p:spPr/>
        <p:txBody>
          <a:bodyPr/>
          <a:lstStyle/>
          <a:p>
            <a:pPr marL="0" indent="0">
              <a:buNone/>
            </a:pPr>
            <a:r>
              <a:rPr lang="en-IN" dirty="0"/>
              <a:t>A </a:t>
            </a:r>
            <a:r>
              <a:rPr lang="en-IN" b="1" dirty="0"/>
              <a:t>stacked Venn diagram</a:t>
            </a:r>
            <a:r>
              <a:rPr lang="en-IN" dirty="0"/>
              <a:t> is an advanced variation of the traditional Venn diagram that displays multiple sets (usually three or more) and their intersections, but in a </a:t>
            </a:r>
            <a:r>
              <a:rPr lang="en-IN" b="1" dirty="0"/>
              <a:t>stacked</a:t>
            </a:r>
            <a:r>
              <a:rPr lang="en-IN" dirty="0"/>
              <a:t> format, rather than having overlapping circles on a flat plane. This format makes it easier to visualize and understand the relationships between sets, particularly when dealing with a large amount of data or multiple categories.</a:t>
            </a:r>
          </a:p>
          <a:p>
            <a:endParaRPr lang="en-US" dirty="0"/>
          </a:p>
        </p:txBody>
      </p:sp>
    </p:spTree>
    <p:extLst>
      <p:ext uri="{BB962C8B-B14F-4D97-AF65-F5344CB8AC3E}">
        <p14:creationId xmlns:p14="http://schemas.microsoft.com/office/powerpoint/2010/main" val="27960891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5812-76B2-4E8A-0125-8E313A282B60}"/>
              </a:ext>
            </a:extLst>
          </p:cNvPr>
          <p:cNvSpPr>
            <a:spLocks noGrp="1"/>
          </p:cNvSpPr>
          <p:nvPr>
            <p:ph type="title"/>
          </p:nvPr>
        </p:nvSpPr>
        <p:spPr/>
        <p:txBody>
          <a:bodyPr/>
          <a:lstStyle/>
          <a:p>
            <a:r>
              <a:rPr lang="en-IN" dirty="0"/>
              <a:t>Characteristics of Stacked Venn Diagrams</a:t>
            </a:r>
            <a:endParaRPr lang="en-US" dirty="0"/>
          </a:p>
        </p:txBody>
      </p:sp>
      <p:sp>
        <p:nvSpPr>
          <p:cNvPr id="3" name="Content Placeholder 2">
            <a:extLst>
              <a:ext uri="{FF2B5EF4-FFF2-40B4-BE49-F238E27FC236}">
                <a16:creationId xmlns:a16="http://schemas.microsoft.com/office/drawing/2014/main" id="{D9B8F55C-D1EB-427D-43BB-FD4326CF6898}"/>
              </a:ext>
            </a:extLst>
          </p:cNvPr>
          <p:cNvSpPr>
            <a:spLocks noGrp="1"/>
          </p:cNvSpPr>
          <p:nvPr>
            <p:ph idx="1"/>
          </p:nvPr>
        </p:nvSpPr>
        <p:spPr>
          <a:xfrm>
            <a:off x="838200" y="1825624"/>
            <a:ext cx="10515600" cy="4532645"/>
          </a:xfrm>
        </p:spPr>
        <p:txBody>
          <a:bodyPr>
            <a:normAutofit lnSpcReduction="10000"/>
          </a:bodyPr>
          <a:lstStyle/>
          <a:p>
            <a:r>
              <a:rPr lang="en-IN" b="1" dirty="0"/>
              <a:t>Multiple Layers</a:t>
            </a:r>
            <a:r>
              <a:rPr lang="en-IN" dirty="0"/>
              <a:t>: Instead of having all circles overlapping in a typical layout, the sets are arranged in layers or stacked on top of one another. This stacking minimizes visual clutter, especially when there are numerous intersections to show.</a:t>
            </a:r>
          </a:p>
          <a:p>
            <a:r>
              <a:rPr lang="en-IN" b="1" dirty="0"/>
              <a:t>Complex Relationships</a:t>
            </a:r>
            <a:r>
              <a:rPr lang="en-IN" dirty="0"/>
              <a:t>: Stacked Venn diagrams are especially useful when you want to visualize the relationships between three or more sets, such as showing how multiple categories of data overlap.</a:t>
            </a:r>
          </a:p>
          <a:p>
            <a:r>
              <a:rPr lang="en-IN" b="1" dirty="0"/>
              <a:t>Clarity with More Sets</a:t>
            </a:r>
            <a:r>
              <a:rPr lang="en-IN" dirty="0"/>
              <a:t>: The stacked layout helps in reducing the confusion that can occur with traditional Venn diagrams when there are many sets and their intersections become hard to distinguish.</a:t>
            </a:r>
          </a:p>
          <a:p>
            <a:pPr marL="0" indent="0">
              <a:buNone/>
            </a:pPr>
            <a:endParaRPr lang="en-US" dirty="0"/>
          </a:p>
        </p:txBody>
      </p:sp>
    </p:spTree>
    <p:extLst>
      <p:ext uri="{BB962C8B-B14F-4D97-AF65-F5344CB8AC3E}">
        <p14:creationId xmlns:p14="http://schemas.microsoft.com/office/powerpoint/2010/main" val="82882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E776-01DE-F0E1-A15E-02EE4A267B46}"/>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1A1E3681-F44A-C996-9629-0FEF0404516F}"/>
              </a:ext>
            </a:extLst>
          </p:cNvPr>
          <p:cNvSpPr>
            <a:spLocks noGrp="1"/>
          </p:cNvSpPr>
          <p:nvPr>
            <p:ph idx="1"/>
          </p:nvPr>
        </p:nvSpPr>
        <p:spPr/>
        <p:txBody>
          <a:bodyPr/>
          <a:lstStyle/>
          <a:p>
            <a:r>
              <a:rPr lang="en-IN" b="1" dirty="0"/>
              <a:t>Man-in-the-Middle (MitM) Attacks:</a:t>
            </a:r>
          </a:p>
          <a:p>
            <a:pPr>
              <a:buFont typeface="Arial" panose="020B0604020202020204" pitchFamily="34" charset="0"/>
              <a:buChar char="•"/>
            </a:pPr>
            <a:r>
              <a:rPr lang="en-IN" b="1" dirty="0"/>
              <a:t>Interception of OTPs During Transmission</a:t>
            </a:r>
            <a:r>
              <a:rPr lang="en-IN" dirty="0"/>
              <a:t>: In a MitM attack, a hacker intercepts the communication between the user and the service, capturing the OTP before it reaches its destination.</a:t>
            </a:r>
          </a:p>
          <a:p>
            <a:pPr>
              <a:buFont typeface="Arial" panose="020B0604020202020204" pitchFamily="34" charset="0"/>
              <a:buChar char="•"/>
            </a:pPr>
            <a:r>
              <a:rPr lang="en-IN" b="1" dirty="0"/>
              <a:t>Impact</a:t>
            </a:r>
            <a:r>
              <a:rPr lang="en-IN" dirty="0"/>
              <a:t>: If communication channels like SMS are not encrypted, attackers can steal the OTP and access the account.</a:t>
            </a:r>
          </a:p>
          <a:p>
            <a:endParaRPr lang="en-US" dirty="0"/>
          </a:p>
        </p:txBody>
      </p:sp>
    </p:spTree>
    <p:extLst>
      <p:ext uri="{BB962C8B-B14F-4D97-AF65-F5344CB8AC3E}">
        <p14:creationId xmlns:p14="http://schemas.microsoft.com/office/powerpoint/2010/main" val="25855974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33E-2834-C6A0-C35B-C39590E5E892}"/>
              </a:ext>
            </a:extLst>
          </p:cNvPr>
          <p:cNvSpPr>
            <a:spLocks noGrp="1"/>
          </p:cNvSpPr>
          <p:nvPr>
            <p:ph type="title"/>
          </p:nvPr>
        </p:nvSpPr>
        <p:spPr/>
        <p:txBody>
          <a:bodyPr/>
          <a:lstStyle/>
          <a:p>
            <a:r>
              <a:rPr lang="en-IN" b="1" dirty="0"/>
              <a:t>Google Merchant </a:t>
            </a:r>
            <a:r>
              <a:rPr lang="en-IN" b="1" dirty="0" err="1"/>
              <a:t>Center</a:t>
            </a:r>
            <a:endParaRPr lang="en-US" dirty="0"/>
          </a:p>
        </p:txBody>
      </p:sp>
      <p:sp>
        <p:nvSpPr>
          <p:cNvPr id="3" name="Content Placeholder 2">
            <a:extLst>
              <a:ext uri="{FF2B5EF4-FFF2-40B4-BE49-F238E27FC236}">
                <a16:creationId xmlns:a16="http://schemas.microsoft.com/office/drawing/2014/main" id="{B2FC56ED-3358-AD25-9E85-81C40C2AEA00}"/>
              </a:ext>
            </a:extLst>
          </p:cNvPr>
          <p:cNvSpPr>
            <a:spLocks noGrp="1"/>
          </p:cNvSpPr>
          <p:nvPr>
            <p:ph idx="1"/>
          </p:nvPr>
        </p:nvSpPr>
        <p:spPr/>
        <p:txBody>
          <a:bodyPr>
            <a:normAutofit/>
          </a:bodyPr>
          <a:lstStyle/>
          <a:p>
            <a:pPr marL="0" indent="0">
              <a:buNone/>
            </a:pPr>
            <a:r>
              <a:rPr lang="en-IN" sz="3600" b="1" dirty="0"/>
              <a:t>Google Merchant </a:t>
            </a:r>
            <a:r>
              <a:rPr lang="en-IN" sz="3600" b="1" dirty="0" err="1"/>
              <a:t>Center</a:t>
            </a:r>
            <a:r>
              <a:rPr lang="en-IN" sz="3600" dirty="0"/>
              <a:t> is a platform provided by Google that allows businesses to upload and manage their product data so that it can be used in various Google services, such as Google Ads and Google Shopping. </a:t>
            </a:r>
            <a:endParaRPr lang="en-US" sz="3600" dirty="0"/>
          </a:p>
        </p:txBody>
      </p:sp>
    </p:spTree>
    <p:extLst>
      <p:ext uri="{BB962C8B-B14F-4D97-AF65-F5344CB8AC3E}">
        <p14:creationId xmlns:p14="http://schemas.microsoft.com/office/powerpoint/2010/main" val="21302087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0A04-C679-DB26-E25C-FAEF8CADD73F}"/>
              </a:ext>
            </a:extLst>
          </p:cNvPr>
          <p:cNvSpPr>
            <a:spLocks noGrp="1"/>
          </p:cNvSpPr>
          <p:nvPr>
            <p:ph type="title"/>
          </p:nvPr>
        </p:nvSpPr>
        <p:spPr/>
        <p:txBody>
          <a:bodyPr/>
          <a:lstStyle/>
          <a:p>
            <a:r>
              <a:rPr lang="en-IN" dirty="0"/>
              <a:t>Key Features of Google Merchant </a:t>
            </a:r>
            <a:r>
              <a:rPr lang="en-IN" dirty="0" err="1"/>
              <a:t>Center</a:t>
            </a:r>
            <a:endParaRPr lang="en-US" dirty="0"/>
          </a:p>
        </p:txBody>
      </p:sp>
      <p:sp>
        <p:nvSpPr>
          <p:cNvPr id="3" name="Content Placeholder 2">
            <a:extLst>
              <a:ext uri="{FF2B5EF4-FFF2-40B4-BE49-F238E27FC236}">
                <a16:creationId xmlns:a16="http://schemas.microsoft.com/office/drawing/2014/main" id="{99E79185-DC4B-4531-159A-D2D12307A8F9}"/>
              </a:ext>
            </a:extLst>
          </p:cNvPr>
          <p:cNvSpPr>
            <a:spLocks noGrp="1"/>
          </p:cNvSpPr>
          <p:nvPr>
            <p:ph idx="1"/>
          </p:nvPr>
        </p:nvSpPr>
        <p:spPr>
          <a:xfrm>
            <a:off x="838200" y="1825624"/>
            <a:ext cx="10515600" cy="5032375"/>
          </a:xfrm>
        </p:spPr>
        <p:txBody>
          <a:bodyPr>
            <a:normAutofit fontScale="92500" lnSpcReduction="20000"/>
          </a:bodyPr>
          <a:lstStyle/>
          <a:p>
            <a:r>
              <a:rPr lang="en-IN" b="1" dirty="0"/>
              <a:t>Product Listings</a:t>
            </a:r>
            <a:r>
              <a:rPr lang="en-IN" dirty="0"/>
              <a:t>: Businesses can upload their product information, including titles, descriptions, images, prices, and availability, which are then displayed in Google Shopping search results.</a:t>
            </a:r>
          </a:p>
          <a:p>
            <a:r>
              <a:rPr lang="en-IN" b="1" dirty="0"/>
              <a:t>Integration with Google Ads</a:t>
            </a:r>
            <a:r>
              <a:rPr lang="en-IN" dirty="0"/>
              <a:t>: Google Merchant </a:t>
            </a:r>
            <a:r>
              <a:rPr lang="en-IN" dirty="0" err="1"/>
              <a:t>Center</a:t>
            </a:r>
            <a:r>
              <a:rPr lang="en-IN" dirty="0"/>
              <a:t> connects with Google Ads, allowing businesses to run targeted shopping campaigns based on their product data.</a:t>
            </a:r>
          </a:p>
          <a:p>
            <a:r>
              <a:rPr lang="en-IN" b="1" dirty="0"/>
              <a:t>Product Feed Management</a:t>
            </a:r>
            <a:r>
              <a:rPr lang="en-IN" dirty="0"/>
              <a:t>: It enables merchants to create and manage product feeds (files containing product data) that are regularly updated to ensure the information is current.</a:t>
            </a:r>
          </a:p>
          <a:p>
            <a:r>
              <a:rPr lang="en-IN" b="1" dirty="0"/>
              <a:t>Promotions and Discounts</a:t>
            </a:r>
            <a:r>
              <a:rPr lang="en-IN" dirty="0"/>
              <a:t>: You can set up promotions or discounts for your products that will be displayed alongside the regular product information.</a:t>
            </a:r>
          </a:p>
          <a:p>
            <a:r>
              <a:rPr lang="en-IN" b="1" dirty="0"/>
              <a:t>Insight and Analytics</a:t>
            </a:r>
            <a:r>
              <a:rPr lang="en-IN" dirty="0"/>
              <a:t>: Google Merchant </a:t>
            </a:r>
            <a:r>
              <a:rPr lang="en-IN" dirty="0" err="1"/>
              <a:t>Center</a:t>
            </a:r>
            <a:r>
              <a:rPr lang="en-IN" dirty="0"/>
              <a:t> provides insights into how products are performing in Google Shopping and other Google properties, helping businesses track and optimize their performance.</a:t>
            </a:r>
            <a:endParaRPr lang="en-US" dirty="0"/>
          </a:p>
        </p:txBody>
      </p:sp>
    </p:spTree>
    <p:extLst>
      <p:ext uri="{BB962C8B-B14F-4D97-AF65-F5344CB8AC3E}">
        <p14:creationId xmlns:p14="http://schemas.microsoft.com/office/powerpoint/2010/main" val="2450572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26A8-2C8C-E828-1CED-75F05A9D8BBD}"/>
              </a:ext>
            </a:extLst>
          </p:cNvPr>
          <p:cNvSpPr>
            <a:spLocks noGrp="1"/>
          </p:cNvSpPr>
          <p:nvPr>
            <p:ph type="title"/>
          </p:nvPr>
        </p:nvSpPr>
        <p:spPr/>
        <p:txBody>
          <a:bodyPr/>
          <a:lstStyle/>
          <a:p>
            <a:r>
              <a:rPr lang="en-IN" dirty="0"/>
              <a:t>where are the </a:t>
            </a:r>
            <a:r>
              <a:rPr lang="en-IN" dirty="0" err="1"/>
              <a:t>headquaters</a:t>
            </a:r>
            <a:r>
              <a:rPr lang="en-IN" dirty="0"/>
              <a:t> of G.A.M.M.A</a:t>
            </a:r>
            <a:endParaRPr lang="en-US" dirty="0"/>
          </a:p>
        </p:txBody>
      </p:sp>
      <p:sp>
        <p:nvSpPr>
          <p:cNvPr id="3" name="Content Placeholder 2">
            <a:extLst>
              <a:ext uri="{FF2B5EF4-FFF2-40B4-BE49-F238E27FC236}">
                <a16:creationId xmlns:a16="http://schemas.microsoft.com/office/drawing/2014/main" id="{825361F0-F8B4-E3BC-7809-76EDDE7A53CC}"/>
              </a:ext>
            </a:extLst>
          </p:cNvPr>
          <p:cNvSpPr>
            <a:spLocks noGrp="1"/>
          </p:cNvSpPr>
          <p:nvPr>
            <p:ph idx="1"/>
          </p:nvPr>
        </p:nvSpPr>
        <p:spPr/>
        <p:txBody>
          <a:bodyPr>
            <a:normAutofit fontScale="62500" lnSpcReduction="20000"/>
          </a:bodyPr>
          <a:lstStyle/>
          <a:p>
            <a:pPr marL="0" indent="0">
              <a:buNone/>
            </a:pPr>
            <a:r>
              <a:rPr lang="en-IN" dirty="0"/>
              <a:t>Here are the headquarters of some of the biggest tech companies:</a:t>
            </a:r>
          </a:p>
          <a:p>
            <a:pPr>
              <a:buFont typeface="+mj-lt"/>
              <a:buAutoNum type="arabicPeriod"/>
            </a:pPr>
            <a:r>
              <a:rPr lang="en-IN" b="1" dirty="0"/>
              <a:t>Google</a:t>
            </a:r>
            <a:r>
              <a:rPr lang="en-IN" dirty="0"/>
              <a:t>:</a:t>
            </a:r>
          </a:p>
          <a:p>
            <a:pPr marL="742950" lvl="1" indent="-285750">
              <a:buFont typeface="+mj-lt"/>
              <a:buAutoNum type="arabicPeriod"/>
            </a:pPr>
            <a:r>
              <a:rPr lang="en-IN" b="1" dirty="0"/>
              <a:t>Location</a:t>
            </a:r>
            <a:r>
              <a:rPr lang="en-IN" dirty="0"/>
              <a:t>: Mountain View, California, USA</a:t>
            </a:r>
          </a:p>
          <a:p>
            <a:pPr marL="742950" lvl="1" indent="-285750">
              <a:buFont typeface="+mj-lt"/>
              <a:buAutoNum type="arabicPeriod"/>
            </a:pPr>
            <a:r>
              <a:rPr lang="en-IN" b="1" dirty="0"/>
              <a:t>Address</a:t>
            </a:r>
            <a:r>
              <a:rPr lang="en-IN" dirty="0"/>
              <a:t>: 1600 Amphitheatre Parkway, Mountain View, CA 94043</a:t>
            </a:r>
          </a:p>
          <a:p>
            <a:pPr>
              <a:buFont typeface="+mj-lt"/>
              <a:buAutoNum type="arabicPeriod"/>
            </a:pPr>
            <a:r>
              <a:rPr lang="en-IN" b="1" dirty="0"/>
              <a:t>Amazon</a:t>
            </a:r>
            <a:r>
              <a:rPr lang="en-IN" dirty="0"/>
              <a:t>:</a:t>
            </a:r>
          </a:p>
          <a:p>
            <a:pPr marL="742950" lvl="1" indent="-285750">
              <a:buFont typeface="+mj-lt"/>
              <a:buAutoNum type="arabicPeriod"/>
            </a:pPr>
            <a:r>
              <a:rPr lang="en-IN" b="1" dirty="0"/>
              <a:t>Location</a:t>
            </a:r>
            <a:r>
              <a:rPr lang="en-IN" dirty="0"/>
              <a:t>: Seattle, Washington, USA</a:t>
            </a:r>
          </a:p>
          <a:p>
            <a:pPr marL="742950" lvl="1" indent="-285750">
              <a:buFont typeface="+mj-lt"/>
              <a:buAutoNum type="arabicPeriod"/>
            </a:pPr>
            <a:r>
              <a:rPr lang="en-IN" b="1" dirty="0"/>
              <a:t>Address</a:t>
            </a:r>
            <a:r>
              <a:rPr lang="en-IN" dirty="0"/>
              <a:t>: 410 Terry Avenue North, Seattle, WA 98109</a:t>
            </a:r>
          </a:p>
          <a:p>
            <a:pPr>
              <a:buFont typeface="+mj-lt"/>
              <a:buAutoNum type="arabicPeriod"/>
            </a:pPr>
            <a:r>
              <a:rPr lang="en-IN" b="1" dirty="0"/>
              <a:t>Meta (formerly Facebook)</a:t>
            </a:r>
            <a:r>
              <a:rPr lang="en-IN" dirty="0"/>
              <a:t>:</a:t>
            </a:r>
          </a:p>
          <a:p>
            <a:pPr marL="742950" lvl="1" indent="-285750">
              <a:buFont typeface="+mj-lt"/>
              <a:buAutoNum type="arabicPeriod"/>
            </a:pPr>
            <a:r>
              <a:rPr lang="en-IN" b="1" dirty="0"/>
              <a:t>Location</a:t>
            </a:r>
            <a:r>
              <a:rPr lang="en-IN" dirty="0"/>
              <a:t>: Menlo Park, California, USA</a:t>
            </a:r>
          </a:p>
          <a:p>
            <a:pPr marL="742950" lvl="1" indent="-285750">
              <a:buFont typeface="+mj-lt"/>
              <a:buAutoNum type="arabicPeriod"/>
            </a:pPr>
            <a:r>
              <a:rPr lang="en-IN" b="1" dirty="0"/>
              <a:t>Address</a:t>
            </a:r>
            <a:r>
              <a:rPr lang="en-IN" dirty="0"/>
              <a:t>: 1 Hacker Way, Menlo Park, CA 94025</a:t>
            </a:r>
          </a:p>
          <a:p>
            <a:pPr>
              <a:buFont typeface="+mj-lt"/>
              <a:buAutoNum type="arabicPeriod"/>
            </a:pPr>
            <a:r>
              <a:rPr lang="en-IN" b="1" dirty="0"/>
              <a:t>Microsoft</a:t>
            </a:r>
            <a:r>
              <a:rPr lang="en-IN" dirty="0"/>
              <a:t>:</a:t>
            </a:r>
          </a:p>
          <a:p>
            <a:pPr marL="742950" lvl="1" indent="-285750">
              <a:buFont typeface="+mj-lt"/>
              <a:buAutoNum type="arabicPeriod"/>
            </a:pPr>
            <a:r>
              <a:rPr lang="en-IN" b="1" dirty="0"/>
              <a:t>Location</a:t>
            </a:r>
            <a:r>
              <a:rPr lang="en-IN" dirty="0"/>
              <a:t>: Redmond, Washington, USA</a:t>
            </a:r>
          </a:p>
          <a:p>
            <a:pPr marL="742950" lvl="1" indent="-285750">
              <a:buFont typeface="+mj-lt"/>
              <a:buAutoNum type="arabicPeriod"/>
            </a:pPr>
            <a:r>
              <a:rPr lang="en-IN" b="1" dirty="0"/>
              <a:t>Address</a:t>
            </a:r>
            <a:r>
              <a:rPr lang="en-IN" dirty="0"/>
              <a:t>: 1 Microsoft Way, Redmond, WA 98052</a:t>
            </a:r>
          </a:p>
          <a:p>
            <a:pPr>
              <a:buFont typeface="+mj-lt"/>
              <a:buAutoNum type="arabicPeriod"/>
            </a:pPr>
            <a:r>
              <a:rPr lang="en-IN" b="1" dirty="0"/>
              <a:t>Apple</a:t>
            </a:r>
            <a:r>
              <a:rPr lang="en-IN" dirty="0"/>
              <a:t>:</a:t>
            </a:r>
          </a:p>
          <a:p>
            <a:pPr marL="742950" lvl="1" indent="-285750">
              <a:buFont typeface="+mj-lt"/>
              <a:buAutoNum type="arabicPeriod"/>
            </a:pPr>
            <a:r>
              <a:rPr lang="en-IN" b="1" dirty="0"/>
              <a:t>Location</a:t>
            </a:r>
            <a:r>
              <a:rPr lang="en-IN" dirty="0"/>
              <a:t>: Cupertino, California, USA</a:t>
            </a:r>
          </a:p>
          <a:p>
            <a:pPr marL="742950" lvl="1" indent="-285750">
              <a:buFont typeface="+mj-lt"/>
              <a:buAutoNum type="arabicPeriod"/>
            </a:pPr>
            <a:r>
              <a:rPr lang="en-IN" b="1" dirty="0"/>
              <a:t>Address</a:t>
            </a:r>
            <a:r>
              <a:rPr lang="en-IN" dirty="0"/>
              <a:t>: Apple Park, 1 Infinite Loop, Cupertino, CA 95014</a:t>
            </a:r>
          </a:p>
          <a:p>
            <a:endParaRPr lang="en-US" dirty="0"/>
          </a:p>
        </p:txBody>
      </p:sp>
    </p:spTree>
    <p:extLst>
      <p:ext uri="{BB962C8B-B14F-4D97-AF65-F5344CB8AC3E}">
        <p14:creationId xmlns:p14="http://schemas.microsoft.com/office/powerpoint/2010/main" val="18302115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5D3B-81FD-0CF1-7277-A31D47BECD44}"/>
              </a:ext>
            </a:extLst>
          </p:cNvPr>
          <p:cNvSpPr>
            <a:spLocks noGrp="1"/>
          </p:cNvSpPr>
          <p:nvPr>
            <p:ph type="title"/>
          </p:nvPr>
        </p:nvSpPr>
        <p:spPr/>
        <p:txBody>
          <a:bodyPr/>
          <a:lstStyle/>
          <a:p>
            <a:r>
              <a:rPr lang="en-IN" dirty="0"/>
              <a:t>what are no code web apps</a:t>
            </a:r>
            <a:endParaRPr lang="en-US" dirty="0"/>
          </a:p>
        </p:txBody>
      </p:sp>
      <p:sp>
        <p:nvSpPr>
          <p:cNvPr id="3" name="Content Placeholder 2">
            <a:extLst>
              <a:ext uri="{FF2B5EF4-FFF2-40B4-BE49-F238E27FC236}">
                <a16:creationId xmlns:a16="http://schemas.microsoft.com/office/drawing/2014/main" id="{20DEF6D2-3F50-0B92-3170-16D9B7257FAA}"/>
              </a:ext>
            </a:extLst>
          </p:cNvPr>
          <p:cNvSpPr>
            <a:spLocks noGrp="1"/>
          </p:cNvSpPr>
          <p:nvPr>
            <p:ph idx="1"/>
          </p:nvPr>
        </p:nvSpPr>
        <p:spPr/>
        <p:txBody>
          <a:bodyPr/>
          <a:lstStyle/>
          <a:p>
            <a:r>
              <a:rPr lang="en-IN" b="1" dirty="0"/>
              <a:t>No-code web apps</a:t>
            </a:r>
            <a:r>
              <a:rPr lang="en-IN" dirty="0"/>
              <a:t> are applications that allow users to create, build, and manage websites or web-based tools without needing to write code. These platforms provide visual interfaces, drag-and-drop functionality, and pre-built templates that make it easy for non-technical users to design and launch web applications.</a:t>
            </a:r>
            <a:endParaRPr lang="en-US" dirty="0"/>
          </a:p>
        </p:txBody>
      </p:sp>
    </p:spTree>
    <p:extLst>
      <p:ext uri="{BB962C8B-B14F-4D97-AF65-F5344CB8AC3E}">
        <p14:creationId xmlns:p14="http://schemas.microsoft.com/office/powerpoint/2010/main" val="10561050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DE22-5A5F-C587-8B11-AD67BED352C4}"/>
              </a:ext>
            </a:extLst>
          </p:cNvPr>
          <p:cNvSpPr>
            <a:spLocks noGrp="1"/>
          </p:cNvSpPr>
          <p:nvPr>
            <p:ph type="title"/>
          </p:nvPr>
        </p:nvSpPr>
        <p:spPr/>
        <p:txBody>
          <a:bodyPr/>
          <a:lstStyle/>
          <a:p>
            <a:r>
              <a:rPr lang="en-IN" dirty="0"/>
              <a:t>Key Features</a:t>
            </a:r>
            <a:endParaRPr lang="en-US" dirty="0"/>
          </a:p>
        </p:txBody>
      </p:sp>
      <p:sp>
        <p:nvSpPr>
          <p:cNvPr id="3" name="Content Placeholder 2">
            <a:extLst>
              <a:ext uri="{FF2B5EF4-FFF2-40B4-BE49-F238E27FC236}">
                <a16:creationId xmlns:a16="http://schemas.microsoft.com/office/drawing/2014/main" id="{47B540BD-09DB-3223-D436-763BFDC0D8BA}"/>
              </a:ext>
            </a:extLst>
          </p:cNvPr>
          <p:cNvSpPr>
            <a:spLocks noGrp="1"/>
          </p:cNvSpPr>
          <p:nvPr>
            <p:ph idx="1"/>
          </p:nvPr>
        </p:nvSpPr>
        <p:spPr/>
        <p:txBody>
          <a:bodyPr>
            <a:normAutofit fontScale="92500" lnSpcReduction="10000"/>
          </a:bodyPr>
          <a:lstStyle/>
          <a:p>
            <a:r>
              <a:rPr lang="en-IN" b="1" dirty="0"/>
              <a:t>Visual Development</a:t>
            </a:r>
            <a:r>
              <a:rPr lang="en-IN" dirty="0"/>
              <a:t>: Users can build websites or apps through intuitive visual interfaces where they can drag and drop elements like buttons, forms, images, and text.</a:t>
            </a:r>
          </a:p>
          <a:p>
            <a:r>
              <a:rPr lang="en-IN" b="1" dirty="0"/>
              <a:t>Pre-built Templates</a:t>
            </a:r>
            <a:r>
              <a:rPr lang="en-IN" dirty="0"/>
              <a:t>: No-code platforms typically offer customizable templates that speed up the app creation process.</a:t>
            </a:r>
          </a:p>
          <a:p>
            <a:r>
              <a:rPr lang="en-IN" b="1" dirty="0"/>
              <a:t>Integrated Tools</a:t>
            </a:r>
            <a:r>
              <a:rPr lang="en-IN" dirty="0"/>
              <a:t>: Many no-code platforms include integrations with other services, such as databases, CRMs, and APIs, without requiring coding.</a:t>
            </a:r>
          </a:p>
          <a:p>
            <a:r>
              <a:rPr lang="en-IN" b="1" dirty="0"/>
              <a:t>Customization Options</a:t>
            </a:r>
            <a:r>
              <a:rPr lang="en-IN" dirty="0"/>
              <a:t>: Even though no-code platforms are designed for non-developers, they often allow for customization through logic-building tools, form creation, and user management features.</a:t>
            </a:r>
            <a:endParaRPr lang="en-US" dirty="0"/>
          </a:p>
        </p:txBody>
      </p:sp>
    </p:spTree>
    <p:extLst>
      <p:ext uri="{BB962C8B-B14F-4D97-AF65-F5344CB8AC3E}">
        <p14:creationId xmlns:p14="http://schemas.microsoft.com/office/powerpoint/2010/main" val="19019807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3E2A-8131-ED58-CB68-DA347FD11F84}"/>
              </a:ext>
            </a:extLst>
          </p:cNvPr>
          <p:cNvSpPr>
            <a:spLocks noGrp="1"/>
          </p:cNvSpPr>
          <p:nvPr>
            <p:ph type="title"/>
          </p:nvPr>
        </p:nvSpPr>
        <p:spPr/>
        <p:txBody>
          <a:bodyPr/>
          <a:lstStyle/>
          <a:p>
            <a:r>
              <a:rPr lang="en-IN" dirty="0"/>
              <a:t>Examples of No-Code Web App Platforms</a:t>
            </a:r>
            <a:endParaRPr lang="en-US" dirty="0"/>
          </a:p>
        </p:txBody>
      </p:sp>
      <p:sp>
        <p:nvSpPr>
          <p:cNvPr id="3" name="Content Placeholder 2">
            <a:extLst>
              <a:ext uri="{FF2B5EF4-FFF2-40B4-BE49-F238E27FC236}">
                <a16:creationId xmlns:a16="http://schemas.microsoft.com/office/drawing/2014/main" id="{8A6ACEE8-8E17-BB59-A7EF-1BCE3F6302A5}"/>
              </a:ext>
            </a:extLst>
          </p:cNvPr>
          <p:cNvSpPr>
            <a:spLocks noGrp="1"/>
          </p:cNvSpPr>
          <p:nvPr>
            <p:ph idx="1"/>
          </p:nvPr>
        </p:nvSpPr>
        <p:spPr/>
        <p:txBody>
          <a:bodyPr>
            <a:normAutofit/>
          </a:bodyPr>
          <a:lstStyle/>
          <a:p>
            <a:r>
              <a:rPr lang="en-IN" b="1" dirty="0"/>
              <a:t>Wix</a:t>
            </a:r>
            <a:r>
              <a:rPr lang="en-IN" dirty="0"/>
              <a:t>: A website builder that offers customizable templates for creating web pages without coding. It also provides business tools like e-commerce, booking systems, and marketing tools.</a:t>
            </a:r>
          </a:p>
          <a:p>
            <a:r>
              <a:rPr lang="en-IN" b="1" dirty="0"/>
              <a:t>Bubble</a:t>
            </a:r>
            <a:r>
              <a:rPr lang="en-IN" dirty="0"/>
              <a:t>: A powerful no-code platform that allows users to create complex web applications. It provides drag-and-drop features and supports workflows, databases, and integrations.</a:t>
            </a:r>
          </a:p>
          <a:p>
            <a:r>
              <a:rPr lang="en-IN" b="1" dirty="0" err="1"/>
              <a:t>Webflow</a:t>
            </a:r>
            <a:r>
              <a:rPr lang="en-IN" dirty="0"/>
              <a:t>: A no-code platform for building responsive websites with advanced visual design tools and CMS capabilities, aimed at designers.</a:t>
            </a:r>
          </a:p>
          <a:p>
            <a:pPr marL="0" indent="0">
              <a:buNone/>
            </a:pPr>
            <a:endParaRPr lang="en-US" dirty="0"/>
          </a:p>
        </p:txBody>
      </p:sp>
    </p:spTree>
    <p:extLst>
      <p:ext uri="{BB962C8B-B14F-4D97-AF65-F5344CB8AC3E}">
        <p14:creationId xmlns:p14="http://schemas.microsoft.com/office/powerpoint/2010/main" val="41180425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BA82-82EE-3561-E2AA-CAA73EA96F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1F581-1738-B3FF-29E3-DED2D9B7D258}"/>
              </a:ext>
            </a:extLst>
          </p:cNvPr>
          <p:cNvSpPr>
            <a:spLocks noGrp="1"/>
          </p:cNvSpPr>
          <p:nvPr>
            <p:ph idx="1"/>
          </p:nvPr>
        </p:nvSpPr>
        <p:spPr>
          <a:xfrm>
            <a:off x="838200" y="1244009"/>
            <a:ext cx="10515600" cy="4932954"/>
          </a:xfrm>
        </p:spPr>
        <p:txBody>
          <a:bodyPr>
            <a:normAutofit lnSpcReduction="10000"/>
          </a:bodyPr>
          <a:lstStyle/>
          <a:p>
            <a:r>
              <a:rPr lang="en-IN" sz="4400" b="1" dirty="0" err="1"/>
              <a:t>Adalo</a:t>
            </a:r>
            <a:r>
              <a:rPr lang="en-IN" sz="4400" dirty="0"/>
              <a:t>: A platform that lets users build mobile and web apps, with drag-and-drop elements and the ability to set up actions and databases.</a:t>
            </a:r>
          </a:p>
          <a:p>
            <a:r>
              <a:rPr lang="en-IN" sz="4400" b="1" dirty="0"/>
              <a:t>Glide</a:t>
            </a:r>
            <a:r>
              <a:rPr lang="en-IN" sz="4400" dirty="0"/>
              <a:t>: A tool to turn Google Sheets into apps, providing users a no-code way to create simple apps using data from spreadsheets</a:t>
            </a:r>
            <a:endParaRPr lang="en-US" sz="4400" dirty="0"/>
          </a:p>
        </p:txBody>
      </p:sp>
    </p:spTree>
    <p:extLst>
      <p:ext uri="{BB962C8B-B14F-4D97-AF65-F5344CB8AC3E}">
        <p14:creationId xmlns:p14="http://schemas.microsoft.com/office/powerpoint/2010/main" val="712948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F38-BCBA-6681-D1FC-78F760151B3A}"/>
              </a:ext>
            </a:extLst>
          </p:cNvPr>
          <p:cNvSpPr>
            <a:spLocks noGrp="1"/>
          </p:cNvSpPr>
          <p:nvPr>
            <p:ph type="title"/>
          </p:nvPr>
        </p:nvSpPr>
        <p:spPr/>
        <p:txBody>
          <a:bodyPr/>
          <a:lstStyle/>
          <a:p>
            <a:r>
              <a:rPr lang="en-IN" dirty="0"/>
              <a:t>Ecommerce product </a:t>
            </a:r>
            <a:r>
              <a:rPr lang="en-IN" dirty="0" err="1"/>
              <a:t>catalog</a:t>
            </a:r>
            <a:endParaRPr lang="en-US" dirty="0"/>
          </a:p>
        </p:txBody>
      </p:sp>
      <p:sp>
        <p:nvSpPr>
          <p:cNvPr id="3" name="Content Placeholder 2">
            <a:extLst>
              <a:ext uri="{FF2B5EF4-FFF2-40B4-BE49-F238E27FC236}">
                <a16:creationId xmlns:a16="http://schemas.microsoft.com/office/drawing/2014/main" id="{38323C7A-87D6-F7C8-0C36-4D004281102D}"/>
              </a:ext>
            </a:extLst>
          </p:cNvPr>
          <p:cNvSpPr>
            <a:spLocks noGrp="1"/>
          </p:cNvSpPr>
          <p:nvPr>
            <p:ph idx="1"/>
          </p:nvPr>
        </p:nvSpPr>
        <p:spPr/>
        <p:txBody>
          <a:bodyPr/>
          <a:lstStyle/>
          <a:p>
            <a:r>
              <a:rPr lang="en-IN" dirty="0"/>
              <a:t>An </a:t>
            </a:r>
            <a:r>
              <a:rPr lang="en-IN" b="1" dirty="0"/>
              <a:t>eCommerce product </a:t>
            </a:r>
            <a:r>
              <a:rPr lang="en-IN" b="1" dirty="0" err="1"/>
              <a:t>catalog</a:t>
            </a:r>
            <a:r>
              <a:rPr lang="en-IN" dirty="0"/>
              <a:t> is an organized collection of products that an online store offers for sale. It is a structured, digital inventory of products that provides details about each item, including descriptions, images, prices, specifications, availability, and other relevant information. The </a:t>
            </a:r>
            <a:r>
              <a:rPr lang="en-IN" dirty="0" err="1"/>
              <a:t>catalog</a:t>
            </a:r>
            <a:r>
              <a:rPr lang="en-IN" dirty="0"/>
              <a:t> serves as the foundation of an eCommerce website, allowing customers to browse, search, and filter products before making a purchase.</a:t>
            </a:r>
            <a:endParaRPr lang="en-US" dirty="0"/>
          </a:p>
        </p:txBody>
      </p:sp>
    </p:spTree>
    <p:extLst>
      <p:ext uri="{BB962C8B-B14F-4D97-AF65-F5344CB8AC3E}">
        <p14:creationId xmlns:p14="http://schemas.microsoft.com/office/powerpoint/2010/main" val="12710354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E606-D9CC-46E6-5113-F670E6A742E0}"/>
              </a:ext>
            </a:extLst>
          </p:cNvPr>
          <p:cNvSpPr>
            <a:spLocks noGrp="1"/>
          </p:cNvSpPr>
          <p:nvPr>
            <p:ph type="title"/>
          </p:nvPr>
        </p:nvSpPr>
        <p:spPr/>
        <p:txBody>
          <a:bodyPr/>
          <a:lstStyle/>
          <a:p>
            <a:r>
              <a:rPr lang="en-IN" dirty="0"/>
              <a:t>Key Components of an eCommerce Product </a:t>
            </a:r>
            <a:r>
              <a:rPr lang="en-IN" dirty="0" err="1"/>
              <a:t>Catalog</a:t>
            </a:r>
            <a:endParaRPr lang="en-US" dirty="0"/>
          </a:p>
        </p:txBody>
      </p:sp>
      <p:sp>
        <p:nvSpPr>
          <p:cNvPr id="3" name="Content Placeholder 2">
            <a:extLst>
              <a:ext uri="{FF2B5EF4-FFF2-40B4-BE49-F238E27FC236}">
                <a16:creationId xmlns:a16="http://schemas.microsoft.com/office/drawing/2014/main" id="{1953B7B4-7A8A-E14B-27EE-87B3A80A3950}"/>
              </a:ext>
            </a:extLst>
          </p:cNvPr>
          <p:cNvSpPr>
            <a:spLocks noGrp="1"/>
          </p:cNvSpPr>
          <p:nvPr>
            <p:ph idx="1"/>
          </p:nvPr>
        </p:nvSpPr>
        <p:spPr/>
        <p:txBody>
          <a:bodyPr/>
          <a:lstStyle/>
          <a:p>
            <a:pPr>
              <a:buFont typeface="Arial" panose="020B0604020202020204" pitchFamily="34" charset="0"/>
              <a:buChar char="•"/>
            </a:pPr>
            <a:r>
              <a:rPr lang="en-IN" b="1" dirty="0"/>
              <a:t>Product Information</a:t>
            </a:r>
            <a:r>
              <a:rPr lang="en-IN" dirty="0"/>
              <a:t>: Each product in the </a:t>
            </a:r>
            <a:r>
              <a:rPr lang="en-IN" dirty="0" err="1"/>
              <a:t>catalog</a:t>
            </a:r>
            <a:r>
              <a:rPr lang="en-IN" dirty="0"/>
              <a:t> will have key details </a:t>
            </a:r>
            <a:r>
              <a:rPr lang="en-IN" dirty="0" err="1"/>
              <a:t>like:Product</a:t>
            </a:r>
            <a:r>
              <a:rPr lang="en-IN" dirty="0"/>
              <a:t> name</a:t>
            </a:r>
          </a:p>
          <a:p>
            <a:pPr>
              <a:buFont typeface="Arial" panose="020B0604020202020204" pitchFamily="34" charset="0"/>
              <a:buChar char="•"/>
            </a:pPr>
            <a:r>
              <a:rPr lang="en-IN" dirty="0"/>
              <a:t>Description</a:t>
            </a:r>
          </a:p>
          <a:p>
            <a:pPr>
              <a:buFont typeface="Arial" panose="020B0604020202020204" pitchFamily="34" charset="0"/>
              <a:buChar char="•"/>
            </a:pPr>
            <a:r>
              <a:rPr lang="en-IN" dirty="0"/>
              <a:t>Pricing (including discounts if any)</a:t>
            </a:r>
          </a:p>
          <a:p>
            <a:pPr>
              <a:buFont typeface="Arial" panose="020B0604020202020204" pitchFamily="34" charset="0"/>
              <a:buChar char="•"/>
            </a:pPr>
            <a:r>
              <a:rPr lang="en-IN" dirty="0"/>
              <a:t>SKU (Stock Keeping Unit) or product code</a:t>
            </a:r>
          </a:p>
          <a:p>
            <a:pPr>
              <a:buFont typeface="Arial" panose="020B0604020202020204" pitchFamily="34" charset="0"/>
              <a:buChar char="•"/>
            </a:pPr>
            <a:r>
              <a:rPr lang="en-IN" dirty="0"/>
              <a:t>Size, </a:t>
            </a:r>
            <a:r>
              <a:rPr lang="en-IN" dirty="0" err="1"/>
              <a:t>color</a:t>
            </a:r>
            <a:r>
              <a:rPr lang="en-IN" dirty="0"/>
              <a:t>, or other variants</a:t>
            </a:r>
          </a:p>
          <a:p>
            <a:pPr>
              <a:buFont typeface="Arial" panose="020B0604020202020204" pitchFamily="34" charset="0"/>
              <a:buChar char="•"/>
            </a:pPr>
            <a:r>
              <a:rPr lang="en-IN" dirty="0"/>
              <a:t>Availability or stock status</a:t>
            </a:r>
          </a:p>
          <a:p>
            <a:endParaRPr lang="en-US" dirty="0"/>
          </a:p>
        </p:txBody>
      </p:sp>
    </p:spTree>
    <p:extLst>
      <p:ext uri="{BB962C8B-B14F-4D97-AF65-F5344CB8AC3E}">
        <p14:creationId xmlns:p14="http://schemas.microsoft.com/office/powerpoint/2010/main" val="25600088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187A-D2AB-ADBB-A0BA-3B78E01DD9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4926F-E706-B481-B879-C1C484B761EA}"/>
              </a:ext>
            </a:extLst>
          </p:cNvPr>
          <p:cNvSpPr>
            <a:spLocks noGrp="1"/>
          </p:cNvSpPr>
          <p:nvPr>
            <p:ph idx="1"/>
          </p:nvPr>
        </p:nvSpPr>
        <p:spPr>
          <a:xfrm>
            <a:off x="838200" y="776177"/>
            <a:ext cx="10515600" cy="5400786"/>
          </a:xfrm>
        </p:spPr>
        <p:txBody>
          <a:bodyPr>
            <a:normAutofit/>
          </a:bodyPr>
          <a:lstStyle/>
          <a:p>
            <a:r>
              <a:rPr lang="en-IN" sz="3200" b="1" dirty="0"/>
              <a:t>Images and Videos</a:t>
            </a:r>
            <a:r>
              <a:rPr lang="en-IN" sz="3200" dirty="0"/>
              <a:t>: High-quality images or videos showcasing the product from different angles are essential for providing a comprehensive view to potential buyers.</a:t>
            </a:r>
          </a:p>
          <a:p>
            <a:r>
              <a:rPr lang="en-IN" sz="3200" b="1" dirty="0"/>
              <a:t>Categories and Filters</a:t>
            </a:r>
            <a:r>
              <a:rPr lang="en-IN" sz="3200" dirty="0"/>
              <a:t>: Products are usually grouped into categories (e.g., electronics, clothing, home goods) and subcategories to help users find products more easily. Filtering options like price range, </a:t>
            </a:r>
            <a:r>
              <a:rPr lang="en-IN" sz="3200" dirty="0" err="1"/>
              <a:t>color</a:t>
            </a:r>
            <a:r>
              <a:rPr lang="en-IN" sz="3200" dirty="0"/>
              <a:t>, or size also enhance user experience.</a:t>
            </a:r>
          </a:p>
          <a:p>
            <a:r>
              <a:rPr lang="en-IN" sz="3200" b="1" dirty="0"/>
              <a:t>Pricing and Discounts</a:t>
            </a:r>
            <a:r>
              <a:rPr lang="en-IN" sz="3200" dirty="0"/>
              <a:t>: Information about product prices, special offers, bundles, or seasonal discounts.</a:t>
            </a:r>
          </a:p>
        </p:txBody>
      </p:sp>
    </p:spTree>
    <p:extLst>
      <p:ext uri="{BB962C8B-B14F-4D97-AF65-F5344CB8AC3E}">
        <p14:creationId xmlns:p14="http://schemas.microsoft.com/office/powerpoint/2010/main" val="226424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D234-EEAD-692A-DBF0-9D3CE12114E4}"/>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73F431E8-32DF-FDDF-9C1B-8BB05995B198}"/>
              </a:ext>
            </a:extLst>
          </p:cNvPr>
          <p:cNvSpPr>
            <a:spLocks noGrp="1"/>
          </p:cNvSpPr>
          <p:nvPr>
            <p:ph idx="1"/>
          </p:nvPr>
        </p:nvSpPr>
        <p:spPr/>
        <p:txBody>
          <a:bodyPr/>
          <a:lstStyle/>
          <a:p>
            <a:r>
              <a:rPr lang="en-IN" b="1" dirty="0"/>
              <a:t>Brute Force Attacks:</a:t>
            </a:r>
          </a:p>
          <a:p>
            <a:pPr>
              <a:buFont typeface="Arial" panose="020B0604020202020204" pitchFamily="34" charset="0"/>
              <a:buChar char="•"/>
            </a:pPr>
            <a:r>
              <a:rPr lang="en-IN" b="1" dirty="0"/>
              <a:t>Guessing OTPs Without Rate Limits</a:t>
            </a:r>
            <a:r>
              <a:rPr lang="en-IN" dirty="0"/>
              <a:t>: Attackers may attempt to guess OTPs using automated tools. Without rate limiting (limiting login attempts), this becomes a feasible attack vector.</a:t>
            </a:r>
          </a:p>
          <a:p>
            <a:pPr>
              <a:buFont typeface="Arial" panose="020B0604020202020204" pitchFamily="34" charset="0"/>
              <a:buChar char="•"/>
            </a:pPr>
            <a:r>
              <a:rPr lang="en-IN" b="1" dirty="0"/>
              <a:t>Impact</a:t>
            </a:r>
            <a:r>
              <a:rPr lang="en-IN" dirty="0"/>
              <a:t>: Short OTPs (e.g., 4 or 6 digits) are vulnerable if systems don’t implement mechanisms to limit the number of attempts.</a:t>
            </a:r>
          </a:p>
          <a:p>
            <a:endParaRPr lang="en-US" dirty="0"/>
          </a:p>
        </p:txBody>
      </p:sp>
    </p:spTree>
    <p:extLst>
      <p:ext uri="{BB962C8B-B14F-4D97-AF65-F5344CB8AC3E}">
        <p14:creationId xmlns:p14="http://schemas.microsoft.com/office/powerpoint/2010/main" val="717704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126C-167A-8B0B-1661-E13053A9D3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3F1A6E-1DEE-EF2F-F662-2136B136287A}"/>
              </a:ext>
            </a:extLst>
          </p:cNvPr>
          <p:cNvSpPr>
            <a:spLocks noGrp="1"/>
          </p:cNvSpPr>
          <p:nvPr>
            <p:ph idx="1"/>
          </p:nvPr>
        </p:nvSpPr>
        <p:spPr>
          <a:xfrm>
            <a:off x="838200" y="1201479"/>
            <a:ext cx="10515600" cy="4975484"/>
          </a:xfrm>
        </p:spPr>
        <p:txBody>
          <a:bodyPr>
            <a:normAutofit/>
          </a:bodyPr>
          <a:lstStyle/>
          <a:p>
            <a:r>
              <a:rPr lang="en-IN" sz="4000" b="1" dirty="0"/>
              <a:t>Shipping and Delivery Information</a:t>
            </a:r>
            <a:r>
              <a:rPr lang="en-IN" sz="4000" dirty="0"/>
              <a:t>: Availability of shipping options, delivery times, and shipping costs for each product.</a:t>
            </a:r>
          </a:p>
          <a:p>
            <a:r>
              <a:rPr lang="en-IN" sz="4000" b="1" dirty="0"/>
              <a:t>Product Reviews and Ratings</a:t>
            </a:r>
            <a:r>
              <a:rPr lang="en-IN" sz="4000" dirty="0"/>
              <a:t>: Customer reviews and ratings are often part of the </a:t>
            </a:r>
            <a:r>
              <a:rPr lang="en-IN" sz="4000" dirty="0" err="1"/>
              <a:t>catalog</a:t>
            </a:r>
            <a:r>
              <a:rPr lang="en-IN" sz="4000" dirty="0"/>
              <a:t> to give potential buyers insights from others who have purchased the same items.</a:t>
            </a:r>
            <a:endParaRPr lang="en-US" sz="4000" dirty="0"/>
          </a:p>
          <a:p>
            <a:endParaRPr lang="en-US" sz="4000" dirty="0"/>
          </a:p>
        </p:txBody>
      </p:sp>
    </p:spTree>
    <p:extLst>
      <p:ext uri="{BB962C8B-B14F-4D97-AF65-F5344CB8AC3E}">
        <p14:creationId xmlns:p14="http://schemas.microsoft.com/office/powerpoint/2010/main" val="37189742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4B49-EF8D-B2DD-E422-D3402ECFF8A4}"/>
              </a:ext>
            </a:extLst>
          </p:cNvPr>
          <p:cNvSpPr>
            <a:spLocks noGrp="1"/>
          </p:cNvSpPr>
          <p:nvPr>
            <p:ph type="title"/>
          </p:nvPr>
        </p:nvSpPr>
        <p:spPr/>
        <p:txBody>
          <a:bodyPr/>
          <a:lstStyle/>
          <a:p>
            <a:r>
              <a:rPr lang="en-IN" dirty="0"/>
              <a:t>Types of Product </a:t>
            </a:r>
            <a:r>
              <a:rPr lang="en-IN" dirty="0" err="1"/>
              <a:t>Catalogs</a:t>
            </a:r>
            <a:endParaRPr lang="en-US" dirty="0"/>
          </a:p>
        </p:txBody>
      </p:sp>
      <p:sp>
        <p:nvSpPr>
          <p:cNvPr id="3" name="Content Placeholder 2">
            <a:extLst>
              <a:ext uri="{FF2B5EF4-FFF2-40B4-BE49-F238E27FC236}">
                <a16:creationId xmlns:a16="http://schemas.microsoft.com/office/drawing/2014/main" id="{43119AE8-1C17-4188-7ECE-5ABC7331047C}"/>
              </a:ext>
            </a:extLst>
          </p:cNvPr>
          <p:cNvSpPr>
            <a:spLocks noGrp="1"/>
          </p:cNvSpPr>
          <p:nvPr>
            <p:ph idx="1"/>
          </p:nvPr>
        </p:nvSpPr>
        <p:spPr/>
        <p:txBody>
          <a:bodyPr/>
          <a:lstStyle/>
          <a:p>
            <a:pPr>
              <a:buFont typeface="+mj-lt"/>
              <a:buAutoNum type="arabicPeriod"/>
            </a:pPr>
            <a:r>
              <a:rPr lang="en-IN" b="1" dirty="0"/>
              <a:t>Static </a:t>
            </a:r>
            <a:r>
              <a:rPr lang="en-IN" b="1" dirty="0" err="1"/>
              <a:t>Catalog</a:t>
            </a:r>
            <a:r>
              <a:rPr lang="en-IN" dirty="0"/>
              <a:t>: A simple, static </a:t>
            </a:r>
            <a:r>
              <a:rPr lang="en-IN" dirty="0" err="1"/>
              <a:t>catalog</a:t>
            </a:r>
            <a:r>
              <a:rPr lang="en-IN" dirty="0"/>
              <a:t> that only lists products with basic information.</a:t>
            </a:r>
          </a:p>
          <a:p>
            <a:pPr>
              <a:buFont typeface="+mj-lt"/>
              <a:buAutoNum type="arabicPeriod"/>
            </a:pPr>
            <a:r>
              <a:rPr lang="en-IN" b="1" dirty="0"/>
              <a:t>Dynamic </a:t>
            </a:r>
            <a:r>
              <a:rPr lang="en-IN" b="1" dirty="0" err="1"/>
              <a:t>Catalog</a:t>
            </a:r>
            <a:r>
              <a:rPr lang="en-IN" dirty="0"/>
              <a:t>: A </a:t>
            </a:r>
            <a:r>
              <a:rPr lang="en-IN" dirty="0" err="1"/>
              <a:t>catalog</a:t>
            </a:r>
            <a:r>
              <a:rPr lang="en-IN" dirty="0"/>
              <a:t> that can be updated in real-time based on inventory changes or other dynamic elements like user preferences or search data.</a:t>
            </a:r>
          </a:p>
          <a:p>
            <a:pPr>
              <a:buFont typeface="+mj-lt"/>
              <a:buAutoNum type="arabicPeriod"/>
            </a:pPr>
            <a:r>
              <a:rPr lang="en-IN" b="1" dirty="0"/>
              <a:t>Multi-channel </a:t>
            </a:r>
            <a:r>
              <a:rPr lang="en-IN" b="1" dirty="0" err="1"/>
              <a:t>Catalogs</a:t>
            </a:r>
            <a:r>
              <a:rPr lang="en-IN" dirty="0"/>
              <a:t>: Product </a:t>
            </a:r>
            <a:r>
              <a:rPr lang="en-IN" dirty="0" err="1"/>
              <a:t>catalogs</a:t>
            </a:r>
            <a:r>
              <a:rPr lang="en-IN" dirty="0"/>
              <a:t> can be used across various sales channels, such as the company’s website, mobile app, social media platforms, and even third-party marketplaces like Amazon or eBay.</a:t>
            </a:r>
          </a:p>
          <a:p>
            <a:endParaRPr lang="en-US" dirty="0"/>
          </a:p>
        </p:txBody>
      </p:sp>
    </p:spTree>
    <p:extLst>
      <p:ext uri="{BB962C8B-B14F-4D97-AF65-F5344CB8AC3E}">
        <p14:creationId xmlns:p14="http://schemas.microsoft.com/office/powerpoint/2010/main" val="229750100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B6B4-FC0F-7A00-4273-D8BB12EBC80E}"/>
              </a:ext>
            </a:extLst>
          </p:cNvPr>
          <p:cNvSpPr>
            <a:spLocks noGrp="1"/>
          </p:cNvSpPr>
          <p:nvPr>
            <p:ph type="title"/>
          </p:nvPr>
        </p:nvSpPr>
        <p:spPr/>
        <p:txBody>
          <a:bodyPr/>
          <a:lstStyle/>
          <a:p>
            <a:r>
              <a:rPr lang="en-IN" dirty="0"/>
              <a:t>Event Manager in Google Sheets</a:t>
            </a:r>
            <a:endParaRPr lang="en-US" dirty="0"/>
          </a:p>
        </p:txBody>
      </p:sp>
      <p:sp>
        <p:nvSpPr>
          <p:cNvPr id="3" name="Content Placeholder 2">
            <a:extLst>
              <a:ext uri="{FF2B5EF4-FFF2-40B4-BE49-F238E27FC236}">
                <a16:creationId xmlns:a16="http://schemas.microsoft.com/office/drawing/2014/main" id="{9F3836A6-54E6-1870-7570-B3C74BDB76FC}"/>
              </a:ext>
            </a:extLst>
          </p:cNvPr>
          <p:cNvSpPr>
            <a:spLocks noGrp="1"/>
          </p:cNvSpPr>
          <p:nvPr>
            <p:ph idx="1"/>
          </p:nvPr>
        </p:nvSpPr>
        <p:spPr/>
        <p:txBody>
          <a:bodyPr/>
          <a:lstStyle/>
          <a:p>
            <a:r>
              <a:rPr lang="en-IN" dirty="0"/>
              <a:t>An </a:t>
            </a:r>
            <a:r>
              <a:rPr lang="en-IN" b="1" dirty="0"/>
              <a:t>Event Manager in Google Sheets</a:t>
            </a:r>
            <a:r>
              <a:rPr lang="en-IN" dirty="0"/>
              <a:t> is typically a spreadsheet used to organize and manage events, such as conferences, weddings, meetings, or any other type of gathering. It leverages the features of Google Sheets, including data entry, organization, and collaboration, to help keep track of all event-related tasks and details. You can design a custom event management system by creating specific sheets for various event categories and using formulas to automate certain tasks.</a:t>
            </a:r>
            <a:endParaRPr lang="en-US" dirty="0"/>
          </a:p>
        </p:txBody>
      </p:sp>
    </p:spTree>
    <p:extLst>
      <p:ext uri="{BB962C8B-B14F-4D97-AF65-F5344CB8AC3E}">
        <p14:creationId xmlns:p14="http://schemas.microsoft.com/office/powerpoint/2010/main" val="22780013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17CC-6B56-881C-F305-99633A4BE07A}"/>
              </a:ext>
            </a:extLst>
          </p:cNvPr>
          <p:cNvSpPr>
            <a:spLocks noGrp="1"/>
          </p:cNvSpPr>
          <p:nvPr>
            <p:ph type="title"/>
          </p:nvPr>
        </p:nvSpPr>
        <p:spPr/>
        <p:txBody>
          <a:bodyPr/>
          <a:lstStyle/>
          <a:p>
            <a:r>
              <a:rPr lang="en-IN" dirty="0"/>
              <a:t>Key Features of an Event Manager in Google Sheets</a:t>
            </a:r>
            <a:endParaRPr lang="en-US" dirty="0"/>
          </a:p>
        </p:txBody>
      </p:sp>
      <p:sp>
        <p:nvSpPr>
          <p:cNvPr id="3" name="Content Placeholder 2">
            <a:extLst>
              <a:ext uri="{FF2B5EF4-FFF2-40B4-BE49-F238E27FC236}">
                <a16:creationId xmlns:a16="http://schemas.microsoft.com/office/drawing/2014/main" id="{A77D5F54-5DDC-29A5-F81F-F7B52B804F2B}"/>
              </a:ext>
            </a:extLst>
          </p:cNvPr>
          <p:cNvSpPr>
            <a:spLocks noGrp="1"/>
          </p:cNvSpPr>
          <p:nvPr>
            <p:ph idx="1"/>
          </p:nvPr>
        </p:nvSpPr>
        <p:spPr/>
        <p:txBody>
          <a:bodyPr/>
          <a:lstStyle/>
          <a:p>
            <a:r>
              <a:rPr lang="en-IN" b="1" dirty="0"/>
              <a:t>Event Details</a:t>
            </a:r>
            <a:r>
              <a:rPr lang="en-IN" dirty="0"/>
              <a:t>: Create a sheet for basic event information, such as:</a:t>
            </a:r>
          </a:p>
          <a:p>
            <a:pPr>
              <a:buFont typeface="Arial" panose="020B0604020202020204" pitchFamily="34" charset="0"/>
              <a:buChar char="•"/>
            </a:pPr>
            <a:r>
              <a:rPr lang="en-IN" dirty="0"/>
              <a:t>Event name</a:t>
            </a:r>
          </a:p>
          <a:p>
            <a:pPr>
              <a:buFont typeface="Arial" panose="020B0604020202020204" pitchFamily="34" charset="0"/>
              <a:buChar char="•"/>
            </a:pPr>
            <a:r>
              <a:rPr lang="en-IN" dirty="0"/>
              <a:t>Date and time</a:t>
            </a:r>
          </a:p>
          <a:p>
            <a:pPr>
              <a:buFont typeface="Arial" panose="020B0604020202020204" pitchFamily="34" charset="0"/>
              <a:buChar char="•"/>
            </a:pPr>
            <a:r>
              <a:rPr lang="en-IN" dirty="0"/>
              <a:t>Location</a:t>
            </a:r>
          </a:p>
          <a:p>
            <a:pPr>
              <a:buFont typeface="Arial" panose="020B0604020202020204" pitchFamily="34" charset="0"/>
              <a:buChar char="•"/>
            </a:pPr>
            <a:r>
              <a:rPr lang="en-IN" dirty="0"/>
              <a:t>Organizers or contacts</a:t>
            </a:r>
          </a:p>
          <a:p>
            <a:pPr>
              <a:buFont typeface="Arial" panose="020B0604020202020204" pitchFamily="34" charset="0"/>
              <a:buChar char="•"/>
            </a:pPr>
            <a:r>
              <a:rPr lang="en-IN" dirty="0"/>
              <a:t>Budget</a:t>
            </a:r>
          </a:p>
          <a:p>
            <a:pPr>
              <a:buFont typeface="Arial" panose="020B0604020202020204" pitchFamily="34" charset="0"/>
              <a:buChar char="•"/>
            </a:pPr>
            <a:r>
              <a:rPr lang="en-IN" dirty="0"/>
              <a:t>Event description</a:t>
            </a:r>
          </a:p>
          <a:p>
            <a:endParaRPr lang="en-US" dirty="0"/>
          </a:p>
        </p:txBody>
      </p:sp>
    </p:spTree>
    <p:extLst>
      <p:ext uri="{BB962C8B-B14F-4D97-AF65-F5344CB8AC3E}">
        <p14:creationId xmlns:p14="http://schemas.microsoft.com/office/powerpoint/2010/main" val="31349913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D4D5-3DA4-0A68-0E95-89F1E975E7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3F8EDE-FDB2-F98D-87FF-93C2FDDA7B59}"/>
              </a:ext>
            </a:extLst>
          </p:cNvPr>
          <p:cNvSpPr>
            <a:spLocks noGrp="1"/>
          </p:cNvSpPr>
          <p:nvPr>
            <p:ph idx="1"/>
          </p:nvPr>
        </p:nvSpPr>
        <p:spPr/>
        <p:txBody>
          <a:bodyPr/>
          <a:lstStyle/>
          <a:p>
            <a:r>
              <a:rPr lang="en-IN" b="1" dirty="0"/>
              <a:t>Guest List Management</a:t>
            </a:r>
            <a:r>
              <a:rPr lang="en-IN" dirty="0"/>
              <a:t>: Use a dedicated sheet to track guest details:</a:t>
            </a:r>
          </a:p>
          <a:p>
            <a:pPr>
              <a:buFont typeface="Arial" panose="020B0604020202020204" pitchFamily="34" charset="0"/>
              <a:buChar char="•"/>
            </a:pPr>
            <a:r>
              <a:rPr lang="en-IN" dirty="0"/>
              <a:t>Name</a:t>
            </a:r>
          </a:p>
          <a:p>
            <a:pPr>
              <a:buFont typeface="Arial" panose="020B0604020202020204" pitchFamily="34" charset="0"/>
              <a:buChar char="•"/>
            </a:pPr>
            <a:r>
              <a:rPr lang="en-IN" dirty="0"/>
              <a:t>RSVP status (yes/no)</a:t>
            </a:r>
          </a:p>
          <a:p>
            <a:pPr>
              <a:buFont typeface="Arial" panose="020B0604020202020204" pitchFamily="34" charset="0"/>
              <a:buChar char="•"/>
            </a:pPr>
            <a:r>
              <a:rPr lang="en-IN" dirty="0"/>
              <a:t>Dietary preferences</a:t>
            </a:r>
          </a:p>
          <a:p>
            <a:pPr>
              <a:buFont typeface="Arial" panose="020B0604020202020204" pitchFamily="34" charset="0"/>
              <a:buChar char="•"/>
            </a:pPr>
            <a:r>
              <a:rPr lang="en-IN" dirty="0"/>
              <a:t>Contact information</a:t>
            </a:r>
          </a:p>
          <a:p>
            <a:pPr>
              <a:buFont typeface="Arial" panose="020B0604020202020204" pitchFamily="34" charset="0"/>
              <a:buChar char="•"/>
            </a:pPr>
            <a:r>
              <a:rPr lang="en-IN" dirty="0"/>
              <a:t>Special requests</a:t>
            </a:r>
          </a:p>
          <a:p>
            <a:endParaRPr lang="en-US" dirty="0"/>
          </a:p>
        </p:txBody>
      </p:sp>
    </p:spTree>
    <p:extLst>
      <p:ext uri="{BB962C8B-B14F-4D97-AF65-F5344CB8AC3E}">
        <p14:creationId xmlns:p14="http://schemas.microsoft.com/office/powerpoint/2010/main" val="348769498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74FC-B65C-D5A2-31B4-1504210339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7E7BFC-7DB4-381C-3FD4-A6FEA2A9C745}"/>
              </a:ext>
            </a:extLst>
          </p:cNvPr>
          <p:cNvSpPr>
            <a:spLocks noGrp="1"/>
          </p:cNvSpPr>
          <p:nvPr>
            <p:ph idx="1"/>
          </p:nvPr>
        </p:nvSpPr>
        <p:spPr/>
        <p:txBody>
          <a:bodyPr>
            <a:normAutofit/>
          </a:bodyPr>
          <a:lstStyle/>
          <a:p>
            <a:r>
              <a:rPr lang="en-IN" sz="3600" b="1" dirty="0"/>
              <a:t>Task Management</a:t>
            </a:r>
            <a:r>
              <a:rPr lang="en-IN" sz="3600" dirty="0"/>
              <a:t>: Include a sheet for to-do lists or checklists:</a:t>
            </a:r>
          </a:p>
          <a:p>
            <a:pPr>
              <a:buFont typeface="Arial" panose="020B0604020202020204" pitchFamily="34" charset="0"/>
              <a:buChar char="•"/>
            </a:pPr>
            <a:r>
              <a:rPr lang="en-IN" sz="3600" dirty="0"/>
              <a:t>Tasks (e.g., booking venue, sending invitations)</a:t>
            </a:r>
          </a:p>
          <a:p>
            <a:pPr>
              <a:buFont typeface="Arial" panose="020B0604020202020204" pitchFamily="34" charset="0"/>
              <a:buChar char="•"/>
            </a:pPr>
            <a:r>
              <a:rPr lang="en-IN" sz="3600" dirty="0"/>
              <a:t>Responsible person</a:t>
            </a:r>
          </a:p>
          <a:p>
            <a:pPr>
              <a:buFont typeface="Arial" panose="020B0604020202020204" pitchFamily="34" charset="0"/>
              <a:buChar char="•"/>
            </a:pPr>
            <a:r>
              <a:rPr lang="en-IN" sz="3600" dirty="0"/>
              <a:t>Deadlines</a:t>
            </a:r>
          </a:p>
          <a:p>
            <a:pPr>
              <a:buFont typeface="Arial" panose="020B0604020202020204" pitchFamily="34" charset="0"/>
              <a:buChar char="•"/>
            </a:pPr>
            <a:r>
              <a:rPr lang="en-IN" sz="3600" dirty="0"/>
              <a:t>Status (complete/in progress)</a:t>
            </a:r>
          </a:p>
          <a:p>
            <a:endParaRPr lang="en-US" sz="3600" dirty="0"/>
          </a:p>
        </p:txBody>
      </p:sp>
    </p:spTree>
    <p:extLst>
      <p:ext uri="{BB962C8B-B14F-4D97-AF65-F5344CB8AC3E}">
        <p14:creationId xmlns:p14="http://schemas.microsoft.com/office/powerpoint/2010/main" val="38629904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E283-8017-1021-CDD7-B092D3CC44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C1DF9-600D-4F35-CCA1-DEAC0D7785BB}"/>
              </a:ext>
            </a:extLst>
          </p:cNvPr>
          <p:cNvSpPr>
            <a:spLocks noGrp="1"/>
          </p:cNvSpPr>
          <p:nvPr>
            <p:ph idx="1"/>
          </p:nvPr>
        </p:nvSpPr>
        <p:spPr/>
        <p:txBody>
          <a:bodyPr>
            <a:normAutofit lnSpcReduction="10000"/>
          </a:bodyPr>
          <a:lstStyle/>
          <a:p>
            <a:r>
              <a:rPr lang="en-IN" b="1" dirty="0"/>
              <a:t>Budget Tracking</a:t>
            </a:r>
            <a:r>
              <a:rPr lang="en-IN" dirty="0"/>
              <a:t>: Add columns for tracking the event budget:</a:t>
            </a:r>
          </a:p>
          <a:p>
            <a:pPr>
              <a:buFont typeface="Arial" panose="020B0604020202020204" pitchFamily="34" charset="0"/>
              <a:buChar char="•"/>
            </a:pPr>
            <a:r>
              <a:rPr lang="en-IN" dirty="0"/>
              <a:t>Estimated costs (venue, catering, etc.)</a:t>
            </a:r>
          </a:p>
          <a:p>
            <a:pPr>
              <a:buFont typeface="Arial" panose="020B0604020202020204" pitchFamily="34" charset="0"/>
              <a:buChar char="•"/>
            </a:pPr>
            <a:r>
              <a:rPr lang="en-IN" dirty="0"/>
              <a:t>Actual costs</a:t>
            </a:r>
          </a:p>
          <a:p>
            <a:pPr>
              <a:buFont typeface="Arial" panose="020B0604020202020204" pitchFamily="34" charset="0"/>
              <a:buChar char="•"/>
            </a:pPr>
            <a:r>
              <a:rPr lang="en-IN" dirty="0"/>
              <a:t>Payment status (paid/pending)</a:t>
            </a:r>
          </a:p>
          <a:p>
            <a:r>
              <a:rPr lang="en-IN" b="1" dirty="0"/>
              <a:t>Scheduling</a:t>
            </a:r>
            <a:r>
              <a:rPr lang="en-IN" dirty="0"/>
              <a:t>: A sheet to schedule sessions or activities within the event:</a:t>
            </a:r>
          </a:p>
          <a:p>
            <a:pPr>
              <a:buFont typeface="Arial" panose="020B0604020202020204" pitchFamily="34" charset="0"/>
              <a:buChar char="•"/>
            </a:pPr>
            <a:r>
              <a:rPr lang="en-IN" dirty="0"/>
              <a:t>Time slots</a:t>
            </a:r>
          </a:p>
          <a:p>
            <a:pPr>
              <a:buFont typeface="Arial" panose="020B0604020202020204" pitchFamily="34" charset="0"/>
              <a:buChar char="•"/>
            </a:pPr>
            <a:r>
              <a:rPr lang="en-IN" dirty="0"/>
              <a:t>Speakers or facilitators</a:t>
            </a:r>
          </a:p>
          <a:p>
            <a:pPr>
              <a:buFont typeface="Arial" panose="020B0604020202020204" pitchFamily="34" charset="0"/>
              <a:buChar char="•"/>
            </a:pPr>
            <a:r>
              <a:rPr lang="en-IN" dirty="0"/>
              <a:t>Session details</a:t>
            </a:r>
          </a:p>
          <a:p>
            <a:endParaRPr lang="en-US" dirty="0"/>
          </a:p>
        </p:txBody>
      </p:sp>
    </p:spTree>
    <p:extLst>
      <p:ext uri="{BB962C8B-B14F-4D97-AF65-F5344CB8AC3E}">
        <p14:creationId xmlns:p14="http://schemas.microsoft.com/office/powerpoint/2010/main" val="2761811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0690-F198-AC6B-29E5-5EE055F0A7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994989-7CEA-ACFE-5AF6-B51C90FE33B1}"/>
              </a:ext>
            </a:extLst>
          </p:cNvPr>
          <p:cNvSpPr>
            <a:spLocks noGrp="1"/>
          </p:cNvSpPr>
          <p:nvPr>
            <p:ph idx="1"/>
          </p:nvPr>
        </p:nvSpPr>
        <p:spPr/>
        <p:txBody>
          <a:bodyPr/>
          <a:lstStyle/>
          <a:p>
            <a:r>
              <a:rPr lang="en-IN" b="1" dirty="0"/>
              <a:t>Collaboration</a:t>
            </a:r>
            <a:r>
              <a:rPr lang="en-IN" dirty="0"/>
              <a:t>: Google Sheets enables multiple users to work on the same document in real-time, which is useful for event teams.</a:t>
            </a:r>
          </a:p>
          <a:p>
            <a:r>
              <a:rPr lang="en-IN" b="1" dirty="0"/>
              <a:t>Automation</a:t>
            </a:r>
            <a:r>
              <a:rPr lang="en-IN" dirty="0"/>
              <a:t>: Use Google Sheets features like </a:t>
            </a:r>
            <a:r>
              <a:rPr lang="en-IN" b="1" dirty="0"/>
              <a:t>Data Validation</a:t>
            </a:r>
            <a:r>
              <a:rPr lang="en-IN" dirty="0"/>
              <a:t> for dropdown lists (e.g., RSVP status), conditional formatting for visual indicators (e.g., overdue tasks), and simple formulas to calculate total costs or number of attendees.</a:t>
            </a:r>
          </a:p>
          <a:p>
            <a:r>
              <a:rPr lang="en-IN" b="1" dirty="0"/>
              <a:t>Integration with Google Forms</a:t>
            </a:r>
            <a:r>
              <a:rPr lang="en-IN" dirty="0"/>
              <a:t>: You can integrate Google Forms for automatic guest registration or feedback collection, where responses are directly stored in your Google Sheets.</a:t>
            </a:r>
          </a:p>
          <a:p>
            <a:endParaRPr lang="en-US" dirty="0"/>
          </a:p>
        </p:txBody>
      </p:sp>
    </p:spTree>
    <p:extLst>
      <p:ext uri="{BB962C8B-B14F-4D97-AF65-F5344CB8AC3E}">
        <p14:creationId xmlns:p14="http://schemas.microsoft.com/office/powerpoint/2010/main" val="30266376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C65B-3CF1-2F88-9BDA-00C2197358D0}"/>
              </a:ext>
            </a:extLst>
          </p:cNvPr>
          <p:cNvSpPr>
            <a:spLocks noGrp="1"/>
          </p:cNvSpPr>
          <p:nvPr>
            <p:ph type="title"/>
          </p:nvPr>
        </p:nvSpPr>
        <p:spPr/>
        <p:txBody>
          <a:bodyPr/>
          <a:lstStyle/>
          <a:p>
            <a:r>
              <a:rPr lang="en-IN" dirty="0"/>
              <a:t>Database Integration in Customer Database Systems</a:t>
            </a:r>
            <a:endParaRPr lang="en-US" dirty="0"/>
          </a:p>
        </p:txBody>
      </p:sp>
      <p:sp>
        <p:nvSpPr>
          <p:cNvPr id="3" name="Content Placeholder 2">
            <a:extLst>
              <a:ext uri="{FF2B5EF4-FFF2-40B4-BE49-F238E27FC236}">
                <a16:creationId xmlns:a16="http://schemas.microsoft.com/office/drawing/2014/main" id="{C19BE44E-1655-C9D0-6C63-081F0490273B}"/>
              </a:ext>
            </a:extLst>
          </p:cNvPr>
          <p:cNvSpPr>
            <a:spLocks noGrp="1"/>
          </p:cNvSpPr>
          <p:nvPr>
            <p:ph idx="1"/>
          </p:nvPr>
        </p:nvSpPr>
        <p:spPr>
          <a:xfrm>
            <a:off x="838200" y="2317898"/>
            <a:ext cx="10515600" cy="4540101"/>
          </a:xfrm>
        </p:spPr>
        <p:txBody>
          <a:bodyPr/>
          <a:lstStyle/>
          <a:p>
            <a:r>
              <a:rPr lang="en-IN" b="1" dirty="0"/>
              <a:t>Database Integration in Customer Database Systems</a:t>
            </a:r>
            <a:r>
              <a:rPr lang="en-IN" dirty="0"/>
              <a:t> refers to the process of linking and synchronizing customer-related data across multiple systems and platforms to create a unified, accessible, and accurate record of customer information. This integration allows businesses to streamline operations, improve customer service, and make data-driven decisions.</a:t>
            </a:r>
            <a:endParaRPr lang="en-US" dirty="0"/>
          </a:p>
        </p:txBody>
      </p:sp>
    </p:spTree>
    <p:extLst>
      <p:ext uri="{BB962C8B-B14F-4D97-AF65-F5344CB8AC3E}">
        <p14:creationId xmlns:p14="http://schemas.microsoft.com/office/powerpoint/2010/main" val="104706203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6960-C9B6-AA7B-9875-D01AA675371D}"/>
              </a:ext>
            </a:extLst>
          </p:cNvPr>
          <p:cNvSpPr>
            <a:spLocks noGrp="1"/>
          </p:cNvSpPr>
          <p:nvPr>
            <p:ph type="title"/>
          </p:nvPr>
        </p:nvSpPr>
        <p:spPr/>
        <p:txBody>
          <a:bodyPr/>
          <a:lstStyle/>
          <a:p>
            <a:r>
              <a:rPr lang="en-IN" dirty="0"/>
              <a:t>Key Components of Customer Database Integration</a:t>
            </a:r>
            <a:endParaRPr lang="en-US" dirty="0"/>
          </a:p>
        </p:txBody>
      </p:sp>
      <p:sp>
        <p:nvSpPr>
          <p:cNvPr id="3" name="Content Placeholder 2">
            <a:extLst>
              <a:ext uri="{FF2B5EF4-FFF2-40B4-BE49-F238E27FC236}">
                <a16:creationId xmlns:a16="http://schemas.microsoft.com/office/drawing/2014/main" id="{619FEB4B-752F-D186-0BBF-00A8419543F7}"/>
              </a:ext>
            </a:extLst>
          </p:cNvPr>
          <p:cNvSpPr>
            <a:spLocks noGrp="1"/>
          </p:cNvSpPr>
          <p:nvPr>
            <p:ph idx="1"/>
          </p:nvPr>
        </p:nvSpPr>
        <p:spPr/>
        <p:txBody>
          <a:bodyPr/>
          <a:lstStyle/>
          <a:p>
            <a:r>
              <a:rPr lang="en-IN" b="1" dirty="0"/>
              <a:t>Centralized Customer Data</a:t>
            </a:r>
            <a:r>
              <a:rPr lang="en-IN" dirty="0"/>
              <a:t>: The integration brings together customer information (e.g., personal details, purchase history, communication preferences) from various sources like CRM systems, e-commerce platforms, marketing tools, and customer service databases into a single, unified database. This centralization helps businesses manage customer relationships efficiently.</a:t>
            </a:r>
            <a:endParaRPr lang="en-US" dirty="0"/>
          </a:p>
        </p:txBody>
      </p:sp>
    </p:spTree>
    <p:extLst>
      <p:ext uri="{BB962C8B-B14F-4D97-AF65-F5344CB8AC3E}">
        <p14:creationId xmlns:p14="http://schemas.microsoft.com/office/powerpoint/2010/main" val="353792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C400C-ED35-2BBD-F898-CC127B8EF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FA324-42F7-D2DF-FAA4-C73767D14E16}"/>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2573E3E5-0116-9DA6-4CE8-665BBC3C16ED}"/>
              </a:ext>
            </a:extLst>
          </p:cNvPr>
          <p:cNvSpPr>
            <a:spLocks noGrp="1"/>
          </p:cNvSpPr>
          <p:nvPr>
            <p:ph idx="1"/>
          </p:nvPr>
        </p:nvSpPr>
        <p:spPr/>
        <p:txBody>
          <a:bodyPr/>
          <a:lstStyle/>
          <a:p>
            <a:r>
              <a:rPr lang="en-IN" b="1" dirty="0"/>
              <a:t>Poor User Experience:</a:t>
            </a:r>
          </a:p>
          <a:p>
            <a:pPr>
              <a:buFont typeface="Arial" panose="020B0604020202020204" pitchFamily="34" charset="0"/>
              <a:buChar char="•"/>
            </a:pPr>
            <a:r>
              <a:rPr lang="en-IN" b="1" dirty="0"/>
              <a:t>Switching Devices or Waiting for OTPs</a:t>
            </a:r>
            <a:r>
              <a:rPr lang="en-IN" dirty="0"/>
              <a:t>: Constantly switching between devices (e.g., phone and computer) to enter OTPs or waiting for OTPs to arrive can frustrate users.</a:t>
            </a:r>
          </a:p>
          <a:p>
            <a:pPr>
              <a:buFont typeface="Arial" panose="020B0604020202020204" pitchFamily="34" charset="0"/>
              <a:buChar char="•"/>
            </a:pPr>
            <a:r>
              <a:rPr lang="en-IN" b="1" dirty="0"/>
              <a:t>Impact</a:t>
            </a:r>
            <a:r>
              <a:rPr lang="en-IN" dirty="0"/>
              <a:t>: This inconvenience can discourage users from using the service, leading to abandonment and dissatisfaction.</a:t>
            </a:r>
          </a:p>
          <a:p>
            <a:endParaRPr lang="en-US" dirty="0"/>
          </a:p>
        </p:txBody>
      </p:sp>
    </p:spTree>
    <p:extLst>
      <p:ext uri="{BB962C8B-B14F-4D97-AF65-F5344CB8AC3E}">
        <p14:creationId xmlns:p14="http://schemas.microsoft.com/office/powerpoint/2010/main" val="2718504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E2F9-8C49-1396-3B60-9CC9A08F45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ADFA86-DDE4-AE6A-9B93-552546EB209C}"/>
              </a:ext>
            </a:extLst>
          </p:cNvPr>
          <p:cNvSpPr>
            <a:spLocks noGrp="1"/>
          </p:cNvSpPr>
          <p:nvPr>
            <p:ph idx="1"/>
          </p:nvPr>
        </p:nvSpPr>
        <p:spPr/>
        <p:txBody>
          <a:bodyPr/>
          <a:lstStyle/>
          <a:p>
            <a:r>
              <a:rPr lang="en-IN" b="1" dirty="0"/>
              <a:t>Data Synchronization</a:t>
            </a:r>
            <a:r>
              <a:rPr lang="en-IN" dirty="0"/>
              <a:t>: Integration tools ensure that customer data is automatically updated across all systems in real-time or at regular intervals, preventing discrepancies and ensuring that every department (sales, marketing, customer service) has access to the latest information.</a:t>
            </a:r>
          </a:p>
          <a:p>
            <a:r>
              <a:rPr lang="en-IN" b="1" dirty="0"/>
              <a:t>APIs (Application Programming Interfaces)</a:t>
            </a:r>
            <a:r>
              <a:rPr lang="en-IN" dirty="0"/>
              <a:t>: APIs are commonly used in database integration, enabling seamless communication between different systems, software, or databases. For example, APIs can be used to pull customer data from an e-commerce website into a CRM system for marketing automation.</a:t>
            </a:r>
            <a:endParaRPr lang="en-US" dirty="0"/>
          </a:p>
        </p:txBody>
      </p:sp>
    </p:spTree>
    <p:extLst>
      <p:ext uri="{BB962C8B-B14F-4D97-AF65-F5344CB8AC3E}">
        <p14:creationId xmlns:p14="http://schemas.microsoft.com/office/powerpoint/2010/main" val="35753418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F108-F6E4-689C-0285-3748B5187D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1A314B-6E90-8D82-E888-527245679EAC}"/>
              </a:ext>
            </a:extLst>
          </p:cNvPr>
          <p:cNvSpPr>
            <a:spLocks noGrp="1"/>
          </p:cNvSpPr>
          <p:nvPr>
            <p:ph idx="1"/>
          </p:nvPr>
        </p:nvSpPr>
        <p:spPr>
          <a:xfrm>
            <a:off x="838200" y="1105786"/>
            <a:ext cx="10515600" cy="5071177"/>
          </a:xfrm>
        </p:spPr>
        <p:txBody>
          <a:bodyPr/>
          <a:lstStyle/>
          <a:p>
            <a:r>
              <a:rPr lang="en-IN" b="1" dirty="0"/>
              <a:t>Data Enrichment</a:t>
            </a:r>
            <a:r>
              <a:rPr lang="en-IN" dirty="0"/>
              <a:t>: Integration also involves supplementing customer data with additional information from external sources, like social media profiles, third-party data providers, or other services, to create more detailed and accurate customer profiles.</a:t>
            </a:r>
          </a:p>
          <a:p>
            <a:r>
              <a:rPr lang="en-IN" b="1" dirty="0"/>
              <a:t>CRM and ERP Systems</a:t>
            </a:r>
            <a:r>
              <a:rPr lang="en-IN" dirty="0"/>
              <a:t>: Integration of Customer Relationship Management (CRM) systems with Enterprise Resource Planning (ERP) systems ensures that customer interactions (sales, service, support) are aligned with back-end operations (inventory, order processing, billing), leading to a better customer experience and operational efficiency.</a:t>
            </a:r>
          </a:p>
          <a:p>
            <a:endParaRPr lang="en-US" dirty="0"/>
          </a:p>
        </p:txBody>
      </p:sp>
    </p:spTree>
    <p:extLst>
      <p:ext uri="{BB962C8B-B14F-4D97-AF65-F5344CB8AC3E}">
        <p14:creationId xmlns:p14="http://schemas.microsoft.com/office/powerpoint/2010/main" val="22350445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EE11-C34E-13DC-0A2C-04CBB90E75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333E1D-E0A5-FC15-DDBD-F8D9FE48B1F0}"/>
              </a:ext>
            </a:extLst>
          </p:cNvPr>
          <p:cNvSpPr>
            <a:spLocks noGrp="1"/>
          </p:cNvSpPr>
          <p:nvPr>
            <p:ph idx="1"/>
          </p:nvPr>
        </p:nvSpPr>
        <p:spPr/>
        <p:txBody>
          <a:bodyPr>
            <a:normAutofit fontScale="92500"/>
          </a:bodyPr>
          <a:lstStyle/>
          <a:p>
            <a:r>
              <a:rPr lang="en-IN" b="1" dirty="0"/>
              <a:t>Data Security and Privacy</a:t>
            </a:r>
            <a:r>
              <a:rPr lang="en-IN" dirty="0"/>
              <a:t>: Integration processes must comply with data protection regulations (like GDPR or CCPA) to ensure customer data is handled securely and in compliance with legal standards.</a:t>
            </a:r>
          </a:p>
          <a:p>
            <a:r>
              <a:rPr lang="en-IN" b="1" dirty="0"/>
              <a:t>Customer Segmentation and Personalization</a:t>
            </a:r>
            <a:r>
              <a:rPr lang="en-IN" dirty="0"/>
              <a:t>: With integrated databases, businesses can segment their customer base effectively, allowing them to tailor marketing efforts, offer personalized recommendations, and provide targeted customer service.</a:t>
            </a:r>
          </a:p>
          <a:p>
            <a:r>
              <a:rPr lang="en-IN" b="1" dirty="0"/>
              <a:t>Reporting and Analytics</a:t>
            </a:r>
            <a:r>
              <a:rPr lang="en-IN" dirty="0"/>
              <a:t>: Integration of customer databases facilitates advanced analytics, allowing businesses to gain insights from customer data to improve decision-making, forecasting, and business strategy.</a:t>
            </a:r>
          </a:p>
          <a:p>
            <a:endParaRPr lang="en-US" dirty="0"/>
          </a:p>
        </p:txBody>
      </p:sp>
    </p:spTree>
    <p:extLst>
      <p:ext uri="{BB962C8B-B14F-4D97-AF65-F5344CB8AC3E}">
        <p14:creationId xmlns:p14="http://schemas.microsoft.com/office/powerpoint/2010/main" val="7295949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877F-28AC-5466-C56E-5E5D72BA8AF0}"/>
              </a:ext>
            </a:extLst>
          </p:cNvPr>
          <p:cNvSpPr>
            <a:spLocks noGrp="1"/>
          </p:cNvSpPr>
          <p:nvPr>
            <p:ph type="title"/>
          </p:nvPr>
        </p:nvSpPr>
        <p:spPr/>
        <p:txBody>
          <a:bodyPr/>
          <a:lstStyle/>
          <a:p>
            <a:r>
              <a:rPr lang="en-IN" dirty="0"/>
              <a:t>Tools for Database Integration</a:t>
            </a:r>
            <a:endParaRPr lang="en-US" dirty="0"/>
          </a:p>
        </p:txBody>
      </p:sp>
      <p:sp>
        <p:nvSpPr>
          <p:cNvPr id="3" name="Content Placeholder 2">
            <a:extLst>
              <a:ext uri="{FF2B5EF4-FFF2-40B4-BE49-F238E27FC236}">
                <a16:creationId xmlns:a16="http://schemas.microsoft.com/office/drawing/2014/main" id="{F0054BD5-6AFE-3DCD-4023-173079864769}"/>
              </a:ext>
            </a:extLst>
          </p:cNvPr>
          <p:cNvSpPr>
            <a:spLocks noGrp="1"/>
          </p:cNvSpPr>
          <p:nvPr>
            <p:ph idx="1"/>
          </p:nvPr>
        </p:nvSpPr>
        <p:spPr/>
        <p:txBody>
          <a:bodyPr/>
          <a:lstStyle/>
          <a:p>
            <a:r>
              <a:rPr lang="en-IN" b="1" dirty="0"/>
              <a:t>Zapier</a:t>
            </a:r>
            <a:r>
              <a:rPr lang="en-IN" dirty="0"/>
              <a:t>: A popular automation tool that integrates various apps and databases with minimal coding.</a:t>
            </a:r>
          </a:p>
          <a:p>
            <a:r>
              <a:rPr lang="en-IN" b="1" dirty="0"/>
              <a:t>Salesforce</a:t>
            </a:r>
            <a:r>
              <a:rPr lang="en-IN" dirty="0"/>
              <a:t>: Provides cloud-based CRM solutions that integrate with numerous other software systems.</a:t>
            </a:r>
          </a:p>
          <a:p>
            <a:r>
              <a:rPr lang="en-IN" b="1" dirty="0"/>
              <a:t>Microsoft Power Automate</a:t>
            </a:r>
            <a:r>
              <a:rPr lang="en-IN" dirty="0"/>
              <a:t>: Helps automate workflows between apps and databases, integrating customer data seamlessly across different systems.</a:t>
            </a:r>
          </a:p>
          <a:p>
            <a:r>
              <a:rPr lang="en-IN" b="1" dirty="0"/>
              <a:t>Custom API Integrations</a:t>
            </a:r>
            <a:r>
              <a:rPr lang="en-IN" dirty="0"/>
              <a:t>: Companies can build custom integrations using RESTful APIs, Webhooks, or middleware platforms.</a:t>
            </a:r>
            <a:endParaRPr lang="en-US" dirty="0"/>
          </a:p>
        </p:txBody>
      </p:sp>
    </p:spTree>
    <p:extLst>
      <p:ext uri="{BB962C8B-B14F-4D97-AF65-F5344CB8AC3E}">
        <p14:creationId xmlns:p14="http://schemas.microsoft.com/office/powerpoint/2010/main" val="8834077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6B42-FE01-BC0B-8A4C-ACFBD06E6F3A}"/>
              </a:ext>
            </a:extLst>
          </p:cNvPr>
          <p:cNvSpPr>
            <a:spLocks noGrp="1"/>
          </p:cNvSpPr>
          <p:nvPr>
            <p:ph type="title"/>
          </p:nvPr>
        </p:nvSpPr>
        <p:spPr/>
        <p:txBody>
          <a:bodyPr/>
          <a:lstStyle/>
          <a:p>
            <a:r>
              <a:rPr lang="en-IN" dirty="0"/>
              <a:t>Responsive design</a:t>
            </a:r>
            <a:endParaRPr lang="en-US" dirty="0"/>
          </a:p>
        </p:txBody>
      </p:sp>
      <p:sp>
        <p:nvSpPr>
          <p:cNvPr id="3" name="Content Placeholder 2">
            <a:extLst>
              <a:ext uri="{FF2B5EF4-FFF2-40B4-BE49-F238E27FC236}">
                <a16:creationId xmlns:a16="http://schemas.microsoft.com/office/drawing/2014/main" id="{BD4CA0F4-5C62-07D9-EBAC-CCF7603938DD}"/>
              </a:ext>
            </a:extLst>
          </p:cNvPr>
          <p:cNvSpPr>
            <a:spLocks noGrp="1"/>
          </p:cNvSpPr>
          <p:nvPr>
            <p:ph idx="1"/>
          </p:nvPr>
        </p:nvSpPr>
        <p:spPr/>
        <p:txBody>
          <a:bodyPr/>
          <a:lstStyle/>
          <a:p>
            <a:r>
              <a:rPr lang="en-IN" b="1" dirty="0"/>
              <a:t>Responsive design</a:t>
            </a:r>
            <a:r>
              <a:rPr lang="en-IN" dirty="0"/>
              <a:t> refers to a web design approach aimed at creating websites that provide an optimal viewing experience across a wide range of devices, from desktop monitors to mobile phones. It ensures that web pages automatically adjust their layout and content depending on the screen size, orientation, and platform.</a:t>
            </a:r>
            <a:endParaRPr lang="en-US" dirty="0"/>
          </a:p>
        </p:txBody>
      </p:sp>
    </p:spTree>
    <p:extLst>
      <p:ext uri="{BB962C8B-B14F-4D97-AF65-F5344CB8AC3E}">
        <p14:creationId xmlns:p14="http://schemas.microsoft.com/office/powerpoint/2010/main" val="20947768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148-0252-C1C4-07E8-A558006997A3}"/>
              </a:ext>
            </a:extLst>
          </p:cNvPr>
          <p:cNvSpPr>
            <a:spLocks noGrp="1"/>
          </p:cNvSpPr>
          <p:nvPr>
            <p:ph type="title"/>
          </p:nvPr>
        </p:nvSpPr>
        <p:spPr/>
        <p:txBody>
          <a:bodyPr/>
          <a:lstStyle/>
          <a:p>
            <a:r>
              <a:rPr lang="en-IN" dirty="0"/>
              <a:t>Key Principles of Responsive Web Design</a:t>
            </a:r>
            <a:endParaRPr lang="en-US" dirty="0"/>
          </a:p>
        </p:txBody>
      </p:sp>
      <p:sp>
        <p:nvSpPr>
          <p:cNvPr id="3" name="Content Placeholder 2">
            <a:extLst>
              <a:ext uri="{FF2B5EF4-FFF2-40B4-BE49-F238E27FC236}">
                <a16:creationId xmlns:a16="http://schemas.microsoft.com/office/drawing/2014/main" id="{FDE51F47-97F2-5F45-66D3-1C656F9ECB46}"/>
              </a:ext>
            </a:extLst>
          </p:cNvPr>
          <p:cNvSpPr>
            <a:spLocks noGrp="1"/>
          </p:cNvSpPr>
          <p:nvPr>
            <p:ph idx="1"/>
          </p:nvPr>
        </p:nvSpPr>
        <p:spPr/>
        <p:txBody>
          <a:bodyPr/>
          <a:lstStyle/>
          <a:p>
            <a:r>
              <a:rPr lang="en-IN" b="1" dirty="0"/>
              <a:t>Fluid Grid Layouts</a:t>
            </a:r>
            <a:r>
              <a:rPr lang="en-IN" dirty="0"/>
              <a:t>: Instead of using fixed-width layouts, responsive design uses fluid grids that adjust to the size of the user's screen. This allows elements on the page to resize proportionally as the window is resized.</a:t>
            </a:r>
          </a:p>
          <a:p>
            <a:r>
              <a:rPr lang="en-IN" b="1" dirty="0"/>
              <a:t>Media Queries</a:t>
            </a:r>
            <a:r>
              <a:rPr lang="en-IN" dirty="0"/>
              <a:t>: Media queries are a key feature in responsive design. These CSS rules enable web pages to adapt to different screen sizes and resolutions by applying specific styles based on conditions like the viewport width or device orientation (portrait or landscape).</a:t>
            </a:r>
          </a:p>
          <a:p>
            <a:endParaRPr lang="en-US" dirty="0"/>
          </a:p>
        </p:txBody>
      </p:sp>
    </p:spTree>
    <p:extLst>
      <p:ext uri="{BB962C8B-B14F-4D97-AF65-F5344CB8AC3E}">
        <p14:creationId xmlns:p14="http://schemas.microsoft.com/office/powerpoint/2010/main" val="6184510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E46C-B239-F3AC-7388-8E43FAEA07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97515B-D1CB-C042-D21F-6C24B1524E9C}"/>
              </a:ext>
            </a:extLst>
          </p:cNvPr>
          <p:cNvSpPr>
            <a:spLocks noGrp="1"/>
          </p:cNvSpPr>
          <p:nvPr>
            <p:ph idx="1"/>
          </p:nvPr>
        </p:nvSpPr>
        <p:spPr>
          <a:xfrm>
            <a:off x="838200" y="1105786"/>
            <a:ext cx="10515600" cy="5071177"/>
          </a:xfrm>
        </p:spPr>
        <p:txBody>
          <a:bodyPr>
            <a:normAutofit/>
          </a:bodyPr>
          <a:lstStyle/>
          <a:p>
            <a:r>
              <a:rPr lang="en-IN" b="1" dirty="0"/>
              <a:t>Flexible Images and Media</a:t>
            </a:r>
            <a:r>
              <a:rPr lang="en-IN" dirty="0"/>
              <a:t>: Images and other media (like videos) are set to scale dynamically within their container. This ensures that images look good on any device, without causing horizontal scrolling or distortion.</a:t>
            </a:r>
          </a:p>
          <a:p>
            <a:r>
              <a:rPr lang="en-IN" b="1" dirty="0"/>
              <a:t>Mobile-first Design</a:t>
            </a:r>
            <a:r>
              <a:rPr lang="en-IN" dirty="0"/>
              <a:t>: In many cases, responsive design starts by designing for the smallest screen size first (mobile) and gradually expanding the layout as the screen size increases (tablet, desktop). This is known as a mobile-first approach.</a:t>
            </a:r>
          </a:p>
          <a:p>
            <a:r>
              <a:rPr lang="en-IN" b="1" dirty="0"/>
              <a:t>Adaptive Navigation</a:t>
            </a:r>
            <a:r>
              <a:rPr lang="en-IN" dirty="0"/>
              <a:t>: Navigation menus are often redesigned or simplified for smaller screens, such as collapsible or hamburger-style menus, which can be expanded by tapping.</a:t>
            </a:r>
          </a:p>
          <a:p>
            <a:endParaRPr lang="en-US" dirty="0"/>
          </a:p>
        </p:txBody>
      </p:sp>
    </p:spTree>
    <p:extLst>
      <p:ext uri="{BB962C8B-B14F-4D97-AF65-F5344CB8AC3E}">
        <p14:creationId xmlns:p14="http://schemas.microsoft.com/office/powerpoint/2010/main" val="24415117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B6A2-C688-A413-41E0-5DB022E3AF35}"/>
              </a:ext>
            </a:extLst>
          </p:cNvPr>
          <p:cNvSpPr>
            <a:spLocks noGrp="1"/>
          </p:cNvSpPr>
          <p:nvPr>
            <p:ph type="title"/>
          </p:nvPr>
        </p:nvSpPr>
        <p:spPr/>
        <p:txBody>
          <a:bodyPr/>
          <a:lstStyle/>
          <a:p>
            <a:r>
              <a:rPr lang="en-IN" dirty="0"/>
              <a:t>Benefits of Responsive Design</a:t>
            </a:r>
            <a:endParaRPr lang="en-US" dirty="0"/>
          </a:p>
        </p:txBody>
      </p:sp>
      <p:sp>
        <p:nvSpPr>
          <p:cNvPr id="3" name="Content Placeholder 2">
            <a:extLst>
              <a:ext uri="{FF2B5EF4-FFF2-40B4-BE49-F238E27FC236}">
                <a16:creationId xmlns:a16="http://schemas.microsoft.com/office/drawing/2014/main" id="{7F5E3FA1-0E0F-6885-3E02-A9EB42B9B185}"/>
              </a:ext>
            </a:extLst>
          </p:cNvPr>
          <p:cNvSpPr>
            <a:spLocks noGrp="1"/>
          </p:cNvSpPr>
          <p:nvPr>
            <p:ph idx="1"/>
          </p:nvPr>
        </p:nvSpPr>
        <p:spPr/>
        <p:txBody>
          <a:bodyPr/>
          <a:lstStyle/>
          <a:p>
            <a:pPr>
              <a:buFont typeface="Arial" panose="020B0604020202020204" pitchFamily="34" charset="0"/>
              <a:buChar char="•"/>
            </a:pPr>
            <a:r>
              <a:rPr lang="en-IN" b="1" dirty="0"/>
              <a:t>Improved User Experience</a:t>
            </a:r>
            <a:r>
              <a:rPr lang="en-IN" dirty="0"/>
              <a:t>: The website automatically adapts to different screen sizes, ensuring a seamless experience for users, whether they’re on a desktop, tablet, or smartphone.</a:t>
            </a:r>
          </a:p>
          <a:p>
            <a:pPr>
              <a:buFont typeface="Arial" panose="020B0604020202020204" pitchFamily="34" charset="0"/>
              <a:buChar char="•"/>
            </a:pPr>
            <a:r>
              <a:rPr lang="en-IN" b="1" dirty="0"/>
              <a:t>SEO-Friendly</a:t>
            </a:r>
            <a:r>
              <a:rPr lang="en-IN" dirty="0"/>
              <a:t>: Google recommends responsive web design, as it provides a consistent user experience and allows for a single URL, improving search engine optimization (SEO) performance.</a:t>
            </a:r>
          </a:p>
          <a:p>
            <a:pPr>
              <a:buFont typeface="Arial" panose="020B0604020202020204" pitchFamily="34" charset="0"/>
              <a:buChar char="•"/>
            </a:pPr>
            <a:r>
              <a:rPr lang="en-IN" b="1" dirty="0"/>
              <a:t>Cost-Effective</a:t>
            </a:r>
            <a:r>
              <a:rPr lang="en-IN" dirty="0"/>
              <a:t>: Instead of creating separate websites for mobile and desktop users, responsive design ensures a single website works across all devices, saving time and resources in development and maintenance.</a:t>
            </a:r>
          </a:p>
          <a:p>
            <a:endParaRPr lang="en-US" dirty="0"/>
          </a:p>
        </p:txBody>
      </p:sp>
    </p:spTree>
    <p:extLst>
      <p:ext uri="{BB962C8B-B14F-4D97-AF65-F5344CB8AC3E}">
        <p14:creationId xmlns:p14="http://schemas.microsoft.com/office/powerpoint/2010/main" val="15596616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EA9F-5C92-A4DB-C6A3-3847C11C1586}"/>
              </a:ext>
            </a:extLst>
          </p:cNvPr>
          <p:cNvSpPr>
            <a:spLocks noGrp="1"/>
          </p:cNvSpPr>
          <p:nvPr>
            <p:ph type="title"/>
          </p:nvPr>
        </p:nvSpPr>
        <p:spPr/>
        <p:txBody>
          <a:bodyPr/>
          <a:lstStyle/>
          <a:p>
            <a:r>
              <a:rPr lang="en-IN" dirty="0"/>
              <a:t>User authentication</a:t>
            </a:r>
            <a:endParaRPr lang="en-US" dirty="0"/>
          </a:p>
        </p:txBody>
      </p:sp>
      <p:sp>
        <p:nvSpPr>
          <p:cNvPr id="3" name="Content Placeholder 2">
            <a:extLst>
              <a:ext uri="{FF2B5EF4-FFF2-40B4-BE49-F238E27FC236}">
                <a16:creationId xmlns:a16="http://schemas.microsoft.com/office/drawing/2014/main" id="{A6380EE9-D7C6-2C44-FF9D-82DFADD33F15}"/>
              </a:ext>
            </a:extLst>
          </p:cNvPr>
          <p:cNvSpPr>
            <a:spLocks noGrp="1"/>
          </p:cNvSpPr>
          <p:nvPr>
            <p:ph idx="1"/>
          </p:nvPr>
        </p:nvSpPr>
        <p:spPr/>
        <p:txBody>
          <a:bodyPr/>
          <a:lstStyle/>
          <a:p>
            <a:r>
              <a:rPr lang="en-IN" b="1" dirty="0"/>
              <a:t>User authentication</a:t>
            </a:r>
            <a:r>
              <a:rPr lang="en-IN" dirty="0"/>
              <a:t> is the process of verifying the identity of a user before granting access to a system, application, or service. It ensures that the person requesting access is who they claim to be. This process is a critical part of maintaining security in any digital environment, protecting sensitive data and ensuring only authorized users can interact with a system.</a:t>
            </a:r>
            <a:endParaRPr lang="en-US" dirty="0"/>
          </a:p>
        </p:txBody>
      </p:sp>
    </p:spTree>
    <p:extLst>
      <p:ext uri="{BB962C8B-B14F-4D97-AF65-F5344CB8AC3E}">
        <p14:creationId xmlns:p14="http://schemas.microsoft.com/office/powerpoint/2010/main" val="40998827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7009-B18B-8E0E-0CE0-4BE636C5F671}"/>
              </a:ext>
            </a:extLst>
          </p:cNvPr>
          <p:cNvSpPr>
            <a:spLocks noGrp="1"/>
          </p:cNvSpPr>
          <p:nvPr>
            <p:ph type="title"/>
          </p:nvPr>
        </p:nvSpPr>
        <p:spPr/>
        <p:txBody>
          <a:bodyPr/>
          <a:lstStyle/>
          <a:p>
            <a:r>
              <a:rPr lang="en-IN" dirty="0"/>
              <a:t>Key Methods of User Authentication</a:t>
            </a:r>
            <a:endParaRPr lang="en-US" dirty="0"/>
          </a:p>
        </p:txBody>
      </p:sp>
      <p:sp>
        <p:nvSpPr>
          <p:cNvPr id="3" name="Content Placeholder 2">
            <a:extLst>
              <a:ext uri="{FF2B5EF4-FFF2-40B4-BE49-F238E27FC236}">
                <a16:creationId xmlns:a16="http://schemas.microsoft.com/office/drawing/2014/main" id="{E1A4F325-9BEB-2E23-732C-EE50AE7716EA}"/>
              </a:ext>
            </a:extLst>
          </p:cNvPr>
          <p:cNvSpPr>
            <a:spLocks noGrp="1"/>
          </p:cNvSpPr>
          <p:nvPr>
            <p:ph idx="1"/>
          </p:nvPr>
        </p:nvSpPr>
        <p:spPr/>
        <p:txBody>
          <a:bodyPr/>
          <a:lstStyle/>
          <a:p>
            <a:r>
              <a:rPr lang="en-IN" b="1" dirty="0"/>
              <a:t>Password-Based Authentication</a:t>
            </a:r>
            <a:r>
              <a:rPr lang="en-IN" dirty="0"/>
              <a:t>: The most common form, where users provide a secret password that matches the one stored in the system's database.</a:t>
            </a:r>
          </a:p>
          <a:p>
            <a:r>
              <a:rPr lang="en-IN" b="1" dirty="0"/>
              <a:t>Multi-Factor Authentication (MFA)</a:t>
            </a:r>
            <a:r>
              <a:rPr lang="en-IN" dirty="0"/>
              <a:t>: This adds an extra layer of security by requiring more than one method of verification, such as a password (something the user knows) combined with a code sent to a mobile device (something the user has).</a:t>
            </a:r>
          </a:p>
          <a:p>
            <a:r>
              <a:rPr lang="en-IN" b="1" dirty="0"/>
              <a:t>Biometric Authentication</a:t>
            </a:r>
            <a:r>
              <a:rPr lang="en-IN" dirty="0"/>
              <a:t>: Uses unique physical characteristics, such as fingerprints, facial recognition, or iris scans, to authenticate users.</a:t>
            </a:r>
            <a:endParaRPr lang="en-US" dirty="0"/>
          </a:p>
        </p:txBody>
      </p:sp>
    </p:spTree>
    <p:extLst>
      <p:ext uri="{BB962C8B-B14F-4D97-AF65-F5344CB8AC3E}">
        <p14:creationId xmlns:p14="http://schemas.microsoft.com/office/powerpoint/2010/main" val="144007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839C7-7C08-E85B-F8AF-BDBDB9DA2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42C3E-DC43-E022-62EB-54003B2047B4}"/>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3FB4D02C-86B3-B0FC-7206-8A3ACE646249}"/>
              </a:ext>
            </a:extLst>
          </p:cNvPr>
          <p:cNvSpPr>
            <a:spLocks noGrp="1"/>
          </p:cNvSpPr>
          <p:nvPr>
            <p:ph idx="1"/>
          </p:nvPr>
        </p:nvSpPr>
        <p:spPr/>
        <p:txBody>
          <a:bodyPr/>
          <a:lstStyle/>
          <a:p>
            <a:r>
              <a:rPr lang="en-IN" b="1" dirty="0"/>
              <a:t>Service Outages:</a:t>
            </a:r>
          </a:p>
          <a:p>
            <a:pPr>
              <a:buFont typeface="Arial" panose="020B0604020202020204" pitchFamily="34" charset="0"/>
              <a:buChar char="•"/>
            </a:pPr>
            <a:r>
              <a:rPr lang="en-IN" b="1" dirty="0"/>
              <a:t>Reliance on External Providers</a:t>
            </a:r>
            <a:r>
              <a:rPr lang="en-IN" dirty="0"/>
              <a:t>: Many OTP systems depend on third-party SMS gateways, email services, or push notification providers. If these services experience outages, users may not receive OTPs.</a:t>
            </a:r>
          </a:p>
          <a:p>
            <a:pPr>
              <a:buFont typeface="Arial" panose="020B0604020202020204" pitchFamily="34" charset="0"/>
              <a:buChar char="•"/>
            </a:pPr>
            <a:r>
              <a:rPr lang="en-IN" b="1" dirty="0"/>
              <a:t>Impact</a:t>
            </a:r>
            <a:r>
              <a:rPr lang="en-IN" dirty="0"/>
              <a:t>: Temporary loss of authentication capability can prevent users from accessing accounts or completing transactions, causing service disruptions.</a:t>
            </a:r>
          </a:p>
          <a:p>
            <a:endParaRPr lang="en-US" dirty="0"/>
          </a:p>
        </p:txBody>
      </p:sp>
    </p:spTree>
    <p:extLst>
      <p:ext uri="{BB962C8B-B14F-4D97-AF65-F5344CB8AC3E}">
        <p14:creationId xmlns:p14="http://schemas.microsoft.com/office/powerpoint/2010/main" val="249499245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E4EB-286C-F7BE-1FCB-3C7B30A72E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E2A6D4-EB4A-96B5-4C93-94AC2E398196}"/>
              </a:ext>
            </a:extLst>
          </p:cNvPr>
          <p:cNvSpPr>
            <a:spLocks noGrp="1"/>
          </p:cNvSpPr>
          <p:nvPr>
            <p:ph idx="1"/>
          </p:nvPr>
        </p:nvSpPr>
        <p:spPr>
          <a:xfrm>
            <a:off x="838200" y="1010093"/>
            <a:ext cx="10515600" cy="5720316"/>
          </a:xfrm>
        </p:spPr>
        <p:txBody>
          <a:bodyPr>
            <a:normAutofit/>
          </a:bodyPr>
          <a:lstStyle/>
          <a:p>
            <a:r>
              <a:rPr lang="en-IN" sz="3600" b="1" dirty="0"/>
              <a:t>Token-Based Authentication</a:t>
            </a:r>
            <a:r>
              <a:rPr lang="en-IN" sz="3600" dirty="0"/>
              <a:t>: The system generates a unique token for the user, often used in conjunction with OAuth or JWT (JSON Web Tokens), allowing for secure authentication without directly transmitting sensitive credentials.</a:t>
            </a:r>
          </a:p>
          <a:p>
            <a:r>
              <a:rPr lang="en-IN" sz="3600" b="1" dirty="0"/>
              <a:t>Single Sign-On (SSO)</a:t>
            </a:r>
            <a:r>
              <a:rPr lang="en-IN" sz="3600" dirty="0"/>
              <a:t>: Allows users to log in once to access multiple applications or services without re-authenticating for each one.</a:t>
            </a:r>
            <a:endParaRPr lang="en-US" sz="3600" dirty="0"/>
          </a:p>
        </p:txBody>
      </p:sp>
    </p:spTree>
    <p:extLst>
      <p:ext uri="{BB962C8B-B14F-4D97-AF65-F5344CB8AC3E}">
        <p14:creationId xmlns:p14="http://schemas.microsoft.com/office/powerpoint/2010/main" val="20503620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BA9-A276-5250-591F-E237A02945CD}"/>
              </a:ext>
            </a:extLst>
          </p:cNvPr>
          <p:cNvSpPr>
            <a:spLocks noGrp="1"/>
          </p:cNvSpPr>
          <p:nvPr>
            <p:ph type="title"/>
          </p:nvPr>
        </p:nvSpPr>
        <p:spPr/>
        <p:txBody>
          <a:bodyPr/>
          <a:lstStyle/>
          <a:p>
            <a:r>
              <a:rPr lang="en-IN" dirty="0"/>
              <a:t>Importance of User Authentication</a:t>
            </a:r>
            <a:endParaRPr lang="en-US" dirty="0"/>
          </a:p>
        </p:txBody>
      </p:sp>
      <p:sp>
        <p:nvSpPr>
          <p:cNvPr id="3" name="Content Placeholder 2">
            <a:extLst>
              <a:ext uri="{FF2B5EF4-FFF2-40B4-BE49-F238E27FC236}">
                <a16:creationId xmlns:a16="http://schemas.microsoft.com/office/drawing/2014/main" id="{CA4C7C1B-ABA7-4E1B-4A43-8D5F571CAC71}"/>
              </a:ext>
            </a:extLst>
          </p:cNvPr>
          <p:cNvSpPr>
            <a:spLocks noGrp="1"/>
          </p:cNvSpPr>
          <p:nvPr>
            <p:ph idx="1"/>
          </p:nvPr>
        </p:nvSpPr>
        <p:spPr/>
        <p:txBody>
          <a:bodyPr/>
          <a:lstStyle/>
          <a:p>
            <a:pPr>
              <a:buFont typeface="Arial" panose="020B0604020202020204" pitchFamily="34" charset="0"/>
              <a:buChar char="•"/>
            </a:pPr>
            <a:r>
              <a:rPr lang="en-IN" b="1" dirty="0"/>
              <a:t>Security</a:t>
            </a:r>
            <a:r>
              <a:rPr lang="en-IN" dirty="0"/>
              <a:t>: Ensures that only authorized users can access sensitive data or perform specific actions within a system.</a:t>
            </a:r>
          </a:p>
          <a:p>
            <a:pPr>
              <a:buFont typeface="Arial" panose="020B0604020202020204" pitchFamily="34" charset="0"/>
              <a:buChar char="•"/>
            </a:pPr>
            <a:r>
              <a:rPr lang="en-IN" b="1" dirty="0"/>
              <a:t>Data Privacy</a:t>
            </a:r>
            <a:r>
              <a:rPr lang="en-IN" dirty="0"/>
              <a:t>: Protects personal or confidential information from unauthorized access.</a:t>
            </a:r>
          </a:p>
          <a:p>
            <a:pPr>
              <a:buFont typeface="Arial" panose="020B0604020202020204" pitchFamily="34" charset="0"/>
              <a:buChar char="•"/>
            </a:pPr>
            <a:r>
              <a:rPr lang="en-IN" b="1" dirty="0"/>
              <a:t>Regulatory Compliance</a:t>
            </a:r>
            <a:r>
              <a:rPr lang="en-IN" dirty="0"/>
              <a:t>: Meets legal requirements for data protection and privacy, such as GDPR, HIPAA, or PCI DSS, which mandate proper user authentication mechanisms.</a:t>
            </a:r>
          </a:p>
          <a:p>
            <a:pPr>
              <a:buFont typeface="Arial" panose="020B0604020202020204" pitchFamily="34" charset="0"/>
              <a:buChar char="•"/>
            </a:pPr>
            <a:r>
              <a:rPr lang="en-IN" b="1" dirty="0"/>
              <a:t>Accountability</a:t>
            </a:r>
            <a:r>
              <a:rPr lang="en-IN" dirty="0"/>
              <a:t>: Provides a log of who accessed a system and what actions they performed, which is useful for auditing and troubleshooting.</a:t>
            </a:r>
          </a:p>
          <a:p>
            <a:endParaRPr lang="en-US" dirty="0"/>
          </a:p>
        </p:txBody>
      </p:sp>
    </p:spTree>
    <p:extLst>
      <p:ext uri="{BB962C8B-B14F-4D97-AF65-F5344CB8AC3E}">
        <p14:creationId xmlns:p14="http://schemas.microsoft.com/office/powerpoint/2010/main" val="11191810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2274-B331-E244-5D53-F54E9ADE091E}"/>
              </a:ext>
            </a:extLst>
          </p:cNvPr>
          <p:cNvSpPr>
            <a:spLocks noGrp="1"/>
          </p:cNvSpPr>
          <p:nvPr>
            <p:ph type="title"/>
          </p:nvPr>
        </p:nvSpPr>
        <p:spPr/>
        <p:txBody>
          <a:bodyPr/>
          <a:lstStyle/>
          <a:p>
            <a:r>
              <a:rPr lang="en-IN" dirty="0"/>
              <a:t>Stock budgeting</a:t>
            </a:r>
            <a:endParaRPr lang="en-US" dirty="0"/>
          </a:p>
        </p:txBody>
      </p:sp>
      <p:sp>
        <p:nvSpPr>
          <p:cNvPr id="3" name="Content Placeholder 2">
            <a:extLst>
              <a:ext uri="{FF2B5EF4-FFF2-40B4-BE49-F238E27FC236}">
                <a16:creationId xmlns:a16="http://schemas.microsoft.com/office/drawing/2014/main" id="{C80F8D25-2B7B-F9B8-81A3-9AA68501B794}"/>
              </a:ext>
            </a:extLst>
          </p:cNvPr>
          <p:cNvSpPr>
            <a:spLocks noGrp="1"/>
          </p:cNvSpPr>
          <p:nvPr>
            <p:ph idx="1"/>
          </p:nvPr>
        </p:nvSpPr>
        <p:spPr/>
        <p:txBody>
          <a:bodyPr/>
          <a:lstStyle/>
          <a:p>
            <a:r>
              <a:rPr lang="en-IN" b="1" dirty="0"/>
              <a:t>Stock budgeting</a:t>
            </a:r>
            <a:r>
              <a:rPr lang="en-IN" dirty="0"/>
              <a:t> is the process of managing the inventory of goods or materials in a business to ensure that there is an adequate amount to meet demand without overstocking or running into stockouts. It involves forecasting the future needs for products, planning purchases or manufacturing schedules, and allocating resources efficiently to avoid wastage and optimize cash flow.</a:t>
            </a:r>
            <a:endParaRPr lang="en-US" dirty="0"/>
          </a:p>
        </p:txBody>
      </p:sp>
    </p:spTree>
    <p:extLst>
      <p:ext uri="{BB962C8B-B14F-4D97-AF65-F5344CB8AC3E}">
        <p14:creationId xmlns:p14="http://schemas.microsoft.com/office/powerpoint/2010/main" val="5292520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DE22-DE37-4577-09DC-38311620F51E}"/>
              </a:ext>
            </a:extLst>
          </p:cNvPr>
          <p:cNvSpPr>
            <a:spLocks noGrp="1"/>
          </p:cNvSpPr>
          <p:nvPr>
            <p:ph type="title"/>
          </p:nvPr>
        </p:nvSpPr>
        <p:spPr/>
        <p:txBody>
          <a:bodyPr/>
          <a:lstStyle/>
          <a:p>
            <a:r>
              <a:rPr lang="en-IN" dirty="0"/>
              <a:t>Key Components of Stock Budgeting</a:t>
            </a:r>
            <a:endParaRPr lang="en-US" dirty="0"/>
          </a:p>
        </p:txBody>
      </p:sp>
      <p:sp>
        <p:nvSpPr>
          <p:cNvPr id="3" name="Content Placeholder 2">
            <a:extLst>
              <a:ext uri="{FF2B5EF4-FFF2-40B4-BE49-F238E27FC236}">
                <a16:creationId xmlns:a16="http://schemas.microsoft.com/office/drawing/2014/main" id="{FEF28D64-8473-DB28-FCC7-193BE778999F}"/>
              </a:ext>
            </a:extLst>
          </p:cNvPr>
          <p:cNvSpPr>
            <a:spLocks noGrp="1"/>
          </p:cNvSpPr>
          <p:nvPr>
            <p:ph idx="1"/>
          </p:nvPr>
        </p:nvSpPr>
        <p:spPr/>
        <p:txBody>
          <a:bodyPr/>
          <a:lstStyle/>
          <a:p>
            <a:r>
              <a:rPr lang="en-IN" b="1" dirty="0"/>
              <a:t>Inventory Levels</a:t>
            </a:r>
            <a:r>
              <a:rPr lang="en-IN" dirty="0"/>
              <a:t>: Setting target stock levels that balance supply with demand, ensuring that products are available when needed, but not overstocked. This also includes setting reorder points to trigger new orders before inventory runs </a:t>
            </a:r>
            <a:r>
              <a:rPr lang="en-IN" dirty="0" err="1"/>
              <a:t>out.</a:t>
            </a:r>
            <a:r>
              <a:rPr lang="en-IN" b="1" dirty="0" err="1"/>
              <a:t>Demand</a:t>
            </a:r>
            <a:r>
              <a:rPr lang="en-IN" b="1" dirty="0"/>
              <a:t> Forecasting</a:t>
            </a:r>
            <a:r>
              <a:rPr lang="en-IN" dirty="0"/>
              <a:t>: Using historical data and market trends to predict future product demand. Accurate forecasting helps avoid overstocking or stockouts, both of which can negatively impact sales and profitability.</a:t>
            </a:r>
            <a:endParaRPr lang="en-US" dirty="0"/>
          </a:p>
        </p:txBody>
      </p:sp>
    </p:spTree>
    <p:extLst>
      <p:ext uri="{BB962C8B-B14F-4D97-AF65-F5344CB8AC3E}">
        <p14:creationId xmlns:p14="http://schemas.microsoft.com/office/powerpoint/2010/main" val="1864988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733C-4A57-89C2-5891-65A0BFC8AF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6829DD-D9D8-9F60-3D16-B79CA1D2CCEC}"/>
              </a:ext>
            </a:extLst>
          </p:cNvPr>
          <p:cNvSpPr>
            <a:spLocks noGrp="1"/>
          </p:cNvSpPr>
          <p:nvPr>
            <p:ph idx="1"/>
          </p:nvPr>
        </p:nvSpPr>
        <p:spPr>
          <a:xfrm>
            <a:off x="838200" y="1116419"/>
            <a:ext cx="10515600" cy="5060544"/>
          </a:xfrm>
        </p:spPr>
        <p:txBody>
          <a:bodyPr>
            <a:normAutofit lnSpcReduction="10000"/>
          </a:bodyPr>
          <a:lstStyle/>
          <a:p>
            <a:r>
              <a:rPr lang="en-IN" b="1" dirty="0"/>
              <a:t>Purchase Planning</a:t>
            </a:r>
            <a:r>
              <a:rPr lang="en-IN" dirty="0"/>
              <a:t>: Determining when and how much to purchase based on expected demand, lead times, and budget constraints.</a:t>
            </a:r>
          </a:p>
          <a:p>
            <a:r>
              <a:rPr lang="en-IN" b="1" dirty="0"/>
              <a:t>Stock Valuation</a:t>
            </a:r>
            <a:r>
              <a:rPr lang="en-IN" dirty="0"/>
              <a:t>: Calculating the value of inventory based on its cost and market price. This helps in budgeting and financial reporting.</a:t>
            </a:r>
          </a:p>
          <a:p>
            <a:r>
              <a:rPr lang="en-IN" b="1" dirty="0"/>
              <a:t>Lead Time Management</a:t>
            </a:r>
            <a:r>
              <a:rPr lang="en-IN" dirty="0"/>
              <a:t>: Planning stock orders around suppliers' lead times and understanding the time between placing an order and receiving goods.</a:t>
            </a:r>
          </a:p>
          <a:p>
            <a:r>
              <a:rPr lang="en-IN" b="1" dirty="0"/>
              <a:t>Cash Flow Considerations</a:t>
            </a:r>
            <a:r>
              <a:rPr lang="en-IN" dirty="0"/>
              <a:t>: Balancing the amount of money tied up in inventory with the need for liquidity to cover other expenses. Effective stock budgeting helps ensure that a company’s cash flow is not overly restricted by excess stock.</a:t>
            </a:r>
            <a:endParaRPr lang="en-US" dirty="0"/>
          </a:p>
        </p:txBody>
      </p:sp>
    </p:spTree>
    <p:extLst>
      <p:ext uri="{BB962C8B-B14F-4D97-AF65-F5344CB8AC3E}">
        <p14:creationId xmlns:p14="http://schemas.microsoft.com/office/powerpoint/2010/main" val="37540747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44BC-2304-4B6F-7236-F5A556DD0521}"/>
              </a:ext>
            </a:extLst>
          </p:cNvPr>
          <p:cNvSpPr>
            <a:spLocks noGrp="1"/>
          </p:cNvSpPr>
          <p:nvPr>
            <p:ph type="title"/>
          </p:nvPr>
        </p:nvSpPr>
        <p:spPr/>
        <p:txBody>
          <a:bodyPr/>
          <a:lstStyle/>
          <a:p>
            <a:r>
              <a:rPr lang="en-IN" dirty="0"/>
              <a:t>Importance of Stock Budgeting</a:t>
            </a:r>
            <a:endParaRPr lang="en-US" dirty="0"/>
          </a:p>
        </p:txBody>
      </p:sp>
      <p:sp>
        <p:nvSpPr>
          <p:cNvPr id="3" name="Content Placeholder 2">
            <a:extLst>
              <a:ext uri="{FF2B5EF4-FFF2-40B4-BE49-F238E27FC236}">
                <a16:creationId xmlns:a16="http://schemas.microsoft.com/office/drawing/2014/main" id="{AA4260C4-3036-234B-16CD-C65FA318B44F}"/>
              </a:ext>
            </a:extLst>
          </p:cNvPr>
          <p:cNvSpPr>
            <a:spLocks noGrp="1"/>
          </p:cNvSpPr>
          <p:nvPr>
            <p:ph idx="1"/>
          </p:nvPr>
        </p:nvSpPr>
        <p:spPr/>
        <p:txBody>
          <a:bodyPr/>
          <a:lstStyle/>
          <a:p>
            <a:pPr>
              <a:buFont typeface="Arial" panose="020B0604020202020204" pitchFamily="34" charset="0"/>
              <a:buChar char="•"/>
            </a:pPr>
            <a:r>
              <a:rPr lang="en-IN" b="1" dirty="0"/>
              <a:t>Cost Control</a:t>
            </a:r>
            <a:r>
              <a:rPr lang="en-IN" dirty="0"/>
              <a:t>: By maintaining optimal stock levels, businesses can reduce holding costs (e.g., warehousing, insurance, and depreciation) and avoid the costs associated with stockouts (e.g., lost sales or expedited shipping).</a:t>
            </a:r>
          </a:p>
          <a:p>
            <a:pPr>
              <a:buFont typeface="Arial" panose="020B0604020202020204" pitchFamily="34" charset="0"/>
              <a:buChar char="•"/>
            </a:pPr>
            <a:r>
              <a:rPr lang="en-IN" b="1" dirty="0"/>
              <a:t>Efficient Operations</a:t>
            </a:r>
            <a:r>
              <a:rPr lang="en-IN" dirty="0"/>
              <a:t>: Stock budgeting ensures that inventory management is aligned with business operations, enabling smooth production, sales, and customer satisfaction.</a:t>
            </a:r>
          </a:p>
          <a:p>
            <a:pPr>
              <a:buFont typeface="Arial" panose="020B0604020202020204" pitchFamily="34" charset="0"/>
              <a:buChar char="•"/>
            </a:pPr>
            <a:r>
              <a:rPr lang="en-IN" b="1" dirty="0"/>
              <a:t>Improved Profitability</a:t>
            </a:r>
            <a:r>
              <a:rPr lang="en-IN" dirty="0"/>
              <a:t>: Proper stock budgeting can reduce waste, prevent lost sales, and ensure that the business operates at maximum efficiency.</a:t>
            </a:r>
          </a:p>
          <a:p>
            <a:endParaRPr lang="en-US" dirty="0"/>
          </a:p>
        </p:txBody>
      </p:sp>
    </p:spTree>
    <p:extLst>
      <p:ext uri="{BB962C8B-B14F-4D97-AF65-F5344CB8AC3E}">
        <p14:creationId xmlns:p14="http://schemas.microsoft.com/office/powerpoint/2010/main" val="4332490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99B3-3CD2-690B-6413-001AEFA7B1E1}"/>
              </a:ext>
            </a:extLst>
          </p:cNvPr>
          <p:cNvSpPr>
            <a:spLocks noGrp="1"/>
          </p:cNvSpPr>
          <p:nvPr>
            <p:ph type="title"/>
          </p:nvPr>
        </p:nvSpPr>
        <p:spPr/>
        <p:txBody>
          <a:bodyPr/>
          <a:lstStyle/>
          <a:p>
            <a:r>
              <a:rPr lang="en-IN" dirty="0"/>
              <a:t>Gantt chart</a:t>
            </a:r>
            <a:endParaRPr lang="en-US" dirty="0"/>
          </a:p>
        </p:txBody>
      </p:sp>
      <p:sp>
        <p:nvSpPr>
          <p:cNvPr id="3" name="Content Placeholder 2">
            <a:extLst>
              <a:ext uri="{FF2B5EF4-FFF2-40B4-BE49-F238E27FC236}">
                <a16:creationId xmlns:a16="http://schemas.microsoft.com/office/drawing/2014/main" id="{DC3E045B-97FE-B671-3896-9F125E5860EC}"/>
              </a:ext>
            </a:extLst>
          </p:cNvPr>
          <p:cNvSpPr>
            <a:spLocks noGrp="1"/>
          </p:cNvSpPr>
          <p:nvPr>
            <p:ph idx="1"/>
          </p:nvPr>
        </p:nvSpPr>
        <p:spPr/>
        <p:txBody>
          <a:bodyPr/>
          <a:lstStyle/>
          <a:p>
            <a:r>
              <a:rPr lang="en-IN" dirty="0"/>
              <a:t>A </a:t>
            </a:r>
            <a:r>
              <a:rPr lang="en-IN" b="1" dirty="0"/>
              <a:t>Gantt chart</a:t>
            </a:r>
            <a:r>
              <a:rPr lang="en-IN" dirty="0"/>
              <a:t> is a type of bar chart used for project management, which visually represents the schedule of a project. It shows the start and finish dates of various elements of a project, helping teams plan, track, and manage tasks and milestones over time. Gantt charts are particularly useful for illustrating how different tasks or activities are interrelated and when they need to be completed.</a:t>
            </a:r>
            <a:endParaRPr lang="en-US" dirty="0"/>
          </a:p>
        </p:txBody>
      </p:sp>
    </p:spTree>
    <p:extLst>
      <p:ext uri="{BB962C8B-B14F-4D97-AF65-F5344CB8AC3E}">
        <p14:creationId xmlns:p14="http://schemas.microsoft.com/office/powerpoint/2010/main" val="123497644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539F-161D-5510-7731-4A6A93B512F7}"/>
              </a:ext>
            </a:extLst>
          </p:cNvPr>
          <p:cNvSpPr>
            <a:spLocks noGrp="1"/>
          </p:cNvSpPr>
          <p:nvPr>
            <p:ph type="title"/>
          </p:nvPr>
        </p:nvSpPr>
        <p:spPr/>
        <p:txBody>
          <a:bodyPr/>
          <a:lstStyle/>
          <a:p>
            <a:r>
              <a:rPr lang="en-IN" dirty="0"/>
              <a:t>Key Features of a Gantt Chart</a:t>
            </a:r>
            <a:endParaRPr lang="en-US" dirty="0"/>
          </a:p>
        </p:txBody>
      </p:sp>
      <p:sp>
        <p:nvSpPr>
          <p:cNvPr id="3" name="Content Placeholder 2">
            <a:extLst>
              <a:ext uri="{FF2B5EF4-FFF2-40B4-BE49-F238E27FC236}">
                <a16:creationId xmlns:a16="http://schemas.microsoft.com/office/drawing/2014/main" id="{6A55C250-EDFC-2412-5004-79FA81FBD616}"/>
              </a:ext>
            </a:extLst>
          </p:cNvPr>
          <p:cNvSpPr>
            <a:spLocks noGrp="1"/>
          </p:cNvSpPr>
          <p:nvPr>
            <p:ph idx="1"/>
          </p:nvPr>
        </p:nvSpPr>
        <p:spPr/>
        <p:txBody>
          <a:bodyPr>
            <a:normAutofit fontScale="92500" lnSpcReduction="10000"/>
          </a:bodyPr>
          <a:lstStyle/>
          <a:p>
            <a:pPr>
              <a:buFont typeface="+mj-lt"/>
              <a:buAutoNum type="arabicPeriod"/>
            </a:pPr>
            <a:r>
              <a:rPr lang="en-IN" b="1" dirty="0"/>
              <a:t>Tasks and Milestones</a:t>
            </a:r>
            <a:r>
              <a:rPr lang="en-IN" dirty="0"/>
              <a:t>: Each project task is listed on the vertical axis. Important milestones (key project goals or checkpoints) may also be represented.</a:t>
            </a:r>
          </a:p>
          <a:p>
            <a:pPr>
              <a:buFont typeface="+mj-lt"/>
              <a:buAutoNum type="arabicPeriod"/>
            </a:pPr>
            <a:r>
              <a:rPr lang="en-IN" b="1" dirty="0"/>
              <a:t>Time Intervals</a:t>
            </a:r>
            <a:r>
              <a:rPr lang="en-IN" dirty="0"/>
              <a:t>: The horizontal axis represents time, broken down into days, weeks, months, or other units depending on the scale of the project.</a:t>
            </a:r>
          </a:p>
          <a:p>
            <a:pPr>
              <a:buFont typeface="+mj-lt"/>
              <a:buAutoNum type="arabicPeriod"/>
            </a:pPr>
            <a:r>
              <a:rPr lang="en-IN" b="1" dirty="0"/>
              <a:t>Bars Representing Tasks</a:t>
            </a:r>
            <a:r>
              <a:rPr lang="en-IN" dirty="0"/>
              <a:t>: Each task is represented as a bar, where the length of the bar indicates the duration of the task. The position of the bar on the time axis reflects when the task is to start and finish.</a:t>
            </a:r>
          </a:p>
          <a:p>
            <a:pPr>
              <a:buFont typeface="+mj-lt"/>
              <a:buAutoNum type="arabicPeriod"/>
            </a:pPr>
            <a:r>
              <a:rPr lang="en-IN" b="1" dirty="0"/>
              <a:t>Dependencies</a:t>
            </a:r>
            <a:r>
              <a:rPr lang="en-IN" dirty="0"/>
              <a:t>: Arrows or lines between tasks can show the relationship or dependency between them. For example, one task may need to be completed before another can begin.</a:t>
            </a:r>
          </a:p>
          <a:p>
            <a:endParaRPr lang="en-US" dirty="0"/>
          </a:p>
        </p:txBody>
      </p:sp>
    </p:spTree>
    <p:extLst>
      <p:ext uri="{BB962C8B-B14F-4D97-AF65-F5344CB8AC3E}">
        <p14:creationId xmlns:p14="http://schemas.microsoft.com/office/powerpoint/2010/main" val="30803012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7B17-B4E8-B6DF-9F74-9D66E34C350B}"/>
              </a:ext>
            </a:extLst>
          </p:cNvPr>
          <p:cNvSpPr>
            <a:spLocks noGrp="1"/>
          </p:cNvSpPr>
          <p:nvPr>
            <p:ph type="title"/>
          </p:nvPr>
        </p:nvSpPr>
        <p:spPr/>
        <p:txBody>
          <a:bodyPr/>
          <a:lstStyle/>
          <a:p>
            <a:r>
              <a:rPr lang="en-IN" dirty="0"/>
              <a:t>Progress tracking</a:t>
            </a:r>
            <a:endParaRPr lang="en-US" dirty="0"/>
          </a:p>
        </p:txBody>
      </p:sp>
      <p:sp>
        <p:nvSpPr>
          <p:cNvPr id="3" name="Content Placeholder 2">
            <a:extLst>
              <a:ext uri="{FF2B5EF4-FFF2-40B4-BE49-F238E27FC236}">
                <a16:creationId xmlns:a16="http://schemas.microsoft.com/office/drawing/2014/main" id="{58BB2978-261A-C88F-4E93-31C8D0879301}"/>
              </a:ext>
            </a:extLst>
          </p:cNvPr>
          <p:cNvSpPr>
            <a:spLocks noGrp="1"/>
          </p:cNvSpPr>
          <p:nvPr>
            <p:ph idx="1"/>
          </p:nvPr>
        </p:nvSpPr>
        <p:spPr/>
        <p:txBody>
          <a:bodyPr/>
          <a:lstStyle/>
          <a:p>
            <a:r>
              <a:rPr lang="en-IN" b="1" dirty="0"/>
              <a:t>Progress tracking</a:t>
            </a:r>
            <a:r>
              <a:rPr lang="en-IN" dirty="0"/>
              <a:t> is the process of monitoring and documenting the advancement of tasks, projects, or goals over time. It involves measuring performance against predefined milestones, deadlines, or targets to ensure that objectives are being met as planned. Progress tracking is widely used in project management, personal goal setting, and performance evaluation across various industries to ensure tasks are completed on time and within scope.</a:t>
            </a:r>
            <a:endParaRPr lang="en-US" dirty="0"/>
          </a:p>
        </p:txBody>
      </p:sp>
    </p:spTree>
    <p:extLst>
      <p:ext uri="{BB962C8B-B14F-4D97-AF65-F5344CB8AC3E}">
        <p14:creationId xmlns:p14="http://schemas.microsoft.com/office/powerpoint/2010/main" val="18361050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3D89-FD96-22E2-8FB0-303F52E51910}"/>
              </a:ext>
            </a:extLst>
          </p:cNvPr>
          <p:cNvSpPr>
            <a:spLocks noGrp="1"/>
          </p:cNvSpPr>
          <p:nvPr>
            <p:ph type="title"/>
          </p:nvPr>
        </p:nvSpPr>
        <p:spPr/>
        <p:txBody>
          <a:bodyPr/>
          <a:lstStyle/>
          <a:p>
            <a:r>
              <a:rPr lang="en-IN" dirty="0"/>
              <a:t>Key Elements of Progress Tracking</a:t>
            </a:r>
            <a:endParaRPr lang="en-US" dirty="0"/>
          </a:p>
        </p:txBody>
      </p:sp>
      <p:sp>
        <p:nvSpPr>
          <p:cNvPr id="3" name="Content Placeholder 2">
            <a:extLst>
              <a:ext uri="{FF2B5EF4-FFF2-40B4-BE49-F238E27FC236}">
                <a16:creationId xmlns:a16="http://schemas.microsoft.com/office/drawing/2014/main" id="{91040417-F192-BA55-438D-261ED5252EB1}"/>
              </a:ext>
            </a:extLst>
          </p:cNvPr>
          <p:cNvSpPr>
            <a:spLocks noGrp="1"/>
          </p:cNvSpPr>
          <p:nvPr>
            <p:ph idx="1"/>
          </p:nvPr>
        </p:nvSpPr>
        <p:spPr/>
        <p:txBody>
          <a:bodyPr/>
          <a:lstStyle/>
          <a:p>
            <a:r>
              <a:rPr lang="en-IN" b="1" dirty="0"/>
              <a:t>Task Breakdown</a:t>
            </a:r>
            <a:r>
              <a:rPr lang="en-IN" dirty="0"/>
              <a:t>: Breaking down a large project or goal into smaller, manageable tasks or milestones that can be tracked individually.</a:t>
            </a:r>
          </a:p>
          <a:p>
            <a:r>
              <a:rPr lang="en-IN" b="1" dirty="0"/>
              <a:t>Set Deadlines and Milestones</a:t>
            </a:r>
            <a:r>
              <a:rPr lang="en-IN" dirty="0"/>
              <a:t>: Defining clear deadlines and intermediate milestones to measure progress at regular intervals.</a:t>
            </a:r>
          </a:p>
          <a:p>
            <a:r>
              <a:rPr lang="en-IN" b="1" dirty="0"/>
              <a:t>Progress Indicators</a:t>
            </a:r>
            <a:r>
              <a:rPr lang="en-IN" dirty="0"/>
              <a:t>: Tracking progress using indicators such as percentages completed, time elapsed, or budget spent.</a:t>
            </a:r>
          </a:p>
          <a:p>
            <a:r>
              <a:rPr lang="en-IN" b="1" dirty="0"/>
              <a:t>Data Collection</a:t>
            </a:r>
            <a:r>
              <a:rPr lang="en-IN" dirty="0"/>
              <a:t>: Gathering relevant data, such as work completed, hours worked, or resources used, to assess the current status.</a:t>
            </a:r>
            <a:endParaRPr lang="en-US" dirty="0"/>
          </a:p>
        </p:txBody>
      </p:sp>
    </p:spTree>
    <p:extLst>
      <p:ext uri="{BB962C8B-B14F-4D97-AF65-F5344CB8AC3E}">
        <p14:creationId xmlns:p14="http://schemas.microsoft.com/office/powerpoint/2010/main" val="331908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C81CF-DF59-524C-1933-7037E5407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5FFCC-2BB9-ED37-69BA-48095692573D}"/>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EE18CC98-B183-7003-27FC-35F37CF052B2}"/>
              </a:ext>
            </a:extLst>
          </p:cNvPr>
          <p:cNvSpPr>
            <a:spLocks noGrp="1"/>
          </p:cNvSpPr>
          <p:nvPr>
            <p:ph idx="1"/>
          </p:nvPr>
        </p:nvSpPr>
        <p:spPr/>
        <p:txBody>
          <a:bodyPr/>
          <a:lstStyle/>
          <a:p>
            <a:r>
              <a:rPr lang="en-IN" b="1" dirty="0"/>
              <a:t>Device Dependency:</a:t>
            </a:r>
          </a:p>
          <a:p>
            <a:pPr>
              <a:buFont typeface="Arial" panose="020B0604020202020204" pitchFamily="34" charset="0"/>
              <a:buChar char="•"/>
            </a:pPr>
            <a:r>
              <a:rPr lang="en-IN" b="1" dirty="0"/>
              <a:t>Issues When Users Lose Their Device</a:t>
            </a:r>
            <a:r>
              <a:rPr lang="en-IN" dirty="0"/>
              <a:t>: OTPs are often sent to a specific device, such as a smartphone. If a user loses their phone or it becomes inaccessible, they cannot receive the OTP.</a:t>
            </a:r>
          </a:p>
          <a:p>
            <a:pPr>
              <a:buFont typeface="Arial" panose="020B0604020202020204" pitchFamily="34" charset="0"/>
              <a:buChar char="•"/>
            </a:pPr>
            <a:r>
              <a:rPr lang="en-IN" b="1" dirty="0"/>
              <a:t>Impact</a:t>
            </a:r>
            <a:r>
              <a:rPr lang="en-IN" dirty="0"/>
              <a:t>: Users may be locked out of critical accounts or services without an alternative method to receive the OTP.</a:t>
            </a:r>
          </a:p>
          <a:p>
            <a:endParaRPr lang="en-US" dirty="0"/>
          </a:p>
        </p:txBody>
      </p:sp>
    </p:spTree>
    <p:extLst>
      <p:ext uri="{BB962C8B-B14F-4D97-AF65-F5344CB8AC3E}">
        <p14:creationId xmlns:p14="http://schemas.microsoft.com/office/powerpoint/2010/main" val="250943344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7D03-431D-76FC-BD1A-1A7644191A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C559E-6735-7431-5EF2-82065E9A114A}"/>
              </a:ext>
            </a:extLst>
          </p:cNvPr>
          <p:cNvSpPr>
            <a:spLocks noGrp="1"/>
          </p:cNvSpPr>
          <p:nvPr>
            <p:ph idx="1"/>
          </p:nvPr>
        </p:nvSpPr>
        <p:spPr>
          <a:xfrm>
            <a:off x="838200" y="1520456"/>
            <a:ext cx="10515600" cy="4656507"/>
          </a:xfrm>
        </p:spPr>
        <p:txBody>
          <a:bodyPr>
            <a:normAutofit/>
          </a:bodyPr>
          <a:lstStyle/>
          <a:p>
            <a:r>
              <a:rPr lang="en-IN" sz="4000" b="1" dirty="0"/>
              <a:t>Visualization Tools</a:t>
            </a:r>
            <a:r>
              <a:rPr lang="en-IN" sz="4000" dirty="0"/>
              <a:t>: Using tools like Gantt charts, Kanban boards, or progress bars to visually represent the status of tasks and projects.</a:t>
            </a:r>
          </a:p>
          <a:p>
            <a:r>
              <a:rPr lang="en-IN" sz="4000" b="1" dirty="0"/>
              <a:t>Reports and Reviews</a:t>
            </a:r>
            <a:r>
              <a:rPr lang="en-IN" sz="4000" dirty="0"/>
              <a:t>: Regular progress reports or meetings to review progress, identify obstacles, and make adjustments as needed.</a:t>
            </a:r>
            <a:endParaRPr lang="en-US" sz="4000" dirty="0"/>
          </a:p>
        </p:txBody>
      </p:sp>
    </p:spTree>
    <p:extLst>
      <p:ext uri="{BB962C8B-B14F-4D97-AF65-F5344CB8AC3E}">
        <p14:creationId xmlns:p14="http://schemas.microsoft.com/office/powerpoint/2010/main" val="385059637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5E0E-4C8B-7B8B-166D-384CEDE61CE9}"/>
              </a:ext>
            </a:extLst>
          </p:cNvPr>
          <p:cNvSpPr>
            <a:spLocks noGrp="1"/>
          </p:cNvSpPr>
          <p:nvPr>
            <p:ph type="title"/>
          </p:nvPr>
        </p:nvSpPr>
        <p:spPr/>
        <p:txBody>
          <a:bodyPr/>
          <a:lstStyle/>
          <a:p>
            <a:r>
              <a:rPr lang="en-IN" dirty="0"/>
              <a:t>Benefits of Progress Tracking</a:t>
            </a:r>
            <a:endParaRPr lang="en-US" dirty="0"/>
          </a:p>
        </p:txBody>
      </p:sp>
      <p:sp>
        <p:nvSpPr>
          <p:cNvPr id="3" name="Content Placeholder 2">
            <a:extLst>
              <a:ext uri="{FF2B5EF4-FFF2-40B4-BE49-F238E27FC236}">
                <a16:creationId xmlns:a16="http://schemas.microsoft.com/office/drawing/2014/main" id="{0F0FB14D-5794-F5B2-BCD5-A70231AD5463}"/>
              </a:ext>
            </a:extLst>
          </p:cNvPr>
          <p:cNvSpPr>
            <a:spLocks noGrp="1"/>
          </p:cNvSpPr>
          <p:nvPr>
            <p:ph idx="1"/>
          </p:nvPr>
        </p:nvSpPr>
        <p:spPr/>
        <p:txBody>
          <a:bodyPr/>
          <a:lstStyle/>
          <a:p>
            <a:r>
              <a:rPr lang="en-IN" b="1" dirty="0" err="1"/>
              <a:t>mproved</a:t>
            </a:r>
            <a:r>
              <a:rPr lang="en-IN" b="1" dirty="0"/>
              <a:t> Efficiency</a:t>
            </a:r>
            <a:r>
              <a:rPr lang="en-IN" dirty="0"/>
              <a:t>: Helps identify areas where progress is slow or tasks are falling behind, allowing for timely interventions and resource adjustments.</a:t>
            </a:r>
          </a:p>
          <a:p>
            <a:r>
              <a:rPr lang="en-IN" b="1" dirty="0"/>
              <a:t>Better Decision Making</a:t>
            </a:r>
            <a:r>
              <a:rPr lang="en-IN" dirty="0"/>
              <a:t>: Provides real-time data that helps project managers or teams make informed decisions about the allocation of resources and prioritization.</a:t>
            </a:r>
          </a:p>
          <a:p>
            <a:r>
              <a:rPr lang="en-IN" b="1" dirty="0"/>
              <a:t>Accountability</a:t>
            </a:r>
            <a:r>
              <a:rPr lang="en-IN" dirty="0"/>
              <a:t>: Ensures individuals or teams stay on track and accountable for their tasks and deadlines.</a:t>
            </a:r>
            <a:endParaRPr lang="en-US" dirty="0"/>
          </a:p>
        </p:txBody>
      </p:sp>
    </p:spTree>
    <p:extLst>
      <p:ext uri="{BB962C8B-B14F-4D97-AF65-F5344CB8AC3E}">
        <p14:creationId xmlns:p14="http://schemas.microsoft.com/office/powerpoint/2010/main" val="33664579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AC35-72B0-2B70-C6F7-E62FF39646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0F9556-FC6A-131E-8041-92B9CB4F281E}"/>
              </a:ext>
            </a:extLst>
          </p:cNvPr>
          <p:cNvSpPr>
            <a:spLocks noGrp="1"/>
          </p:cNvSpPr>
          <p:nvPr>
            <p:ph idx="1"/>
          </p:nvPr>
        </p:nvSpPr>
        <p:spPr>
          <a:xfrm>
            <a:off x="838200" y="1477926"/>
            <a:ext cx="10515600" cy="4699037"/>
          </a:xfrm>
        </p:spPr>
        <p:txBody>
          <a:bodyPr>
            <a:normAutofit/>
          </a:bodyPr>
          <a:lstStyle/>
          <a:p>
            <a:r>
              <a:rPr lang="en-IN" sz="4000" b="1" dirty="0"/>
              <a:t>Motivation and Focus</a:t>
            </a:r>
            <a:r>
              <a:rPr lang="en-IN" sz="4000" dirty="0"/>
              <a:t>: Continuous tracking offers visible proof of progress, which can boost motivation and keep individuals focused on their goals.</a:t>
            </a:r>
          </a:p>
          <a:p>
            <a:r>
              <a:rPr lang="en-IN" sz="4000" b="1" dirty="0"/>
              <a:t>Risk Mitigation</a:t>
            </a:r>
            <a:r>
              <a:rPr lang="en-IN" sz="4000" dirty="0"/>
              <a:t>: Early detection of issues or delays allows teams to adjust strategies or timelines, reducing the risk of project failure.</a:t>
            </a:r>
            <a:endParaRPr lang="en-US" sz="4000" dirty="0"/>
          </a:p>
        </p:txBody>
      </p:sp>
    </p:spTree>
    <p:extLst>
      <p:ext uri="{BB962C8B-B14F-4D97-AF65-F5344CB8AC3E}">
        <p14:creationId xmlns:p14="http://schemas.microsoft.com/office/powerpoint/2010/main" val="42607296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060-D48C-55FC-4C59-1DB2218B84F9}"/>
              </a:ext>
            </a:extLst>
          </p:cNvPr>
          <p:cNvSpPr>
            <a:spLocks noGrp="1"/>
          </p:cNvSpPr>
          <p:nvPr>
            <p:ph type="title"/>
          </p:nvPr>
        </p:nvSpPr>
        <p:spPr/>
        <p:txBody>
          <a:bodyPr/>
          <a:lstStyle/>
          <a:p>
            <a:r>
              <a:rPr lang="en-IN" b="1" dirty="0"/>
              <a:t>Survey and data collection</a:t>
            </a:r>
            <a:endParaRPr lang="en-US" dirty="0"/>
          </a:p>
        </p:txBody>
      </p:sp>
      <p:sp>
        <p:nvSpPr>
          <p:cNvPr id="3" name="Content Placeholder 2">
            <a:extLst>
              <a:ext uri="{FF2B5EF4-FFF2-40B4-BE49-F238E27FC236}">
                <a16:creationId xmlns:a16="http://schemas.microsoft.com/office/drawing/2014/main" id="{7B7C96E9-7196-F9A0-9D5B-8B7C7EBAD48F}"/>
              </a:ext>
            </a:extLst>
          </p:cNvPr>
          <p:cNvSpPr>
            <a:spLocks noGrp="1"/>
          </p:cNvSpPr>
          <p:nvPr>
            <p:ph idx="1"/>
          </p:nvPr>
        </p:nvSpPr>
        <p:spPr/>
        <p:txBody>
          <a:bodyPr>
            <a:normAutofit/>
          </a:bodyPr>
          <a:lstStyle/>
          <a:p>
            <a:r>
              <a:rPr lang="en-IN" sz="3600" b="1" dirty="0"/>
              <a:t>Survey and data collection</a:t>
            </a:r>
            <a:r>
              <a:rPr lang="en-IN" sz="3600" dirty="0"/>
              <a:t> are essential components of research and decision-making processes. They involve gathering information from individuals or groups to gain insights into opinions, </a:t>
            </a:r>
            <a:r>
              <a:rPr lang="en-IN" sz="3600" dirty="0" err="1"/>
              <a:t>behaviors</a:t>
            </a:r>
            <a:r>
              <a:rPr lang="en-IN" sz="3600" dirty="0"/>
              <a:t>, attitudes, or facts, and </a:t>
            </a:r>
            <a:r>
              <a:rPr lang="en-IN" sz="3600" dirty="0" err="1"/>
              <a:t>analyzing</a:t>
            </a:r>
            <a:r>
              <a:rPr lang="en-IN" sz="3600" dirty="0"/>
              <a:t> that data to make informed conclusions.</a:t>
            </a:r>
            <a:endParaRPr lang="en-US" sz="3600" dirty="0"/>
          </a:p>
        </p:txBody>
      </p:sp>
    </p:spTree>
    <p:extLst>
      <p:ext uri="{BB962C8B-B14F-4D97-AF65-F5344CB8AC3E}">
        <p14:creationId xmlns:p14="http://schemas.microsoft.com/office/powerpoint/2010/main" val="134855213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BBA6-9E9A-AB66-CB52-8A2650F6B113}"/>
              </a:ext>
            </a:extLst>
          </p:cNvPr>
          <p:cNvSpPr>
            <a:spLocks noGrp="1"/>
          </p:cNvSpPr>
          <p:nvPr>
            <p:ph type="title"/>
          </p:nvPr>
        </p:nvSpPr>
        <p:spPr/>
        <p:txBody>
          <a:bodyPr/>
          <a:lstStyle/>
          <a:p>
            <a:r>
              <a:rPr lang="en-IN" dirty="0"/>
              <a:t>Survey</a:t>
            </a:r>
            <a:endParaRPr lang="en-US" dirty="0"/>
          </a:p>
        </p:txBody>
      </p:sp>
      <p:sp>
        <p:nvSpPr>
          <p:cNvPr id="3" name="Content Placeholder 2">
            <a:extLst>
              <a:ext uri="{FF2B5EF4-FFF2-40B4-BE49-F238E27FC236}">
                <a16:creationId xmlns:a16="http://schemas.microsoft.com/office/drawing/2014/main" id="{8ED5BBA4-6D62-9C4A-FE3D-63E662273B0B}"/>
              </a:ext>
            </a:extLst>
          </p:cNvPr>
          <p:cNvSpPr>
            <a:spLocks noGrp="1"/>
          </p:cNvSpPr>
          <p:nvPr>
            <p:ph idx="1"/>
          </p:nvPr>
        </p:nvSpPr>
        <p:spPr/>
        <p:txBody>
          <a:bodyPr>
            <a:normAutofit/>
          </a:bodyPr>
          <a:lstStyle/>
          <a:p>
            <a:r>
              <a:rPr lang="en-IN" sz="4000" dirty="0"/>
              <a:t>A </a:t>
            </a:r>
            <a:r>
              <a:rPr lang="en-IN" sz="4000" b="1" dirty="0"/>
              <a:t>survey</a:t>
            </a:r>
            <a:r>
              <a:rPr lang="en-IN" sz="4000" dirty="0"/>
              <a:t> is a method of collecting data from respondents by asking a series of questions. Surveys can be conducted in various formats, such as online forms, telephone interviews, face-to-face questionnaires, or mail surveys.</a:t>
            </a:r>
            <a:endParaRPr lang="en-US" sz="4000" dirty="0"/>
          </a:p>
        </p:txBody>
      </p:sp>
    </p:spTree>
    <p:extLst>
      <p:ext uri="{BB962C8B-B14F-4D97-AF65-F5344CB8AC3E}">
        <p14:creationId xmlns:p14="http://schemas.microsoft.com/office/powerpoint/2010/main" val="8500781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1456-A62D-6F04-ED7B-9B0DCCE103C0}"/>
              </a:ext>
            </a:extLst>
          </p:cNvPr>
          <p:cNvSpPr>
            <a:spLocks noGrp="1"/>
          </p:cNvSpPr>
          <p:nvPr>
            <p:ph type="title"/>
          </p:nvPr>
        </p:nvSpPr>
        <p:spPr/>
        <p:txBody>
          <a:bodyPr/>
          <a:lstStyle/>
          <a:p>
            <a:r>
              <a:rPr lang="en-IN" dirty="0"/>
              <a:t>Key Aspects of Surveys</a:t>
            </a:r>
            <a:endParaRPr lang="en-US" dirty="0"/>
          </a:p>
        </p:txBody>
      </p:sp>
      <p:sp>
        <p:nvSpPr>
          <p:cNvPr id="3" name="Content Placeholder 2">
            <a:extLst>
              <a:ext uri="{FF2B5EF4-FFF2-40B4-BE49-F238E27FC236}">
                <a16:creationId xmlns:a16="http://schemas.microsoft.com/office/drawing/2014/main" id="{E325E7F7-567E-1ADF-0C66-15E8038AECDF}"/>
              </a:ext>
            </a:extLst>
          </p:cNvPr>
          <p:cNvSpPr>
            <a:spLocks noGrp="1"/>
          </p:cNvSpPr>
          <p:nvPr>
            <p:ph idx="1"/>
          </p:nvPr>
        </p:nvSpPr>
        <p:spPr/>
        <p:txBody>
          <a:bodyPr>
            <a:normAutofit lnSpcReduction="10000"/>
          </a:bodyPr>
          <a:lstStyle/>
          <a:p>
            <a:r>
              <a:rPr lang="en-IN" b="1" dirty="0"/>
              <a:t>Types of Questions</a:t>
            </a:r>
            <a:r>
              <a:rPr lang="en-IN" dirty="0"/>
              <a:t>: Surveys often include </a:t>
            </a:r>
            <a:r>
              <a:rPr lang="en-IN" b="1" dirty="0"/>
              <a:t>closed-ended questions</a:t>
            </a:r>
            <a:r>
              <a:rPr lang="en-IN" dirty="0"/>
              <a:t> (where respondents choose from predetermined options, e.g., "Yes/No" or "Multiple choice") and </a:t>
            </a:r>
            <a:r>
              <a:rPr lang="en-IN" b="1" dirty="0"/>
              <a:t>open-ended questions</a:t>
            </a:r>
            <a:r>
              <a:rPr lang="en-IN" dirty="0"/>
              <a:t> (where respondents provide their answers freely).</a:t>
            </a:r>
          </a:p>
          <a:p>
            <a:r>
              <a:rPr lang="en-IN" b="1" dirty="0"/>
              <a:t>Sampling</a:t>
            </a:r>
            <a:r>
              <a:rPr lang="en-IN" dirty="0"/>
              <a:t>: A survey typically involves a sample of a larger population. The sample should be representative of the population to ensure that the results are valid.</a:t>
            </a:r>
          </a:p>
          <a:p>
            <a:r>
              <a:rPr lang="en-IN" b="1" dirty="0"/>
              <a:t>Data Collection Methods</a:t>
            </a:r>
            <a:r>
              <a:rPr lang="en-IN" dirty="0"/>
              <a:t>: Surveys can be administered through various tools like </a:t>
            </a:r>
            <a:r>
              <a:rPr lang="en-IN" b="1" dirty="0"/>
              <a:t>Google Forms</a:t>
            </a:r>
            <a:r>
              <a:rPr lang="en-IN" dirty="0"/>
              <a:t>, </a:t>
            </a:r>
            <a:r>
              <a:rPr lang="en-IN" b="1" dirty="0"/>
              <a:t>SurveyMonkey</a:t>
            </a:r>
            <a:r>
              <a:rPr lang="en-IN" dirty="0"/>
              <a:t>, or traditional paper forms, depending on the target audience and research needs.</a:t>
            </a:r>
            <a:endParaRPr lang="en-US" dirty="0"/>
          </a:p>
        </p:txBody>
      </p:sp>
    </p:spTree>
    <p:extLst>
      <p:ext uri="{BB962C8B-B14F-4D97-AF65-F5344CB8AC3E}">
        <p14:creationId xmlns:p14="http://schemas.microsoft.com/office/powerpoint/2010/main" val="37018980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BAED-57B6-21A6-7013-1568DAFF056D}"/>
              </a:ext>
            </a:extLst>
          </p:cNvPr>
          <p:cNvSpPr>
            <a:spLocks noGrp="1"/>
          </p:cNvSpPr>
          <p:nvPr>
            <p:ph type="title"/>
          </p:nvPr>
        </p:nvSpPr>
        <p:spPr/>
        <p:txBody>
          <a:bodyPr/>
          <a:lstStyle/>
          <a:p>
            <a:r>
              <a:rPr lang="en-IN" dirty="0"/>
              <a:t>Benefits of Surveys</a:t>
            </a:r>
            <a:endParaRPr lang="en-US" dirty="0"/>
          </a:p>
        </p:txBody>
      </p:sp>
      <p:sp>
        <p:nvSpPr>
          <p:cNvPr id="3" name="Content Placeholder 2">
            <a:extLst>
              <a:ext uri="{FF2B5EF4-FFF2-40B4-BE49-F238E27FC236}">
                <a16:creationId xmlns:a16="http://schemas.microsoft.com/office/drawing/2014/main" id="{4AE45773-58AD-2584-F06F-4C23915CB308}"/>
              </a:ext>
            </a:extLst>
          </p:cNvPr>
          <p:cNvSpPr>
            <a:spLocks noGrp="1"/>
          </p:cNvSpPr>
          <p:nvPr>
            <p:ph idx="1"/>
          </p:nvPr>
        </p:nvSpPr>
        <p:spPr/>
        <p:txBody>
          <a:bodyPr/>
          <a:lstStyle/>
          <a:p>
            <a:pPr>
              <a:buFont typeface="Arial" panose="020B0604020202020204" pitchFamily="34" charset="0"/>
              <a:buChar char="•"/>
            </a:pPr>
            <a:r>
              <a:rPr lang="en-IN" b="1" dirty="0"/>
              <a:t>Efficient Data Collection</a:t>
            </a:r>
            <a:r>
              <a:rPr lang="en-IN" dirty="0"/>
              <a:t>: Surveys allow researchers to gather data from many people in a relatively short amount of time.</a:t>
            </a:r>
          </a:p>
          <a:p>
            <a:pPr>
              <a:buFont typeface="Arial" panose="020B0604020202020204" pitchFamily="34" charset="0"/>
              <a:buChar char="•"/>
            </a:pPr>
            <a:r>
              <a:rPr lang="en-IN" b="1" dirty="0"/>
              <a:t>Quantitative and Qualitative Insights</a:t>
            </a:r>
            <a:r>
              <a:rPr lang="en-IN" dirty="0"/>
              <a:t>: They can provide both numerical data (e.g., statistics) and qualitative data (e.g., detailed opinions).</a:t>
            </a:r>
          </a:p>
          <a:p>
            <a:pPr>
              <a:buFont typeface="Arial" panose="020B0604020202020204" pitchFamily="34" charset="0"/>
              <a:buChar char="•"/>
            </a:pPr>
            <a:r>
              <a:rPr lang="en-IN" b="1" dirty="0"/>
              <a:t>Cost-Effective</a:t>
            </a:r>
            <a:r>
              <a:rPr lang="en-IN" dirty="0"/>
              <a:t>: Online surveys, in particular, can be inexpensive to distribute.</a:t>
            </a:r>
          </a:p>
          <a:p>
            <a:endParaRPr lang="en-US" dirty="0"/>
          </a:p>
        </p:txBody>
      </p:sp>
    </p:spTree>
    <p:extLst>
      <p:ext uri="{BB962C8B-B14F-4D97-AF65-F5344CB8AC3E}">
        <p14:creationId xmlns:p14="http://schemas.microsoft.com/office/powerpoint/2010/main" val="800170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1F44-2B44-4DD1-7149-03939B13AAE3}"/>
              </a:ext>
            </a:extLst>
          </p:cNvPr>
          <p:cNvSpPr>
            <a:spLocks noGrp="1"/>
          </p:cNvSpPr>
          <p:nvPr>
            <p:ph type="title"/>
          </p:nvPr>
        </p:nvSpPr>
        <p:spPr/>
        <p:txBody>
          <a:bodyPr/>
          <a:lstStyle/>
          <a:p>
            <a:r>
              <a:rPr lang="en-IN" dirty="0"/>
              <a:t>Data Collection</a:t>
            </a:r>
            <a:endParaRPr lang="en-US" dirty="0"/>
          </a:p>
        </p:txBody>
      </p:sp>
      <p:sp>
        <p:nvSpPr>
          <p:cNvPr id="3" name="Content Placeholder 2">
            <a:extLst>
              <a:ext uri="{FF2B5EF4-FFF2-40B4-BE49-F238E27FC236}">
                <a16:creationId xmlns:a16="http://schemas.microsoft.com/office/drawing/2014/main" id="{80B3AAAD-A074-4BAD-9E01-2C4313DE15D9}"/>
              </a:ext>
            </a:extLst>
          </p:cNvPr>
          <p:cNvSpPr>
            <a:spLocks noGrp="1"/>
          </p:cNvSpPr>
          <p:nvPr>
            <p:ph idx="1"/>
          </p:nvPr>
        </p:nvSpPr>
        <p:spPr>
          <a:xfrm>
            <a:off x="838200" y="1825625"/>
            <a:ext cx="10515600" cy="4667250"/>
          </a:xfrm>
        </p:spPr>
        <p:txBody>
          <a:bodyPr>
            <a:normAutofit fontScale="92500" lnSpcReduction="10000"/>
          </a:bodyPr>
          <a:lstStyle/>
          <a:p>
            <a:r>
              <a:rPr lang="en-IN" b="1" dirty="0"/>
              <a:t>Data collection</a:t>
            </a:r>
            <a:r>
              <a:rPr lang="en-IN" dirty="0"/>
              <a:t> is the systematic process of gathering and measuring information on variables of interest in a structured and consistent manner.</a:t>
            </a:r>
          </a:p>
          <a:p>
            <a:pPr marL="0" indent="0">
              <a:buNone/>
            </a:pPr>
            <a:r>
              <a:rPr lang="en-IN" b="1" dirty="0"/>
              <a:t>Key Aspects of Data Collection</a:t>
            </a:r>
          </a:p>
          <a:p>
            <a:pPr>
              <a:buFont typeface="Arial" panose="020B0604020202020204" pitchFamily="34" charset="0"/>
              <a:buChar char="•"/>
            </a:pPr>
            <a:r>
              <a:rPr lang="en-IN" b="1" dirty="0"/>
              <a:t>Methods</a:t>
            </a:r>
            <a:r>
              <a:rPr lang="en-IN" dirty="0"/>
              <a:t>: Data collection can be done through various </a:t>
            </a:r>
            <a:r>
              <a:rPr lang="en-IN" dirty="0" err="1"/>
              <a:t>methods:</a:t>
            </a:r>
            <a:r>
              <a:rPr lang="en-IN" b="1" dirty="0" err="1"/>
              <a:t>Surveys</a:t>
            </a:r>
            <a:r>
              <a:rPr lang="en-IN" b="1" dirty="0"/>
              <a:t>/Questionnaires</a:t>
            </a:r>
            <a:r>
              <a:rPr lang="en-IN" dirty="0"/>
              <a:t>: As explained above.</a:t>
            </a:r>
          </a:p>
          <a:p>
            <a:pPr>
              <a:buFont typeface="Arial" panose="020B0604020202020204" pitchFamily="34" charset="0"/>
              <a:buChar char="•"/>
            </a:pPr>
            <a:r>
              <a:rPr lang="en-IN" b="1" dirty="0"/>
              <a:t>Interviews</a:t>
            </a:r>
            <a:r>
              <a:rPr lang="en-IN" dirty="0"/>
              <a:t>: One-on-one or group discussions to gather in-depth responses.</a:t>
            </a:r>
          </a:p>
          <a:p>
            <a:pPr>
              <a:buFont typeface="Arial" panose="020B0604020202020204" pitchFamily="34" charset="0"/>
              <a:buChar char="•"/>
            </a:pPr>
            <a:r>
              <a:rPr lang="en-IN" b="1" dirty="0"/>
              <a:t>Observations</a:t>
            </a:r>
            <a:r>
              <a:rPr lang="en-IN" dirty="0"/>
              <a:t>: Researchers observe </a:t>
            </a:r>
            <a:r>
              <a:rPr lang="en-IN" dirty="0" err="1"/>
              <a:t>behaviors</a:t>
            </a:r>
            <a:r>
              <a:rPr lang="en-IN" dirty="0"/>
              <a:t> or events to collect data.</a:t>
            </a:r>
          </a:p>
          <a:p>
            <a:pPr>
              <a:buFont typeface="Arial" panose="020B0604020202020204" pitchFamily="34" charset="0"/>
              <a:buChar char="•"/>
            </a:pPr>
            <a:r>
              <a:rPr lang="en-IN" b="1" dirty="0"/>
              <a:t>Experiments</a:t>
            </a:r>
            <a:r>
              <a:rPr lang="en-IN" dirty="0"/>
              <a:t>: Conducting controlled tests to gather specific data under various conditions.</a:t>
            </a:r>
          </a:p>
          <a:p>
            <a:pPr marL="0" indent="0">
              <a:buNone/>
            </a:pPr>
            <a:endParaRPr lang="en-US" b="1" dirty="0"/>
          </a:p>
        </p:txBody>
      </p:sp>
    </p:spTree>
    <p:extLst>
      <p:ext uri="{BB962C8B-B14F-4D97-AF65-F5344CB8AC3E}">
        <p14:creationId xmlns:p14="http://schemas.microsoft.com/office/powerpoint/2010/main" val="34295512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1DA2-E3DE-274A-AAF2-AC44431EC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DA3BE5-DBDB-FDC9-37A0-28F575CB21CB}"/>
              </a:ext>
            </a:extLst>
          </p:cNvPr>
          <p:cNvSpPr>
            <a:spLocks noGrp="1"/>
          </p:cNvSpPr>
          <p:nvPr>
            <p:ph idx="1"/>
          </p:nvPr>
        </p:nvSpPr>
        <p:spPr>
          <a:xfrm>
            <a:off x="838200" y="999460"/>
            <a:ext cx="10515600" cy="5305647"/>
          </a:xfrm>
        </p:spPr>
        <p:txBody>
          <a:bodyPr>
            <a:normAutofit lnSpcReduction="10000"/>
          </a:bodyPr>
          <a:lstStyle/>
          <a:p>
            <a:pPr>
              <a:buFont typeface="+mj-lt"/>
              <a:buAutoNum type="arabicPeriod"/>
            </a:pPr>
            <a:r>
              <a:rPr lang="en-IN" sz="4000" b="1" dirty="0"/>
              <a:t>Qualitative vs. Quantitative Data</a:t>
            </a:r>
            <a:r>
              <a:rPr lang="en-IN" sz="4000" dirty="0"/>
              <a:t>: Data can be either qualitative (descriptive, non-numeric) or quantitative (numerical, measurable). For example, survey responses can provide both qualitative insights (opinions) and quantitative data (ratings).</a:t>
            </a:r>
          </a:p>
          <a:p>
            <a:pPr>
              <a:buFont typeface="+mj-lt"/>
              <a:buAutoNum type="arabicPeriod"/>
            </a:pPr>
            <a:r>
              <a:rPr lang="en-IN" sz="4000" b="1" dirty="0"/>
              <a:t>Data Tools</a:t>
            </a:r>
            <a:r>
              <a:rPr lang="en-IN" sz="4000" dirty="0"/>
              <a:t>: Researchers often use tools like </a:t>
            </a:r>
            <a:r>
              <a:rPr lang="en-IN" sz="4000" b="1" dirty="0"/>
              <a:t>Excel</a:t>
            </a:r>
            <a:r>
              <a:rPr lang="en-IN" sz="4000" dirty="0"/>
              <a:t>, </a:t>
            </a:r>
            <a:r>
              <a:rPr lang="en-IN" sz="4000" b="1" dirty="0"/>
              <a:t>Google Sheets</a:t>
            </a:r>
            <a:r>
              <a:rPr lang="en-IN" sz="4000" dirty="0"/>
              <a:t>, or specialized software like </a:t>
            </a:r>
            <a:r>
              <a:rPr lang="en-IN" sz="4000" b="1" dirty="0"/>
              <a:t>SPSS</a:t>
            </a:r>
            <a:r>
              <a:rPr lang="en-IN" sz="4000" dirty="0"/>
              <a:t> or </a:t>
            </a:r>
            <a:r>
              <a:rPr lang="en-IN" sz="4000" b="1" dirty="0"/>
              <a:t>R</a:t>
            </a:r>
            <a:r>
              <a:rPr lang="en-IN" sz="4000" dirty="0"/>
              <a:t> for </a:t>
            </a:r>
            <a:r>
              <a:rPr lang="en-IN" sz="4000" dirty="0" err="1"/>
              <a:t>analyzing</a:t>
            </a:r>
            <a:r>
              <a:rPr lang="en-IN" sz="4000" dirty="0"/>
              <a:t> data after collection.</a:t>
            </a:r>
          </a:p>
          <a:p>
            <a:endParaRPr lang="en-US" sz="4000" dirty="0"/>
          </a:p>
        </p:txBody>
      </p:sp>
    </p:spTree>
    <p:extLst>
      <p:ext uri="{BB962C8B-B14F-4D97-AF65-F5344CB8AC3E}">
        <p14:creationId xmlns:p14="http://schemas.microsoft.com/office/powerpoint/2010/main" val="10503078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030A-EF5E-6C68-E427-C9196E03A6A4}"/>
              </a:ext>
            </a:extLst>
          </p:cNvPr>
          <p:cNvSpPr>
            <a:spLocks noGrp="1"/>
          </p:cNvSpPr>
          <p:nvPr>
            <p:ph type="title"/>
          </p:nvPr>
        </p:nvSpPr>
        <p:spPr/>
        <p:txBody>
          <a:bodyPr/>
          <a:lstStyle/>
          <a:p>
            <a:r>
              <a:rPr lang="en-IN" dirty="0"/>
              <a:t>Benefits of Data Collection</a:t>
            </a:r>
            <a:endParaRPr lang="en-US" dirty="0"/>
          </a:p>
        </p:txBody>
      </p:sp>
      <p:sp>
        <p:nvSpPr>
          <p:cNvPr id="3" name="Content Placeholder 2">
            <a:extLst>
              <a:ext uri="{FF2B5EF4-FFF2-40B4-BE49-F238E27FC236}">
                <a16:creationId xmlns:a16="http://schemas.microsoft.com/office/drawing/2014/main" id="{5F66E88B-F5E3-B0C2-837E-996E44BDE6FE}"/>
              </a:ext>
            </a:extLst>
          </p:cNvPr>
          <p:cNvSpPr>
            <a:spLocks noGrp="1"/>
          </p:cNvSpPr>
          <p:nvPr>
            <p:ph idx="1"/>
          </p:nvPr>
        </p:nvSpPr>
        <p:spPr/>
        <p:txBody>
          <a:bodyPr/>
          <a:lstStyle/>
          <a:p>
            <a:r>
              <a:rPr lang="en-IN" b="1" dirty="0"/>
              <a:t>Informed Decision Making</a:t>
            </a:r>
            <a:r>
              <a:rPr lang="en-IN" dirty="0"/>
              <a:t>: Collecting accurate data helps businesses, governments, or researchers make evidence-based decisions.</a:t>
            </a:r>
          </a:p>
          <a:p>
            <a:r>
              <a:rPr lang="en-IN" b="1" dirty="0"/>
              <a:t>Trend Analysis</a:t>
            </a:r>
            <a:r>
              <a:rPr lang="en-IN" dirty="0"/>
              <a:t>: Data collection over time can highlight trends, changes, and patterns.</a:t>
            </a:r>
          </a:p>
          <a:p>
            <a:r>
              <a:rPr lang="en-IN" b="1" dirty="0"/>
              <a:t>Understanding </a:t>
            </a:r>
            <a:r>
              <a:rPr lang="en-IN" b="1" dirty="0" err="1"/>
              <a:t>Behaviors</a:t>
            </a:r>
            <a:r>
              <a:rPr lang="en-IN" dirty="0"/>
              <a:t>: Surveys and other data collection methods can uncover insights into people’s needs, preferences, or attitudes.</a:t>
            </a:r>
            <a:endParaRPr lang="en-US" dirty="0"/>
          </a:p>
        </p:txBody>
      </p:sp>
    </p:spTree>
    <p:extLst>
      <p:ext uri="{BB962C8B-B14F-4D97-AF65-F5344CB8AC3E}">
        <p14:creationId xmlns:p14="http://schemas.microsoft.com/office/powerpoint/2010/main" val="99438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CFF4-3266-D88A-44BF-A55A053A1D45}"/>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F079D372-9B39-9BC9-6F4E-ABF2BA532818}"/>
              </a:ext>
            </a:extLst>
          </p:cNvPr>
          <p:cNvSpPr>
            <a:spLocks noGrp="1"/>
          </p:cNvSpPr>
          <p:nvPr>
            <p:ph idx="1"/>
          </p:nvPr>
        </p:nvSpPr>
        <p:spPr/>
        <p:txBody>
          <a:bodyPr/>
          <a:lstStyle/>
          <a:p>
            <a:r>
              <a:rPr lang="en-IN" b="1" dirty="0"/>
              <a:t>Phishing Attacks:</a:t>
            </a:r>
          </a:p>
          <a:p>
            <a:pPr>
              <a:buFont typeface="Arial" panose="020B0604020202020204" pitchFamily="34" charset="0"/>
              <a:buChar char="•"/>
            </a:pPr>
            <a:r>
              <a:rPr lang="en-IN" b="1" dirty="0"/>
              <a:t>Tricking Users into Sharing OTPs</a:t>
            </a:r>
            <a:r>
              <a:rPr lang="en-IN" dirty="0"/>
              <a:t>: Attackers use phishing techniques to impersonate legitimate services and trick users into sharing OTPs. They might send fake login pages or emails claiming urgency, asking for the OTP.</a:t>
            </a:r>
          </a:p>
          <a:p>
            <a:pPr>
              <a:buFont typeface="Arial" panose="020B0604020202020204" pitchFamily="34" charset="0"/>
              <a:buChar char="•"/>
            </a:pPr>
            <a:r>
              <a:rPr lang="en-IN" b="1" dirty="0"/>
              <a:t>Impact</a:t>
            </a:r>
            <a:r>
              <a:rPr lang="en-IN" dirty="0"/>
              <a:t>: Even with OTPs in place, attackers can gain access if users unknowingly share their OTPs, bypassing the security measure.</a:t>
            </a:r>
          </a:p>
          <a:p>
            <a:endParaRPr lang="en-US" dirty="0"/>
          </a:p>
        </p:txBody>
      </p:sp>
    </p:spTree>
    <p:extLst>
      <p:ext uri="{BB962C8B-B14F-4D97-AF65-F5344CB8AC3E}">
        <p14:creationId xmlns:p14="http://schemas.microsoft.com/office/powerpoint/2010/main" val="111032260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B22F-6114-9F0B-C4B9-E9ED5833BC01}"/>
              </a:ext>
            </a:extLst>
          </p:cNvPr>
          <p:cNvSpPr>
            <a:spLocks noGrp="1"/>
          </p:cNvSpPr>
          <p:nvPr>
            <p:ph type="title"/>
          </p:nvPr>
        </p:nvSpPr>
        <p:spPr/>
        <p:txBody>
          <a:bodyPr/>
          <a:lstStyle/>
          <a:p>
            <a:r>
              <a:rPr lang="en-IN" dirty="0"/>
              <a:t>Data visualization</a:t>
            </a:r>
            <a:endParaRPr lang="en-US" dirty="0"/>
          </a:p>
        </p:txBody>
      </p:sp>
      <p:sp>
        <p:nvSpPr>
          <p:cNvPr id="3" name="Content Placeholder 2">
            <a:extLst>
              <a:ext uri="{FF2B5EF4-FFF2-40B4-BE49-F238E27FC236}">
                <a16:creationId xmlns:a16="http://schemas.microsoft.com/office/drawing/2014/main" id="{72ABC001-4086-030F-07B7-11DE8D027669}"/>
              </a:ext>
            </a:extLst>
          </p:cNvPr>
          <p:cNvSpPr>
            <a:spLocks noGrp="1"/>
          </p:cNvSpPr>
          <p:nvPr>
            <p:ph idx="1"/>
          </p:nvPr>
        </p:nvSpPr>
        <p:spPr/>
        <p:txBody>
          <a:bodyPr/>
          <a:lstStyle/>
          <a:p>
            <a:r>
              <a:rPr lang="en-IN" b="1" dirty="0"/>
              <a:t>Data visualization</a:t>
            </a:r>
            <a:r>
              <a:rPr lang="en-IN" dirty="0"/>
              <a:t> is the graphical representation of data and information using charts, graphs, maps, and other visual elements. This technique helps in understanding complex data sets by presenting them in a visual format that is easier to interpret and </a:t>
            </a:r>
            <a:r>
              <a:rPr lang="en-IN" dirty="0" err="1"/>
              <a:t>analyze</a:t>
            </a:r>
            <a:r>
              <a:rPr lang="en-IN" dirty="0"/>
              <a:t>. Tools like </a:t>
            </a:r>
            <a:r>
              <a:rPr lang="en-IN" b="1" dirty="0"/>
              <a:t>Power BI</a:t>
            </a:r>
            <a:r>
              <a:rPr lang="en-IN" dirty="0"/>
              <a:t>, </a:t>
            </a:r>
            <a:r>
              <a:rPr lang="en-IN" b="1" dirty="0"/>
              <a:t>Tableau</a:t>
            </a:r>
            <a:r>
              <a:rPr lang="en-IN" dirty="0"/>
              <a:t>, and </a:t>
            </a:r>
            <a:r>
              <a:rPr lang="en-IN" b="1" dirty="0"/>
              <a:t>Google Sheets</a:t>
            </a:r>
            <a:r>
              <a:rPr lang="en-IN" dirty="0"/>
              <a:t> are commonly used for creating interactive and dynamic data visualizations that allow users to gain insights and make informed decisions.</a:t>
            </a:r>
            <a:endParaRPr lang="en-US" dirty="0"/>
          </a:p>
        </p:txBody>
      </p:sp>
    </p:spTree>
    <p:extLst>
      <p:ext uri="{BB962C8B-B14F-4D97-AF65-F5344CB8AC3E}">
        <p14:creationId xmlns:p14="http://schemas.microsoft.com/office/powerpoint/2010/main" val="21755301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DFB0-DAB4-92F2-D05B-CABF898F0626}"/>
              </a:ext>
            </a:extLst>
          </p:cNvPr>
          <p:cNvSpPr>
            <a:spLocks noGrp="1"/>
          </p:cNvSpPr>
          <p:nvPr>
            <p:ph type="title"/>
          </p:nvPr>
        </p:nvSpPr>
        <p:spPr/>
        <p:txBody>
          <a:bodyPr/>
          <a:lstStyle/>
          <a:p>
            <a:r>
              <a:rPr lang="en-IN" dirty="0"/>
              <a:t>Key Tools for Data Visualization</a:t>
            </a:r>
            <a:endParaRPr lang="en-US" dirty="0"/>
          </a:p>
        </p:txBody>
      </p:sp>
      <p:sp>
        <p:nvSpPr>
          <p:cNvPr id="3" name="Content Placeholder 2">
            <a:extLst>
              <a:ext uri="{FF2B5EF4-FFF2-40B4-BE49-F238E27FC236}">
                <a16:creationId xmlns:a16="http://schemas.microsoft.com/office/drawing/2014/main" id="{BC96FF7B-7F24-9547-0E6A-0A23BE9E2966}"/>
              </a:ext>
            </a:extLst>
          </p:cNvPr>
          <p:cNvSpPr>
            <a:spLocks noGrp="1"/>
          </p:cNvSpPr>
          <p:nvPr>
            <p:ph idx="1"/>
          </p:nvPr>
        </p:nvSpPr>
        <p:spPr/>
        <p:txBody>
          <a:bodyPr/>
          <a:lstStyle/>
          <a:p>
            <a:r>
              <a:rPr lang="en-IN" dirty="0"/>
              <a:t>Power BI</a:t>
            </a:r>
          </a:p>
          <a:p>
            <a:pPr marL="0" indent="0">
              <a:buNone/>
            </a:pPr>
            <a:r>
              <a:rPr lang="en-IN" b="1" dirty="0"/>
              <a:t>Overview</a:t>
            </a:r>
            <a:r>
              <a:rPr lang="en-IN" dirty="0"/>
              <a:t>: Power BI is a business analytics tool by Microsoft that allows users to visualize data from various sources, build reports, and dashboards, and share insights in real-time. It is especially powerful for businesses that need to handle large datasets and integrate data from multiple sources.</a:t>
            </a:r>
            <a:endParaRPr lang="en-US" dirty="0"/>
          </a:p>
        </p:txBody>
      </p:sp>
    </p:spTree>
    <p:extLst>
      <p:ext uri="{BB962C8B-B14F-4D97-AF65-F5344CB8AC3E}">
        <p14:creationId xmlns:p14="http://schemas.microsoft.com/office/powerpoint/2010/main" val="311642919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A758-538F-DE99-CB77-CACC08F2FC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5C1170-32DA-1BB9-430B-09B188CCD052}"/>
              </a:ext>
            </a:extLst>
          </p:cNvPr>
          <p:cNvSpPr>
            <a:spLocks noGrp="1"/>
          </p:cNvSpPr>
          <p:nvPr>
            <p:ph idx="1"/>
          </p:nvPr>
        </p:nvSpPr>
        <p:spPr/>
        <p:txBody>
          <a:bodyPr>
            <a:normAutofit fontScale="92500" lnSpcReduction="10000"/>
          </a:bodyPr>
          <a:lstStyle/>
          <a:p>
            <a:r>
              <a:rPr lang="en-IN" b="1" dirty="0"/>
              <a:t>Features</a:t>
            </a:r>
            <a:r>
              <a:rPr lang="en-IN" dirty="0"/>
              <a:t>:</a:t>
            </a:r>
          </a:p>
          <a:p>
            <a:r>
              <a:rPr lang="en-IN" b="1" dirty="0"/>
              <a:t>Interactive Dashboards</a:t>
            </a:r>
            <a:r>
              <a:rPr lang="en-IN" dirty="0"/>
              <a:t>: Users can create dynamic dashboards with real-time data updates.</a:t>
            </a:r>
          </a:p>
          <a:p>
            <a:r>
              <a:rPr lang="en-IN" b="1" dirty="0"/>
              <a:t>Data Connectivity</a:t>
            </a:r>
            <a:r>
              <a:rPr lang="en-IN" dirty="0"/>
              <a:t>: Power BI connects to a wide range of data sources, including Excel, databases, cloud services, and other external data systems.</a:t>
            </a:r>
          </a:p>
          <a:p>
            <a:r>
              <a:rPr lang="en-IN" b="1" dirty="0"/>
              <a:t>Advanced Analytics</a:t>
            </a:r>
            <a:r>
              <a:rPr lang="en-IN" dirty="0"/>
              <a:t>: Power BI offers powerful features like predictive analytics, custom visualizations, and data </a:t>
            </a:r>
            <a:r>
              <a:rPr lang="en-IN" dirty="0" err="1"/>
              <a:t>modeling</a:t>
            </a:r>
            <a:r>
              <a:rPr lang="en-IN" dirty="0"/>
              <a:t>.</a:t>
            </a:r>
          </a:p>
          <a:p>
            <a:pPr marL="0" indent="0">
              <a:buNone/>
            </a:pPr>
            <a:r>
              <a:rPr lang="en-IN" b="1" dirty="0"/>
              <a:t>Use Cases</a:t>
            </a:r>
            <a:r>
              <a:rPr lang="en-IN" dirty="0"/>
              <a:t>: Used by businesses for tracking key metrics (sales, marketing performance, etc.), financial analysis, and operations monitoring.</a:t>
            </a:r>
            <a:endParaRPr lang="en-US" dirty="0"/>
          </a:p>
        </p:txBody>
      </p:sp>
    </p:spTree>
    <p:extLst>
      <p:ext uri="{BB962C8B-B14F-4D97-AF65-F5344CB8AC3E}">
        <p14:creationId xmlns:p14="http://schemas.microsoft.com/office/powerpoint/2010/main" val="283476098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ED0D-0D1F-82C3-322D-BF8C564BFB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9F50E0-A29F-7E74-CB4C-42C990938C0D}"/>
              </a:ext>
            </a:extLst>
          </p:cNvPr>
          <p:cNvSpPr>
            <a:spLocks noGrp="1"/>
          </p:cNvSpPr>
          <p:nvPr>
            <p:ph idx="1"/>
          </p:nvPr>
        </p:nvSpPr>
        <p:spPr/>
        <p:txBody>
          <a:bodyPr>
            <a:normAutofit fontScale="92500" lnSpcReduction="20000"/>
          </a:bodyPr>
          <a:lstStyle/>
          <a:p>
            <a:r>
              <a:rPr lang="en-IN" dirty="0"/>
              <a:t>Tableau</a:t>
            </a:r>
          </a:p>
          <a:p>
            <a:pPr>
              <a:buFont typeface="Arial" panose="020B0604020202020204" pitchFamily="34" charset="0"/>
              <a:buChar char="•"/>
            </a:pPr>
            <a:r>
              <a:rPr lang="en-IN" b="1" dirty="0"/>
              <a:t>Overview</a:t>
            </a:r>
            <a:r>
              <a:rPr lang="en-IN" dirty="0"/>
              <a:t>: Tableau is a widely used data visualization tool known for its ease of use and interactive features. It allows users to create visually compelling and informative reports from large </a:t>
            </a:r>
            <a:r>
              <a:rPr lang="en-IN" dirty="0" err="1"/>
              <a:t>datasets.</a:t>
            </a:r>
            <a:r>
              <a:rPr lang="en-IN" b="1" dirty="0" err="1"/>
              <a:t>Features</a:t>
            </a:r>
            <a:r>
              <a:rPr lang="en-IN" dirty="0" err="1"/>
              <a:t>:</a:t>
            </a:r>
            <a:r>
              <a:rPr lang="en-IN" b="1" dirty="0" err="1"/>
              <a:t>Drag-and-Drop</a:t>
            </a:r>
            <a:r>
              <a:rPr lang="en-IN" b="1" dirty="0"/>
              <a:t> Interface</a:t>
            </a:r>
            <a:r>
              <a:rPr lang="en-IN" dirty="0"/>
              <a:t>: Users can build visualizations without needing to write complex code.</a:t>
            </a:r>
          </a:p>
          <a:p>
            <a:pPr>
              <a:buFont typeface="Arial" panose="020B0604020202020204" pitchFamily="34" charset="0"/>
              <a:buChar char="•"/>
            </a:pPr>
            <a:r>
              <a:rPr lang="en-IN" b="1" dirty="0"/>
              <a:t>Advanced Analytics</a:t>
            </a:r>
            <a:r>
              <a:rPr lang="en-IN" dirty="0"/>
              <a:t>: Tableau offers capabilities like trend lines, forecasts, and clustering.</a:t>
            </a:r>
          </a:p>
          <a:p>
            <a:pPr>
              <a:buFont typeface="Arial" panose="020B0604020202020204" pitchFamily="34" charset="0"/>
              <a:buChar char="•"/>
            </a:pPr>
            <a:r>
              <a:rPr lang="en-IN" b="1" dirty="0"/>
              <a:t>Interactive Visualizations</a:t>
            </a:r>
            <a:r>
              <a:rPr lang="en-IN" dirty="0"/>
              <a:t>: It supports real-time interactivity, enabling users to drill down into data for deeper insights.</a:t>
            </a:r>
          </a:p>
          <a:p>
            <a:r>
              <a:rPr lang="en-IN" b="1" dirty="0"/>
              <a:t>Use Cases</a:t>
            </a:r>
            <a:r>
              <a:rPr lang="en-IN" dirty="0"/>
              <a:t>: Tableau is frequently used by analysts for business intelligence reporting, market analysis, and performance tracking.</a:t>
            </a:r>
            <a:endParaRPr lang="en-US" dirty="0"/>
          </a:p>
        </p:txBody>
      </p:sp>
    </p:spTree>
    <p:extLst>
      <p:ext uri="{BB962C8B-B14F-4D97-AF65-F5344CB8AC3E}">
        <p14:creationId xmlns:p14="http://schemas.microsoft.com/office/powerpoint/2010/main" val="31749088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9D6B-1E62-066E-E897-31FB039A81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356A03-57A0-79D1-47D7-3DA544ED0BF3}"/>
              </a:ext>
            </a:extLst>
          </p:cNvPr>
          <p:cNvSpPr>
            <a:spLocks noGrp="1"/>
          </p:cNvSpPr>
          <p:nvPr>
            <p:ph idx="1"/>
          </p:nvPr>
        </p:nvSpPr>
        <p:spPr/>
        <p:txBody>
          <a:bodyPr>
            <a:normAutofit fontScale="92500" lnSpcReduction="20000"/>
          </a:bodyPr>
          <a:lstStyle/>
          <a:p>
            <a:r>
              <a:rPr lang="en-IN" dirty="0"/>
              <a:t>Google Sheets</a:t>
            </a:r>
          </a:p>
          <a:p>
            <a:pPr>
              <a:buFont typeface="Arial" panose="020B0604020202020204" pitchFamily="34" charset="0"/>
              <a:buChar char="•"/>
            </a:pPr>
            <a:r>
              <a:rPr lang="en-IN" b="1" dirty="0"/>
              <a:t>Overview</a:t>
            </a:r>
            <a:r>
              <a:rPr lang="en-IN" dirty="0"/>
              <a:t>: Google Sheets is a cloud-based spreadsheet tool that, while less powerful than Power BI and Tableau, offers basic data visualization features that are accessible and easy to </a:t>
            </a:r>
            <a:r>
              <a:rPr lang="en-IN" dirty="0" err="1"/>
              <a:t>use.</a:t>
            </a:r>
            <a:r>
              <a:rPr lang="en-IN" b="1" dirty="0" err="1"/>
              <a:t>Features</a:t>
            </a:r>
            <a:r>
              <a:rPr lang="en-IN" dirty="0" err="1"/>
              <a:t>:</a:t>
            </a:r>
            <a:r>
              <a:rPr lang="en-IN" b="1" dirty="0" err="1"/>
              <a:t>Built-in</a:t>
            </a:r>
            <a:r>
              <a:rPr lang="en-IN" b="1" dirty="0"/>
              <a:t> Charts</a:t>
            </a:r>
            <a:r>
              <a:rPr lang="en-IN" dirty="0"/>
              <a:t>: Google Sheets allows users to create charts like bar charts, pie charts, line graphs, and more with just a few clicks.</a:t>
            </a:r>
          </a:p>
          <a:p>
            <a:pPr>
              <a:buFont typeface="Arial" panose="020B0604020202020204" pitchFamily="34" charset="0"/>
              <a:buChar char="•"/>
            </a:pPr>
            <a:r>
              <a:rPr lang="en-IN" b="1" dirty="0"/>
              <a:t>Collaborative</a:t>
            </a:r>
            <a:r>
              <a:rPr lang="en-IN" dirty="0"/>
              <a:t>: As a cloud tool, Google Sheets allows multiple users to collaborate in real time, making it easy to work with teams.</a:t>
            </a:r>
          </a:p>
          <a:p>
            <a:pPr>
              <a:buFont typeface="Arial" panose="020B0604020202020204" pitchFamily="34" charset="0"/>
              <a:buChar char="•"/>
            </a:pPr>
            <a:r>
              <a:rPr lang="en-IN" b="1" dirty="0"/>
              <a:t>Data Connectivity</a:t>
            </a:r>
            <a:r>
              <a:rPr lang="en-IN" dirty="0"/>
              <a:t>: You can import data from external sources like Google Analytics, </a:t>
            </a:r>
            <a:r>
              <a:rPr lang="en-IN" dirty="0" err="1"/>
              <a:t>BigQuery</a:t>
            </a:r>
            <a:r>
              <a:rPr lang="en-IN" dirty="0"/>
              <a:t>, or external databases via APIs.</a:t>
            </a:r>
          </a:p>
          <a:p>
            <a:r>
              <a:rPr lang="en-IN" b="1" dirty="0"/>
              <a:t>Use Cases</a:t>
            </a:r>
            <a:r>
              <a:rPr lang="en-IN" dirty="0"/>
              <a:t>: Google Sheets is ideal for smaller-scale data analysis, reporting, and simple visualizations for teams and small businesses.</a:t>
            </a:r>
            <a:endParaRPr lang="en-US" dirty="0"/>
          </a:p>
        </p:txBody>
      </p:sp>
    </p:spTree>
    <p:extLst>
      <p:ext uri="{BB962C8B-B14F-4D97-AF65-F5344CB8AC3E}">
        <p14:creationId xmlns:p14="http://schemas.microsoft.com/office/powerpoint/2010/main" val="36290653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69AD-724D-D37D-6E09-DE1A958542A6}"/>
              </a:ext>
            </a:extLst>
          </p:cNvPr>
          <p:cNvSpPr>
            <a:spLocks noGrp="1"/>
          </p:cNvSpPr>
          <p:nvPr>
            <p:ph type="title"/>
          </p:nvPr>
        </p:nvSpPr>
        <p:spPr/>
        <p:txBody>
          <a:bodyPr/>
          <a:lstStyle/>
          <a:p>
            <a:r>
              <a:rPr lang="en-IN" dirty="0"/>
              <a:t>Benefits of Data Visualization</a:t>
            </a:r>
            <a:endParaRPr lang="en-US" dirty="0"/>
          </a:p>
        </p:txBody>
      </p:sp>
      <p:sp>
        <p:nvSpPr>
          <p:cNvPr id="3" name="Content Placeholder 2">
            <a:extLst>
              <a:ext uri="{FF2B5EF4-FFF2-40B4-BE49-F238E27FC236}">
                <a16:creationId xmlns:a16="http://schemas.microsoft.com/office/drawing/2014/main" id="{FF569B37-7058-272F-8493-6257129DC6F3}"/>
              </a:ext>
            </a:extLst>
          </p:cNvPr>
          <p:cNvSpPr>
            <a:spLocks noGrp="1"/>
          </p:cNvSpPr>
          <p:nvPr>
            <p:ph idx="1"/>
          </p:nvPr>
        </p:nvSpPr>
        <p:spPr/>
        <p:txBody>
          <a:bodyPr>
            <a:normAutofit fontScale="92500"/>
          </a:bodyPr>
          <a:lstStyle/>
          <a:p>
            <a:r>
              <a:rPr lang="en-IN" b="1" dirty="0"/>
              <a:t>Improved Data Understanding</a:t>
            </a:r>
            <a:r>
              <a:rPr lang="en-IN" dirty="0"/>
              <a:t>: Visualizing data helps uncover patterns, trends, and outliers that might not be obvious in raw data.</a:t>
            </a:r>
          </a:p>
          <a:p>
            <a:r>
              <a:rPr lang="en-IN" b="1" dirty="0"/>
              <a:t>Enhanced Communication</a:t>
            </a:r>
            <a:r>
              <a:rPr lang="en-IN" dirty="0"/>
              <a:t>: Complex data is easier to communicate when presented visually. It helps stakeholders quickly grasp the insights and make informed decisions.</a:t>
            </a:r>
          </a:p>
          <a:p>
            <a:r>
              <a:rPr lang="en-IN" b="1" dirty="0"/>
              <a:t>Faster Decision-Making</a:t>
            </a:r>
            <a:r>
              <a:rPr lang="en-IN" dirty="0"/>
              <a:t>: With real-time interactive dashboards and reports, decision-makers can respond promptly to emerging trends and issues.</a:t>
            </a:r>
          </a:p>
          <a:p>
            <a:r>
              <a:rPr lang="en-IN" b="1" dirty="0"/>
              <a:t>Increased Engagement</a:t>
            </a:r>
            <a:r>
              <a:rPr lang="en-IN" dirty="0"/>
              <a:t>: Visual data is more engaging and accessible than text-heavy reports, encouraging users to interact with the data.</a:t>
            </a:r>
            <a:endParaRPr lang="en-US" dirty="0"/>
          </a:p>
        </p:txBody>
      </p:sp>
    </p:spTree>
    <p:extLst>
      <p:ext uri="{BB962C8B-B14F-4D97-AF65-F5344CB8AC3E}">
        <p14:creationId xmlns:p14="http://schemas.microsoft.com/office/powerpoint/2010/main" val="38469913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29DA-797B-35BA-C45C-348DA01708DE}"/>
              </a:ext>
            </a:extLst>
          </p:cNvPr>
          <p:cNvSpPr>
            <a:spLocks noGrp="1"/>
          </p:cNvSpPr>
          <p:nvPr>
            <p:ph type="title"/>
          </p:nvPr>
        </p:nvSpPr>
        <p:spPr/>
        <p:txBody>
          <a:bodyPr/>
          <a:lstStyle/>
          <a:p>
            <a:r>
              <a:rPr lang="en-IN" b="1" dirty="0"/>
              <a:t>coder</a:t>
            </a:r>
            <a:r>
              <a:rPr lang="en-IN" dirty="0"/>
              <a:t> and </a:t>
            </a:r>
            <a:r>
              <a:rPr lang="en-IN" b="1" dirty="0"/>
              <a:t>programmer</a:t>
            </a:r>
            <a:endParaRPr lang="en-US" dirty="0"/>
          </a:p>
        </p:txBody>
      </p:sp>
      <p:sp>
        <p:nvSpPr>
          <p:cNvPr id="3" name="Content Placeholder 2">
            <a:extLst>
              <a:ext uri="{FF2B5EF4-FFF2-40B4-BE49-F238E27FC236}">
                <a16:creationId xmlns:a16="http://schemas.microsoft.com/office/drawing/2014/main" id="{C47AEF81-011C-E560-FD6B-80690EF51945}"/>
              </a:ext>
            </a:extLst>
          </p:cNvPr>
          <p:cNvSpPr>
            <a:spLocks noGrp="1"/>
          </p:cNvSpPr>
          <p:nvPr>
            <p:ph idx="1"/>
          </p:nvPr>
        </p:nvSpPr>
        <p:spPr/>
        <p:txBody>
          <a:bodyPr>
            <a:normAutofit fontScale="77500" lnSpcReduction="20000"/>
          </a:bodyPr>
          <a:lstStyle/>
          <a:p>
            <a:r>
              <a:rPr lang="en-IN" b="1" dirty="0"/>
              <a:t>Coder:</a:t>
            </a:r>
          </a:p>
          <a:p>
            <a:pPr>
              <a:buFont typeface="Arial" panose="020B0604020202020204" pitchFamily="34" charset="0"/>
              <a:buChar char="•"/>
            </a:pPr>
            <a:r>
              <a:rPr lang="en-IN" b="1" dirty="0"/>
              <a:t>Definition</a:t>
            </a:r>
            <a:r>
              <a:rPr lang="en-IN" dirty="0"/>
              <a:t>: A coder is typically someone who writes lines of code in a specific programming language to create a working solution or script. The focus is often on the "coding" part itself—converting logical instructions into a machine-readable format.</a:t>
            </a:r>
          </a:p>
          <a:p>
            <a:pPr>
              <a:buFont typeface="Arial" panose="020B0604020202020204" pitchFamily="34" charset="0"/>
              <a:buChar char="•"/>
            </a:pPr>
            <a:r>
              <a:rPr lang="en-IN" b="1" dirty="0"/>
              <a:t>Scope</a:t>
            </a:r>
            <a:r>
              <a:rPr lang="en-IN" dirty="0"/>
              <a:t>: Coders are usually tasked with following a set of instructions or guidelines to write the code for specific tasks. They might not always be involved in the overall design or architecture of the system.</a:t>
            </a:r>
          </a:p>
          <a:p>
            <a:pPr>
              <a:buFont typeface="Arial" panose="020B0604020202020204" pitchFamily="34" charset="0"/>
              <a:buChar char="•"/>
            </a:pPr>
            <a:r>
              <a:rPr lang="en-IN" b="1" dirty="0"/>
              <a:t>Skill Level</a:t>
            </a:r>
            <a:r>
              <a:rPr lang="en-IN" dirty="0"/>
              <a:t>: The term "coder" is sometimes seen as more entry-level or basic compared to "programmer" since it may imply a focus on writing code without necessarily understanding the full picture of the system or application.</a:t>
            </a:r>
          </a:p>
          <a:p>
            <a:pPr>
              <a:buFont typeface="Arial" panose="020B0604020202020204" pitchFamily="34" charset="0"/>
              <a:buChar char="•"/>
            </a:pPr>
            <a:r>
              <a:rPr lang="en-IN" b="1" dirty="0"/>
              <a:t>Example</a:t>
            </a:r>
            <a:r>
              <a:rPr lang="en-IN" dirty="0"/>
              <a:t>: A coder might write the code for a feature in a larger software program but not necessarily contribute to the overall design of the software or handle debugging, optimization, or testing.</a:t>
            </a:r>
          </a:p>
          <a:p>
            <a:endParaRPr lang="en-US" dirty="0"/>
          </a:p>
        </p:txBody>
      </p:sp>
    </p:spTree>
    <p:extLst>
      <p:ext uri="{BB962C8B-B14F-4D97-AF65-F5344CB8AC3E}">
        <p14:creationId xmlns:p14="http://schemas.microsoft.com/office/powerpoint/2010/main" val="11127999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145-4801-C18F-ED10-DDA12394A1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CCF40B-8532-E905-0EF3-FA99CAB7C335}"/>
              </a:ext>
            </a:extLst>
          </p:cNvPr>
          <p:cNvSpPr>
            <a:spLocks noGrp="1"/>
          </p:cNvSpPr>
          <p:nvPr>
            <p:ph idx="1"/>
          </p:nvPr>
        </p:nvSpPr>
        <p:spPr>
          <a:xfrm>
            <a:off x="838200" y="1041991"/>
            <a:ext cx="10515600" cy="5134972"/>
          </a:xfrm>
        </p:spPr>
        <p:txBody>
          <a:bodyPr>
            <a:normAutofit fontScale="92500" lnSpcReduction="20000"/>
          </a:bodyPr>
          <a:lstStyle/>
          <a:p>
            <a:r>
              <a:rPr lang="en-IN" b="1" dirty="0"/>
              <a:t>Programmer:</a:t>
            </a:r>
          </a:p>
          <a:p>
            <a:pPr>
              <a:buFont typeface="Arial" panose="020B0604020202020204" pitchFamily="34" charset="0"/>
              <a:buChar char="•"/>
            </a:pPr>
            <a:r>
              <a:rPr lang="en-IN" b="1" dirty="0"/>
              <a:t>Definition</a:t>
            </a:r>
            <a:r>
              <a:rPr lang="en-IN" dirty="0"/>
              <a:t>: A programmer, on the other hand, is someone who writes code as well but often has a broader understanding of the problem they are solving and the system they are building. Programmers usually work with algorithms, software design, and the overall structure of a project.</a:t>
            </a:r>
          </a:p>
          <a:p>
            <a:pPr>
              <a:buFont typeface="Arial" panose="020B0604020202020204" pitchFamily="34" charset="0"/>
              <a:buChar char="•"/>
            </a:pPr>
            <a:r>
              <a:rPr lang="en-IN" b="1" dirty="0"/>
              <a:t>Scope</a:t>
            </a:r>
            <a:r>
              <a:rPr lang="en-IN" dirty="0"/>
              <a:t>: Programmers are generally responsible for the design, development, testing, and maintenance of software. They are involved in understanding requirements, creating efficient solutions, debugging, and optimizing the code.</a:t>
            </a:r>
          </a:p>
          <a:p>
            <a:pPr>
              <a:buFont typeface="Arial" panose="020B0604020202020204" pitchFamily="34" charset="0"/>
              <a:buChar char="•"/>
            </a:pPr>
            <a:r>
              <a:rPr lang="en-IN" b="1" dirty="0"/>
              <a:t>Skill Level</a:t>
            </a:r>
            <a:r>
              <a:rPr lang="en-IN" dirty="0"/>
              <a:t>: Programmers are expected to have a deeper knowledge of programming principles, logic, and design patterns, and their work often involves problem-solving at a higher level than just writing code.</a:t>
            </a:r>
          </a:p>
          <a:p>
            <a:pPr>
              <a:buFont typeface="Arial" panose="020B0604020202020204" pitchFamily="34" charset="0"/>
              <a:buChar char="•"/>
            </a:pPr>
            <a:r>
              <a:rPr lang="en-IN" b="1" dirty="0"/>
              <a:t>Example</a:t>
            </a:r>
            <a:r>
              <a:rPr lang="en-IN" dirty="0"/>
              <a:t>: A programmer might be responsible for designing the architecture of a new application, implementing features, optimizing code, and working with other developers to create a cohesive product.</a:t>
            </a:r>
          </a:p>
          <a:p>
            <a:endParaRPr lang="en-US" dirty="0"/>
          </a:p>
        </p:txBody>
      </p:sp>
    </p:spTree>
    <p:extLst>
      <p:ext uri="{BB962C8B-B14F-4D97-AF65-F5344CB8AC3E}">
        <p14:creationId xmlns:p14="http://schemas.microsoft.com/office/powerpoint/2010/main" val="19716730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60-5150-C64D-5D13-999F35F58B34}"/>
              </a:ext>
            </a:extLst>
          </p:cNvPr>
          <p:cNvSpPr>
            <a:spLocks noGrp="1"/>
          </p:cNvSpPr>
          <p:nvPr>
            <p:ph type="title"/>
          </p:nvPr>
        </p:nvSpPr>
        <p:spPr/>
        <p:txBody>
          <a:bodyPr/>
          <a:lstStyle/>
          <a:p>
            <a:r>
              <a:rPr lang="en-IN" dirty="0"/>
              <a:t>Key Differences</a:t>
            </a:r>
            <a:endParaRPr lang="en-US" dirty="0"/>
          </a:p>
        </p:txBody>
      </p:sp>
      <p:sp>
        <p:nvSpPr>
          <p:cNvPr id="3" name="Content Placeholder 2">
            <a:extLst>
              <a:ext uri="{FF2B5EF4-FFF2-40B4-BE49-F238E27FC236}">
                <a16:creationId xmlns:a16="http://schemas.microsoft.com/office/drawing/2014/main" id="{FBAFD97D-ACED-9707-4DEF-BEC3E6904BC5}"/>
              </a:ext>
            </a:extLst>
          </p:cNvPr>
          <p:cNvSpPr>
            <a:spLocks noGrp="1"/>
          </p:cNvSpPr>
          <p:nvPr>
            <p:ph idx="1"/>
          </p:nvPr>
        </p:nvSpPr>
        <p:spPr/>
        <p:txBody>
          <a:bodyPr>
            <a:normAutofit lnSpcReduction="10000"/>
          </a:bodyPr>
          <a:lstStyle/>
          <a:p>
            <a:r>
              <a:rPr lang="en-IN" b="1" dirty="0"/>
              <a:t>Scope of Work</a:t>
            </a:r>
            <a:r>
              <a:rPr lang="en-IN" dirty="0"/>
              <a:t>: Coders tend to focus on writing code based on specific instructions, while programmers may be responsible for the entire software development process, from design to implementation.</a:t>
            </a:r>
          </a:p>
          <a:p>
            <a:r>
              <a:rPr lang="en-IN" b="1" dirty="0"/>
              <a:t>Skillset</a:t>
            </a:r>
            <a:r>
              <a:rPr lang="en-IN" dirty="0"/>
              <a:t>: Programmers are generally more experienced and involved in understanding the bigger picture, including optimization and debugging, whereas coders might focus more narrowly on implementation.</a:t>
            </a:r>
          </a:p>
          <a:p>
            <a:r>
              <a:rPr lang="en-IN" b="1" dirty="0"/>
              <a:t>Responsibilities</a:t>
            </a:r>
            <a:r>
              <a:rPr lang="en-IN" dirty="0"/>
              <a:t>: Programmers are typically expected to solve complex problems and ensure the software works efficiently, while coders focus more on coding specific tasks.</a:t>
            </a:r>
            <a:endParaRPr lang="en-US" dirty="0"/>
          </a:p>
        </p:txBody>
      </p:sp>
    </p:spTree>
    <p:extLst>
      <p:ext uri="{BB962C8B-B14F-4D97-AF65-F5344CB8AC3E}">
        <p14:creationId xmlns:p14="http://schemas.microsoft.com/office/powerpoint/2010/main" val="36032669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7D10-93A4-888B-17ED-C4DC3B9523CE}"/>
              </a:ext>
            </a:extLst>
          </p:cNvPr>
          <p:cNvSpPr>
            <a:spLocks noGrp="1"/>
          </p:cNvSpPr>
          <p:nvPr>
            <p:ph type="title"/>
          </p:nvPr>
        </p:nvSpPr>
        <p:spPr/>
        <p:txBody>
          <a:bodyPr/>
          <a:lstStyle/>
          <a:p>
            <a:r>
              <a:rPr lang="en-IN" dirty="0"/>
              <a:t>Code and programme</a:t>
            </a:r>
            <a:endParaRPr lang="en-US" dirty="0"/>
          </a:p>
        </p:txBody>
      </p:sp>
      <p:sp>
        <p:nvSpPr>
          <p:cNvPr id="3" name="Content Placeholder 2">
            <a:extLst>
              <a:ext uri="{FF2B5EF4-FFF2-40B4-BE49-F238E27FC236}">
                <a16:creationId xmlns:a16="http://schemas.microsoft.com/office/drawing/2014/main" id="{62A47506-A7F3-CEFA-5237-447A358725FE}"/>
              </a:ext>
            </a:extLst>
          </p:cNvPr>
          <p:cNvSpPr>
            <a:spLocks noGrp="1"/>
          </p:cNvSpPr>
          <p:nvPr>
            <p:ph idx="1"/>
          </p:nvPr>
        </p:nvSpPr>
        <p:spPr/>
        <p:txBody>
          <a:bodyPr/>
          <a:lstStyle/>
          <a:p>
            <a:r>
              <a:rPr lang="en-IN" dirty="0"/>
              <a:t>The terms </a:t>
            </a:r>
            <a:r>
              <a:rPr lang="en-IN" b="1" dirty="0"/>
              <a:t>code</a:t>
            </a:r>
            <a:r>
              <a:rPr lang="en-IN" dirty="0"/>
              <a:t> and </a:t>
            </a:r>
            <a:r>
              <a:rPr lang="en-IN" b="1" dirty="0"/>
              <a:t>program</a:t>
            </a:r>
            <a:r>
              <a:rPr lang="en-IN" dirty="0"/>
              <a:t> refer to two distinct concepts in software development, although they are closely related.</a:t>
            </a:r>
          </a:p>
          <a:p>
            <a:pPr marL="0" indent="0">
              <a:buNone/>
            </a:pPr>
            <a:r>
              <a:rPr lang="en-IN" b="1" dirty="0"/>
              <a:t>Code:</a:t>
            </a:r>
          </a:p>
          <a:p>
            <a:r>
              <a:rPr lang="en-IN" b="1" dirty="0"/>
              <a:t>Definition</a:t>
            </a:r>
            <a:r>
              <a:rPr lang="en-IN" dirty="0"/>
              <a:t>: Code refers to individual lines or instructions written in a programming language that tell a computer what to do. It’s the raw, textual representation of commands in languages like Python, Java, C++, etc.</a:t>
            </a:r>
          </a:p>
          <a:p>
            <a:r>
              <a:rPr lang="en-IN" b="1" dirty="0"/>
              <a:t>Scope</a:t>
            </a:r>
            <a:r>
              <a:rPr lang="en-IN" dirty="0"/>
              <a:t>: Code is a smaller component that can be part of a larger program. It includes things like functions, loops, variables, and other elements that make up the building blocks of software.</a:t>
            </a:r>
            <a:endParaRPr lang="en-IN" b="1" dirty="0"/>
          </a:p>
          <a:p>
            <a:pPr marL="0" indent="0">
              <a:buNone/>
            </a:pPr>
            <a:endParaRPr lang="en-US" b="1" dirty="0"/>
          </a:p>
        </p:txBody>
      </p:sp>
    </p:spTree>
    <p:extLst>
      <p:ext uri="{BB962C8B-B14F-4D97-AF65-F5344CB8AC3E}">
        <p14:creationId xmlns:p14="http://schemas.microsoft.com/office/powerpoint/2010/main" val="3944377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39CDB-2139-6E52-CE71-BE0A32C36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C5569-8AEE-113F-FF89-7499783C0320}"/>
              </a:ext>
            </a:extLst>
          </p:cNvPr>
          <p:cNvSpPr>
            <a:spLocks noGrp="1"/>
          </p:cNvSpPr>
          <p:nvPr>
            <p:ph type="title"/>
          </p:nvPr>
        </p:nvSpPr>
        <p:spPr/>
        <p:txBody>
          <a:bodyPr/>
          <a:lstStyle/>
          <a:p>
            <a:r>
              <a:rPr lang="en-IN" dirty="0"/>
              <a:t>OTP Challenges</a:t>
            </a:r>
            <a:endParaRPr lang="en-US" dirty="0"/>
          </a:p>
        </p:txBody>
      </p:sp>
      <p:sp>
        <p:nvSpPr>
          <p:cNvPr id="3" name="Content Placeholder 2">
            <a:extLst>
              <a:ext uri="{FF2B5EF4-FFF2-40B4-BE49-F238E27FC236}">
                <a16:creationId xmlns:a16="http://schemas.microsoft.com/office/drawing/2014/main" id="{4C2A9528-186D-7C6E-6BD2-972A611A561C}"/>
              </a:ext>
            </a:extLst>
          </p:cNvPr>
          <p:cNvSpPr>
            <a:spLocks noGrp="1"/>
          </p:cNvSpPr>
          <p:nvPr>
            <p:ph idx="1"/>
          </p:nvPr>
        </p:nvSpPr>
        <p:spPr/>
        <p:txBody>
          <a:bodyPr/>
          <a:lstStyle/>
          <a:p>
            <a:r>
              <a:rPr lang="en-IN" b="1" dirty="0"/>
              <a:t>Mitigation Strategies:</a:t>
            </a:r>
          </a:p>
          <a:p>
            <a:pPr>
              <a:buFont typeface="Arial" panose="020B0604020202020204" pitchFamily="34" charset="0"/>
              <a:buChar char="•"/>
            </a:pPr>
            <a:r>
              <a:rPr lang="en-IN" b="1" dirty="0"/>
              <a:t>Encryption</a:t>
            </a:r>
            <a:r>
              <a:rPr lang="en-IN" dirty="0"/>
              <a:t>: Ensure end-to-end encryption for OTP delivery.</a:t>
            </a:r>
          </a:p>
          <a:p>
            <a:pPr>
              <a:buFont typeface="Arial" panose="020B0604020202020204" pitchFamily="34" charset="0"/>
              <a:buChar char="•"/>
            </a:pPr>
            <a:r>
              <a:rPr lang="en-IN" b="1" dirty="0"/>
              <a:t>Rate Limiting</a:t>
            </a:r>
            <a:r>
              <a:rPr lang="en-IN" dirty="0"/>
              <a:t>: Implement limits on OTP entry attempts.</a:t>
            </a:r>
          </a:p>
          <a:p>
            <a:pPr>
              <a:buFont typeface="Arial" panose="020B0604020202020204" pitchFamily="34" charset="0"/>
              <a:buChar char="•"/>
            </a:pPr>
            <a:r>
              <a:rPr lang="en-IN" b="1" dirty="0"/>
              <a:t>Multi-Factor Authentication (MFA)</a:t>
            </a:r>
            <a:r>
              <a:rPr lang="en-IN" dirty="0"/>
              <a:t>: Use additional authentication methods (e.g., biometrics or hardware tokens).</a:t>
            </a:r>
          </a:p>
          <a:p>
            <a:pPr>
              <a:buFont typeface="Arial" panose="020B0604020202020204" pitchFamily="34" charset="0"/>
              <a:buChar char="•"/>
            </a:pPr>
            <a:r>
              <a:rPr lang="en-IN" b="1" dirty="0"/>
              <a:t>Alternative Delivery Channels</a:t>
            </a:r>
            <a:r>
              <a:rPr lang="en-IN" dirty="0"/>
              <a:t>: Provide multiple OTP delivery methods, like email, push notifications, or backup codes.</a:t>
            </a:r>
          </a:p>
          <a:p>
            <a:pPr>
              <a:buFont typeface="Arial" panose="020B0604020202020204" pitchFamily="34" charset="0"/>
              <a:buChar char="•"/>
            </a:pPr>
            <a:r>
              <a:rPr lang="en-IN" b="1" dirty="0"/>
              <a:t>User Education</a:t>
            </a:r>
            <a:r>
              <a:rPr lang="en-IN" dirty="0"/>
              <a:t>: Teach users about phishing risks and the importance of safeguarding OTPs.</a:t>
            </a:r>
          </a:p>
          <a:p>
            <a:endParaRPr lang="en-US" dirty="0"/>
          </a:p>
        </p:txBody>
      </p:sp>
    </p:spTree>
    <p:extLst>
      <p:ext uri="{BB962C8B-B14F-4D97-AF65-F5344CB8AC3E}">
        <p14:creationId xmlns:p14="http://schemas.microsoft.com/office/powerpoint/2010/main" val="162924959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20-5FDA-9516-A4E9-9A437888BCFD}"/>
              </a:ext>
            </a:extLst>
          </p:cNvPr>
          <p:cNvSpPr>
            <a:spLocks noGrp="1"/>
          </p:cNvSpPr>
          <p:nvPr>
            <p:ph type="title"/>
          </p:nvPr>
        </p:nvSpPr>
        <p:spPr/>
        <p:txBody>
          <a:bodyPr>
            <a:normAutofit/>
          </a:bodyPr>
          <a:lstStyle/>
          <a:p>
            <a:r>
              <a:rPr lang="en-IN" sz="3600" b="1" dirty="0"/>
              <a:t>Program</a:t>
            </a:r>
            <a:r>
              <a:rPr lang="en-IN" sz="3600" dirty="0"/>
              <a:t>:</a:t>
            </a:r>
            <a:endParaRPr lang="en-US" sz="3600" dirty="0"/>
          </a:p>
        </p:txBody>
      </p:sp>
      <p:sp>
        <p:nvSpPr>
          <p:cNvPr id="3" name="Content Placeholder 2">
            <a:extLst>
              <a:ext uri="{FF2B5EF4-FFF2-40B4-BE49-F238E27FC236}">
                <a16:creationId xmlns:a16="http://schemas.microsoft.com/office/drawing/2014/main" id="{D634F91F-9ADD-B1DB-7A77-D747971E3B7F}"/>
              </a:ext>
            </a:extLst>
          </p:cNvPr>
          <p:cNvSpPr>
            <a:spLocks noGrp="1"/>
          </p:cNvSpPr>
          <p:nvPr>
            <p:ph idx="1"/>
          </p:nvPr>
        </p:nvSpPr>
        <p:spPr/>
        <p:txBody>
          <a:bodyPr>
            <a:normAutofit lnSpcReduction="10000"/>
          </a:bodyPr>
          <a:lstStyle/>
          <a:p>
            <a:r>
              <a:rPr lang="en-IN" b="1" dirty="0"/>
              <a:t>Definition</a:t>
            </a:r>
            <a:r>
              <a:rPr lang="en-IN" dirty="0"/>
              <a:t>: A program is a complete, executable application that is made up of multiple lines of code organized into functions, modules, or classes. A program can perform complex tasks by combining various pieces of code that work together to solve a problem.</a:t>
            </a:r>
          </a:p>
          <a:p>
            <a:r>
              <a:rPr lang="en-IN" b="1" dirty="0"/>
              <a:t>Scope</a:t>
            </a:r>
            <a:r>
              <a:rPr lang="en-IN" dirty="0"/>
              <a:t>: A program includes a set of instructions that is designed to perform a specific task or solve a problem. It typically involves a structure that includes input, processing, and output.</a:t>
            </a:r>
          </a:p>
          <a:p>
            <a:r>
              <a:rPr lang="en-IN" b="1" dirty="0"/>
              <a:t>Example</a:t>
            </a:r>
            <a:r>
              <a:rPr lang="en-IN" dirty="0"/>
              <a:t>: A </a:t>
            </a:r>
            <a:r>
              <a:rPr lang="en-IN" b="1" dirty="0"/>
              <a:t>web browser</a:t>
            </a:r>
            <a:r>
              <a:rPr lang="en-IN" dirty="0"/>
              <a:t> is a program that allows users to view and interact with websites, and it is built using many lines of code organized in a way that the entire program works seamlessly.</a:t>
            </a:r>
            <a:endParaRPr lang="en-US" dirty="0"/>
          </a:p>
        </p:txBody>
      </p:sp>
    </p:spTree>
    <p:extLst>
      <p:ext uri="{BB962C8B-B14F-4D97-AF65-F5344CB8AC3E}">
        <p14:creationId xmlns:p14="http://schemas.microsoft.com/office/powerpoint/2010/main" val="216838121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102B-60DC-76EA-4BF5-A3215E24BA2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44C25C8-6E7C-9102-D530-8144C80BBF9A}"/>
              </a:ext>
            </a:extLst>
          </p:cNvPr>
          <p:cNvGraphicFramePr>
            <a:graphicFrameLocks noGrp="1"/>
          </p:cNvGraphicFramePr>
          <p:nvPr>
            <p:ph idx="1"/>
            <p:extLst>
              <p:ext uri="{D42A27DB-BD31-4B8C-83A1-F6EECF244321}">
                <p14:modId xmlns:p14="http://schemas.microsoft.com/office/powerpoint/2010/main" val="4071393313"/>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888132391"/>
                    </a:ext>
                  </a:extLst>
                </a:gridCol>
                <a:gridCol w="3505199">
                  <a:extLst>
                    <a:ext uri="{9D8B030D-6E8A-4147-A177-3AD203B41FA5}">
                      <a16:colId xmlns:a16="http://schemas.microsoft.com/office/drawing/2014/main" val="1935303368"/>
                    </a:ext>
                  </a:extLst>
                </a:gridCol>
                <a:gridCol w="3505199">
                  <a:extLst>
                    <a:ext uri="{9D8B030D-6E8A-4147-A177-3AD203B41FA5}">
                      <a16:colId xmlns:a16="http://schemas.microsoft.com/office/drawing/2014/main" val="51615435"/>
                    </a:ext>
                  </a:extLst>
                </a:gridCol>
              </a:tblGrid>
              <a:tr h="370840">
                <a:tc>
                  <a:txBody>
                    <a:bodyPr/>
                    <a:lstStyle/>
                    <a:p>
                      <a:r>
                        <a:rPr lang="en-IN" b="1" dirty="0"/>
                        <a:t>Aspect</a:t>
                      </a:r>
                      <a:endParaRPr lang="en-IN" dirty="0"/>
                    </a:p>
                  </a:txBody>
                  <a:tcPr anchor="ctr"/>
                </a:tc>
                <a:tc>
                  <a:txBody>
                    <a:bodyPr/>
                    <a:lstStyle/>
                    <a:p>
                      <a:r>
                        <a:rPr lang="en-IN" b="1"/>
                        <a:t>Code</a:t>
                      </a:r>
                      <a:endParaRPr lang="en-IN"/>
                    </a:p>
                  </a:txBody>
                  <a:tcPr anchor="ctr"/>
                </a:tc>
                <a:tc>
                  <a:txBody>
                    <a:bodyPr/>
                    <a:lstStyle/>
                    <a:p>
                      <a:r>
                        <a:rPr lang="en-IN" b="1" dirty="0"/>
                        <a:t>Program</a:t>
                      </a:r>
                      <a:endParaRPr lang="en-IN" dirty="0"/>
                    </a:p>
                  </a:txBody>
                  <a:tcPr anchor="ctr"/>
                </a:tc>
                <a:extLst>
                  <a:ext uri="{0D108BD9-81ED-4DB2-BD59-A6C34878D82A}">
                    <a16:rowId xmlns:a16="http://schemas.microsoft.com/office/drawing/2014/main" val="3815352281"/>
                  </a:ext>
                </a:extLst>
              </a:tr>
              <a:tr h="370840">
                <a:tc>
                  <a:txBody>
                    <a:bodyPr/>
                    <a:lstStyle/>
                    <a:p>
                      <a:r>
                        <a:rPr lang="en-IN" b="1" dirty="0"/>
                        <a:t>Definition</a:t>
                      </a:r>
                      <a:endParaRPr lang="en-IN" dirty="0"/>
                    </a:p>
                  </a:txBody>
                  <a:tcPr anchor="ctr"/>
                </a:tc>
                <a:tc>
                  <a:txBody>
                    <a:bodyPr/>
                    <a:lstStyle/>
                    <a:p>
                      <a:r>
                        <a:rPr lang="en-IN"/>
                        <a:t>The individual instructions written in a language.</a:t>
                      </a:r>
                    </a:p>
                  </a:txBody>
                  <a:tcPr anchor="ctr"/>
                </a:tc>
                <a:tc>
                  <a:txBody>
                    <a:bodyPr/>
                    <a:lstStyle/>
                    <a:p>
                      <a:r>
                        <a:rPr lang="en-IN"/>
                        <a:t>A complete software application that executes tasks.</a:t>
                      </a:r>
                    </a:p>
                  </a:txBody>
                  <a:tcPr anchor="ctr"/>
                </a:tc>
                <a:extLst>
                  <a:ext uri="{0D108BD9-81ED-4DB2-BD59-A6C34878D82A}">
                    <a16:rowId xmlns:a16="http://schemas.microsoft.com/office/drawing/2014/main" val="2151460400"/>
                  </a:ext>
                </a:extLst>
              </a:tr>
              <a:tr h="370840">
                <a:tc>
                  <a:txBody>
                    <a:bodyPr/>
                    <a:lstStyle/>
                    <a:p>
                      <a:r>
                        <a:rPr lang="en-IN" b="1"/>
                        <a:t>Scope</a:t>
                      </a:r>
                      <a:endParaRPr lang="en-IN"/>
                    </a:p>
                  </a:txBody>
                  <a:tcPr anchor="ctr"/>
                </a:tc>
                <a:tc>
                  <a:txBody>
                    <a:bodyPr/>
                    <a:lstStyle/>
                    <a:p>
                      <a:r>
                        <a:rPr lang="en-IN"/>
                        <a:t>A small part of the larger program.</a:t>
                      </a:r>
                    </a:p>
                  </a:txBody>
                  <a:tcPr anchor="ctr"/>
                </a:tc>
                <a:tc>
                  <a:txBody>
                    <a:bodyPr/>
                    <a:lstStyle/>
                    <a:p>
                      <a:r>
                        <a:rPr lang="en-IN"/>
                        <a:t>The final, executable product made up of many pieces of code.</a:t>
                      </a:r>
                    </a:p>
                  </a:txBody>
                  <a:tcPr anchor="ctr"/>
                </a:tc>
                <a:extLst>
                  <a:ext uri="{0D108BD9-81ED-4DB2-BD59-A6C34878D82A}">
                    <a16:rowId xmlns:a16="http://schemas.microsoft.com/office/drawing/2014/main" val="3683481540"/>
                  </a:ext>
                </a:extLst>
              </a:tr>
              <a:tr h="370840">
                <a:tc>
                  <a:txBody>
                    <a:bodyPr/>
                    <a:lstStyle/>
                    <a:p>
                      <a:r>
                        <a:rPr lang="en-IN" b="1"/>
                        <a:t>Purpose</a:t>
                      </a:r>
                      <a:endParaRPr lang="en-IN"/>
                    </a:p>
                  </a:txBody>
                  <a:tcPr anchor="ctr"/>
                </a:tc>
                <a:tc>
                  <a:txBody>
                    <a:bodyPr/>
                    <a:lstStyle/>
                    <a:p>
                      <a:r>
                        <a:rPr lang="en-IN"/>
                        <a:t>Code is used to implement specific functionalities.</a:t>
                      </a:r>
                    </a:p>
                  </a:txBody>
                  <a:tcPr anchor="ctr"/>
                </a:tc>
                <a:tc>
                  <a:txBody>
                    <a:bodyPr/>
                    <a:lstStyle/>
                    <a:p>
                      <a:r>
                        <a:rPr lang="en-IN"/>
                        <a:t>A program is built to solve a problem or perform a task.</a:t>
                      </a:r>
                    </a:p>
                  </a:txBody>
                  <a:tcPr anchor="ctr"/>
                </a:tc>
                <a:extLst>
                  <a:ext uri="{0D108BD9-81ED-4DB2-BD59-A6C34878D82A}">
                    <a16:rowId xmlns:a16="http://schemas.microsoft.com/office/drawing/2014/main" val="732722085"/>
                  </a:ext>
                </a:extLst>
              </a:tr>
              <a:tr h="370840">
                <a:tc>
                  <a:txBody>
                    <a:bodyPr/>
                    <a:lstStyle/>
                    <a:p>
                      <a:r>
                        <a:rPr lang="en-IN" b="1"/>
                        <a:t>Complexity</a:t>
                      </a:r>
                      <a:endParaRPr lang="en-IN"/>
                    </a:p>
                  </a:txBody>
                  <a:tcPr anchor="ctr"/>
                </a:tc>
                <a:tc>
                  <a:txBody>
                    <a:bodyPr/>
                    <a:lstStyle/>
                    <a:p>
                      <a:r>
                        <a:rPr lang="en-IN"/>
                        <a:t>Code can be simple or very specific (like a single function).</a:t>
                      </a:r>
                    </a:p>
                  </a:txBody>
                  <a:tcPr anchor="ctr"/>
                </a:tc>
                <a:tc>
                  <a:txBody>
                    <a:bodyPr/>
                    <a:lstStyle/>
                    <a:p>
                      <a:r>
                        <a:rPr lang="en-IN"/>
                        <a:t>A program involves multiple components, including logic, data structures, and algorithms.</a:t>
                      </a:r>
                    </a:p>
                  </a:txBody>
                  <a:tcPr anchor="ctr"/>
                </a:tc>
                <a:extLst>
                  <a:ext uri="{0D108BD9-81ED-4DB2-BD59-A6C34878D82A}">
                    <a16:rowId xmlns:a16="http://schemas.microsoft.com/office/drawing/2014/main" val="1582250583"/>
                  </a:ext>
                </a:extLst>
              </a:tr>
              <a:tr h="370840">
                <a:tc>
                  <a:txBody>
                    <a:bodyPr/>
                    <a:lstStyle/>
                    <a:p>
                      <a:r>
                        <a:rPr lang="en-IN" b="1"/>
                        <a:t>Execution</a:t>
                      </a:r>
                      <a:endParaRPr lang="en-IN"/>
                    </a:p>
                  </a:txBody>
                  <a:tcPr anchor="ctr"/>
                </a:tc>
                <a:tc>
                  <a:txBody>
                    <a:bodyPr/>
                    <a:lstStyle/>
                    <a:p>
                      <a:r>
                        <a:rPr lang="en-IN"/>
                        <a:t>Code needs to be compiled or interpreted to be executed.</a:t>
                      </a:r>
                    </a:p>
                  </a:txBody>
                  <a:tcPr anchor="ctr"/>
                </a:tc>
                <a:tc>
                  <a:txBody>
                    <a:bodyPr/>
                    <a:lstStyle/>
                    <a:p>
                      <a:r>
                        <a:rPr lang="en-IN" dirty="0"/>
                        <a:t>A program is already compiled or interpreted and ready to run.</a:t>
                      </a:r>
                    </a:p>
                  </a:txBody>
                  <a:tcPr anchor="ctr"/>
                </a:tc>
                <a:extLst>
                  <a:ext uri="{0D108BD9-81ED-4DB2-BD59-A6C34878D82A}">
                    <a16:rowId xmlns:a16="http://schemas.microsoft.com/office/drawing/2014/main" val="884114915"/>
                  </a:ext>
                </a:extLst>
              </a:tr>
            </a:tbl>
          </a:graphicData>
        </a:graphic>
      </p:graphicFrame>
    </p:spTree>
    <p:extLst>
      <p:ext uri="{BB962C8B-B14F-4D97-AF65-F5344CB8AC3E}">
        <p14:creationId xmlns:p14="http://schemas.microsoft.com/office/powerpoint/2010/main" val="304028375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0DF2-AF67-E3E5-ED65-3D51A1E5BBFF}"/>
              </a:ext>
            </a:extLst>
          </p:cNvPr>
          <p:cNvSpPr>
            <a:spLocks noGrp="1"/>
          </p:cNvSpPr>
          <p:nvPr>
            <p:ph type="title"/>
          </p:nvPr>
        </p:nvSpPr>
        <p:spPr/>
        <p:txBody>
          <a:bodyPr/>
          <a:lstStyle/>
          <a:p>
            <a:r>
              <a:rPr lang="en-IN" dirty="0"/>
              <a:t>how are apps created with no code platforms</a:t>
            </a:r>
            <a:endParaRPr lang="en-US" dirty="0"/>
          </a:p>
        </p:txBody>
      </p:sp>
      <p:sp>
        <p:nvSpPr>
          <p:cNvPr id="3" name="Content Placeholder 2">
            <a:extLst>
              <a:ext uri="{FF2B5EF4-FFF2-40B4-BE49-F238E27FC236}">
                <a16:creationId xmlns:a16="http://schemas.microsoft.com/office/drawing/2014/main" id="{1EBFCDDE-3BF1-87E2-4257-5B0A19DBA828}"/>
              </a:ext>
            </a:extLst>
          </p:cNvPr>
          <p:cNvSpPr>
            <a:spLocks noGrp="1"/>
          </p:cNvSpPr>
          <p:nvPr>
            <p:ph idx="1"/>
          </p:nvPr>
        </p:nvSpPr>
        <p:spPr/>
        <p:txBody>
          <a:bodyPr/>
          <a:lstStyle/>
          <a:p>
            <a:r>
              <a:rPr lang="en-IN" dirty="0"/>
              <a:t>Creating apps with </a:t>
            </a:r>
            <a:r>
              <a:rPr lang="en-IN" b="1" dirty="0"/>
              <a:t>no-code platforms</a:t>
            </a:r>
            <a:r>
              <a:rPr lang="en-IN" dirty="0"/>
              <a:t> involves using graphical interfaces, pre-built templates, and drag-and-drop tools to design, build, and deploy apps without writing any programming code. These platforms are designed to allow individuals with little to no technical expertise to create functional apps, making app development accessible to a broader range of users.</a:t>
            </a:r>
            <a:endParaRPr lang="en-US" dirty="0"/>
          </a:p>
        </p:txBody>
      </p:sp>
    </p:spTree>
    <p:extLst>
      <p:ext uri="{BB962C8B-B14F-4D97-AF65-F5344CB8AC3E}">
        <p14:creationId xmlns:p14="http://schemas.microsoft.com/office/powerpoint/2010/main" val="17147105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CEF2-8464-3268-8DAF-B0B88BF9C460}"/>
              </a:ext>
            </a:extLst>
          </p:cNvPr>
          <p:cNvSpPr>
            <a:spLocks noGrp="1"/>
          </p:cNvSpPr>
          <p:nvPr>
            <p:ph type="title"/>
          </p:nvPr>
        </p:nvSpPr>
        <p:spPr/>
        <p:txBody>
          <a:bodyPr/>
          <a:lstStyle/>
          <a:p>
            <a:r>
              <a:rPr lang="en-IN" dirty="0"/>
              <a:t>Key Steps in Creating Apps with No-Code Platforms</a:t>
            </a:r>
            <a:endParaRPr lang="en-US" dirty="0"/>
          </a:p>
        </p:txBody>
      </p:sp>
      <p:sp>
        <p:nvSpPr>
          <p:cNvPr id="3" name="Content Placeholder 2">
            <a:extLst>
              <a:ext uri="{FF2B5EF4-FFF2-40B4-BE49-F238E27FC236}">
                <a16:creationId xmlns:a16="http://schemas.microsoft.com/office/drawing/2014/main" id="{042EF007-97FF-F4DB-0B7B-4152BEA562A7}"/>
              </a:ext>
            </a:extLst>
          </p:cNvPr>
          <p:cNvSpPr>
            <a:spLocks noGrp="1"/>
          </p:cNvSpPr>
          <p:nvPr>
            <p:ph idx="1"/>
          </p:nvPr>
        </p:nvSpPr>
        <p:spPr/>
        <p:txBody>
          <a:bodyPr>
            <a:normAutofit fontScale="92500" lnSpcReduction="20000"/>
          </a:bodyPr>
          <a:lstStyle/>
          <a:p>
            <a:r>
              <a:rPr lang="en-IN" b="1" dirty="0"/>
              <a:t>Choosing a No-Code Platform</a:t>
            </a:r>
            <a:r>
              <a:rPr lang="en-IN" dirty="0"/>
              <a:t>: There are various no-code platforms available, each with unique features suited to different types of apps (e.g., mobile apps, web apps, databases). Popular no-code platforms include:</a:t>
            </a:r>
          </a:p>
          <a:p>
            <a:pPr>
              <a:buFont typeface="Arial" panose="020B0604020202020204" pitchFamily="34" charset="0"/>
              <a:buChar char="•"/>
            </a:pPr>
            <a:r>
              <a:rPr lang="en-IN" b="1" dirty="0"/>
              <a:t>Bubble</a:t>
            </a:r>
            <a:r>
              <a:rPr lang="en-IN" dirty="0"/>
              <a:t>: Used for building complex web apps with workflows, databases, and API integrations.</a:t>
            </a:r>
          </a:p>
          <a:p>
            <a:pPr>
              <a:buFont typeface="Arial" panose="020B0604020202020204" pitchFamily="34" charset="0"/>
              <a:buChar char="•"/>
            </a:pPr>
            <a:r>
              <a:rPr lang="en-IN" b="1" dirty="0" err="1"/>
              <a:t>Adalo</a:t>
            </a:r>
            <a:r>
              <a:rPr lang="en-IN" dirty="0"/>
              <a:t>: Specializes in building mobile apps with an easy-to-use drag-and-drop interface.</a:t>
            </a:r>
          </a:p>
          <a:p>
            <a:pPr>
              <a:buFont typeface="Arial" panose="020B0604020202020204" pitchFamily="34" charset="0"/>
              <a:buChar char="•"/>
            </a:pPr>
            <a:r>
              <a:rPr lang="en-IN" b="1" dirty="0"/>
              <a:t>Glide</a:t>
            </a:r>
            <a:r>
              <a:rPr lang="en-IN" dirty="0"/>
              <a:t>: Focuses on creating apps from Google Sheets as the backend.</a:t>
            </a:r>
          </a:p>
          <a:p>
            <a:pPr>
              <a:buFont typeface="Arial" panose="020B0604020202020204" pitchFamily="34" charset="0"/>
              <a:buChar char="•"/>
            </a:pPr>
            <a:r>
              <a:rPr lang="en-IN" b="1" dirty="0" err="1"/>
              <a:t>OutSystems</a:t>
            </a:r>
            <a:r>
              <a:rPr lang="en-IN" dirty="0"/>
              <a:t>: A platform for enterprise-level applications with a low-code approach.</a:t>
            </a:r>
          </a:p>
          <a:p>
            <a:pPr>
              <a:buFont typeface="Arial" panose="020B0604020202020204" pitchFamily="34" charset="0"/>
              <a:buChar char="•"/>
            </a:pPr>
            <a:r>
              <a:rPr lang="en-IN" b="1" dirty="0" err="1"/>
              <a:t>Airtable</a:t>
            </a:r>
            <a:r>
              <a:rPr lang="en-IN" dirty="0"/>
              <a:t>: Functions as both a database and app builder, allowing users to create simple apps.</a:t>
            </a:r>
          </a:p>
          <a:p>
            <a:endParaRPr lang="en-US" dirty="0"/>
          </a:p>
        </p:txBody>
      </p:sp>
    </p:spTree>
    <p:extLst>
      <p:ext uri="{BB962C8B-B14F-4D97-AF65-F5344CB8AC3E}">
        <p14:creationId xmlns:p14="http://schemas.microsoft.com/office/powerpoint/2010/main" val="33264424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8E78-646A-097F-6D42-11EAF1A6B7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A72BEF-6BD3-9337-B239-614D01A09A53}"/>
              </a:ext>
            </a:extLst>
          </p:cNvPr>
          <p:cNvSpPr>
            <a:spLocks noGrp="1"/>
          </p:cNvSpPr>
          <p:nvPr>
            <p:ph idx="1"/>
          </p:nvPr>
        </p:nvSpPr>
        <p:spPr>
          <a:xfrm>
            <a:off x="838200" y="1201479"/>
            <a:ext cx="10515600" cy="4975484"/>
          </a:xfrm>
        </p:spPr>
        <p:txBody>
          <a:bodyPr>
            <a:normAutofit/>
          </a:bodyPr>
          <a:lstStyle/>
          <a:p>
            <a:r>
              <a:rPr lang="en-IN" sz="3600" b="1" dirty="0"/>
              <a:t>App Design</a:t>
            </a:r>
            <a:r>
              <a:rPr lang="en-IN" sz="3600" dirty="0"/>
              <a:t>: Most no-code platforms come with customizable templates or themes. Users can:</a:t>
            </a:r>
          </a:p>
          <a:p>
            <a:pPr>
              <a:buFont typeface="Arial" panose="020B0604020202020204" pitchFamily="34" charset="0"/>
              <a:buChar char="•"/>
            </a:pPr>
            <a:r>
              <a:rPr lang="en-IN" sz="3600" b="1" dirty="0"/>
              <a:t>Drag-and-drop UI components</a:t>
            </a:r>
            <a:r>
              <a:rPr lang="en-IN" sz="3600" dirty="0"/>
              <a:t>: These might include buttons, input fields, images, and lists to design the app's user interface (UI).</a:t>
            </a:r>
          </a:p>
          <a:p>
            <a:pPr>
              <a:buFont typeface="Arial" panose="020B0604020202020204" pitchFamily="34" charset="0"/>
              <a:buChar char="•"/>
            </a:pPr>
            <a:r>
              <a:rPr lang="en-IN" sz="3600" b="1" dirty="0"/>
              <a:t>Adjust layout and design</a:t>
            </a:r>
            <a:r>
              <a:rPr lang="en-IN" sz="3600" dirty="0"/>
              <a:t>: You can modify the style, fonts, </a:t>
            </a:r>
            <a:r>
              <a:rPr lang="en-IN" sz="3600" dirty="0" err="1"/>
              <a:t>colors</a:t>
            </a:r>
            <a:r>
              <a:rPr lang="en-IN" sz="3600" dirty="0"/>
              <a:t>, and layout of your app without touching any code.</a:t>
            </a:r>
          </a:p>
          <a:p>
            <a:endParaRPr lang="en-US" sz="3600" dirty="0"/>
          </a:p>
        </p:txBody>
      </p:sp>
    </p:spTree>
    <p:extLst>
      <p:ext uri="{BB962C8B-B14F-4D97-AF65-F5344CB8AC3E}">
        <p14:creationId xmlns:p14="http://schemas.microsoft.com/office/powerpoint/2010/main" val="303427548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BCDC-228D-1E92-98FE-BC49F58DB2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E384FD-DA20-60E2-390D-FA8E3A8429AB}"/>
              </a:ext>
            </a:extLst>
          </p:cNvPr>
          <p:cNvSpPr>
            <a:spLocks noGrp="1"/>
          </p:cNvSpPr>
          <p:nvPr>
            <p:ph idx="1"/>
          </p:nvPr>
        </p:nvSpPr>
        <p:spPr>
          <a:xfrm>
            <a:off x="838200" y="1041991"/>
            <a:ext cx="10515600" cy="5134972"/>
          </a:xfrm>
        </p:spPr>
        <p:txBody>
          <a:bodyPr>
            <a:normAutofit fontScale="92500" lnSpcReduction="20000"/>
          </a:bodyPr>
          <a:lstStyle/>
          <a:p>
            <a:r>
              <a:rPr lang="en-IN" b="1" dirty="0"/>
              <a:t>Defining App Logic</a:t>
            </a:r>
            <a:r>
              <a:rPr lang="en-IN" dirty="0"/>
              <a:t>: No-code platforms allow users to create logic through visual workflows rather than writing code. For example:</a:t>
            </a:r>
          </a:p>
          <a:p>
            <a:pPr>
              <a:buFont typeface="Arial" panose="020B0604020202020204" pitchFamily="34" charset="0"/>
              <a:buChar char="•"/>
            </a:pPr>
            <a:r>
              <a:rPr lang="en-IN" b="1" dirty="0"/>
              <a:t>Workflows</a:t>
            </a:r>
            <a:r>
              <a:rPr lang="en-IN" dirty="0"/>
              <a:t>: Define how different components of the app interact. For instance, clicking a button could trigger a workflow to update data or navigate to another screen.</a:t>
            </a:r>
          </a:p>
          <a:p>
            <a:pPr>
              <a:buFont typeface="Arial" panose="020B0604020202020204" pitchFamily="34" charset="0"/>
              <a:buChar char="•"/>
            </a:pPr>
            <a:r>
              <a:rPr lang="en-IN" b="1" dirty="0"/>
              <a:t>Triggers and actions</a:t>
            </a:r>
            <a:r>
              <a:rPr lang="en-IN" dirty="0"/>
              <a:t>: You can set specific triggers (e.g., user clicks, form submissions) and define actions (e.g., send an email, store data in a database).</a:t>
            </a:r>
          </a:p>
          <a:p>
            <a:r>
              <a:rPr lang="en-IN" b="1" dirty="0"/>
              <a:t>Setting Up Data and Database</a:t>
            </a:r>
            <a:r>
              <a:rPr lang="en-IN" dirty="0"/>
              <a:t>:</a:t>
            </a:r>
          </a:p>
          <a:p>
            <a:pPr>
              <a:buFont typeface="Arial" panose="020B0604020202020204" pitchFamily="34" charset="0"/>
              <a:buChar char="•"/>
            </a:pPr>
            <a:r>
              <a:rPr lang="en-IN" b="1" dirty="0"/>
              <a:t>No-code platforms</a:t>
            </a:r>
            <a:r>
              <a:rPr lang="en-IN" dirty="0"/>
              <a:t> typically have integrated databases or allow connections to external databases like </a:t>
            </a:r>
            <a:r>
              <a:rPr lang="en-IN" b="1" dirty="0"/>
              <a:t>Google Sheets</a:t>
            </a:r>
            <a:r>
              <a:rPr lang="en-IN" dirty="0"/>
              <a:t>, </a:t>
            </a:r>
            <a:r>
              <a:rPr lang="en-IN" b="1" dirty="0" err="1"/>
              <a:t>Airtable</a:t>
            </a:r>
            <a:r>
              <a:rPr lang="en-IN" dirty="0"/>
              <a:t>, or </a:t>
            </a:r>
            <a:r>
              <a:rPr lang="en-IN" b="1" dirty="0"/>
              <a:t>SQL databases</a:t>
            </a:r>
            <a:r>
              <a:rPr lang="en-IN" dirty="0"/>
              <a:t>.</a:t>
            </a:r>
          </a:p>
          <a:p>
            <a:pPr>
              <a:buFont typeface="Arial" panose="020B0604020202020204" pitchFamily="34" charset="0"/>
              <a:buChar char="•"/>
            </a:pPr>
            <a:r>
              <a:rPr lang="en-IN" dirty="0"/>
              <a:t>You can easily create and manage databases directly within the platform, including adding records, defining relationships, and setting up data queries.</a:t>
            </a:r>
          </a:p>
          <a:p>
            <a:endParaRPr lang="en-US" dirty="0"/>
          </a:p>
        </p:txBody>
      </p:sp>
    </p:spTree>
    <p:extLst>
      <p:ext uri="{BB962C8B-B14F-4D97-AF65-F5344CB8AC3E}">
        <p14:creationId xmlns:p14="http://schemas.microsoft.com/office/powerpoint/2010/main" val="89605459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9552-C4B0-4FEC-00AF-06E1347505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83C0B3-AA42-29C9-3977-89DA0598E9E3}"/>
              </a:ext>
            </a:extLst>
          </p:cNvPr>
          <p:cNvSpPr>
            <a:spLocks noGrp="1"/>
          </p:cNvSpPr>
          <p:nvPr>
            <p:ph idx="1"/>
          </p:nvPr>
        </p:nvSpPr>
        <p:spPr>
          <a:xfrm>
            <a:off x="838200" y="903767"/>
            <a:ext cx="10515600" cy="5589108"/>
          </a:xfrm>
        </p:spPr>
        <p:txBody>
          <a:bodyPr/>
          <a:lstStyle/>
          <a:p>
            <a:r>
              <a:rPr lang="en-IN" b="1" dirty="0"/>
              <a:t>Testing and Debugging</a:t>
            </a:r>
            <a:r>
              <a:rPr lang="en-IN" dirty="0"/>
              <a:t>:</a:t>
            </a:r>
          </a:p>
          <a:p>
            <a:pPr>
              <a:buFont typeface="Arial" panose="020B0604020202020204" pitchFamily="34" charset="0"/>
              <a:buChar char="•"/>
            </a:pPr>
            <a:r>
              <a:rPr lang="en-IN" dirty="0"/>
              <a:t>Most no-code platforms offer built-in preview modes to test the app before launching. You can interact with your app, check workflows, and debug any issues.</a:t>
            </a:r>
          </a:p>
          <a:p>
            <a:r>
              <a:rPr lang="en-IN" b="1" dirty="0"/>
              <a:t>Publishing</a:t>
            </a:r>
            <a:r>
              <a:rPr lang="en-IN" dirty="0"/>
              <a:t>:</a:t>
            </a:r>
          </a:p>
          <a:p>
            <a:pPr>
              <a:buFont typeface="Arial" panose="020B0604020202020204" pitchFamily="34" charset="0"/>
              <a:buChar char="•"/>
            </a:pPr>
            <a:r>
              <a:rPr lang="en-IN" dirty="0"/>
              <a:t>After building and testing, the app can be published directly from the platform. Some no-code tools, like </a:t>
            </a:r>
            <a:r>
              <a:rPr lang="en-IN" b="1" dirty="0" err="1"/>
              <a:t>Adalo</a:t>
            </a:r>
            <a:r>
              <a:rPr lang="en-IN" dirty="0"/>
              <a:t> or </a:t>
            </a:r>
            <a:r>
              <a:rPr lang="en-IN" b="1" dirty="0"/>
              <a:t>Glide</a:t>
            </a:r>
            <a:r>
              <a:rPr lang="en-IN" dirty="0"/>
              <a:t>, allow direct publishing to app stores (for mobile apps), while others, like </a:t>
            </a:r>
            <a:r>
              <a:rPr lang="en-IN" b="1" dirty="0"/>
              <a:t>Bubble</a:t>
            </a:r>
            <a:r>
              <a:rPr lang="en-IN" dirty="0"/>
              <a:t>, offer deployment to the web.</a:t>
            </a:r>
          </a:p>
          <a:p>
            <a:endParaRPr lang="en-US" dirty="0"/>
          </a:p>
        </p:txBody>
      </p:sp>
    </p:spTree>
    <p:extLst>
      <p:ext uri="{BB962C8B-B14F-4D97-AF65-F5344CB8AC3E}">
        <p14:creationId xmlns:p14="http://schemas.microsoft.com/office/powerpoint/2010/main" val="735934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B4BE-4315-8043-9D25-4D92F64FA465}"/>
              </a:ext>
            </a:extLst>
          </p:cNvPr>
          <p:cNvSpPr>
            <a:spLocks noGrp="1"/>
          </p:cNvSpPr>
          <p:nvPr>
            <p:ph type="title"/>
          </p:nvPr>
        </p:nvSpPr>
        <p:spPr/>
        <p:txBody>
          <a:bodyPr/>
          <a:lstStyle/>
          <a:p>
            <a:r>
              <a:rPr lang="en-IN" dirty="0"/>
              <a:t>Benefits of No-Code Platforms</a:t>
            </a:r>
            <a:endParaRPr lang="en-US" dirty="0"/>
          </a:p>
        </p:txBody>
      </p:sp>
      <p:sp>
        <p:nvSpPr>
          <p:cNvPr id="3" name="Content Placeholder 2">
            <a:extLst>
              <a:ext uri="{FF2B5EF4-FFF2-40B4-BE49-F238E27FC236}">
                <a16:creationId xmlns:a16="http://schemas.microsoft.com/office/drawing/2014/main" id="{9877CC05-FB1E-A139-E34A-E2EB77825DB1}"/>
              </a:ext>
            </a:extLst>
          </p:cNvPr>
          <p:cNvSpPr>
            <a:spLocks noGrp="1"/>
          </p:cNvSpPr>
          <p:nvPr>
            <p:ph idx="1"/>
          </p:nvPr>
        </p:nvSpPr>
        <p:spPr/>
        <p:txBody>
          <a:bodyPr/>
          <a:lstStyle/>
          <a:p>
            <a:r>
              <a:rPr lang="en-IN" b="1" dirty="0"/>
              <a:t>Speed</a:t>
            </a:r>
            <a:r>
              <a:rPr lang="en-IN" dirty="0"/>
              <a:t>: No-code platforms significantly speed up the development process, allowing individuals or businesses to build and deploy apps much faster than traditional development.</a:t>
            </a:r>
          </a:p>
          <a:p>
            <a:r>
              <a:rPr lang="en-IN" b="1" dirty="0"/>
              <a:t>Accessibility</a:t>
            </a:r>
            <a:r>
              <a:rPr lang="en-IN" dirty="0"/>
              <a:t>: Anyone, including people without technical skills, can create functional apps.</a:t>
            </a:r>
          </a:p>
          <a:p>
            <a:r>
              <a:rPr lang="en-IN" b="1" dirty="0"/>
              <a:t>Cost-Effective</a:t>
            </a:r>
            <a:r>
              <a:rPr lang="en-IN" dirty="0"/>
              <a:t>: It reduces the need to hire expensive developers, making app development more affordable.</a:t>
            </a:r>
          </a:p>
          <a:p>
            <a:r>
              <a:rPr lang="en-IN" b="1" dirty="0"/>
              <a:t>Flexibility</a:t>
            </a:r>
            <a:r>
              <a:rPr lang="en-IN" dirty="0"/>
              <a:t>: Many no-code platforms allow for complex integrations, enabling users to create feature-rich apps.</a:t>
            </a:r>
            <a:endParaRPr lang="en-US" dirty="0"/>
          </a:p>
        </p:txBody>
      </p:sp>
    </p:spTree>
    <p:extLst>
      <p:ext uri="{BB962C8B-B14F-4D97-AF65-F5344CB8AC3E}">
        <p14:creationId xmlns:p14="http://schemas.microsoft.com/office/powerpoint/2010/main" val="283455250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19AE-ECCE-65CC-B154-233C53D45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86D86-E3C4-5840-3F17-60CFA82BC030}"/>
              </a:ext>
            </a:extLst>
          </p:cNvPr>
          <p:cNvSpPr>
            <a:spLocks noGrp="1"/>
          </p:cNvSpPr>
          <p:nvPr>
            <p:ph idx="1"/>
          </p:nvPr>
        </p:nvSpPr>
        <p:spPr/>
        <p:txBody>
          <a:bodyPr>
            <a:normAutofit fontScale="85000" lnSpcReduction="20000"/>
          </a:bodyPr>
          <a:lstStyle/>
          <a:p>
            <a:r>
              <a:rPr lang="en-IN" b="1" dirty="0"/>
              <a:t>Example Use Cases:</a:t>
            </a:r>
          </a:p>
          <a:p>
            <a:pPr>
              <a:buFont typeface="Arial" panose="020B0604020202020204" pitchFamily="34" charset="0"/>
              <a:buChar char="•"/>
            </a:pPr>
            <a:r>
              <a:rPr lang="en-IN" b="1" dirty="0"/>
              <a:t>Small Businesses</a:t>
            </a:r>
            <a:r>
              <a:rPr lang="en-IN" dirty="0"/>
              <a:t>: A local bakery might use a no-code platform like </a:t>
            </a:r>
            <a:r>
              <a:rPr lang="en-IN" b="1" dirty="0"/>
              <a:t>Glide</a:t>
            </a:r>
            <a:r>
              <a:rPr lang="en-IN" dirty="0"/>
              <a:t> to build a mobile app where customers can place orders, track deliveries, and access loyalty programs.</a:t>
            </a:r>
          </a:p>
          <a:p>
            <a:pPr>
              <a:buFont typeface="Arial" panose="020B0604020202020204" pitchFamily="34" charset="0"/>
              <a:buChar char="•"/>
            </a:pPr>
            <a:r>
              <a:rPr lang="en-IN" b="1" dirty="0"/>
              <a:t>Prototyping</a:t>
            </a:r>
            <a:r>
              <a:rPr lang="en-IN" dirty="0"/>
              <a:t>: Startups can quickly prototype apps with </a:t>
            </a:r>
            <a:r>
              <a:rPr lang="en-IN" b="1" dirty="0"/>
              <a:t>Bubble</a:t>
            </a:r>
            <a:r>
              <a:rPr lang="en-IN" dirty="0"/>
              <a:t> to test their product ideas before investing in custom development.</a:t>
            </a:r>
          </a:p>
          <a:p>
            <a:r>
              <a:rPr lang="en-IN" b="1" dirty="0"/>
              <a:t>Limitations:</a:t>
            </a:r>
          </a:p>
          <a:p>
            <a:r>
              <a:rPr lang="en-IN" dirty="0"/>
              <a:t>While no-code platforms are powerful, they do have some limitations:</a:t>
            </a:r>
          </a:p>
          <a:p>
            <a:pPr>
              <a:buFont typeface="Arial" panose="020B0604020202020204" pitchFamily="34" charset="0"/>
              <a:buChar char="•"/>
            </a:pPr>
            <a:r>
              <a:rPr lang="en-IN" b="1" dirty="0"/>
              <a:t>Complexity</a:t>
            </a:r>
            <a:r>
              <a:rPr lang="en-IN" dirty="0"/>
              <a:t>: More complex applications (e.g., those requiring advanced AI or custom algorithms) may still require coding.</a:t>
            </a:r>
          </a:p>
          <a:p>
            <a:pPr>
              <a:buFont typeface="Arial" panose="020B0604020202020204" pitchFamily="34" charset="0"/>
              <a:buChar char="•"/>
            </a:pPr>
            <a:r>
              <a:rPr lang="en-IN" b="1" dirty="0"/>
              <a:t>Scalability</a:t>
            </a:r>
            <a:r>
              <a:rPr lang="en-IN" dirty="0"/>
              <a:t>: Some no-code platforms may not scale as well as custom-coded solutions, especially for enterprise-level apps with high traffic and complex workflows.</a:t>
            </a:r>
          </a:p>
          <a:p>
            <a:endParaRPr lang="en-US" dirty="0"/>
          </a:p>
        </p:txBody>
      </p:sp>
    </p:spTree>
    <p:extLst>
      <p:ext uri="{BB962C8B-B14F-4D97-AF65-F5344CB8AC3E}">
        <p14:creationId xmlns:p14="http://schemas.microsoft.com/office/powerpoint/2010/main" val="29015100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A3B-FB44-C19B-9253-3CB552C8E43D}"/>
              </a:ext>
            </a:extLst>
          </p:cNvPr>
          <p:cNvSpPr>
            <a:spLocks noGrp="1"/>
          </p:cNvSpPr>
          <p:nvPr>
            <p:ph type="title"/>
          </p:nvPr>
        </p:nvSpPr>
        <p:spPr/>
        <p:txBody>
          <a:bodyPr/>
          <a:lstStyle/>
          <a:p>
            <a:r>
              <a:rPr lang="en-IN" dirty="0" err="1"/>
              <a:t>Color</a:t>
            </a:r>
            <a:r>
              <a:rPr lang="en-IN" dirty="0"/>
              <a:t> codes</a:t>
            </a:r>
            <a:endParaRPr lang="en-US" dirty="0"/>
          </a:p>
        </p:txBody>
      </p:sp>
      <p:sp>
        <p:nvSpPr>
          <p:cNvPr id="3" name="Content Placeholder 2">
            <a:extLst>
              <a:ext uri="{FF2B5EF4-FFF2-40B4-BE49-F238E27FC236}">
                <a16:creationId xmlns:a16="http://schemas.microsoft.com/office/drawing/2014/main" id="{43B66CA9-A76C-B1F5-E273-9CB00F0C51CA}"/>
              </a:ext>
            </a:extLst>
          </p:cNvPr>
          <p:cNvSpPr>
            <a:spLocks noGrp="1"/>
          </p:cNvSpPr>
          <p:nvPr>
            <p:ph idx="1"/>
          </p:nvPr>
        </p:nvSpPr>
        <p:spPr/>
        <p:txBody>
          <a:bodyPr/>
          <a:lstStyle/>
          <a:p>
            <a:r>
              <a:rPr lang="en-IN" b="1" dirty="0" err="1"/>
              <a:t>Color</a:t>
            </a:r>
            <a:r>
              <a:rPr lang="en-IN" b="1" dirty="0"/>
              <a:t> codes</a:t>
            </a:r>
            <a:r>
              <a:rPr lang="en-IN" dirty="0"/>
              <a:t> are systems used to represent </a:t>
            </a:r>
            <a:r>
              <a:rPr lang="en-IN" dirty="0" err="1"/>
              <a:t>colors</a:t>
            </a:r>
            <a:r>
              <a:rPr lang="en-IN" dirty="0"/>
              <a:t> in a standardized format, enabling consistent </a:t>
            </a:r>
            <a:r>
              <a:rPr lang="en-IN" dirty="0" err="1"/>
              <a:t>color</a:t>
            </a:r>
            <a:r>
              <a:rPr lang="en-IN" dirty="0"/>
              <a:t> display across different devices and platforms. These codes define </a:t>
            </a:r>
            <a:r>
              <a:rPr lang="en-IN" dirty="0" err="1"/>
              <a:t>colors</a:t>
            </a:r>
            <a:r>
              <a:rPr lang="en-IN" dirty="0"/>
              <a:t> using numerical values or letters that correspond to specific </a:t>
            </a:r>
            <a:r>
              <a:rPr lang="en-IN" dirty="0" err="1"/>
              <a:t>color</a:t>
            </a:r>
            <a:r>
              <a:rPr lang="en-IN" dirty="0"/>
              <a:t> characteristics, such as hue, saturation, and brightness.</a:t>
            </a:r>
            <a:endParaRPr lang="en-US" dirty="0"/>
          </a:p>
        </p:txBody>
      </p:sp>
    </p:spTree>
    <p:extLst>
      <p:ext uri="{BB962C8B-B14F-4D97-AF65-F5344CB8AC3E}">
        <p14:creationId xmlns:p14="http://schemas.microsoft.com/office/powerpoint/2010/main" val="251086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BE0-8115-0D5B-376D-3510DE47E8C8}"/>
              </a:ext>
            </a:extLst>
          </p:cNvPr>
          <p:cNvSpPr>
            <a:spLocks noGrp="1"/>
          </p:cNvSpPr>
          <p:nvPr>
            <p:ph type="title"/>
          </p:nvPr>
        </p:nvSpPr>
        <p:spPr/>
        <p:txBody>
          <a:bodyPr/>
          <a:lstStyle/>
          <a:p>
            <a:r>
              <a:rPr lang="en-IN" dirty="0"/>
              <a:t>What is Big Data?</a:t>
            </a:r>
            <a:endParaRPr lang="en-US" dirty="0"/>
          </a:p>
        </p:txBody>
      </p:sp>
      <p:sp>
        <p:nvSpPr>
          <p:cNvPr id="3" name="Content Placeholder 2">
            <a:extLst>
              <a:ext uri="{FF2B5EF4-FFF2-40B4-BE49-F238E27FC236}">
                <a16:creationId xmlns:a16="http://schemas.microsoft.com/office/drawing/2014/main" id="{2B6DEEA1-6DE6-6D2A-6219-2555CF81B393}"/>
              </a:ext>
            </a:extLst>
          </p:cNvPr>
          <p:cNvSpPr>
            <a:spLocks noGrp="1"/>
          </p:cNvSpPr>
          <p:nvPr>
            <p:ph idx="1"/>
          </p:nvPr>
        </p:nvSpPr>
        <p:spPr/>
        <p:txBody>
          <a:bodyPr>
            <a:normAutofit lnSpcReduction="10000"/>
          </a:bodyPr>
          <a:lstStyle/>
          <a:p>
            <a:r>
              <a:rPr lang="en-IN" sz="3600" b="1" dirty="0"/>
              <a:t>Big Data</a:t>
            </a:r>
            <a:r>
              <a:rPr lang="en-IN" sz="3600" dirty="0"/>
              <a:t> refers to extremely large datasets that cannot be easily managed, processed, or </a:t>
            </a:r>
            <a:r>
              <a:rPr lang="en-IN" sz="3600" dirty="0" err="1"/>
              <a:t>analyzed</a:t>
            </a:r>
            <a:r>
              <a:rPr lang="en-IN" sz="3600" dirty="0"/>
              <a:t> using traditional data processing methods. It involves the collection, storage, and analysis of data that is too complex for conventional databases due to its volume, velocity, and variety. Big Data is valuable because it allows organizations to gain insights, identify trends, and make data-driven decisions.</a:t>
            </a:r>
          </a:p>
          <a:p>
            <a:endParaRPr lang="en-US" dirty="0"/>
          </a:p>
        </p:txBody>
      </p:sp>
    </p:spTree>
    <p:extLst>
      <p:ext uri="{BB962C8B-B14F-4D97-AF65-F5344CB8AC3E}">
        <p14:creationId xmlns:p14="http://schemas.microsoft.com/office/powerpoint/2010/main" val="200642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011D-23C9-91D2-6F9E-92B8980D5BF2}"/>
              </a:ext>
            </a:extLst>
          </p:cNvPr>
          <p:cNvSpPr>
            <a:spLocks noGrp="1"/>
          </p:cNvSpPr>
          <p:nvPr>
            <p:ph type="title"/>
          </p:nvPr>
        </p:nvSpPr>
        <p:spPr/>
        <p:txBody>
          <a:bodyPr/>
          <a:lstStyle/>
          <a:p>
            <a:r>
              <a:rPr lang="en-IN" b="1" dirty="0"/>
              <a:t>Conclusion:</a:t>
            </a:r>
            <a:endParaRPr lang="en-US" dirty="0"/>
          </a:p>
        </p:txBody>
      </p:sp>
      <p:sp>
        <p:nvSpPr>
          <p:cNvPr id="3" name="Content Placeholder 2">
            <a:extLst>
              <a:ext uri="{FF2B5EF4-FFF2-40B4-BE49-F238E27FC236}">
                <a16:creationId xmlns:a16="http://schemas.microsoft.com/office/drawing/2014/main" id="{3873EB59-A34D-6224-D1EC-ECC9F38E3337}"/>
              </a:ext>
            </a:extLst>
          </p:cNvPr>
          <p:cNvSpPr>
            <a:spLocks noGrp="1"/>
          </p:cNvSpPr>
          <p:nvPr>
            <p:ph idx="1"/>
          </p:nvPr>
        </p:nvSpPr>
        <p:spPr/>
        <p:txBody>
          <a:bodyPr>
            <a:normAutofit/>
          </a:bodyPr>
          <a:lstStyle/>
          <a:p>
            <a:r>
              <a:rPr lang="en-IN" sz="3600" dirty="0"/>
              <a:t>OTP-based authentication is widely used for enhancing security, but it’s not foolproof. Understanding the vulnerabilities and implementing robust countermeasures can help mitigate these risks, ensuring a more secure and reliable authentication process.</a:t>
            </a:r>
          </a:p>
          <a:p>
            <a:endParaRPr lang="en-US" sz="3600" dirty="0"/>
          </a:p>
        </p:txBody>
      </p:sp>
    </p:spTree>
    <p:extLst>
      <p:ext uri="{BB962C8B-B14F-4D97-AF65-F5344CB8AC3E}">
        <p14:creationId xmlns:p14="http://schemas.microsoft.com/office/powerpoint/2010/main" val="40763848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8A13-85B0-5DDF-E828-8ECBB847E273}"/>
              </a:ext>
            </a:extLst>
          </p:cNvPr>
          <p:cNvSpPr>
            <a:spLocks noGrp="1"/>
          </p:cNvSpPr>
          <p:nvPr>
            <p:ph type="title"/>
          </p:nvPr>
        </p:nvSpPr>
        <p:spPr/>
        <p:txBody>
          <a:bodyPr/>
          <a:lstStyle/>
          <a:p>
            <a:r>
              <a:rPr lang="en-IN" dirty="0"/>
              <a:t>Hexadecimal </a:t>
            </a:r>
            <a:r>
              <a:rPr lang="en-IN" dirty="0" err="1"/>
              <a:t>Color</a:t>
            </a:r>
            <a:r>
              <a:rPr lang="en-IN" dirty="0"/>
              <a:t> Codes (Hex Codes)</a:t>
            </a:r>
            <a:endParaRPr lang="en-US" dirty="0"/>
          </a:p>
        </p:txBody>
      </p:sp>
      <p:sp>
        <p:nvSpPr>
          <p:cNvPr id="3" name="Content Placeholder 2">
            <a:extLst>
              <a:ext uri="{FF2B5EF4-FFF2-40B4-BE49-F238E27FC236}">
                <a16:creationId xmlns:a16="http://schemas.microsoft.com/office/drawing/2014/main" id="{C895504D-BEEE-7834-6B13-E31CD99A2D58}"/>
              </a:ext>
            </a:extLst>
          </p:cNvPr>
          <p:cNvSpPr>
            <a:spLocks noGrp="1"/>
          </p:cNvSpPr>
          <p:nvPr>
            <p:ph idx="1"/>
          </p:nvPr>
        </p:nvSpPr>
        <p:spPr/>
        <p:txBody>
          <a:bodyPr/>
          <a:lstStyle/>
          <a:p>
            <a:r>
              <a:rPr lang="en-IN" b="1" dirty="0"/>
              <a:t>Format</a:t>
            </a:r>
            <a:r>
              <a:rPr lang="en-IN" dirty="0"/>
              <a:t>: A six-character code (preceded by a # sign) that represents the RGB (Red, Green, Blue) values of a </a:t>
            </a:r>
            <a:r>
              <a:rPr lang="en-IN" dirty="0" err="1"/>
              <a:t>color</a:t>
            </a:r>
            <a:r>
              <a:rPr lang="en-IN" dirty="0"/>
              <a:t>.</a:t>
            </a:r>
          </a:p>
          <a:p>
            <a:r>
              <a:rPr lang="en-IN" b="1" dirty="0"/>
              <a:t>Example</a:t>
            </a:r>
            <a:r>
              <a:rPr lang="en-IN" dirty="0"/>
              <a:t>: #FF5733</a:t>
            </a:r>
          </a:p>
          <a:p>
            <a:r>
              <a:rPr lang="en-IN" b="1" dirty="0"/>
              <a:t>Explanation</a:t>
            </a:r>
            <a:r>
              <a:rPr lang="en-IN" dirty="0"/>
              <a:t>: The first two characters represent the red value (FF), the next two represent the green value (57), and the last two represent the blue value (33). This code is widely used in web design and digital graphics.</a:t>
            </a:r>
          </a:p>
          <a:p>
            <a:endParaRPr lang="en-US" dirty="0"/>
          </a:p>
        </p:txBody>
      </p:sp>
    </p:spTree>
    <p:extLst>
      <p:ext uri="{BB962C8B-B14F-4D97-AF65-F5344CB8AC3E}">
        <p14:creationId xmlns:p14="http://schemas.microsoft.com/office/powerpoint/2010/main" val="3489640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45E-01E0-3B77-4BAA-3206E467A64F}"/>
              </a:ext>
            </a:extLst>
          </p:cNvPr>
          <p:cNvSpPr>
            <a:spLocks noGrp="1"/>
          </p:cNvSpPr>
          <p:nvPr>
            <p:ph type="title"/>
          </p:nvPr>
        </p:nvSpPr>
        <p:spPr/>
        <p:txBody>
          <a:bodyPr/>
          <a:lstStyle/>
          <a:p>
            <a:r>
              <a:rPr lang="en-IN" dirty="0"/>
              <a:t>RGB </a:t>
            </a:r>
            <a:r>
              <a:rPr lang="en-IN" dirty="0" err="1"/>
              <a:t>Color</a:t>
            </a:r>
            <a:r>
              <a:rPr lang="en-IN" dirty="0"/>
              <a:t> Codes</a:t>
            </a:r>
            <a:endParaRPr lang="en-US" dirty="0"/>
          </a:p>
        </p:txBody>
      </p:sp>
      <p:sp>
        <p:nvSpPr>
          <p:cNvPr id="3" name="Content Placeholder 2">
            <a:extLst>
              <a:ext uri="{FF2B5EF4-FFF2-40B4-BE49-F238E27FC236}">
                <a16:creationId xmlns:a16="http://schemas.microsoft.com/office/drawing/2014/main" id="{0F375426-E46D-96A1-A9BB-19AB2B87206E}"/>
              </a:ext>
            </a:extLst>
          </p:cNvPr>
          <p:cNvSpPr>
            <a:spLocks noGrp="1"/>
          </p:cNvSpPr>
          <p:nvPr>
            <p:ph idx="1"/>
          </p:nvPr>
        </p:nvSpPr>
        <p:spPr/>
        <p:txBody>
          <a:bodyPr/>
          <a:lstStyle/>
          <a:p>
            <a:r>
              <a:rPr lang="en-IN" b="1" dirty="0"/>
              <a:t>Format</a:t>
            </a:r>
            <a:r>
              <a:rPr lang="en-IN" dirty="0"/>
              <a:t>: </a:t>
            </a:r>
            <a:r>
              <a:rPr lang="en-IN" dirty="0" err="1"/>
              <a:t>Colors</a:t>
            </a:r>
            <a:r>
              <a:rPr lang="en-IN" dirty="0"/>
              <a:t> are represented by three numbers, each between 0 and 255, corresponding to the intensity of the red, green, and blue components.</a:t>
            </a:r>
          </a:p>
          <a:p>
            <a:r>
              <a:rPr lang="en-IN" b="1" dirty="0"/>
              <a:t>Example</a:t>
            </a:r>
            <a:r>
              <a:rPr lang="en-IN" dirty="0"/>
              <a:t>: </a:t>
            </a:r>
            <a:r>
              <a:rPr lang="en-IN" dirty="0" err="1"/>
              <a:t>rgb</a:t>
            </a:r>
            <a:r>
              <a:rPr lang="en-IN" dirty="0"/>
              <a:t>(255, 87, 51)</a:t>
            </a:r>
          </a:p>
          <a:p>
            <a:r>
              <a:rPr lang="en-IN" b="1" dirty="0"/>
              <a:t>Explanation</a:t>
            </a:r>
            <a:r>
              <a:rPr lang="en-IN" dirty="0"/>
              <a:t>: This code means full red (255), moderate green (87), and low blue (51), creating a reddish-orange </a:t>
            </a:r>
            <a:r>
              <a:rPr lang="en-IN" dirty="0" err="1"/>
              <a:t>color</a:t>
            </a:r>
            <a:r>
              <a:rPr lang="en-IN" dirty="0"/>
              <a:t>.</a:t>
            </a:r>
          </a:p>
          <a:p>
            <a:endParaRPr lang="en-US" dirty="0"/>
          </a:p>
        </p:txBody>
      </p:sp>
    </p:spTree>
    <p:extLst>
      <p:ext uri="{BB962C8B-B14F-4D97-AF65-F5344CB8AC3E}">
        <p14:creationId xmlns:p14="http://schemas.microsoft.com/office/powerpoint/2010/main" val="291469930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92F8-91AC-3143-2D0D-20869DB1CA6C}"/>
              </a:ext>
            </a:extLst>
          </p:cNvPr>
          <p:cNvSpPr>
            <a:spLocks noGrp="1"/>
          </p:cNvSpPr>
          <p:nvPr>
            <p:ph type="title"/>
          </p:nvPr>
        </p:nvSpPr>
        <p:spPr/>
        <p:txBody>
          <a:bodyPr/>
          <a:lstStyle/>
          <a:p>
            <a:r>
              <a:rPr lang="en-IN" dirty="0"/>
              <a:t>HSL </a:t>
            </a:r>
            <a:r>
              <a:rPr lang="en-IN" dirty="0" err="1"/>
              <a:t>Color</a:t>
            </a:r>
            <a:r>
              <a:rPr lang="en-IN" dirty="0"/>
              <a:t> Codes</a:t>
            </a:r>
            <a:endParaRPr lang="en-US" dirty="0"/>
          </a:p>
        </p:txBody>
      </p:sp>
      <p:sp>
        <p:nvSpPr>
          <p:cNvPr id="3" name="Content Placeholder 2">
            <a:extLst>
              <a:ext uri="{FF2B5EF4-FFF2-40B4-BE49-F238E27FC236}">
                <a16:creationId xmlns:a16="http://schemas.microsoft.com/office/drawing/2014/main" id="{75BAF8DF-7ED7-FCA1-D6A3-9BE84CDF11D4}"/>
              </a:ext>
            </a:extLst>
          </p:cNvPr>
          <p:cNvSpPr>
            <a:spLocks noGrp="1"/>
          </p:cNvSpPr>
          <p:nvPr>
            <p:ph idx="1"/>
          </p:nvPr>
        </p:nvSpPr>
        <p:spPr/>
        <p:txBody>
          <a:bodyPr/>
          <a:lstStyle/>
          <a:p>
            <a:r>
              <a:rPr lang="en-IN" b="1" dirty="0"/>
              <a:t>Format</a:t>
            </a:r>
            <a:r>
              <a:rPr lang="en-IN" dirty="0"/>
              <a:t>: This code uses hue (H), saturation (S), and lightness (L) values.</a:t>
            </a:r>
          </a:p>
          <a:p>
            <a:r>
              <a:rPr lang="en-IN" b="1" dirty="0"/>
              <a:t>Example</a:t>
            </a:r>
            <a:r>
              <a:rPr lang="en-IN" dirty="0"/>
              <a:t>: </a:t>
            </a:r>
            <a:r>
              <a:rPr lang="en-IN" dirty="0" err="1"/>
              <a:t>hsl</a:t>
            </a:r>
            <a:r>
              <a:rPr lang="en-IN" dirty="0"/>
              <a:t>(9, 100%, 60%)</a:t>
            </a:r>
          </a:p>
          <a:p>
            <a:r>
              <a:rPr lang="en-IN" b="1" dirty="0"/>
              <a:t>Explanation</a:t>
            </a:r>
            <a:r>
              <a:rPr lang="en-IN" dirty="0"/>
              <a:t>: The hue of 9° corresponds to a red </a:t>
            </a:r>
            <a:r>
              <a:rPr lang="en-IN" dirty="0" err="1"/>
              <a:t>color</a:t>
            </a:r>
            <a:r>
              <a:rPr lang="en-IN" dirty="0"/>
              <a:t>, with 100% saturation (vivid </a:t>
            </a:r>
            <a:r>
              <a:rPr lang="en-IN" dirty="0" err="1"/>
              <a:t>color</a:t>
            </a:r>
            <a:r>
              <a:rPr lang="en-IN" dirty="0"/>
              <a:t>) and 60% lightness (a moderate brightness).</a:t>
            </a:r>
          </a:p>
          <a:p>
            <a:endParaRPr lang="en-US" dirty="0"/>
          </a:p>
        </p:txBody>
      </p:sp>
    </p:spTree>
    <p:extLst>
      <p:ext uri="{BB962C8B-B14F-4D97-AF65-F5344CB8AC3E}">
        <p14:creationId xmlns:p14="http://schemas.microsoft.com/office/powerpoint/2010/main" val="362096277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44BA-9BB7-E360-F601-3F6100D5B480}"/>
              </a:ext>
            </a:extLst>
          </p:cNvPr>
          <p:cNvSpPr>
            <a:spLocks noGrp="1"/>
          </p:cNvSpPr>
          <p:nvPr>
            <p:ph type="title"/>
          </p:nvPr>
        </p:nvSpPr>
        <p:spPr/>
        <p:txBody>
          <a:bodyPr/>
          <a:lstStyle/>
          <a:p>
            <a:r>
              <a:rPr lang="en-IN" b="1" dirty="0"/>
              <a:t>CMYK </a:t>
            </a:r>
            <a:r>
              <a:rPr lang="en-IN" b="1" dirty="0" err="1"/>
              <a:t>Color</a:t>
            </a:r>
            <a:r>
              <a:rPr lang="en-IN" b="1" dirty="0"/>
              <a:t> Codes</a:t>
            </a:r>
            <a:r>
              <a:rPr lang="en-IN" dirty="0"/>
              <a:t> (used in print)</a:t>
            </a:r>
            <a:endParaRPr lang="en-US" dirty="0"/>
          </a:p>
        </p:txBody>
      </p:sp>
      <p:sp>
        <p:nvSpPr>
          <p:cNvPr id="3" name="Content Placeholder 2">
            <a:extLst>
              <a:ext uri="{FF2B5EF4-FFF2-40B4-BE49-F238E27FC236}">
                <a16:creationId xmlns:a16="http://schemas.microsoft.com/office/drawing/2014/main" id="{F67DAF77-CE4D-C756-8AFE-6627BF5EFF9D}"/>
              </a:ext>
            </a:extLst>
          </p:cNvPr>
          <p:cNvSpPr>
            <a:spLocks noGrp="1"/>
          </p:cNvSpPr>
          <p:nvPr>
            <p:ph idx="1"/>
          </p:nvPr>
        </p:nvSpPr>
        <p:spPr/>
        <p:txBody>
          <a:bodyPr/>
          <a:lstStyle/>
          <a:p>
            <a:r>
              <a:rPr lang="en-IN" b="1" dirty="0"/>
              <a:t>Format</a:t>
            </a:r>
            <a:r>
              <a:rPr lang="en-IN" dirty="0"/>
              <a:t>: This </a:t>
            </a:r>
            <a:r>
              <a:rPr lang="en-IN" dirty="0" err="1"/>
              <a:t>color</a:t>
            </a:r>
            <a:r>
              <a:rPr lang="en-IN" dirty="0"/>
              <a:t> model is based on the subtractive </a:t>
            </a:r>
            <a:r>
              <a:rPr lang="en-IN" dirty="0" err="1"/>
              <a:t>color</a:t>
            </a:r>
            <a:r>
              <a:rPr lang="en-IN" dirty="0"/>
              <a:t> system and uses four values: cyan (C), magenta (M), yellow (Y), and key (K, black).</a:t>
            </a:r>
          </a:p>
          <a:p>
            <a:r>
              <a:rPr lang="en-IN" b="1" dirty="0"/>
              <a:t>Example</a:t>
            </a:r>
            <a:r>
              <a:rPr lang="en-IN" dirty="0"/>
              <a:t>: </a:t>
            </a:r>
            <a:r>
              <a:rPr lang="en-IN" dirty="0" err="1"/>
              <a:t>cmyk</a:t>
            </a:r>
            <a:r>
              <a:rPr lang="en-IN" dirty="0"/>
              <a:t>(0%, 66%, 100%, 0%)</a:t>
            </a:r>
          </a:p>
          <a:p>
            <a:r>
              <a:rPr lang="en-IN" b="1" dirty="0"/>
              <a:t>Explanation</a:t>
            </a:r>
            <a:r>
              <a:rPr lang="en-IN" dirty="0"/>
              <a:t>: 0% cyan, 66% magenta, 100% yellow, and 0% black result in a yellowish </a:t>
            </a:r>
            <a:r>
              <a:rPr lang="en-IN" dirty="0" err="1"/>
              <a:t>color</a:t>
            </a:r>
            <a:r>
              <a:rPr lang="en-IN" dirty="0"/>
              <a:t>.</a:t>
            </a:r>
          </a:p>
          <a:p>
            <a:endParaRPr lang="en-US" dirty="0"/>
          </a:p>
        </p:txBody>
      </p:sp>
    </p:spTree>
    <p:extLst>
      <p:ext uri="{BB962C8B-B14F-4D97-AF65-F5344CB8AC3E}">
        <p14:creationId xmlns:p14="http://schemas.microsoft.com/office/powerpoint/2010/main" val="171819694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7E58-CE2D-D4DD-86AB-D9093291956D}"/>
              </a:ext>
            </a:extLst>
          </p:cNvPr>
          <p:cNvSpPr>
            <a:spLocks noGrp="1"/>
          </p:cNvSpPr>
          <p:nvPr>
            <p:ph type="title"/>
          </p:nvPr>
        </p:nvSpPr>
        <p:spPr/>
        <p:txBody>
          <a:bodyPr/>
          <a:lstStyle/>
          <a:p>
            <a:r>
              <a:rPr lang="en-IN" dirty="0"/>
              <a:t>Pantone </a:t>
            </a:r>
            <a:r>
              <a:rPr lang="en-IN" dirty="0" err="1"/>
              <a:t>Color</a:t>
            </a:r>
            <a:r>
              <a:rPr lang="en-IN" dirty="0"/>
              <a:t> Codes</a:t>
            </a:r>
            <a:endParaRPr lang="en-US" dirty="0"/>
          </a:p>
        </p:txBody>
      </p:sp>
      <p:sp>
        <p:nvSpPr>
          <p:cNvPr id="3" name="Content Placeholder 2">
            <a:extLst>
              <a:ext uri="{FF2B5EF4-FFF2-40B4-BE49-F238E27FC236}">
                <a16:creationId xmlns:a16="http://schemas.microsoft.com/office/drawing/2014/main" id="{4B381537-73A6-C4B3-7F91-38C8817E0ED4}"/>
              </a:ext>
            </a:extLst>
          </p:cNvPr>
          <p:cNvSpPr>
            <a:spLocks noGrp="1"/>
          </p:cNvSpPr>
          <p:nvPr>
            <p:ph idx="1"/>
          </p:nvPr>
        </p:nvSpPr>
        <p:spPr/>
        <p:txBody>
          <a:bodyPr/>
          <a:lstStyle/>
          <a:p>
            <a:r>
              <a:rPr lang="en-IN" b="1" dirty="0"/>
              <a:t>Format</a:t>
            </a:r>
            <a:r>
              <a:rPr lang="en-IN" dirty="0"/>
              <a:t>: A proprietary </a:t>
            </a:r>
            <a:r>
              <a:rPr lang="en-IN" dirty="0" err="1"/>
              <a:t>color</a:t>
            </a:r>
            <a:r>
              <a:rPr lang="en-IN" dirty="0"/>
              <a:t> matching system used primarily in the printing industry. Each </a:t>
            </a:r>
            <a:r>
              <a:rPr lang="en-IN" dirty="0" err="1"/>
              <a:t>color</a:t>
            </a:r>
            <a:r>
              <a:rPr lang="en-IN" dirty="0"/>
              <a:t> is identified by a unique Pantone number.</a:t>
            </a:r>
          </a:p>
          <a:p>
            <a:r>
              <a:rPr lang="en-IN" b="1" dirty="0"/>
              <a:t>Example</a:t>
            </a:r>
            <a:r>
              <a:rPr lang="en-IN" dirty="0"/>
              <a:t>: Pantone 186 C is a specific shade of red.</a:t>
            </a:r>
          </a:p>
          <a:p>
            <a:r>
              <a:rPr lang="en-IN" b="1" dirty="0"/>
              <a:t>Explanation</a:t>
            </a:r>
            <a:r>
              <a:rPr lang="en-IN" dirty="0"/>
              <a:t>: Pantone provides a standardized set of </a:t>
            </a:r>
            <a:r>
              <a:rPr lang="en-IN" dirty="0" err="1"/>
              <a:t>colors</a:t>
            </a:r>
            <a:r>
              <a:rPr lang="en-IN" dirty="0"/>
              <a:t> to ensure consistency across various printers and manufacturers.</a:t>
            </a:r>
            <a:endParaRPr lang="en-US" dirty="0"/>
          </a:p>
        </p:txBody>
      </p:sp>
    </p:spTree>
    <p:extLst>
      <p:ext uri="{BB962C8B-B14F-4D97-AF65-F5344CB8AC3E}">
        <p14:creationId xmlns:p14="http://schemas.microsoft.com/office/powerpoint/2010/main" val="158772094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CBD2-6004-8056-8020-A3EBC70FDA8F}"/>
              </a:ext>
            </a:extLst>
          </p:cNvPr>
          <p:cNvSpPr>
            <a:spLocks noGrp="1"/>
          </p:cNvSpPr>
          <p:nvPr>
            <p:ph type="title"/>
          </p:nvPr>
        </p:nvSpPr>
        <p:spPr/>
        <p:txBody>
          <a:bodyPr/>
          <a:lstStyle/>
          <a:p>
            <a:r>
              <a:rPr lang="en-IN" b="1" dirty="0"/>
              <a:t>Named </a:t>
            </a:r>
            <a:r>
              <a:rPr lang="en-IN" b="1" dirty="0" err="1"/>
              <a:t>Colors</a:t>
            </a:r>
            <a:endParaRPr lang="en-US" dirty="0"/>
          </a:p>
        </p:txBody>
      </p:sp>
      <p:sp>
        <p:nvSpPr>
          <p:cNvPr id="3" name="Content Placeholder 2">
            <a:extLst>
              <a:ext uri="{FF2B5EF4-FFF2-40B4-BE49-F238E27FC236}">
                <a16:creationId xmlns:a16="http://schemas.microsoft.com/office/drawing/2014/main" id="{CA0587FB-B93E-2D01-BD14-6782C5423C18}"/>
              </a:ext>
            </a:extLst>
          </p:cNvPr>
          <p:cNvSpPr>
            <a:spLocks noGrp="1"/>
          </p:cNvSpPr>
          <p:nvPr>
            <p:ph idx="1"/>
          </p:nvPr>
        </p:nvSpPr>
        <p:spPr/>
        <p:txBody>
          <a:bodyPr/>
          <a:lstStyle/>
          <a:p>
            <a:r>
              <a:rPr lang="en-IN" dirty="0"/>
              <a:t>Some </a:t>
            </a:r>
            <a:r>
              <a:rPr lang="en-IN" dirty="0" err="1"/>
              <a:t>color</a:t>
            </a:r>
            <a:r>
              <a:rPr lang="en-IN" dirty="0"/>
              <a:t> codes can be represented by names instead of numerical values.</a:t>
            </a:r>
          </a:p>
          <a:p>
            <a:r>
              <a:rPr lang="en-IN" b="1" dirty="0"/>
              <a:t>Example</a:t>
            </a:r>
            <a:r>
              <a:rPr lang="en-IN" dirty="0"/>
              <a:t>: blue, red, green, black, etc.</a:t>
            </a:r>
            <a:endParaRPr lang="en-US" dirty="0"/>
          </a:p>
        </p:txBody>
      </p:sp>
    </p:spTree>
    <p:extLst>
      <p:ext uri="{BB962C8B-B14F-4D97-AF65-F5344CB8AC3E}">
        <p14:creationId xmlns:p14="http://schemas.microsoft.com/office/powerpoint/2010/main" val="43157820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EA7C-4390-3526-2164-0E077265CACA}"/>
              </a:ext>
            </a:extLst>
          </p:cNvPr>
          <p:cNvSpPr>
            <a:spLocks noGrp="1"/>
          </p:cNvSpPr>
          <p:nvPr>
            <p:ph type="title"/>
          </p:nvPr>
        </p:nvSpPr>
        <p:spPr/>
        <p:txBody>
          <a:bodyPr/>
          <a:lstStyle/>
          <a:p>
            <a:r>
              <a:rPr lang="en-IN" dirty="0"/>
              <a:t>Why are </a:t>
            </a:r>
            <a:r>
              <a:rPr lang="en-IN" dirty="0" err="1"/>
              <a:t>Color</a:t>
            </a:r>
            <a:r>
              <a:rPr lang="en-IN" dirty="0"/>
              <a:t> Codes Important?</a:t>
            </a:r>
            <a:endParaRPr lang="en-US" dirty="0"/>
          </a:p>
        </p:txBody>
      </p:sp>
      <p:sp>
        <p:nvSpPr>
          <p:cNvPr id="3" name="Content Placeholder 2">
            <a:extLst>
              <a:ext uri="{FF2B5EF4-FFF2-40B4-BE49-F238E27FC236}">
                <a16:creationId xmlns:a16="http://schemas.microsoft.com/office/drawing/2014/main" id="{3B6CACFE-C0E0-6CE9-423E-45FCB00CB504}"/>
              </a:ext>
            </a:extLst>
          </p:cNvPr>
          <p:cNvSpPr>
            <a:spLocks noGrp="1"/>
          </p:cNvSpPr>
          <p:nvPr>
            <p:ph idx="1"/>
          </p:nvPr>
        </p:nvSpPr>
        <p:spPr/>
        <p:txBody>
          <a:bodyPr/>
          <a:lstStyle/>
          <a:p>
            <a:r>
              <a:rPr lang="en-IN" b="1" dirty="0"/>
              <a:t>Consistency</a:t>
            </a:r>
            <a:r>
              <a:rPr lang="en-IN" dirty="0"/>
              <a:t>: Ensures that the exact same </a:t>
            </a:r>
            <a:r>
              <a:rPr lang="en-IN" dirty="0" err="1"/>
              <a:t>color</a:t>
            </a:r>
            <a:r>
              <a:rPr lang="en-IN" dirty="0"/>
              <a:t> is displayed across various platforms, devices, and media.</a:t>
            </a:r>
          </a:p>
          <a:p>
            <a:r>
              <a:rPr lang="en-IN" b="1" dirty="0"/>
              <a:t>Design</a:t>
            </a:r>
            <a:r>
              <a:rPr lang="en-IN" dirty="0"/>
              <a:t>: Helps designers pick precise shades of </a:t>
            </a:r>
            <a:r>
              <a:rPr lang="en-IN" dirty="0" err="1"/>
              <a:t>colors</a:t>
            </a:r>
            <a:r>
              <a:rPr lang="en-IN" dirty="0"/>
              <a:t> for websites, branding, and digital content.</a:t>
            </a:r>
          </a:p>
          <a:p>
            <a:r>
              <a:rPr lang="en-IN" b="1" dirty="0"/>
              <a:t>Accessibility</a:t>
            </a:r>
            <a:r>
              <a:rPr lang="en-IN" dirty="0"/>
              <a:t>: Allows for easy interpretation of </a:t>
            </a:r>
            <a:r>
              <a:rPr lang="en-IN" dirty="0" err="1"/>
              <a:t>color</a:t>
            </a:r>
            <a:r>
              <a:rPr lang="en-IN" dirty="0"/>
              <a:t> choices, especially in web development where </a:t>
            </a:r>
            <a:r>
              <a:rPr lang="en-IN" dirty="0" err="1"/>
              <a:t>colors</a:t>
            </a:r>
            <a:r>
              <a:rPr lang="en-IN" dirty="0"/>
              <a:t> need to be defined for different visual media.</a:t>
            </a:r>
            <a:endParaRPr lang="en-US" dirty="0"/>
          </a:p>
        </p:txBody>
      </p:sp>
    </p:spTree>
    <p:extLst>
      <p:ext uri="{BB962C8B-B14F-4D97-AF65-F5344CB8AC3E}">
        <p14:creationId xmlns:p14="http://schemas.microsoft.com/office/powerpoint/2010/main" val="158720434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D88D-EE16-A031-9F9D-29EA14CD2FA6}"/>
              </a:ext>
            </a:extLst>
          </p:cNvPr>
          <p:cNvSpPr>
            <a:spLocks noGrp="1"/>
          </p:cNvSpPr>
          <p:nvPr>
            <p:ph type="title"/>
          </p:nvPr>
        </p:nvSpPr>
        <p:spPr/>
        <p:txBody>
          <a:bodyPr/>
          <a:lstStyle/>
          <a:p>
            <a:r>
              <a:rPr lang="en-IN" dirty="0"/>
              <a:t>What is the "Hash" in </a:t>
            </a:r>
            <a:r>
              <a:rPr lang="en-IN" dirty="0" err="1"/>
              <a:t>Color</a:t>
            </a:r>
            <a:r>
              <a:rPr lang="en-IN" dirty="0"/>
              <a:t> Codes?</a:t>
            </a:r>
            <a:endParaRPr lang="en-US" dirty="0"/>
          </a:p>
        </p:txBody>
      </p:sp>
      <p:sp>
        <p:nvSpPr>
          <p:cNvPr id="3" name="Content Placeholder 2">
            <a:extLst>
              <a:ext uri="{FF2B5EF4-FFF2-40B4-BE49-F238E27FC236}">
                <a16:creationId xmlns:a16="http://schemas.microsoft.com/office/drawing/2014/main" id="{645D9BA3-7DE5-002D-D506-781EDBB47823}"/>
              </a:ext>
            </a:extLst>
          </p:cNvPr>
          <p:cNvSpPr>
            <a:spLocks noGrp="1"/>
          </p:cNvSpPr>
          <p:nvPr>
            <p:ph idx="1"/>
          </p:nvPr>
        </p:nvSpPr>
        <p:spPr/>
        <p:txBody>
          <a:bodyPr/>
          <a:lstStyle/>
          <a:p>
            <a:r>
              <a:rPr lang="en-IN" dirty="0"/>
              <a:t>In the context of </a:t>
            </a:r>
            <a:r>
              <a:rPr lang="en-IN" b="1" dirty="0" err="1"/>
              <a:t>color</a:t>
            </a:r>
            <a:r>
              <a:rPr lang="en-IN" b="1" dirty="0"/>
              <a:t> codes</a:t>
            </a:r>
            <a:r>
              <a:rPr lang="en-IN" dirty="0"/>
              <a:t>, the term </a:t>
            </a:r>
            <a:r>
              <a:rPr lang="en-IN" b="1" dirty="0"/>
              <a:t>hash</a:t>
            </a:r>
            <a:r>
              <a:rPr lang="en-IN" dirty="0"/>
              <a:t> (or #) is significant because it precedes the hexadecimal </a:t>
            </a:r>
            <a:r>
              <a:rPr lang="en-IN" dirty="0" err="1"/>
              <a:t>color</a:t>
            </a:r>
            <a:r>
              <a:rPr lang="en-IN" dirty="0"/>
              <a:t> code, indicating that the value following it represents a </a:t>
            </a:r>
            <a:r>
              <a:rPr lang="en-IN" dirty="0" err="1"/>
              <a:t>color</a:t>
            </a:r>
            <a:r>
              <a:rPr lang="en-IN" dirty="0"/>
              <a:t> in the </a:t>
            </a:r>
            <a:r>
              <a:rPr lang="en-IN" b="1" dirty="0"/>
              <a:t>hexadecimal</a:t>
            </a:r>
            <a:r>
              <a:rPr lang="en-IN" dirty="0"/>
              <a:t> format.</a:t>
            </a:r>
          </a:p>
          <a:p>
            <a:endParaRPr lang="en-US" dirty="0"/>
          </a:p>
          <a:p>
            <a:r>
              <a:rPr lang="en-IN" b="1" dirty="0"/>
              <a:t>Hash</a:t>
            </a:r>
            <a:r>
              <a:rPr lang="en-IN" dirty="0"/>
              <a:t>: The # symbol is used in </a:t>
            </a:r>
            <a:r>
              <a:rPr lang="en-IN" b="1" dirty="0"/>
              <a:t>hexadecimal </a:t>
            </a:r>
            <a:r>
              <a:rPr lang="en-IN" b="1" dirty="0" err="1"/>
              <a:t>color</a:t>
            </a:r>
            <a:r>
              <a:rPr lang="en-IN" b="1" dirty="0"/>
              <a:t> codes</a:t>
            </a:r>
            <a:r>
              <a:rPr lang="en-IN" dirty="0"/>
              <a:t> to signify that the values following it represent </a:t>
            </a:r>
            <a:r>
              <a:rPr lang="en-IN" dirty="0" err="1"/>
              <a:t>color</a:t>
            </a:r>
            <a:r>
              <a:rPr lang="en-IN" dirty="0"/>
              <a:t> components in hexadecimal format. This symbol is a part of the </a:t>
            </a:r>
            <a:r>
              <a:rPr lang="en-IN" dirty="0" err="1"/>
              <a:t>color</a:t>
            </a:r>
            <a:r>
              <a:rPr lang="en-IN" dirty="0"/>
              <a:t> code syntax, primarily in web design and CSS (Cascading Style Sheets).</a:t>
            </a:r>
            <a:endParaRPr lang="en-US" dirty="0"/>
          </a:p>
        </p:txBody>
      </p:sp>
    </p:spTree>
    <p:extLst>
      <p:ext uri="{BB962C8B-B14F-4D97-AF65-F5344CB8AC3E}">
        <p14:creationId xmlns:p14="http://schemas.microsoft.com/office/powerpoint/2010/main" val="26533138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BFD4-2EF0-CB8E-8BCF-565807CD9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D53491-64F4-3488-D362-9EE47B95BDE3}"/>
              </a:ext>
            </a:extLst>
          </p:cNvPr>
          <p:cNvSpPr>
            <a:spLocks noGrp="1"/>
          </p:cNvSpPr>
          <p:nvPr>
            <p:ph idx="1"/>
          </p:nvPr>
        </p:nvSpPr>
        <p:spPr/>
        <p:txBody>
          <a:bodyPr/>
          <a:lstStyle/>
          <a:p>
            <a:r>
              <a:rPr lang="en-IN" b="1" dirty="0"/>
              <a:t>Hexadecimal </a:t>
            </a:r>
            <a:r>
              <a:rPr lang="en-IN" b="1" dirty="0" err="1"/>
              <a:t>Color</a:t>
            </a:r>
            <a:r>
              <a:rPr lang="en-IN" b="1" dirty="0"/>
              <a:t> Codes</a:t>
            </a:r>
            <a:r>
              <a:rPr lang="en-IN" dirty="0"/>
              <a:t>: A hexadecimal </a:t>
            </a:r>
            <a:r>
              <a:rPr lang="en-IN" dirty="0" err="1"/>
              <a:t>color</a:t>
            </a:r>
            <a:r>
              <a:rPr lang="en-IN" dirty="0"/>
              <a:t> code is made up of six characters following the hash # symbol. These characters represent the </a:t>
            </a:r>
            <a:r>
              <a:rPr lang="en-IN" b="1" dirty="0"/>
              <a:t>red</a:t>
            </a:r>
            <a:r>
              <a:rPr lang="en-IN" dirty="0"/>
              <a:t>, </a:t>
            </a:r>
            <a:r>
              <a:rPr lang="en-IN" b="1" dirty="0"/>
              <a:t>green</a:t>
            </a:r>
            <a:r>
              <a:rPr lang="en-IN" dirty="0"/>
              <a:t>, and </a:t>
            </a:r>
            <a:r>
              <a:rPr lang="en-IN" b="1" dirty="0"/>
              <a:t>blue</a:t>
            </a:r>
            <a:r>
              <a:rPr lang="en-IN" dirty="0"/>
              <a:t> (RGB) components of a </a:t>
            </a:r>
            <a:r>
              <a:rPr lang="en-IN" dirty="0" err="1"/>
              <a:t>color</a:t>
            </a:r>
            <a:r>
              <a:rPr lang="en-IN" dirty="0"/>
              <a:t> in a 16-character format (0-9, A-F). The code structure is usually #RRGGBB, where:</a:t>
            </a:r>
          </a:p>
          <a:p>
            <a:pPr>
              <a:buFont typeface="Arial" panose="020B0604020202020204" pitchFamily="34" charset="0"/>
              <a:buChar char="•"/>
            </a:pPr>
            <a:r>
              <a:rPr lang="en-IN" b="1" dirty="0"/>
              <a:t>RR</a:t>
            </a:r>
            <a:r>
              <a:rPr lang="en-IN" dirty="0"/>
              <a:t>: Red component (in hex)</a:t>
            </a:r>
          </a:p>
          <a:p>
            <a:pPr>
              <a:buFont typeface="Arial" panose="020B0604020202020204" pitchFamily="34" charset="0"/>
              <a:buChar char="•"/>
            </a:pPr>
            <a:r>
              <a:rPr lang="en-IN" b="1" dirty="0"/>
              <a:t>GG</a:t>
            </a:r>
            <a:r>
              <a:rPr lang="en-IN" dirty="0"/>
              <a:t>: Green component (in hex)</a:t>
            </a:r>
          </a:p>
          <a:p>
            <a:pPr>
              <a:buFont typeface="Arial" panose="020B0604020202020204" pitchFamily="34" charset="0"/>
              <a:buChar char="•"/>
            </a:pPr>
            <a:r>
              <a:rPr lang="en-IN" b="1" dirty="0"/>
              <a:t>BB</a:t>
            </a:r>
            <a:r>
              <a:rPr lang="en-IN" dirty="0"/>
              <a:t>: Blue component (in hex)</a:t>
            </a:r>
          </a:p>
          <a:p>
            <a:endParaRPr lang="en-US" dirty="0"/>
          </a:p>
        </p:txBody>
      </p:sp>
    </p:spTree>
    <p:extLst>
      <p:ext uri="{BB962C8B-B14F-4D97-AF65-F5344CB8AC3E}">
        <p14:creationId xmlns:p14="http://schemas.microsoft.com/office/powerpoint/2010/main" val="289167003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78AD-5A98-A5F6-D121-5E7CB34D6F5F}"/>
              </a:ext>
            </a:extLst>
          </p:cNvPr>
          <p:cNvSpPr>
            <a:spLocks noGrp="1"/>
          </p:cNvSpPr>
          <p:nvPr>
            <p:ph type="title"/>
          </p:nvPr>
        </p:nvSpPr>
        <p:spPr/>
        <p:txBody>
          <a:bodyPr/>
          <a:lstStyle/>
          <a:p>
            <a:r>
              <a:rPr lang="en-IN" dirty="0"/>
              <a:t>Significance of the Hash (#) Symbol:</a:t>
            </a:r>
            <a:endParaRPr lang="en-US" dirty="0"/>
          </a:p>
        </p:txBody>
      </p:sp>
      <p:sp>
        <p:nvSpPr>
          <p:cNvPr id="3" name="Content Placeholder 2">
            <a:extLst>
              <a:ext uri="{FF2B5EF4-FFF2-40B4-BE49-F238E27FC236}">
                <a16:creationId xmlns:a16="http://schemas.microsoft.com/office/drawing/2014/main" id="{8CE70141-10FD-5F87-DF33-76A1BAD3EA3C}"/>
              </a:ext>
            </a:extLst>
          </p:cNvPr>
          <p:cNvSpPr>
            <a:spLocks noGrp="1"/>
          </p:cNvSpPr>
          <p:nvPr>
            <p:ph idx="1"/>
          </p:nvPr>
        </p:nvSpPr>
        <p:spPr/>
        <p:txBody>
          <a:bodyPr/>
          <a:lstStyle/>
          <a:p>
            <a:r>
              <a:rPr lang="en-IN" b="1" dirty="0"/>
              <a:t>Distinguishing </a:t>
            </a:r>
            <a:r>
              <a:rPr lang="en-IN" b="1" dirty="0" err="1"/>
              <a:t>Color</a:t>
            </a:r>
            <a:r>
              <a:rPr lang="en-IN" b="1" dirty="0"/>
              <a:t> Code Format</a:t>
            </a:r>
            <a:r>
              <a:rPr lang="en-IN" dirty="0"/>
              <a:t>: The hash is important because it marks the </a:t>
            </a:r>
            <a:r>
              <a:rPr lang="en-IN" dirty="0" err="1"/>
              <a:t>color</a:t>
            </a:r>
            <a:r>
              <a:rPr lang="en-IN" dirty="0"/>
              <a:t> code as hexadecimal, differentiating it from other code types (like RGB or HSL). It tells web browsers and developers that the code following it must be interpreted as a hex value.</a:t>
            </a:r>
          </a:p>
          <a:p>
            <a:r>
              <a:rPr lang="en-IN" b="1" dirty="0"/>
              <a:t>Widespread Usage in Web Development</a:t>
            </a:r>
            <a:r>
              <a:rPr lang="en-IN" dirty="0"/>
              <a:t>: In CSS and HTML, the hash symbol is used to define </a:t>
            </a:r>
            <a:r>
              <a:rPr lang="en-IN" dirty="0" err="1"/>
              <a:t>colors</a:t>
            </a:r>
            <a:r>
              <a:rPr lang="en-IN" dirty="0"/>
              <a:t> for website backgrounds, text, borders, and other elements. It is a standard syntax in web design to specify </a:t>
            </a:r>
            <a:r>
              <a:rPr lang="en-IN" dirty="0" err="1"/>
              <a:t>colors</a:t>
            </a:r>
            <a:r>
              <a:rPr lang="en-IN" dirty="0"/>
              <a:t>.</a:t>
            </a:r>
          </a:p>
          <a:p>
            <a:endParaRPr lang="en-US" dirty="0"/>
          </a:p>
        </p:txBody>
      </p:sp>
    </p:spTree>
    <p:extLst>
      <p:ext uri="{BB962C8B-B14F-4D97-AF65-F5344CB8AC3E}">
        <p14:creationId xmlns:p14="http://schemas.microsoft.com/office/powerpoint/2010/main" val="60034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9B38-C7A1-E62B-6065-E8578E42A236}"/>
              </a:ext>
            </a:extLst>
          </p:cNvPr>
          <p:cNvSpPr>
            <a:spLocks noGrp="1"/>
          </p:cNvSpPr>
          <p:nvPr>
            <p:ph type="title"/>
          </p:nvPr>
        </p:nvSpPr>
        <p:spPr/>
        <p:txBody>
          <a:bodyPr/>
          <a:lstStyle/>
          <a:p>
            <a:r>
              <a:rPr lang="en-IN" dirty="0"/>
              <a:t>Advantages of OTP</a:t>
            </a:r>
            <a:endParaRPr lang="en-US" dirty="0"/>
          </a:p>
        </p:txBody>
      </p:sp>
      <p:sp>
        <p:nvSpPr>
          <p:cNvPr id="3" name="Content Placeholder 2">
            <a:extLst>
              <a:ext uri="{FF2B5EF4-FFF2-40B4-BE49-F238E27FC236}">
                <a16:creationId xmlns:a16="http://schemas.microsoft.com/office/drawing/2014/main" id="{DB6FECB5-A938-4E6C-ADE9-965BA14743FF}"/>
              </a:ext>
            </a:extLst>
          </p:cNvPr>
          <p:cNvSpPr>
            <a:spLocks noGrp="1"/>
          </p:cNvSpPr>
          <p:nvPr>
            <p:ph idx="1"/>
          </p:nvPr>
        </p:nvSpPr>
        <p:spPr/>
        <p:txBody>
          <a:bodyPr>
            <a:normAutofit fontScale="92500"/>
          </a:bodyPr>
          <a:lstStyle/>
          <a:p>
            <a:r>
              <a:rPr lang="en-IN" sz="4400" b="1" dirty="0"/>
              <a:t>Enhanced Security</a:t>
            </a:r>
            <a:r>
              <a:rPr lang="en-IN" sz="4400" dirty="0"/>
              <a:t>: Prevents unauthorized access even if passwords are compromised.</a:t>
            </a:r>
          </a:p>
          <a:p>
            <a:r>
              <a:rPr lang="en-IN" sz="4400" b="1" dirty="0"/>
              <a:t>Convenience</a:t>
            </a:r>
            <a:r>
              <a:rPr lang="en-IN" sz="4400" dirty="0"/>
              <a:t>: No need to remember complex codes, as each OTP is temporary.</a:t>
            </a:r>
          </a:p>
          <a:p>
            <a:r>
              <a:rPr lang="en-IN" sz="4400" b="1" dirty="0"/>
              <a:t>Mitigates Replay Attacks</a:t>
            </a:r>
            <a:r>
              <a:rPr lang="en-IN" sz="4400" dirty="0"/>
              <a:t>: Since the code is single-use, it cannot be reused.</a:t>
            </a:r>
          </a:p>
          <a:p>
            <a:pPr marL="0" indent="0">
              <a:buNone/>
            </a:pPr>
            <a:endParaRPr lang="en-US" dirty="0"/>
          </a:p>
        </p:txBody>
      </p:sp>
    </p:spTree>
    <p:extLst>
      <p:ext uri="{BB962C8B-B14F-4D97-AF65-F5344CB8AC3E}">
        <p14:creationId xmlns:p14="http://schemas.microsoft.com/office/powerpoint/2010/main" val="247998279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8FD-32E0-623F-D4FE-3A4A9B8071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E82061-FF45-AEF7-674E-48E9CD08078C}"/>
              </a:ext>
            </a:extLst>
          </p:cNvPr>
          <p:cNvSpPr>
            <a:spLocks noGrp="1"/>
          </p:cNvSpPr>
          <p:nvPr>
            <p:ph idx="1"/>
          </p:nvPr>
        </p:nvSpPr>
        <p:spPr/>
        <p:txBody>
          <a:bodyPr/>
          <a:lstStyle/>
          <a:p>
            <a:r>
              <a:rPr lang="en-IN" b="1" dirty="0"/>
              <a:t>Ease of Use</a:t>
            </a:r>
            <a:r>
              <a:rPr lang="en-IN" dirty="0"/>
              <a:t>: The # makes it easy for developers to quickly identify and write </a:t>
            </a:r>
            <a:r>
              <a:rPr lang="en-IN" dirty="0" err="1"/>
              <a:t>color</a:t>
            </a:r>
            <a:r>
              <a:rPr lang="en-IN" dirty="0"/>
              <a:t> codes without confusion. It’s also easier for design tools to export the </a:t>
            </a:r>
            <a:r>
              <a:rPr lang="en-IN" dirty="0" err="1"/>
              <a:t>color</a:t>
            </a:r>
            <a:r>
              <a:rPr lang="en-IN" dirty="0"/>
              <a:t> values in a format that can be directly applied in code.</a:t>
            </a:r>
          </a:p>
          <a:p>
            <a:r>
              <a:rPr lang="en-IN" b="1" dirty="0"/>
              <a:t>Standardization</a:t>
            </a:r>
            <a:r>
              <a:rPr lang="en-IN" dirty="0"/>
              <a:t>: The use of the hash symbol in hexadecimal </a:t>
            </a:r>
            <a:r>
              <a:rPr lang="en-IN" dirty="0" err="1"/>
              <a:t>color</a:t>
            </a:r>
            <a:r>
              <a:rPr lang="en-IN" dirty="0"/>
              <a:t> codes is standardized across the web, ensuring consistency and reliability in </a:t>
            </a:r>
            <a:r>
              <a:rPr lang="en-IN" dirty="0" err="1"/>
              <a:t>color</a:t>
            </a:r>
            <a:r>
              <a:rPr lang="en-IN" dirty="0"/>
              <a:t> rendering across different browsers and devices.</a:t>
            </a:r>
          </a:p>
          <a:p>
            <a:endParaRPr lang="en-US" dirty="0"/>
          </a:p>
        </p:txBody>
      </p:sp>
    </p:spTree>
    <p:extLst>
      <p:ext uri="{BB962C8B-B14F-4D97-AF65-F5344CB8AC3E}">
        <p14:creationId xmlns:p14="http://schemas.microsoft.com/office/powerpoint/2010/main" val="402588783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09E3-BA22-E0A6-1D8C-36F2EBE2ECA7}"/>
              </a:ext>
            </a:extLst>
          </p:cNvPr>
          <p:cNvSpPr>
            <a:spLocks noGrp="1"/>
          </p:cNvSpPr>
          <p:nvPr>
            <p:ph type="title"/>
          </p:nvPr>
        </p:nvSpPr>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6801B525-104C-9668-4E7B-29A119126775}"/>
              </a:ext>
            </a:extLst>
          </p:cNvPr>
          <p:cNvSpPr>
            <a:spLocks noGrp="1"/>
          </p:cNvSpPr>
          <p:nvPr>
            <p:ph idx="1"/>
          </p:nvPr>
        </p:nvSpPr>
        <p:spPr/>
        <p:txBody>
          <a:bodyPr/>
          <a:lstStyle/>
          <a:p>
            <a:pPr>
              <a:buFont typeface="Arial" panose="020B0604020202020204" pitchFamily="34" charset="0"/>
              <a:buChar char="•"/>
            </a:pPr>
            <a:r>
              <a:rPr lang="en-IN" b="1" dirty="0"/>
              <a:t>Hexadecimal Code</a:t>
            </a:r>
            <a:r>
              <a:rPr lang="en-IN" dirty="0"/>
              <a:t>: #FF6347The # indicates that it's a hexadecimal </a:t>
            </a:r>
            <a:r>
              <a:rPr lang="en-IN" dirty="0" err="1"/>
              <a:t>color</a:t>
            </a:r>
            <a:r>
              <a:rPr lang="en-IN" dirty="0"/>
              <a:t> code.</a:t>
            </a:r>
          </a:p>
          <a:p>
            <a:pPr>
              <a:buFont typeface="Arial" panose="020B0604020202020204" pitchFamily="34" charset="0"/>
              <a:buChar char="•"/>
            </a:pPr>
            <a:r>
              <a:rPr lang="en-IN" dirty="0"/>
              <a:t>FF is the red value (255 in decimal),</a:t>
            </a:r>
          </a:p>
          <a:p>
            <a:pPr>
              <a:buFont typeface="Arial" panose="020B0604020202020204" pitchFamily="34" charset="0"/>
              <a:buChar char="•"/>
            </a:pPr>
            <a:r>
              <a:rPr lang="en-IN" dirty="0"/>
              <a:t>63 is the green value (99 in decimal),</a:t>
            </a:r>
          </a:p>
          <a:p>
            <a:pPr>
              <a:buFont typeface="Arial" panose="020B0604020202020204" pitchFamily="34" charset="0"/>
              <a:buChar char="•"/>
            </a:pPr>
            <a:r>
              <a:rPr lang="en-IN" dirty="0"/>
              <a:t>47 is the blue value (71 in decimal).</a:t>
            </a:r>
          </a:p>
          <a:p>
            <a:pPr>
              <a:buFont typeface="Arial" panose="020B0604020202020204" pitchFamily="34" charset="0"/>
              <a:buChar char="•"/>
            </a:pPr>
            <a:r>
              <a:rPr lang="en-IN" dirty="0"/>
              <a:t>The result is a </a:t>
            </a:r>
            <a:r>
              <a:rPr lang="en-IN" dirty="0" err="1"/>
              <a:t>color</a:t>
            </a:r>
            <a:r>
              <a:rPr lang="en-IN" dirty="0"/>
              <a:t> that looks like </a:t>
            </a:r>
            <a:r>
              <a:rPr lang="en-IN" b="1" dirty="0"/>
              <a:t>Tomato Red</a:t>
            </a:r>
            <a:r>
              <a:rPr lang="en-IN" dirty="0"/>
              <a:t>.</a:t>
            </a:r>
          </a:p>
          <a:p>
            <a:endParaRPr lang="en-US" dirty="0"/>
          </a:p>
        </p:txBody>
      </p:sp>
    </p:spTree>
    <p:extLst>
      <p:ext uri="{BB962C8B-B14F-4D97-AF65-F5344CB8AC3E}">
        <p14:creationId xmlns:p14="http://schemas.microsoft.com/office/powerpoint/2010/main" val="20543898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3157-CF1B-639D-93E9-EE0742A4F033}"/>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335C4F24-F05A-C7F5-9C09-CDD66E6EA215}"/>
              </a:ext>
            </a:extLst>
          </p:cNvPr>
          <p:cNvSpPr>
            <a:spLocks noGrp="1"/>
          </p:cNvSpPr>
          <p:nvPr>
            <p:ph idx="1"/>
          </p:nvPr>
        </p:nvSpPr>
        <p:spPr/>
        <p:txBody>
          <a:bodyPr>
            <a:normAutofit/>
          </a:bodyPr>
          <a:lstStyle/>
          <a:p>
            <a:r>
              <a:rPr lang="en-IN" sz="4000" dirty="0"/>
              <a:t>The </a:t>
            </a:r>
            <a:r>
              <a:rPr lang="en-IN" sz="4000" b="1" dirty="0"/>
              <a:t>hash (#)</a:t>
            </a:r>
            <a:r>
              <a:rPr lang="en-IN" sz="4000" dirty="0"/>
              <a:t> in </a:t>
            </a:r>
            <a:r>
              <a:rPr lang="en-IN" sz="4000" dirty="0" err="1"/>
              <a:t>color</a:t>
            </a:r>
            <a:r>
              <a:rPr lang="en-IN" sz="4000" dirty="0"/>
              <a:t> codes is a critical component used to signify that the following string is a hexadecimal </a:t>
            </a:r>
            <a:r>
              <a:rPr lang="en-IN" sz="4000" dirty="0" err="1"/>
              <a:t>color</a:t>
            </a:r>
            <a:r>
              <a:rPr lang="en-IN" sz="4000" dirty="0"/>
              <a:t> value, typically in web design. It plays an important role in ensuring that </a:t>
            </a:r>
            <a:r>
              <a:rPr lang="en-IN" sz="4000" dirty="0" err="1"/>
              <a:t>colors</a:t>
            </a:r>
            <a:r>
              <a:rPr lang="en-IN" sz="4000" dirty="0"/>
              <a:t> are represented in a standard, interpretable format for digital platforms.</a:t>
            </a:r>
            <a:endParaRPr lang="en-US" sz="4000" dirty="0"/>
          </a:p>
        </p:txBody>
      </p:sp>
    </p:spTree>
    <p:extLst>
      <p:ext uri="{BB962C8B-B14F-4D97-AF65-F5344CB8AC3E}">
        <p14:creationId xmlns:p14="http://schemas.microsoft.com/office/powerpoint/2010/main" val="33698425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E43C-A031-ACD2-E8AA-9972CD4068EF}"/>
              </a:ext>
            </a:extLst>
          </p:cNvPr>
          <p:cNvSpPr>
            <a:spLocks noGrp="1"/>
          </p:cNvSpPr>
          <p:nvPr>
            <p:ph type="title"/>
          </p:nvPr>
        </p:nvSpPr>
        <p:spPr/>
        <p:txBody>
          <a:bodyPr/>
          <a:lstStyle/>
          <a:p>
            <a:r>
              <a:rPr lang="en-IN" dirty="0"/>
              <a:t>among graph and charts which one is more effective and efficient</a:t>
            </a:r>
            <a:endParaRPr lang="en-US" dirty="0"/>
          </a:p>
        </p:txBody>
      </p:sp>
      <p:sp>
        <p:nvSpPr>
          <p:cNvPr id="3" name="Content Placeholder 2">
            <a:extLst>
              <a:ext uri="{FF2B5EF4-FFF2-40B4-BE49-F238E27FC236}">
                <a16:creationId xmlns:a16="http://schemas.microsoft.com/office/drawing/2014/main" id="{3DBA0131-6D47-1697-51BF-A4C052879E43}"/>
              </a:ext>
            </a:extLst>
          </p:cNvPr>
          <p:cNvSpPr>
            <a:spLocks noGrp="1"/>
          </p:cNvSpPr>
          <p:nvPr>
            <p:ph idx="1"/>
          </p:nvPr>
        </p:nvSpPr>
        <p:spPr/>
        <p:txBody>
          <a:bodyPr/>
          <a:lstStyle/>
          <a:p>
            <a:r>
              <a:rPr lang="en-IN" dirty="0"/>
              <a:t>Whether a </a:t>
            </a:r>
            <a:r>
              <a:rPr lang="en-IN" b="1" dirty="0"/>
              <a:t>graph</a:t>
            </a:r>
            <a:r>
              <a:rPr lang="en-IN" dirty="0"/>
              <a:t> or </a:t>
            </a:r>
            <a:r>
              <a:rPr lang="en-IN" b="1" dirty="0"/>
              <a:t>chart</a:t>
            </a:r>
            <a:r>
              <a:rPr lang="en-IN" dirty="0"/>
              <a:t> is more effective and efficient depends on the context, the type of data being presented, and the goal of the visualization. Both serve different purposes, but they share the goal of helping to simplify complex information and make data more accessible.</a:t>
            </a:r>
            <a:endParaRPr lang="en-US" dirty="0"/>
          </a:p>
        </p:txBody>
      </p:sp>
    </p:spTree>
    <p:extLst>
      <p:ext uri="{BB962C8B-B14F-4D97-AF65-F5344CB8AC3E}">
        <p14:creationId xmlns:p14="http://schemas.microsoft.com/office/powerpoint/2010/main" val="9479064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A3C9-291E-1318-E7C3-A20CE5227F57}"/>
              </a:ext>
            </a:extLst>
          </p:cNvPr>
          <p:cNvSpPr>
            <a:spLocks noGrp="1"/>
          </p:cNvSpPr>
          <p:nvPr>
            <p:ph type="title"/>
          </p:nvPr>
        </p:nvSpPr>
        <p:spPr/>
        <p:txBody>
          <a:bodyPr/>
          <a:lstStyle/>
          <a:p>
            <a:r>
              <a:rPr lang="en-IN" b="1" dirty="0"/>
              <a:t>Graphs</a:t>
            </a:r>
            <a:r>
              <a:rPr lang="en-IN" dirty="0"/>
              <a:t>:</a:t>
            </a:r>
            <a:endParaRPr lang="en-US" dirty="0"/>
          </a:p>
        </p:txBody>
      </p:sp>
      <p:sp>
        <p:nvSpPr>
          <p:cNvPr id="3" name="Content Placeholder 2">
            <a:extLst>
              <a:ext uri="{FF2B5EF4-FFF2-40B4-BE49-F238E27FC236}">
                <a16:creationId xmlns:a16="http://schemas.microsoft.com/office/drawing/2014/main" id="{6E77048F-BA06-3942-12A0-AB114B63BED1}"/>
              </a:ext>
            </a:extLst>
          </p:cNvPr>
          <p:cNvSpPr>
            <a:spLocks noGrp="1"/>
          </p:cNvSpPr>
          <p:nvPr>
            <p:ph idx="1"/>
          </p:nvPr>
        </p:nvSpPr>
        <p:spPr/>
        <p:txBody>
          <a:bodyPr>
            <a:normAutofit lnSpcReduction="10000"/>
          </a:bodyPr>
          <a:lstStyle/>
          <a:p>
            <a:pPr>
              <a:buFont typeface="Arial" panose="020B0604020202020204" pitchFamily="34" charset="0"/>
              <a:buChar char="•"/>
            </a:pPr>
            <a:r>
              <a:rPr lang="en-IN" b="1" dirty="0"/>
              <a:t>Definition</a:t>
            </a:r>
            <a:r>
              <a:rPr lang="en-IN" dirty="0"/>
              <a:t>: Graphs typically represent data in a </a:t>
            </a:r>
            <a:r>
              <a:rPr lang="en-IN" b="1" dirty="0"/>
              <a:t>continuous form</a:t>
            </a:r>
            <a:r>
              <a:rPr lang="en-IN" dirty="0"/>
              <a:t>, displaying relationships between variables using lines, bars, or other markers. Common types of graphs include </a:t>
            </a:r>
            <a:r>
              <a:rPr lang="en-IN" b="1" dirty="0"/>
              <a:t>line graphs</a:t>
            </a:r>
            <a:r>
              <a:rPr lang="en-IN" dirty="0"/>
              <a:t>, </a:t>
            </a:r>
            <a:r>
              <a:rPr lang="en-IN" b="1" dirty="0"/>
              <a:t>bar graphs</a:t>
            </a:r>
            <a:r>
              <a:rPr lang="en-IN" dirty="0"/>
              <a:t>, and </a:t>
            </a:r>
            <a:r>
              <a:rPr lang="en-IN" b="1" dirty="0"/>
              <a:t>scatter </a:t>
            </a:r>
            <a:r>
              <a:rPr lang="en-IN" b="1" dirty="0" err="1"/>
              <a:t>plots</a:t>
            </a:r>
            <a:r>
              <a:rPr lang="en-IN" dirty="0" err="1"/>
              <a:t>.</a:t>
            </a:r>
            <a:r>
              <a:rPr lang="en-IN" b="1" dirty="0" err="1"/>
              <a:t>Effectiveness</a:t>
            </a:r>
            <a:r>
              <a:rPr lang="en-IN" dirty="0" err="1"/>
              <a:t>:</a:t>
            </a:r>
            <a:r>
              <a:rPr lang="en-IN" b="1" dirty="0" err="1"/>
              <a:t>Trends</a:t>
            </a:r>
            <a:r>
              <a:rPr lang="en-IN" b="1" dirty="0"/>
              <a:t> &amp; Relationships</a:t>
            </a:r>
            <a:r>
              <a:rPr lang="en-IN" dirty="0"/>
              <a:t>: Graphs are particularly useful when showing trends over time or relationships between variables (e.g., stock prices, temperature variations, or correlation between two variables).</a:t>
            </a:r>
          </a:p>
          <a:p>
            <a:pPr>
              <a:buFont typeface="Arial" panose="020B0604020202020204" pitchFamily="34" charset="0"/>
              <a:buChar char="•"/>
            </a:pPr>
            <a:r>
              <a:rPr lang="en-IN" b="1" dirty="0"/>
              <a:t>Comparing Multiple Data Series</a:t>
            </a:r>
            <a:r>
              <a:rPr lang="en-IN" dirty="0"/>
              <a:t>: Line graphs, for example, can efficiently compare multiple data series and visualize how they change relative to each other.</a:t>
            </a:r>
          </a:p>
          <a:p>
            <a:endParaRPr lang="en-US" dirty="0"/>
          </a:p>
        </p:txBody>
      </p:sp>
    </p:spTree>
    <p:extLst>
      <p:ext uri="{BB962C8B-B14F-4D97-AF65-F5344CB8AC3E}">
        <p14:creationId xmlns:p14="http://schemas.microsoft.com/office/powerpoint/2010/main" val="15287266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61FD-D9D2-3F25-15C8-A267C4480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C34CB-21F8-7EBE-F7C5-080468A9DBCB}"/>
              </a:ext>
            </a:extLst>
          </p:cNvPr>
          <p:cNvSpPr>
            <a:spLocks noGrp="1"/>
          </p:cNvSpPr>
          <p:nvPr>
            <p:ph idx="1"/>
          </p:nvPr>
        </p:nvSpPr>
        <p:spPr/>
        <p:txBody>
          <a:bodyPr>
            <a:normAutofit lnSpcReduction="10000"/>
          </a:bodyPr>
          <a:lstStyle/>
          <a:p>
            <a:r>
              <a:rPr lang="en-IN" sz="4000" b="1" dirty="0"/>
              <a:t>Precision</a:t>
            </a:r>
            <a:r>
              <a:rPr lang="en-IN" sz="4000" dirty="0"/>
              <a:t>: Graphs tend to be more effective when you need to convey continuous data and understand the detailed patterns or fluctuations in that data.</a:t>
            </a:r>
          </a:p>
          <a:p>
            <a:r>
              <a:rPr lang="en-IN" sz="4000" b="1" dirty="0" err="1"/>
              <a:t>Efficiency</a:t>
            </a:r>
            <a:r>
              <a:rPr lang="en-IN" sz="4000" dirty="0" err="1"/>
              <a:t>:Graphs</a:t>
            </a:r>
            <a:r>
              <a:rPr lang="en-IN" sz="4000" dirty="0"/>
              <a:t> are effective when showing </a:t>
            </a:r>
            <a:r>
              <a:rPr lang="en-IN" sz="4000" b="1" dirty="0"/>
              <a:t>changes over time</a:t>
            </a:r>
            <a:r>
              <a:rPr lang="en-IN" sz="4000" dirty="0"/>
              <a:t> or </a:t>
            </a:r>
            <a:r>
              <a:rPr lang="en-IN" sz="4000" dirty="0" err="1"/>
              <a:t>analyzing</a:t>
            </a:r>
            <a:r>
              <a:rPr lang="en-IN" sz="4000" dirty="0"/>
              <a:t> </a:t>
            </a:r>
            <a:r>
              <a:rPr lang="en-IN" sz="4000" b="1" dirty="0"/>
              <a:t>patterns in continuous data</a:t>
            </a:r>
            <a:r>
              <a:rPr lang="en-IN" sz="4000" dirty="0"/>
              <a:t>. However, they may not be as efficient for displaying categorical data.</a:t>
            </a:r>
          </a:p>
          <a:p>
            <a:endParaRPr lang="en-US" sz="4000" dirty="0"/>
          </a:p>
        </p:txBody>
      </p:sp>
    </p:spTree>
    <p:extLst>
      <p:ext uri="{BB962C8B-B14F-4D97-AF65-F5344CB8AC3E}">
        <p14:creationId xmlns:p14="http://schemas.microsoft.com/office/powerpoint/2010/main" val="305990309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A31C-3470-F3A4-A673-3BD179AF4679}"/>
              </a:ext>
            </a:extLst>
          </p:cNvPr>
          <p:cNvSpPr>
            <a:spLocks noGrp="1"/>
          </p:cNvSpPr>
          <p:nvPr>
            <p:ph type="title"/>
          </p:nvPr>
        </p:nvSpPr>
        <p:spPr/>
        <p:txBody>
          <a:bodyPr/>
          <a:lstStyle/>
          <a:p>
            <a:r>
              <a:rPr lang="en-IN" b="1" dirty="0"/>
              <a:t>Charts</a:t>
            </a:r>
            <a:r>
              <a:rPr lang="en-IN" dirty="0"/>
              <a:t>:</a:t>
            </a:r>
            <a:endParaRPr lang="en-US" dirty="0"/>
          </a:p>
        </p:txBody>
      </p:sp>
      <p:sp>
        <p:nvSpPr>
          <p:cNvPr id="3" name="Content Placeholder 2">
            <a:extLst>
              <a:ext uri="{FF2B5EF4-FFF2-40B4-BE49-F238E27FC236}">
                <a16:creationId xmlns:a16="http://schemas.microsoft.com/office/drawing/2014/main" id="{B3A9541F-69C9-46C0-8189-DA3EA556E989}"/>
              </a:ext>
            </a:extLst>
          </p:cNvPr>
          <p:cNvSpPr>
            <a:spLocks noGrp="1"/>
          </p:cNvSpPr>
          <p:nvPr>
            <p:ph idx="1"/>
          </p:nvPr>
        </p:nvSpPr>
        <p:spPr/>
        <p:txBody>
          <a:bodyPr/>
          <a:lstStyle/>
          <a:p>
            <a:r>
              <a:rPr lang="en-IN" b="1" dirty="0"/>
              <a:t>Definition</a:t>
            </a:r>
            <a:r>
              <a:rPr lang="en-IN" dirty="0"/>
              <a:t>: Charts often represent </a:t>
            </a:r>
            <a:r>
              <a:rPr lang="en-IN" b="1" dirty="0"/>
              <a:t>discrete data</a:t>
            </a:r>
            <a:r>
              <a:rPr lang="en-IN" dirty="0"/>
              <a:t> and use various forms such as pie charts, bar charts, and histograms. They tend to summarize data visually and make comparisons between categories clear.</a:t>
            </a:r>
          </a:p>
          <a:p>
            <a:r>
              <a:rPr lang="en-IN" b="1" dirty="0" err="1"/>
              <a:t>Effectiveness</a:t>
            </a:r>
            <a:r>
              <a:rPr lang="en-IN" dirty="0" err="1"/>
              <a:t>:</a:t>
            </a:r>
            <a:r>
              <a:rPr lang="en-IN" b="1" dirty="0" err="1"/>
              <a:t>Categorical</a:t>
            </a:r>
            <a:r>
              <a:rPr lang="en-IN" b="1" dirty="0"/>
              <a:t> Comparison</a:t>
            </a:r>
            <a:r>
              <a:rPr lang="en-IN" dirty="0"/>
              <a:t>: Charts are effective for </a:t>
            </a:r>
            <a:r>
              <a:rPr lang="en-IN" b="1" dirty="0"/>
              <a:t>categorical comparisons</a:t>
            </a:r>
            <a:r>
              <a:rPr lang="en-IN" dirty="0"/>
              <a:t>, such as showing the proportions or frequencies of different categories in a dataset (e.g., a pie chart to show market share by company).</a:t>
            </a:r>
          </a:p>
          <a:p>
            <a:endParaRPr lang="en-US" dirty="0"/>
          </a:p>
        </p:txBody>
      </p:sp>
    </p:spTree>
    <p:extLst>
      <p:ext uri="{BB962C8B-B14F-4D97-AF65-F5344CB8AC3E}">
        <p14:creationId xmlns:p14="http://schemas.microsoft.com/office/powerpoint/2010/main" val="279444174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9FCC-1DDB-E5CB-307B-92DD09E01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E6228-BDA3-F655-2601-34FB42CFD036}"/>
              </a:ext>
            </a:extLst>
          </p:cNvPr>
          <p:cNvSpPr>
            <a:spLocks noGrp="1"/>
          </p:cNvSpPr>
          <p:nvPr>
            <p:ph idx="1"/>
          </p:nvPr>
        </p:nvSpPr>
        <p:spPr/>
        <p:txBody>
          <a:bodyPr/>
          <a:lstStyle/>
          <a:p>
            <a:r>
              <a:rPr lang="en-IN" b="1" dirty="0"/>
              <a:t>Simplicity</a:t>
            </a:r>
            <a:r>
              <a:rPr lang="en-IN" dirty="0"/>
              <a:t>: Charts like </a:t>
            </a:r>
            <a:r>
              <a:rPr lang="en-IN" b="1" dirty="0"/>
              <a:t>bar charts</a:t>
            </a:r>
            <a:r>
              <a:rPr lang="en-IN" dirty="0"/>
              <a:t> and </a:t>
            </a:r>
            <a:r>
              <a:rPr lang="en-IN" b="1" dirty="0"/>
              <a:t>pie charts</a:t>
            </a:r>
            <a:r>
              <a:rPr lang="en-IN" dirty="0"/>
              <a:t> are more intuitive when presenting </a:t>
            </a:r>
            <a:r>
              <a:rPr lang="en-IN" b="1" dirty="0"/>
              <a:t>static</a:t>
            </a:r>
            <a:r>
              <a:rPr lang="en-IN" dirty="0"/>
              <a:t> data or when you want to quickly convey proportions or percentages.</a:t>
            </a:r>
          </a:p>
          <a:p>
            <a:r>
              <a:rPr lang="en-IN" b="1" dirty="0"/>
              <a:t>Data Summary</a:t>
            </a:r>
            <a:r>
              <a:rPr lang="en-IN" dirty="0"/>
              <a:t>: They are ideal for presenting a </a:t>
            </a:r>
            <a:r>
              <a:rPr lang="en-IN" b="1" dirty="0"/>
              <a:t>summary of data</a:t>
            </a:r>
            <a:r>
              <a:rPr lang="en-IN" dirty="0"/>
              <a:t> where relationships between data points are not the primary focus.</a:t>
            </a:r>
          </a:p>
          <a:p>
            <a:r>
              <a:rPr lang="en-IN" b="1" dirty="0" err="1"/>
              <a:t>Efficiency</a:t>
            </a:r>
            <a:r>
              <a:rPr lang="en-IN" dirty="0" err="1"/>
              <a:t>:Charts</a:t>
            </a:r>
            <a:r>
              <a:rPr lang="en-IN" dirty="0"/>
              <a:t> are often more </a:t>
            </a:r>
            <a:r>
              <a:rPr lang="en-IN" b="1" dirty="0"/>
              <a:t>efficient</a:t>
            </a:r>
            <a:r>
              <a:rPr lang="en-IN" dirty="0"/>
              <a:t> when you want to compare discrete groups, show simple relationships, or give a high-level overview. They allow for immediate understanding without the need to interpret complex details.</a:t>
            </a:r>
          </a:p>
          <a:p>
            <a:endParaRPr lang="en-US" dirty="0"/>
          </a:p>
        </p:txBody>
      </p:sp>
    </p:spTree>
    <p:extLst>
      <p:ext uri="{BB962C8B-B14F-4D97-AF65-F5344CB8AC3E}">
        <p14:creationId xmlns:p14="http://schemas.microsoft.com/office/powerpoint/2010/main" val="43747900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2E8D-1CBA-35B9-28D0-EC92537C45E8}"/>
              </a:ext>
            </a:extLst>
          </p:cNvPr>
          <p:cNvSpPr>
            <a:spLocks noGrp="1"/>
          </p:cNvSpPr>
          <p:nvPr>
            <p:ph type="title"/>
          </p:nvPr>
        </p:nvSpPr>
        <p:spPr/>
        <p:txBody>
          <a:bodyPr/>
          <a:lstStyle/>
          <a:p>
            <a:r>
              <a:rPr lang="en-IN" dirty="0"/>
              <a:t>Key Considerations</a:t>
            </a:r>
            <a:endParaRPr lang="en-US" dirty="0"/>
          </a:p>
        </p:txBody>
      </p:sp>
      <p:sp>
        <p:nvSpPr>
          <p:cNvPr id="3" name="Content Placeholder 2">
            <a:extLst>
              <a:ext uri="{FF2B5EF4-FFF2-40B4-BE49-F238E27FC236}">
                <a16:creationId xmlns:a16="http://schemas.microsoft.com/office/drawing/2014/main" id="{B7A574EC-14D1-7BE5-8A3A-6EE6142EF3A2}"/>
              </a:ext>
            </a:extLst>
          </p:cNvPr>
          <p:cNvSpPr>
            <a:spLocks noGrp="1"/>
          </p:cNvSpPr>
          <p:nvPr>
            <p:ph idx="1"/>
          </p:nvPr>
        </p:nvSpPr>
        <p:spPr/>
        <p:txBody>
          <a:bodyPr>
            <a:normAutofit lnSpcReduction="10000"/>
          </a:bodyPr>
          <a:lstStyle/>
          <a:p>
            <a:r>
              <a:rPr lang="en-IN" b="1" dirty="0"/>
              <a:t>Clarity</a:t>
            </a:r>
            <a:r>
              <a:rPr lang="en-IN" dirty="0"/>
              <a:t>:</a:t>
            </a:r>
          </a:p>
          <a:p>
            <a:pPr>
              <a:buFont typeface="Arial" panose="020B0604020202020204" pitchFamily="34" charset="0"/>
              <a:buChar char="•"/>
            </a:pPr>
            <a:r>
              <a:rPr lang="en-IN" b="1" dirty="0"/>
              <a:t>Graphs</a:t>
            </a:r>
            <a:r>
              <a:rPr lang="en-IN" dirty="0"/>
              <a:t>: Can become cluttered or harder to read when there are too many data points or overlapping lines.</a:t>
            </a:r>
          </a:p>
          <a:p>
            <a:pPr>
              <a:buFont typeface="Arial" panose="020B0604020202020204" pitchFamily="34" charset="0"/>
              <a:buChar char="•"/>
            </a:pPr>
            <a:r>
              <a:rPr lang="en-IN" b="1" dirty="0"/>
              <a:t>Charts</a:t>
            </a:r>
            <a:r>
              <a:rPr lang="en-IN" dirty="0"/>
              <a:t>: Tend to be easier to read for a broader audience, especially for summarizing categorical data.</a:t>
            </a:r>
          </a:p>
          <a:p>
            <a:r>
              <a:rPr lang="en-IN" b="1" dirty="0"/>
              <a:t>Purpose</a:t>
            </a:r>
            <a:r>
              <a:rPr lang="en-IN" dirty="0"/>
              <a:t>:</a:t>
            </a:r>
          </a:p>
          <a:p>
            <a:pPr>
              <a:buFont typeface="Arial" panose="020B0604020202020204" pitchFamily="34" charset="0"/>
              <a:buChar char="•"/>
            </a:pPr>
            <a:r>
              <a:rPr lang="en-IN" b="1" dirty="0"/>
              <a:t>Graphs</a:t>
            </a:r>
            <a:r>
              <a:rPr lang="en-IN" dirty="0"/>
              <a:t>: Best when tracking changes over time (e.g., a line graph for showing growth).</a:t>
            </a:r>
          </a:p>
          <a:p>
            <a:pPr>
              <a:buFont typeface="Arial" panose="020B0604020202020204" pitchFamily="34" charset="0"/>
              <a:buChar char="•"/>
            </a:pPr>
            <a:r>
              <a:rPr lang="en-IN" b="1" dirty="0"/>
              <a:t>Charts</a:t>
            </a:r>
            <a:r>
              <a:rPr lang="en-IN" dirty="0"/>
              <a:t>: Best when you need to compare quantities in different categories (e.g., pie charts showing market share).</a:t>
            </a:r>
          </a:p>
          <a:p>
            <a:endParaRPr lang="en-US" dirty="0"/>
          </a:p>
        </p:txBody>
      </p:sp>
    </p:spTree>
    <p:extLst>
      <p:ext uri="{BB962C8B-B14F-4D97-AF65-F5344CB8AC3E}">
        <p14:creationId xmlns:p14="http://schemas.microsoft.com/office/powerpoint/2010/main" val="201949399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8EB9-910C-B2FB-2B62-8CCECC0E64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97305E-6732-94A1-94C3-98CD34C19424}"/>
              </a:ext>
            </a:extLst>
          </p:cNvPr>
          <p:cNvSpPr>
            <a:spLocks noGrp="1"/>
          </p:cNvSpPr>
          <p:nvPr>
            <p:ph idx="1"/>
          </p:nvPr>
        </p:nvSpPr>
        <p:spPr>
          <a:xfrm>
            <a:off x="838200" y="1307805"/>
            <a:ext cx="10515600" cy="4869158"/>
          </a:xfrm>
        </p:spPr>
        <p:txBody>
          <a:bodyPr>
            <a:normAutofit/>
          </a:bodyPr>
          <a:lstStyle/>
          <a:p>
            <a:r>
              <a:rPr lang="en-IN" b="1" dirty="0"/>
              <a:t>Summary:</a:t>
            </a:r>
          </a:p>
          <a:p>
            <a:pPr>
              <a:buFont typeface="Arial" panose="020B0604020202020204" pitchFamily="34" charset="0"/>
              <a:buChar char="•"/>
            </a:pPr>
            <a:r>
              <a:rPr lang="en-IN" b="1" dirty="0"/>
              <a:t>Graphs</a:t>
            </a:r>
            <a:r>
              <a:rPr lang="en-IN" dirty="0"/>
              <a:t> are more </a:t>
            </a:r>
            <a:r>
              <a:rPr lang="en-IN" b="1" dirty="0"/>
              <a:t>effective</a:t>
            </a:r>
            <a:r>
              <a:rPr lang="en-IN" dirty="0"/>
              <a:t> for showing relationships, trends, or continuous data.</a:t>
            </a:r>
          </a:p>
          <a:p>
            <a:pPr>
              <a:buFont typeface="Arial" panose="020B0604020202020204" pitchFamily="34" charset="0"/>
              <a:buChar char="•"/>
            </a:pPr>
            <a:r>
              <a:rPr lang="en-IN" b="1" dirty="0"/>
              <a:t>Charts</a:t>
            </a:r>
            <a:r>
              <a:rPr lang="en-IN" dirty="0"/>
              <a:t> are more </a:t>
            </a:r>
            <a:r>
              <a:rPr lang="en-IN" b="1" dirty="0"/>
              <a:t>efficient</a:t>
            </a:r>
            <a:r>
              <a:rPr lang="en-IN" dirty="0"/>
              <a:t> for displaying simple comparisons, summarizing categorical data, or providing a quick, high-level overview.</a:t>
            </a:r>
          </a:p>
          <a:p>
            <a:r>
              <a:rPr lang="en-IN" dirty="0"/>
              <a:t>In practice, it often depends on the specific data you’re working with and the message you want to communicate. For instance, a </a:t>
            </a:r>
            <a:r>
              <a:rPr lang="en-IN" b="1" dirty="0"/>
              <a:t>bar chart</a:t>
            </a:r>
            <a:r>
              <a:rPr lang="en-IN" dirty="0"/>
              <a:t> might be more effective for comparing different categories, but a </a:t>
            </a:r>
            <a:r>
              <a:rPr lang="en-IN" b="1" dirty="0"/>
              <a:t>line graph</a:t>
            </a:r>
            <a:r>
              <a:rPr lang="en-IN" dirty="0"/>
              <a:t> could be better for showing how data evolves over time.</a:t>
            </a:r>
          </a:p>
          <a:p>
            <a:endParaRPr lang="en-US" dirty="0"/>
          </a:p>
        </p:txBody>
      </p:sp>
    </p:spTree>
    <p:extLst>
      <p:ext uri="{BB962C8B-B14F-4D97-AF65-F5344CB8AC3E}">
        <p14:creationId xmlns:p14="http://schemas.microsoft.com/office/powerpoint/2010/main" val="214732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6236-4150-F9D4-B27E-221734DF632D}"/>
              </a:ext>
            </a:extLst>
          </p:cNvPr>
          <p:cNvSpPr>
            <a:spLocks noGrp="1"/>
          </p:cNvSpPr>
          <p:nvPr>
            <p:ph type="title"/>
          </p:nvPr>
        </p:nvSpPr>
        <p:spPr/>
        <p:txBody>
          <a:bodyPr/>
          <a:lstStyle/>
          <a:p>
            <a:r>
              <a:rPr lang="en-IN" dirty="0"/>
              <a:t>Limitations</a:t>
            </a:r>
            <a:endParaRPr lang="en-US" dirty="0"/>
          </a:p>
        </p:txBody>
      </p:sp>
      <p:sp>
        <p:nvSpPr>
          <p:cNvPr id="3" name="Content Placeholder 2">
            <a:extLst>
              <a:ext uri="{FF2B5EF4-FFF2-40B4-BE49-F238E27FC236}">
                <a16:creationId xmlns:a16="http://schemas.microsoft.com/office/drawing/2014/main" id="{CDCB0C1E-CF24-1A6C-A342-0AC968E4EDB8}"/>
              </a:ext>
            </a:extLst>
          </p:cNvPr>
          <p:cNvSpPr>
            <a:spLocks noGrp="1"/>
          </p:cNvSpPr>
          <p:nvPr>
            <p:ph idx="1"/>
          </p:nvPr>
        </p:nvSpPr>
        <p:spPr/>
        <p:txBody>
          <a:bodyPr>
            <a:normAutofit/>
          </a:bodyPr>
          <a:lstStyle/>
          <a:p>
            <a:r>
              <a:rPr lang="en-IN" sz="4400" b="1" dirty="0"/>
              <a:t>Delivery Issues</a:t>
            </a:r>
            <a:r>
              <a:rPr lang="en-IN" sz="4400" dirty="0"/>
              <a:t>: SMS or email delays can affect timely access.</a:t>
            </a:r>
          </a:p>
          <a:p>
            <a:r>
              <a:rPr lang="en-IN" sz="4400" b="1" dirty="0"/>
              <a:t>Phishing Vulnerability</a:t>
            </a:r>
            <a:r>
              <a:rPr lang="en-IN" sz="4400" dirty="0"/>
              <a:t>: OTPs can be phished if users are not cautious.</a:t>
            </a:r>
          </a:p>
          <a:p>
            <a:r>
              <a:rPr lang="en-IN" sz="4400" b="1" dirty="0"/>
              <a:t>Device Dependency</a:t>
            </a:r>
            <a:r>
              <a:rPr lang="en-IN" sz="4400" dirty="0"/>
              <a:t>: Requires a working phone, email, or app.</a:t>
            </a:r>
            <a:endParaRPr lang="en-US" sz="4400" dirty="0"/>
          </a:p>
        </p:txBody>
      </p:sp>
    </p:spTree>
    <p:extLst>
      <p:ext uri="{BB962C8B-B14F-4D97-AF65-F5344CB8AC3E}">
        <p14:creationId xmlns:p14="http://schemas.microsoft.com/office/powerpoint/2010/main" val="184485963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79AC-9D0E-118A-7B0A-C2AED2A9B2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F5EB8E-6716-15B7-2B7B-DDBA77BB42AB}"/>
              </a:ext>
            </a:extLst>
          </p:cNvPr>
          <p:cNvSpPr>
            <a:spLocks noGrp="1"/>
          </p:cNvSpPr>
          <p:nvPr>
            <p:ph idx="1"/>
          </p:nvPr>
        </p:nvSpPr>
        <p:spPr/>
        <p:txBody>
          <a:bodyPr/>
          <a:lstStyle/>
          <a:p>
            <a:r>
              <a:rPr lang="en-IN" b="1" dirty="0"/>
              <a:t>Sources:</a:t>
            </a:r>
          </a:p>
          <a:p>
            <a:pPr>
              <a:buFont typeface="Arial" panose="020B0604020202020204" pitchFamily="34" charset="0"/>
              <a:buChar char="•"/>
            </a:pPr>
            <a:r>
              <a:rPr lang="en-IN" b="1" dirty="0"/>
              <a:t>"How to Choose Between Different Types of Data Visualizations"</a:t>
            </a:r>
            <a:r>
              <a:rPr lang="en-IN" dirty="0"/>
              <a:t> – Harvard Business Review</a:t>
            </a:r>
          </a:p>
          <a:p>
            <a:pPr>
              <a:buFont typeface="Arial" panose="020B0604020202020204" pitchFamily="34" charset="0"/>
              <a:buChar char="•"/>
            </a:pPr>
            <a:r>
              <a:rPr lang="en-IN" b="1" dirty="0"/>
              <a:t>"Graphs vs Charts: Understanding Their Differences"</a:t>
            </a:r>
            <a:r>
              <a:rPr lang="en-IN" dirty="0"/>
              <a:t> – </a:t>
            </a:r>
            <a:r>
              <a:rPr lang="en-IN" dirty="0" err="1"/>
              <a:t>Visual.ly</a:t>
            </a:r>
            <a:endParaRPr lang="en-IN" dirty="0"/>
          </a:p>
          <a:p>
            <a:pPr marL="0" indent="0">
              <a:buNone/>
            </a:pPr>
            <a:endParaRPr lang="en-US" dirty="0"/>
          </a:p>
        </p:txBody>
      </p:sp>
    </p:spTree>
    <p:extLst>
      <p:ext uri="{BB962C8B-B14F-4D97-AF65-F5344CB8AC3E}">
        <p14:creationId xmlns:p14="http://schemas.microsoft.com/office/powerpoint/2010/main" val="26156292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140B-5327-AB3F-D343-5ED7AA95EBC1}"/>
              </a:ext>
            </a:extLst>
          </p:cNvPr>
          <p:cNvSpPr>
            <a:spLocks noGrp="1"/>
          </p:cNvSpPr>
          <p:nvPr>
            <p:ph type="title"/>
          </p:nvPr>
        </p:nvSpPr>
        <p:spPr/>
        <p:txBody>
          <a:bodyPr/>
          <a:lstStyle/>
          <a:p>
            <a:r>
              <a:rPr lang="en-IN" dirty="0"/>
              <a:t>database</a:t>
            </a:r>
            <a:endParaRPr lang="en-US" dirty="0"/>
          </a:p>
        </p:txBody>
      </p:sp>
      <p:sp>
        <p:nvSpPr>
          <p:cNvPr id="3" name="Content Placeholder 2">
            <a:extLst>
              <a:ext uri="{FF2B5EF4-FFF2-40B4-BE49-F238E27FC236}">
                <a16:creationId xmlns:a16="http://schemas.microsoft.com/office/drawing/2014/main" id="{DFA22A1F-E478-FF76-8248-68048999CC6C}"/>
              </a:ext>
            </a:extLst>
          </p:cNvPr>
          <p:cNvSpPr>
            <a:spLocks noGrp="1"/>
          </p:cNvSpPr>
          <p:nvPr>
            <p:ph idx="1"/>
          </p:nvPr>
        </p:nvSpPr>
        <p:spPr/>
        <p:txBody>
          <a:bodyPr/>
          <a:lstStyle/>
          <a:p>
            <a:r>
              <a:rPr lang="en-IN" dirty="0"/>
              <a:t>A </a:t>
            </a:r>
            <a:r>
              <a:rPr lang="en-IN" b="1" dirty="0"/>
              <a:t>database</a:t>
            </a:r>
            <a:r>
              <a:rPr lang="en-IN" dirty="0"/>
              <a:t> is a structured collection of data that is organized and stored in a way that allows for easy access, management, and updating. It is designed to handle large amounts of data efficiently, making it easier to retrieve, insert, update, or delete information. Databases are widely used in a variety of applications, from websites and mobile apps to enterprise systems and government systems.</a:t>
            </a:r>
          </a:p>
          <a:p>
            <a:endParaRPr lang="en-US" dirty="0"/>
          </a:p>
        </p:txBody>
      </p:sp>
    </p:spTree>
    <p:extLst>
      <p:ext uri="{BB962C8B-B14F-4D97-AF65-F5344CB8AC3E}">
        <p14:creationId xmlns:p14="http://schemas.microsoft.com/office/powerpoint/2010/main" val="323212591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CCDC-C78A-D747-D161-1D6FA226C592}"/>
              </a:ext>
            </a:extLst>
          </p:cNvPr>
          <p:cNvSpPr>
            <a:spLocks noGrp="1"/>
          </p:cNvSpPr>
          <p:nvPr>
            <p:ph type="title"/>
          </p:nvPr>
        </p:nvSpPr>
        <p:spPr/>
        <p:txBody>
          <a:bodyPr/>
          <a:lstStyle/>
          <a:p>
            <a:r>
              <a:rPr lang="en-IN" dirty="0"/>
              <a:t>Key Aspects of Databases</a:t>
            </a:r>
            <a:endParaRPr lang="en-US" dirty="0"/>
          </a:p>
        </p:txBody>
      </p:sp>
      <p:sp>
        <p:nvSpPr>
          <p:cNvPr id="3" name="Content Placeholder 2">
            <a:extLst>
              <a:ext uri="{FF2B5EF4-FFF2-40B4-BE49-F238E27FC236}">
                <a16:creationId xmlns:a16="http://schemas.microsoft.com/office/drawing/2014/main" id="{8E256639-13A9-9A22-EE8C-D43BFF99B610}"/>
              </a:ext>
            </a:extLst>
          </p:cNvPr>
          <p:cNvSpPr>
            <a:spLocks noGrp="1"/>
          </p:cNvSpPr>
          <p:nvPr>
            <p:ph idx="1"/>
          </p:nvPr>
        </p:nvSpPr>
        <p:spPr/>
        <p:txBody>
          <a:bodyPr/>
          <a:lstStyle/>
          <a:p>
            <a:r>
              <a:rPr lang="en-IN" b="1" dirty="0"/>
              <a:t>Data Organization</a:t>
            </a:r>
            <a:r>
              <a:rPr lang="en-IN" dirty="0"/>
              <a:t>:</a:t>
            </a:r>
          </a:p>
          <a:p>
            <a:pPr>
              <a:buFont typeface="Arial" panose="020B0604020202020204" pitchFamily="34" charset="0"/>
              <a:buChar char="•"/>
            </a:pPr>
            <a:r>
              <a:rPr lang="en-IN" b="1" dirty="0"/>
              <a:t>Tables</a:t>
            </a:r>
            <a:r>
              <a:rPr lang="en-IN" dirty="0"/>
              <a:t>: Data in a database is typically stored in </a:t>
            </a:r>
            <a:r>
              <a:rPr lang="en-IN" b="1" dirty="0"/>
              <a:t>tables</a:t>
            </a:r>
            <a:r>
              <a:rPr lang="en-IN" dirty="0"/>
              <a:t>, which are made up of rows (records) and columns (fields). Each table stores data about a specific entity, such as customers, products, or orders.</a:t>
            </a:r>
          </a:p>
          <a:p>
            <a:pPr>
              <a:buFont typeface="Arial" panose="020B0604020202020204" pitchFamily="34" charset="0"/>
              <a:buChar char="•"/>
            </a:pPr>
            <a:r>
              <a:rPr lang="en-IN" b="1" dirty="0"/>
              <a:t>Relationships</a:t>
            </a:r>
            <a:r>
              <a:rPr lang="en-IN" dirty="0"/>
              <a:t>: In relational databases, tables are connected through relationships. For example, a customer table might be related to an orders table via a customer ID, helping to link data across multiple tables.</a:t>
            </a:r>
          </a:p>
          <a:p>
            <a:endParaRPr lang="en-US" dirty="0"/>
          </a:p>
        </p:txBody>
      </p:sp>
    </p:spTree>
    <p:extLst>
      <p:ext uri="{BB962C8B-B14F-4D97-AF65-F5344CB8AC3E}">
        <p14:creationId xmlns:p14="http://schemas.microsoft.com/office/powerpoint/2010/main" val="28796445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83DD-7A6D-A61F-C48F-B3266CEE7E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B6FCF0-1404-8E42-230B-A7A690376F64}"/>
              </a:ext>
            </a:extLst>
          </p:cNvPr>
          <p:cNvSpPr>
            <a:spLocks noGrp="1"/>
          </p:cNvSpPr>
          <p:nvPr>
            <p:ph idx="1"/>
          </p:nvPr>
        </p:nvSpPr>
        <p:spPr>
          <a:xfrm>
            <a:off x="838200" y="1095152"/>
            <a:ext cx="10515600" cy="5497033"/>
          </a:xfrm>
        </p:spPr>
        <p:txBody>
          <a:bodyPr>
            <a:normAutofit/>
          </a:bodyPr>
          <a:lstStyle/>
          <a:p>
            <a:r>
              <a:rPr lang="en-IN" sz="4000" b="1" dirty="0"/>
              <a:t>Database Management Systems (DBMS)</a:t>
            </a:r>
            <a:r>
              <a:rPr lang="en-IN" sz="4000" dirty="0"/>
              <a:t>:</a:t>
            </a:r>
          </a:p>
          <a:p>
            <a:pPr>
              <a:buFont typeface="Arial" panose="020B0604020202020204" pitchFamily="34" charset="0"/>
              <a:buChar char="•"/>
            </a:pPr>
            <a:r>
              <a:rPr lang="en-IN" sz="4000" dirty="0"/>
              <a:t>A </a:t>
            </a:r>
            <a:r>
              <a:rPr lang="en-IN" sz="4000" b="1" dirty="0"/>
              <a:t>DBMS</a:t>
            </a:r>
            <a:r>
              <a:rPr lang="en-IN" sz="4000" dirty="0"/>
              <a:t> is software that provides tools for creating, managing, and querying databases. Examples include </a:t>
            </a:r>
            <a:r>
              <a:rPr lang="en-IN" sz="4000" b="1" dirty="0"/>
              <a:t>MySQL</a:t>
            </a:r>
            <a:r>
              <a:rPr lang="en-IN" sz="4000" dirty="0"/>
              <a:t>, </a:t>
            </a:r>
            <a:r>
              <a:rPr lang="en-IN" sz="4000" b="1" dirty="0"/>
              <a:t>PostgreSQL</a:t>
            </a:r>
            <a:r>
              <a:rPr lang="en-IN" sz="4000" dirty="0"/>
              <a:t>, </a:t>
            </a:r>
            <a:r>
              <a:rPr lang="en-IN" sz="4000" b="1" dirty="0"/>
              <a:t>Oracle</a:t>
            </a:r>
            <a:r>
              <a:rPr lang="en-IN" sz="4000" dirty="0"/>
              <a:t>, and </a:t>
            </a:r>
            <a:r>
              <a:rPr lang="en-IN" sz="4000" b="1" dirty="0"/>
              <a:t>Microsoft SQL Server</a:t>
            </a:r>
            <a:r>
              <a:rPr lang="en-IN" sz="4000" dirty="0"/>
              <a:t>.</a:t>
            </a:r>
          </a:p>
          <a:p>
            <a:pPr>
              <a:buFont typeface="Arial" panose="020B0604020202020204" pitchFamily="34" charset="0"/>
              <a:buChar char="•"/>
            </a:pPr>
            <a:r>
              <a:rPr lang="en-IN" sz="4000" dirty="0"/>
              <a:t>The DBMS allows users to interact with the database using </a:t>
            </a:r>
            <a:r>
              <a:rPr lang="en-IN" sz="4000" b="1" dirty="0"/>
              <a:t>structured query language (SQL)</a:t>
            </a:r>
            <a:r>
              <a:rPr lang="en-IN" sz="4000" dirty="0"/>
              <a:t> or through user interfaces that make data management easier.</a:t>
            </a:r>
          </a:p>
          <a:p>
            <a:endParaRPr lang="en-US" sz="4000" dirty="0"/>
          </a:p>
        </p:txBody>
      </p:sp>
    </p:spTree>
    <p:extLst>
      <p:ext uri="{BB962C8B-B14F-4D97-AF65-F5344CB8AC3E}">
        <p14:creationId xmlns:p14="http://schemas.microsoft.com/office/powerpoint/2010/main" val="62342087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337E-512F-5ABF-F419-FB4DA378C6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3ABF9F-FAE4-58CE-3782-76BD23820FD0}"/>
              </a:ext>
            </a:extLst>
          </p:cNvPr>
          <p:cNvSpPr>
            <a:spLocks noGrp="1"/>
          </p:cNvSpPr>
          <p:nvPr>
            <p:ph idx="1"/>
          </p:nvPr>
        </p:nvSpPr>
        <p:spPr>
          <a:xfrm>
            <a:off x="838200" y="946298"/>
            <a:ext cx="10515600" cy="5230665"/>
          </a:xfrm>
        </p:spPr>
        <p:txBody>
          <a:bodyPr>
            <a:normAutofit/>
          </a:bodyPr>
          <a:lstStyle/>
          <a:p>
            <a:r>
              <a:rPr lang="en-IN" b="1" dirty="0"/>
              <a:t>Types of Databases</a:t>
            </a:r>
            <a:r>
              <a:rPr lang="en-IN" dirty="0"/>
              <a:t>:</a:t>
            </a:r>
          </a:p>
          <a:p>
            <a:pPr>
              <a:buFont typeface="Arial" panose="020B0604020202020204" pitchFamily="34" charset="0"/>
              <a:buChar char="•"/>
            </a:pPr>
            <a:r>
              <a:rPr lang="en-IN" b="1" dirty="0"/>
              <a:t>Relational Databases (RDBMS)</a:t>
            </a:r>
            <a:r>
              <a:rPr lang="en-IN" dirty="0"/>
              <a:t>: These store data in tables with defined relationships between them, such as </a:t>
            </a:r>
            <a:r>
              <a:rPr lang="en-IN" b="1" dirty="0"/>
              <a:t>MySQL</a:t>
            </a:r>
            <a:r>
              <a:rPr lang="en-IN" dirty="0"/>
              <a:t>, </a:t>
            </a:r>
            <a:r>
              <a:rPr lang="en-IN" b="1" dirty="0"/>
              <a:t>PostgreSQL</a:t>
            </a:r>
            <a:r>
              <a:rPr lang="en-IN" dirty="0"/>
              <a:t>, and </a:t>
            </a:r>
            <a:r>
              <a:rPr lang="en-IN" b="1" dirty="0"/>
              <a:t>SQL Server</a:t>
            </a:r>
            <a:r>
              <a:rPr lang="en-IN" dirty="0"/>
              <a:t>.</a:t>
            </a:r>
          </a:p>
          <a:p>
            <a:pPr>
              <a:buFont typeface="Arial" panose="020B0604020202020204" pitchFamily="34" charset="0"/>
              <a:buChar char="•"/>
            </a:pPr>
            <a:r>
              <a:rPr lang="en-IN" b="1" dirty="0"/>
              <a:t>NoSQL Databases</a:t>
            </a:r>
            <a:r>
              <a:rPr lang="en-IN" dirty="0"/>
              <a:t>: These are used for unstructured or semi-structured data and provide flexibility in storing various types of data, such as </a:t>
            </a:r>
            <a:r>
              <a:rPr lang="en-IN" b="1" dirty="0"/>
              <a:t>MongoDB</a:t>
            </a:r>
            <a:r>
              <a:rPr lang="en-IN" dirty="0"/>
              <a:t>, </a:t>
            </a:r>
            <a:r>
              <a:rPr lang="en-IN" b="1" dirty="0"/>
              <a:t>Cassandra</a:t>
            </a:r>
            <a:r>
              <a:rPr lang="en-IN" dirty="0"/>
              <a:t>, and </a:t>
            </a:r>
            <a:r>
              <a:rPr lang="en-IN" b="1" dirty="0"/>
              <a:t>CouchDB</a:t>
            </a:r>
            <a:r>
              <a:rPr lang="en-IN" dirty="0"/>
              <a:t>. NoSQL databases are often used for big data applications, social media, or content management systems.</a:t>
            </a:r>
          </a:p>
          <a:p>
            <a:pPr>
              <a:buFont typeface="Arial" panose="020B0604020202020204" pitchFamily="34" charset="0"/>
              <a:buChar char="•"/>
            </a:pPr>
            <a:r>
              <a:rPr lang="en-IN" b="1" dirty="0"/>
              <a:t>In-Memory Databases</a:t>
            </a:r>
            <a:r>
              <a:rPr lang="en-IN" dirty="0"/>
              <a:t>: These store data primarily in memory for extremely fast access, like </a:t>
            </a:r>
            <a:r>
              <a:rPr lang="en-IN" b="1" dirty="0"/>
              <a:t>Redis</a:t>
            </a:r>
            <a:r>
              <a:rPr lang="en-IN" dirty="0"/>
              <a:t> and </a:t>
            </a:r>
            <a:r>
              <a:rPr lang="en-IN" b="1" dirty="0"/>
              <a:t>Memcached</a:t>
            </a:r>
            <a:r>
              <a:rPr lang="en-IN" dirty="0"/>
              <a:t>.</a:t>
            </a:r>
          </a:p>
          <a:p>
            <a:endParaRPr lang="en-US" dirty="0"/>
          </a:p>
        </p:txBody>
      </p:sp>
    </p:spTree>
    <p:extLst>
      <p:ext uri="{BB962C8B-B14F-4D97-AF65-F5344CB8AC3E}">
        <p14:creationId xmlns:p14="http://schemas.microsoft.com/office/powerpoint/2010/main" val="3315159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03E8-C10D-5D8F-A134-62E9E2EF23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5634D3-45E0-06F5-AE73-26370AC1E323}"/>
              </a:ext>
            </a:extLst>
          </p:cNvPr>
          <p:cNvSpPr>
            <a:spLocks noGrp="1"/>
          </p:cNvSpPr>
          <p:nvPr>
            <p:ph idx="1"/>
          </p:nvPr>
        </p:nvSpPr>
        <p:spPr>
          <a:xfrm>
            <a:off x="838200" y="1031358"/>
            <a:ext cx="10515600" cy="5145605"/>
          </a:xfrm>
        </p:spPr>
        <p:txBody>
          <a:bodyPr>
            <a:normAutofit/>
          </a:bodyPr>
          <a:lstStyle/>
          <a:p>
            <a:r>
              <a:rPr lang="en-IN" b="1" dirty="0"/>
              <a:t>Functions of a Database</a:t>
            </a:r>
            <a:r>
              <a:rPr lang="en-IN" dirty="0"/>
              <a:t>:</a:t>
            </a:r>
          </a:p>
          <a:p>
            <a:pPr>
              <a:buFont typeface="Arial" panose="020B0604020202020204" pitchFamily="34" charset="0"/>
              <a:buChar char="•"/>
            </a:pPr>
            <a:r>
              <a:rPr lang="en-IN" b="1" dirty="0"/>
              <a:t>Data Storage and Retrieval</a:t>
            </a:r>
            <a:r>
              <a:rPr lang="en-IN" dirty="0"/>
              <a:t>: The primary function of a database is to store large amounts of data in a way that makes it easy to retrieve and manage.</a:t>
            </a:r>
          </a:p>
          <a:p>
            <a:pPr>
              <a:buFont typeface="Arial" panose="020B0604020202020204" pitchFamily="34" charset="0"/>
              <a:buChar char="•"/>
            </a:pPr>
            <a:r>
              <a:rPr lang="en-IN" b="1" dirty="0"/>
              <a:t>Data Integrity and Security</a:t>
            </a:r>
            <a:r>
              <a:rPr lang="en-IN" dirty="0"/>
              <a:t>: Databases ensure that data remains consistent, accurate, and secure through constraints, backups, and user permissions.</a:t>
            </a:r>
          </a:p>
          <a:p>
            <a:pPr>
              <a:buFont typeface="Arial" panose="020B0604020202020204" pitchFamily="34" charset="0"/>
              <a:buChar char="•"/>
            </a:pPr>
            <a:r>
              <a:rPr lang="en-IN" b="1" dirty="0"/>
              <a:t>Querying and Analysis</a:t>
            </a:r>
            <a:r>
              <a:rPr lang="en-IN" dirty="0"/>
              <a:t>: Databases support complex queries to extract meaningful insights from data. </a:t>
            </a:r>
            <a:r>
              <a:rPr lang="en-IN" b="1" dirty="0"/>
              <a:t>SQL</a:t>
            </a:r>
            <a:r>
              <a:rPr lang="en-IN" dirty="0"/>
              <a:t> is commonly used for querying relational databases, while NoSQL databases have their own querying methods.</a:t>
            </a:r>
          </a:p>
          <a:p>
            <a:endParaRPr lang="en-US" dirty="0"/>
          </a:p>
        </p:txBody>
      </p:sp>
    </p:spTree>
    <p:extLst>
      <p:ext uri="{BB962C8B-B14F-4D97-AF65-F5344CB8AC3E}">
        <p14:creationId xmlns:p14="http://schemas.microsoft.com/office/powerpoint/2010/main" val="416831220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4698-114F-7415-C219-F16970C354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C1D5D1-989D-5873-3328-9D6DD6050CD0}"/>
              </a:ext>
            </a:extLst>
          </p:cNvPr>
          <p:cNvSpPr>
            <a:spLocks noGrp="1"/>
          </p:cNvSpPr>
          <p:nvPr>
            <p:ph idx="1"/>
          </p:nvPr>
        </p:nvSpPr>
        <p:spPr>
          <a:xfrm>
            <a:off x="838200" y="1190847"/>
            <a:ext cx="10515600" cy="4986116"/>
          </a:xfrm>
        </p:spPr>
        <p:txBody>
          <a:bodyPr>
            <a:normAutofit/>
          </a:bodyPr>
          <a:lstStyle/>
          <a:p>
            <a:r>
              <a:rPr lang="en-IN" sz="3600" b="1" dirty="0"/>
              <a:t>Real-World Applications</a:t>
            </a:r>
            <a:r>
              <a:rPr lang="en-IN" sz="3600" dirty="0"/>
              <a:t>:</a:t>
            </a:r>
          </a:p>
          <a:p>
            <a:pPr>
              <a:buFont typeface="Arial" panose="020B0604020202020204" pitchFamily="34" charset="0"/>
              <a:buChar char="•"/>
            </a:pPr>
            <a:r>
              <a:rPr lang="en-IN" sz="3600" b="1" dirty="0"/>
              <a:t>E-commerce</a:t>
            </a:r>
            <a:r>
              <a:rPr lang="en-IN" sz="3600" dirty="0"/>
              <a:t>: Online shopping websites use databases to store product details, customer information, and transaction records.</a:t>
            </a:r>
          </a:p>
          <a:p>
            <a:pPr>
              <a:buFont typeface="Arial" panose="020B0604020202020204" pitchFamily="34" charset="0"/>
              <a:buChar char="•"/>
            </a:pPr>
            <a:r>
              <a:rPr lang="en-IN" sz="3600" b="1" dirty="0"/>
              <a:t>Healthcare</a:t>
            </a:r>
            <a:r>
              <a:rPr lang="en-IN" sz="3600" dirty="0"/>
              <a:t>: Hospitals and clinics use databases to manage patient records, appointments, and medical histories.</a:t>
            </a:r>
          </a:p>
          <a:p>
            <a:pPr>
              <a:buFont typeface="Arial" panose="020B0604020202020204" pitchFamily="34" charset="0"/>
              <a:buChar char="•"/>
            </a:pPr>
            <a:r>
              <a:rPr lang="en-IN" sz="3600" b="1" dirty="0"/>
              <a:t>Banking</a:t>
            </a:r>
            <a:r>
              <a:rPr lang="en-IN" sz="3600" dirty="0"/>
              <a:t>: Banks rely on databases to store account information, transactions, and balance details.</a:t>
            </a:r>
          </a:p>
          <a:p>
            <a:endParaRPr lang="en-US" sz="3600" dirty="0"/>
          </a:p>
        </p:txBody>
      </p:sp>
    </p:spTree>
    <p:extLst>
      <p:ext uri="{BB962C8B-B14F-4D97-AF65-F5344CB8AC3E}">
        <p14:creationId xmlns:p14="http://schemas.microsoft.com/office/powerpoint/2010/main" val="427026014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19BA-D01B-C3F5-1959-D1D2867FAFF8}"/>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C9B6BA3B-500E-EFF9-EED0-D219264AB607}"/>
              </a:ext>
            </a:extLst>
          </p:cNvPr>
          <p:cNvSpPr>
            <a:spLocks noGrp="1"/>
          </p:cNvSpPr>
          <p:nvPr>
            <p:ph idx="1"/>
          </p:nvPr>
        </p:nvSpPr>
        <p:spPr/>
        <p:txBody>
          <a:bodyPr>
            <a:normAutofit/>
          </a:bodyPr>
          <a:lstStyle/>
          <a:p>
            <a:r>
              <a:rPr lang="en-IN" sz="3600" dirty="0"/>
              <a:t>A </a:t>
            </a:r>
            <a:r>
              <a:rPr lang="en-IN" sz="3600" b="1" dirty="0"/>
              <a:t>database</a:t>
            </a:r>
            <a:r>
              <a:rPr lang="en-IN" sz="3600" dirty="0"/>
              <a:t> is an essential tool for organizing and managing data. By structuring data in a way that supports easy retrieval and manipulation, databases play a critical role in nearly every aspect of modern business and technology, from small applications to large enterprise systems.</a:t>
            </a:r>
            <a:endParaRPr lang="en-US" sz="3600" dirty="0"/>
          </a:p>
        </p:txBody>
      </p:sp>
    </p:spTree>
    <p:extLst>
      <p:ext uri="{BB962C8B-B14F-4D97-AF65-F5344CB8AC3E}">
        <p14:creationId xmlns:p14="http://schemas.microsoft.com/office/powerpoint/2010/main" val="385440910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CAD3-8086-9385-2F7C-DDB453D136AB}"/>
              </a:ext>
            </a:extLst>
          </p:cNvPr>
          <p:cNvSpPr>
            <a:spLocks noGrp="1"/>
          </p:cNvSpPr>
          <p:nvPr>
            <p:ph type="title"/>
          </p:nvPr>
        </p:nvSpPr>
        <p:spPr/>
        <p:txBody>
          <a:bodyPr/>
          <a:lstStyle/>
          <a:p>
            <a:r>
              <a:rPr lang="en-IN" dirty="0"/>
              <a:t>mobile database</a:t>
            </a:r>
            <a:endParaRPr lang="en-US" dirty="0"/>
          </a:p>
        </p:txBody>
      </p:sp>
      <p:sp>
        <p:nvSpPr>
          <p:cNvPr id="3" name="Content Placeholder 2">
            <a:extLst>
              <a:ext uri="{FF2B5EF4-FFF2-40B4-BE49-F238E27FC236}">
                <a16:creationId xmlns:a16="http://schemas.microsoft.com/office/drawing/2014/main" id="{5F64DC0A-2D03-5F93-9C4A-D15A9501C462}"/>
              </a:ext>
            </a:extLst>
          </p:cNvPr>
          <p:cNvSpPr>
            <a:spLocks noGrp="1"/>
          </p:cNvSpPr>
          <p:nvPr>
            <p:ph idx="1"/>
          </p:nvPr>
        </p:nvSpPr>
        <p:spPr/>
        <p:txBody>
          <a:bodyPr/>
          <a:lstStyle/>
          <a:p>
            <a:r>
              <a:rPr lang="en-IN" dirty="0"/>
              <a:t>A </a:t>
            </a:r>
            <a:r>
              <a:rPr lang="en-IN" b="1" dirty="0"/>
              <a:t>mobile database</a:t>
            </a:r>
            <a:r>
              <a:rPr lang="en-IN" dirty="0"/>
              <a:t> is a database that is optimized for use in mobile applications, enabling data storage, retrieval, and management directly on mobile devices. These databases are designed to meet the constraints and requirements of mobile environments, such as limited storage space, varying connectivity, and the need for offline functionality.</a:t>
            </a:r>
          </a:p>
          <a:p>
            <a:endParaRPr lang="en-US" dirty="0"/>
          </a:p>
        </p:txBody>
      </p:sp>
    </p:spTree>
    <p:extLst>
      <p:ext uri="{BB962C8B-B14F-4D97-AF65-F5344CB8AC3E}">
        <p14:creationId xmlns:p14="http://schemas.microsoft.com/office/powerpoint/2010/main" val="381625144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47C0-3374-42FE-BC76-BFE04CBA40D7}"/>
              </a:ext>
            </a:extLst>
          </p:cNvPr>
          <p:cNvSpPr>
            <a:spLocks noGrp="1"/>
          </p:cNvSpPr>
          <p:nvPr>
            <p:ph type="title"/>
          </p:nvPr>
        </p:nvSpPr>
        <p:spPr/>
        <p:txBody>
          <a:bodyPr/>
          <a:lstStyle/>
          <a:p>
            <a:r>
              <a:rPr lang="en-IN" dirty="0"/>
              <a:t>Key Features of Mobile Databases</a:t>
            </a:r>
            <a:endParaRPr lang="en-US" dirty="0"/>
          </a:p>
        </p:txBody>
      </p:sp>
      <p:sp>
        <p:nvSpPr>
          <p:cNvPr id="3" name="Content Placeholder 2">
            <a:extLst>
              <a:ext uri="{FF2B5EF4-FFF2-40B4-BE49-F238E27FC236}">
                <a16:creationId xmlns:a16="http://schemas.microsoft.com/office/drawing/2014/main" id="{A124B8DD-0B24-DC4D-FA0C-58AC4254545B}"/>
              </a:ext>
            </a:extLst>
          </p:cNvPr>
          <p:cNvSpPr>
            <a:spLocks noGrp="1"/>
          </p:cNvSpPr>
          <p:nvPr>
            <p:ph idx="1"/>
          </p:nvPr>
        </p:nvSpPr>
        <p:spPr/>
        <p:txBody>
          <a:bodyPr/>
          <a:lstStyle/>
          <a:p>
            <a:r>
              <a:rPr lang="en-IN" b="1" dirty="0"/>
              <a:t>Offline Support</a:t>
            </a:r>
            <a:r>
              <a:rPr lang="en-IN" dirty="0"/>
              <a:t>:</a:t>
            </a:r>
          </a:p>
          <a:p>
            <a:pPr>
              <a:buFont typeface="Arial" panose="020B0604020202020204" pitchFamily="34" charset="0"/>
              <a:buChar char="•"/>
            </a:pPr>
            <a:r>
              <a:rPr lang="en-IN" dirty="0"/>
              <a:t>One of the most significant features of mobile databases is their ability to function offline. This is crucial for mobile applications where users may not always have a stable or reliable internet connection.</a:t>
            </a:r>
          </a:p>
          <a:p>
            <a:pPr>
              <a:buFont typeface="Arial" panose="020B0604020202020204" pitchFamily="34" charset="0"/>
              <a:buChar char="•"/>
            </a:pPr>
            <a:r>
              <a:rPr lang="en-IN" b="1" dirty="0"/>
              <a:t>Syncing</a:t>
            </a:r>
            <a:r>
              <a:rPr lang="en-IN" dirty="0"/>
              <a:t>: Many mobile databases offer syncing capabilities, where data is stored locally on the device when offline and synced to a central server or cloud database once connectivity is restored.</a:t>
            </a:r>
          </a:p>
          <a:p>
            <a:endParaRPr lang="en-US" dirty="0"/>
          </a:p>
        </p:txBody>
      </p:sp>
    </p:spTree>
    <p:extLst>
      <p:ext uri="{BB962C8B-B14F-4D97-AF65-F5344CB8AC3E}">
        <p14:creationId xmlns:p14="http://schemas.microsoft.com/office/powerpoint/2010/main" val="220945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C283-18EF-3CC6-EDCE-732CC96D509A}"/>
              </a:ext>
            </a:extLst>
          </p:cNvPr>
          <p:cNvSpPr>
            <a:spLocks noGrp="1"/>
          </p:cNvSpPr>
          <p:nvPr>
            <p:ph type="title"/>
          </p:nvPr>
        </p:nvSpPr>
        <p:spPr/>
        <p:txBody>
          <a:bodyPr/>
          <a:lstStyle/>
          <a:p>
            <a:r>
              <a:rPr lang="en-IN" dirty="0"/>
              <a:t>Real-Life Applications of OTP</a:t>
            </a:r>
            <a:endParaRPr lang="en-US" dirty="0"/>
          </a:p>
        </p:txBody>
      </p:sp>
      <p:sp>
        <p:nvSpPr>
          <p:cNvPr id="3" name="Content Placeholder 2">
            <a:extLst>
              <a:ext uri="{FF2B5EF4-FFF2-40B4-BE49-F238E27FC236}">
                <a16:creationId xmlns:a16="http://schemas.microsoft.com/office/drawing/2014/main" id="{48CEED27-D13F-F59E-54C2-DA33E83CAAE2}"/>
              </a:ext>
            </a:extLst>
          </p:cNvPr>
          <p:cNvSpPr>
            <a:spLocks noGrp="1"/>
          </p:cNvSpPr>
          <p:nvPr>
            <p:ph idx="1"/>
          </p:nvPr>
        </p:nvSpPr>
        <p:spPr/>
        <p:txBody>
          <a:bodyPr>
            <a:normAutofit lnSpcReduction="10000"/>
          </a:bodyPr>
          <a:lstStyle/>
          <a:p>
            <a:pPr marL="0" indent="0">
              <a:buNone/>
            </a:pPr>
            <a:r>
              <a:rPr lang="en-IN" b="1" dirty="0"/>
              <a:t>Banking and Financial Services: </a:t>
            </a:r>
          </a:p>
          <a:p>
            <a:r>
              <a:rPr lang="en-IN" b="1" dirty="0"/>
              <a:t>Transaction Authorization</a:t>
            </a:r>
            <a:r>
              <a:rPr lang="en-IN" dirty="0"/>
              <a:t>: Approving online transactions, fund transfers, or bill payments.</a:t>
            </a:r>
          </a:p>
          <a:p>
            <a:pPr>
              <a:buFont typeface="Arial" panose="020B0604020202020204" pitchFamily="34" charset="0"/>
              <a:buChar char="•"/>
            </a:pPr>
            <a:r>
              <a:rPr lang="en-IN" b="1" dirty="0"/>
              <a:t>Login Verification</a:t>
            </a:r>
            <a:r>
              <a:rPr lang="en-IN" dirty="0"/>
              <a:t>: Adding an extra layer of security for online banking logins.</a:t>
            </a:r>
          </a:p>
          <a:p>
            <a:pPr marL="0" indent="0">
              <a:buNone/>
            </a:pPr>
            <a:r>
              <a:rPr lang="en-IN" b="1" dirty="0"/>
              <a:t>E-commerce and Online Payments</a:t>
            </a:r>
          </a:p>
          <a:p>
            <a:pPr>
              <a:buFont typeface="Arial" panose="020B0604020202020204" pitchFamily="34" charset="0"/>
              <a:buChar char="•"/>
            </a:pPr>
            <a:r>
              <a:rPr lang="en-IN" b="1" dirty="0"/>
              <a:t>Payment Verification</a:t>
            </a:r>
            <a:r>
              <a:rPr lang="en-IN" dirty="0"/>
              <a:t>: Ensures that only authorized users complete purchases.</a:t>
            </a:r>
          </a:p>
          <a:p>
            <a:pPr>
              <a:buFont typeface="Arial" panose="020B0604020202020204" pitchFamily="34" charset="0"/>
              <a:buChar char="•"/>
            </a:pPr>
            <a:r>
              <a:rPr lang="en-IN" b="1" dirty="0"/>
              <a:t>Account Security</a:t>
            </a:r>
            <a:r>
              <a:rPr lang="en-IN" dirty="0"/>
              <a:t>: Used during account creation or password changes.</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1250647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2D1-D855-FC45-F4EA-F6A8107926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EF44FA-77A2-F187-4D18-6D20FD52EBE5}"/>
              </a:ext>
            </a:extLst>
          </p:cNvPr>
          <p:cNvSpPr>
            <a:spLocks noGrp="1"/>
          </p:cNvSpPr>
          <p:nvPr>
            <p:ph idx="1"/>
          </p:nvPr>
        </p:nvSpPr>
        <p:spPr/>
        <p:txBody>
          <a:bodyPr>
            <a:normAutofit lnSpcReduction="10000"/>
          </a:bodyPr>
          <a:lstStyle/>
          <a:p>
            <a:r>
              <a:rPr lang="en-IN" sz="4000" b="1" dirty="0"/>
              <a:t>Lightweight and Optimized for Mobile Devices</a:t>
            </a:r>
            <a:r>
              <a:rPr lang="en-IN" sz="4000" dirty="0"/>
              <a:t>:</a:t>
            </a:r>
          </a:p>
          <a:p>
            <a:pPr>
              <a:buFont typeface="Arial" panose="020B0604020202020204" pitchFamily="34" charset="0"/>
              <a:buChar char="•"/>
            </a:pPr>
            <a:r>
              <a:rPr lang="en-IN" sz="4000" dirty="0"/>
              <a:t>Mobile databases are designed to be lightweight to accommodate the limited processing power, memory, and storage space available on mobile devices. They are optimized for fast read and write operations, even with limited resources.</a:t>
            </a:r>
          </a:p>
          <a:p>
            <a:endParaRPr lang="en-US" sz="4000" dirty="0"/>
          </a:p>
        </p:txBody>
      </p:sp>
    </p:spTree>
    <p:extLst>
      <p:ext uri="{BB962C8B-B14F-4D97-AF65-F5344CB8AC3E}">
        <p14:creationId xmlns:p14="http://schemas.microsoft.com/office/powerpoint/2010/main" val="20815551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A8AA-6464-6CD8-2764-E8339A52D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E976E-FC84-5B9C-8DBC-FE86153D08EF}"/>
              </a:ext>
            </a:extLst>
          </p:cNvPr>
          <p:cNvSpPr>
            <a:spLocks noGrp="1"/>
          </p:cNvSpPr>
          <p:nvPr>
            <p:ph idx="1"/>
          </p:nvPr>
        </p:nvSpPr>
        <p:spPr>
          <a:xfrm>
            <a:off x="838200" y="1073888"/>
            <a:ext cx="10515600" cy="5103075"/>
          </a:xfrm>
        </p:spPr>
        <p:txBody>
          <a:bodyPr>
            <a:normAutofit/>
          </a:bodyPr>
          <a:lstStyle/>
          <a:p>
            <a:r>
              <a:rPr lang="en-IN" sz="4000" b="1" dirty="0"/>
              <a:t>Integration with Mobile OS</a:t>
            </a:r>
            <a:r>
              <a:rPr lang="en-IN" sz="4000" dirty="0"/>
              <a:t>:</a:t>
            </a:r>
          </a:p>
          <a:p>
            <a:pPr>
              <a:buFont typeface="Arial" panose="020B0604020202020204" pitchFamily="34" charset="0"/>
              <a:buChar char="•"/>
            </a:pPr>
            <a:r>
              <a:rPr lang="en-IN" sz="4000" dirty="0"/>
              <a:t>These databases are typically integrated with mobile operating systems (e.g., Android, iOS) to provide seamless data storage and access. For instance, </a:t>
            </a:r>
            <a:r>
              <a:rPr lang="en-IN" sz="4000" b="1" dirty="0"/>
              <a:t>SQLite</a:t>
            </a:r>
            <a:r>
              <a:rPr lang="en-IN" sz="4000" dirty="0"/>
              <a:t> is widely used in Android applications, while </a:t>
            </a:r>
            <a:r>
              <a:rPr lang="en-IN" sz="4000" b="1" dirty="0"/>
              <a:t>Core Data</a:t>
            </a:r>
            <a:r>
              <a:rPr lang="en-IN" sz="4000" dirty="0"/>
              <a:t> is common for iOS.</a:t>
            </a:r>
          </a:p>
          <a:p>
            <a:endParaRPr lang="en-US" sz="4000" dirty="0"/>
          </a:p>
        </p:txBody>
      </p:sp>
    </p:spTree>
    <p:extLst>
      <p:ext uri="{BB962C8B-B14F-4D97-AF65-F5344CB8AC3E}">
        <p14:creationId xmlns:p14="http://schemas.microsoft.com/office/powerpoint/2010/main" val="115739950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030A-7145-8159-068E-C221E32931EE}"/>
              </a:ext>
            </a:extLst>
          </p:cNvPr>
          <p:cNvSpPr>
            <a:spLocks noGrp="1"/>
          </p:cNvSpPr>
          <p:nvPr>
            <p:ph type="title"/>
          </p:nvPr>
        </p:nvSpPr>
        <p:spPr/>
        <p:txBody>
          <a:bodyPr/>
          <a:lstStyle/>
          <a:p>
            <a:r>
              <a:rPr lang="en-IN" b="1" dirty="0"/>
              <a:t>Types of Mobile Databases</a:t>
            </a:r>
            <a:r>
              <a:rPr lang="en-IN" dirty="0"/>
              <a:t>:</a:t>
            </a:r>
            <a:br>
              <a:rPr lang="en-IN" dirty="0"/>
            </a:br>
            <a:endParaRPr lang="en-US" dirty="0"/>
          </a:p>
        </p:txBody>
      </p:sp>
      <p:sp>
        <p:nvSpPr>
          <p:cNvPr id="3" name="Content Placeholder 2">
            <a:extLst>
              <a:ext uri="{FF2B5EF4-FFF2-40B4-BE49-F238E27FC236}">
                <a16:creationId xmlns:a16="http://schemas.microsoft.com/office/drawing/2014/main" id="{02B33B18-6394-D632-08C1-3CEAFB9C40B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sz="4000" b="1" dirty="0"/>
              <a:t>SQLite</a:t>
            </a:r>
            <a:r>
              <a:rPr lang="en-IN" sz="4000" dirty="0"/>
              <a:t>: A popular relational database that is embedded in many mobile apps. It is serverless, self-contained, and does not require a separate server process.</a:t>
            </a:r>
          </a:p>
          <a:p>
            <a:pPr>
              <a:buFont typeface="Arial" panose="020B0604020202020204" pitchFamily="34" charset="0"/>
              <a:buChar char="•"/>
            </a:pPr>
            <a:r>
              <a:rPr lang="en-IN" sz="4000" b="1" dirty="0"/>
              <a:t>Realm</a:t>
            </a:r>
            <a:r>
              <a:rPr lang="en-IN" sz="4000" dirty="0"/>
              <a:t>: A NoSQL mobile database designed for mobile apps with a focus on simplicity and performance. It provides real-time data synchronization and easy integration with mobile apps.</a:t>
            </a:r>
          </a:p>
          <a:p>
            <a:endParaRPr lang="en-US" dirty="0"/>
          </a:p>
        </p:txBody>
      </p:sp>
    </p:spTree>
    <p:extLst>
      <p:ext uri="{BB962C8B-B14F-4D97-AF65-F5344CB8AC3E}">
        <p14:creationId xmlns:p14="http://schemas.microsoft.com/office/powerpoint/2010/main" val="117708152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051F-75AF-BE2E-E66D-31EEC2221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831319-925E-C965-EFC5-674A115A90A0}"/>
              </a:ext>
            </a:extLst>
          </p:cNvPr>
          <p:cNvSpPr>
            <a:spLocks noGrp="1"/>
          </p:cNvSpPr>
          <p:nvPr>
            <p:ph idx="1"/>
          </p:nvPr>
        </p:nvSpPr>
        <p:spPr/>
        <p:txBody>
          <a:bodyPr>
            <a:normAutofit fontScale="92500" lnSpcReduction="20000"/>
          </a:bodyPr>
          <a:lstStyle/>
          <a:p>
            <a:r>
              <a:rPr lang="en-IN" sz="4000" b="1" dirty="0"/>
              <a:t>Firebase Realtime Database</a:t>
            </a:r>
            <a:r>
              <a:rPr lang="en-IN" sz="4000" dirty="0"/>
              <a:t>: A cloud-based NoSQL database that allows for real-time data syncing between users. It is commonly used for mobile apps that need live updates and fast synchronization.</a:t>
            </a:r>
          </a:p>
          <a:p>
            <a:r>
              <a:rPr lang="en-IN" sz="4000" b="1" dirty="0" err="1"/>
              <a:t>ObjectBox</a:t>
            </a:r>
            <a:r>
              <a:rPr lang="en-IN" sz="4000" dirty="0"/>
              <a:t>: A mobile database designed for object-oriented data storage. It is used in apps where data structures are more complex than what a traditional SQL database can easily handle.</a:t>
            </a:r>
            <a:endParaRPr lang="en-US" sz="4000" dirty="0"/>
          </a:p>
        </p:txBody>
      </p:sp>
    </p:spTree>
    <p:extLst>
      <p:ext uri="{BB962C8B-B14F-4D97-AF65-F5344CB8AC3E}">
        <p14:creationId xmlns:p14="http://schemas.microsoft.com/office/powerpoint/2010/main" val="21754720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71AD-6104-2404-7674-5BE4DF4B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1F5CF-E7F4-81F0-3DB1-32A0E1382DCF}"/>
              </a:ext>
            </a:extLst>
          </p:cNvPr>
          <p:cNvSpPr>
            <a:spLocks noGrp="1"/>
          </p:cNvSpPr>
          <p:nvPr>
            <p:ph idx="1"/>
          </p:nvPr>
        </p:nvSpPr>
        <p:spPr>
          <a:xfrm>
            <a:off x="838200" y="914400"/>
            <a:ext cx="10515600" cy="5262563"/>
          </a:xfrm>
        </p:spPr>
        <p:txBody>
          <a:bodyPr>
            <a:normAutofit fontScale="92500" lnSpcReduction="10000"/>
          </a:bodyPr>
          <a:lstStyle/>
          <a:p>
            <a:r>
              <a:rPr lang="en-IN" b="1" dirty="0"/>
              <a:t>Data Security</a:t>
            </a:r>
            <a:r>
              <a:rPr lang="en-IN" dirty="0"/>
              <a:t>:</a:t>
            </a:r>
          </a:p>
          <a:p>
            <a:pPr>
              <a:buFont typeface="Arial" panose="020B0604020202020204" pitchFamily="34" charset="0"/>
              <a:buChar char="•"/>
            </a:pPr>
            <a:r>
              <a:rPr lang="en-IN" dirty="0"/>
              <a:t>Mobile databases often include encryption and other security features to protect sensitive data stored on devices. This is especially important for apps that handle personal information, financial transactions, or health data.</a:t>
            </a:r>
          </a:p>
          <a:p>
            <a:r>
              <a:rPr lang="en-IN" b="1" dirty="0"/>
              <a:t>Use Cases</a:t>
            </a:r>
            <a:r>
              <a:rPr lang="en-IN" dirty="0"/>
              <a:t>:</a:t>
            </a:r>
          </a:p>
          <a:p>
            <a:pPr>
              <a:buFont typeface="Arial" panose="020B0604020202020204" pitchFamily="34" charset="0"/>
              <a:buChar char="•"/>
            </a:pPr>
            <a:r>
              <a:rPr lang="en-IN" b="1" dirty="0"/>
              <a:t>Mobile Apps</a:t>
            </a:r>
            <a:r>
              <a:rPr lang="en-IN" dirty="0"/>
              <a:t>: Apps for e-commerce, social media, or task management that need to store user data, preferences, or offline content.</a:t>
            </a:r>
          </a:p>
          <a:p>
            <a:pPr>
              <a:buFont typeface="Arial" panose="020B0604020202020204" pitchFamily="34" charset="0"/>
              <a:buChar char="•"/>
            </a:pPr>
            <a:r>
              <a:rPr lang="en-IN" b="1" dirty="0"/>
              <a:t>Healthcare</a:t>
            </a:r>
            <a:r>
              <a:rPr lang="en-IN" dirty="0"/>
              <a:t>: Medical apps that store patient data or health metrics offline and sync with central servers when possible.</a:t>
            </a:r>
          </a:p>
          <a:p>
            <a:pPr>
              <a:buFont typeface="Arial" panose="020B0604020202020204" pitchFamily="34" charset="0"/>
              <a:buChar char="•"/>
            </a:pPr>
            <a:r>
              <a:rPr lang="en-IN" b="1" dirty="0"/>
              <a:t>Gaming</a:t>
            </a:r>
            <a:r>
              <a:rPr lang="en-IN" dirty="0"/>
              <a:t>: Games that store user progress and achievements locally on the device and sync across devices or with the cloud.</a:t>
            </a:r>
          </a:p>
          <a:p>
            <a:endParaRPr lang="en-US" dirty="0"/>
          </a:p>
        </p:txBody>
      </p:sp>
    </p:spTree>
    <p:extLst>
      <p:ext uri="{BB962C8B-B14F-4D97-AF65-F5344CB8AC3E}">
        <p14:creationId xmlns:p14="http://schemas.microsoft.com/office/powerpoint/2010/main" val="14623774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FFC4-FEB5-6545-5D24-AD813673195E}"/>
              </a:ext>
            </a:extLst>
          </p:cNvPr>
          <p:cNvSpPr>
            <a:spLocks noGrp="1"/>
          </p:cNvSpPr>
          <p:nvPr>
            <p:ph type="title"/>
          </p:nvPr>
        </p:nvSpPr>
        <p:spPr/>
        <p:txBody>
          <a:bodyPr/>
          <a:lstStyle/>
          <a:p>
            <a:r>
              <a:rPr lang="en-IN" dirty="0"/>
              <a:t>Benefits of Mobile Databases</a:t>
            </a:r>
            <a:endParaRPr lang="en-US" dirty="0"/>
          </a:p>
        </p:txBody>
      </p:sp>
      <p:sp>
        <p:nvSpPr>
          <p:cNvPr id="3" name="Content Placeholder 2">
            <a:extLst>
              <a:ext uri="{FF2B5EF4-FFF2-40B4-BE49-F238E27FC236}">
                <a16:creationId xmlns:a16="http://schemas.microsoft.com/office/drawing/2014/main" id="{823F6077-4626-904D-DC10-B9F4E3CA6C7C}"/>
              </a:ext>
            </a:extLst>
          </p:cNvPr>
          <p:cNvSpPr>
            <a:spLocks noGrp="1"/>
          </p:cNvSpPr>
          <p:nvPr>
            <p:ph idx="1"/>
          </p:nvPr>
        </p:nvSpPr>
        <p:spPr/>
        <p:txBody>
          <a:bodyPr/>
          <a:lstStyle/>
          <a:p>
            <a:r>
              <a:rPr lang="en-IN" b="1" dirty="0" err="1"/>
              <a:t>mproved</a:t>
            </a:r>
            <a:r>
              <a:rPr lang="en-IN" b="1" dirty="0"/>
              <a:t> Performance</a:t>
            </a:r>
            <a:r>
              <a:rPr lang="en-IN" dirty="0"/>
              <a:t>: By storing data locally, mobile databases reduce the need for constant network requests, making apps faster and more responsive.</a:t>
            </a:r>
          </a:p>
          <a:p>
            <a:r>
              <a:rPr lang="en-IN" b="1" dirty="0"/>
              <a:t>Offline Access</a:t>
            </a:r>
            <a:r>
              <a:rPr lang="en-IN" dirty="0"/>
              <a:t>: Mobile databases enable apps to work without an internet connection, providing uninterrupted access to data.</a:t>
            </a:r>
          </a:p>
          <a:p>
            <a:r>
              <a:rPr lang="en-IN" b="1" dirty="0"/>
              <a:t>Real-time Synchronization</a:t>
            </a:r>
            <a:r>
              <a:rPr lang="en-IN" dirty="0"/>
              <a:t>: Cloud-based mobile databases, such as Firebase, allow real-time data syncing across multiple devices, enhancing user experience.</a:t>
            </a:r>
            <a:endParaRPr lang="en-US" dirty="0"/>
          </a:p>
        </p:txBody>
      </p:sp>
    </p:spTree>
    <p:extLst>
      <p:ext uri="{BB962C8B-B14F-4D97-AF65-F5344CB8AC3E}">
        <p14:creationId xmlns:p14="http://schemas.microsoft.com/office/powerpoint/2010/main" val="22485354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9AEB-D681-A72E-2B49-41F93C66DBDA}"/>
              </a:ext>
            </a:extLst>
          </p:cNvPr>
          <p:cNvSpPr>
            <a:spLocks noGrp="1"/>
          </p:cNvSpPr>
          <p:nvPr>
            <p:ph type="title"/>
          </p:nvPr>
        </p:nvSpPr>
        <p:spPr/>
        <p:txBody>
          <a:bodyPr/>
          <a:lstStyle/>
          <a:p>
            <a:r>
              <a:rPr lang="en-IN" dirty="0"/>
              <a:t>Challenges of Mobile Databases</a:t>
            </a:r>
            <a:endParaRPr lang="en-US" dirty="0"/>
          </a:p>
        </p:txBody>
      </p:sp>
      <p:sp>
        <p:nvSpPr>
          <p:cNvPr id="3" name="Content Placeholder 2">
            <a:extLst>
              <a:ext uri="{FF2B5EF4-FFF2-40B4-BE49-F238E27FC236}">
                <a16:creationId xmlns:a16="http://schemas.microsoft.com/office/drawing/2014/main" id="{884BAABC-7EF8-0A0C-371B-F9CA25BAC830}"/>
              </a:ext>
            </a:extLst>
          </p:cNvPr>
          <p:cNvSpPr>
            <a:spLocks noGrp="1"/>
          </p:cNvSpPr>
          <p:nvPr>
            <p:ph idx="1"/>
          </p:nvPr>
        </p:nvSpPr>
        <p:spPr/>
        <p:txBody>
          <a:bodyPr/>
          <a:lstStyle/>
          <a:p>
            <a:pPr>
              <a:buFont typeface="Arial" panose="020B0604020202020204" pitchFamily="34" charset="0"/>
              <a:buChar char="•"/>
            </a:pPr>
            <a:r>
              <a:rPr lang="en-IN" b="1" dirty="0"/>
              <a:t>Storage Limitations</a:t>
            </a:r>
            <a:r>
              <a:rPr lang="en-IN" dirty="0"/>
              <a:t>: Mobile devices typically have limited storage space, so databases must be efficient in their use of resources.</a:t>
            </a:r>
          </a:p>
          <a:p>
            <a:pPr>
              <a:buFont typeface="Arial" panose="020B0604020202020204" pitchFamily="34" charset="0"/>
              <a:buChar char="•"/>
            </a:pPr>
            <a:r>
              <a:rPr lang="en-IN" b="1" dirty="0"/>
              <a:t>Battery Consumption</a:t>
            </a:r>
            <a:r>
              <a:rPr lang="en-IN" dirty="0"/>
              <a:t>: Heavy database operations, especially when syncing data with the cloud, can drain the mobile device's battery.</a:t>
            </a:r>
          </a:p>
          <a:p>
            <a:pPr>
              <a:buFont typeface="Arial" panose="020B0604020202020204" pitchFamily="34" charset="0"/>
              <a:buChar char="•"/>
            </a:pPr>
            <a:r>
              <a:rPr lang="en-IN" b="1" dirty="0"/>
              <a:t>Connectivity Issues</a:t>
            </a:r>
            <a:r>
              <a:rPr lang="en-IN" dirty="0"/>
              <a:t>: Mobile databases must handle situations where network connectivity is intermittent, requiring robust offline capabilities and sync mechanisms.</a:t>
            </a:r>
          </a:p>
          <a:p>
            <a:endParaRPr lang="en-US" dirty="0"/>
          </a:p>
        </p:txBody>
      </p:sp>
    </p:spTree>
    <p:extLst>
      <p:ext uri="{BB962C8B-B14F-4D97-AF65-F5344CB8AC3E}">
        <p14:creationId xmlns:p14="http://schemas.microsoft.com/office/powerpoint/2010/main" val="32513256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089A-ACAE-9FBD-0A93-1C16390B7607}"/>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679B154F-85D1-ECDD-4D0D-08F29A832523}"/>
              </a:ext>
            </a:extLst>
          </p:cNvPr>
          <p:cNvSpPr>
            <a:spLocks noGrp="1"/>
          </p:cNvSpPr>
          <p:nvPr>
            <p:ph idx="1"/>
          </p:nvPr>
        </p:nvSpPr>
        <p:spPr/>
        <p:txBody>
          <a:bodyPr>
            <a:normAutofit lnSpcReduction="10000"/>
          </a:bodyPr>
          <a:lstStyle/>
          <a:p>
            <a:r>
              <a:rPr lang="en-IN" sz="3600" dirty="0"/>
              <a:t>Mobile databases are essential for modern mobile apps, providing efficient, offline, and real-time data management directly on mobile devices. They are optimized to meet the unique constraints of mobile environments, enabling smooth performance and user experiences. Popular options like </a:t>
            </a:r>
            <a:r>
              <a:rPr lang="en-IN" sz="3600" b="1" dirty="0"/>
              <a:t>SQLite</a:t>
            </a:r>
            <a:r>
              <a:rPr lang="en-IN" sz="3600" dirty="0"/>
              <a:t>, </a:t>
            </a:r>
            <a:r>
              <a:rPr lang="en-IN" sz="3600" b="1" dirty="0"/>
              <a:t>Realm</a:t>
            </a:r>
            <a:r>
              <a:rPr lang="en-IN" sz="3600" dirty="0"/>
              <a:t>, and </a:t>
            </a:r>
            <a:r>
              <a:rPr lang="en-IN" sz="3600" b="1" dirty="0"/>
              <a:t>Firebase</a:t>
            </a:r>
            <a:r>
              <a:rPr lang="en-IN" sz="3600" dirty="0"/>
              <a:t> cater to different needs, from simple local storage to complex real-time data syncing.</a:t>
            </a:r>
            <a:endParaRPr lang="en-US" sz="3600" dirty="0"/>
          </a:p>
        </p:txBody>
      </p:sp>
    </p:spTree>
    <p:extLst>
      <p:ext uri="{BB962C8B-B14F-4D97-AF65-F5344CB8AC3E}">
        <p14:creationId xmlns:p14="http://schemas.microsoft.com/office/powerpoint/2010/main" val="381621305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19BC-0439-9BD4-DEC3-76E059C40291}"/>
              </a:ext>
            </a:extLst>
          </p:cNvPr>
          <p:cNvSpPr>
            <a:spLocks noGrp="1"/>
          </p:cNvSpPr>
          <p:nvPr>
            <p:ph type="title"/>
          </p:nvPr>
        </p:nvSpPr>
        <p:spPr/>
        <p:txBody>
          <a:bodyPr/>
          <a:lstStyle/>
          <a:p>
            <a:r>
              <a:rPr lang="en-IN" dirty="0"/>
              <a:t>Learning Management System (LMS)</a:t>
            </a:r>
            <a:endParaRPr lang="en-US" dirty="0"/>
          </a:p>
        </p:txBody>
      </p:sp>
      <p:sp>
        <p:nvSpPr>
          <p:cNvPr id="3" name="Content Placeholder 2">
            <a:extLst>
              <a:ext uri="{FF2B5EF4-FFF2-40B4-BE49-F238E27FC236}">
                <a16:creationId xmlns:a16="http://schemas.microsoft.com/office/drawing/2014/main" id="{9070AB31-D5A4-E64E-7700-5B727DAADC30}"/>
              </a:ext>
            </a:extLst>
          </p:cNvPr>
          <p:cNvSpPr>
            <a:spLocks noGrp="1"/>
          </p:cNvSpPr>
          <p:nvPr>
            <p:ph idx="1"/>
          </p:nvPr>
        </p:nvSpPr>
        <p:spPr/>
        <p:txBody>
          <a:bodyPr>
            <a:normAutofit/>
          </a:bodyPr>
          <a:lstStyle/>
          <a:p>
            <a:r>
              <a:rPr lang="en-IN" sz="3600" dirty="0"/>
              <a:t>A </a:t>
            </a:r>
            <a:r>
              <a:rPr lang="en-IN" sz="3600" b="1" dirty="0"/>
              <a:t>Learning Management System (LMS)</a:t>
            </a:r>
            <a:r>
              <a:rPr lang="en-IN" sz="3600" dirty="0"/>
              <a:t> is a software application or platform used to manage, deliver, and track educational content and training programs. It provides tools for instructors to create, administer, and monitor online courses, as well as for learners to access, interact with, and complete course materials.</a:t>
            </a:r>
          </a:p>
          <a:p>
            <a:endParaRPr lang="en-US" sz="3600" dirty="0"/>
          </a:p>
        </p:txBody>
      </p:sp>
    </p:spTree>
    <p:extLst>
      <p:ext uri="{BB962C8B-B14F-4D97-AF65-F5344CB8AC3E}">
        <p14:creationId xmlns:p14="http://schemas.microsoft.com/office/powerpoint/2010/main" val="104368169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7CBE-A4D1-5CD7-EB6D-ABCF5D2519E4}"/>
              </a:ext>
            </a:extLst>
          </p:cNvPr>
          <p:cNvSpPr>
            <a:spLocks noGrp="1"/>
          </p:cNvSpPr>
          <p:nvPr>
            <p:ph type="title"/>
          </p:nvPr>
        </p:nvSpPr>
        <p:spPr/>
        <p:txBody>
          <a:bodyPr/>
          <a:lstStyle/>
          <a:p>
            <a:r>
              <a:rPr lang="en-IN" dirty="0"/>
              <a:t>Key Features of an LMS</a:t>
            </a:r>
            <a:endParaRPr lang="en-US" dirty="0"/>
          </a:p>
        </p:txBody>
      </p:sp>
      <p:sp>
        <p:nvSpPr>
          <p:cNvPr id="3" name="Content Placeholder 2">
            <a:extLst>
              <a:ext uri="{FF2B5EF4-FFF2-40B4-BE49-F238E27FC236}">
                <a16:creationId xmlns:a16="http://schemas.microsoft.com/office/drawing/2014/main" id="{4874058F-24D2-DB49-D418-8458B98EEF69}"/>
              </a:ext>
            </a:extLst>
          </p:cNvPr>
          <p:cNvSpPr>
            <a:spLocks noGrp="1"/>
          </p:cNvSpPr>
          <p:nvPr>
            <p:ph idx="1"/>
          </p:nvPr>
        </p:nvSpPr>
        <p:spPr/>
        <p:txBody>
          <a:bodyPr/>
          <a:lstStyle/>
          <a:p>
            <a:r>
              <a:rPr lang="en-IN" b="1" dirty="0"/>
              <a:t>Course Creation and Management</a:t>
            </a:r>
            <a:r>
              <a:rPr lang="en-IN" dirty="0"/>
              <a:t>:</a:t>
            </a:r>
          </a:p>
          <a:p>
            <a:pPr>
              <a:buFont typeface="Arial" panose="020B0604020202020204" pitchFamily="34" charset="0"/>
              <a:buChar char="•"/>
            </a:pPr>
            <a:r>
              <a:rPr lang="en-IN" dirty="0"/>
              <a:t>Instructors can design and organize courses, upload materials like videos, quizzes, assignments, and discussion forums, and structure content into modules.</a:t>
            </a:r>
          </a:p>
          <a:p>
            <a:r>
              <a:rPr lang="en-IN" b="1" dirty="0"/>
              <a:t>User </a:t>
            </a:r>
            <a:r>
              <a:rPr lang="en-IN" b="1" dirty="0" err="1"/>
              <a:t>Enrollment</a:t>
            </a:r>
            <a:r>
              <a:rPr lang="en-IN" b="1" dirty="0"/>
              <a:t> and Tracking</a:t>
            </a:r>
            <a:r>
              <a:rPr lang="en-IN" dirty="0"/>
              <a:t>:</a:t>
            </a:r>
          </a:p>
          <a:p>
            <a:pPr>
              <a:buFont typeface="Arial" panose="020B0604020202020204" pitchFamily="34" charset="0"/>
              <a:buChar char="•"/>
            </a:pPr>
            <a:r>
              <a:rPr lang="en-IN" dirty="0"/>
              <a:t>LMS platforms allow for user registration and track learner progress, including course completions, quiz scores, and time spent on each module</a:t>
            </a:r>
          </a:p>
          <a:p>
            <a:endParaRPr lang="en-US" dirty="0"/>
          </a:p>
        </p:txBody>
      </p:sp>
    </p:spTree>
    <p:extLst>
      <p:ext uri="{BB962C8B-B14F-4D97-AF65-F5344CB8AC3E}">
        <p14:creationId xmlns:p14="http://schemas.microsoft.com/office/powerpoint/2010/main" val="320078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2711-E615-BD7D-C5A6-B6359B7E73E4}"/>
              </a:ext>
            </a:extLst>
          </p:cNvPr>
          <p:cNvSpPr>
            <a:spLocks noGrp="1"/>
          </p:cNvSpPr>
          <p:nvPr>
            <p:ph type="title"/>
          </p:nvPr>
        </p:nvSpPr>
        <p:spPr/>
        <p:txBody>
          <a:bodyPr/>
          <a:lstStyle/>
          <a:p>
            <a:r>
              <a:rPr lang="en-IN" dirty="0"/>
              <a:t>Real-Life Applications of OTP</a:t>
            </a:r>
            <a:endParaRPr lang="en-US" dirty="0"/>
          </a:p>
        </p:txBody>
      </p:sp>
      <p:sp>
        <p:nvSpPr>
          <p:cNvPr id="3" name="Content Placeholder 2">
            <a:extLst>
              <a:ext uri="{FF2B5EF4-FFF2-40B4-BE49-F238E27FC236}">
                <a16:creationId xmlns:a16="http://schemas.microsoft.com/office/drawing/2014/main" id="{8F56ADEF-807C-53FB-1F3C-6353437E5A3D}"/>
              </a:ext>
            </a:extLst>
          </p:cNvPr>
          <p:cNvSpPr>
            <a:spLocks noGrp="1"/>
          </p:cNvSpPr>
          <p:nvPr>
            <p:ph idx="1"/>
          </p:nvPr>
        </p:nvSpPr>
        <p:spPr/>
        <p:txBody>
          <a:bodyPr>
            <a:normAutofit lnSpcReduction="10000"/>
          </a:bodyPr>
          <a:lstStyle/>
          <a:p>
            <a:pPr marL="0" indent="0">
              <a:buNone/>
            </a:pPr>
            <a:r>
              <a:rPr lang="en-IN" b="1" dirty="0"/>
              <a:t>Two-Factor Authentication (2FA)</a:t>
            </a:r>
          </a:p>
          <a:p>
            <a:pPr>
              <a:buFont typeface="Arial" panose="020B0604020202020204" pitchFamily="34" charset="0"/>
              <a:buChar char="•"/>
            </a:pPr>
            <a:r>
              <a:rPr lang="en-IN" b="1" dirty="0"/>
              <a:t>Login Security</a:t>
            </a:r>
            <a:r>
              <a:rPr lang="en-IN" dirty="0"/>
              <a:t>: Adds a second layer of authentication beyond username and password.</a:t>
            </a:r>
          </a:p>
          <a:p>
            <a:pPr>
              <a:buFont typeface="Arial" panose="020B0604020202020204" pitchFamily="34" charset="0"/>
              <a:buChar char="•"/>
            </a:pPr>
            <a:r>
              <a:rPr lang="en-IN" b="1" dirty="0"/>
              <a:t>Access Control</a:t>
            </a:r>
            <a:r>
              <a:rPr lang="en-IN" dirty="0"/>
              <a:t>: Used in enterprise systems to secure sensitive data or privileged accounts.</a:t>
            </a:r>
          </a:p>
          <a:p>
            <a:pPr marL="0" indent="0">
              <a:buNone/>
            </a:pPr>
            <a:r>
              <a:rPr lang="en-IN" b="1" dirty="0"/>
              <a:t>Healthcare Systems</a:t>
            </a:r>
          </a:p>
          <a:p>
            <a:pPr>
              <a:buFont typeface="Arial" panose="020B0604020202020204" pitchFamily="34" charset="0"/>
              <a:buChar char="•"/>
            </a:pPr>
            <a:r>
              <a:rPr lang="en-IN" b="1" dirty="0"/>
              <a:t>Patient Portal Access</a:t>
            </a:r>
            <a:r>
              <a:rPr lang="en-IN" dirty="0"/>
              <a:t>: Secure login to view medical records or test results.</a:t>
            </a:r>
          </a:p>
          <a:p>
            <a:pPr>
              <a:buFont typeface="Arial" panose="020B0604020202020204" pitchFamily="34" charset="0"/>
              <a:buChar char="•"/>
            </a:pPr>
            <a:r>
              <a:rPr lang="en-IN" b="1" dirty="0"/>
              <a:t>Telehealth Authentication</a:t>
            </a:r>
            <a:r>
              <a:rPr lang="en-IN" dirty="0"/>
              <a:t>: Verifying patient identity for virtual consultations.</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27320283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6C9B-CA79-036B-A8D5-E47CACD80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8A5AE2-A32D-5F80-C0E9-17CCDCFA6AF3}"/>
              </a:ext>
            </a:extLst>
          </p:cNvPr>
          <p:cNvSpPr>
            <a:spLocks noGrp="1"/>
          </p:cNvSpPr>
          <p:nvPr>
            <p:ph idx="1"/>
          </p:nvPr>
        </p:nvSpPr>
        <p:spPr>
          <a:xfrm>
            <a:off x="838200" y="1275907"/>
            <a:ext cx="10515600" cy="4901056"/>
          </a:xfrm>
        </p:spPr>
        <p:txBody>
          <a:bodyPr>
            <a:normAutofit/>
          </a:bodyPr>
          <a:lstStyle/>
          <a:p>
            <a:r>
              <a:rPr lang="en-IN" b="1" dirty="0"/>
              <a:t>Assessment Tools</a:t>
            </a:r>
            <a:r>
              <a:rPr lang="en-IN" dirty="0"/>
              <a:t>:</a:t>
            </a:r>
          </a:p>
          <a:p>
            <a:pPr>
              <a:buFont typeface="Arial" panose="020B0604020202020204" pitchFamily="34" charset="0"/>
              <a:buChar char="•"/>
            </a:pPr>
            <a:r>
              <a:rPr lang="en-IN" dirty="0"/>
              <a:t>They provide tools for testing knowledge, such as quizzes, exams, and assignments, often with automated grading.</a:t>
            </a:r>
          </a:p>
          <a:p>
            <a:r>
              <a:rPr lang="en-IN" b="1" dirty="0"/>
              <a:t>Collaboration Features</a:t>
            </a:r>
            <a:r>
              <a:rPr lang="en-IN" dirty="0"/>
              <a:t>:</a:t>
            </a:r>
          </a:p>
          <a:p>
            <a:pPr>
              <a:buFont typeface="Arial" panose="020B0604020202020204" pitchFamily="34" charset="0"/>
              <a:buChar char="•"/>
            </a:pPr>
            <a:r>
              <a:rPr lang="en-IN" dirty="0"/>
              <a:t>Features like forums, chat rooms, and group projects help foster collaboration between learners and instructors.</a:t>
            </a:r>
          </a:p>
          <a:p>
            <a:r>
              <a:rPr lang="en-IN" b="1" dirty="0"/>
              <a:t>Reporting and Analytics</a:t>
            </a:r>
            <a:r>
              <a:rPr lang="en-IN" dirty="0"/>
              <a:t>:</a:t>
            </a:r>
          </a:p>
          <a:p>
            <a:pPr>
              <a:buFont typeface="Arial" panose="020B0604020202020204" pitchFamily="34" charset="0"/>
              <a:buChar char="•"/>
            </a:pPr>
            <a:r>
              <a:rPr lang="en-IN" dirty="0"/>
              <a:t>LMS platforms often include reporting features that provide insights into learner progress, engagement, and overall course performance.</a:t>
            </a:r>
          </a:p>
          <a:p>
            <a:endParaRPr lang="en-US" dirty="0"/>
          </a:p>
        </p:txBody>
      </p:sp>
    </p:spTree>
    <p:extLst>
      <p:ext uri="{BB962C8B-B14F-4D97-AF65-F5344CB8AC3E}">
        <p14:creationId xmlns:p14="http://schemas.microsoft.com/office/powerpoint/2010/main" val="146492337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F301-EC28-EE93-4172-706905B053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22B32F-EE6B-3F17-4496-B22CD0A0061D}"/>
              </a:ext>
            </a:extLst>
          </p:cNvPr>
          <p:cNvSpPr>
            <a:spLocks noGrp="1"/>
          </p:cNvSpPr>
          <p:nvPr>
            <p:ph idx="1"/>
          </p:nvPr>
        </p:nvSpPr>
        <p:spPr>
          <a:xfrm>
            <a:off x="838200" y="1073888"/>
            <a:ext cx="10515600" cy="5103075"/>
          </a:xfrm>
        </p:spPr>
        <p:txBody>
          <a:bodyPr>
            <a:normAutofit fontScale="92500" lnSpcReduction="10000"/>
          </a:bodyPr>
          <a:lstStyle/>
          <a:p>
            <a:r>
              <a:rPr lang="en-IN" sz="4000" b="1" dirty="0"/>
              <a:t>Common Use Cases:</a:t>
            </a:r>
          </a:p>
          <a:p>
            <a:pPr>
              <a:buFont typeface="Arial" panose="020B0604020202020204" pitchFamily="34" charset="0"/>
              <a:buChar char="•"/>
            </a:pPr>
            <a:r>
              <a:rPr lang="en-IN" sz="4000" b="1" dirty="0"/>
              <a:t>Corporate Training</a:t>
            </a:r>
            <a:r>
              <a:rPr lang="en-IN" sz="4000" dirty="0"/>
              <a:t>: Companies use LMSs to train employees on skills, compliance, and product knowledge.</a:t>
            </a:r>
          </a:p>
          <a:p>
            <a:pPr>
              <a:buFont typeface="Arial" panose="020B0604020202020204" pitchFamily="34" charset="0"/>
              <a:buChar char="•"/>
            </a:pPr>
            <a:r>
              <a:rPr lang="en-IN" sz="4000" b="1" dirty="0"/>
              <a:t>Higher Education</a:t>
            </a:r>
            <a:r>
              <a:rPr lang="en-IN" sz="4000" dirty="0"/>
              <a:t>: Universities and schools use LMSs for online courses, distance learning, and blended learning environments.</a:t>
            </a:r>
          </a:p>
          <a:p>
            <a:pPr>
              <a:buFont typeface="Arial" panose="020B0604020202020204" pitchFamily="34" charset="0"/>
              <a:buChar char="•"/>
            </a:pPr>
            <a:r>
              <a:rPr lang="en-IN" sz="4000" b="1" dirty="0"/>
              <a:t>Professional Development</a:t>
            </a:r>
            <a:r>
              <a:rPr lang="en-IN" sz="4000" dirty="0"/>
              <a:t>: LMSs provide platforms for continuing education, certifications, and skill development.</a:t>
            </a:r>
          </a:p>
          <a:p>
            <a:endParaRPr lang="en-US" sz="4000" dirty="0"/>
          </a:p>
        </p:txBody>
      </p:sp>
    </p:spTree>
    <p:extLst>
      <p:ext uri="{BB962C8B-B14F-4D97-AF65-F5344CB8AC3E}">
        <p14:creationId xmlns:p14="http://schemas.microsoft.com/office/powerpoint/2010/main" val="25941502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00E4-D25B-273F-D07D-9406DB855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49FB66-EF3A-5149-07E1-85D739A199C0}"/>
              </a:ext>
            </a:extLst>
          </p:cNvPr>
          <p:cNvSpPr>
            <a:spLocks noGrp="1"/>
          </p:cNvSpPr>
          <p:nvPr>
            <p:ph idx="1"/>
          </p:nvPr>
        </p:nvSpPr>
        <p:spPr>
          <a:xfrm>
            <a:off x="838200" y="818707"/>
            <a:ext cx="10515600" cy="5358256"/>
          </a:xfrm>
        </p:spPr>
        <p:txBody>
          <a:bodyPr>
            <a:normAutofit/>
          </a:bodyPr>
          <a:lstStyle/>
          <a:p>
            <a:r>
              <a:rPr lang="en-IN" b="1" dirty="0"/>
              <a:t>Popular Examples of LMS:</a:t>
            </a:r>
          </a:p>
          <a:p>
            <a:pPr>
              <a:buFont typeface="Arial" panose="020B0604020202020204" pitchFamily="34" charset="0"/>
              <a:buChar char="•"/>
            </a:pPr>
            <a:r>
              <a:rPr lang="en-IN" b="1" dirty="0"/>
              <a:t>Moodle</a:t>
            </a:r>
            <a:r>
              <a:rPr lang="en-IN" dirty="0"/>
              <a:t>: An open-source LMS that offers flexibility in course creation and management, used by many educational institutions.</a:t>
            </a:r>
          </a:p>
          <a:p>
            <a:pPr>
              <a:buFont typeface="Arial" panose="020B0604020202020204" pitchFamily="34" charset="0"/>
              <a:buChar char="•"/>
            </a:pPr>
            <a:r>
              <a:rPr lang="en-IN" b="1" dirty="0"/>
              <a:t>Canvas</a:t>
            </a:r>
            <a:r>
              <a:rPr lang="en-IN" dirty="0"/>
              <a:t>: A cloud-based LMS known for its user-friendly interface and integration capabilities with other software tools.</a:t>
            </a:r>
          </a:p>
          <a:p>
            <a:pPr>
              <a:buFont typeface="Arial" panose="020B0604020202020204" pitchFamily="34" charset="0"/>
              <a:buChar char="•"/>
            </a:pPr>
            <a:r>
              <a:rPr lang="en-IN" b="1" dirty="0"/>
              <a:t>Blackboard</a:t>
            </a:r>
            <a:r>
              <a:rPr lang="en-IN" dirty="0"/>
              <a:t>: A widely used LMS in higher education, offering features for both traditional and online learning environments.</a:t>
            </a:r>
          </a:p>
          <a:p>
            <a:pPr>
              <a:buFont typeface="Arial" panose="020B0604020202020204" pitchFamily="34" charset="0"/>
              <a:buChar char="•"/>
            </a:pPr>
            <a:r>
              <a:rPr lang="en-IN" b="1" dirty="0" err="1"/>
              <a:t>TalentLMS</a:t>
            </a:r>
            <a:r>
              <a:rPr lang="en-IN" dirty="0"/>
              <a:t>: An LMS focused on corporate training, known for its easy-to-use interface and scalability.</a:t>
            </a:r>
          </a:p>
          <a:p>
            <a:endParaRPr lang="en-US" dirty="0"/>
          </a:p>
        </p:txBody>
      </p:sp>
    </p:spTree>
    <p:extLst>
      <p:ext uri="{BB962C8B-B14F-4D97-AF65-F5344CB8AC3E}">
        <p14:creationId xmlns:p14="http://schemas.microsoft.com/office/powerpoint/2010/main" val="414432457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B280-0DCB-80E4-96EE-26604DB298C4}"/>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C9B98565-35A8-DF7F-C638-8067EC2FB4C1}"/>
              </a:ext>
            </a:extLst>
          </p:cNvPr>
          <p:cNvSpPr>
            <a:spLocks noGrp="1"/>
          </p:cNvSpPr>
          <p:nvPr>
            <p:ph idx="1"/>
          </p:nvPr>
        </p:nvSpPr>
        <p:spPr/>
        <p:txBody>
          <a:bodyPr>
            <a:normAutofit/>
          </a:bodyPr>
          <a:lstStyle/>
          <a:p>
            <a:r>
              <a:rPr lang="en-IN" sz="4000" dirty="0"/>
              <a:t>An LMS is a powerful tool that enables institutions, businesses, and organizations to deliver, manage, and assess educational content effectively. It streamlines the learning process for both instructors and students, offering flexibility, scalability, and efficiency in training and education.</a:t>
            </a:r>
            <a:endParaRPr lang="en-US" sz="4000" dirty="0"/>
          </a:p>
        </p:txBody>
      </p:sp>
    </p:spTree>
    <p:extLst>
      <p:ext uri="{BB962C8B-B14F-4D97-AF65-F5344CB8AC3E}">
        <p14:creationId xmlns:p14="http://schemas.microsoft.com/office/powerpoint/2010/main" val="254629133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F22F-1975-9375-254D-FBB073BAD0F7}"/>
              </a:ext>
            </a:extLst>
          </p:cNvPr>
          <p:cNvSpPr>
            <a:spLocks noGrp="1"/>
          </p:cNvSpPr>
          <p:nvPr>
            <p:ph type="title"/>
          </p:nvPr>
        </p:nvSpPr>
        <p:spPr/>
        <p:txBody>
          <a:bodyPr/>
          <a:lstStyle/>
          <a:p>
            <a:r>
              <a:rPr lang="en-IN" dirty="0"/>
              <a:t>Task Manager process</a:t>
            </a:r>
            <a:endParaRPr lang="en-US" dirty="0"/>
          </a:p>
        </p:txBody>
      </p:sp>
      <p:sp>
        <p:nvSpPr>
          <p:cNvPr id="3" name="Content Placeholder 2">
            <a:extLst>
              <a:ext uri="{FF2B5EF4-FFF2-40B4-BE49-F238E27FC236}">
                <a16:creationId xmlns:a16="http://schemas.microsoft.com/office/drawing/2014/main" id="{B793769A-EB94-9706-6B2A-AF3F039842DD}"/>
              </a:ext>
            </a:extLst>
          </p:cNvPr>
          <p:cNvSpPr>
            <a:spLocks noGrp="1"/>
          </p:cNvSpPr>
          <p:nvPr>
            <p:ph idx="1"/>
          </p:nvPr>
        </p:nvSpPr>
        <p:spPr/>
        <p:txBody>
          <a:bodyPr/>
          <a:lstStyle/>
          <a:p>
            <a:r>
              <a:rPr lang="en-IN" dirty="0"/>
              <a:t>A </a:t>
            </a:r>
            <a:r>
              <a:rPr lang="en-IN" b="1" dirty="0"/>
              <a:t>Task Manager process</a:t>
            </a:r>
            <a:r>
              <a:rPr lang="en-IN" dirty="0"/>
              <a:t> refers to the individual programs or background operations running on a computer, which can be viewed and managed through the </a:t>
            </a:r>
            <a:r>
              <a:rPr lang="en-IN" b="1" dirty="0"/>
              <a:t>Task Manager</a:t>
            </a:r>
            <a:r>
              <a:rPr lang="en-IN" dirty="0"/>
              <a:t> in operating systems like Windows. The </a:t>
            </a:r>
            <a:r>
              <a:rPr lang="en-IN" b="1" dirty="0"/>
              <a:t>Task Manager</a:t>
            </a:r>
            <a:r>
              <a:rPr lang="en-IN" dirty="0"/>
              <a:t> provides information about the system’s performance, running applications, background processes, CPU usage, memory consumption, network activity, and more.</a:t>
            </a:r>
            <a:endParaRPr lang="en-US" dirty="0"/>
          </a:p>
        </p:txBody>
      </p:sp>
    </p:spTree>
    <p:extLst>
      <p:ext uri="{BB962C8B-B14F-4D97-AF65-F5344CB8AC3E}">
        <p14:creationId xmlns:p14="http://schemas.microsoft.com/office/powerpoint/2010/main" val="755749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A26E-7504-2355-478F-CFC50041A904}"/>
              </a:ext>
            </a:extLst>
          </p:cNvPr>
          <p:cNvSpPr>
            <a:spLocks noGrp="1"/>
          </p:cNvSpPr>
          <p:nvPr>
            <p:ph type="title"/>
          </p:nvPr>
        </p:nvSpPr>
        <p:spPr/>
        <p:txBody>
          <a:bodyPr/>
          <a:lstStyle/>
          <a:p>
            <a:r>
              <a:rPr lang="en-IN" dirty="0"/>
              <a:t>Key Functions of Task Manager Processes</a:t>
            </a:r>
            <a:endParaRPr lang="en-US" dirty="0"/>
          </a:p>
        </p:txBody>
      </p:sp>
      <p:sp>
        <p:nvSpPr>
          <p:cNvPr id="3" name="Content Placeholder 2">
            <a:extLst>
              <a:ext uri="{FF2B5EF4-FFF2-40B4-BE49-F238E27FC236}">
                <a16:creationId xmlns:a16="http://schemas.microsoft.com/office/drawing/2014/main" id="{6D4203CC-776E-B732-121F-28EF74CF7275}"/>
              </a:ext>
            </a:extLst>
          </p:cNvPr>
          <p:cNvSpPr>
            <a:spLocks noGrp="1"/>
          </p:cNvSpPr>
          <p:nvPr>
            <p:ph idx="1"/>
          </p:nvPr>
        </p:nvSpPr>
        <p:spPr>
          <a:xfrm>
            <a:off x="838200" y="1531088"/>
            <a:ext cx="10515600" cy="4961787"/>
          </a:xfrm>
        </p:spPr>
        <p:txBody>
          <a:bodyPr>
            <a:normAutofit fontScale="85000" lnSpcReduction="20000"/>
          </a:bodyPr>
          <a:lstStyle/>
          <a:p>
            <a:r>
              <a:rPr lang="en-IN" b="1" dirty="0"/>
              <a:t>Application Processes</a:t>
            </a:r>
            <a:r>
              <a:rPr lang="en-IN" dirty="0"/>
              <a:t>:</a:t>
            </a:r>
          </a:p>
          <a:p>
            <a:pPr>
              <a:buFont typeface="Arial" panose="020B0604020202020204" pitchFamily="34" charset="0"/>
              <a:buChar char="•"/>
            </a:pPr>
            <a:r>
              <a:rPr lang="en-IN" dirty="0"/>
              <a:t>These are the processes associated with the apps that you have opened manually, such as web browsers, media players, or office applications.</a:t>
            </a:r>
          </a:p>
          <a:p>
            <a:pPr>
              <a:buFont typeface="Arial" panose="020B0604020202020204" pitchFamily="34" charset="0"/>
              <a:buChar char="•"/>
            </a:pPr>
            <a:r>
              <a:rPr lang="en-IN" dirty="0"/>
              <a:t>Example: </a:t>
            </a:r>
            <a:r>
              <a:rPr lang="en-IN" dirty="0" err="1"/>
              <a:t>chrome.exe</a:t>
            </a:r>
            <a:r>
              <a:rPr lang="en-IN" dirty="0"/>
              <a:t> for Google Chrome or </a:t>
            </a:r>
            <a:r>
              <a:rPr lang="en-IN" dirty="0" err="1"/>
              <a:t>winword.exe</a:t>
            </a:r>
            <a:r>
              <a:rPr lang="en-IN" dirty="0"/>
              <a:t> for Microsoft Word.</a:t>
            </a:r>
          </a:p>
          <a:p>
            <a:r>
              <a:rPr lang="en-IN" b="1" dirty="0"/>
              <a:t>Background Processes</a:t>
            </a:r>
            <a:r>
              <a:rPr lang="en-IN" dirty="0"/>
              <a:t>:</a:t>
            </a:r>
          </a:p>
          <a:p>
            <a:pPr>
              <a:buFont typeface="Arial" panose="020B0604020202020204" pitchFamily="34" charset="0"/>
              <a:buChar char="•"/>
            </a:pPr>
            <a:r>
              <a:rPr lang="en-IN" dirty="0"/>
              <a:t>These are processes running in the background that support applications or the operating system itself, often without direct user interaction.</a:t>
            </a:r>
          </a:p>
          <a:p>
            <a:pPr>
              <a:buFont typeface="Arial" panose="020B0604020202020204" pitchFamily="34" charset="0"/>
              <a:buChar char="•"/>
            </a:pPr>
            <a:r>
              <a:rPr lang="en-IN" dirty="0"/>
              <a:t>Example: </a:t>
            </a:r>
            <a:r>
              <a:rPr lang="en-IN" dirty="0" err="1"/>
              <a:t>explorer.exe</a:t>
            </a:r>
            <a:r>
              <a:rPr lang="en-IN" dirty="0"/>
              <a:t> (Windows Explorer) or </a:t>
            </a:r>
            <a:r>
              <a:rPr lang="en-IN" dirty="0" err="1"/>
              <a:t>svchost.exe</a:t>
            </a:r>
            <a:r>
              <a:rPr lang="en-IN" dirty="0"/>
              <a:t> (Service Host for shared system processes).</a:t>
            </a:r>
          </a:p>
          <a:p>
            <a:r>
              <a:rPr lang="en-IN" b="1" dirty="0"/>
              <a:t>System Processes</a:t>
            </a:r>
            <a:r>
              <a:rPr lang="en-IN" dirty="0"/>
              <a:t>:</a:t>
            </a:r>
          </a:p>
          <a:p>
            <a:pPr>
              <a:buFont typeface="Arial" panose="020B0604020202020204" pitchFamily="34" charset="0"/>
              <a:buChar char="•"/>
            </a:pPr>
            <a:r>
              <a:rPr lang="en-IN" dirty="0"/>
              <a:t>These are critical processes required for the operating system to function. They handle essential tasks like managing memory, input/output operations, and system services.</a:t>
            </a:r>
          </a:p>
          <a:p>
            <a:pPr>
              <a:buFont typeface="Arial" panose="020B0604020202020204" pitchFamily="34" charset="0"/>
              <a:buChar char="•"/>
            </a:pPr>
            <a:r>
              <a:rPr lang="en-IN" dirty="0"/>
              <a:t>Example: System Idle Process (measures CPU idle time), </a:t>
            </a:r>
            <a:r>
              <a:rPr lang="en-IN" dirty="0" err="1"/>
              <a:t>csrss.exe</a:t>
            </a:r>
            <a:r>
              <a:rPr lang="en-IN" dirty="0"/>
              <a:t> (Client Server Runtime Process).</a:t>
            </a:r>
          </a:p>
          <a:p>
            <a:endParaRPr lang="en-US" dirty="0"/>
          </a:p>
        </p:txBody>
      </p:sp>
    </p:spTree>
    <p:extLst>
      <p:ext uri="{BB962C8B-B14F-4D97-AF65-F5344CB8AC3E}">
        <p14:creationId xmlns:p14="http://schemas.microsoft.com/office/powerpoint/2010/main" val="369246353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7427-B7B1-A425-6423-11BD288CDA64}"/>
              </a:ext>
            </a:extLst>
          </p:cNvPr>
          <p:cNvSpPr>
            <a:spLocks noGrp="1"/>
          </p:cNvSpPr>
          <p:nvPr>
            <p:ph type="title"/>
          </p:nvPr>
        </p:nvSpPr>
        <p:spPr/>
        <p:txBody>
          <a:bodyPr/>
          <a:lstStyle/>
          <a:p>
            <a:r>
              <a:rPr lang="en-IN" dirty="0"/>
              <a:t>Task Manager Features</a:t>
            </a:r>
            <a:endParaRPr lang="en-US" dirty="0"/>
          </a:p>
        </p:txBody>
      </p:sp>
      <p:sp>
        <p:nvSpPr>
          <p:cNvPr id="3" name="Content Placeholder 2">
            <a:extLst>
              <a:ext uri="{FF2B5EF4-FFF2-40B4-BE49-F238E27FC236}">
                <a16:creationId xmlns:a16="http://schemas.microsoft.com/office/drawing/2014/main" id="{70566C23-D7C6-51A4-30FE-0AEA3FFDC7F2}"/>
              </a:ext>
            </a:extLst>
          </p:cNvPr>
          <p:cNvSpPr>
            <a:spLocks noGrp="1"/>
          </p:cNvSpPr>
          <p:nvPr>
            <p:ph idx="1"/>
          </p:nvPr>
        </p:nvSpPr>
        <p:spPr/>
        <p:txBody>
          <a:bodyPr>
            <a:normAutofit/>
          </a:bodyPr>
          <a:lstStyle/>
          <a:p>
            <a:r>
              <a:rPr lang="en-IN" sz="4000" b="1" dirty="0"/>
              <a:t>Process Tab</a:t>
            </a:r>
            <a:r>
              <a:rPr lang="en-IN" sz="4000" dirty="0"/>
              <a:t>:</a:t>
            </a:r>
          </a:p>
          <a:p>
            <a:pPr>
              <a:buFont typeface="Arial" panose="020B0604020202020204" pitchFamily="34" charset="0"/>
              <a:buChar char="•"/>
            </a:pPr>
            <a:r>
              <a:rPr lang="en-IN" sz="4000" dirty="0"/>
              <a:t>Displays a list of all running processes, along with information about CPU, memory, disk, network, and GPU usage for each process.</a:t>
            </a:r>
          </a:p>
          <a:p>
            <a:pPr>
              <a:buFont typeface="Arial" panose="020B0604020202020204" pitchFamily="34" charset="0"/>
              <a:buChar char="•"/>
            </a:pPr>
            <a:r>
              <a:rPr lang="en-IN" sz="4000" dirty="0"/>
              <a:t>Provides the ability to </a:t>
            </a:r>
            <a:r>
              <a:rPr lang="en-IN" sz="4000" b="1" dirty="0"/>
              <a:t>end tasks</a:t>
            </a:r>
            <a:r>
              <a:rPr lang="en-IN" sz="4000" dirty="0"/>
              <a:t> to free up resources or terminate unresponsive programs.</a:t>
            </a:r>
          </a:p>
          <a:p>
            <a:endParaRPr lang="en-US" sz="4000" dirty="0"/>
          </a:p>
        </p:txBody>
      </p:sp>
    </p:spTree>
    <p:extLst>
      <p:ext uri="{BB962C8B-B14F-4D97-AF65-F5344CB8AC3E}">
        <p14:creationId xmlns:p14="http://schemas.microsoft.com/office/powerpoint/2010/main" val="4130397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7ACA-EEFA-45AB-2758-DED26D98AD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112BD-4AF5-92C6-33E0-557558EC2157}"/>
              </a:ext>
            </a:extLst>
          </p:cNvPr>
          <p:cNvSpPr>
            <a:spLocks noGrp="1"/>
          </p:cNvSpPr>
          <p:nvPr>
            <p:ph idx="1"/>
          </p:nvPr>
        </p:nvSpPr>
        <p:spPr>
          <a:xfrm>
            <a:off x="838200" y="1222744"/>
            <a:ext cx="10515600" cy="5124893"/>
          </a:xfrm>
        </p:spPr>
        <p:txBody>
          <a:bodyPr>
            <a:normAutofit fontScale="92500"/>
          </a:bodyPr>
          <a:lstStyle/>
          <a:p>
            <a:r>
              <a:rPr lang="en-IN" sz="4000" b="1" dirty="0"/>
              <a:t>Performance Tab</a:t>
            </a:r>
            <a:r>
              <a:rPr lang="en-IN" sz="4000" dirty="0"/>
              <a:t>:</a:t>
            </a:r>
          </a:p>
          <a:p>
            <a:pPr>
              <a:buFont typeface="Arial" panose="020B0604020202020204" pitchFamily="34" charset="0"/>
              <a:buChar char="•"/>
            </a:pPr>
            <a:r>
              <a:rPr lang="en-IN" sz="4000" dirty="0"/>
              <a:t>Shows real-time graphs and statistics for system performance, such as CPU usage, memory usage, disk activity, and network utilization.</a:t>
            </a:r>
          </a:p>
          <a:p>
            <a:r>
              <a:rPr lang="en-IN" sz="4000" b="1" dirty="0"/>
              <a:t>App History Tab</a:t>
            </a:r>
            <a:r>
              <a:rPr lang="en-IN" sz="4000" dirty="0"/>
              <a:t> (in newer Windows versions):</a:t>
            </a:r>
          </a:p>
          <a:p>
            <a:pPr>
              <a:buFont typeface="Arial" panose="020B0604020202020204" pitchFamily="34" charset="0"/>
              <a:buChar char="•"/>
            </a:pPr>
            <a:r>
              <a:rPr lang="en-IN" sz="4000" dirty="0"/>
              <a:t>Tracks the resource usage of apps over time, such as CPU time and network usage, helpful for understanding app impact on system performance.</a:t>
            </a:r>
          </a:p>
          <a:p>
            <a:endParaRPr lang="en-US" sz="4000" dirty="0"/>
          </a:p>
        </p:txBody>
      </p:sp>
    </p:spTree>
    <p:extLst>
      <p:ext uri="{BB962C8B-B14F-4D97-AF65-F5344CB8AC3E}">
        <p14:creationId xmlns:p14="http://schemas.microsoft.com/office/powerpoint/2010/main" val="41445867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C578-900E-7041-5B71-524FA05DE7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0E007B-E374-15A3-C2B9-7E5C6A1F6DF0}"/>
              </a:ext>
            </a:extLst>
          </p:cNvPr>
          <p:cNvSpPr>
            <a:spLocks noGrp="1"/>
          </p:cNvSpPr>
          <p:nvPr>
            <p:ph idx="1"/>
          </p:nvPr>
        </p:nvSpPr>
        <p:spPr>
          <a:xfrm>
            <a:off x="838200" y="1031357"/>
            <a:ext cx="10515600" cy="5145605"/>
          </a:xfrm>
        </p:spPr>
        <p:txBody>
          <a:bodyPr>
            <a:normAutofit fontScale="92500" lnSpcReduction="10000"/>
          </a:bodyPr>
          <a:lstStyle/>
          <a:p>
            <a:pPr>
              <a:buFont typeface="+mj-lt"/>
              <a:buAutoNum type="arabicPeriod"/>
            </a:pPr>
            <a:r>
              <a:rPr lang="en-IN" sz="4000" b="1" dirty="0"/>
              <a:t>Startup Tab</a:t>
            </a:r>
            <a:r>
              <a:rPr lang="en-IN" sz="4000" dirty="0"/>
              <a:t>:</a:t>
            </a:r>
          </a:p>
          <a:p>
            <a:pPr marL="742950" lvl="1" indent="-285750">
              <a:buFont typeface="+mj-lt"/>
              <a:buAutoNum type="arabicPeriod"/>
            </a:pPr>
            <a:r>
              <a:rPr lang="en-IN" sz="3600" dirty="0"/>
              <a:t>Lists programs configured to start when the computer boots, allowing users to enable or disable startup items to optimize boot time.</a:t>
            </a:r>
          </a:p>
          <a:p>
            <a:pPr>
              <a:buFont typeface="+mj-lt"/>
              <a:buAutoNum type="arabicPeriod"/>
            </a:pPr>
            <a:r>
              <a:rPr lang="en-IN" sz="4000" b="1" dirty="0"/>
              <a:t>Details Tab</a:t>
            </a:r>
            <a:r>
              <a:rPr lang="en-IN" sz="4000" dirty="0"/>
              <a:t>:</a:t>
            </a:r>
          </a:p>
          <a:p>
            <a:pPr marL="742950" lvl="1" indent="-285750">
              <a:buFont typeface="+mj-lt"/>
              <a:buAutoNum type="arabicPeriod"/>
            </a:pPr>
            <a:r>
              <a:rPr lang="en-IN" sz="3600" dirty="0"/>
              <a:t>Provides a detailed list of all processes, including process IDs (PIDs), memory usage, and CPU usage.</a:t>
            </a:r>
          </a:p>
          <a:p>
            <a:pPr>
              <a:buFont typeface="+mj-lt"/>
              <a:buAutoNum type="arabicPeriod"/>
            </a:pPr>
            <a:r>
              <a:rPr lang="en-IN" sz="4000" b="1" dirty="0"/>
              <a:t>Services Tab</a:t>
            </a:r>
            <a:r>
              <a:rPr lang="en-IN" sz="4000" dirty="0"/>
              <a:t>:</a:t>
            </a:r>
          </a:p>
          <a:p>
            <a:pPr marL="742950" lvl="1" indent="-285750">
              <a:buFont typeface="+mj-lt"/>
              <a:buAutoNum type="arabicPeriod"/>
            </a:pPr>
            <a:r>
              <a:rPr lang="en-IN" sz="3600" dirty="0"/>
              <a:t>Displays the status of system services and allows users to start, stop, or restart services directly from Task Manager.</a:t>
            </a:r>
          </a:p>
          <a:p>
            <a:endParaRPr lang="en-US" sz="4000" dirty="0"/>
          </a:p>
        </p:txBody>
      </p:sp>
    </p:spTree>
    <p:extLst>
      <p:ext uri="{BB962C8B-B14F-4D97-AF65-F5344CB8AC3E}">
        <p14:creationId xmlns:p14="http://schemas.microsoft.com/office/powerpoint/2010/main" val="14006240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967C-E01B-BAE2-B363-BDA0C5319477}"/>
              </a:ext>
            </a:extLst>
          </p:cNvPr>
          <p:cNvSpPr>
            <a:spLocks noGrp="1"/>
          </p:cNvSpPr>
          <p:nvPr>
            <p:ph type="title"/>
          </p:nvPr>
        </p:nvSpPr>
        <p:spPr/>
        <p:txBody>
          <a:bodyPr/>
          <a:lstStyle/>
          <a:p>
            <a:r>
              <a:rPr lang="en-IN" dirty="0"/>
              <a:t>Importance of Task Manager Processes</a:t>
            </a:r>
            <a:endParaRPr lang="en-US" dirty="0"/>
          </a:p>
        </p:txBody>
      </p:sp>
      <p:sp>
        <p:nvSpPr>
          <p:cNvPr id="3" name="Content Placeholder 2">
            <a:extLst>
              <a:ext uri="{FF2B5EF4-FFF2-40B4-BE49-F238E27FC236}">
                <a16:creationId xmlns:a16="http://schemas.microsoft.com/office/drawing/2014/main" id="{9B7052B4-2432-EABB-D259-3B3321C5D63F}"/>
              </a:ext>
            </a:extLst>
          </p:cNvPr>
          <p:cNvSpPr>
            <a:spLocks noGrp="1"/>
          </p:cNvSpPr>
          <p:nvPr>
            <p:ph idx="1"/>
          </p:nvPr>
        </p:nvSpPr>
        <p:spPr/>
        <p:txBody>
          <a:bodyPr/>
          <a:lstStyle/>
          <a:p>
            <a:r>
              <a:rPr lang="en-IN" b="1" dirty="0"/>
              <a:t>Monitoring System Health</a:t>
            </a:r>
            <a:r>
              <a:rPr lang="en-IN" dirty="0"/>
              <a:t>: Task Manager helps users monitor the health and performance of their system in real-time.</a:t>
            </a:r>
          </a:p>
          <a:p>
            <a:r>
              <a:rPr lang="en-IN" b="1" dirty="0"/>
              <a:t>Troubleshooting</a:t>
            </a:r>
            <a:r>
              <a:rPr lang="en-IN" dirty="0"/>
              <a:t>: It allows users to identify and stop unresponsive programs, troubleshoot performance issues, or detect suspicious processes.</a:t>
            </a:r>
          </a:p>
          <a:p>
            <a:r>
              <a:rPr lang="en-IN" b="1" dirty="0"/>
              <a:t>Resource Management</a:t>
            </a:r>
            <a:r>
              <a:rPr lang="en-IN" dirty="0"/>
              <a:t>: Users can see which processes are consuming the most CPU, memory, or disk space and optimize usage.</a:t>
            </a:r>
            <a:endParaRPr lang="en-US" dirty="0"/>
          </a:p>
        </p:txBody>
      </p:sp>
    </p:spTree>
    <p:extLst>
      <p:ext uri="{BB962C8B-B14F-4D97-AF65-F5344CB8AC3E}">
        <p14:creationId xmlns:p14="http://schemas.microsoft.com/office/powerpoint/2010/main" val="299817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EC30-4667-ECF8-E463-84FFA5720E4B}"/>
              </a:ext>
            </a:extLst>
          </p:cNvPr>
          <p:cNvSpPr>
            <a:spLocks noGrp="1"/>
          </p:cNvSpPr>
          <p:nvPr>
            <p:ph type="title"/>
          </p:nvPr>
        </p:nvSpPr>
        <p:spPr/>
        <p:txBody>
          <a:bodyPr/>
          <a:lstStyle/>
          <a:p>
            <a:r>
              <a:rPr lang="en-IN" dirty="0"/>
              <a:t>Real-Life Applications of OTP</a:t>
            </a:r>
            <a:endParaRPr lang="en-US" dirty="0"/>
          </a:p>
        </p:txBody>
      </p:sp>
      <p:sp>
        <p:nvSpPr>
          <p:cNvPr id="3" name="Content Placeholder 2">
            <a:extLst>
              <a:ext uri="{FF2B5EF4-FFF2-40B4-BE49-F238E27FC236}">
                <a16:creationId xmlns:a16="http://schemas.microsoft.com/office/drawing/2014/main" id="{8E4F849C-3AD9-F9F2-6904-5D29D048CED0}"/>
              </a:ext>
            </a:extLst>
          </p:cNvPr>
          <p:cNvSpPr>
            <a:spLocks noGrp="1"/>
          </p:cNvSpPr>
          <p:nvPr>
            <p:ph idx="1"/>
          </p:nvPr>
        </p:nvSpPr>
        <p:spPr/>
        <p:txBody>
          <a:bodyPr>
            <a:normAutofit lnSpcReduction="10000"/>
          </a:bodyPr>
          <a:lstStyle/>
          <a:p>
            <a:pPr marL="0" indent="0">
              <a:buNone/>
            </a:pPr>
            <a:r>
              <a:rPr lang="en-IN" b="1" dirty="0"/>
              <a:t>Government Services</a:t>
            </a:r>
          </a:p>
          <a:p>
            <a:pPr>
              <a:buFont typeface="Arial" panose="020B0604020202020204" pitchFamily="34" charset="0"/>
              <a:buChar char="•"/>
            </a:pPr>
            <a:r>
              <a:rPr lang="en-IN" b="1" dirty="0"/>
              <a:t>Citizen Verification</a:t>
            </a:r>
            <a:r>
              <a:rPr lang="en-IN" dirty="0"/>
              <a:t>: Used in e-Government portals for accessing services like tax filing or voting.</a:t>
            </a:r>
          </a:p>
          <a:p>
            <a:pPr>
              <a:buFont typeface="Arial" panose="020B0604020202020204" pitchFamily="34" charset="0"/>
              <a:buChar char="•"/>
            </a:pPr>
            <a:r>
              <a:rPr lang="en-IN" b="1" dirty="0"/>
              <a:t>Digital Identity</a:t>
            </a:r>
            <a:r>
              <a:rPr lang="en-IN" dirty="0"/>
              <a:t>: Verifying identity for online document submissions.</a:t>
            </a:r>
          </a:p>
          <a:p>
            <a:pPr marL="0" indent="0">
              <a:buNone/>
            </a:pPr>
            <a:r>
              <a:rPr lang="en-IN" b="1" dirty="0"/>
              <a:t>Telecommunications</a:t>
            </a:r>
          </a:p>
          <a:p>
            <a:pPr>
              <a:buFont typeface="Arial" panose="020B0604020202020204" pitchFamily="34" charset="0"/>
              <a:buChar char="•"/>
            </a:pPr>
            <a:r>
              <a:rPr lang="en-IN" b="1" dirty="0"/>
              <a:t>SIM Card Activation</a:t>
            </a:r>
            <a:r>
              <a:rPr lang="en-IN" dirty="0"/>
              <a:t>: OTPs verify ownership during SIM card issuance or activation.</a:t>
            </a:r>
          </a:p>
          <a:p>
            <a:pPr>
              <a:buFont typeface="Arial" panose="020B0604020202020204" pitchFamily="34" charset="0"/>
              <a:buChar char="•"/>
            </a:pPr>
            <a:r>
              <a:rPr lang="en-IN" b="1" dirty="0"/>
              <a:t>Account Management</a:t>
            </a:r>
            <a:r>
              <a:rPr lang="en-IN" dirty="0"/>
              <a:t>: Used for changing account settings or recovering credentials.</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64340118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23AC-99CD-7C24-C9A8-6404FDF0F305}"/>
              </a:ext>
            </a:extLst>
          </p:cNvPr>
          <p:cNvSpPr>
            <a:spLocks noGrp="1"/>
          </p:cNvSpPr>
          <p:nvPr>
            <p:ph type="title"/>
          </p:nvPr>
        </p:nvSpPr>
        <p:spPr/>
        <p:txBody>
          <a:bodyPr/>
          <a:lstStyle/>
          <a:p>
            <a:r>
              <a:rPr lang="en-IN" dirty="0"/>
              <a:t>Caution</a:t>
            </a:r>
            <a:endParaRPr lang="en-US" dirty="0"/>
          </a:p>
        </p:txBody>
      </p:sp>
      <p:sp>
        <p:nvSpPr>
          <p:cNvPr id="3" name="Content Placeholder 2">
            <a:extLst>
              <a:ext uri="{FF2B5EF4-FFF2-40B4-BE49-F238E27FC236}">
                <a16:creationId xmlns:a16="http://schemas.microsoft.com/office/drawing/2014/main" id="{0878055A-8B63-ABA4-34BD-76DB0D76371F}"/>
              </a:ext>
            </a:extLst>
          </p:cNvPr>
          <p:cNvSpPr>
            <a:spLocks noGrp="1"/>
          </p:cNvSpPr>
          <p:nvPr>
            <p:ph idx="1"/>
          </p:nvPr>
        </p:nvSpPr>
        <p:spPr/>
        <p:txBody>
          <a:bodyPr/>
          <a:lstStyle/>
          <a:p>
            <a:r>
              <a:rPr lang="en-IN" dirty="0"/>
              <a:t>While Task Manager is a powerful tool, terminating critical system processes or essential application processes can cause the system to become unstable or even crash. It is advisable to research unknown processes before ending them.</a:t>
            </a:r>
          </a:p>
          <a:p>
            <a:r>
              <a:rPr lang="en-IN" dirty="0"/>
              <a:t>Task Manager is essential for diagnosing and managing system performance, and understanding the processes it displays is crucial for maintaining an efficient and stable computing environment.</a:t>
            </a:r>
          </a:p>
          <a:p>
            <a:pPr marL="0" indent="0">
              <a:buNone/>
            </a:pPr>
            <a:endParaRPr lang="en-US" dirty="0"/>
          </a:p>
        </p:txBody>
      </p:sp>
    </p:spTree>
    <p:extLst>
      <p:ext uri="{BB962C8B-B14F-4D97-AF65-F5344CB8AC3E}">
        <p14:creationId xmlns:p14="http://schemas.microsoft.com/office/powerpoint/2010/main" val="74554335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yellow envelope with a pen and a white card in it&#10;&#10;Description automatically generated">
            <a:extLst>
              <a:ext uri="{FF2B5EF4-FFF2-40B4-BE49-F238E27FC236}">
                <a16:creationId xmlns:a16="http://schemas.microsoft.com/office/drawing/2014/main" id="{42EB689F-4517-117E-B188-40E2E3E6E044}"/>
              </a:ext>
            </a:extLst>
          </p:cNvPr>
          <p:cNvPicPr>
            <a:picLocks noGrp="1" noChangeAspect="1"/>
          </p:cNvPicPr>
          <p:nvPr>
            <p:ph idx="1"/>
          </p:nvPr>
        </p:nvPicPr>
        <p:blipFill>
          <a:blip r:embed="rId2"/>
          <a:srcRect t="6666" b="9080"/>
          <a:stretch/>
        </p:blipFill>
        <p:spPr>
          <a:xfrm>
            <a:off x="20" y="1282"/>
            <a:ext cx="12191980" cy="6856718"/>
          </a:xfrm>
          <a:prstGeom prst="rect">
            <a:avLst/>
          </a:prstGeom>
        </p:spPr>
      </p:pic>
    </p:spTree>
    <p:extLst>
      <p:ext uri="{BB962C8B-B14F-4D97-AF65-F5344CB8AC3E}">
        <p14:creationId xmlns:p14="http://schemas.microsoft.com/office/powerpoint/2010/main" val="491591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8695-38A4-ED91-9722-9B8F89FA1EED}"/>
              </a:ext>
            </a:extLst>
          </p:cNvPr>
          <p:cNvSpPr>
            <a:spLocks noGrp="1"/>
          </p:cNvSpPr>
          <p:nvPr>
            <p:ph type="title"/>
          </p:nvPr>
        </p:nvSpPr>
        <p:spPr/>
        <p:txBody>
          <a:bodyPr/>
          <a:lstStyle/>
          <a:p>
            <a:r>
              <a:rPr lang="en-IN" dirty="0"/>
              <a:t>Real-Life Applications of OTP</a:t>
            </a:r>
            <a:endParaRPr lang="en-US" dirty="0"/>
          </a:p>
        </p:txBody>
      </p:sp>
      <p:sp>
        <p:nvSpPr>
          <p:cNvPr id="3" name="Content Placeholder 2">
            <a:extLst>
              <a:ext uri="{FF2B5EF4-FFF2-40B4-BE49-F238E27FC236}">
                <a16:creationId xmlns:a16="http://schemas.microsoft.com/office/drawing/2014/main" id="{F52E3A79-DD6A-E444-2E57-57D2DAA5D3D5}"/>
              </a:ext>
            </a:extLst>
          </p:cNvPr>
          <p:cNvSpPr>
            <a:spLocks noGrp="1"/>
          </p:cNvSpPr>
          <p:nvPr>
            <p:ph idx="1"/>
          </p:nvPr>
        </p:nvSpPr>
        <p:spPr/>
        <p:txBody>
          <a:bodyPr>
            <a:normAutofit fontScale="85000" lnSpcReduction="20000"/>
          </a:bodyPr>
          <a:lstStyle/>
          <a:p>
            <a:pPr marL="0" indent="0">
              <a:buNone/>
            </a:pPr>
            <a:r>
              <a:rPr lang="en-IN" b="1" dirty="0"/>
              <a:t>Workplace Security</a:t>
            </a:r>
          </a:p>
          <a:p>
            <a:pPr>
              <a:buFont typeface="Arial" panose="020B0604020202020204" pitchFamily="34" charset="0"/>
              <a:buChar char="•"/>
            </a:pPr>
            <a:r>
              <a:rPr lang="en-IN" b="1" dirty="0"/>
              <a:t>VPN and Remote Access</a:t>
            </a:r>
            <a:r>
              <a:rPr lang="en-IN" dirty="0"/>
              <a:t>: Secures access to corporate networks or resources.</a:t>
            </a:r>
          </a:p>
          <a:p>
            <a:pPr>
              <a:buFont typeface="Arial" panose="020B0604020202020204" pitchFamily="34" charset="0"/>
              <a:buChar char="•"/>
            </a:pPr>
            <a:r>
              <a:rPr lang="en-IN" b="1" dirty="0"/>
              <a:t>Privileged Access Management</a:t>
            </a:r>
            <a:r>
              <a:rPr lang="en-IN" dirty="0"/>
              <a:t>: Protects sensitive systems with additional OTP verification.</a:t>
            </a:r>
          </a:p>
          <a:p>
            <a:pPr marL="0" indent="0">
              <a:buNone/>
            </a:pPr>
            <a:r>
              <a:rPr lang="en-IN" b="1" dirty="0"/>
              <a:t>Gaming and Entertainment</a:t>
            </a:r>
          </a:p>
          <a:p>
            <a:pPr>
              <a:buFont typeface="Arial" panose="020B0604020202020204" pitchFamily="34" charset="0"/>
              <a:buChar char="•"/>
            </a:pPr>
            <a:r>
              <a:rPr lang="en-IN" b="1" dirty="0"/>
              <a:t>Account Protection</a:t>
            </a:r>
            <a:r>
              <a:rPr lang="en-IN" dirty="0"/>
              <a:t>: Prevents unauthorized access to gaming accounts.</a:t>
            </a:r>
          </a:p>
          <a:p>
            <a:pPr>
              <a:buFont typeface="Arial" panose="020B0604020202020204" pitchFamily="34" charset="0"/>
              <a:buChar char="•"/>
            </a:pPr>
            <a:r>
              <a:rPr lang="en-IN" b="1" dirty="0"/>
              <a:t>In-Game Purchases</a:t>
            </a:r>
            <a:r>
              <a:rPr lang="en-IN" dirty="0"/>
              <a:t>: Verifies purchases to protect users from fraud.</a:t>
            </a:r>
          </a:p>
          <a:p>
            <a:pPr marL="0" indent="0">
              <a:buNone/>
            </a:pPr>
            <a:r>
              <a:rPr lang="en-IN" b="1" dirty="0"/>
              <a:t>Email and Social Media Security</a:t>
            </a:r>
          </a:p>
          <a:p>
            <a:pPr>
              <a:buFont typeface="Arial" panose="020B0604020202020204" pitchFamily="34" charset="0"/>
              <a:buChar char="•"/>
            </a:pPr>
            <a:r>
              <a:rPr lang="en-IN" b="1" dirty="0"/>
              <a:t>Account Recovery</a:t>
            </a:r>
            <a:r>
              <a:rPr lang="en-IN" dirty="0"/>
              <a:t>: OTPs help reset forgotten passwords or regain account access.</a:t>
            </a:r>
          </a:p>
          <a:p>
            <a:pPr>
              <a:buFont typeface="Arial" panose="020B0604020202020204" pitchFamily="34" charset="0"/>
              <a:buChar char="•"/>
            </a:pPr>
            <a:r>
              <a:rPr lang="en-IN" b="1" dirty="0"/>
              <a:t>Login Alerts</a:t>
            </a:r>
            <a:r>
              <a:rPr lang="en-IN" dirty="0"/>
              <a:t>: Sent when suspicious login activity is detected</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316775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9A76-EFD1-BCE9-4EDD-C61E795B1D40}"/>
              </a:ext>
            </a:extLst>
          </p:cNvPr>
          <p:cNvSpPr>
            <a:spLocks noGrp="1"/>
          </p:cNvSpPr>
          <p:nvPr>
            <p:ph type="title"/>
          </p:nvPr>
        </p:nvSpPr>
        <p:spPr/>
        <p:txBody>
          <a:bodyPr/>
          <a:lstStyle/>
          <a:p>
            <a:r>
              <a:rPr lang="en-IN" dirty="0"/>
              <a:t>OTP Scam</a:t>
            </a:r>
            <a:endParaRPr lang="en-US" dirty="0"/>
          </a:p>
        </p:txBody>
      </p:sp>
      <p:sp>
        <p:nvSpPr>
          <p:cNvPr id="3" name="Content Placeholder 2">
            <a:extLst>
              <a:ext uri="{FF2B5EF4-FFF2-40B4-BE49-F238E27FC236}">
                <a16:creationId xmlns:a16="http://schemas.microsoft.com/office/drawing/2014/main" id="{7E50F32D-5545-1381-038D-B4387F3CA656}"/>
              </a:ext>
            </a:extLst>
          </p:cNvPr>
          <p:cNvSpPr>
            <a:spLocks noGrp="1"/>
          </p:cNvSpPr>
          <p:nvPr>
            <p:ph idx="1"/>
          </p:nvPr>
        </p:nvSpPr>
        <p:spPr>
          <a:xfrm>
            <a:off x="838200" y="1825624"/>
            <a:ext cx="10515600" cy="5032375"/>
          </a:xfrm>
        </p:spPr>
        <p:txBody>
          <a:bodyPr>
            <a:normAutofit fontScale="92500"/>
          </a:bodyPr>
          <a:lstStyle/>
          <a:p>
            <a:r>
              <a:rPr lang="en-IN" b="1" dirty="0"/>
              <a:t>Phishing Attacks</a:t>
            </a:r>
            <a:r>
              <a:rPr lang="en-IN" dirty="0"/>
              <a:t>: Scammers create fake websites or send messages mimicking legitimate companies to trick users into entering OTPs.</a:t>
            </a:r>
          </a:p>
          <a:p>
            <a:r>
              <a:rPr lang="en-IN" b="1" dirty="0"/>
              <a:t>Vishing (Voice Phishing)</a:t>
            </a:r>
            <a:r>
              <a:rPr lang="en-IN" dirty="0"/>
              <a:t>: Scammers call victims, pretending to be from banks, tech support, or service providers, and ask for OTPs to "verify" accounts.</a:t>
            </a:r>
          </a:p>
          <a:p>
            <a:r>
              <a:rPr lang="en-IN" b="1" dirty="0"/>
              <a:t>SIM Swapping</a:t>
            </a:r>
            <a:r>
              <a:rPr lang="en-IN" dirty="0"/>
              <a:t>: Attackers convince mobile carriers to transfer the victim's phone number to a new SIM, intercepting OTPs.</a:t>
            </a:r>
          </a:p>
          <a:p>
            <a:r>
              <a:rPr lang="en-IN" b="1" dirty="0"/>
              <a:t>Social Engineering</a:t>
            </a:r>
            <a:r>
              <a:rPr lang="en-IN" dirty="0"/>
              <a:t>: Scammers manipulate victims into sharing OTPs by creating a sense of urgency, such as claiming suspicious activity or account lockouts.</a:t>
            </a:r>
          </a:p>
          <a:p>
            <a:r>
              <a:rPr lang="en-IN" b="1" dirty="0"/>
              <a:t>Fake Payment Links</a:t>
            </a:r>
            <a:r>
              <a:rPr lang="en-IN" dirty="0"/>
              <a:t>: Scammers send links for fake transactions or refunds, prompting users to enter OTPs to "confirm" the action.</a:t>
            </a:r>
          </a:p>
          <a:p>
            <a:pPr marL="0" indent="0">
              <a:buNone/>
            </a:pPr>
            <a:endParaRPr lang="en-US" dirty="0"/>
          </a:p>
        </p:txBody>
      </p:sp>
    </p:spTree>
    <p:extLst>
      <p:ext uri="{BB962C8B-B14F-4D97-AF65-F5344CB8AC3E}">
        <p14:creationId xmlns:p14="http://schemas.microsoft.com/office/powerpoint/2010/main" val="284068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893D-8935-993D-E6EF-646AF101CB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FE180A-BC75-C624-E5D0-C23868039C79}"/>
              </a:ext>
            </a:extLst>
          </p:cNvPr>
          <p:cNvSpPr>
            <a:spLocks noGrp="1"/>
          </p:cNvSpPr>
          <p:nvPr>
            <p:ph idx="1"/>
          </p:nvPr>
        </p:nvSpPr>
        <p:spPr>
          <a:xfrm>
            <a:off x="838200" y="1063256"/>
            <a:ext cx="10515600" cy="5113707"/>
          </a:xfrm>
        </p:spPr>
        <p:txBody>
          <a:bodyPr>
            <a:normAutofit fontScale="92500" lnSpcReduction="10000"/>
          </a:bodyPr>
          <a:lstStyle/>
          <a:p>
            <a:r>
              <a:rPr lang="en-IN" sz="2800" b="1" dirty="0"/>
              <a:t>E-commerce Scams</a:t>
            </a:r>
            <a:r>
              <a:rPr lang="en-IN" sz="2800" dirty="0"/>
              <a:t>: Fraudsters pretend to be buyers/sellers on platforms and request OTPs to "complete" transactions but steal account access instead.</a:t>
            </a:r>
          </a:p>
          <a:p>
            <a:r>
              <a:rPr lang="en-IN" sz="2800" b="1" dirty="0"/>
              <a:t>Account Takeover (ATO)</a:t>
            </a:r>
            <a:r>
              <a:rPr lang="en-IN" sz="2800" dirty="0"/>
              <a:t>: OTPs are used to hijack online accounts like email, social media, or banking, locking victims out.</a:t>
            </a:r>
          </a:p>
          <a:p>
            <a:r>
              <a:rPr lang="en-IN" sz="2800" b="1" dirty="0"/>
              <a:t>Fraudulent Apps</a:t>
            </a:r>
            <a:r>
              <a:rPr lang="en-IN" sz="2800" dirty="0"/>
              <a:t>: Scammers create fake apps that ask for OTPs under the guise of enhancing security but actually steal them.</a:t>
            </a:r>
          </a:p>
          <a:p>
            <a:r>
              <a:rPr lang="en-IN" sz="2800" b="1" dirty="0"/>
              <a:t>Impersonation of Authorities</a:t>
            </a:r>
            <a:r>
              <a:rPr lang="en-IN" sz="2800" dirty="0"/>
              <a:t>: Scammers pose as government officials or law enforcement, demanding OTPs for fake legal issues or verification.</a:t>
            </a:r>
          </a:p>
          <a:p>
            <a:r>
              <a:rPr lang="en-IN" sz="2800" b="1" dirty="0"/>
              <a:t>Inadequate Awareness</a:t>
            </a:r>
            <a:r>
              <a:rPr lang="en-IN" sz="2800" dirty="0"/>
              <a:t>: Many victims fall prey due to lack of knowledge, not realizing that OTPs should never be shared, even with trusted entities.</a:t>
            </a:r>
          </a:p>
          <a:p>
            <a:endParaRPr lang="en-US" dirty="0"/>
          </a:p>
        </p:txBody>
      </p:sp>
    </p:spTree>
    <p:extLst>
      <p:ext uri="{BB962C8B-B14F-4D97-AF65-F5344CB8AC3E}">
        <p14:creationId xmlns:p14="http://schemas.microsoft.com/office/powerpoint/2010/main" val="174904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25A8-FF79-DD56-5DB1-E31B3AA78581}"/>
              </a:ext>
            </a:extLst>
          </p:cNvPr>
          <p:cNvSpPr>
            <a:spLocks noGrp="1"/>
          </p:cNvSpPr>
          <p:nvPr>
            <p:ph type="title"/>
          </p:nvPr>
        </p:nvSpPr>
        <p:spPr/>
        <p:txBody>
          <a:bodyPr/>
          <a:lstStyle/>
          <a:p>
            <a:r>
              <a:rPr lang="en-IN" dirty="0"/>
              <a:t>Spam OTP</a:t>
            </a:r>
            <a:endParaRPr lang="en-US" dirty="0"/>
          </a:p>
        </p:txBody>
      </p:sp>
      <p:sp>
        <p:nvSpPr>
          <p:cNvPr id="3" name="Content Placeholder 2">
            <a:extLst>
              <a:ext uri="{FF2B5EF4-FFF2-40B4-BE49-F238E27FC236}">
                <a16:creationId xmlns:a16="http://schemas.microsoft.com/office/drawing/2014/main" id="{A3693D7F-BFFC-C797-BB67-FF20481D9D36}"/>
              </a:ext>
            </a:extLst>
          </p:cNvPr>
          <p:cNvSpPr>
            <a:spLocks noGrp="1"/>
          </p:cNvSpPr>
          <p:nvPr>
            <p:ph idx="1"/>
          </p:nvPr>
        </p:nvSpPr>
        <p:spPr>
          <a:xfrm>
            <a:off x="838200" y="1825624"/>
            <a:ext cx="10515600" cy="4915417"/>
          </a:xfrm>
        </p:spPr>
        <p:txBody>
          <a:bodyPr>
            <a:normAutofit fontScale="77500" lnSpcReduction="20000"/>
          </a:bodyPr>
          <a:lstStyle/>
          <a:p>
            <a:pPr marL="0" indent="0">
              <a:buNone/>
            </a:pPr>
            <a:r>
              <a:rPr lang="en-IN" b="1" dirty="0"/>
              <a:t>1. Purpose of Spam OTPs</a:t>
            </a:r>
          </a:p>
          <a:p>
            <a:pPr>
              <a:buFont typeface="Arial" panose="020B0604020202020204" pitchFamily="34" charset="0"/>
              <a:buChar char="•"/>
            </a:pPr>
            <a:r>
              <a:rPr lang="en-IN" dirty="0"/>
              <a:t>Often used to flood users with OTPs, disrupting access to accounts or causing inconvenience.</a:t>
            </a:r>
          </a:p>
          <a:p>
            <a:pPr>
              <a:buFont typeface="Arial" panose="020B0604020202020204" pitchFamily="34" charset="0"/>
              <a:buChar char="•"/>
            </a:pPr>
            <a:r>
              <a:rPr lang="en-IN" dirty="0"/>
              <a:t>Can be used to test stolen credentials or conduct brute force attacks.</a:t>
            </a:r>
          </a:p>
          <a:p>
            <a:pPr marL="0" indent="0">
              <a:buNone/>
            </a:pPr>
            <a:r>
              <a:rPr lang="en-IN" b="1" dirty="0"/>
              <a:t>2. OTP Bombing</a:t>
            </a:r>
          </a:p>
          <a:p>
            <a:pPr>
              <a:buFont typeface="Arial" panose="020B0604020202020204" pitchFamily="34" charset="0"/>
              <a:buChar char="•"/>
            </a:pPr>
            <a:r>
              <a:rPr lang="en-IN" dirty="0"/>
              <a:t>Attackers repeatedly trigger OTP requests, overwhelming the victim with messages.</a:t>
            </a:r>
          </a:p>
          <a:p>
            <a:pPr>
              <a:buFont typeface="Arial" panose="020B0604020202020204" pitchFamily="34" charset="0"/>
              <a:buChar char="•"/>
            </a:pPr>
            <a:r>
              <a:rPr lang="en-IN" dirty="0"/>
              <a:t>Commonly used to harass or distract users during fraudulent activity.</a:t>
            </a:r>
          </a:p>
          <a:p>
            <a:pPr marL="0" indent="0">
              <a:buNone/>
            </a:pPr>
            <a:r>
              <a:rPr lang="en-IN" b="1" dirty="0"/>
              <a:t>3. Credential Stuffing</a:t>
            </a:r>
          </a:p>
          <a:p>
            <a:pPr>
              <a:buFont typeface="Arial" panose="020B0604020202020204" pitchFamily="34" charset="0"/>
              <a:buChar char="•"/>
            </a:pPr>
            <a:r>
              <a:rPr lang="en-IN" dirty="0"/>
              <a:t>Spam OTPs may indicate that attackers are using bots to test large volumes of stolen usernames and passwords.</a:t>
            </a:r>
          </a:p>
          <a:p>
            <a:pPr>
              <a:buFont typeface="Arial" panose="020B0604020202020204" pitchFamily="34" charset="0"/>
              <a:buChar char="•"/>
            </a:pPr>
            <a:r>
              <a:rPr lang="en-IN" dirty="0"/>
              <a:t>OTPs are generated as part of login attempts on various platforms.</a:t>
            </a:r>
          </a:p>
          <a:p>
            <a:pPr marL="0" indent="0">
              <a:buNone/>
            </a:pPr>
            <a:r>
              <a:rPr lang="en-IN" b="1" dirty="0"/>
              <a:t>4. Social Engineering</a:t>
            </a:r>
          </a:p>
          <a:p>
            <a:pPr>
              <a:buFont typeface="Arial" panose="020B0604020202020204" pitchFamily="34" charset="0"/>
              <a:buChar char="•"/>
            </a:pPr>
            <a:r>
              <a:rPr lang="en-IN" dirty="0"/>
              <a:t>Attackers may spam OTPs to create confusion and later contact the victim, pretending to "help" resolve the issue while stealing access.</a:t>
            </a:r>
          </a:p>
          <a:p>
            <a:endParaRPr lang="en-US" dirty="0"/>
          </a:p>
        </p:txBody>
      </p:sp>
    </p:spTree>
    <p:extLst>
      <p:ext uri="{BB962C8B-B14F-4D97-AF65-F5344CB8AC3E}">
        <p14:creationId xmlns:p14="http://schemas.microsoft.com/office/powerpoint/2010/main" val="138979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C99E-3C72-A41A-4858-CB2B1B83EB4A}"/>
              </a:ext>
            </a:extLst>
          </p:cNvPr>
          <p:cNvSpPr>
            <a:spLocks noGrp="1"/>
          </p:cNvSpPr>
          <p:nvPr>
            <p:ph type="title"/>
          </p:nvPr>
        </p:nvSpPr>
        <p:spPr/>
        <p:txBody>
          <a:bodyPr/>
          <a:lstStyle/>
          <a:p>
            <a:r>
              <a:rPr lang="en-IN" b="1" dirty="0"/>
              <a:t>Key Characteristics (The 5 Vs of Big Data)</a:t>
            </a:r>
            <a:br>
              <a:rPr lang="en-IN" b="1" dirty="0"/>
            </a:br>
            <a:endParaRPr lang="en-US" dirty="0"/>
          </a:p>
        </p:txBody>
      </p:sp>
      <p:sp>
        <p:nvSpPr>
          <p:cNvPr id="3" name="Content Placeholder 2">
            <a:extLst>
              <a:ext uri="{FF2B5EF4-FFF2-40B4-BE49-F238E27FC236}">
                <a16:creationId xmlns:a16="http://schemas.microsoft.com/office/drawing/2014/main" id="{84C5E3F6-ACC0-1ABA-8E7C-1EB12CC6168B}"/>
              </a:ext>
            </a:extLst>
          </p:cNvPr>
          <p:cNvSpPr>
            <a:spLocks noGrp="1"/>
          </p:cNvSpPr>
          <p:nvPr>
            <p:ph idx="1"/>
          </p:nvPr>
        </p:nvSpPr>
        <p:spPr>
          <a:xfrm>
            <a:off x="838200" y="1360966"/>
            <a:ext cx="10515600" cy="5497033"/>
          </a:xfrm>
        </p:spPr>
        <p:txBody>
          <a:bodyPr>
            <a:normAutofit/>
          </a:bodyPr>
          <a:lstStyle/>
          <a:p>
            <a:r>
              <a:rPr lang="en-IN" b="1" dirty="0"/>
              <a:t>Volume</a:t>
            </a:r>
            <a:r>
              <a:rPr lang="en-IN" dirty="0"/>
              <a:t>:</a:t>
            </a:r>
          </a:p>
          <a:p>
            <a:pPr>
              <a:buFont typeface="Arial" panose="020B0604020202020204" pitchFamily="34" charset="0"/>
              <a:buChar char="•"/>
            </a:pPr>
            <a:r>
              <a:rPr lang="en-IN" dirty="0"/>
              <a:t>The massive amount of data generated from various sources like social media, sensors, devices, and logs.</a:t>
            </a:r>
          </a:p>
          <a:p>
            <a:pPr>
              <a:buFont typeface="Arial" panose="020B0604020202020204" pitchFamily="34" charset="0"/>
              <a:buChar char="•"/>
            </a:pPr>
            <a:r>
              <a:rPr lang="en-IN" dirty="0"/>
              <a:t>Example: Facebook generates terabytes of user data daily.</a:t>
            </a:r>
          </a:p>
          <a:p>
            <a:r>
              <a:rPr lang="en-IN" b="1" dirty="0"/>
              <a:t>Velocity</a:t>
            </a:r>
            <a:r>
              <a:rPr lang="en-IN" dirty="0"/>
              <a:t>:</a:t>
            </a:r>
          </a:p>
          <a:p>
            <a:pPr>
              <a:buFont typeface="Arial" panose="020B0604020202020204" pitchFamily="34" charset="0"/>
              <a:buChar char="•"/>
            </a:pPr>
            <a:r>
              <a:rPr lang="en-IN" dirty="0"/>
              <a:t>The speed at which data is generated and processed.</a:t>
            </a:r>
          </a:p>
          <a:p>
            <a:pPr>
              <a:buFont typeface="Arial" panose="020B0604020202020204" pitchFamily="34" charset="0"/>
              <a:buChar char="•"/>
            </a:pPr>
            <a:r>
              <a:rPr lang="en-IN" dirty="0"/>
              <a:t>Example: Real-time data from stock markets or IoT devices.</a:t>
            </a:r>
          </a:p>
          <a:p>
            <a:r>
              <a:rPr lang="en-IN" b="1" dirty="0"/>
              <a:t>Variety</a:t>
            </a:r>
            <a:r>
              <a:rPr lang="en-IN" dirty="0"/>
              <a:t>:</a:t>
            </a:r>
          </a:p>
          <a:p>
            <a:pPr>
              <a:buFont typeface="Arial" panose="020B0604020202020204" pitchFamily="34" charset="0"/>
              <a:buChar char="•"/>
            </a:pPr>
            <a:r>
              <a:rPr lang="en-IN" dirty="0"/>
              <a:t>Different types of data: structured (databases), semi-structured (JSON, XML), and unstructured (videos, images, text).</a:t>
            </a:r>
          </a:p>
          <a:p>
            <a:pPr>
              <a:buFont typeface="Arial" panose="020B0604020202020204" pitchFamily="34" charset="0"/>
              <a:buChar char="•"/>
            </a:pPr>
            <a:r>
              <a:rPr lang="en-IN" dirty="0"/>
              <a:t>Example: Tweets, emails, videos, and sensor data.</a:t>
            </a:r>
          </a:p>
          <a:p>
            <a:endParaRPr lang="en-US" dirty="0"/>
          </a:p>
        </p:txBody>
      </p:sp>
    </p:spTree>
    <p:extLst>
      <p:ext uri="{BB962C8B-B14F-4D97-AF65-F5344CB8AC3E}">
        <p14:creationId xmlns:p14="http://schemas.microsoft.com/office/powerpoint/2010/main" val="798514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3FDE2-D9AA-1CC4-CFE1-FD03A84766B3}"/>
              </a:ext>
            </a:extLst>
          </p:cNvPr>
          <p:cNvSpPr>
            <a:spLocks noGrp="1"/>
          </p:cNvSpPr>
          <p:nvPr>
            <p:ph idx="1"/>
          </p:nvPr>
        </p:nvSpPr>
        <p:spPr>
          <a:xfrm>
            <a:off x="838200" y="829338"/>
            <a:ext cx="10515600" cy="5613991"/>
          </a:xfrm>
        </p:spPr>
        <p:txBody>
          <a:bodyPr>
            <a:normAutofit lnSpcReduction="10000"/>
          </a:bodyPr>
          <a:lstStyle/>
          <a:p>
            <a:pPr marL="0" indent="0">
              <a:buNone/>
            </a:pPr>
            <a:r>
              <a:rPr lang="en-IN" sz="3600" b="1" dirty="0"/>
              <a:t>5. SIM Swapping Preparation</a:t>
            </a:r>
          </a:p>
          <a:p>
            <a:pPr>
              <a:buFont typeface="Arial" panose="020B0604020202020204" pitchFamily="34" charset="0"/>
              <a:buChar char="•"/>
            </a:pPr>
            <a:r>
              <a:rPr lang="en-IN" sz="3600" dirty="0"/>
              <a:t>Spam OTPs can be a precursor to SIM swapping attacks, where scammers try to gain control over the victim's phone number.</a:t>
            </a:r>
          </a:p>
          <a:p>
            <a:pPr marL="0" indent="0">
              <a:buNone/>
            </a:pPr>
            <a:r>
              <a:rPr lang="en-IN" sz="3600" b="1" dirty="0"/>
              <a:t>6. Exploiting API Vulnerabilities</a:t>
            </a:r>
          </a:p>
          <a:p>
            <a:pPr>
              <a:buFont typeface="Arial" panose="020B0604020202020204" pitchFamily="34" charset="0"/>
              <a:buChar char="•"/>
            </a:pPr>
            <a:r>
              <a:rPr lang="en-IN" sz="3600" dirty="0"/>
              <a:t>Attackers exploit poorly secured APIs to generate endless OTPs without detection or rate limiting.</a:t>
            </a:r>
          </a:p>
          <a:p>
            <a:pPr marL="0" indent="0">
              <a:buNone/>
            </a:pPr>
            <a:r>
              <a:rPr lang="en-IN" sz="3600" b="1" dirty="0"/>
              <a:t>7. DoS (Denial of Service) Attack</a:t>
            </a:r>
          </a:p>
          <a:p>
            <a:pPr>
              <a:buFont typeface="Arial" panose="020B0604020202020204" pitchFamily="34" charset="0"/>
              <a:buChar char="•"/>
            </a:pPr>
            <a:r>
              <a:rPr lang="en-IN" sz="3600" dirty="0"/>
              <a:t>By sending repeated OTP requests, attackers can overload the victim’s account, preventing legitimate access.</a:t>
            </a:r>
          </a:p>
          <a:p>
            <a:pPr marL="0" indent="0">
              <a:buNone/>
            </a:pPr>
            <a:endParaRPr lang="en-US" sz="3600" dirty="0"/>
          </a:p>
        </p:txBody>
      </p:sp>
    </p:spTree>
    <p:extLst>
      <p:ext uri="{BB962C8B-B14F-4D97-AF65-F5344CB8AC3E}">
        <p14:creationId xmlns:p14="http://schemas.microsoft.com/office/powerpoint/2010/main" val="302769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EC8D-E946-1C24-1959-ED4B7011F5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96523F-BFAD-CDA5-7B07-1B87DBB3C668}"/>
              </a:ext>
            </a:extLst>
          </p:cNvPr>
          <p:cNvSpPr>
            <a:spLocks noGrp="1"/>
          </p:cNvSpPr>
          <p:nvPr>
            <p:ph idx="1"/>
          </p:nvPr>
        </p:nvSpPr>
        <p:spPr>
          <a:xfrm>
            <a:off x="838200" y="839972"/>
            <a:ext cx="10515600" cy="5336991"/>
          </a:xfrm>
        </p:spPr>
        <p:txBody>
          <a:bodyPr>
            <a:normAutofit lnSpcReduction="10000"/>
          </a:bodyPr>
          <a:lstStyle/>
          <a:p>
            <a:pPr marL="0" indent="0">
              <a:buNone/>
            </a:pPr>
            <a:r>
              <a:rPr lang="en-IN" sz="3200" b="1" dirty="0"/>
              <a:t>8. Account Takeover Attempts</a:t>
            </a:r>
          </a:p>
          <a:p>
            <a:pPr>
              <a:buFont typeface="Arial" panose="020B0604020202020204" pitchFamily="34" charset="0"/>
              <a:buChar char="•"/>
            </a:pPr>
            <a:r>
              <a:rPr lang="en-IN" sz="3200" dirty="0"/>
              <a:t>Spam OTPs may indicate that attackers are attempting to hijack an account by triggering password resets.</a:t>
            </a:r>
          </a:p>
          <a:p>
            <a:pPr marL="0" indent="0">
              <a:buNone/>
            </a:pPr>
            <a:r>
              <a:rPr lang="en-IN" sz="3200" b="1" dirty="0"/>
              <a:t>9. Harassment and Prank Use</a:t>
            </a:r>
          </a:p>
          <a:p>
            <a:pPr>
              <a:buFont typeface="Arial" panose="020B0604020202020204" pitchFamily="34" charset="0"/>
              <a:buChar char="•"/>
            </a:pPr>
            <a:r>
              <a:rPr lang="en-IN" sz="3200" dirty="0"/>
              <a:t>Sometimes, spam OTPs are sent for harassment or as a prank, causing inconvenience without any direct security threat.</a:t>
            </a:r>
          </a:p>
          <a:p>
            <a:pPr marL="0" indent="0">
              <a:buNone/>
            </a:pPr>
            <a:r>
              <a:rPr lang="en-IN" sz="3200" b="1" dirty="0"/>
              <a:t>10. Service Abuse by Bots</a:t>
            </a:r>
          </a:p>
          <a:p>
            <a:pPr>
              <a:buFont typeface="Arial" panose="020B0604020202020204" pitchFamily="34" charset="0"/>
              <a:buChar char="•"/>
            </a:pPr>
            <a:r>
              <a:rPr lang="en-IN" sz="3200" dirty="0"/>
              <a:t>Bots can generate spam OTPs to disrupt services, making it difficult for legitimate users to access OTP services like SMS or email.</a:t>
            </a:r>
          </a:p>
          <a:p>
            <a:endParaRPr lang="en-US" sz="3200" dirty="0"/>
          </a:p>
        </p:txBody>
      </p:sp>
    </p:spTree>
    <p:extLst>
      <p:ext uri="{BB962C8B-B14F-4D97-AF65-F5344CB8AC3E}">
        <p14:creationId xmlns:p14="http://schemas.microsoft.com/office/powerpoint/2010/main" val="4021621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D7EA-6EFE-7A76-D862-13AFE902F726}"/>
              </a:ext>
            </a:extLst>
          </p:cNvPr>
          <p:cNvSpPr>
            <a:spLocks noGrp="1"/>
          </p:cNvSpPr>
          <p:nvPr>
            <p:ph type="title"/>
          </p:nvPr>
        </p:nvSpPr>
        <p:spPr/>
        <p:txBody>
          <a:bodyPr/>
          <a:lstStyle/>
          <a:p>
            <a:r>
              <a:rPr lang="en-IN" dirty="0"/>
              <a:t>TRAI (Telecom Regulatory Authority of India)</a:t>
            </a:r>
            <a:endParaRPr lang="en-US" dirty="0"/>
          </a:p>
        </p:txBody>
      </p:sp>
      <p:sp>
        <p:nvSpPr>
          <p:cNvPr id="3" name="Content Placeholder 2">
            <a:extLst>
              <a:ext uri="{FF2B5EF4-FFF2-40B4-BE49-F238E27FC236}">
                <a16:creationId xmlns:a16="http://schemas.microsoft.com/office/drawing/2014/main" id="{A97EDBF3-903F-A21F-9CE2-A80C035E3D94}"/>
              </a:ext>
            </a:extLst>
          </p:cNvPr>
          <p:cNvSpPr>
            <a:spLocks noGrp="1"/>
          </p:cNvSpPr>
          <p:nvPr>
            <p:ph idx="1"/>
          </p:nvPr>
        </p:nvSpPr>
        <p:spPr/>
        <p:txBody>
          <a:bodyPr/>
          <a:lstStyle/>
          <a:p>
            <a:pPr marL="0" indent="0">
              <a:buNone/>
            </a:pPr>
            <a:r>
              <a:rPr lang="en-IN" sz="4400" b="1" dirty="0"/>
              <a:t>TRAI</a:t>
            </a:r>
            <a:r>
              <a:rPr lang="en-IN" sz="4400" dirty="0"/>
              <a:t> stands for </a:t>
            </a:r>
            <a:r>
              <a:rPr lang="en-IN" sz="4400" b="1" dirty="0"/>
              <a:t>Telecom Regulatory Authority of India</a:t>
            </a:r>
            <a:r>
              <a:rPr lang="en-IN" sz="4400" dirty="0"/>
              <a:t>, which is an independent regulatory authority in India. It was established in </a:t>
            </a:r>
            <a:r>
              <a:rPr lang="en-IN" sz="4400" b="1" dirty="0"/>
              <a:t>1997</a:t>
            </a:r>
            <a:r>
              <a:rPr lang="en-IN" sz="4400" dirty="0"/>
              <a:t> by the Government of India under the </a:t>
            </a:r>
            <a:r>
              <a:rPr lang="en-IN" sz="4400" b="1" dirty="0"/>
              <a:t>Telecom Regulatory Authority of India Act, 1997</a:t>
            </a:r>
            <a:r>
              <a:rPr lang="en-IN" dirty="0"/>
              <a:t>.</a:t>
            </a:r>
            <a:endParaRPr lang="en-US" dirty="0"/>
          </a:p>
        </p:txBody>
      </p:sp>
    </p:spTree>
    <p:extLst>
      <p:ext uri="{BB962C8B-B14F-4D97-AF65-F5344CB8AC3E}">
        <p14:creationId xmlns:p14="http://schemas.microsoft.com/office/powerpoint/2010/main" val="3155337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C3D0-2139-9F5B-B60A-01B669FC096D}"/>
              </a:ext>
            </a:extLst>
          </p:cNvPr>
          <p:cNvSpPr>
            <a:spLocks noGrp="1"/>
          </p:cNvSpPr>
          <p:nvPr>
            <p:ph type="title"/>
          </p:nvPr>
        </p:nvSpPr>
        <p:spPr/>
        <p:txBody>
          <a:bodyPr/>
          <a:lstStyle/>
          <a:p>
            <a:r>
              <a:rPr lang="en-IN" dirty="0"/>
              <a:t>Key Functions of TRAI:</a:t>
            </a:r>
            <a:endParaRPr lang="en-US" dirty="0"/>
          </a:p>
        </p:txBody>
      </p:sp>
      <p:sp>
        <p:nvSpPr>
          <p:cNvPr id="3" name="Content Placeholder 2">
            <a:extLst>
              <a:ext uri="{FF2B5EF4-FFF2-40B4-BE49-F238E27FC236}">
                <a16:creationId xmlns:a16="http://schemas.microsoft.com/office/drawing/2014/main" id="{F210A180-3341-F5A2-7CD9-89D27C2FCFE9}"/>
              </a:ext>
            </a:extLst>
          </p:cNvPr>
          <p:cNvSpPr>
            <a:spLocks noGrp="1"/>
          </p:cNvSpPr>
          <p:nvPr>
            <p:ph idx="1"/>
          </p:nvPr>
        </p:nvSpPr>
        <p:spPr>
          <a:xfrm>
            <a:off x="838200" y="1825624"/>
            <a:ext cx="10515600" cy="5032375"/>
          </a:xfrm>
        </p:spPr>
        <p:txBody>
          <a:bodyPr>
            <a:normAutofit lnSpcReduction="10000"/>
          </a:bodyPr>
          <a:lstStyle/>
          <a:p>
            <a:pPr>
              <a:buFont typeface="+mj-lt"/>
              <a:buAutoNum type="arabicPeriod"/>
            </a:pPr>
            <a:r>
              <a:rPr lang="en-IN" b="1" dirty="0"/>
              <a:t>Regulation of Telecom Services</a:t>
            </a:r>
            <a:r>
              <a:rPr lang="en-IN" dirty="0"/>
              <a:t>: TRAI oversees and regulates the telecom industry in India, including fixed-line, mobile, broadband, and satellite services.</a:t>
            </a:r>
          </a:p>
          <a:p>
            <a:pPr>
              <a:buFont typeface="+mj-lt"/>
              <a:buAutoNum type="arabicPeriod"/>
            </a:pPr>
            <a:r>
              <a:rPr lang="en-IN" b="1" dirty="0"/>
              <a:t>Ensuring Consumer Protection</a:t>
            </a:r>
            <a:r>
              <a:rPr lang="en-IN" dirty="0"/>
              <a:t>: TRAI works to protect the interests of consumers by setting quality standards and addressing complaints related to telecom services.</a:t>
            </a:r>
          </a:p>
          <a:p>
            <a:pPr>
              <a:buFont typeface="+mj-lt"/>
              <a:buAutoNum type="arabicPeriod"/>
            </a:pPr>
            <a:r>
              <a:rPr lang="en-IN" b="1" dirty="0"/>
              <a:t>Tariff Regulation</a:t>
            </a:r>
            <a:r>
              <a:rPr lang="en-IN" dirty="0"/>
              <a:t>: It ensures that pricing for telecom services, such as mobile plans and broadband packages, is fair and transparent.</a:t>
            </a:r>
          </a:p>
          <a:p>
            <a:pPr>
              <a:buFont typeface="+mj-lt"/>
              <a:buAutoNum type="arabicPeriod"/>
            </a:pPr>
            <a:r>
              <a:rPr lang="en-IN" b="1" dirty="0"/>
              <a:t>Spectrum Management</a:t>
            </a:r>
            <a:r>
              <a:rPr lang="en-IN" dirty="0"/>
              <a:t>: TRAI helps allocate and manage the radio frequency spectrum used by telecom operators for communication services.</a:t>
            </a:r>
          </a:p>
          <a:p>
            <a:pPr marL="0" indent="0">
              <a:buNone/>
            </a:pPr>
            <a:endParaRPr lang="en-US" dirty="0"/>
          </a:p>
        </p:txBody>
      </p:sp>
    </p:spTree>
    <p:extLst>
      <p:ext uri="{BB962C8B-B14F-4D97-AF65-F5344CB8AC3E}">
        <p14:creationId xmlns:p14="http://schemas.microsoft.com/office/powerpoint/2010/main" val="2027768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E8D0-B4FB-92A0-40EC-9260648A528A}"/>
              </a:ext>
            </a:extLst>
          </p:cNvPr>
          <p:cNvSpPr>
            <a:spLocks noGrp="1"/>
          </p:cNvSpPr>
          <p:nvPr>
            <p:ph type="title"/>
          </p:nvPr>
        </p:nvSpPr>
        <p:spPr/>
        <p:txBody>
          <a:bodyPr/>
          <a:lstStyle/>
          <a:p>
            <a:r>
              <a:rPr lang="en-IN" dirty="0"/>
              <a:t>Key Functions of TRAI:</a:t>
            </a:r>
            <a:endParaRPr lang="en-US" dirty="0"/>
          </a:p>
        </p:txBody>
      </p:sp>
      <p:sp>
        <p:nvSpPr>
          <p:cNvPr id="3" name="Content Placeholder 2">
            <a:extLst>
              <a:ext uri="{FF2B5EF4-FFF2-40B4-BE49-F238E27FC236}">
                <a16:creationId xmlns:a16="http://schemas.microsoft.com/office/drawing/2014/main" id="{F7816AB0-15CE-BE38-85E3-C806ADE61EFA}"/>
              </a:ext>
            </a:extLst>
          </p:cNvPr>
          <p:cNvSpPr>
            <a:spLocks noGrp="1"/>
          </p:cNvSpPr>
          <p:nvPr>
            <p:ph idx="1"/>
          </p:nvPr>
        </p:nvSpPr>
        <p:spPr/>
        <p:txBody>
          <a:bodyPr>
            <a:normAutofit lnSpcReduction="10000"/>
          </a:bodyPr>
          <a:lstStyle/>
          <a:p>
            <a:pPr marL="0" indent="0">
              <a:buNone/>
            </a:pPr>
            <a:r>
              <a:rPr lang="en-IN" b="1" dirty="0"/>
              <a:t> 5.Policy Recommendations</a:t>
            </a:r>
            <a:r>
              <a:rPr lang="en-IN" dirty="0"/>
              <a:t>: It advises the government on matters related to the telecom sector, including issues like broadband expansion, infrastructure, and service quality.</a:t>
            </a:r>
          </a:p>
          <a:p>
            <a:pPr marL="0" indent="0">
              <a:buNone/>
            </a:pPr>
            <a:r>
              <a:rPr lang="en-IN" b="1" dirty="0"/>
              <a:t> 6.Promoting Competition</a:t>
            </a:r>
            <a:r>
              <a:rPr lang="en-IN" dirty="0"/>
              <a:t>: TRAI works to create a competitive market by regulating monopolistic practices and encouraging new players in the telecom market.</a:t>
            </a:r>
          </a:p>
          <a:p>
            <a:pPr marL="0" indent="0">
              <a:buNone/>
            </a:pPr>
            <a:r>
              <a:rPr lang="en-IN" b="1" dirty="0"/>
              <a:t> 7. Quality of Service</a:t>
            </a:r>
            <a:r>
              <a:rPr lang="en-IN" dirty="0"/>
              <a:t>: It sets benchmarks for the quality of telecom services and ensures that providers maintain those standards.</a:t>
            </a:r>
          </a:p>
          <a:p>
            <a:pPr marL="0" indent="0">
              <a:buNone/>
            </a:pPr>
            <a:r>
              <a:rPr lang="en-IN" b="1" dirty="0"/>
              <a:t> 8. Consumer Education</a:t>
            </a:r>
            <a:r>
              <a:rPr lang="en-IN" dirty="0"/>
              <a:t>: TRAI educates consumers about their rights and the available telecom options, helping them make informed choices.</a:t>
            </a:r>
          </a:p>
          <a:p>
            <a:endParaRPr lang="en-US" dirty="0"/>
          </a:p>
        </p:txBody>
      </p:sp>
    </p:spTree>
    <p:extLst>
      <p:ext uri="{BB962C8B-B14F-4D97-AF65-F5344CB8AC3E}">
        <p14:creationId xmlns:p14="http://schemas.microsoft.com/office/powerpoint/2010/main" val="167233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9743-B03B-CD6C-9F97-E258386E8D93}"/>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8E01D926-3E2A-16F0-F62C-B164454F306E}"/>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IN" b="1" dirty="0"/>
              <a:t>Spectrum Management</a:t>
            </a:r>
          </a:p>
          <a:p>
            <a:pPr>
              <a:buFont typeface="Arial" panose="020B0604020202020204" pitchFamily="34" charset="0"/>
              <a:buChar char="•"/>
            </a:pPr>
            <a:r>
              <a:rPr lang="en-IN" b="1" dirty="0"/>
              <a:t>Challenge</a:t>
            </a:r>
            <a:r>
              <a:rPr lang="en-IN" dirty="0"/>
              <a:t>: Proper allocation and efficient utilization of the radio frequency spectrum are complex due to increasing demand, competition, and interference concerns.</a:t>
            </a:r>
          </a:p>
          <a:p>
            <a:pPr>
              <a:buFont typeface="Arial" panose="020B0604020202020204" pitchFamily="34" charset="0"/>
              <a:buChar char="•"/>
            </a:pPr>
            <a:r>
              <a:rPr lang="en-IN" b="1" dirty="0"/>
              <a:t>Reason</a:t>
            </a:r>
            <a:r>
              <a:rPr lang="en-IN" dirty="0"/>
              <a:t>: As mobile and data usage grows, the available spectrum becomes congested, leading to issues in managing bandwidth allocation for both telecom operators and new technologies like 5G</a:t>
            </a:r>
          </a:p>
          <a:p>
            <a:pPr marL="0" indent="0">
              <a:buNone/>
            </a:pPr>
            <a:r>
              <a:rPr lang="en-IN" b="1" dirty="0"/>
              <a:t>Competition and Market Dynamics</a:t>
            </a:r>
          </a:p>
          <a:p>
            <a:pPr>
              <a:buFont typeface="Arial" panose="020B0604020202020204" pitchFamily="34" charset="0"/>
              <a:buChar char="•"/>
            </a:pPr>
            <a:r>
              <a:rPr lang="en-IN" b="1" dirty="0"/>
              <a:t>Challenge</a:t>
            </a:r>
            <a:r>
              <a:rPr lang="en-IN" dirty="0"/>
              <a:t>: Ensuring fair competition and preventing monopolistic practices in an industry with significant market consolidation.</a:t>
            </a:r>
          </a:p>
          <a:p>
            <a:pPr>
              <a:buFont typeface="Arial" panose="020B0604020202020204" pitchFamily="34" charset="0"/>
              <a:buChar char="•"/>
            </a:pPr>
            <a:r>
              <a:rPr lang="en-IN" b="1" dirty="0"/>
              <a:t>Reason</a:t>
            </a:r>
            <a:r>
              <a:rPr lang="en-IN" dirty="0"/>
              <a:t>: With a few dominant players, maintaining competitive pricing, quality of service, and innovation is difficult. Recent mergers and acquisitions in the telecom sector further challenge TRAI’s role in maintaining competition.</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2224341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23A2-AB14-7E2F-B3F0-06935F0805CC}"/>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FFFC50B7-2848-D91B-13E7-34F011AFC905}"/>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IN" b="1" dirty="0"/>
              <a:t>Consumer Protection and Redressal</a:t>
            </a:r>
          </a:p>
          <a:p>
            <a:pPr>
              <a:buFont typeface="Arial" panose="020B0604020202020204" pitchFamily="34" charset="0"/>
              <a:buChar char="•"/>
            </a:pPr>
            <a:r>
              <a:rPr lang="en-IN" b="1" dirty="0"/>
              <a:t>Challenge</a:t>
            </a:r>
            <a:r>
              <a:rPr lang="en-IN" dirty="0"/>
              <a:t>: Protecting consumers from unfair practices and ensuring fast, efficient grievance redressal.</a:t>
            </a:r>
          </a:p>
          <a:p>
            <a:pPr>
              <a:buFont typeface="Arial" panose="020B0604020202020204" pitchFamily="34" charset="0"/>
              <a:buChar char="•"/>
            </a:pPr>
            <a:r>
              <a:rPr lang="en-IN" b="1" dirty="0"/>
              <a:t>Reason</a:t>
            </a:r>
            <a:r>
              <a:rPr lang="en-IN" dirty="0"/>
              <a:t>: Telecom users often face issues like overbilling, poor service quality, and unresolved complaints. Despite TRAI’s efforts, the scale of consumer issues is high, and the resolution process can be slow.</a:t>
            </a:r>
          </a:p>
          <a:p>
            <a:pPr marL="0" indent="0">
              <a:buNone/>
            </a:pPr>
            <a:r>
              <a:rPr lang="en-IN" b="1" dirty="0"/>
              <a:t>Quality of Service (QoS)</a:t>
            </a:r>
          </a:p>
          <a:p>
            <a:pPr>
              <a:buFont typeface="Arial" panose="020B0604020202020204" pitchFamily="34" charset="0"/>
              <a:buChar char="•"/>
            </a:pPr>
            <a:r>
              <a:rPr lang="en-IN" b="1" dirty="0"/>
              <a:t>Challenge</a:t>
            </a:r>
            <a:r>
              <a:rPr lang="en-IN" dirty="0"/>
              <a:t>: Enforcing and improving the </a:t>
            </a:r>
            <a:r>
              <a:rPr lang="en-IN" b="1" dirty="0"/>
              <a:t>Quality of Service (QoS)</a:t>
            </a:r>
            <a:r>
              <a:rPr lang="en-IN" dirty="0"/>
              <a:t> standards for telecom operators.</a:t>
            </a:r>
          </a:p>
          <a:p>
            <a:pPr>
              <a:buFont typeface="Arial" panose="020B0604020202020204" pitchFamily="34" charset="0"/>
              <a:buChar char="•"/>
            </a:pPr>
            <a:r>
              <a:rPr lang="en-IN" b="1" dirty="0"/>
              <a:t>Reason</a:t>
            </a:r>
            <a:r>
              <a:rPr lang="en-IN" dirty="0"/>
              <a:t>: Telecom services, especially mobile networks, suffer from poor connectivity, call drops, slow data speeds, and coverage gaps in rural areas. Ensuring consistent quality nationwide remains a challenge.</a:t>
            </a:r>
          </a:p>
          <a:p>
            <a:endParaRPr lang="en-US" dirty="0"/>
          </a:p>
        </p:txBody>
      </p:sp>
    </p:spTree>
    <p:extLst>
      <p:ext uri="{BB962C8B-B14F-4D97-AF65-F5344CB8AC3E}">
        <p14:creationId xmlns:p14="http://schemas.microsoft.com/office/powerpoint/2010/main" val="342875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612F-BF91-630D-0E2C-77322939B000}"/>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7237A826-DA87-FFD1-B10A-D0452B7783A9}"/>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IN" b="1" dirty="0"/>
              <a:t>Adapting to New Technologies (e.g., 5G)</a:t>
            </a:r>
          </a:p>
          <a:p>
            <a:pPr>
              <a:buFont typeface="Arial" panose="020B0604020202020204" pitchFamily="34" charset="0"/>
              <a:buChar char="•"/>
            </a:pPr>
            <a:r>
              <a:rPr lang="en-IN" b="1" dirty="0"/>
              <a:t>Challenge</a:t>
            </a:r>
            <a:r>
              <a:rPr lang="en-IN" dirty="0"/>
              <a:t>: Regulating new technologies like </a:t>
            </a:r>
            <a:r>
              <a:rPr lang="en-IN" b="1" dirty="0"/>
              <a:t>5G</a:t>
            </a:r>
            <a:r>
              <a:rPr lang="en-IN" dirty="0"/>
              <a:t> and </a:t>
            </a:r>
            <a:r>
              <a:rPr lang="en-IN" b="1" dirty="0"/>
              <a:t>IoT (Internet of Things)</a:t>
            </a:r>
            <a:r>
              <a:rPr lang="en-IN" dirty="0"/>
              <a:t> while ensuring that telecom infrastructure supports them.</a:t>
            </a:r>
          </a:p>
          <a:p>
            <a:pPr>
              <a:buFont typeface="Arial" panose="020B0604020202020204" pitchFamily="34" charset="0"/>
              <a:buChar char="•"/>
            </a:pPr>
            <a:r>
              <a:rPr lang="en-IN" b="1" dirty="0"/>
              <a:t>Reason</a:t>
            </a:r>
            <a:r>
              <a:rPr lang="en-IN" dirty="0"/>
              <a:t>: The adoption of 5G and IoT demands significant changes in spectrum allocation, infrastructure investment, and security protocols, requiring TRAI to stay ahead of technological advancements.</a:t>
            </a:r>
          </a:p>
          <a:p>
            <a:pPr marL="0" indent="0">
              <a:buNone/>
            </a:pPr>
            <a:r>
              <a:rPr lang="en-IN" b="1" dirty="0"/>
              <a:t>Telecom Policy and Infrastructure Development</a:t>
            </a:r>
          </a:p>
          <a:p>
            <a:pPr>
              <a:buFont typeface="Arial" panose="020B0604020202020204" pitchFamily="34" charset="0"/>
              <a:buChar char="•"/>
            </a:pPr>
            <a:r>
              <a:rPr lang="en-IN" b="1" dirty="0"/>
              <a:t>Challenge</a:t>
            </a:r>
            <a:r>
              <a:rPr lang="en-IN" dirty="0"/>
              <a:t>: Designing and implementing policies to foster infrastructure development and ensure equitable access, especially in underserved rural areas.</a:t>
            </a:r>
          </a:p>
          <a:p>
            <a:pPr>
              <a:buFont typeface="Arial" panose="020B0604020202020204" pitchFamily="34" charset="0"/>
              <a:buChar char="•"/>
            </a:pPr>
            <a:r>
              <a:rPr lang="en-IN" b="1" dirty="0"/>
              <a:t>Reason</a:t>
            </a:r>
            <a:r>
              <a:rPr lang="en-IN" dirty="0"/>
              <a:t>: India’s vast and diverse geography presents challenges in building telecom infrastructure, with rural areas often facing limited or no access to reliable internet and mobile services.</a:t>
            </a:r>
          </a:p>
          <a:p>
            <a:endParaRPr lang="en-US" dirty="0"/>
          </a:p>
        </p:txBody>
      </p:sp>
    </p:spTree>
    <p:extLst>
      <p:ext uri="{BB962C8B-B14F-4D97-AF65-F5344CB8AC3E}">
        <p14:creationId xmlns:p14="http://schemas.microsoft.com/office/powerpoint/2010/main" val="890468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2F9A6-018B-9F3C-2F4D-138232099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D0EC9-A5DC-C67D-BD3F-466B9B415A98}"/>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5399A963-54F1-40F1-9420-26CE877AFA76}"/>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IN" b="1" dirty="0"/>
              <a:t>Regulating Tariffs and Price Control</a:t>
            </a:r>
          </a:p>
          <a:p>
            <a:pPr>
              <a:buFont typeface="Arial" panose="020B0604020202020204" pitchFamily="34" charset="0"/>
              <a:buChar char="•"/>
            </a:pPr>
            <a:r>
              <a:rPr lang="en-IN" b="1" dirty="0"/>
              <a:t>Challenge</a:t>
            </a:r>
            <a:r>
              <a:rPr lang="en-IN" dirty="0"/>
              <a:t>: Balancing fair pricing for consumers while ensuring the financial viability of telecom operators.</a:t>
            </a:r>
          </a:p>
          <a:p>
            <a:pPr>
              <a:buFont typeface="Arial" panose="020B0604020202020204" pitchFamily="34" charset="0"/>
              <a:buChar char="•"/>
            </a:pPr>
            <a:r>
              <a:rPr lang="en-IN" b="1" dirty="0"/>
              <a:t>Reason</a:t>
            </a:r>
            <a:r>
              <a:rPr lang="en-IN" dirty="0"/>
              <a:t>: There is a fine line between regulating fair tariffs and ensuring that service providers remain profitable enough to reinvest in infrastructure. High competition has led to price wars, affecting service quality.</a:t>
            </a:r>
          </a:p>
          <a:p>
            <a:pPr marL="0" indent="0">
              <a:buNone/>
            </a:pPr>
            <a:r>
              <a:rPr lang="en-IN" b="1" dirty="0"/>
              <a:t>Dealing with Telecom Fraud</a:t>
            </a:r>
          </a:p>
          <a:p>
            <a:pPr>
              <a:buFont typeface="Arial" panose="020B0604020202020204" pitchFamily="34" charset="0"/>
              <a:buChar char="•"/>
            </a:pPr>
            <a:r>
              <a:rPr lang="en-IN" b="1" dirty="0"/>
              <a:t>Challenge</a:t>
            </a:r>
            <a:r>
              <a:rPr lang="en-IN" dirty="0"/>
              <a:t>: Tackling telecom fraud, including </a:t>
            </a:r>
            <a:r>
              <a:rPr lang="en-IN" b="1" dirty="0"/>
              <a:t>SIM card misuse, number portability fraud</a:t>
            </a:r>
            <a:r>
              <a:rPr lang="en-IN" dirty="0"/>
              <a:t>, and </a:t>
            </a:r>
            <a:r>
              <a:rPr lang="en-IN" b="1" dirty="0"/>
              <a:t>telecom spam</a:t>
            </a:r>
            <a:r>
              <a:rPr lang="en-IN" dirty="0"/>
              <a:t>.</a:t>
            </a:r>
          </a:p>
          <a:p>
            <a:pPr>
              <a:buFont typeface="Arial" panose="020B0604020202020204" pitchFamily="34" charset="0"/>
              <a:buChar char="•"/>
            </a:pPr>
            <a:r>
              <a:rPr lang="en-IN" b="1" dirty="0"/>
              <a:t>Reason</a:t>
            </a:r>
            <a:r>
              <a:rPr lang="en-IN" dirty="0"/>
              <a:t>: With increasing reliance on mobile and internet services, fraudsters exploit loopholes in the telecom system. TRAI must implement stricter regulations to prevent such activities.</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2406618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0449-71FC-9991-9F47-38F89A2E852D}"/>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98860800-E531-F757-D106-7D395A48ECFE}"/>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IN" b="1" dirty="0"/>
              <a:t>Data Privacy and Security</a:t>
            </a:r>
          </a:p>
          <a:p>
            <a:pPr>
              <a:buFont typeface="Arial" panose="020B0604020202020204" pitchFamily="34" charset="0"/>
              <a:buChar char="•"/>
            </a:pPr>
            <a:r>
              <a:rPr lang="en-IN" b="1" dirty="0"/>
              <a:t>Challenge</a:t>
            </a:r>
            <a:r>
              <a:rPr lang="en-IN" dirty="0"/>
              <a:t>: Ensuring the privacy and security of user data amid growing concerns about data breaches and misuse.</a:t>
            </a:r>
          </a:p>
          <a:p>
            <a:pPr>
              <a:buFont typeface="Arial" panose="020B0604020202020204" pitchFamily="34" charset="0"/>
              <a:buChar char="•"/>
            </a:pPr>
            <a:r>
              <a:rPr lang="en-IN" b="1" dirty="0"/>
              <a:t>Reason</a:t>
            </a:r>
            <a:r>
              <a:rPr lang="en-IN" dirty="0"/>
              <a:t>: The rise of data-driven services, including mobile apps, IoT, and digital payments, presents challenges in safeguarding users’ personal data, requiring stronger regulation and enforcement by TRAI.</a:t>
            </a:r>
          </a:p>
          <a:p>
            <a:pPr marL="0" indent="0">
              <a:buNone/>
            </a:pPr>
            <a:r>
              <a:rPr lang="en-IN" b="1" dirty="0"/>
              <a:t>Industry Consolidation and Debt</a:t>
            </a:r>
          </a:p>
          <a:p>
            <a:pPr>
              <a:buFont typeface="Arial" panose="020B0604020202020204" pitchFamily="34" charset="0"/>
              <a:buChar char="•"/>
            </a:pPr>
            <a:r>
              <a:rPr lang="en-IN" b="1" dirty="0"/>
              <a:t>Challenge</a:t>
            </a:r>
            <a:r>
              <a:rPr lang="en-IN" dirty="0"/>
              <a:t>: Addressing the financial stress faced by telecom operators due to high debt and consolidation in the sector.</a:t>
            </a:r>
          </a:p>
          <a:p>
            <a:pPr>
              <a:buFont typeface="Arial" panose="020B0604020202020204" pitchFamily="34" charset="0"/>
              <a:buChar char="•"/>
            </a:pPr>
            <a:r>
              <a:rPr lang="en-IN" b="1" dirty="0"/>
              <a:t>Reason</a:t>
            </a:r>
            <a:r>
              <a:rPr lang="en-IN" dirty="0"/>
              <a:t>: Many telecom operators are facing significant financial challenges, particularly after the introduction of free voice and data services. TRAI must navigate these financial issues while ensuring service continuity.</a:t>
            </a:r>
          </a:p>
          <a:p>
            <a:endParaRPr lang="en-US" dirty="0"/>
          </a:p>
        </p:txBody>
      </p:sp>
    </p:spTree>
    <p:extLst>
      <p:ext uri="{BB962C8B-B14F-4D97-AF65-F5344CB8AC3E}">
        <p14:creationId xmlns:p14="http://schemas.microsoft.com/office/powerpoint/2010/main" val="425082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840B4-4F05-455A-61AD-181A655AA1AB}"/>
              </a:ext>
            </a:extLst>
          </p:cNvPr>
          <p:cNvSpPr>
            <a:spLocks noGrp="1"/>
          </p:cNvSpPr>
          <p:nvPr>
            <p:ph idx="1"/>
          </p:nvPr>
        </p:nvSpPr>
        <p:spPr>
          <a:xfrm>
            <a:off x="838200" y="1010094"/>
            <a:ext cx="10515600" cy="5166870"/>
          </a:xfrm>
        </p:spPr>
        <p:txBody>
          <a:bodyPr>
            <a:normAutofit lnSpcReduction="10000"/>
          </a:bodyPr>
          <a:lstStyle/>
          <a:p>
            <a:r>
              <a:rPr lang="en-IN" sz="3600" b="1" dirty="0"/>
              <a:t>Veracity</a:t>
            </a:r>
            <a:r>
              <a:rPr lang="en-IN" sz="3600" dirty="0"/>
              <a:t>:</a:t>
            </a:r>
          </a:p>
          <a:p>
            <a:pPr>
              <a:buFont typeface="Arial" panose="020B0604020202020204" pitchFamily="34" charset="0"/>
              <a:buChar char="•"/>
            </a:pPr>
            <a:r>
              <a:rPr lang="en-IN" sz="3600" dirty="0"/>
              <a:t>The accuracy, quality, and reliability of data.</a:t>
            </a:r>
          </a:p>
          <a:p>
            <a:pPr>
              <a:buFont typeface="Arial" panose="020B0604020202020204" pitchFamily="34" charset="0"/>
              <a:buChar char="•"/>
            </a:pPr>
            <a:r>
              <a:rPr lang="en-IN" sz="3600" dirty="0"/>
              <a:t>Example: Filtering out fake news or inaccurate sensor readings.</a:t>
            </a:r>
          </a:p>
          <a:p>
            <a:r>
              <a:rPr lang="en-IN" sz="3600" b="1" dirty="0"/>
              <a:t>Value</a:t>
            </a:r>
            <a:r>
              <a:rPr lang="en-IN" sz="3600" dirty="0"/>
              <a:t>:</a:t>
            </a:r>
          </a:p>
          <a:p>
            <a:pPr>
              <a:buFont typeface="Arial" panose="020B0604020202020204" pitchFamily="34" charset="0"/>
              <a:buChar char="•"/>
            </a:pPr>
            <a:r>
              <a:rPr lang="en-IN" sz="3600" dirty="0"/>
              <a:t>The potential to extract meaningful insights and actionable information from the data.</a:t>
            </a:r>
          </a:p>
          <a:p>
            <a:pPr>
              <a:buFont typeface="Arial" panose="020B0604020202020204" pitchFamily="34" charset="0"/>
              <a:buChar char="•"/>
            </a:pPr>
            <a:r>
              <a:rPr lang="en-IN" sz="3600" dirty="0"/>
              <a:t>Example: Personalization of recommendations on e-commerce platform</a:t>
            </a:r>
          </a:p>
          <a:p>
            <a:endParaRPr lang="en-US" sz="3600" dirty="0"/>
          </a:p>
        </p:txBody>
      </p:sp>
    </p:spTree>
    <p:extLst>
      <p:ext uri="{BB962C8B-B14F-4D97-AF65-F5344CB8AC3E}">
        <p14:creationId xmlns:p14="http://schemas.microsoft.com/office/powerpoint/2010/main" val="1396175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2F8F-4F74-C8BD-EA0A-C1A7B10A87D4}"/>
              </a:ext>
            </a:extLst>
          </p:cNvPr>
          <p:cNvSpPr>
            <a:spLocks noGrp="1"/>
          </p:cNvSpPr>
          <p:nvPr>
            <p:ph type="title"/>
          </p:nvPr>
        </p:nvSpPr>
        <p:spPr/>
        <p:txBody>
          <a:bodyPr/>
          <a:lstStyle/>
          <a:p>
            <a:r>
              <a:rPr lang="en-IN" dirty="0"/>
              <a:t>Challenges Faced by TRAI</a:t>
            </a:r>
            <a:endParaRPr lang="en-US" dirty="0"/>
          </a:p>
        </p:txBody>
      </p:sp>
      <p:sp>
        <p:nvSpPr>
          <p:cNvPr id="3" name="Content Placeholder 2">
            <a:extLst>
              <a:ext uri="{FF2B5EF4-FFF2-40B4-BE49-F238E27FC236}">
                <a16:creationId xmlns:a16="http://schemas.microsoft.com/office/drawing/2014/main" id="{D5291782-817E-4A8A-F573-70E99AFE2A84}"/>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IN" b="1" dirty="0"/>
              <a:t>Global and Local Regulatory Alignment</a:t>
            </a:r>
          </a:p>
          <a:p>
            <a:pPr>
              <a:buFont typeface="Arial" panose="020B0604020202020204" pitchFamily="34" charset="0"/>
              <a:buChar char="•"/>
            </a:pPr>
            <a:r>
              <a:rPr lang="en-IN" b="1" dirty="0"/>
              <a:t>Challenge</a:t>
            </a:r>
            <a:r>
              <a:rPr lang="en-IN" dirty="0"/>
              <a:t>: Aligning India’s telecom regulations with global standards and addressing the regulatory needs of an increasingly connected world.</a:t>
            </a:r>
          </a:p>
          <a:p>
            <a:pPr>
              <a:buFont typeface="Arial" panose="020B0604020202020204" pitchFamily="34" charset="0"/>
              <a:buChar char="•"/>
            </a:pPr>
            <a:r>
              <a:rPr lang="en-IN" b="1" dirty="0"/>
              <a:t>Reason</a:t>
            </a:r>
            <a:r>
              <a:rPr lang="en-IN" dirty="0"/>
              <a:t>: The international telecom market is evolving rapidly, and TRAI must keep up with global best practices while also addressing India-specific challenges like the digital divide.</a:t>
            </a:r>
          </a:p>
          <a:p>
            <a:pPr marL="0" indent="0">
              <a:buNone/>
            </a:pPr>
            <a:r>
              <a:rPr lang="en-IN" b="1" dirty="0"/>
              <a:t>Regulation of Over-the-Top (OTT) Services</a:t>
            </a:r>
          </a:p>
          <a:p>
            <a:pPr>
              <a:buFont typeface="Arial" panose="020B0604020202020204" pitchFamily="34" charset="0"/>
              <a:buChar char="•"/>
            </a:pPr>
            <a:r>
              <a:rPr lang="en-IN" b="1" dirty="0"/>
              <a:t>Challenge</a:t>
            </a:r>
            <a:r>
              <a:rPr lang="en-IN" dirty="0"/>
              <a:t>: Determining how to regulate </a:t>
            </a:r>
            <a:r>
              <a:rPr lang="en-IN" b="1" dirty="0"/>
              <a:t>OTT services</a:t>
            </a:r>
            <a:r>
              <a:rPr lang="en-IN" dirty="0"/>
              <a:t> (like WhatsApp, Zoom, and Netflix), which compete with traditional telecom operators but do not pay for infrastructure.</a:t>
            </a:r>
          </a:p>
          <a:p>
            <a:pPr>
              <a:buFont typeface="Arial" panose="020B0604020202020204" pitchFamily="34" charset="0"/>
              <a:buChar char="•"/>
            </a:pPr>
            <a:r>
              <a:rPr lang="en-IN" b="1" dirty="0"/>
              <a:t>Reason</a:t>
            </a:r>
            <a:r>
              <a:rPr lang="en-IN" dirty="0"/>
              <a:t>: TRAI has faced criticism for not effectively regulating OTT platforms, leading to calls for a more level playing field between telecom operators and digital service providers.</a:t>
            </a:r>
          </a:p>
          <a:p>
            <a:endParaRPr lang="en-US" dirty="0"/>
          </a:p>
        </p:txBody>
      </p:sp>
    </p:spTree>
    <p:extLst>
      <p:ext uri="{BB962C8B-B14F-4D97-AF65-F5344CB8AC3E}">
        <p14:creationId xmlns:p14="http://schemas.microsoft.com/office/powerpoint/2010/main" val="989032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C160-19E9-21EF-3A50-E028725AB013}"/>
              </a:ext>
            </a:extLst>
          </p:cNvPr>
          <p:cNvSpPr>
            <a:spLocks noGrp="1"/>
          </p:cNvSpPr>
          <p:nvPr>
            <p:ph type="title"/>
          </p:nvPr>
        </p:nvSpPr>
        <p:spPr/>
        <p:txBody>
          <a:bodyPr/>
          <a:lstStyle/>
          <a:p>
            <a:r>
              <a:rPr lang="en-IN" dirty="0"/>
              <a:t>Message Traceability</a:t>
            </a:r>
            <a:endParaRPr lang="en-US" dirty="0"/>
          </a:p>
        </p:txBody>
      </p:sp>
      <p:sp>
        <p:nvSpPr>
          <p:cNvPr id="3" name="Content Placeholder 2">
            <a:extLst>
              <a:ext uri="{FF2B5EF4-FFF2-40B4-BE49-F238E27FC236}">
                <a16:creationId xmlns:a16="http://schemas.microsoft.com/office/drawing/2014/main" id="{89F4CB18-128F-51AA-79EF-D91FEA5C1821}"/>
              </a:ext>
            </a:extLst>
          </p:cNvPr>
          <p:cNvSpPr>
            <a:spLocks noGrp="1"/>
          </p:cNvSpPr>
          <p:nvPr>
            <p:ph idx="1"/>
          </p:nvPr>
        </p:nvSpPr>
        <p:spPr>
          <a:xfrm>
            <a:off x="838200" y="1825624"/>
            <a:ext cx="10515600" cy="5032375"/>
          </a:xfrm>
        </p:spPr>
        <p:txBody>
          <a:bodyPr/>
          <a:lstStyle/>
          <a:p>
            <a:pPr marL="0" indent="0">
              <a:buNone/>
            </a:pPr>
            <a:r>
              <a:rPr lang="en-IN" b="1" dirty="0"/>
              <a:t>Message traceability</a:t>
            </a:r>
            <a:r>
              <a:rPr lang="en-IN" dirty="0"/>
              <a:t> refers to the ability to track and monitor the path of a message or communication from its origin to its destination. This concept is primarily used in the context of messaging systems, email communications, and other forms of digital communication to ensure transparency, security, and accountability. It is an essential tool for ensuring that communication remains secure, transparent, and compliant with regulations. It provides visibility into message delivery and helps organizations track, verify, and secure digital communications.</a:t>
            </a:r>
            <a:endParaRPr lang="en-US" dirty="0"/>
          </a:p>
        </p:txBody>
      </p:sp>
    </p:spTree>
    <p:extLst>
      <p:ext uri="{BB962C8B-B14F-4D97-AF65-F5344CB8AC3E}">
        <p14:creationId xmlns:p14="http://schemas.microsoft.com/office/powerpoint/2010/main" val="296841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5336-4B62-A5F8-D07F-FCE29A4D9A9D}"/>
              </a:ext>
            </a:extLst>
          </p:cNvPr>
          <p:cNvSpPr>
            <a:spLocks noGrp="1"/>
          </p:cNvSpPr>
          <p:nvPr>
            <p:ph type="title"/>
          </p:nvPr>
        </p:nvSpPr>
        <p:spPr/>
        <p:txBody>
          <a:bodyPr/>
          <a:lstStyle/>
          <a:p>
            <a:r>
              <a:rPr lang="en-IN" dirty="0"/>
              <a:t>Google One</a:t>
            </a:r>
            <a:endParaRPr lang="en-US" dirty="0"/>
          </a:p>
        </p:txBody>
      </p:sp>
      <p:sp>
        <p:nvSpPr>
          <p:cNvPr id="3" name="Content Placeholder 2">
            <a:extLst>
              <a:ext uri="{FF2B5EF4-FFF2-40B4-BE49-F238E27FC236}">
                <a16:creationId xmlns:a16="http://schemas.microsoft.com/office/drawing/2014/main" id="{6B2A5C6D-C954-206E-1F83-5B36219A5D8F}"/>
              </a:ext>
            </a:extLst>
          </p:cNvPr>
          <p:cNvSpPr>
            <a:spLocks noGrp="1"/>
          </p:cNvSpPr>
          <p:nvPr>
            <p:ph idx="1"/>
          </p:nvPr>
        </p:nvSpPr>
        <p:spPr/>
        <p:txBody>
          <a:bodyPr>
            <a:normAutofit/>
          </a:bodyPr>
          <a:lstStyle/>
          <a:p>
            <a:pPr marL="0" indent="0">
              <a:buNone/>
            </a:pPr>
            <a:r>
              <a:rPr lang="en-IN" sz="4000" b="1" dirty="0"/>
              <a:t>Google One</a:t>
            </a:r>
            <a:r>
              <a:rPr lang="en-IN" sz="4000" dirty="0"/>
              <a:t> is a subscription-based service offered by Google that provides expanded cloud storage and additional benefits across Google services. It is designed to enhance the user experience with increased storage capacity and access to various features beyond the standard free offerings.</a:t>
            </a:r>
            <a:endParaRPr lang="en-US" sz="4000" dirty="0"/>
          </a:p>
        </p:txBody>
      </p:sp>
    </p:spTree>
    <p:extLst>
      <p:ext uri="{BB962C8B-B14F-4D97-AF65-F5344CB8AC3E}">
        <p14:creationId xmlns:p14="http://schemas.microsoft.com/office/powerpoint/2010/main" val="1220227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8B9-EE23-4576-E143-F17F49F1BF31}"/>
              </a:ext>
            </a:extLst>
          </p:cNvPr>
          <p:cNvSpPr>
            <a:spLocks noGrp="1"/>
          </p:cNvSpPr>
          <p:nvPr>
            <p:ph type="title"/>
          </p:nvPr>
        </p:nvSpPr>
        <p:spPr/>
        <p:txBody>
          <a:bodyPr/>
          <a:lstStyle/>
          <a:p>
            <a:r>
              <a:rPr lang="en-IN" dirty="0"/>
              <a:t>Key Features of Google One</a:t>
            </a:r>
            <a:endParaRPr lang="en-US" dirty="0"/>
          </a:p>
        </p:txBody>
      </p:sp>
      <p:sp>
        <p:nvSpPr>
          <p:cNvPr id="3" name="Content Placeholder 2">
            <a:extLst>
              <a:ext uri="{FF2B5EF4-FFF2-40B4-BE49-F238E27FC236}">
                <a16:creationId xmlns:a16="http://schemas.microsoft.com/office/drawing/2014/main" id="{58F5D3CE-CBC2-6C2F-6E13-B2810E697BFF}"/>
              </a:ext>
            </a:extLst>
          </p:cNvPr>
          <p:cNvSpPr>
            <a:spLocks noGrp="1"/>
          </p:cNvSpPr>
          <p:nvPr>
            <p:ph idx="1"/>
          </p:nvPr>
        </p:nvSpPr>
        <p:spPr>
          <a:xfrm>
            <a:off x="838200" y="1825625"/>
            <a:ext cx="10515600" cy="4936682"/>
          </a:xfrm>
        </p:spPr>
        <p:txBody>
          <a:bodyPr>
            <a:normAutofit/>
          </a:bodyPr>
          <a:lstStyle/>
          <a:p>
            <a:pPr marL="0" indent="0">
              <a:buNone/>
            </a:pPr>
            <a:r>
              <a:rPr lang="en-IN" b="1" dirty="0"/>
              <a:t>Expanded Cloud Storage</a:t>
            </a:r>
            <a:r>
              <a:rPr lang="en-IN" dirty="0"/>
              <a:t>:</a:t>
            </a:r>
          </a:p>
          <a:p>
            <a:pPr>
              <a:buFont typeface="Arial" panose="020B0604020202020204" pitchFamily="34" charset="0"/>
              <a:buChar char="•"/>
            </a:pPr>
            <a:r>
              <a:rPr lang="en-IN" dirty="0"/>
              <a:t>Google One provides more storage space than the free 15GB that is typically offered with a standard Google account (shared across Gmail, Google Drive, and Google Photos).</a:t>
            </a:r>
          </a:p>
          <a:p>
            <a:pPr>
              <a:buFont typeface="Arial" panose="020B0604020202020204" pitchFamily="34" charset="0"/>
              <a:buChar char="•"/>
            </a:pPr>
            <a:r>
              <a:rPr lang="en-IN" dirty="0"/>
              <a:t>Storage plans range from </a:t>
            </a:r>
            <a:r>
              <a:rPr lang="en-IN" b="1" dirty="0"/>
              <a:t>100GB</a:t>
            </a:r>
            <a:r>
              <a:rPr lang="en-IN" dirty="0"/>
              <a:t> to </a:t>
            </a:r>
            <a:r>
              <a:rPr lang="en-IN" b="1" dirty="0"/>
              <a:t>2TB</a:t>
            </a:r>
            <a:r>
              <a:rPr lang="en-IN" dirty="0"/>
              <a:t> or more, depending on the subscription.</a:t>
            </a:r>
          </a:p>
          <a:p>
            <a:pPr marL="0" indent="0">
              <a:buNone/>
            </a:pPr>
            <a:r>
              <a:rPr lang="en-IN" b="1" dirty="0"/>
              <a:t>Family Sharing</a:t>
            </a:r>
            <a:r>
              <a:rPr lang="en-IN" dirty="0"/>
              <a:t>:</a:t>
            </a:r>
          </a:p>
          <a:p>
            <a:pPr>
              <a:buFont typeface="Arial" panose="020B0604020202020204" pitchFamily="34" charset="0"/>
              <a:buChar char="•"/>
            </a:pPr>
            <a:r>
              <a:rPr lang="en-IN" dirty="0"/>
              <a:t>You can share your Google One storage plan with up to </a:t>
            </a:r>
            <a:r>
              <a:rPr lang="en-IN" b="1" dirty="0"/>
              <a:t>5 family members</a:t>
            </a:r>
            <a:r>
              <a:rPr lang="en-IN" dirty="0"/>
              <a:t>, allowing them to use the additional storage without having to pay separately.</a:t>
            </a:r>
          </a:p>
          <a:p>
            <a:endParaRPr lang="en-US" dirty="0"/>
          </a:p>
        </p:txBody>
      </p:sp>
    </p:spTree>
    <p:extLst>
      <p:ext uri="{BB962C8B-B14F-4D97-AF65-F5344CB8AC3E}">
        <p14:creationId xmlns:p14="http://schemas.microsoft.com/office/powerpoint/2010/main" val="1975411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EDDD-A790-72C4-E9BC-38F3D6FB6D7F}"/>
              </a:ext>
            </a:extLst>
          </p:cNvPr>
          <p:cNvSpPr>
            <a:spLocks noGrp="1"/>
          </p:cNvSpPr>
          <p:nvPr>
            <p:ph type="title"/>
          </p:nvPr>
        </p:nvSpPr>
        <p:spPr/>
        <p:txBody>
          <a:bodyPr/>
          <a:lstStyle/>
          <a:p>
            <a:r>
              <a:rPr lang="en-IN" dirty="0"/>
              <a:t>Key Features of Google One</a:t>
            </a:r>
            <a:endParaRPr lang="en-US" dirty="0"/>
          </a:p>
        </p:txBody>
      </p:sp>
      <p:sp>
        <p:nvSpPr>
          <p:cNvPr id="3" name="Content Placeholder 2">
            <a:extLst>
              <a:ext uri="{FF2B5EF4-FFF2-40B4-BE49-F238E27FC236}">
                <a16:creationId xmlns:a16="http://schemas.microsoft.com/office/drawing/2014/main" id="{7FECFE87-294C-972E-D126-662A81F4F69B}"/>
              </a:ext>
            </a:extLst>
          </p:cNvPr>
          <p:cNvSpPr>
            <a:spLocks noGrp="1"/>
          </p:cNvSpPr>
          <p:nvPr>
            <p:ph idx="1"/>
          </p:nvPr>
        </p:nvSpPr>
        <p:spPr>
          <a:xfrm>
            <a:off x="838200" y="1690688"/>
            <a:ext cx="10515600" cy="4986559"/>
          </a:xfrm>
        </p:spPr>
        <p:txBody>
          <a:bodyPr>
            <a:normAutofit fontScale="92500" lnSpcReduction="20000"/>
          </a:bodyPr>
          <a:lstStyle/>
          <a:p>
            <a:pPr marL="0" indent="0">
              <a:buNone/>
            </a:pPr>
            <a:endParaRPr lang="en-IN" b="1" dirty="0"/>
          </a:p>
          <a:p>
            <a:r>
              <a:rPr lang="en-IN" b="1" dirty="0"/>
              <a:t>Automatic Backup</a:t>
            </a:r>
            <a:r>
              <a:rPr lang="en-IN" dirty="0"/>
              <a:t>:</a:t>
            </a:r>
          </a:p>
          <a:p>
            <a:pPr>
              <a:buFont typeface="Arial" panose="020B0604020202020204" pitchFamily="34" charset="0"/>
              <a:buChar char="•"/>
            </a:pPr>
            <a:r>
              <a:rPr lang="en-IN" dirty="0"/>
              <a:t>Google One offers automatic backup for your Android device, including photos, contacts, and app data.</a:t>
            </a:r>
          </a:p>
          <a:p>
            <a:pPr>
              <a:buFont typeface="Arial" panose="020B0604020202020204" pitchFamily="34" charset="0"/>
              <a:buChar char="•"/>
            </a:pPr>
            <a:r>
              <a:rPr lang="en-IN" dirty="0"/>
              <a:t>This backup helps protect your data in case you lose or switch devices.</a:t>
            </a:r>
          </a:p>
          <a:p>
            <a:pPr marL="0" indent="0">
              <a:buNone/>
            </a:pPr>
            <a:r>
              <a:rPr lang="en-IN" b="1" dirty="0"/>
              <a:t>Google Support</a:t>
            </a:r>
            <a:r>
              <a:rPr lang="en-IN" dirty="0"/>
              <a:t>:</a:t>
            </a:r>
          </a:p>
          <a:p>
            <a:pPr>
              <a:buFont typeface="Arial" panose="020B0604020202020204" pitchFamily="34" charset="0"/>
              <a:buChar char="•"/>
            </a:pPr>
            <a:r>
              <a:rPr lang="en-IN" dirty="0"/>
              <a:t>Google One subscribers receive access to </a:t>
            </a:r>
            <a:r>
              <a:rPr lang="en-IN" b="1" dirty="0"/>
              <a:t>premium support</a:t>
            </a:r>
            <a:r>
              <a:rPr lang="en-IN" dirty="0"/>
              <a:t>, which includes direct assistance from Google experts for any issues related to Google products and services like Google Photos, Gmail, and Google Drive.</a:t>
            </a:r>
          </a:p>
          <a:p>
            <a:pPr marL="0" indent="0">
              <a:buNone/>
            </a:pPr>
            <a:r>
              <a:rPr lang="en-IN" b="1" dirty="0"/>
              <a:t>Google Play Benefits</a:t>
            </a:r>
            <a:r>
              <a:rPr lang="en-IN" dirty="0"/>
              <a:t>:</a:t>
            </a:r>
          </a:p>
          <a:p>
            <a:pPr>
              <a:buFont typeface="Arial" panose="020B0604020202020204" pitchFamily="34" charset="0"/>
              <a:buChar char="•"/>
            </a:pPr>
            <a:r>
              <a:rPr lang="en-IN" dirty="0"/>
              <a:t>Subscribers get exclusive discounts and offers on the </a:t>
            </a:r>
            <a:r>
              <a:rPr lang="en-IN" b="1" dirty="0"/>
              <a:t>Google Play Store</a:t>
            </a:r>
            <a:r>
              <a:rPr lang="en-IN" dirty="0"/>
              <a:t>, including app deals, movies, and other content.</a:t>
            </a:r>
          </a:p>
          <a:p>
            <a:endParaRPr lang="en-US" dirty="0"/>
          </a:p>
        </p:txBody>
      </p:sp>
    </p:spTree>
    <p:extLst>
      <p:ext uri="{BB962C8B-B14F-4D97-AF65-F5344CB8AC3E}">
        <p14:creationId xmlns:p14="http://schemas.microsoft.com/office/powerpoint/2010/main" val="826834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AF845-E241-7701-72C8-021B89280B84}"/>
              </a:ext>
            </a:extLst>
          </p:cNvPr>
          <p:cNvSpPr>
            <a:spLocks noGrp="1"/>
          </p:cNvSpPr>
          <p:nvPr>
            <p:ph idx="1"/>
          </p:nvPr>
        </p:nvSpPr>
        <p:spPr>
          <a:xfrm>
            <a:off x="838200" y="1052624"/>
            <a:ext cx="10515600" cy="5263116"/>
          </a:xfrm>
        </p:spPr>
        <p:txBody>
          <a:bodyPr>
            <a:normAutofit fontScale="77500" lnSpcReduction="20000"/>
          </a:bodyPr>
          <a:lstStyle/>
          <a:p>
            <a:pPr marL="0" indent="0">
              <a:buNone/>
            </a:pPr>
            <a:r>
              <a:rPr lang="en-IN" b="1" dirty="0"/>
              <a:t>Enhanced Google Photos Features</a:t>
            </a:r>
            <a:r>
              <a:rPr lang="en-IN" dirty="0"/>
              <a:t>:</a:t>
            </a:r>
          </a:p>
          <a:p>
            <a:pPr>
              <a:buFont typeface="Arial" panose="020B0604020202020204" pitchFamily="34" charset="0"/>
              <a:buChar char="•"/>
            </a:pPr>
            <a:r>
              <a:rPr lang="en-IN" b="1" dirty="0"/>
              <a:t>Storage for Photos</a:t>
            </a:r>
            <a:r>
              <a:rPr lang="en-IN" dirty="0"/>
              <a:t>: Google One subscribers get access to additional storage for photos and videos in </a:t>
            </a:r>
            <a:r>
              <a:rPr lang="en-IN" b="1" dirty="0"/>
              <a:t>Google Photos</a:t>
            </a:r>
            <a:r>
              <a:rPr lang="en-IN" dirty="0"/>
              <a:t>.</a:t>
            </a:r>
          </a:p>
          <a:p>
            <a:pPr>
              <a:buFont typeface="Arial" panose="020B0604020202020204" pitchFamily="34" charset="0"/>
              <a:buChar char="•"/>
            </a:pPr>
            <a:r>
              <a:rPr lang="en-IN" b="1" dirty="0"/>
              <a:t>Enhanced Editing Tools</a:t>
            </a:r>
            <a:r>
              <a:rPr lang="en-IN" dirty="0"/>
              <a:t>: Some advanced editing and creation tools are available to Google One members, enhancing the photo and video editing experience.</a:t>
            </a:r>
          </a:p>
          <a:p>
            <a:pPr marL="0" indent="0">
              <a:buNone/>
            </a:pPr>
            <a:r>
              <a:rPr lang="en-IN" b="1" dirty="0"/>
              <a:t>VPN for Android</a:t>
            </a:r>
            <a:r>
              <a:rPr lang="en-IN" dirty="0"/>
              <a:t>:</a:t>
            </a:r>
          </a:p>
          <a:p>
            <a:pPr>
              <a:buFont typeface="Arial" panose="020B0604020202020204" pitchFamily="34" charset="0"/>
              <a:buChar char="•"/>
            </a:pPr>
            <a:r>
              <a:rPr lang="en-IN" b="1" dirty="0"/>
              <a:t>VPN (Virtual Private Network)</a:t>
            </a:r>
            <a:r>
              <a:rPr lang="en-IN" dirty="0"/>
              <a:t> is available with some Google One plans (usually the 2TB or higher plans). This feature helps improve online privacy by encrypting your internet connection and hiding your IP address.</a:t>
            </a:r>
          </a:p>
          <a:p>
            <a:r>
              <a:rPr lang="en-IN" b="1" dirty="0"/>
              <a:t>Access to Google Workspace (Formerly G Suite)</a:t>
            </a:r>
            <a:r>
              <a:rPr lang="en-IN" dirty="0"/>
              <a:t>:</a:t>
            </a:r>
          </a:p>
          <a:p>
            <a:pPr>
              <a:buFont typeface="Arial" panose="020B0604020202020204" pitchFamily="34" charset="0"/>
              <a:buChar char="•"/>
            </a:pPr>
            <a:r>
              <a:rPr lang="en-IN" dirty="0"/>
              <a:t>In higher plans, Google One users may gain benefits related to </a:t>
            </a:r>
            <a:r>
              <a:rPr lang="en-IN" b="1" dirty="0"/>
              <a:t>Google Workspace</a:t>
            </a:r>
            <a:r>
              <a:rPr lang="en-IN" dirty="0"/>
              <a:t>, which includes professional tools like Google Meet, Google Docs, Sheets, and Google Slides for teams.</a:t>
            </a:r>
          </a:p>
          <a:p>
            <a:r>
              <a:rPr lang="en-IN" b="1" dirty="0"/>
              <a:t>Priority Support for Google Services</a:t>
            </a:r>
            <a:r>
              <a:rPr lang="en-IN" dirty="0"/>
              <a:t>:</a:t>
            </a:r>
          </a:p>
          <a:p>
            <a:pPr>
              <a:buFont typeface="Arial" panose="020B0604020202020204" pitchFamily="34" charset="0"/>
              <a:buChar char="•"/>
            </a:pPr>
            <a:r>
              <a:rPr lang="en-IN" dirty="0"/>
              <a:t>Google One subscribers are given priority when contacting Google support, which can be useful in troubleshooting issues with Google services.</a:t>
            </a:r>
          </a:p>
          <a:p>
            <a:endParaRPr lang="en-US" dirty="0"/>
          </a:p>
        </p:txBody>
      </p:sp>
    </p:spTree>
    <p:extLst>
      <p:ext uri="{BB962C8B-B14F-4D97-AF65-F5344CB8AC3E}">
        <p14:creationId xmlns:p14="http://schemas.microsoft.com/office/powerpoint/2010/main" val="1980617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8CB9-1A58-EFDC-1DC0-2E738B4CC917}"/>
              </a:ext>
            </a:extLst>
          </p:cNvPr>
          <p:cNvSpPr>
            <a:spLocks noGrp="1"/>
          </p:cNvSpPr>
          <p:nvPr>
            <p:ph type="title"/>
          </p:nvPr>
        </p:nvSpPr>
        <p:spPr/>
        <p:txBody>
          <a:bodyPr/>
          <a:lstStyle/>
          <a:p>
            <a:r>
              <a:rPr lang="en-IN" dirty="0"/>
              <a:t>Google Analytics</a:t>
            </a:r>
            <a:endParaRPr lang="en-US" dirty="0"/>
          </a:p>
        </p:txBody>
      </p:sp>
      <p:sp>
        <p:nvSpPr>
          <p:cNvPr id="3" name="Content Placeholder 2">
            <a:extLst>
              <a:ext uri="{FF2B5EF4-FFF2-40B4-BE49-F238E27FC236}">
                <a16:creationId xmlns:a16="http://schemas.microsoft.com/office/drawing/2014/main" id="{517D672A-4627-75D3-97D2-C26C3A8D4CA2}"/>
              </a:ext>
            </a:extLst>
          </p:cNvPr>
          <p:cNvSpPr>
            <a:spLocks noGrp="1"/>
          </p:cNvSpPr>
          <p:nvPr>
            <p:ph idx="1"/>
          </p:nvPr>
        </p:nvSpPr>
        <p:spPr/>
        <p:txBody>
          <a:bodyPr/>
          <a:lstStyle/>
          <a:p>
            <a:pPr marL="0" indent="0">
              <a:buNone/>
            </a:pPr>
            <a:r>
              <a:rPr lang="en-IN" b="1" dirty="0"/>
              <a:t>Google Analytics</a:t>
            </a:r>
            <a:r>
              <a:rPr lang="en-IN" dirty="0"/>
              <a:t> is a free web analytics service offered by Google that tracks and reports website traffic. It helps website owners, marketers, and businesses understand how users interact with their websites, which pages they visit, how long they stay, where they come from, and much more.</a:t>
            </a:r>
            <a:endParaRPr lang="en-US" dirty="0"/>
          </a:p>
        </p:txBody>
      </p:sp>
    </p:spTree>
    <p:extLst>
      <p:ext uri="{BB962C8B-B14F-4D97-AF65-F5344CB8AC3E}">
        <p14:creationId xmlns:p14="http://schemas.microsoft.com/office/powerpoint/2010/main" val="1921071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3A2C-95B1-C6C4-D035-3941DD4EC89D}"/>
              </a:ext>
            </a:extLst>
          </p:cNvPr>
          <p:cNvSpPr>
            <a:spLocks noGrp="1"/>
          </p:cNvSpPr>
          <p:nvPr>
            <p:ph type="title"/>
          </p:nvPr>
        </p:nvSpPr>
        <p:spPr/>
        <p:txBody>
          <a:bodyPr/>
          <a:lstStyle/>
          <a:p>
            <a:r>
              <a:rPr lang="en-IN" dirty="0"/>
              <a:t>Key Features of Google Analytics</a:t>
            </a:r>
            <a:endParaRPr lang="en-US" dirty="0"/>
          </a:p>
        </p:txBody>
      </p:sp>
      <p:sp>
        <p:nvSpPr>
          <p:cNvPr id="3" name="Content Placeholder 2">
            <a:extLst>
              <a:ext uri="{FF2B5EF4-FFF2-40B4-BE49-F238E27FC236}">
                <a16:creationId xmlns:a16="http://schemas.microsoft.com/office/drawing/2014/main" id="{317E2D61-4099-788B-54DE-0D0FBA0FA421}"/>
              </a:ext>
            </a:extLst>
          </p:cNvPr>
          <p:cNvSpPr>
            <a:spLocks noGrp="1"/>
          </p:cNvSpPr>
          <p:nvPr>
            <p:ph idx="1"/>
          </p:nvPr>
        </p:nvSpPr>
        <p:spPr>
          <a:xfrm>
            <a:off x="838200" y="1690688"/>
            <a:ext cx="10515600" cy="5167311"/>
          </a:xfrm>
        </p:spPr>
        <p:txBody>
          <a:bodyPr>
            <a:normAutofit fontScale="85000" lnSpcReduction="20000"/>
          </a:bodyPr>
          <a:lstStyle/>
          <a:p>
            <a:pPr marL="0" indent="0">
              <a:buNone/>
            </a:pPr>
            <a:r>
              <a:rPr lang="en-IN" b="1" dirty="0"/>
              <a:t>Website Traffic Tracking</a:t>
            </a:r>
            <a:r>
              <a:rPr lang="en-IN" dirty="0"/>
              <a:t>:</a:t>
            </a:r>
          </a:p>
          <a:p>
            <a:pPr>
              <a:buFont typeface="Arial" panose="020B0604020202020204" pitchFamily="34" charset="0"/>
              <a:buChar char="•"/>
            </a:pPr>
            <a:r>
              <a:rPr lang="en-IN" dirty="0"/>
              <a:t>Google Analytics provides insights into the number of visitors to your website, where they come from (e.g., organic search, paid ads, social media), and how they interact with your content.</a:t>
            </a:r>
          </a:p>
          <a:p>
            <a:pPr marL="0" indent="0">
              <a:buNone/>
            </a:pPr>
            <a:r>
              <a:rPr lang="en-IN" b="1" dirty="0"/>
              <a:t>Audience Insights</a:t>
            </a:r>
            <a:r>
              <a:rPr lang="en-IN" dirty="0"/>
              <a:t>:</a:t>
            </a:r>
          </a:p>
          <a:p>
            <a:pPr>
              <a:buFont typeface="Arial" panose="020B0604020202020204" pitchFamily="34" charset="0"/>
              <a:buChar char="•"/>
            </a:pPr>
            <a:r>
              <a:rPr lang="en-IN" dirty="0"/>
              <a:t>It shows demographic information about visitors, such as their age, gender, interests, location, device used (mobile, tablet, desktop), and even the browser they use.</a:t>
            </a:r>
          </a:p>
          <a:p>
            <a:pPr>
              <a:buFont typeface="Arial" panose="020B0604020202020204" pitchFamily="34" charset="0"/>
              <a:buChar char="•"/>
            </a:pPr>
            <a:r>
              <a:rPr lang="en-IN" dirty="0"/>
              <a:t>Helps create targeted content based on the audience's characteristics.</a:t>
            </a:r>
          </a:p>
          <a:p>
            <a:pPr marL="0" indent="0">
              <a:buNone/>
            </a:pPr>
            <a:r>
              <a:rPr lang="en-IN" b="1" dirty="0" err="1"/>
              <a:t>Behavior</a:t>
            </a:r>
            <a:r>
              <a:rPr lang="en-IN" b="1" dirty="0"/>
              <a:t> Analysis</a:t>
            </a:r>
            <a:r>
              <a:rPr lang="en-IN" dirty="0"/>
              <a:t>:</a:t>
            </a:r>
          </a:p>
          <a:p>
            <a:pPr>
              <a:buFont typeface="Arial" panose="020B0604020202020204" pitchFamily="34" charset="0"/>
              <a:buChar char="•"/>
            </a:pPr>
            <a:r>
              <a:rPr lang="en-IN" dirty="0"/>
              <a:t>Tracks how users navigate through the website, what pages they visit, the actions they take (e.g., clicking links, completing forms), and the time they spend on each page.</a:t>
            </a:r>
          </a:p>
          <a:p>
            <a:pPr>
              <a:buFont typeface="Arial" panose="020B0604020202020204" pitchFamily="34" charset="0"/>
              <a:buChar char="•"/>
            </a:pPr>
            <a:r>
              <a:rPr lang="en-IN" dirty="0"/>
              <a:t>Provides insights into user engagement and which parts of the website need improvement.</a:t>
            </a:r>
          </a:p>
          <a:p>
            <a:endParaRPr lang="en-US" dirty="0"/>
          </a:p>
        </p:txBody>
      </p:sp>
    </p:spTree>
    <p:extLst>
      <p:ext uri="{BB962C8B-B14F-4D97-AF65-F5344CB8AC3E}">
        <p14:creationId xmlns:p14="http://schemas.microsoft.com/office/powerpoint/2010/main" val="332576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B6DC-7677-A56A-966B-B1A000FF54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6160FA-8D47-0F39-31F7-EADAC7115230}"/>
              </a:ext>
            </a:extLst>
          </p:cNvPr>
          <p:cNvSpPr>
            <a:spLocks noGrp="1"/>
          </p:cNvSpPr>
          <p:nvPr>
            <p:ph idx="1"/>
          </p:nvPr>
        </p:nvSpPr>
        <p:spPr>
          <a:xfrm>
            <a:off x="838200" y="903767"/>
            <a:ext cx="10515600" cy="5486400"/>
          </a:xfrm>
        </p:spPr>
        <p:txBody>
          <a:bodyPr>
            <a:normAutofit/>
          </a:bodyPr>
          <a:lstStyle/>
          <a:p>
            <a:pPr marL="0" indent="0">
              <a:buNone/>
            </a:pPr>
            <a:r>
              <a:rPr lang="en-IN" b="1" dirty="0"/>
              <a:t>Conversion Tracking</a:t>
            </a:r>
            <a:r>
              <a:rPr lang="en-IN" dirty="0"/>
              <a:t>:</a:t>
            </a:r>
          </a:p>
          <a:p>
            <a:pPr>
              <a:buFont typeface="Arial" panose="020B0604020202020204" pitchFamily="34" charset="0"/>
              <a:buChar char="•"/>
            </a:pPr>
            <a:r>
              <a:rPr lang="en-IN" dirty="0"/>
              <a:t>Allows you to set up </a:t>
            </a:r>
            <a:r>
              <a:rPr lang="en-IN" b="1" dirty="0"/>
              <a:t>Goals</a:t>
            </a:r>
            <a:r>
              <a:rPr lang="en-IN" dirty="0"/>
              <a:t> to track specific user actions, such as making a purchase, signing up for a newsletter, or downloading a resource.</a:t>
            </a:r>
          </a:p>
          <a:p>
            <a:pPr>
              <a:buFont typeface="Arial" panose="020B0604020202020204" pitchFamily="34" charset="0"/>
              <a:buChar char="•"/>
            </a:pPr>
            <a:r>
              <a:rPr lang="en-IN" dirty="0"/>
              <a:t>Helps measure how effectively your website is converting visitors into customers or leads.</a:t>
            </a:r>
          </a:p>
          <a:p>
            <a:pPr marL="0" indent="0">
              <a:buNone/>
            </a:pPr>
            <a:r>
              <a:rPr lang="en-IN" b="1" dirty="0"/>
              <a:t>Real-Time Reporting</a:t>
            </a:r>
            <a:r>
              <a:rPr lang="en-IN" dirty="0"/>
              <a:t>:</a:t>
            </a:r>
          </a:p>
          <a:p>
            <a:pPr>
              <a:buFont typeface="Arial" panose="020B0604020202020204" pitchFamily="34" charset="0"/>
              <a:buChar char="•"/>
            </a:pPr>
            <a:r>
              <a:rPr lang="en-IN" dirty="0"/>
              <a:t>Provides data on what’s happening on your website in real time. You can see how many people are on your site, which pages they're viewing, and where they are located.</a:t>
            </a:r>
          </a:p>
          <a:p>
            <a:endParaRPr lang="en-US" dirty="0"/>
          </a:p>
        </p:txBody>
      </p:sp>
    </p:spTree>
    <p:extLst>
      <p:ext uri="{BB962C8B-B14F-4D97-AF65-F5344CB8AC3E}">
        <p14:creationId xmlns:p14="http://schemas.microsoft.com/office/powerpoint/2010/main" val="2840637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0BFD-5440-E0B2-F2C3-A3C48E889E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7F6D5E-0E19-B169-28F2-EB330A2A6B01}"/>
              </a:ext>
            </a:extLst>
          </p:cNvPr>
          <p:cNvSpPr>
            <a:spLocks noGrp="1"/>
          </p:cNvSpPr>
          <p:nvPr>
            <p:ph idx="1"/>
          </p:nvPr>
        </p:nvSpPr>
        <p:spPr>
          <a:xfrm>
            <a:off x="838200" y="691116"/>
            <a:ext cx="10515600" cy="5485847"/>
          </a:xfrm>
        </p:spPr>
        <p:txBody>
          <a:bodyPr>
            <a:normAutofit/>
          </a:bodyPr>
          <a:lstStyle/>
          <a:p>
            <a:pPr marL="0" indent="0">
              <a:buNone/>
            </a:pPr>
            <a:r>
              <a:rPr lang="en-IN" b="1" dirty="0"/>
              <a:t>Traffic Source Data</a:t>
            </a:r>
            <a:r>
              <a:rPr lang="en-IN" dirty="0"/>
              <a:t>:</a:t>
            </a:r>
          </a:p>
          <a:p>
            <a:pPr marL="742950" lvl="1" indent="-285750">
              <a:buFont typeface="+mj-lt"/>
              <a:buAutoNum type="arabicPeriod"/>
            </a:pPr>
            <a:r>
              <a:rPr lang="en-IN" dirty="0"/>
              <a:t>Tracks where your traffic is coming from, including:</a:t>
            </a:r>
          </a:p>
          <a:p>
            <a:pPr marL="1143000" lvl="2" indent="-228600">
              <a:buFont typeface="+mj-lt"/>
              <a:buAutoNum type="arabicPeriod"/>
            </a:pPr>
            <a:r>
              <a:rPr lang="en-IN" b="1" dirty="0"/>
              <a:t>Organic Search</a:t>
            </a:r>
            <a:r>
              <a:rPr lang="en-IN" dirty="0"/>
              <a:t> (search engines)</a:t>
            </a:r>
          </a:p>
          <a:p>
            <a:pPr marL="1143000" lvl="2" indent="-228600">
              <a:buFont typeface="+mj-lt"/>
              <a:buAutoNum type="arabicPeriod"/>
            </a:pPr>
            <a:r>
              <a:rPr lang="en-IN" b="1" dirty="0"/>
              <a:t>Paid Search</a:t>
            </a:r>
            <a:r>
              <a:rPr lang="en-IN" dirty="0"/>
              <a:t> (Google Ads, other paid campaigns)</a:t>
            </a:r>
          </a:p>
          <a:p>
            <a:pPr marL="1143000" lvl="2" indent="-228600">
              <a:buFont typeface="+mj-lt"/>
              <a:buAutoNum type="arabicPeriod"/>
            </a:pPr>
            <a:r>
              <a:rPr lang="en-IN" b="1" dirty="0"/>
              <a:t>Direct Traffic</a:t>
            </a:r>
            <a:r>
              <a:rPr lang="en-IN" dirty="0"/>
              <a:t> (users typing in your URL directly)</a:t>
            </a:r>
          </a:p>
          <a:p>
            <a:pPr marL="1143000" lvl="2" indent="-228600">
              <a:buFont typeface="+mj-lt"/>
              <a:buAutoNum type="arabicPeriod"/>
            </a:pPr>
            <a:r>
              <a:rPr lang="en-IN" b="1" dirty="0"/>
              <a:t>Referral Traffic</a:t>
            </a:r>
            <a:r>
              <a:rPr lang="en-IN" dirty="0"/>
              <a:t> (from other websites linking to you)</a:t>
            </a:r>
          </a:p>
          <a:p>
            <a:pPr marL="1143000" lvl="2" indent="-228600">
              <a:buFont typeface="+mj-lt"/>
              <a:buAutoNum type="arabicPeriod"/>
            </a:pPr>
            <a:r>
              <a:rPr lang="en-IN" b="1" dirty="0"/>
              <a:t>Social Media</a:t>
            </a:r>
            <a:r>
              <a:rPr lang="en-IN" dirty="0"/>
              <a:t> (from platforms like Facebook, Instagram, Twitter)</a:t>
            </a:r>
          </a:p>
          <a:p>
            <a:pPr marL="0" indent="0">
              <a:buNone/>
            </a:pPr>
            <a:r>
              <a:rPr lang="en-IN" b="1" dirty="0"/>
              <a:t>E-commerce Tracking</a:t>
            </a:r>
            <a:r>
              <a:rPr lang="en-IN" dirty="0"/>
              <a:t>:</a:t>
            </a:r>
          </a:p>
          <a:p>
            <a:pPr marL="742950" lvl="1" indent="-285750">
              <a:buFont typeface="+mj-lt"/>
              <a:buAutoNum type="arabicPeriod"/>
            </a:pPr>
            <a:r>
              <a:rPr lang="en-IN" dirty="0"/>
              <a:t>For online stores, Google Analytics offers </a:t>
            </a:r>
            <a:r>
              <a:rPr lang="en-IN" b="1" dirty="0"/>
              <a:t>e-commerce tracking</a:t>
            </a:r>
            <a:r>
              <a:rPr lang="en-IN" dirty="0"/>
              <a:t>, allowing businesses to track product sales, revenue, conversion rates, and product performance.</a:t>
            </a:r>
          </a:p>
          <a:p>
            <a:pPr marL="742950" lvl="1" indent="-285750">
              <a:buFont typeface="+mj-lt"/>
              <a:buAutoNum type="arabicPeriod"/>
            </a:pPr>
            <a:r>
              <a:rPr lang="en-IN" dirty="0"/>
              <a:t>Provides insight into which products are most popular and how users interact with the purchase process.</a:t>
            </a:r>
          </a:p>
          <a:p>
            <a:endParaRPr lang="en-US" dirty="0"/>
          </a:p>
        </p:txBody>
      </p:sp>
    </p:spTree>
    <p:extLst>
      <p:ext uri="{BB962C8B-B14F-4D97-AF65-F5344CB8AC3E}">
        <p14:creationId xmlns:p14="http://schemas.microsoft.com/office/powerpoint/2010/main" val="28761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2BC4-D32B-0948-5599-2F5B71A11153}"/>
              </a:ext>
            </a:extLst>
          </p:cNvPr>
          <p:cNvSpPr>
            <a:spLocks noGrp="1"/>
          </p:cNvSpPr>
          <p:nvPr>
            <p:ph type="title"/>
          </p:nvPr>
        </p:nvSpPr>
        <p:spPr/>
        <p:txBody>
          <a:bodyPr/>
          <a:lstStyle/>
          <a:p>
            <a:r>
              <a:rPr lang="en-IN" dirty="0"/>
              <a:t>How "Big" is Big in Big Data?</a:t>
            </a:r>
            <a:endParaRPr lang="en-US" dirty="0"/>
          </a:p>
        </p:txBody>
      </p:sp>
      <p:sp>
        <p:nvSpPr>
          <p:cNvPr id="3" name="Content Placeholder 2">
            <a:extLst>
              <a:ext uri="{FF2B5EF4-FFF2-40B4-BE49-F238E27FC236}">
                <a16:creationId xmlns:a16="http://schemas.microsoft.com/office/drawing/2014/main" id="{0F3AC720-660F-EC38-56F8-9493DF648523}"/>
              </a:ext>
            </a:extLst>
          </p:cNvPr>
          <p:cNvSpPr>
            <a:spLocks noGrp="1"/>
          </p:cNvSpPr>
          <p:nvPr>
            <p:ph idx="1"/>
          </p:nvPr>
        </p:nvSpPr>
        <p:spPr/>
        <p:txBody>
          <a:bodyPr/>
          <a:lstStyle/>
          <a:p>
            <a:r>
              <a:rPr lang="en-IN" dirty="0"/>
              <a:t>The phrase </a:t>
            </a:r>
            <a:r>
              <a:rPr lang="en-IN" b="1" dirty="0"/>
              <a:t>"How big is big" in Big Data</a:t>
            </a:r>
            <a:r>
              <a:rPr lang="en-IN" dirty="0"/>
              <a:t> refers to the immense scale of data that qualifies as </a:t>
            </a:r>
            <a:r>
              <a:rPr lang="en-IN" b="1" dirty="0"/>
              <a:t>Big Data</a:t>
            </a:r>
            <a:r>
              <a:rPr lang="en-IN" dirty="0"/>
              <a:t>—data that exceeds the capacity of traditional databases to store, process, and </a:t>
            </a:r>
            <a:r>
              <a:rPr lang="en-IN" dirty="0" err="1"/>
              <a:t>analyze</a:t>
            </a:r>
            <a:r>
              <a:rPr lang="en-IN" dirty="0"/>
              <a:t> efficiently. However, there is no fixed threshold that defines "big"; it varies by industry, technology, and application.</a:t>
            </a:r>
          </a:p>
          <a:p>
            <a:r>
              <a:rPr lang="en-IN" b="1" dirty="0"/>
              <a:t>Metrics for "Big" in Big Data:</a:t>
            </a:r>
          </a:p>
          <a:p>
            <a:pPr>
              <a:buFont typeface="Arial" panose="020B0604020202020204" pitchFamily="34" charset="0"/>
              <a:buChar char="•"/>
            </a:pPr>
            <a:r>
              <a:rPr lang="en-IN" b="1" dirty="0"/>
              <a:t>Petabytes (PB)</a:t>
            </a:r>
            <a:r>
              <a:rPr lang="en-IN" dirty="0"/>
              <a:t> = 1,024 Terabytes (TB)</a:t>
            </a:r>
          </a:p>
          <a:p>
            <a:pPr>
              <a:buFont typeface="Arial" panose="020B0604020202020204" pitchFamily="34" charset="0"/>
              <a:buChar char="•"/>
            </a:pPr>
            <a:r>
              <a:rPr lang="en-IN" b="1" dirty="0"/>
              <a:t>Exabytes (EB)</a:t>
            </a:r>
            <a:r>
              <a:rPr lang="en-IN" dirty="0"/>
              <a:t> = 1,024 Petabytes</a:t>
            </a:r>
          </a:p>
          <a:p>
            <a:pPr>
              <a:buFont typeface="Arial" panose="020B0604020202020204" pitchFamily="34" charset="0"/>
              <a:buChar char="•"/>
            </a:pPr>
            <a:r>
              <a:rPr lang="en-IN" b="1" dirty="0"/>
              <a:t>Zettabytes (ZB)</a:t>
            </a:r>
            <a:r>
              <a:rPr lang="en-IN" dirty="0"/>
              <a:t> = 1,024 Exabytes</a:t>
            </a:r>
          </a:p>
          <a:p>
            <a:endParaRPr lang="en-US" dirty="0"/>
          </a:p>
        </p:txBody>
      </p:sp>
    </p:spTree>
    <p:extLst>
      <p:ext uri="{BB962C8B-B14F-4D97-AF65-F5344CB8AC3E}">
        <p14:creationId xmlns:p14="http://schemas.microsoft.com/office/powerpoint/2010/main" val="1943589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A0CFD-2DFF-463E-A18E-67DF45067A9B}"/>
              </a:ext>
            </a:extLst>
          </p:cNvPr>
          <p:cNvSpPr>
            <a:spLocks noGrp="1"/>
          </p:cNvSpPr>
          <p:nvPr>
            <p:ph idx="1"/>
          </p:nvPr>
        </p:nvSpPr>
        <p:spPr>
          <a:xfrm>
            <a:off x="838200" y="627321"/>
            <a:ext cx="10515600" cy="5911701"/>
          </a:xfrm>
        </p:spPr>
        <p:txBody>
          <a:bodyPr>
            <a:normAutofit/>
          </a:bodyPr>
          <a:lstStyle/>
          <a:p>
            <a:pPr marL="0" indent="0">
              <a:buNone/>
            </a:pPr>
            <a:r>
              <a:rPr lang="en-IN" b="1" dirty="0"/>
              <a:t>Custom Reports &amp; Dashboards</a:t>
            </a:r>
            <a:r>
              <a:rPr lang="en-IN" dirty="0"/>
              <a:t>:</a:t>
            </a:r>
          </a:p>
          <a:p>
            <a:pPr marL="742950" lvl="1" indent="-285750">
              <a:buFont typeface="+mj-lt"/>
              <a:buAutoNum type="arabicPeriod"/>
            </a:pPr>
            <a:r>
              <a:rPr lang="en-IN" dirty="0"/>
              <a:t>Google Analytics allows users to create custom reports to focus on the metrics that matter most to their business.</a:t>
            </a:r>
          </a:p>
          <a:p>
            <a:pPr marL="742950" lvl="1" indent="-285750">
              <a:buFont typeface="+mj-lt"/>
              <a:buAutoNum type="arabicPeriod"/>
            </a:pPr>
            <a:r>
              <a:rPr lang="en-IN" dirty="0"/>
              <a:t>Dashboards provide visual representations of key data in a more accessible way, often using graphs and charts.</a:t>
            </a:r>
          </a:p>
          <a:p>
            <a:pPr marL="0" indent="0">
              <a:buNone/>
            </a:pPr>
            <a:r>
              <a:rPr lang="en-IN" b="1" dirty="0"/>
              <a:t>Audience Segmentation</a:t>
            </a:r>
            <a:r>
              <a:rPr lang="en-IN" dirty="0"/>
              <a:t>:</a:t>
            </a:r>
          </a:p>
          <a:p>
            <a:pPr marL="742950" lvl="1" indent="-285750">
              <a:buFont typeface="+mj-lt"/>
              <a:buAutoNum type="arabicPeriod"/>
            </a:pPr>
            <a:r>
              <a:rPr lang="en-IN" dirty="0"/>
              <a:t>Allows you to segment your audience based on specific </a:t>
            </a:r>
            <a:r>
              <a:rPr lang="en-IN" dirty="0" err="1"/>
              <a:t>behaviors</a:t>
            </a:r>
            <a:r>
              <a:rPr lang="en-IN" dirty="0"/>
              <a:t>, such as new vs. returning users, users from a specific geographic location, or users who performed specific actions on your site.</a:t>
            </a:r>
          </a:p>
          <a:p>
            <a:pPr marL="0" indent="0">
              <a:buNone/>
            </a:pPr>
            <a:r>
              <a:rPr lang="en-IN" b="1" dirty="0"/>
              <a:t>Integration with Other Google Services</a:t>
            </a:r>
            <a:r>
              <a:rPr lang="en-IN" dirty="0"/>
              <a:t>:</a:t>
            </a:r>
          </a:p>
          <a:p>
            <a:pPr marL="742950" lvl="1" indent="-285750">
              <a:buFont typeface="+mj-lt"/>
              <a:buAutoNum type="arabicPeriod"/>
            </a:pPr>
            <a:r>
              <a:rPr lang="en-IN" dirty="0"/>
              <a:t>Google Analytics integrates seamlessly with other Google tools such as </a:t>
            </a:r>
            <a:r>
              <a:rPr lang="en-IN" b="1" dirty="0"/>
              <a:t>Google Ads</a:t>
            </a:r>
            <a:r>
              <a:rPr lang="en-IN" dirty="0"/>
              <a:t>, </a:t>
            </a:r>
            <a:r>
              <a:rPr lang="en-IN" b="1" dirty="0"/>
              <a:t>Google Tag Manager</a:t>
            </a:r>
            <a:r>
              <a:rPr lang="en-IN" dirty="0"/>
              <a:t>, </a:t>
            </a:r>
            <a:r>
              <a:rPr lang="en-IN" b="1" dirty="0"/>
              <a:t>Google Search Console</a:t>
            </a:r>
            <a:r>
              <a:rPr lang="en-IN" dirty="0"/>
              <a:t>, and </a:t>
            </a:r>
            <a:r>
              <a:rPr lang="en-IN" b="1" dirty="0"/>
              <a:t>Google Data Studio</a:t>
            </a:r>
            <a:r>
              <a:rPr lang="en-IN" dirty="0"/>
              <a:t> to provide more comprehensive insights into your digital marketing efforts.</a:t>
            </a:r>
          </a:p>
          <a:p>
            <a:endParaRPr lang="en-US" dirty="0"/>
          </a:p>
        </p:txBody>
      </p:sp>
    </p:spTree>
    <p:extLst>
      <p:ext uri="{BB962C8B-B14F-4D97-AF65-F5344CB8AC3E}">
        <p14:creationId xmlns:p14="http://schemas.microsoft.com/office/powerpoint/2010/main" val="2081315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90D1-CE9F-D691-662E-4BDE01D52E82}"/>
              </a:ext>
            </a:extLst>
          </p:cNvPr>
          <p:cNvSpPr>
            <a:spLocks noGrp="1"/>
          </p:cNvSpPr>
          <p:nvPr>
            <p:ph type="title"/>
          </p:nvPr>
        </p:nvSpPr>
        <p:spPr/>
        <p:txBody>
          <a:bodyPr/>
          <a:lstStyle/>
          <a:p>
            <a:r>
              <a:rPr lang="en-IN" dirty="0"/>
              <a:t>How Google Analytics Works</a:t>
            </a:r>
            <a:endParaRPr lang="en-US" dirty="0"/>
          </a:p>
        </p:txBody>
      </p:sp>
      <p:sp>
        <p:nvSpPr>
          <p:cNvPr id="3" name="Content Placeholder 2">
            <a:extLst>
              <a:ext uri="{FF2B5EF4-FFF2-40B4-BE49-F238E27FC236}">
                <a16:creationId xmlns:a16="http://schemas.microsoft.com/office/drawing/2014/main" id="{5977808F-EAC0-1CF1-6A72-4B38E851D1AF}"/>
              </a:ext>
            </a:extLst>
          </p:cNvPr>
          <p:cNvSpPr>
            <a:spLocks noGrp="1"/>
          </p:cNvSpPr>
          <p:nvPr>
            <p:ph idx="1"/>
          </p:nvPr>
        </p:nvSpPr>
        <p:spPr/>
        <p:txBody>
          <a:bodyPr/>
          <a:lstStyle/>
          <a:p>
            <a:pPr>
              <a:buFont typeface="+mj-lt"/>
              <a:buAutoNum type="arabicPeriod"/>
            </a:pPr>
            <a:r>
              <a:rPr lang="en-IN" b="1" dirty="0"/>
              <a:t>Tracking Code</a:t>
            </a:r>
            <a:r>
              <a:rPr lang="en-IN" dirty="0"/>
              <a:t>:</a:t>
            </a:r>
          </a:p>
          <a:p>
            <a:pPr marL="742950" lvl="1" indent="-285750">
              <a:buFont typeface="+mj-lt"/>
              <a:buAutoNum type="arabicPeriod"/>
            </a:pPr>
            <a:r>
              <a:rPr lang="en-IN" dirty="0"/>
              <a:t>Google Analytics works by inserting a </a:t>
            </a:r>
            <a:r>
              <a:rPr lang="en-IN" b="1" dirty="0"/>
              <a:t>tracking code</a:t>
            </a:r>
            <a:r>
              <a:rPr lang="en-IN" dirty="0"/>
              <a:t> (a small JavaScript snippet) into your website’s pages. This code collects data about user interactions and sends it to Google Analytics servers for processing.</a:t>
            </a:r>
          </a:p>
          <a:p>
            <a:pPr>
              <a:buFont typeface="+mj-lt"/>
              <a:buAutoNum type="arabicPeriod"/>
            </a:pPr>
            <a:r>
              <a:rPr lang="en-IN" b="1" dirty="0"/>
              <a:t>Data Collection</a:t>
            </a:r>
            <a:r>
              <a:rPr lang="en-IN" dirty="0"/>
              <a:t>:</a:t>
            </a:r>
          </a:p>
          <a:p>
            <a:pPr marL="742950" lvl="1" indent="-285750">
              <a:buFont typeface="+mj-lt"/>
              <a:buAutoNum type="arabicPeriod"/>
            </a:pPr>
            <a:r>
              <a:rPr lang="en-IN" dirty="0"/>
              <a:t>The tracking code collects information like page views, sessions, user interactions, and events, which is then stored in Google Analytics.</a:t>
            </a:r>
          </a:p>
          <a:p>
            <a:pPr>
              <a:buFont typeface="+mj-lt"/>
              <a:buAutoNum type="arabicPeriod"/>
            </a:pPr>
            <a:r>
              <a:rPr lang="en-IN" b="1" dirty="0"/>
              <a:t>Reports &amp; Insights</a:t>
            </a:r>
            <a:r>
              <a:rPr lang="en-IN" dirty="0"/>
              <a:t>:</a:t>
            </a:r>
          </a:p>
          <a:p>
            <a:pPr marL="742950" lvl="1" indent="-285750">
              <a:buFont typeface="+mj-lt"/>
              <a:buAutoNum type="arabicPeriod"/>
            </a:pPr>
            <a:r>
              <a:rPr lang="en-IN" dirty="0"/>
              <a:t>Once the data is collected, it is made available in an easy-to-understand dashboard with various reports and metrics for analysis.</a:t>
            </a:r>
          </a:p>
          <a:p>
            <a:endParaRPr lang="en-US" dirty="0"/>
          </a:p>
        </p:txBody>
      </p:sp>
    </p:spTree>
    <p:extLst>
      <p:ext uri="{BB962C8B-B14F-4D97-AF65-F5344CB8AC3E}">
        <p14:creationId xmlns:p14="http://schemas.microsoft.com/office/powerpoint/2010/main" val="2713023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045A-01A8-C5E6-BC5F-41027684B98C}"/>
              </a:ext>
            </a:extLst>
          </p:cNvPr>
          <p:cNvSpPr>
            <a:spLocks noGrp="1"/>
          </p:cNvSpPr>
          <p:nvPr>
            <p:ph type="title"/>
          </p:nvPr>
        </p:nvSpPr>
        <p:spPr/>
        <p:txBody>
          <a:bodyPr/>
          <a:lstStyle/>
          <a:p>
            <a:r>
              <a:rPr lang="en-IN" dirty="0"/>
              <a:t>Google Forms</a:t>
            </a:r>
            <a:endParaRPr lang="en-US" dirty="0"/>
          </a:p>
        </p:txBody>
      </p:sp>
      <p:sp>
        <p:nvSpPr>
          <p:cNvPr id="3" name="Content Placeholder 2">
            <a:extLst>
              <a:ext uri="{FF2B5EF4-FFF2-40B4-BE49-F238E27FC236}">
                <a16:creationId xmlns:a16="http://schemas.microsoft.com/office/drawing/2014/main" id="{F0D456B1-A4E5-2B41-7755-2F566A15B824}"/>
              </a:ext>
            </a:extLst>
          </p:cNvPr>
          <p:cNvSpPr>
            <a:spLocks noGrp="1"/>
          </p:cNvSpPr>
          <p:nvPr>
            <p:ph idx="1"/>
          </p:nvPr>
        </p:nvSpPr>
        <p:spPr/>
        <p:txBody>
          <a:bodyPr/>
          <a:lstStyle/>
          <a:p>
            <a:pPr marL="0" indent="0">
              <a:buNone/>
            </a:pPr>
            <a:r>
              <a:rPr lang="en-IN" b="1" dirty="0"/>
              <a:t>Google Forms</a:t>
            </a:r>
            <a:r>
              <a:rPr lang="en-IN" dirty="0"/>
              <a:t> is a free, web-based application offered by Google that allows users to create and manage online surveys, quizzes, and forms for various purposes. It is part of the </a:t>
            </a:r>
            <a:r>
              <a:rPr lang="en-IN" b="1" dirty="0"/>
              <a:t>Google Drive</a:t>
            </a:r>
            <a:r>
              <a:rPr lang="en-IN" dirty="0"/>
              <a:t> suite and is integrated with other Google services, such as </a:t>
            </a:r>
            <a:r>
              <a:rPr lang="en-IN" b="1" dirty="0"/>
              <a:t>Google Sheets</a:t>
            </a:r>
            <a:r>
              <a:rPr lang="en-IN" dirty="0"/>
              <a:t>, for data collection and analysis.</a:t>
            </a:r>
            <a:endParaRPr lang="en-US" dirty="0"/>
          </a:p>
        </p:txBody>
      </p:sp>
    </p:spTree>
    <p:extLst>
      <p:ext uri="{BB962C8B-B14F-4D97-AF65-F5344CB8AC3E}">
        <p14:creationId xmlns:p14="http://schemas.microsoft.com/office/powerpoint/2010/main" val="358888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6DE5-D6D9-84B0-5B07-03C0C1F2F2CD}"/>
              </a:ext>
            </a:extLst>
          </p:cNvPr>
          <p:cNvSpPr>
            <a:spLocks noGrp="1"/>
          </p:cNvSpPr>
          <p:nvPr>
            <p:ph type="title"/>
          </p:nvPr>
        </p:nvSpPr>
        <p:spPr/>
        <p:txBody>
          <a:bodyPr/>
          <a:lstStyle/>
          <a:p>
            <a:r>
              <a:rPr lang="en-IN" dirty="0"/>
              <a:t>Key Features of Google Forms</a:t>
            </a:r>
            <a:endParaRPr lang="en-US" dirty="0"/>
          </a:p>
        </p:txBody>
      </p:sp>
      <p:sp>
        <p:nvSpPr>
          <p:cNvPr id="3" name="Content Placeholder 2">
            <a:extLst>
              <a:ext uri="{FF2B5EF4-FFF2-40B4-BE49-F238E27FC236}">
                <a16:creationId xmlns:a16="http://schemas.microsoft.com/office/drawing/2014/main" id="{0949885A-D1F9-F7C1-CE88-718895730B76}"/>
              </a:ext>
            </a:extLst>
          </p:cNvPr>
          <p:cNvSpPr>
            <a:spLocks noGrp="1"/>
          </p:cNvSpPr>
          <p:nvPr>
            <p:ph idx="1"/>
          </p:nvPr>
        </p:nvSpPr>
        <p:spPr>
          <a:xfrm>
            <a:off x="838200" y="1509824"/>
            <a:ext cx="10515600" cy="5348176"/>
          </a:xfrm>
        </p:spPr>
        <p:txBody>
          <a:bodyPr>
            <a:normAutofit fontScale="85000" lnSpcReduction="20000"/>
          </a:bodyPr>
          <a:lstStyle/>
          <a:p>
            <a:pPr marL="0" indent="0">
              <a:buNone/>
            </a:pPr>
            <a:r>
              <a:rPr lang="en-IN" b="1" dirty="0"/>
              <a:t>Form Creation</a:t>
            </a:r>
            <a:r>
              <a:rPr lang="en-IN" dirty="0"/>
              <a:t>:</a:t>
            </a:r>
          </a:p>
          <a:p>
            <a:pPr>
              <a:buFont typeface="Arial" panose="020B0604020202020204" pitchFamily="34" charset="0"/>
              <a:buChar char="•"/>
            </a:pPr>
            <a:r>
              <a:rPr lang="en-IN" dirty="0"/>
              <a:t>Users can create forms from scratch or use a template to build surveys, questionnaires, feedback forms, event registrations, quizzes, and more.</a:t>
            </a:r>
          </a:p>
          <a:p>
            <a:pPr>
              <a:buFont typeface="Arial" panose="020B0604020202020204" pitchFamily="34" charset="0"/>
              <a:buChar char="•"/>
            </a:pPr>
            <a:r>
              <a:rPr lang="en-IN" dirty="0"/>
              <a:t>Google Forms offers a simple, user-friendly interface with drag-and-drop functionality to add different types of questions.</a:t>
            </a:r>
          </a:p>
          <a:p>
            <a:pPr marL="0" indent="0">
              <a:buNone/>
            </a:pPr>
            <a:r>
              <a:rPr lang="en-IN" b="1" dirty="0"/>
              <a:t>Question Types</a:t>
            </a:r>
            <a:r>
              <a:rPr lang="en-IN" dirty="0"/>
              <a:t>:</a:t>
            </a:r>
          </a:p>
          <a:p>
            <a:pPr>
              <a:buFont typeface="Arial" panose="020B0604020202020204" pitchFamily="34" charset="0"/>
              <a:buChar char="•"/>
            </a:pPr>
            <a:r>
              <a:rPr lang="en-IN" dirty="0"/>
              <a:t>You can add a variety of question types to a form, including:</a:t>
            </a:r>
          </a:p>
          <a:p>
            <a:pPr marL="742950" lvl="1" indent="-285750">
              <a:buFont typeface="Arial" panose="020B0604020202020204" pitchFamily="34" charset="0"/>
              <a:buChar char="•"/>
            </a:pPr>
            <a:r>
              <a:rPr lang="en-IN" b="1" dirty="0"/>
              <a:t>Multiple Choice</a:t>
            </a:r>
            <a:r>
              <a:rPr lang="en-IN" dirty="0"/>
              <a:t>: Users select one or more options.</a:t>
            </a:r>
          </a:p>
          <a:p>
            <a:pPr marL="742950" lvl="1" indent="-285750">
              <a:buFont typeface="Arial" panose="020B0604020202020204" pitchFamily="34" charset="0"/>
              <a:buChar char="•"/>
            </a:pPr>
            <a:r>
              <a:rPr lang="en-IN" b="1" dirty="0"/>
              <a:t>Short Answer</a:t>
            </a:r>
            <a:r>
              <a:rPr lang="en-IN" dirty="0"/>
              <a:t>: For open-ended responses.</a:t>
            </a:r>
          </a:p>
          <a:p>
            <a:pPr marL="742950" lvl="1" indent="-285750">
              <a:buFont typeface="Arial" panose="020B0604020202020204" pitchFamily="34" charset="0"/>
              <a:buChar char="•"/>
            </a:pPr>
            <a:r>
              <a:rPr lang="en-IN" b="1" dirty="0"/>
              <a:t>Paragraph</a:t>
            </a:r>
            <a:r>
              <a:rPr lang="en-IN" dirty="0"/>
              <a:t>: For longer text responses.</a:t>
            </a:r>
          </a:p>
          <a:p>
            <a:pPr marL="742950" lvl="1" indent="-285750">
              <a:buFont typeface="Arial" panose="020B0604020202020204" pitchFamily="34" charset="0"/>
              <a:buChar char="•"/>
            </a:pPr>
            <a:r>
              <a:rPr lang="en-IN" b="1" dirty="0"/>
              <a:t>Dropdown</a:t>
            </a:r>
            <a:r>
              <a:rPr lang="en-IN" dirty="0"/>
              <a:t>: Users select one option from a dropdown list.</a:t>
            </a:r>
          </a:p>
          <a:p>
            <a:pPr marL="742950" lvl="1" indent="-285750">
              <a:buFont typeface="Arial" panose="020B0604020202020204" pitchFamily="34" charset="0"/>
              <a:buChar char="•"/>
            </a:pPr>
            <a:r>
              <a:rPr lang="en-IN" b="1" dirty="0"/>
              <a:t>Check Boxes</a:t>
            </a:r>
            <a:r>
              <a:rPr lang="en-IN" dirty="0"/>
              <a:t>: Users can select multiple options.</a:t>
            </a:r>
          </a:p>
          <a:p>
            <a:pPr marL="742950" lvl="1" indent="-285750">
              <a:buFont typeface="Arial" panose="020B0604020202020204" pitchFamily="34" charset="0"/>
              <a:buChar char="•"/>
            </a:pPr>
            <a:r>
              <a:rPr lang="en-IN" b="1" dirty="0"/>
              <a:t>Linear Scale</a:t>
            </a:r>
            <a:r>
              <a:rPr lang="en-IN" dirty="0"/>
              <a:t>: For rating questions (e.g., 1-5).</a:t>
            </a:r>
          </a:p>
          <a:p>
            <a:pPr marL="742950" lvl="1" indent="-285750">
              <a:buFont typeface="Arial" panose="020B0604020202020204" pitchFamily="34" charset="0"/>
              <a:buChar char="•"/>
            </a:pPr>
            <a:r>
              <a:rPr lang="en-IN" b="1" dirty="0"/>
              <a:t>Date</a:t>
            </a:r>
            <a:r>
              <a:rPr lang="en-IN" dirty="0"/>
              <a:t>: Allows users to choose a date.</a:t>
            </a:r>
          </a:p>
          <a:p>
            <a:pPr marL="742950" lvl="1" indent="-285750">
              <a:buFont typeface="Arial" panose="020B0604020202020204" pitchFamily="34" charset="0"/>
              <a:buChar char="•"/>
            </a:pPr>
            <a:r>
              <a:rPr lang="en-IN" b="1" dirty="0"/>
              <a:t>Time</a:t>
            </a:r>
            <a:r>
              <a:rPr lang="en-IN" dirty="0"/>
              <a:t>: For users to select a time.</a:t>
            </a:r>
          </a:p>
          <a:p>
            <a:pPr marL="742950" lvl="1" indent="-285750">
              <a:buFont typeface="Arial" panose="020B0604020202020204" pitchFamily="34" charset="0"/>
              <a:buChar char="•"/>
            </a:pPr>
            <a:r>
              <a:rPr lang="en-IN" b="1" dirty="0"/>
              <a:t>File Upload</a:t>
            </a:r>
            <a:r>
              <a:rPr lang="en-IN" dirty="0"/>
              <a:t>: Allow respondents to upload files (such as images, documents, etc.).</a:t>
            </a:r>
          </a:p>
          <a:p>
            <a:endParaRPr lang="en-US" dirty="0"/>
          </a:p>
        </p:txBody>
      </p:sp>
    </p:spTree>
    <p:extLst>
      <p:ext uri="{BB962C8B-B14F-4D97-AF65-F5344CB8AC3E}">
        <p14:creationId xmlns:p14="http://schemas.microsoft.com/office/powerpoint/2010/main" val="3957428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7FFB-5DF5-9C82-A841-44EEC73DA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2E4D96-9C91-2371-E8CF-3D6FCB036ACE}"/>
              </a:ext>
            </a:extLst>
          </p:cNvPr>
          <p:cNvSpPr>
            <a:spLocks noGrp="1"/>
          </p:cNvSpPr>
          <p:nvPr>
            <p:ph idx="1"/>
          </p:nvPr>
        </p:nvSpPr>
        <p:spPr>
          <a:xfrm>
            <a:off x="838200" y="648586"/>
            <a:ext cx="10515600" cy="5528377"/>
          </a:xfrm>
        </p:spPr>
        <p:txBody>
          <a:bodyPr>
            <a:normAutofit fontScale="92500" lnSpcReduction="20000"/>
          </a:bodyPr>
          <a:lstStyle/>
          <a:p>
            <a:pPr marL="0" indent="0">
              <a:buNone/>
            </a:pPr>
            <a:r>
              <a:rPr lang="en-IN" b="1" dirty="0"/>
              <a:t>Customization</a:t>
            </a:r>
            <a:r>
              <a:rPr lang="en-IN" dirty="0"/>
              <a:t>:</a:t>
            </a:r>
          </a:p>
          <a:p>
            <a:pPr>
              <a:buFont typeface="Arial" panose="020B0604020202020204" pitchFamily="34" charset="0"/>
              <a:buChar char="•"/>
            </a:pPr>
            <a:r>
              <a:rPr lang="en-IN" dirty="0"/>
              <a:t>Forms can be customized with different themes, </a:t>
            </a:r>
            <a:r>
              <a:rPr lang="en-IN" dirty="0" err="1"/>
              <a:t>colors</a:t>
            </a:r>
            <a:r>
              <a:rPr lang="en-IN" dirty="0"/>
              <a:t>, and fonts to match branding or personal preferences.</a:t>
            </a:r>
          </a:p>
          <a:p>
            <a:pPr>
              <a:buFont typeface="Arial" panose="020B0604020202020204" pitchFamily="34" charset="0"/>
              <a:buChar char="•"/>
            </a:pPr>
            <a:r>
              <a:rPr lang="en-IN" dirty="0"/>
              <a:t>You can also add images and videos to the form to make it more engaging.</a:t>
            </a:r>
          </a:p>
          <a:p>
            <a:pPr marL="0" indent="0">
              <a:buNone/>
            </a:pPr>
            <a:r>
              <a:rPr lang="en-IN" b="1" dirty="0"/>
              <a:t>Real-time Collaboration</a:t>
            </a:r>
            <a:r>
              <a:rPr lang="en-IN" dirty="0"/>
              <a:t>:</a:t>
            </a:r>
          </a:p>
          <a:p>
            <a:pPr>
              <a:buFont typeface="Arial" panose="020B0604020202020204" pitchFamily="34" charset="0"/>
              <a:buChar char="•"/>
            </a:pPr>
            <a:r>
              <a:rPr lang="en-IN" dirty="0"/>
              <a:t>Multiple users can collaborate on a form in real-time, making it easy for teams to work together on form creation, editing, and reviewing responses.</a:t>
            </a:r>
          </a:p>
          <a:p>
            <a:pPr marL="0" indent="0">
              <a:buNone/>
            </a:pPr>
            <a:r>
              <a:rPr lang="en-IN" b="1" dirty="0"/>
              <a:t>Automatic Data Collection</a:t>
            </a:r>
            <a:r>
              <a:rPr lang="en-IN" dirty="0"/>
              <a:t>:</a:t>
            </a:r>
          </a:p>
          <a:p>
            <a:pPr>
              <a:buFont typeface="Arial" panose="020B0604020202020204" pitchFamily="34" charset="0"/>
              <a:buChar char="•"/>
            </a:pPr>
            <a:r>
              <a:rPr lang="en-IN" dirty="0"/>
              <a:t>Responses to forms are automatically collected and stored in </a:t>
            </a:r>
            <a:r>
              <a:rPr lang="en-IN" b="1" dirty="0"/>
              <a:t>Google Sheets</a:t>
            </a:r>
            <a:r>
              <a:rPr lang="en-IN" dirty="0"/>
              <a:t>, allowing for easy data management and analysis.</a:t>
            </a:r>
          </a:p>
          <a:p>
            <a:pPr>
              <a:buFont typeface="Arial" panose="020B0604020202020204" pitchFamily="34" charset="0"/>
              <a:buChar char="•"/>
            </a:pPr>
            <a:r>
              <a:rPr lang="en-IN" dirty="0"/>
              <a:t>Google Forms also provides basic summary data and visualizations, such as pie charts and bar graphs, to give an overview of the responses.</a:t>
            </a:r>
          </a:p>
          <a:p>
            <a:endParaRPr lang="en-US" dirty="0"/>
          </a:p>
        </p:txBody>
      </p:sp>
    </p:spTree>
    <p:extLst>
      <p:ext uri="{BB962C8B-B14F-4D97-AF65-F5344CB8AC3E}">
        <p14:creationId xmlns:p14="http://schemas.microsoft.com/office/powerpoint/2010/main" val="3811957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AA0EF-A245-D791-DB73-83E791A8D0EC}"/>
              </a:ext>
            </a:extLst>
          </p:cNvPr>
          <p:cNvSpPr>
            <a:spLocks noGrp="1"/>
          </p:cNvSpPr>
          <p:nvPr>
            <p:ph idx="1"/>
          </p:nvPr>
        </p:nvSpPr>
        <p:spPr>
          <a:xfrm>
            <a:off x="838200" y="1084521"/>
            <a:ext cx="10515600" cy="5092442"/>
          </a:xfrm>
        </p:spPr>
        <p:txBody>
          <a:bodyPr>
            <a:normAutofit/>
          </a:bodyPr>
          <a:lstStyle/>
          <a:p>
            <a:r>
              <a:rPr lang="en-IN" b="1" dirty="0"/>
              <a:t>Response Validation</a:t>
            </a:r>
            <a:r>
              <a:rPr lang="en-IN" dirty="0"/>
              <a:t>:</a:t>
            </a:r>
          </a:p>
          <a:p>
            <a:pPr>
              <a:buFont typeface="Arial" panose="020B0604020202020204" pitchFamily="34" charset="0"/>
              <a:buChar char="•"/>
            </a:pPr>
            <a:r>
              <a:rPr lang="en-IN" dirty="0"/>
              <a:t>Google Forms includes built-in response validation options, allowing you to ensure that respondents provide valid answers (e.g., requiring a valid email address or a number within a specific range).</a:t>
            </a:r>
          </a:p>
          <a:p>
            <a:r>
              <a:rPr lang="en-IN" b="1" dirty="0"/>
              <a:t>Conditional Logic</a:t>
            </a:r>
            <a:r>
              <a:rPr lang="en-IN" dirty="0"/>
              <a:t>:</a:t>
            </a:r>
          </a:p>
          <a:p>
            <a:pPr>
              <a:buFont typeface="Arial" panose="020B0604020202020204" pitchFamily="34" charset="0"/>
              <a:buChar char="•"/>
            </a:pPr>
            <a:r>
              <a:rPr lang="en-IN" dirty="0"/>
              <a:t>You can create </a:t>
            </a:r>
            <a:r>
              <a:rPr lang="en-IN" b="1" dirty="0"/>
              <a:t>conditional questions</a:t>
            </a:r>
            <a:r>
              <a:rPr lang="en-IN" dirty="0"/>
              <a:t> (also called "branching") where the next question depends on the respondent's previous answers. For example, if someone answers "Yes" to a question, they might be asked different follow-up questions than someone who answers "No."</a:t>
            </a:r>
          </a:p>
          <a:p>
            <a:endParaRPr lang="en-US" dirty="0"/>
          </a:p>
        </p:txBody>
      </p:sp>
    </p:spTree>
    <p:extLst>
      <p:ext uri="{BB962C8B-B14F-4D97-AF65-F5344CB8AC3E}">
        <p14:creationId xmlns:p14="http://schemas.microsoft.com/office/powerpoint/2010/main" val="43312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25728-0827-8787-6726-7E6471579CAF}"/>
              </a:ext>
            </a:extLst>
          </p:cNvPr>
          <p:cNvSpPr>
            <a:spLocks noGrp="1"/>
          </p:cNvSpPr>
          <p:nvPr>
            <p:ph idx="1"/>
          </p:nvPr>
        </p:nvSpPr>
        <p:spPr>
          <a:xfrm>
            <a:off x="838200" y="648586"/>
            <a:ext cx="10515600" cy="5858540"/>
          </a:xfrm>
        </p:spPr>
        <p:txBody>
          <a:bodyPr>
            <a:normAutofit lnSpcReduction="10000"/>
          </a:bodyPr>
          <a:lstStyle/>
          <a:p>
            <a:r>
              <a:rPr lang="en-IN" b="1" dirty="0"/>
              <a:t>Anonymous Responses</a:t>
            </a:r>
            <a:r>
              <a:rPr lang="en-IN" dirty="0"/>
              <a:t>:</a:t>
            </a:r>
          </a:p>
          <a:p>
            <a:pPr>
              <a:buFont typeface="Arial" panose="020B0604020202020204" pitchFamily="34" charset="0"/>
              <a:buChar char="•"/>
            </a:pPr>
            <a:r>
              <a:rPr lang="en-IN" dirty="0"/>
              <a:t>Forms can be set up to collect anonymous responses, or you can configure them to collect the email addresses of respondents for follow-up or identification purposes.</a:t>
            </a:r>
          </a:p>
          <a:p>
            <a:r>
              <a:rPr lang="en-IN" b="1" dirty="0"/>
              <a:t>Sharing &amp; Distribution</a:t>
            </a:r>
            <a:r>
              <a:rPr lang="en-IN" dirty="0"/>
              <a:t>:</a:t>
            </a:r>
          </a:p>
          <a:p>
            <a:pPr>
              <a:buFont typeface="Arial" panose="020B0604020202020204" pitchFamily="34" charset="0"/>
              <a:buChar char="•"/>
            </a:pPr>
            <a:r>
              <a:rPr lang="en-IN" dirty="0"/>
              <a:t>Google Forms can be shared via a direct link, embedded in a website, or sent via email. It is also possible to control who can access and respond to the form (public or restricted to specific users).</a:t>
            </a:r>
          </a:p>
          <a:p>
            <a:r>
              <a:rPr lang="en-IN" b="1" dirty="0"/>
              <a:t>Integration with Other Google Services</a:t>
            </a:r>
            <a:r>
              <a:rPr lang="en-IN" dirty="0"/>
              <a:t>:</a:t>
            </a:r>
          </a:p>
          <a:p>
            <a:pPr>
              <a:buFont typeface="Arial" panose="020B0604020202020204" pitchFamily="34" charset="0"/>
              <a:buChar char="•"/>
            </a:pPr>
            <a:r>
              <a:rPr lang="en-IN" dirty="0"/>
              <a:t>Forms integrate with </a:t>
            </a:r>
            <a:r>
              <a:rPr lang="en-IN" b="1" dirty="0"/>
              <a:t>Google Sheets</a:t>
            </a:r>
            <a:r>
              <a:rPr lang="en-IN" dirty="0"/>
              <a:t> for data analysis, </a:t>
            </a:r>
            <a:r>
              <a:rPr lang="en-IN" b="1" dirty="0"/>
              <a:t>Google Drive</a:t>
            </a:r>
            <a:r>
              <a:rPr lang="en-IN" dirty="0"/>
              <a:t> for storage, and </a:t>
            </a:r>
            <a:r>
              <a:rPr lang="en-IN" b="1" dirty="0"/>
              <a:t>Google Calendar</a:t>
            </a:r>
            <a:r>
              <a:rPr lang="en-IN" dirty="0"/>
              <a:t> for event registration.</a:t>
            </a:r>
          </a:p>
          <a:p>
            <a:pPr>
              <a:buFont typeface="Arial" panose="020B0604020202020204" pitchFamily="34" charset="0"/>
              <a:buChar char="•"/>
            </a:pPr>
            <a:r>
              <a:rPr lang="en-IN" dirty="0"/>
              <a:t>Responses can trigger </a:t>
            </a:r>
            <a:r>
              <a:rPr lang="en-IN" b="1" dirty="0"/>
              <a:t>email notifications</a:t>
            </a:r>
            <a:r>
              <a:rPr lang="en-IN" dirty="0"/>
              <a:t> or be sent to other apps using </a:t>
            </a:r>
            <a:r>
              <a:rPr lang="en-IN" b="1" dirty="0"/>
              <a:t>Google Apps Script</a:t>
            </a:r>
            <a:r>
              <a:rPr lang="en-IN" dirty="0"/>
              <a:t>.</a:t>
            </a:r>
          </a:p>
          <a:p>
            <a:endParaRPr lang="en-US" dirty="0"/>
          </a:p>
        </p:txBody>
      </p:sp>
    </p:spTree>
    <p:extLst>
      <p:ext uri="{BB962C8B-B14F-4D97-AF65-F5344CB8AC3E}">
        <p14:creationId xmlns:p14="http://schemas.microsoft.com/office/powerpoint/2010/main" val="100481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9A88-0E40-0989-79EF-22802AF534AD}"/>
              </a:ext>
            </a:extLst>
          </p:cNvPr>
          <p:cNvSpPr>
            <a:spLocks noGrp="1"/>
          </p:cNvSpPr>
          <p:nvPr>
            <p:ph type="title"/>
          </p:nvPr>
        </p:nvSpPr>
        <p:spPr/>
        <p:txBody>
          <a:bodyPr/>
          <a:lstStyle/>
          <a:p>
            <a:r>
              <a:rPr lang="en-IN" dirty="0"/>
              <a:t>Google Earth</a:t>
            </a:r>
            <a:endParaRPr lang="en-US" dirty="0"/>
          </a:p>
        </p:txBody>
      </p:sp>
      <p:sp>
        <p:nvSpPr>
          <p:cNvPr id="3" name="Content Placeholder 2">
            <a:extLst>
              <a:ext uri="{FF2B5EF4-FFF2-40B4-BE49-F238E27FC236}">
                <a16:creationId xmlns:a16="http://schemas.microsoft.com/office/drawing/2014/main" id="{14A1EBDC-E03F-356A-B8FB-F664DF232EDA}"/>
              </a:ext>
            </a:extLst>
          </p:cNvPr>
          <p:cNvSpPr>
            <a:spLocks noGrp="1"/>
          </p:cNvSpPr>
          <p:nvPr>
            <p:ph idx="1"/>
          </p:nvPr>
        </p:nvSpPr>
        <p:spPr/>
        <p:txBody>
          <a:bodyPr/>
          <a:lstStyle/>
          <a:p>
            <a:pPr marL="0" indent="0">
              <a:buNone/>
            </a:pPr>
            <a:r>
              <a:rPr lang="en-IN" b="1" dirty="0"/>
              <a:t>Google Earth</a:t>
            </a:r>
            <a:r>
              <a:rPr lang="en-IN" dirty="0"/>
              <a:t> is a virtual globe, map, and geographic information program developed by Google. It allows users to explore satellite imagery, 3D terrain, and geographical data of virtually every location on Earth. Users can zoom in and out, view various points of interest, and even access street-level imagery through </a:t>
            </a:r>
            <a:r>
              <a:rPr lang="en-IN" b="1" dirty="0"/>
              <a:t>Google Street View</a:t>
            </a:r>
            <a:r>
              <a:rPr lang="en-IN" dirty="0"/>
              <a:t>.</a:t>
            </a:r>
          </a:p>
          <a:p>
            <a:endParaRPr lang="en-US" dirty="0"/>
          </a:p>
        </p:txBody>
      </p:sp>
    </p:spTree>
    <p:extLst>
      <p:ext uri="{BB962C8B-B14F-4D97-AF65-F5344CB8AC3E}">
        <p14:creationId xmlns:p14="http://schemas.microsoft.com/office/powerpoint/2010/main" val="3981639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7581-910B-CC17-7EAD-2A4549FBF922}"/>
              </a:ext>
            </a:extLst>
          </p:cNvPr>
          <p:cNvSpPr>
            <a:spLocks noGrp="1"/>
          </p:cNvSpPr>
          <p:nvPr>
            <p:ph type="title"/>
          </p:nvPr>
        </p:nvSpPr>
        <p:spPr/>
        <p:txBody>
          <a:bodyPr/>
          <a:lstStyle/>
          <a:p>
            <a:r>
              <a:rPr lang="en-IN" dirty="0"/>
              <a:t>Key Features of Google Earth</a:t>
            </a:r>
            <a:endParaRPr lang="en-US" dirty="0"/>
          </a:p>
        </p:txBody>
      </p:sp>
      <p:sp>
        <p:nvSpPr>
          <p:cNvPr id="3" name="Content Placeholder 2">
            <a:extLst>
              <a:ext uri="{FF2B5EF4-FFF2-40B4-BE49-F238E27FC236}">
                <a16:creationId xmlns:a16="http://schemas.microsoft.com/office/drawing/2014/main" id="{451AE532-89D9-0D3D-6B9A-ADE8B27C6EA3}"/>
              </a:ext>
            </a:extLst>
          </p:cNvPr>
          <p:cNvSpPr>
            <a:spLocks noGrp="1"/>
          </p:cNvSpPr>
          <p:nvPr>
            <p:ph idx="1"/>
          </p:nvPr>
        </p:nvSpPr>
        <p:spPr>
          <a:xfrm>
            <a:off x="838200" y="1690688"/>
            <a:ext cx="10515600" cy="5167311"/>
          </a:xfrm>
        </p:spPr>
        <p:txBody>
          <a:bodyPr>
            <a:normAutofit fontScale="92500" lnSpcReduction="20000"/>
          </a:bodyPr>
          <a:lstStyle/>
          <a:p>
            <a:pPr marL="0" indent="0">
              <a:buNone/>
            </a:pPr>
            <a:r>
              <a:rPr lang="en-IN" sz="1800" b="1" dirty="0"/>
              <a:t>Satellite Imagery</a:t>
            </a:r>
            <a:r>
              <a:rPr lang="en-IN" sz="1800" dirty="0"/>
              <a:t>:</a:t>
            </a:r>
          </a:p>
          <a:p>
            <a:pPr>
              <a:buFont typeface="Arial" panose="020B0604020202020204" pitchFamily="34" charset="0"/>
              <a:buChar char="•"/>
            </a:pPr>
            <a:r>
              <a:rPr lang="en-IN" sz="1800" dirty="0"/>
              <a:t>Google Earth uses </a:t>
            </a:r>
            <a:r>
              <a:rPr lang="en-IN" sz="1800" b="1" dirty="0"/>
              <a:t>satellite images</a:t>
            </a:r>
            <a:r>
              <a:rPr lang="en-IN" sz="1800" dirty="0"/>
              <a:t> to display real-world views of the planet's surface, including landscapes, cities, oceans, and natural landmarks.</a:t>
            </a:r>
          </a:p>
          <a:p>
            <a:pPr>
              <a:buFont typeface="Arial" panose="020B0604020202020204" pitchFamily="34" charset="0"/>
              <a:buChar char="•"/>
            </a:pPr>
            <a:r>
              <a:rPr lang="en-IN" sz="1800" dirty="0"/>
              <a:t>The images are continuously updated, though there can be some delay depending on the area.</a:t>
            </a:r>
          </a:p>
          <a:p>
            <a:pPr marL="0" indent="0">
              <a:buNone/>
            </a:pPr>
            <a:r>
              <a:rPr lang="en-IN" sz="1800" b="1" dirty="0"/>
              <a:t>3D Mapping</a:t>
            </a:r>
            <a:r>
              <a:rPr lang="en-IN" sz="1800" dirty="0"/>
              <a:t>:</a:t>
            </a:r>
          </a:p>
          <a:p>
            <a:pPr>
              <a:buFont typeface="Arial" panose="020B0604020202020204" pitchFamily="34" charset="0"/>
              <a:buChar char="•"/>
            </a:pPr>
            <a:r>
              <a:rPr lang="en-IN" sz="1800" dirty="0"/>
              <a:t>The tool allows users to view </a:t>
            </a:r>
            <a:r>
              <a:rPr lang="en-IN" sz="1800" b="1" dirty="0"/>
              <a:t>3D models</a:t>
            </a:r>
            <a:r>
              <a:rPr lang="en-IN" sz="1800" dirty="0"/>
              <a:t> of cities, buildings, and terrain. In some locations, the 3D feature enables users to fly over buildings and see them from different perspectives.</a:t>
            </a:r>
          </a:p>
          <a:p>
            <a:pPr marL="0" indent="0">
              <a:buNone/>
            </a:pPr>
            <a:r>
              <a:rPr lang="en-IN" sz="1800" b="1" dirty="0"/>
              <a:t>Street View</a:t>
            </a:r>
            <a:r>
              <a:rPr lang="en-IN" sz="1800" dirty="0"/>
              <a:t>:</a:t>
            </a:r>
          </a:p>
          <a:p>
            <a:pPr>
              <a:buFont typeface="Arial" panose="020B0604020202020204" pitchFamily="34" charset="0"/>
              <a:buChar char="•"/>
            </a:pPr>
            <a:r>
              <a:rPr lang="en-IN" sz="1800" dirty="0"/>
              <a:t>Integrated with </a:t>
            </a:r>
            <a:r>
              <a:rPr lang="en-IN" sz="1800" b="1" dirty="0"/>
              <a:t>Google Street View</a:t>
            </a:r>
            <a:r>
              <a:rPr lang="en-IN" sz="1800" dirty="0"/>
              <a:t>, users can virtually walk through streets and view panoramas of places as though they are physically there. This is available in many cities and towns globally.</a:t>
            </a:r>
          </a:p>
          <a:p>
            <a:pPr marL="0" indent="0">
              <a:buNone/>
            </a:pPr>
            <a:r>
              <a:rPr lang="en-IN" sz="1800" b="1" dirty="0"/>
              <a:t>Search and Exploration</a:t>
            </a:r>
            <a:r>
              <a:rPr lang="en-IN" sz="1800" dirty="0"/>
              <a:t>:</a:t>
            </a:r>
          </a:p>
          <a:p>
            <a:pPr>
              <a:buFont typeface="Arial" panose="020B0604020202020204" pitchFamily="34" charset="0"/>
              <a:buChar char="•"/>
            </a:pPr>
            <a:r>
              <a:rPr lang="en-IN" sz="1800" dirty="0"/>
              <a:t>Users can search for specific places, landmarks, or addresses, and quickly zoom in to get a detailed view of the area.</a:t>
            </a:r>
          </a:p>
          <a:p>
            <a:pPr>
              <a:buFont typeface="Arial" panose="020B0604020202020204" pitchFamily="34" charset="0"/>
              <a:buChar char="•"/>
            </a:pPr>
            <a:r>
              <a:rPr lang="en-IN" sz="1800" dirty="0"/>
              <a:t>You can explore famous landmarks, historical sites, and natural wonders by navigating through Google Earth’s database.</a:t>
            </a:r>
          </a:p>
          <a:p>
            <a:pPr marL="0" indent="0">
              <a:buNone/>
            </a:pPr>
            <a:r>
              <a:rPr lang="en-IN" sz="1800" b="1" dirty="0"/>
              <a:t>Time Travel (Historical Imagery)</a:t>
            </a:r>
            <a:r>
              <a:rPr lang="en-IN" sz="1800" dirty="0"/>
              <a:t>:</a:t>
            </a:r>
          </a:p>
          <a:p>
            <a:pPr>
              <a:buFont typeface="Arial" panose="020B0604020202020204" pitchFamily="34" charset="0"/>
              <a:buChar char="•"/>
            </a:pPr>
            <a:r>
              <a:rPr lang="en-IN" sz="1800" dirty="0"/>
              <a:t>Google Earth allows users to </a:t>
            </a:r>
            <a:r>
              <a:rPr lang="en-IN" sz="1800" b="1" dirty="0"/>
              <a:t>view historical imagery</a:t>
            </a:r>
            <a:r>
              <a:rPr lang="en-IN" sz="1800" dirty="0"/>
              <a:t>, so you can see how specific locations have changed over time. This feature is particularly useful for understanding urban development or environmental changes.</a:t>
            </a:r>
          </a:p>
          <a:p>
            <a:endParaRPr lang="en-US" sz="1800" dirty="0"/>
          </a:p>
        </p:txBody>
      </p:sp>
    </p:spTree>
    <p:extLst>
      <p:ext uri="{BB962C8B-B14F-4D97-AF65-F5344CB8AC3E}">
        <p14:creationId xmlns:p14="http://schemas.microsoft.com/office/powerpoint/2010/main" val="3583698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61305-C4A0-8E3E-4CA4-82E91665C470}"/>
              </a:ext>
            </a:extLst>
          </p:cNvPr>
          <p:cNvSpPr>
            <a:spLocks noGrp="1"/>
          </p:cNvSpPr>
          <p:nvPr>
            <p:ph idx="1"/>
          </p:nvPr>
        </p:nvSpPr>
        <p:spPr>
          <a:xfrm>
            <a:off x="838200" y="680485"/>
            <a:ext cx="10515600" cy="5922334"/>
          </a:xfrm>
        </p:spPr>
        <p:txBody>
          <a:bodyPr>
            <a:normAutofit fontScale="77500" lnSpcReduction="20000"/>
          </a:bodyPr>
          <a:lstStyle/>
          <a:p>
            <a:pPr marL="0" indent="0">
              <a:buNone/>
            </a:pPr>
            <a:r>
              <a:rPr lang="en-IN" b="1" dirty="0"/>
              <a:t>Layers and Points of Interest</a:t>
            </a:r>
            <a:r>
              <a:rPr lang="en-IN" dirty="0"/>
              <a:t>:</a:t>
            </a:r>
          </a:p>
          <a:p>
            <a:pPr>
              <a:buFont typeface="Arial" panose="020B0604020202020204" pitchFamily="34" charset="0"/>
              <a:buChar char="•"/>
            </a:pPr>
            <a:r>
              <a:rPr lang="en-IN" dirty="0"/>
              <a:t>Google Earth provides various </a:t>
            </a:r>
            <a:r>
              <a:rPr lang="en-IN" b="1" dirty="0"/>
              <a:t>layers</a:t>
            </a:r>
            <a:r>
              <a:rPr lang="en-IN" dirty="0"/>
              <a:t> that can be turned on or off, such as weather patterns, borders, roads, and places of interest like museums, parks, or tourist destinations.</a:t>
            </a:r>
          </a:p>
          <a:p>
            <a:pPr marL="0" indent="0">
              <a:buNone/>
            </a:pPr>
            <a:r>
              <a:rPr lang="en-IN" b="1" dirty="0"/>
              <a:t>Measure Tool</a:t>
            </a:r>
            <a:r>
              <a:rPr lang="en-IN" dirty="0"/>
              <a:t>:</a:t>
            </a:r>
          </a:p>
          <a:p>
            <a:pPr>
              <a:buFont typeface="Arial" panose="020B0604020202020204" pitchFamily="34" charset="0"/>
              <a:buChar char="•"/>
            </a:pPr>
            <a:r>
              <a:rPr lang="en-IN" dirty="0"/>
              <a:t>The </a:t>
            </a:r>
            <a:r>
              <a:rPr lang="en-IN" b="1" dirty="0"/>
              <a:t>Measure Tool</a:t>
            </a:r>
            <a:r>
              <a:rPr lang="en-IN" dirty="0"/>
              <a:t> allows users to calculate distances and areas on the Earth’s surface, which can be helpful for tasks like planning routes, estimating travel distances, or surveying land.</a:t>
            </a:r>
          </a:p>
          <a:p>
            <a:pPr marL="0" indent="0">
              <a:buNone/>
            </a:pPr>
            <a:r>
              <a:rPr lang="en-IN" b="1" dirty="0"/>
              <a:t>Flight Simulator</a:t>
            </a:r>
            <a:r>
              <a:rPr lang="en-IN" dirty="0"/>
              <a:t>:</a:t>
            </a:r>
          </a:p>
          <a:p>
            <a:pPr>
              <a:buFont typeface="Arial" panose="020B0604020202020204" pitchFamily="34" charset="0"/>
              <a:buChar char="•"/>
            </a:pPr>
            <a:r>
              <a:rPr lang="en-IN" dirty="0"/>
              <a:t>In Google Earth, there is a built-in </a:t>
            </a:r>
            <a:r>
              <a:rPr lang="en-IN" b="1" dirty="0"/>
              <a:t>flight simulator</a:t>
            </a:r>
            <a:r>
              <a:rPr lang="en-IN" dirty="0"/>
              <a:t> that lets users virtually fly an aircraft over the globe, simulating the experience of flying across different terrains and cities.</a:t>
            </a:r>
          </a:p>
          <a:p>
            <a:pPr marL="0" indent="0">
              <a:buNone/>
            </a:pPr>
            <a:r>
              <a:rPr lang="en-IN" b="1" dirty="0"/>
              <a:t>Create and Share Locations</a:t>
            </a:r>
            <a:r>
              <a:rPr lang="en-IN" dirty="0"/>
              <a:t>:</a:t>
            </a:r>
          </a:p>
          <a:p>
            <a:pPr>
              <a:buFont typeface="Arial" panose="020B0604020202020204" pitchFamily="34" charset="0"/>
              <a:buChar char="•"/>
            </a:pPr>
            <a:r>
              <a:rPr lang="en-IN" dirty="0"/>
              <a:t>Users can </a:t>
            </a:r>
            <a:r>
              <a:rPr lang="en-IN" b="1" dirty="0"/>
              <a:t>create custom maps</a:t>
            </a:r>
            <a:r>
              <a:rPr lang="en-IN" dirty="0"/>
              <a:t> by marking locations, drawing paths, and adding placemarks. These maps can be shared with others or saved for personal use.</a:t>
            </a:r>
          </a:p>
          <a:p>
            <a:pPr marL="0" indent="0">
              <a:buNone/>
            </a:pPr>
            <a:r>
              <a:rPr lang="en-IN" b="1" dirty="0"/>
              <a:t>Google Earth Studio</a:t>
            </a:r>
            <a:r>
              <a:rPr lang="en-IN" dirty="0"/>
              <a:t>:</a:t>
            </a:r>
          </a:p>
          <a:p>
            <a:pPr>
              <a:buFont typeface="Arial" panose="020B0604020202020204" pitchFamily="34" charset="0"/>
              <a:buChar char="•"/>
            </a:pPr>
            <a:r>
              <a:rPr lang="en-IN" b="1" dirty="0"/>
              <a:t>Google Earth Studio</a:t>
            </a:r>
            <a:r>
              <a:rPr lang="en-IN" dirty="0"/>
              <a:t> is an animation tool that allows users to create animated visuals using Google Earth's 3D satellite data. It is often used for educational, storytelling, and media purposes.</a:t>
            </a:r>
          </a:p>
          <a:p>
            <a:endParaRPr lang="en-US" dirty="0"/>
          </a:p>
        </p:txBody>
      </p:sp>
    </p:spTree>
    <p:extLst>
      <p:ext uri="{BB962C8B-B14F-4D97-AF65-F5344CB8AC3E}">
        <p14:creationId xmlns:p14="http://schemas.microsoft.com/office/powerpoint/2010/main" val="14866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E34F-9850-EC95-625F-9EB62CA2A087}"/>
              </a:ext>
            </a:extLst>
          </p:cNvPr>
          <p:cNvSpPr>
            <a:spLocks noGrp="1"/>
          </p:cNvSpPr>
          <p:nvPr>
            <p:ph type="title"/>
          </p:nvPr>
        </p:nvSpPr>
        <p:spPr/>
        <p:txBody>
          <a:bodyPr/>
          <a:lstStyle/>
          <a:p>
            <a:r>
              <a:rPr lang="en-IN" dirty="0"/>
              <a:t>How “Small is </a:t>
            </a:r>
            <a:r>
              <a:rPr lang="en-IN" dirty="0" err="1"/>
              <a:t>Small”in</a:t>
            </a:r>
            <a:r>
              <a:rPr lang="en-IN" dirty="0"/>
              <a:t> Big Data?</a:t>
            </a:r>
            <a:endParaRPr lang="en-US" dirty="0"/>
          </a:p>
        </p:txBody>
      </p:sp>
      <p:sp>
        <p:nvSpPr>
          <p:cNvPr id="3" name="Content Placeholder 2">
            <a:extLst>
              <a:ext uri="{FF2B5EF4-FFF2-40B4-BE49-F238E27FC236}">
                <a16:creationId xmlns:a16="http://schemas.microsoft.com/office/drawing/2014/main" id="{E6E628BD-A1CC-6EA9-42D5-293AEB24436A}"/>
              </a:ext>
            </a:extLst>
          </p:cNvPr>
          <p:cNvSpPr>
            <a:spLocks noGrp="1"/>
          </p:cNvSpPr>
          <p:nvPr>
            <p:ph idx="1"/>
          </p:nvPr>
        </p:nvSpPr>
        <p:spPr/>
        <p:txBody>
          <a:bodyPr>
            <a:normAutofit lnSpcReduction="10000"/>
          </a:bodyPr>
          <a:lstStyle/>
          <a:p>
            <a:r>
              <a:rPr lang="en-IN" dirty="0"/>
              <a:t>In </a:t>
            </a:r>
            <a:r>
              <a:rPr lang="en-IN" b="1" dirty="0"/>
              <a:t>Big Data</a:t>
            </a:r>
            <a:r>
              <a:rPr lang="en-IN" dirty="0"/>
              <a:t>, "small is small" refers to the minimum threshold at which data is no longer considered "big." While there is no universal standard, data is typically considered </a:t>
            </a:r>
            <a:r>
              <a:rPr lang="en-IN" b="1" dirty="0"/>
              <a:t>Big Data</a:t>
            </a:r>
            <a:r>
              <a:rPr lang="en-IN" dirty="0"/>
              <a:t> when its size, complexity, or velocity surpasses the capabilities of traditional data management tools.</a:t>
            </a:r>
          </a:p>
          <a:p>
            <a:r>
              <a:rPr lang="en-IN" dirty="0"/>
              <a:t>"Small is small" in Big Data when:</a:t>
            </a:r>
          </a:p>
          <a:p>
            <a:pPr>
              <a:buFont typeface="Arial" panose="020B0604020202020204" pitchFamily="34" charset="0"/>
              <a:buChar char="•"/>
            </a:pPr>
            <a:r>
              <a:rPr lang="en-IN" b="1" dirty="0"/>
              <a:t>Volume</a:t>
            </a:r>
            <a:r>
              <a:rPr lang="en-IN" dirty="0"/>
              <a:t>: The data size is manageable by common tools (gigabytes or less).</a:t>
            </a:r>
          </a:p>
          <a:p>
            <a:pPr>
              <a:buFont typeface="Arial" panose="020B0604020202020204" pitchFamily="34" charset="0"/>
              <a:buChar char="•"/>
            </a:pPr>
            <a:r>
              <a:rPr lang="en-IN" b="1" dirty="0"/>
              <a:t>Velocity</a:t>
            </a:r>
            <a:r>
              <a:rPr lang="en-IN" dirty="0"/>
              <a:t>: Data flows are slow or periodic.</a:t>
            </a:r>
          </a:p>
          <a:p>
            <a:pPr>
              <a:buFont typeface="Arial" panose="020B0604020202020204" pitchFamily="34" charset="0"/>
              <a:buChar char="•"/>
            </a:pPr>
            <a:r>
              <a:rPr lang="en-IN" b="1" dirty="0"/>
              <a:t>Variety</a:t>
            </a:r>
            <a:r>
              <a:rPr lang="en-IN" dirty="0"/>
              <a:t>: Data is limited to structured or semi-structured formats</a:t>
            </a:r>
          </a:p>
          <a:p>
            <a:endParaRPr lang="en-US" dirty="0"/>
          </a:p>
        </p:txBody>
      </p:sp>
    </p:spTree>
    <p:extLst>
      <p:ext uri="{BB962C8B-B14F-4D97-AF65-F5344CB8AC3E}">
        <p14:creationId xmlns:p14="http://schemas.microsoft.com/office/powerpoint/2010/main" val="2552884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8A84-9DA7-1045-6E25-AFFDABCF4474}"/>
              </a:ext>
            </a:extLst>
          </p:cNvPr>
          <p:cNvSpPr>
            <a:spLocks noGrp="1"/>
          </p:cNvSpPr>
          <p:nvPr>
            <p:ph type="title"/>
          </p:nvPr>
        </p:nvSpPr>
        <p:spPr/>
        <p:txBody>
          <a:bodyPr/>
          <a:lstStyle/>
          <a:p>
            <a:r>
              <a:rPr lang="en-IN" dirty="0"/>
              <a:t>Google Finance</a:t>
            </a:r>
            <a:endParaRPr lang="en-US" dirty="0"/>
          </a:p>
        </p:txBody>
      </p:sp>
      <p:sp>
        <p:nvSpPr>
          <p:cNvPr id="3" name="Content Placeholder 2">
            <a:extLst>
              <a:ext uri="{FF2B5EF4-FFF2-40B4-BE49-F238E27FC236}">
                <a16:creationId xmlns:a16="http://schemas.microsoft.com/office/drawing/2014/main" id="{9103E78D-C9B8-329F-FEBF-720522D1523B}"/>
              </a:ext>
            </a:extLst>
          </p:cNvPr>
          <p:cNvSpPr>
            <a:spLocks noGrp="1"/>
          </p:cNvSpPr>
          <p:nvPr>
            <p:ph idx="1"/>
          </p:nvPr>
        </p:nvSpPr>
        <p:spPr/>
        <p:txBody>
          <a:bodyPr/>
          <a:lstStyle/>
          <a:p>
            <a:pPr marL="0" indent="0">
              <a:buNone/>
            </a:pPr>
            <a:r>
              <a:rPr lang="en-IN" b="1" dirty="0"/>
              <a:t>Google Finance</a:t>
            </a:r>
            <a:r>
              <a:rPr lang="en-IN" dirty="0"/>
              <a:t> is a web-based platform provided by Google that offers financial data, stock market information, and news. It is designed to help users track and </a:t>
            </a:r>
            <a:r>
              <a:rPr lang="en-IN" dirty="0" err="1"/>
              <a:t>analyze</a:t>
            </a:r>
            <a:r>
              <a:rPr lang="en-IN" dirty="0"/>
              <a:t> the financial markets, monitor specific stocks, and stay informed about global financial trends.</a:t>
            </a:r>
            <a:endParaRPr lang="en-US" dirty="0"/>
          </a:p>
        </p:txBody>
      </p:sp>
    </p:spTree>
    <p:extLst>
      <p:ext uri="{BB962C8B-B14F-4D97-AF65-F5344CB8AC3E}">
        <p14:creationId xmlns:p14="http://schemas.microsoft.com/office/powerpoint/2010/main" val="421094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A2C4-F96D-93C2-87F9-0AB2B730CBE1}"/>
              </a:ext>
            </a:extLst>
          </p:cNvPr>
          <p:cNvSpPr>
            <a:spLocks noGrp="1"/>
          </p:cNvSpPr>
          <p:nvPr>
            <p:ph type="title"/>
          </p:nvPr>
        </p:nvSpPr>
        <p:spPr/>
        <p:txBody>
          <a:bodyPr/>
          <a:lstStyle/>
          <a:p>
            <a:r>
              <a:rPr lang="en-IN" dirty="0"/>
              <a:t>Key Features of Google Finance</a:t>
            </a:r>
            <a:endParaRPr lang="en-US" dirty="0"/>
          </a:p>
        </p:txBody>
      </p:sp>
      <p:sp>
        <p:nvSpPr>
          <p:cNvPr id="3" name="Content Placeholder 2">
            <a:extLst>
              <a:ext uri="{FF2B5EF4-FFF2-40B4-BE49-F238E27FC236}">
                <a16:creationId xmlns:a16="http://schemas.microsoft.com/office/drawing/2014/main" id="{1E9155C7-B397-E106-4567-40D45E24C770}"/>
              </a:ext>
            </a:extLst>
          </p:cNvPr>
          <p:cNvSpPr>
            <a:spLocks noGrp="1"/>
          </p:cNvSpPr>
          <p:nvPr>
            <p:ph idx="1"/>
          </p:nvPr>
        </p:nvSpPr>
        <p:spPr>
          <a:xfrm>
            <a:off x="838200" y="1552354"/>
            <a:ext cx="10515600" cy="5305646"/>
          </a:xfrm>
        </p:spPr>
        <p:txBody>
          <a:bodyPr>
            <a:normAutofit lnSpcReduction="10000"/>
          </a:bodyPr>
          <a:lstStyle/>
          <a:p>
            <a:pPr marL="0" indent="0">
              <a:buNone/>
            </a:pPr>
            <a:r>
              <a:rPr lang="en-IN" b="1" dirty="0"/>
              <a:t>Stock Market Information</a:t>
            </a:r>
            <a:r>
              <a:rPr lang="en-IN" dirty="0"/>
              <a:t>:</a:t>
            </a:r>
          </a:p>
          <a:p>
            <a:pPr>
              <a:buFont typeface="Arial" panose="020B0604020202020204" pitchFamily="34" charset="0"/>
              <a:buChar char="•"/>
            </a:pPr>
            <a:r>
              <a:rPr lang="en-IN" dirty="0"/>
              <a:t>Google Finance provides real-time or delayed stock market quotes for stocks listed on major exchanges (such as the NYSE, NASDAQ, and others).</a:t>
            </a:r>
          </a:p>
          <a:p>
            <a:pPr>
              <a:buFont typeface="Arial" panose="020B0604020202020204" pitchFamily="34" charset="0"/>
              <a:buChar char="•"/>
            </a:pPr>
            <a:r>
              <a:rPr lang="en-IN" dirty="0"/>
              <a:t>It displays the current price of stocks, market changes, historical data, and the overall performance of stocks.</a:t>
            </a:r>
          </a:p>
          <a:p>
            <a:pPr marL="0" indent="0">
              <a:buNone/>
            </a:pPr>
            <a:r>
              <a:rPr lang="en-IN" b="1" dirty="0"/>
              <a:t>Portfolio Management</a:t>
            </a:r>
            <a:r>
              <a:rPr lang="en-IN" dirty="0"/>
              <a:t>:</a:t>
            </a:r>
          </a:p>
          <a:p>
            <a:pPr>
              <a:buFont typeface="Arial" panose="020B0604020202020204" pitchFamily="34" charset="0"/>
              <a:buChar char="•"/>
            </a:pPr>
            <a:r>
              <a:rPr lang="en-IN" dirty="0"/>
              <a:t>Users can create </a:t>
            </a:r>
            <a:r>
              <a:rPr lang="en-IN" b="1" dirty="0"/>
              <a:t>customized portfolios</a:t>
            </a:r>
            <a:r>
              <a:rPr lang="en-IN" dirty="0"/>
              <a:t> by adding stocks or financial instruments they are interested in tracking.</a:t>
            </a:r>
          </a:p>
          <a:p>
            <a:pPr>
              <a:buFont typeface="Arial" panose="020B0604020202020204" pitchFamily="34" charset="0"/>
              <a:buChar char="•"/>
            </a:pPr>
            <a:r>
              <a:rPr lang="en-IN" dirty="0"/>
              <a:t>The platform shows real-time updates on the performance of these stocks, including price changes, percentage change, and value of the entire portfolio.</a:t>
            </a:r>
          </a:p>
          <a:p>
            <a:endParaRPr lang="en-US" dirty="0"/>
          </a:p>
        </p:txBody>
      </p:sp>
    </p:spTree>
    <p:extLst>
      <p:ext uri="{BB962C8B-B14F-4D97-AF65-F5344CB8AC3E}">
        <p14:creationId xmlns:p14="http://schemas.microsoft.com/office/powerpoint/2010/main" val="4011736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726A-CBE1-1C24-00A2-18BC3B623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42904C-370E-E0AF-36A4-A6648CA7DC3C}"/>
              </a:ext>
            </a:extLst>
          </p:cNvPr>
          <p:cNvSpPr>
            <a:spLocks noGrp="1"/>
          </p:cNvSpPr>
          <p:nvPr>
            <p:ph idx="1"/>
          </p:nvPr>
        </p:nvSpPr>
        <p:spPr>
          <a:xfrm>
            <a:off x="838200" y="616688"/>
            <a:ext cx="10515600" cy="5560275"/>
          </a:xfrm>
        </p:spPr>
        <p:txBody>
          <a:bodyPr>
            <a:normAutofit fontScale="77500" lnSpcReduction="20000"/>
          </a:bodyPr>
          <a:lstStyle/>
          <a:p>
            <a:pPr marL="0" indent="0">
              <a:buNone/>
            </a:pPr>
            <a:r>
              <a:rPr lang="en-IN" b="1" dirty="0"/>
              <a:t>Charts and Graphs</a:t>
            </a:r>
            <a:r>
              <a:rPr lang="en-IN" dirty="0"/>
              <a:t>:</a:t>
            </a:r>
          </a:p>
          <a:p>
            <a:pPr>
              <a:buFont typeface="Arial" panose="020B0604020202020204" pitchFamily="34" charset="0"/>
              <a:buChar char="•"/>
            </a:pPr>
            <a:r>
              <a:rPr lang="en-IN" dirty="0"/>
              <a:t>Google Finance offers interactive </a:t>
            </a:r>
            <a:r>
              <a:rPr lang="en-IN" b="1" dirty="0"/>
              <a:t>stock charts</a:t>
            </a:r>
            <a:r>
              <a:rPr lang="en-IN" dirty="0"/>
              <a:t> that display historical price trends over different time periods (e.g., 1 day, 1 week, 1 month, 1 year, or even 5 years).</a:t>
            </a:r>
          </a:p>
          <a:p>
            <a:pPr>
              <a:buFont typeface="Arial" panose="020B0604020202020204" pitchFamily="34" charset="0"/>
              <a:buChar char="•"/>
            </a:pPr>
            <a:r>
              <a:rPr lang="en-IN" dirty="0"/>
              <a:t>The charts allow users to compare the performance of different stocks, indices, or financial assets.</a:t>
            </a:r>
          </a:p>
          <a:p>
            <a:pPr marL="0" indent="0">
              <a:buNone/>
            </a:pPr>
            <a:r>
              <a:rPr lang="en-IN" b="1" dirty="0"/>
              <a:t>Market News</a:t>
            </a:r>
            <a:r>
              <a:rPr lang="en-IN" dirty="0"/>
              <a:t>:</a:t>
            </a:r>
          </a:p>
          <a:p>
            <a:pPr>
              <a:buFont typeface="Arial" panose="020B0604020202020204" pitchFamily="34" charset="0"/>
              <a:buChar char="•"/>
            </a:pPr>
            <a:r>
              <a:rPr lang="en-IN" dirty="0"/>
              <a:t>The platform provides </a:t>
            </a:r>
            <a:r>
              <a:rPr lang="en-IN" b="1" dirty="0"/>
              <a:t>financial news</a:t>
            </a:r>
            <a:r>
              <a:rPr lang="en-IN" dirty="0"/>
              <a:t> from multiple sources, including breaking news related to stock markets, individual companies, industries, and economic trends.</a:t>
            </a:r>
          </a:p>
          <a:p>
            <a:pPr>
              <a:buFont typeface="Arial" panose="020B0604020202020204" pitchFamily="34" charset="0"/>
              <a:buChar char="•"/>
            </a:pPr>
            <a:r>
              <a:rPr lang="en-IN" dirty="0"/>
              <a:t>Users can access news based on specific stocks or financial topics of interest.</a:t>
            </a:r>
          </a:p>
          <a:p>
            <a:pPr marL="0" indent="0">
              <a:buNone/>
            </a:pPr>
            <a:r>
              <a:rPr lang="en-IN" b="1" dirty="0"/>
              <a:t>Company Information</a:t>
            </a:r>
            <a:r>
              <a:rPr lang="en-IN" dirty="0"/>
              <a:t>:</a:t>
            </a:r>
          </a:p>
          <a:p>
            <a:pPr>
              <a:buFont typeface="Arial" panose="020B0604020202020204" pitchFamily="34" charset="0"/>
              <a:buChar char="•"/>
            </a:pPr>
            <a:r>
              <a:rPr lang="en-IN" dirty="0"/>
              <a:t>Google Finance provides detailed information about companies, including:</a:t>
            </a:r>
          </a:p>
          <a:p>
            <a:pPr marL="742950" lvl="1" indent="-285750">
              <a:buFont typeface="Arial" panose="020B0604020202020204" pitchFamily="34" charset="0"/>
              <a:buChar char="•"/>
            </a:pPr>
            <a:r>
              <a:rPr lang="en-IN" b="1" dirty="0"/>
              <a:t>Company Profiles</a:t>
            </a:r>
            <a:r>
              <a:rPr lang="en-IN" dirty="0"/>
              <a:t>: Basic information about the company, such as sector, industry, and market capitalization.</a:t>
            </a:r>
          </a:p>
          <a:p>
            <a:pPr marL="742950" lvl="1" indent="-285750">
              <a:buFont typeface="Arial" panose="020B0604020202020204" pitchFamily="34" charset="0"/>
              <a:buChar char="•"/>
            </a:pPr>
            <a:r>
              <a:rPr lang="en-IN" b="1" dirty="0"/>
              <a:t>Earnings Reports</a:t>
            </a:r>
            <a:r>
              <a:rPr lang="en-IN" dirty="0"/>
              <a:t>: Data on financial performance, including revenue, net income, earnings per share (EPS), etc.</a:t>
            </a:r>
          </a:p>
          <a:p>
            <a:pPr marL="742950" lvl="1" indent="-285750">
              <a:buFont typeface="Arial" panose="020B0604020202020204" pitchFamily="34" charset="0"/>
              <a:buChar char="•"/>
            </a:pPr>
            <a:r>
              <a:rPr lang="en-IN" b="1" dirty="0"/>
              <a:t>Financial Statements</a:t>
            </a:r>
            <a:r>
              <a:rPr lang="en-IN" dirty="0"/>
              <a:t>: Access to income statements, balance sheets, and cash flow statements.</a:t>
            </a:r>
          </a:p>
          <a:p>
            <a:endParaRPr lang="en-US" dirty="0"/>
          </a:p>
        </p:txBody>
      </p:sp>
    </p:spTree>
    <p:extLst>
      <p:ext uri="{BB962C8B-B14F-4D97-AF65-F5344CB8AC3E}">
        <p14:creationId xmlns:p14="http://schemas.microsoft.com/office/powerpoint/2010/main" val="2424161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FC439-C519-096A-5AF8-15C957EDF832}"/>
              </a:ext>
            </a:extLst>
          </p:cNvPr>
          <p:cNvSpPr>
            <a:spLocks noGrp="1"/>
          </p:cNvSpPr>
          <p:nvPr>
            <p:ph idx="1"/>
          </p:nvPr>
        </p:nvSpPr>
        <p:spPr>
          <a:xfrm>
            <a:off x="838200" y="680484"/>
            <a:ext cx="10515600" cy="5858539"/>
          </a:xfrm>
        </p:spPr>
        <p:txBody>
          <a:bodyPr>
            <a:normAutofit fontScale="92500" lnSpcReduction="10000"/>
          </a:bodyPr>
          <a:lstStyle/>
          <a:p>
            <a:r>
              <a:rPr lang="en-IN" b="1" dirty="0"/>
              <a:t>Market Indices</a:t>
            </a:r>
            <a:r>
              <a:rPr lang="en-IN" dirty="0"/>
              <a:t>:</a:t>
            </a:r>
          </a:p>
          <a:p>
            <a:pPr>
              <a:buFont typeface="Arial" panose="020B0604020202020204" pitchFamily="34" charset="0"/>
              <a:buChar char="•"/>
            </a:pPr>
            <a:r>
              <a:rPr lang="en-IN" dirty="0"/>
              <a:t>Google Finance tracks global financial indices such as the </a:t>
            </a:r>
            <a:r>
              <a:rPr lang="en-IN" b="1" dirty="0"/>
              <a:t>S&amp;P 500</a:t>
            </a:r>
            <a:r>
              <a:rPr lang="en-IN" dirty="0"/>
              <a:t>, </a:t>
            </a:r>
            <a:r>
              <a:rPr lang="en-IN" b="1" dirty="0"/>
              <a:t>Dow Jones Industrial Average</a:t>
            </a:r>
            <a:r>
              <a:rPr lang="en-IN" dirty="0"/>
              <a:t>, </a:t>
            </a:r>
            <a:r>
              <a:rPr lang="en-IN" b="1" dirty="0"/>
              <a:t>NASDAQ Composite</a:t>
            </a:r>
            <a:r>
              <a:rPr lang="en-IN" dirty="0"/>
              <a:t>, and others.</a:t>
            </a:r>
          </a:p>
          <a:p>
            <a:pPr>
              <a:buFont typeface="Arial" panose="020B0604020202020204" pitchFamily="34" charset="0"/>
              <a:buChar char="•"/>
            </a:pPr>
            <a:r>
              <a:rPr lang="en-IN" dirty="0"/>
              <a:t>You can monitor the performance of stock market indices, which provide a snapshot of the overall market’s performance.</a:t>
            </a:r>
          </a:p>
          <a:p>
            <a:r>
              <a:rPr lang="en-IN" b="1" dirty="0"/>
              <a:t>Currency and Commodity Tracking</a:t>
            </a:r>
            <a:r>
              <a:rPr lang="en-IN" dirty="0"/>
              <a:t>:</a:t>
            </a:r>
          </a:p>
          <a:p>
            <a:pPr>
              <a:buFont typeface="Arial" panose="020B0604020202020204" pitchFamily="34" charset="0"/>
              <a:buChar char="•"/>
            </a:pPr>
            <a:r>
              <a:rPr lang="en-IN" dirty="0"/>
              <a:t>The platform allows users to track the </a:t>
            </a:r>
            <a:r>
              <a:rPr lang="en-IN" b="1" dirty="0"/>
              <a:t>exchange rates</a:t>
            </a:r>
            <a:r>
              <a:rPr lang="en-IN" dirty="0"/>
              <a:t> between different currencies, as well as the prices of commodities like </a:t>
            </a:r>
            <a:r>
              <a:rPr lang="en-IN" b="1" dirty="0"/>
              <a:t>gold</a:t>
            </a:r>
            <a:r>
              <a:rPr lang="en-IN" dirty="0"/>
              <a:t>, </a:t>
            </a:r>
            <a:r>
              <a:rPr lang="en-IN" b="1" dirty="0"/>
              <a:t>oil</a:t>
            </a:r>
            <a:r>
              <a:rPr lang="en-IN" dirty="0"/>
              <a:t>, and </a:t>
            </a:r>
            <a:r>
              <a:rPr lang="en-IN" b="1" dirty="0"/>
              <a:t>natural gas</a:t>
            </a:r>
            <a:r>
              <a:rPr lang="en-IN" dirty="0"/>
              <a:t>.</a:t>
            </a:r>
          </a:p>
          <a:p>
            <a:r>
              <a:rPr lang="en-IN" b="1" dirty="0"/>
              <a:t>Search and Alerts</a:t>
            </a:r>
            <a:r>
              <a:rPr lang="en-IN" dirty="0"/>
              <a:t>:</a:t>
            </a:r>
          </a:p>
          <a:p>
            <a:pPr>
              <a:buFont typeface="Arial" panose="020B0604020202020204" pitchFamily="34" charset="0"/>
              <a:buChar char="•"/>
            </a:pPr>
            <a:r>
              <a:rPr lang="en-IN" dirty="0"/>
              <a:t>Users can </a:t>
            </a:r>
            <a:r>
              <a:rPr lang="en-IN" b="1" dirty="0"/>
              <a:t>search for specific stocks</a:t>
            </a:r>
            <a:r>
              <a:rPr lang="en-IN" dirty="0"/>
              <a:t>, companies, and market data by name or ticker symbol.</a:t>
            </a:r>
          </a:p>
          <a:p>
            <a:pPr>
              <a:buFont typeface="Arial" panose="020B0604020202020204" pitchFamily="34" charset="0"/>
              <a:buChar char="•"/>
            </a:pPr>
            <a:r>
              <a:rPr lang="en-IN" dirty="0"/>
              <a:t>You can set up </a:t>
            </a:r>
            <a:r>
              <a:rPr lang="en-IN" b="1" dirty="0"/>
              <a:t>alerts</a:t>
            </a:r>
            <a:r>
              <a:rPr lang="en-IN" dirty="0"/>
              <a:t> to be notified of significant changes in stock prices, market conditions, or news events.</a:t>
            </a:r>
          </a:p>
          <a:p>
            <a:endParaRPr lang="en-US" dirty="0"/>
          </a:p>
        </p:txBody>
      </p:sp>
    </p:spTree>
    <p:extLst>
      <p:ext uri="{BB962C8B-B14F-4D97-AF65-F5344CB8AC3E}">
        <p14:creationId xmlns:p14="http://schemas.microsoft.com/office/powerpoint/2010/main" val="951363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3F13-2885-F492-AD58-4480C89BE9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58CE3-A688-70AF-8403-132895C54B07}"/>
              </a:ext>
            </a:extLst>
          </p:cNvPr>
          <p:cNvSpPr>
            <a:spLocks noGrp="1"/>
          </p:cNvSpPr>
          <p:nvPr>
            <p:ph idx="1"/>
          </p:nvPr>
        </p:nvSpPr>
        <p:spPr>
          <a:xfrm>
            <a:off x="838200" y="1318437"/>
            <a:ext cx="10515600" cy="4858526"/>
          </a:xfrm>
        </p:spPr>
        <p:txBody>
          <a:bodyPr>
            <a:normAutofit/>
          </a:bodyPr>
          <a:lstStyle/>
          <a:p>
            <a:r>
              <a:rPr lang="en-IN" b="1" dirty="0"/>
              <a:t>Company Financials</a:t>
            </a:r>
            <a:r>
              <a:rPr lang="en-IN" dirty="0"/>
              <a:t>:</a:t>
            </a:r>
          </a:p>
          <a:p>
            <a:pPr>
              <a:buFont typeface="Arial" panose="020B0604020202020204" pitchFamily="34" charset="0"/>
              <a:buChar char="•"/>
            </a:pPr>
            <a:r>
              <a:rPr lang="en-IN" dirty="0"/>
              <a:t>For each listed company, Google Finance provides detailed financial reports, including revenue, earnings, profit margins, debt-to-equity ratio, and other key metrics.</a:t>
            </a:r>
          </a:p>
          <a:p>
            <a:r>
              <a:rPr lang="en-IN" b="1" dirty="0"/>
              <a:t>Integration with Google Search and Other Google Services</a:t>
            </a:r>
            <a:r>
              <a:rPr lang="en-IN" dirty="0"/>
              <a:t>:</a:t>
            </a:r>
          </a:p>
          <a:p>
            <a:pPr>
              <a:buFont typeface="Arial" panose="020B0604020202020204" pitchFamily="34" charset="0"/>
              <a:buChar char="•"/>
            </a:pPr>
            <a:r>
              <a:rPr lang="en-IN" dirty="0"/>
              <a:t>Google Finance is integrated with </a:t>
            </a:r>
            <a:r>
              <a:rPr lang="en-IN" b="1" dirty="0"/>
              <a:t>Google Search</a:t>
            </a:r>
            <a:r>
              <a:rPr lang="en-IN" dirty="0"/>
              <a:t>, making it easy to access stock information and financial data directly from the search bar.</a:t>
            </a:r>
          </a:p>
          <a:p>
            <a:pPr>
              <a:buFont typeface="Arial" panose="020B0604020202020204" pitchFamily="34" charset="0"/>
              <a:buChar char="•"/>
            </a:pPr>
            <a:r>
              <a:rPr lang="en-IN" dirty="0"/>
              <a:t>You can also sync your Google Finance portfolio with </a:t>
            </a:r>
            <a:r>
              <a:rPr lang="en-IN" b="1" dirty="0"/>
              <a:t>Google Sheets</a:t>
            </a:r>
            <a:r>
              <a:rPr lang="en-IN" dirty="0"/>
              <a:t> for more in-depth analysis and data manipulation.</a:t>
            </a:r>
          </a:p>
          <a:p>
            <a:endParaRPr lang="en-US" dirty="0"/>
          </a:p>
        </p:txBody>
      </p:sp>
    </p:spTree>
    <p:extLst>
      <p:ext uri="{BB962C8B-B14F-4D97-AF65-F5344CB8AC3E}">
        <p14:creationId xmlns:p14="http://schemas.microsoft.com/office/powerpoint/2010/main" val="13723487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9C9E-243F-94EB-E33E-3D76FAEA2F51}"/>
              </a:ext>
            </a:extLst>
          </p:cNvPr>
          <p:cNvSpPr>
            <a:spLocks noGrp="1"/>
          </p:cNvSpPr>
          <p:nvPr>
            <p:ph type="title"/>
          </p:nvPr>
        </p:nvSpPr>
        <p:spPr/>
        <p:txBody>
          <a:bodyPr/>
          <a:lstStyle/>
          <a:p>
            <a:r>
              <a:rPr lang="en-IN" dirty="0"/>
              <a:t>Google Merchandise</a:t>
            </a:r>
            <a:endParaRPr lang="en-US" dirty="0"/>
          </a:p>
        </p:txBody>
      </p:sp>
      <p:sp>
        <p:nvSpPr>
          <p:cNvPr id="3" name="Content Placeholder 2">
            <a:extLst>
              <a:ext uri="{FF2B5EF4-FFF2-40B4-BE49-F238E27FC236}">
                <a16:creationId xmlns:a16="http://schemas.microsoft.com/office/drawing/2014/main" id="{DA1D8FBE-9C35-3DE8-73BA-930BF3336C15}"/>
              </a:ext>
            </a:extLst>
          </p:cNvPr>
          <p:cNvSpPr>
            <a:spLocks noGrp="1"/>
          </p:cNvSpPr>
          <p:nvPr>
            <p:ph idx="1"/>
          </p:nvPr>
        </p:nvSpPr>
        <p:spPr/>
        <p:txBody>
          <a:bodyPr/>
          <a:lstStyle/>
          <a:p>
            <a:pPr marL="0" indent="0">
              <a:buNone/>
            </a:pPr>
            <a:r>
              <a:rPr lang="en-IN" dirty="0"/>
              <a:t>The </a:t>
            </a:r>
            <a:r>
              <a:rPr lang="en-IN" b="1" dirty="0"/>
              <a:t>Google Merchandise Store</a:t>
            </a:r>
            <a:r>
              <a:rPr lang="en-IN" dirty="0"/>
              <a:t> is an online store operated by Google, where users can purchase a variety of </a:t>
            </a:r>
            <a:r>
              <a:rPr lang="en-IN" b="1" dirty="0"/>
              <a:t>branded Google products</a:t>
            </a:r>
            <a:r>
              <a:rPr lang="en-IN" dirty="0"/>
              <a:t> and </a:t>
            </a:r>
            <a:r>
              <a:rPr lang="en-IN" b="1" dirty="0"/>
              <a:t>merchandise</a:t>
            </a:r>
            <a:r>
              <a:rPr lang="en-IN" dirty="0"/>
              <a:t>. These products range from apparel and accessories to tech gadgets, all featuring Google’s iconic branding or related to its services. The store is available to customers globally, though some products may be region-specific.</a:t>
            </a:r>
          </a:p>
          <a:p>
            <a:endParaRPr lang="en-US" dirty="0"/>
          </a:p>
        </p:txBody>
      </p:sp>
    </p:spTree>
    <p:extLst>
      <p:ext uri="{BB962C8B-B14F-4D97-AF65-F5344CB8AC3E}">
        <p14:creationId xmlns:p14="http://schemas.microsoft.com/office/powerpoint/2010/main" val="3874560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5E8-1850-4182-9FA3-3B9F4B0B0EE1}"/>
              </a:ext>
            </a:extLst>
          </p:cNvPr>
          <p:cNvSpPr>
            <a:spLocks noGrp="1"/>
          </p:cNvSpPr>
          <p:nvPr>
            <p:ph type="title"/>
          </p:nvPr>
        </p:nvSpPr>
        <p:spPr/>
        <p:txBody>
          <a:bodyPr/>
          <a:lstStyle/>
          <a:p>
            <a:r>
              <a:rPr lang="en-IN" dirty="0"/>
              <a:t>Key Features of Google Merchandise</a:t>
            </a:r>
            <a:endParaRPr lang="en-US" dirty="0"/>
          </a:p>
        </p:txBody>
      </p:sp>
      <p:sp>
        <p:nvSpPr>
          <p:cNvPr id="3" name="Content Placeholder 2">
            <a:extLst>
              <a:ext uri="{FF2B5EF4-FFF2-40B4-BE49-F238E27FC236}">
                <a16:creationId xmlns:a16="http://schemas.microsoft.com/office/drawing/2014/main" id="{010761BC-290C-36B0-DD5C-0A7B1AE2B83F}"/>
              </a:ext>
            </a:extLst>
          </p:cNvPr>
          <p:cNvSpPr>
            <a:spLocks noGrp="1"/>
          </p:cNvSpPr>
          <p:nvPr>
            <p:ph idx="1"/>
          </p:nvPr>
        </p:nvSpPr>
        <p:spPr>
          <a:xfrm>
            <a:off x="838200" y="1509824"/>
            <a:ext cx="10515600" cy="5348176"/>
          </a:xfrm>
        </p:spPr>
        <p:txBody>
          <a:bodyPr>
            <a:normAutofit fontScale="85000" lnSpcReduction="20000"/>
          </a:bodyPr>
          <a:lstStyle/>
          <a:p>
            <a:pPr marL="0" indent="0">
              <a:buNone/>
            </a:pPr>
            <a:r>
              <a:rPr lang="en-IN" b="1" dirty="0"/>
              <a:t>Branded Apparel</a:t>
            </a:r>
            <a:r>
              <a:rPr lang="en-IN" dirty="0"/>
              <a:t>:</a:t>
            </a:r>
          </a:p>
          <a:p>
            <a:pPr>
              <a:buFont typeface="Arial" panose="020B0604020202020204" pitchFamily="34" charset="0"/>
              <a:buChar char="•"/>
            </a:pPr>
            <a:r>
              <a:rPr lang="en-IN" dirty="0"/>
              <a:t>The store offers clothing items such as </a:t>
            </a:r>
            <a:r>
              <a:rPr lang="en-IN" b="1" dirty="0"/>
              <a:t>T-shirts</a:t>
            </a:r>
            <a:r>
              <a:rPr lang="en-IN" dirty="0"/>
              <a:t>, </a:t>
            </a:r>
            <a:r>
              <a:rPr lang="en-IN" b="1" dirty="0"/>
              <a:t>hoodies</a:t>
            </a:r>
            <a:r>
              <a:rPr lang="en-IN" dirty="0"/>
              <a:t>, </a:t>
            </a:r>
            <a:r>
              <a:rPr lang="en-IN" b="1" dirty="0"/>
              <a:t>caps</a:t>
            </a:r>
            <a:r>
              <a:rPr lang="en-IN" dirty="0"/>
              <a:t>, and </a:t>
            </a:r>
            <a:r>
              <a:rPr lang="en-IN" b="1" dirty="0"/>
              <a:t>jackets</a:t>
            </a:r>
            <a:r>
              <a:rPr lang="en-IN" dirty="0"/>
              <a:t>, all emblazoned with Google logos or related designs.</a:t>
            </a:r>
          </a:p>
          <a:p>
            <a:pPr>
              <a:buFont typeface="Arial" panose="020B0604020202020204" pitchFamily="34" charset="0"/>
              <a:buChar char="•"/>
            </a:pPr>
            <a:r>
              <a:rPr lang="en-IN" dirty="0"/>
              <a:t>There are often special edition items tied to Google events or popular products (e.g., Google I/O).</a:t>
            </a:r>
          </a:p>
          <a:p>
            <a:pPr marL="0" indent="0">
              <a:buNone/>
            </a:pPr>
            <a:r>
              <a:rPr lang="en-IN" b="1" dirty="0"/>
              <a:t>Tech Accessories</a:t>
            </a:r>
            <a:r>
              <a:rPr lang="en-IN" dirty="0"/>
              <a:t>:</a:t>
            </a:r>
          </a:p>
          <a:p>
            <a:pPr>
              <a:buFont typeface="Arial" panose="020B0604020202020204" pitchFamily="34" charset="0"/>
              <a:buChar char="•"/>
            </a:pPr>
            <a:r>
              <a:rPr lang="en-IN" dirty="0"/>
              <a:t>The store sells a range of </a:t>
            </a:r>
            <a:r>
              <a:rPr lang="en-IN" b="1" dirty="0"/>
              <a:t>accessories</a:t>
            </a:r>
            <a:r>
              <a:rPr lang="en-IN" dirty="0"/>
              <a:t> for Google devices, such as </a:t>
            </a:r>
            <a:r>
              <a:rPr lang="en-IN" b="1" dirty="0"/>
              <a:t>Google Pixel phones</a:t>
            </a:r>
            <a:r>
              <a:rPr lang="en-IN" dirty="0"/>
              <a:t>, </a:t>
            </a:r>
            <a:r>
              <a:rPr lang="en-IN" b="1" dirty="0"/>
              <a:t>Chromebooks</a:t>
            </a:r>
            <a:r>
              <a:rPr lang="en-IN" dirty="0"/>
              <a:t>, and </a:t>
            </a:r>
            <a:r>
              <a:rPr lang="en-IN" b="1" dirty="0"/>
              <a:t>Google Home</a:t>
            </a:r>
            <a:r>
              <a:rPr lang="en-IN" dirty="0"/>
              <a:t> speakers.</a:t>
            </a:r>
          </a:p>
          <a:p>
            <a:pPr>
              <a:buFont typeface="Arial" panose="020B0604020202020204" pitchFamily="34" charset="0"/>
              <a:buChar char="•"/>
            </a:pPr>
            <a:r>
              <a:rPr lang="en-IN" dirty="0"/>
              <a:t>Items like phone cases, laptop sleeves, and charging accessories are also available.</a:t>
            </a:r>
          </a:p>
          <a:p>
            <a:pPr marL="0" indent="0">
              <a:buNone/>
            </a:pPr>
            <a:r>
              <a:rPr lang="en-IN" b="1" dirty="0"/>
              <a:t>Google-Themed Gifts and Collectibles</a:t>
            </a:r>
            <a:r>
              <a:rPr lang="en-IN" dirty="0"/>
              <a:t>:</a:t>
            </a:r>
          </a:p>
          <a:p>
            <a:pPr>
              <a:buFont typeface="Arial" panose="020B0604020202020204" pitchFamily="34" charset="0"/>
              <a:buChar char="•"/>
            </a:pPr>
            <a:r>
              <a:rPr lang="en-IN" dirty="0"/>
              <a:t>Google Merchandise includes unique gifts and collectibles like </a:t>
            </a:r>
            <a:r>
              <a:rPr lang="en-IN" b="1" dirty="0"/>
              <a:t>mugs</a:t>
            </a:r>
            <a:r>
              <a:rPr lang="en-IN" dirty="0"/>
              <a:t>, </a:t>
            </a:r>
            <a:r>
              <a:rPr lang="en-IN" b="1" dirty="0"/>
              <a:t>water bottles</a:t>
            </a:r>
            <a:r>
              <a:rPr lang="en-IN" dirty="0"/>
              <a:t>, </a:t>
            </a:r>
            <a:r>
              <a:rPr lang="en-IN" b="1" dirty="0"/>
              <a:t>notebooks</a:t>
            </a:r>
            <a:r>
              <a:rPr lang="en-IN" dirty="0"/>
              <a:t>, and </a:t>
            </a:r>
            <a:r>
              <a:rPr lang="en-IN" b="1" dirty="0"/>
              <a:t>stickers</a:t>
            </a:r>
            <a:r>
              <a:rPr lang="en-IN" dirty="0"/>
              <a:t>, all featuring Google branding or related themes.</a:t>
            </a:r>
          </a:p>
          <a:p>
            <a:pPr>
              <a:buFont typeface="Arial" panose="020B0604020202020204" pitchFamily="34" charset="0"/>
              <a:buChar char="•"/>
            </a:pPr>
            <a:r>
              <a:rPr lang="en-IN" dirty="0"/>
              <a:t>Google fans can find fun items like plush toys or Google-inspired stationery.</a:t>
            </a:r>
          </a:p>
          <a:p>
            <a:endParaRPr lang="en-US" dirty="0"/>
          </a:p>
        </p:txBody>
      </p:sp>
    </p:spTree>
    <p:extLst>
      <p:ext uri="{BB962C8B-B14F-4D97-AF65-F5344CB8AC3E}">
        <p14:creationId xmlns:p14="http://schemas.microsoft.com/office/powerpoint/2010/main" val="1377469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9AD1-06F5-8DC4-74EB-A791225013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346CB5-7D03-9094-0538-9AD2BCCF813C}"/>
              </a:ext>
            </a:extLst>
          </p:cNvPr>
          <p:cNvSpPr>
            <a:spLocks noGrp="1"/>
          </p:cNvSpPr>
          <p:nvPr>
            <p:ph idx="1"/>
          </p:nvPr>
        </p:nvSpPr>
        <p:spPr>
          <a:xfrm>
            <a:off x="838200" y="1233377"/>
            <a:ext cx="10515600" cy="4943586"/>
          </a:xfrm>
        </p:spPr>
        <p:txBody>
          <a:bodyPr/>
          <a:lstStyle/>
          <a:p>
            <a:pPr marL="0" indent="0">
              <a:buNone/>
            </a:pPr>
            <a:r>
              <a:rPr lang="en-IN" b="1" dirty="0"/>
              <a:t>Event-Specific Merchandise</a:t>
            </a:r>
            <a:r>
              <a:rPr lang="en-IN" dirty="0"/>
              <a:t>:</a:t>
            </a:r>
          </a:p>
          <a:p>
            <a:pPr>
              <a:buFont typeface="Arial" panose="020B0604020202020204" pitchFamily="34" charset="0"/>
              <a:buChar char="•"/>
            </a:pPr>
            <a:r>
              <a:rPr lang="en-IN" dirty="0"/>
              <a:t>The store sometimes features exclusive </a:t>
            </a:r>
            <a:r>
              <a:rPr lang="en-IN" b="1" dirty="0"/>
              <a:t>event merchandise</a:t>
            </a:r>
            <a:r>
              <a:rPr lang="en-IN" dirty="0"/>
              <a:t>. For example, during Google’s annual developer conference, </a:t>
            </a:r>
            <a:r>
              <a:rPr lang="en-IN" b="1" dirty="0"/>
              <a:t>Google I/O</a:t>
            </a:r>
            <a:r>
              <a:rPr lang="en-IN" dirty="0"/>
              <a:t>, attendees and fans can purchase exclusive event T-shirts, hats, and other memorabilia.</a:t>
            </a:r>
          </a:p>
          <a:p>
            <a:pPr marL="0" indent="0">
              <a:buNone/>
            </a:pPr>
            <a:r>
              <a:rPr lang="en-IN" b="1" dirty="0"/>
              <a:t>Google Brand Products</a:t>
            </a:r>
            <a:r>
              <a:rPr lang="en-IN" dirty="0"/>
              <a:t>:</a:t>
            </a:r>
          </a:p>
          <a:p>
            <a:pPr>
              <a:buFont typeface="Arial" panose="020B0604020202020204" pitchFamily="34" charset="0"/>
              <a:buChar char="•"/>
            </a:pPr>
            <a:r>
              <a:rPr lang="en-IN" dirty="0"/>
              <a:t>Google also sells branded products from its </a:t>
            </a:r>
            <a:r>
              <a:rPr lang="en-IN" b="1" dirty="0"/>
              <a:t>hardware line</a:t>
            </a:r>
            <a:r>
              <a:rPr lang="en-IN" dirty="0"/>
              <a:t>, such as </a:t>
            </a:r>
            <a:r>
              <a:rPr lang="en-IN" b="1" dirty="0"/>
              <a:t>Google Nest</a:t>
            </a:r>
            <a:r>
              <a:rPr lang="en-IN" dirty="0"/>
              <a:t> (smart home products), </a:t>
            </a:r>
            <a:r>
              <a:rPr lang="en-IN" b="1" dirty="0"/>
              <a:t>Chromecast</a:t>
            </a:r>
            <a:r>
              <a:rPr lang="en-IN" dirty="0"/>
              <a:t>, </a:t>
            </a:r>
            <a:r>
              <a:rPr lang="en-IN" b="1" dirty="0"/>
              <a:t>Pixel Buds</a:t>
            </a:r>
            <a:r>
              <a:rPr lang="en-IN" dirty="0"/>
              <a:t>, and even </a:t>
            </a:r>
            <a:r>
              <a:rPr lang="en-IN" b="1" dirty="0"/>
              <a:t>Google-branded notebooks</a:t>
            </a:r>
            <a:r>
              <a:rPr lang="en-IN" dirty="0"/>
              <a:t> and </a:t>
            </a:r>
            <a:r>
              <a:rPr lang="en-IN" b="1" dirty="0"/>
              <a:t>pens</a:t>
            </a:r>
            <a:r>
              <a:rPr lang="en-IN" dirty="0"/>
              <a:t>.</a:t>
            </a:r>
          </a:p>
          <a:p>
            <a:endParaRPr lang="en-US" dirty="0"/>
          </a:p>
        </p:txBody>
      </p:sp>
    </p:spTree>
    <p:extLst>
      <p:ext uri="{BB962C8B-B14F-4D97-AF65-F5344CB8AC3E}">
        <p14:creationId xmlns:p14="http://schemas.microsoft.com/office/powerpoint/2010/main" val="2415322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EB07D-CF90-2955-9EC6-83A5854C6C68}"/>
              </a:ext>
            </a:extLst>
          </p:cNvPr>
          <p:cNvSpPr>
            <a:spLocks noGrp="1"/>
          </p:cNvSpPr>
          <p:nvPr>
            <p:ph idx="1"/>
          </p:nvPr>
        </p:nvSpPr>
        <p:spPr>
          <a:xfrm>
            <a:off x="838200" y="520994"/>
            <a:ext cx="10515600" cy="6039293"/>
          </a:xfrm>
        </p:spPr>
        <p:txBody>
          <a:bodyPr>
            <a:normAutofit fontScale="92500"/>
          </a:bodyPr>
          <a:lstStyle/>
          <a:p>
            <a:pPr marL="0" indent="0">
              <a:buNone/>
            </a:pPr>
            <a:r>
              <a:rPr lang="en-IN" b="1" dirty="0"/>
              <a:t>Seasonal Collections</a:t>
            </a:r>
            <a:r>
              <a:rPr lang="en-IN" dirty="0"/>
              <a:t>:</a:t>
            </a:r>
          </a:p>
          <a:p>
            <a:pPr>
              <a:buFont typeface="Arial" panose="020B0604020202020204" pitchFamily="34" charset="0"/>
              <a:buChar char="•"/>
            </a:pPr>
            <a:r>
              <a:rPr lang="en-IN" dirty="0"/>
              <a:t>The Google Merchandise Store often offers seasonal or limited-time collections, such as special holiday-themed merchandise or collaborative items with other brands.</a:t>
            </a:r>
          </a:p>
          <a:p>
            <a:pPr marL="0" indent="0">
              <a:buNone/>
            </a:pPr>
            <a:r>
              <a:rPr lang="en-IN" b="1" dirty="0"/>
              <a:t>Customization</a:t>
            </a:r>
            <a:r>
              <a:rPr lang="en-IN" dirty="0"/>
              <a:t>:</a:t>
            </a:r>
          </a:p>
          <a:p>
            <a:pPr>
              <a:buFont typeface="Arial" panose="020B0604020202020204" pitchFamily="34" charset="0"/>
              <a:buChar char="•"/>
            </a:pPr>
            <a:r>
              <a:rPr lang="en-IN" dirty="0"/>
              <a:t>Some products in the store can be customized, such as personalized T-shirts or mugs with your own text or designs, but availability may vary.</a:t>
            </a:r>
          </a:p>
          <a:p>
            <a:pPr marL="0" indent="0">
              <a:buNone/>
            </a:pPr>
            <a:r>
              <a:rPr lang="en-IN" b="1" dirty="0"/>
              <a:t>Global Shipping</a:t>
            </a:r>
            <a:r>
              <a:rPr lang="en-IN" dirty="0"/>
              <a:t>:</a:t>
            </a:r>
          </a:p>
          <a:p>
            <a:pPr>
              <a:buFont typeface="Arial" panose="020B0604020202020204" pitchFamily="34" charset="0"/>
              <a:buChar char="•"/>
            </a:pPr>
            <a:r>
              <a:rPr lang="en-IN" dirty="0"/>
              <a:t>The store provides international shipping, allowing customers from various countries to purchase Google merchandise.</a:t>
            </a:r>
          </a:p>
          <a:p>
            <a:pPr marL="0" indent="0">
              <a:buNone/>
            </a:pPr>
            <a:r>
              <a:rPr lang="en-IN" b="1" dirty="0"/>
              <a:t>Payment Options</a:t>
            </a:r>
            <a:r>
              <a:rPr lang="en-IN" dirty="0"/>
              <a:t>:</a:t>
            </a:r>
          </a:p>
          <a:p>
            <a:pPr>
              <a:buFont typeface="Arial" panose="020B0604020202020204" pitchFamily="34" charset="0"/>
              <a:buChar char="•"/>
            </a:pPr>
            <a:r>
              <a:rPr lang="en-IN" dirty="0"/>
              <a:t>The Google Merchandise Store accepts a variety of payment methods, including </a:t>
            </a:r>
            <a:r>
              <a:rPr lang="en-IN" b="1" dirty="0"/>
              <a:t>credit cards</a:t>
            </a:r>
            <a:r>
              <a:rPr lang="en-IN" dirty="0"/>
              <a:t>, </a:t>
            </a:r>
            <a:r>
              <a:rPr lang="en-IN" b="1" dirty="0"/>
              <a:t>PayPal</a:t>
            </a:r>
            <a:r>
              <a:rPr lang="en-IN" dirty="0"/>
              <a:t>, and potentially </a:t>
            </a:r>
            <a:r>
              <a:rPr lang="en-IN" b="1" dirty="0"/>
              <a:t>Google Pay</a:t>
            </a:r>
            <a:r>
              <a:rPr lang="en-IN" dirty="0"/>
              <a:t> for ease of purchase.</a:t>
            </a:r>
          </a:p>
          <a:p>
            <a:endParaRPr lang="en-US" dirty="0"/>
          </a:p>
        </p:txBody>
      </p:sp>
    </p:spTree>
    <p:extLst>
      <p:ext uri="{BB962C8B-B14F-4D97-AF65-F5344CB8AC3E}">
        <p14:creationId xmlns:p14="http://schemas.microsoft.com/office/powerpoint/2010/main" val="34915139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F54C-5007-72C8-6560-5884B5103189}"/>
              </a:ext>
            </a:extLst>
          </p:cNvPr>
          <p:cNvSpPr>
            <a:spLocks noGrp="1"/>
          </p:cNvSpPr>
          <p:nvPr>
            <p:ph type="title"/>
          </p:nvPr>
        </p:nvSpPr>
        <p:spPr/>
        <p:txBody>
          <a:bodyPr/>
          <a:lstStyle/>
          <a:p>
            <a:r>
              <a:rPr lang="en-IN" dirty="0"/>
              <a:t>Google Password Manager</a:t>
            </a:r>
            <a:endParaRPr lang="en-US" dirty="0"/>
          </a:p>
        </p:txBody>
      </p:sp>
      <p:sp>
        <p:nvSpPr>
          <p:cNvPr id="3" name="Content Placeholder 2">
            <a:extLst>
              <a:ext uri="{FF2B5EF4-FFF2-40B4-BE49-F238E27FC236}">
                <a16:creationId xmlns:a16="http://schemas.microsoft.com/office/drawing/2014/main" id="{AC2B1500-22B1-1DEB-41EC-C50FF76E6CBB}"/>
              </a:ext>
            </a:extLst>
          </p:cNvPr>
          <p:cNvSpPr>
            <a:spLocks noGrp="1"/>
          </p:cNvSpPr>
          <p:nvPr>
            <p:ph idx="1"/>
          </p:nvPr>
        </p:nvSpPr>
        <p:spPr/>
        <p:txBody>
          <a:bodyPr/>
          <a:lstStyle/>
          <a:p>
            <a:r>
              <a:rPr lang="en-IN" b="1" dirty="0"/>
              <a:t>Google Password Manager</a:t>
            </a:r>
            <a:r>
              <a:rPr lang="en-IN" dirty="0"/>
              <a:t> is a free password management tool offered by Google that helps users store, manage, and automatically fill in passwords across websites and apps. It is integrated into Google Chrome, Android devices, and other Google services, making it easy to securely save and access your login credentials across devices.</a:t>
            </a:r>
          </a:p>
          <a:p>
            <a:endParaRPr lang="en-US" dirty="0"/>
          </a:p>
        </p:txBody>
      </p:sp>
    </p:spTree>
    <p:extLst>
      <p:ext uri="{BB962C8B-B14F-4D97-AF65-F5344CB8AC3E}">
        <p14:creationId xmlns:p14="http://schemas.microsoft.com/office/powerpoint/2010/main" val="239408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A62D-8CC6-AAA6-EDA7-712E0364BE30}"/>
              </a:ext>
            </a:extLst>
          </p:cNvPr>
          <p:cNvSpPr>
            <a:spLocks noGrp="1"/>
          </p:cNvSpPr>
          <p:nvPr>
            <p:ph type="title"/>
          </p:nvPr>
        </p:nvSpPr>
        <p:spPr/>
        <p:txBody>
          <a:bodyPr/>
          <a:lstStyle/>
          <a:p>
            <a:r>
              <a:rPr lang="en-IN" dirty="0"/>
              <a:t>automate </a:t>
            </a:r>
            <a:r>
              <a:rPr lang="en-IN" dirty="0" err="1"/>
              <a:t>repeative</a:t>
            </a:r>
            <a:r>
              <a:rPr lang="en-IN" dirty="0"/>
              <a:t> task in excel</a:t>
            </a:r>
            <a:endParaRPr lang="en-US" dirty="0"/>
          </a:p>
        </p:txBody>
      </p:sp>
      <p:sp>
        <p:nvSpPr>
          <p:cNvPr id="3" name="Content Placeholder 2">
            <a:extLst>
              <a:ext uri="{FF2B5EF4-FFF2-40B4-BE49-F238E27FC236}">
                <a16:creationId xmlns:a16="http://schemas.microsoft.com/office/drawing/2014/main" id="{7EDDB152-E98A-22B1-FE59-C9D8D07CE86E}"/>
              </a:ext>
            </a:extLst>
          </p:cNvPr>
          <p:cNvSpPr>
            <a:spLocks noGrp="1"/>
          </p:cNvSpPr>
          <p:nvPr>
            <p:ph idx="1"/>
          </p:nvPr>
        </p:nvSpPr>
        <p:spPr/>
        <p:txBody>
          <a:bodyPr>
            <a:normAutofit fontScale="92500" lnSpcReduction="20000"/>
          </a:bodyPr>
          <a:lstStyle/>
          <a:p>
            <a:r>
              <a:rPr lang="en-IN" sz="3600" b="1" dirty="0"/>
              <a:t>Use Excel Macros (VBA - Visual Basic for Applications): </a:t>
            </a:r>
            <a:r>
              <a:rPr lang="en-IN" sz="3600" dirty="0"/>
              <a:t>Macros are one of the most powerful ways to automate repetitive tasks by recording a sequence of actions or writing custom scripts.</a:t>
            </a:r>
          </a:p>
          <a:p>
            <a:r>
              <a:rPr lang="en-IN" sz="3600" b="1" dirty="0"/>
              <a:t>Use Excel Power Query: </a:t>
            </a:r>
            <a:r>
              <a:rPr lang="en-IN" sz="3600" dirty="0"/>
              <a:t>Power Query helps automate data cleaning, transformation, and merging tasks.</a:t>
            </a:r>
          </a:p>
          <a:p>
            <a:r>
              <a:rPr lang="en-IN" sz="3600" b="1" dirty="0"/>
              <a:t>Use Excel Power Automate (Microsoft Power Automate): </a:t>
            </a:r>
            <a:r>
              <a:rPr lang="en-IN" sz="3600" dirty="0"/>
              <a:t>Power Automate allows you to create workflows that interact with Excel and other applications.</a:t>
            </a:r>
          </a:p>
          <a:p>
            <a:endParaRPr lang="en-IN" sz="3600" dirty="0"/>
          </a:p>
          <a:p>
            <a:endParaRPr lang="en-IN" sz="3600" dirty="0"/>
          </a:p>
          <a:p>
            <a:endParaRPr lang="en-IN" sz="3600" dirty="0"/>
          </a:p>
          <a:p>
            <a:endParaRPr lang="en-IN" sz="3600" dirty="0"/>
          </a:p>
          <a:p>
            <a:endParaRPr lang="en-US" sz="3600" dirty="0"/>
          </a:p>
        </p:txBody>
      </p:sp>
    </p:spTree>
    <p:extLst>
      <p:ext uri="{BB962C8B-B14F-4D97-AF65-F5344CB8AC3E}">
        <p14:creationId xmlns:p14="http://schemas.microsoft.com/office/powerpoint/2010/main" val="1309087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55A9-16EB-F259-CDCE-695E65CB8A54}"/>
              </a:ext>
            </a:extLst>
          </p:cNvPr>
          <p:cNvSpPr>
            <a:spLocks noGrp="1"/>
          </p:cNvSpPr>
          <p:nvPr>
            <p:ph type="title"/>
          </p:nvPr>
        </p:nvSpPr>
        <p:spPr/>
        <p:txBody>
          <a:bodyPr/>
          <a:lstStyle/>
          <a:p>
            <a:r>
              <a:rPr lang="en-IN" dirty="0"/>
              <a:t>Key Features of Google Password Manager</a:t>
            </a:r>
            <a:endParaRPr lang="en-US" dirty="0"/>
          </a:p>
        </p:txBody>
      </p:sp>
      <p:sp>
        <p:nvSpPr>
          <p:cNvPr id="3" name="Content Placeholder 2">
            <a:extLst>
              <a:ext uri="{FF2B5EF4-FFF2-40B4-BE49-F238E27FC236}">
                <a16:creationId xmlns:a16="http://schemas.microsoft.com/office/drawing/2014/main" id="{0C2F0FEC-CD70-72EE-D675-3A13A0D868D6}"/>
              </a:ext>
            </a:extLst>
          </p:cNvPr>
          <p:cNvSpPr>
            <a:spLocks noGrp="1"/>
          </p:cNvSpPr>
          <p:nvPr>
            <p:ph idx="1"/>
          </p:nvPr>
        </p:nvSpPr>
        <p:spPr>
          <a:xfrm>
            <a:off x="838200" y="1690688"/>
            <a:ext cx="10515600" cy="5167311"/>
          </a:xfrm>
        </p:spPr>
        <p:txBody>
          <a:bodyPr>
            <a:normAutofit/>
          </a:bodyPr>
          <a:lstStyle/>
          <a:p>
            <a:pPr marL="0" indent="0">
              <a:buNone/>
            </a:pPr>
            <a:r>
              <a:rPr lang="en-IN" sz="1800" b="1" dirty="0"/>
              <a:t>Password Storage</a:t>
            </a:r>
            <a:r>
              <a:rPr lang="en-IN" sz="1800" dirty="0"/>
              <a:t>:</a:t>
            </a:r>
          </a:p>
          <a:p>
            <a:pPr>
              <a:buFont typeface="Arial" panose="020B0604020202020204" pitchFamily="34" charset="0"/>
              <a:buChar char="•"/>
            </a:pPr>
            <a:r>
              <a:rPr lang="en-IN" sz="1800" dirty="0"/>
              <a:t>Google Password Manager securely stores usernames and passwords for various websites and apps. Once saved, it allows users to quickly access their credentials without manually entering them each time.</a:t>
            </a:r>
          </a:p>
          <a:p>
            <a:pPr marL="0" indent="0">
              <a:buNone/>
            </a:pPr>
            <a:r>
              <a:rPr lang="en-IN" sz="1800" b="1" dirty="0"/>
              <a:t>Password Autofill</a:t>
            </a:r>
            <a:r>
              <a:rPr lang="en-IN" sz="1800" dirty="0"/>
              <a:t>:</a:t>
            </a:r>
          </a:p>
          <a:p>
            <a:pPr>
              <a:buFont typeface="Arial" panose="020B0604020202020204" pitchFamily="34" charset="0"/>
              <a:buChar char="•"/>
            </a:pPr>
            <a:r>
              <a:rPr lang="en-IN" sz="1800" dirty="0"/>
              <a:t>The password manager automatically fills in saved login credentials for websites and apps on supported devices, saving time and preventing the need to remember or type passwords.</a:t>
            </a:r>
          </a:p>
          <a:p>
            <a:pPr marL="0" indent="0">
              <a:buNone/>
            </a:pPr>
            <a:r>
              <a:rPr lang="en-IN" sz="1800" b="1" dirty="0"/>
              <a:t>Password Syncing</a:t>
            </a:r>
            <a:r>
              <a:rPr lang="en-IN" sz="1800" dirty="0"/>
              <a:t>:</a:t>
            </a:r>
          </a:p>
          <a:p>
            <a:pPr>
              <a:buFont typeface="Arial" panose="020B0604020202020204" pitchFamily="34" charset="0"/>
              <a:buChar char="•"/>
            </a:pPr>
            <a:r>
              <a:rPr lang="en-IN" sz="1800" dirty="0"/>
              <a:t>It syncs your saved passwords across all devices where you are signed into your </a:t>
            </a:r>
            <a:r>
              <a:rPr lang="en-IN" sz="1800" b="1" dirty="0"/>
              <a:t>Google account</a:t>
            </a:r>
            <a:r>
              <a:rPr lang="en-IN" sz="1800" dirty="0"/>
              <a:t>, whether on Chrome, Android, or even other browsers that support the service.</a:t>
            </a:r>
          </a:p>
          <a:p>
            <a:pPr>
              <a:buFont typeface="Arial" panose="020B0604020202020204" pitchFamily="34" charset="0"/>
              <a:buChar char="•"/>
            </a:pPr>
            <a:r>
              <a:rPr lang="en-IN" sz="1800" dirty="0"/>
              <a:t>This means that if you save a password on your phone, it will be available on your computer and vice versa.</a:t>
            </a:r>
          </a:p>
          <a:p>
            <a:endParaRPr lang="en-US" sz="1800" dirty="0"/>
          </a:p>
        </p:txBody>
      </p:sp>
    </p:spTree>
    <p:extLst>
      <p:ext uri="{BB962C8B-B14F-4D97-AF65-F5344CB8AC3E}">
        <p14:creationId xmlns:p14="http://schemas.microsoft.com/office/powerpoint/2010/main" val="3573648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0AE2-7BA7-B69E-2F3C-DAADE53476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12741B-7332-B2CF-D751-F3756812DC23}"/>
              </a:ext>
            </a:extLst>
          </p:cNvPr>
          <p:cNvSpPr>
            <a:spLocks noGrp="1"/>
          </p:cNvSpPr>
          <p:nvPr>
            <p:ph idx="1"/>
          </p:nvPr>
        </p:nvSpPr>
        <p:spPr>
          <a:xfrm>
            <a:off x="838200" y="1329070"/>
            <a:ext cx="10515600" cy="4847893"/>
          </a:xfrm>
        </p:spPr>
        <p:txBody>
          <a:bodyPr>
            <a:normAutofit/>
          </a:bodyPr>
          <a:lstStyle/>
          <a:p>
            <a:pPr marL="0" indent="0">
              <a:buNone/>
            </a:pPr>
            <a:r>
              <a:rPr lang="en-IN" sz="2800" b="1" dirty="0"/>
              <a:t>Security Features</a:t>
            </a:r>
            <a:r>
              <a:rPr lang="en-IN" sz="2800" dirty="0"/>
              <a:t>:</a:t>
            </a:r>
          </a:p>
          <a:p>
            <a:pPr>
              <a:buFont typeface="Arial" panose="020B0604020202020204" pitchFamily="34" charset="0"/>
              <a:buChar char="•"/>
            </a:pPr>
            <a:r>
              <a:rPr lang="en-IN" sz="2800" b="1" dirty="0"/>
              <a:t>Encryption</a:t>
            </a:r>
            <a:r>
              <a:rPr lang="en-IN" sz="2800" dirty="0"/>
              <a:t>: Passwords are stored securely and encrypted, which means they are protected from unauthorized access.</a:t>
            </a:r>
          </a:p>
          <a:p>
            <a:pPr>
              <a:buFont typeface="Arial" panose="020B0604020202020204" pitchFamily="34" charset="0"/>
              <a:buChar char="•"/>
            </a:pPr>
            <a:r>
              <a:rPr lang="en-IN" sz="2800" b="1" dirty="0"/>
              <a:t>Two-Factor Authentication (2FA)</a:t>
            </a:r>
            <a:r>
              <a:rPr lang="en-IN" sz="2800" dirty="0"/>
              <a:t>: Google encourages users to enable two-factor authentication for added security, helping protect accounts from unauthorized access.</a:t>
            </a:r>
          </a:p>
          <a:p>
            <a:pPr marL="0" indent="0">
              <a:buNone/>
            </a:pPr>
            <a:r>
              <a:rPr lang="en-IN" sz="2800" b="1" dirty="0"/>
              <a:t>Password Strength Check</a:t>
            </a:r>
            <a:r>
              <a:rPr lang="en-IN" sz="2800" dirty="0"/>
              <a:t>:</a:t>
            </a:r>
          </a:p>
          <a:p>
            <a:pPr>
              <a:buFont typeface="Arial" panose="020B0604020202020204" pitchFamily="34" charset="0"/>
              <a:buChar char="•"/>
            </a:pPr>
            <a:r>
              <a:rPr lang="en-IN" sz="2800" dirty="0"/>
              <a:t>Google Password Manager can help you identify </a:t>
            </a:r>
            <a:r>
              <a:rPr lang="en-IN" sz="2800" b="1" dirty="0"/>
              <a:t>weak or reused passwords</a:t>
            </a:r>
            <a:r>
              <a:rPr lang="en-IN" sz="2800" dirty="0"/>
              <a:t> and recommend stronger, unique passwords for better security.</a:t>
            </a:r>
          </a:p>
          <a:p>
            <a:endParaRPr lang="en-US" dirty="0"/>
          </a:p>
        </p:txBody>
      </p:sp>
    </p:spTree>
    <p:extLst>
      <p:ext uri="{BB962C8B-B14F-4D97-AF65-F5344CB8AC3E}">
        <p14:creationId xmlns:p14="http://schemas.microsoft.com/office/powerpoint/2010/main" val="921345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19E7-DA19-6ADA-16E9-70CB57411EFF}"/>
              </a:ext>
            </a:extLst>
          </p:cNvPr>
          <p:cNvSpPr>
            <a:spLocks noGrp="1"/>
          </p:cNvSpPr>
          <p:nvPr>
            <p:ph idx="1"/>
          </p:nvPr>
        </p:nvSpPr>
        <p:spPr>
          <a:xfrm>
            <a:off x="838200" y="680484"/>
            <a:ext cx="10515600" cy="5720316"/>
          </a:xfrm>
        </p:spPr>
        <p:txBody>
          <a:bodyPr>
            <a:normAutofit lnSpcReduction="10000"/>
          </a:bodyPr>
          <a:lstStyle/>
          <a:p>
            <a:pPr marL="0" indent="0">
              <a:buNone/>
            </a:pPr>
            <a:r>
              <a:rPr lang="en-IN" b="1" dirty="0"/>
              <a:t>Password Generation</a:t>
            </a:r>
            <a:r>
              <a:rPr lang="en-IN" dirty="0"/>
              <a:t>:</a:t>
            </a:r>
          </a:p>
          <a:p>
            <a:pPr marL="742950" lvl="1" indent="-285750">
              <a:buFont typeface="+mj-lt"/>
              <a:buAutoNum type="arabicPeriod"/>
            </a:pPr>
            <a:r>
              <a:rPr lang="en-IN" dirty="0"/>
              <a:t>Google Password Manager can automatically generate </a:t>
            </a:r>
            <a:r>
              <a:rPr lang="en-IN" b="1" dirty="0"/>
              <a:t>strong and random passwords</a:t>
            </a:r>
            <a:r>
              <a:rPr lang="en-IN" dirty="0"/>
              <a:t> for websites and apps when creating a new account or changing your existing password.</a:t>
            </a:r>
          </a:p>
          <a:p>
            <a:pPr marL="742950" lvl="1" indent="-285750">
              <a:buFont typeface="+mj-lt"/>
              <a:buAutoNum type="arabicPeriod"/>
            </a:pPr>
            <a:r>
              <a:rPr lang="en-IN" dirty="0"/>
              <a:t>These passwords are designed to be more secure than the ones you might create yourself.</a:t>
            </a:r>
          </a:p>
          <a:p>
            <a:pPr marL="0" indent="0">
              <a:buNone/>
            </a:pPr>
            <a:r>
              <a:rPr lang="en-IN" b="1" dirty="0"/>
              <a:t>Access Across Devices</a:t>
            </a:r>
            <a:r>
              <a:rPr lang="en-IN" dirty="0"/>
              <a:t>:</a:t>
            </a:r>
          </a:p>
          <a:p>
            <a:pPr marL="742950" lvl="1" indent="-285750">
              <a:buFont typeface="+mj-lt"/>
              <a:buAutoNum type="arabicPeriod"/>
            </a:pPr>
            <a:r>
              <a:rPr lang="en-IN" dirty="0"/>
              <a:t>With the Google Password Manager, your passwords are accessible on any device where you’re signed into your </a:t>
            </a:r>
            <a:r>
              <a:rPr lang="en-IN" b="1" dirty="0"/>
              <a:t>Google account</a:t>
            </a:r>
            <a:r>
              <a:rPr lang="en-IN" dirty="0"/>
              <a:t> (via Chrome or the Google app).</a:t>
            </a:r>
          </a:p>
          <a:p>
            <a:pPr marL="742950" lvl="1" indent="-285750">
              <a:buFont typeface="+mj-lt"/>
              <a:buAutoNum type="arabicPeriod"/>
            </a:pPr>
            <a:r>
              <a:rPr lang="en-IN" dirty="0"/>
              <a:t>You can also use it to autofill passwords on your Android devices.</a:t>
            </a:r>
          </a:p>
          <a:p>
            <a:pPr marL="0" indent="0">
              <a:buNone/>
            </a:pPr>
            <a:r>
              <a:rPr lang="en-IN" b="1" dirty="0"/>
              <a:t>Security Alerts</a:t>
            </a:r>
            <a:r>
              <a:rPr lang="en-IN" dirty="0"/>
              <a:t>:</a:t>
            </a:r>
          </a:p>
          <a:p>
            <a:pPr marL="742950" lvl="1" indent="-285750">
              <a:buFont typeface="+mj-lt"/>
              <a:buAutoNum type="arabicPeriod"/>
            </a:pPr>
            <a:r>
              <a:rPr lang="en-IN" dirty="0"/>
              <a:t>Google can notify you if your saved passwords are compromised in a </a:t>
            </a:r>
            <a:r>
              <a:rPr lang="en-IN" b="1" dirty="0"/>
              <a:t>data breach</a:t>
            </a:r>
            <a:r>
              <a:rPr lang="en-IN" dirty="0"/>
              <a:t> or if they are found in known breaches, prompting you to update the affected credentials.</a:t>
            </a:r>
          </a:p>
          <a:p>
            <a:endParaRPr lang="en-US" dirty="0"/>
          </a:p>
        </p:txBody>
      </p:sp>
    </p:spTree>
    <p:extLst>
      <p:ext uri="{BB962C8B-B14F-4D97-AF65-F5344CB8AC3E}">
        <p14:creationId xmlns:p14="http://schemas.microsoft.com/office/powerpoint/2010/main" val="4140121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7869-ABDB-59D9-A180-1EE27A20DA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DA2E76A-AB53-EF5B-1CAD-EB0F9695B3C0}"/>
              </a:ext>
            </a:extLst>
          </p:cNvPr>
          <p:cNvSpPr>
            <a:spLocks noGrp="1"/>
          </p:cNvSpPr>
          <p:nvPr>
            <p:ph idx="1"/>
          </p:nvPr>
        </p:nvSpPr>
        <p:spPr>
          <a:xfrm>
            <a:off x="838200" y="1190847"/>
            <a:ext cx="10515600" cy="4986116"/>
          </a:xfrm>
        </p:spPr>
        <p:txBody>
          <a:bodyPr>
            <a:normAutofit lnSpcReduction="10000"/>
          </a:bodyPr>
          <a:lstStyle/>
          <a:p>
            <a:pPr marL="0" indent="0">
              <a:buNone/>
            </a:pPr>
            <a:r>
              <a:rPr lang="en-IN" sz="3600" b="1" dirty="0"/>
              <a:t>Integration with Google Services</a:t>
            </a:r>
            <a:r>
              <a:rPr lang="en-IN" sz="3600" dirty="0"/>
              <a:t>:</a:t>
            </a:r>
          </a:p>
          <a:p>
            <a:pPr marL="742950" lvl="1" indent="-285750">
              <a:buFont typeface="+mj-lt"/>
              <a:buAutoNum type="arabicPeriod"/>
            </a:pPr>
            <a:r>
              <a:rPr lang="en-IN" sz="3200" dirty="0"/>
              <a:t>The password manager is integrated into other Google services, such as </a:t>
            </a:r>
            <a:r>
              <a:rPr lang="en-IN" sz="3200" b="1" dirty="0"/>
              <a:t>Google Chrome</a:t>
            </a:r>
            <a:r>
              <a:rPr lang="en-IN" sz="3200" dirty="0"/>
              <a:t>, </a:t>
            </a:r>
            <a:r>
              <a:rPr lang="en-IN" sz="3200" b="1" dirty="0"/>
              <a:t>Google Assistant</a:t>
            </a:r>
            <a:r>
              <a:rPr lang="en-IN" sz="3200" dirty="0"/>
              <a:t>, and Android’s autofill framework, providing a seamless experience across platforms.</a:t>
            </a:r>
          </a:p>
          <a:p>
            <a:pPr marL="0" indent="0">
              <a:buNone/>
            </a:pPr>
            <a:r>
              <a:rPr lang="en-IN" sz="3600" b="1" dirty="0"/>
              <a:t>Password Export</a:t>
            </a:r>
            <a:r>
              <a:rPr lang="en-IN" sz="3600" dirty="0"/>
              <a:t>:</a:t>
            </a:r>
          </a:p>
          <a:p>
            <a:pPr>
              <a:buFont typeface="Arial" panose="020B0604020202020204" pitchFamily="34" charset="0"/>
              <a:buChar char="•"/>
            </a:pPr>
            <a:r>
              <a:rPr lang="en-IN" sz="3600" dirty="0"/>
              <a:t>Users can export their saved passwords to a </a:t>
            </a:r>
            <a:r>
              <a:rPr lang="en-IN" sz="3600" b="1" dirty="0"/>
              <a:t>CSV file</a:t>
            </a:r>
            <a:r>
              <a:rPr lang="en-IN" sz="3600" dirty="0"/>
              <a:t> if needed, which can be useful for backup purposes or for transferring passwords to another password manager.</a:t>
            </a:r>
          </a:p>
          <a:p>
            <a:endParaRPr lang="en-US" sz="3600" dirty="0"/>
          </a:p>
        </p:txBody>
      </p:sp>
    </p:spTree>
    <p:extLst>
      <p:ext uri="{BB962C8B-B14F-4D97-AF65-F5344CB8AC3E}">
        <p14:creationId xmlns:p14="http://schemas.microsoft.com/office/powerpoint/2010/main" val="1658646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F789-9238-3402-1F3F-B3EB454D7A4E}"/>
              </a:ext>
            </a:extLst>
          </p:cNvPr>
          <p:cNvSpPr>
            <a:spLocks noGrp="1"/>
          </p:cNvSpPr>
          <p:nvPr>
            <p:ph type="title"/>
          </p:nvPr>
        </p:nvSpPr>
        <p:spPr/>
        <p:txBody>
          <a:bodyPr/>
          <a:lstStyle/>
          <a:p>
            <a:r>
              <a:rPr lang="en-IN" dirty="0"/>
              <a:t>Google Gemini</a:t>
            </a:r>
            <a:endParaRPr lang="en-US" dirty="0"/>
          </a:p>
        </p:txBody>
      </p:sp>
      <p:sp>
        <p:nvSpPr>
          <p:cNvPr id="3" name="Content Placeholder 2">
            <a:extLst>
              <a:ext uri="{FF2B5EF4-FFF2-40B4-BE49-F238E27FC236}">
                <a16:creationId xmlns:a16="http://schemas.microsoft.com/office/drawing/2014/main" id="{486482B8-358E-56E4-CFA2-32ED47F5DFDE}"/>
              </a:ext>
            </a:extLst>
          </p:cNvPr>
          <p:cNvSpPr>
            <a:spLocks noGrp="1"/>
          </p:cNvSpPr>
          <p:nvPr>
            <p:ph idx="1"/>
          </p:nvPr>
        </p:nvSpPr>
        <p:spPr/>
        <p:txBody>
          <a:bodyPr/>
          <a:lstStyle/>
          <a:p>
            <a:pPr marL="0" indent="0">
              <a:buNone/>
            </a:pPr>
            <a:r>
              <a:rPr lang="en-IN" b="1" dirty="0"/>
              <a:t>Google Gemini</a:t>
            </a:r>
            <a:r>
              <a:rPr lang="en-IN" dirty="0"/>
              <a:t> is an advanced </a:t>
            </a:r>
            <a:r>
              <a:rPr lang="en-IN" b="1" dirty="0"/>
              <a:t>AI model</a:t>
            </a:r>
            <a:r>
              <a:rPr lang="en-IN" dirty="0"/>
              <a:t> and </a:t>
            </a:r>
            <a:r>
              <a:rPr lang="en-IN" b="1" dirty="0"/>
              <a:t>generative AI</a:t>
            </a:r>
            <a:r>
              <a:rPr lang="en-IN" dirty="0"/>
              <a:t> system developed by Google. It was introduced as part of Google's broader efforts to integrate AI into its products and services, particularly in the realm of </a:t>
            </a:r>
            <a:r>
              <a:rPr lang="en-IN" b="1" dirty="0"/>
              <a:t>conversational AI</a:t>
            </a:r>
            <a:r>
              <a:rPr lang="en-IN" dirty="0"/>
              <a:t> and </a:t>
            </a:r>
            <a:r>
              <a:rPr lang="en-IN" b="1" dirty="0"/>
              <a:t>natural language processing (NLP)</a:t>
            </a:r>
            <a:r>
              <a:rPr lang="en-IN" dirty="0"/>
              <a:t>. Gemini is part of Google's </a:t>
            </a:r>
            <a:r>
              <a:rPr lang="en-IN" b="1" dirty="0"/>
              <a:t>AI and machine learning</a:t>
            </a:r>
            <a:r>
              <a:rPr lang="en-IN" dirty="0"/>
              <a:t> initiatives, evolving from its previous </a:t>
            </a:r>
            <a:r>
              <a:rPr lang="en-IN" b="1" dirty="0"/>
              <a:t>Bard</a:t>
            </a:r>
            <a:r>
              <a:rPr lang="en-IN" dirty="0"/>
              <a:t> project.</a:t>
            </a:r>
            <a:endParaRPr lang="en-US" dirty="0"/>
          </a:p>
        </p:txBody>
      </p:sp>
    </p:spTree>
    <p:extLst>
      <p:ext uri="{BB962C8B-B14F-4D97-AF65-F5344CB8AC3E}">
        <p14:creationId xmlns:p14="http://schemas.microsoft.com/office/powerpoint/2010/main" val="9457122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B2F-8FC4-17CC-4884-06CB66105A08}"/>
              </a:ext>
            </a:extLst>
          </p:cNvPr>
          <p:cNvSpPr>
            <a:spLocks noGrp="1"/>
          </p:cNvSpPr>
          <p:nvPr>
            <p:ph type="title"/>
          </p:nvPr>
        </p:nvSpPr>
        <p:spPr/>
        <p:txBody>
          <a:bodyPr/>
          <a:lstStyle/>
          <a:p>
            <a:r>
              <a:rPr lang="en-IN" dirty="0"/>
              <a:t>Key Features of Google Gemini</a:t>
            </a:r>
            <a:endParaRPr lang="en-US" dirty="0"/>
          </a:p>
        </p:txBody>
      </p:sp>
      <p:sp>
        <p:nvSpPr>
          <p:cNvPr id="3" name="Content Placeholder 2">
            <a:extLst>
              <a:ext uri="{FF2B5EF4-FFF2-40B4-BE49-F238E27FC236}">
                <a16:creationId xmlns:a16="http://schemas.microsoft.com/office/drawing/2014/main" id="{DFA6C2CA-C865-CE76-B5C9-CB587CF3333A}"/>
              </a:ext>
            </a:extLst>
          </p:cNvPr>
          <p:cNvSpPr>
            <a:spLocks noGrp="1"/>
          </p:cNvSpPr>
          <p:nvPr>
            <p:ph idx="1"/>
          </p:nvPr>
        </p:nvSpPr>
        <p:spPr>
          <a:xfrm>
            <a:off x="838200" y="1690688"/>
            <a:ext cx="10515600" cy="5167311"/>
          </a:xfrm>
        </p:spPr>
        <p:txBody>
          <a:bodyPr>
            <a:normAutofit/>
          </a:bodyPr>
          <a:lstStyle/>
          <a:p>
            <a:pPr marL="0" indent="0">
              <a:buNone/>
            </a:pPr>
            <a:r>
              <a:rPr lang="en-IN" b="1" dirty="0"/>
              <a:t>Generative AI</a:t>
            </a:r>
            <a:r>
              <a:rPr lang="en-IN" dirty="0"/>
              <a:t>:</a:t>
            </a:r>
          </a:p>
          <a:p>
            <a:pPr>
              <a:buFont typeface="Arial" panose="020B0604020202020204" pitchFamily="34" charset="0"/>
              <a:buChar char="•"/>
            </a:pPr>
            <a:r>
              <a:rPr lang="en-IN" dirty="0"/>
              <a:t>Gemini is a </a:t>
            </a:r>
            <a:r>
              <a:rPr lang="en-IN" b="1" dirty="0"/>
              <a:t>generative AI</a:t>
            </a:r>
            <a:r>
              <a:rPr lang="en-IN" dirty="0"/>
              <a:t> system that can produce text, images, and other forms of content in response to user prompts, similar to models like </a:t>
            </a:r>
            <a:r>
              <a:rPr lang="en-IN" b="1" dirty="0"/>
              <a:t>GPT (OpenAI)</a:t>
            </a:r>
            <a:r>
              <a:rPr lang="en-IN" dirty="0"/>
              <a:t>.</a:t>
            </a:r>
          </a:p>
          <a:p>
            <a:pPr>
              <a:buFont typeface="Arial" panose="020B0604020202020204" pitchFamily="34" charset="0"/>
              <a:buChar char="•"/>
            </a:pPr>
            <a:r>
              <a:rPr lang="en-IN" dirty="0"/>
              <a:t>The AI can be used for tasks such as </a:t>
            </a:r>
            <a:r>
              <a:rPr lang="en-IN" b="1" dirty="0"/>
              <a:t>writing</a:t>
            </a:r>
            <a:r>
              <a:rPr lang="en-IN" dirty="0"/>
              <a:t>, </a:t>
            </a:r>
            <a:r>
              <a:rPr lang="en-IN" b="1" dirty="0"/>
              <a:t>creative generation</a:t>
            </a:r>
            <a:r>
              <a:rPr lang="en-IN" dirty="0"/>
              <a:t>, </a:t>
            </a:r>
            <a:r>
              <a:rPr lang="en-IN" b="1" dirty="0"/>
              <a:t>answering questions</a:t>
            </a:r>
            <a:r>
              <a:rPr lang="en-IN" dirty="0"/>
              <a:t>, and </a:t>
            </a:r>
            <a:r>
              <a:rPr lang="en-IN" b="1" dirty="0"/>
              <a:t>producing code</a:t>
            </a:r>
            <a:r>
              <a:rPr lang="en-IN" dirty="0"/>
              <a:t> or even </a:t>
            </a:r>
            <a:r>
              <a:rPr lang="en-IN" b="1" dirty="0"/>
              <a:t>artwork</a:t>
            </a:r>
            <a:r>
              <a:rPr lang="en-IN" dirty="0"/>
              <a:t>.</a:t>
            </a:r>
          </a:p>
          <a:p>
            <a:pPr marL="0" indent="0">
              <a:buNone/>
            </a:pPr>
            <a:r>
              <a:rPr lang="en-IN" b="1" dirty="0"/>
              <a:t>Natural Language Understanding</a:t>
            </a:r>
            <a:r>
              <a:rPr lang="en-IN" dirty="0"/>
              <a:t>:</a:t>
            </a:r>
          </a:p>
          <a:p>
            <a:pPr>
              <a:buFont typeface="Arial" panose="020B0604020202020204" pitchFamily="34" charset="0"/>
              <a:buChar char="•"/>
            </a:pPr>
            <a:r>
              <a:rPr lang="en-IN" dirty="0"/>
              <a:t>Gemini is designed to understand and process natural language, allowing users to interact with it in conversational ways. It can comprehend complex queries, provide answers, summarize information, and help with a variety of language-based tasks.</a:t>
            </a:r>
          </a:p>
          <a:p>
            <a:endParaRPr lang="en-US" dirty="0"/>
          </a:p>
        </p:txBody>
      </p:sp>
    </p:spTree>
    <p:extLst>
      <p:ext uri="{BB962C8B-B14F-4D97-AF65-F5344CB8AC3E}">
        <p14:creationId xmlns:p14="http://schemas.microsoft.com/office/powerpoint/2010/main" val="25642083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8A8A-807D-ACB1-C61A-4AC10AE0B3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8FB4C-2DAE-4F48-F711-6E97EF2F16A8}"/>
              </a:ext>
            </a:extLst>
          </p:cNvPr>
          <p:cNvSpPr>
            <a:spLocks noGrp="1"/>
          </p:cNvSpPr>
          <p:nvPr>
            <p:ph idx="1"/>
          </p:nvPr>
        </p:nvSpPr>
        <p:spPr>
          <a:xfrm>
            <a:off x="838200" y="1041991"/>
            <a:ext cx="10515600" cy="5134972"/>
          </a:xfrm>
        </p:spPr>
        <p:txBody>
          <a:bodyPr/>
          <a:lstStyle/>
          <a:p>
            <a:pPr marL="0" indent="0">
              <a:buNone/>
            </a:pPr>
            <a:r>
              <a:rPr lang="en-IN" sz="2800" b="1" dirty="0"/>
              <a:t>Multi-Modal Capabilities</a:t>
            </a:r>
            <a:r>
              <a:rPr lang="en-IN" sz="2800" dirty="0"/>
              <a:t>:</a:t>
            </a:r>
          </a:p>
          <a:p>
            <a:pPr>
              <a:buFont typeface="Arial" panose="020B0604020202020204" pitchFamily="34" charset="0"/>
              <a:buChar char="•"/>
            </a:pPr>
            <a:r>
              <a:rPr lang="en-IN" sz="2800" dirty="0"/>
              <a:t>Gemini supports </a:t>
            </a:r>
            <a:r>
              <a:rPr lang="en-IN" sz="2800" b="1" dirty="0"/>
              <a:t>multi-modal</a:t>
            </a:r>
            <a:r>
              <a:rPr lang="en-IN" sz="2800" dirty="0"/>
              <a:t> interactions, meaning it can work with </a:t>
            </a:r>
            <a:r>
              <a:rPr lang="en-IN" sz="2800" b="1" dirty="0"/>
              <a:t>text</a:t>
            </a:r>
            <a:r>
              <a:rPr lang="en-IN" sz="2800" dirty="0"/>
              <a:t>, </a:t>
            </a:r>
            <a:r>
              <a:rPr lang="en-IN" sz="2800" b="1" dirty="0"/>
              <a:t>images</a:t>
            </a:r>
            <a:r>
              <a:rPr lang="en-IN" sz="2800" dirty="0"/>
              <a:t>, and potentially </a:t>
            </a:r>
            <a:r>
              <a:rPr lang="en-IN" sz="2800" b="1" dirty="0"/>
              <a:t>video</a:t>
            </a:r>
            <a:r>
              <a:rPr lang="en-IN" sz="2800" dirty="0"/>
              <a:t> or </a:t>
            </a:r>
            <a:r>
              <a:rPr lang="en-IN" sz="2800" b="1" dirty="0"/>
              <a:t>audio</a:t>
            </a:r>
            <a:r>
              <a:rPr lang="en-IN" sz="2800" dirty="0"/>
              <a:t> inputs and outputs. For example, it can generate or interpret content in different media formats depending on the user’s needs.</a:t>
            </a:r>
          </a:p>
          <a:p>
            <a:pPr marL="0" indent="0">
              <a:buNone/>
            </a:pPr>
            <a:r>
              <a:rPr lang="en-IN" sz="2800" b="1" dirty="0"/>
              <a:t>Integration with Google Products</a:t>
            </a:r>
            <a:r>
              <a:rPr lang="en-IN" sz="2800" dirty="0"/>
              <a:t>:</a:t>
            </a:r>
          </a:p>
          <a:p>
            <a:pPr>
              <a:buFont typeface="Arial" panose="020B0604020202020204" pitchFamily="34" charset="0"/>
              <a:buChar char="•"/>
            </a:pPr>
            <a:r>
              <a:rPr lang="en-IN" sz="2800" dirty="0"/>
              <a:t>Google Gemini is integrated with various </a:t>
            </a:r>
            <a:r>
              <a:rPr lang="en-IN" sz="2800" b="1" dirty="0"/>
              <a:t>Google products</a:t>
            </a:r>
            <a:r>
              <a:rPr lang="en-IN" sz="2800" dirty="0"/>
              <a:t> and services, including </a:t>
            </a:r>
            <a:r>
              <a:rPr lang="en-IN" sz="2800" b="1" dirty="0"/>
              <a:t>Google Search</a:t>
            </a:r>
            <a:r>
              <a:rPr lang="en-IN" sz="2800" dirty="0"/>
              <a:t>, </a:t>
            </a:r>
            <a:r>
              <a:rPr lang="en-IN" sz="2800" b="1" dirty="0"/>
              <a:t>Google Docs</a:t>
            </a:r>
            <a:r>
              <a:rPr lang="en-IN" sz="2800" dirty="0"/>
              <a:t>, </a:t>
            </a:r>
            <a:r>
              <a:rPr lang="en-IN" sz="2800" b="1" dirty="0"/>
              <a:t>Google Sheets</a:t>
            </a:r>
            <a:r>
              <a:rPr lang="en-IN" sz="2800" dirty="0"/>
              <a:t>, and more. It aims to enhance the productivity and usability of Google’s suite of tools with smarter AI capabilities.</a:t>
            </a:r>
          </a:p>
          <a:p>
            <a:endParaRPr lang="en-US" dirty="0"/>
          </a:p>
        </p:txBody>
      </p:sp>
    </p:spTree>
    <p:extLst>
      <p:ext uri="{BB962C8B-B14F-4D97-AF65-F5344CB8AC3E}">
        <p14:creationId xmlns:p14="http://schemas.microsoft.com/office/powerpoint/2010/main" val="1723588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FC247-711B-28A3-DAAE-5CA9E5F17DF0}"/>
              </a:ext>
            </a:extLst>
          </p:cNvPr>
          <p:cNvSpPr>
            <a:spLocks noGrp="1"/>
          </p:cNvSpPr>
          <p:nvPr>
            <p:ph idx="1"/>
          </p:nvPr>
        </p:nvSpPr>
        <p:spPr>
          <a:xfrm>
            <a:off x="838200" y="765544"/>
            <a:ext cx="10515600" cy="5635256"/>
          </a:xfrm>
        </p:spPr>
        <p:txBody>
          <a:bodyPr>
            <a:normAutofit fontScale="85000" lnSpcReduction="20000"/>
          </a:bodyPr>
          <a:lstStyle/>
          <a:p>
            <a:pPr marL="0" indent="0">
              <a:buNone/>
            </a:pPr>
            <a:r>
              <a:rPr lang="en-IN" b="1" dirty="0"/>
              <a:t>Personalization</a:t>
            </a:r>
            <a:r>
              <a:rPr lang="en-IN" dirty="0"/>
              <a:t>:</a:t>
            </a:r>
          </a:p>
          <a:p>
            <a:pPr>
              <a:buFont typeface="Arial" panose="020B0604020202020204" pitchFamily="34" charset="0"/>
              <a:buChar char="•"/>
            </a:pPr>
            <a:r>
              <a:rPr lang="en-IN" dirty="0"/>
              <a:t>Gemini aims to provide more </a:t>
            </a:r>
            <a:r>
              <a:rPr lang="en-IN" b="1" dirty="0"/>
              <a:t>personalized responses</a:t>
            </a:r>
            <a:r>
              <a:rPr lang="en-IN" dirty="0"/>
              <a:t> by leveraging user data (with user consent) to tailor answers and recommendations based on individual preferences and contexts.</a:t>
            </a:r>
          </a:p>
          <a:p>
            <a:pPr marL="0" indent="0">
              <a:buNone/>
            </a:pPr>
            <a:r>
              <a:rPr lang="en-IN" b="1" dirty="0"/>
              <a:t>Advanced Search and Recommendations</a:t>
            </a:r>
            <a:r>
              <a:rPr lang="en-IN" dirty="0"/>
              <a:t>:</a:t>
            </a:r>
          </a:p>
          <a:p>
            <a:pPr>
              <a:buFont typeface="Arial" panose="020B0604020202020204" pitchFamily="34" charset="0"/>
              <a:buChar char="•"/>
            </a:pPr>
            <a:r>
              <a:rPr lang="en-IN" dirty="0"/>
              <a:t>Gemini enhances </a:t>
            </a:r>
            <a:r>
              <a:rPr lang="en-IN" b="1" dirty="0"/>
              <a:t>Google Search</a:t>
            </a:r>
            <a:r>
              <a:rPr lang="en-IN" dirty="0"/>
              <a:t> by providing more accurate, context-aware results, improving search query handling, and even generating answers or summaries of web content directly in the search interface.</a:t>
            </a:r>
          </a:p>
          <a:p>
            <a:pPr marL="0" indent="0">
              <a:buNone/>
            </a:pPr>
            <a:r>
              <a:rPr lang="en-IN" b="1" dirty="0"/>
              <a:t>AI-Assisted Creativity</a:t>
            </a:r>
            <a:r>
              <a:rPr lang="en-IN" dirty="0"/>
              <a:t>:</a:t>
            </a:r>
          </a:p>
          <a:p>
            <a:pPr>
              <a:buFont typeface="Arial" panose="020B0604020202020204" pitchFamily="34" charset="0"/>
              <a:buChar char="•"/>
            </a:pPr>
            <a:r>
              <a:rPr lang="en-IN" dirty="0"/>
              <a:t>Gemini has the potential to assist in </a:t>
            </a:r>
            <a:r>
              <a:rPr lang="en-IN" b="1" dirty="0"/>
              <a:t>creative processes</a:t>
            </a:r>
            <a:r>
              <a:rPr lang="en-IN" dirty="0"/>
              <a:t>, such as writing stories, designing images, creating presentations, or even generating new ideas for projects and tasks.</a:t>
            </a:r>
          </a:p>
          <a:p>
            <a:pPr marL="0" indent="0">
              <a:buNone/>
            </a:pPr>
            <a:r>
              <a:rPr lang="en-IN" b="1" dirty="0"/>
              <a:t>Customizable and Scalable</a:t>
            </a:r>
            <a:r>
              <a:rPr lang="en-IN" dirty="0"/>
              <a:t>:</a:t>
            </a:r>
          </a:p>
          <a:p>
            <a:pPr>
              <a:buFont typeface="Arial" panose="020B0604020202020204" pitchFamily="34" charset="0"/>
              <a:buChar char="•"/>
            </a:pPr>
            <a:r>
              <a:rPr lang="en-IN" dirty="0"/>
              <a:t>Google Gemini is likely designed to scale across different use cases and industries, from helping businesses automate workflows and customer support to enabling personalized learning experiences.</a:t>
            </a:r>
          </a:p>
          <a:p>
            <a:endParaRPr lang="en-US" dirty="0"/>
          </a:p>
        </p:txBody>
      </p:sp>
    </p:spTree>
    <p:extLst>
      <p:ext uri="{BB962C8B-B14F-4D97-AF65-F5344CB8AC3E}">
        <p14:creationId xmlns:p14="http://schemas.microsoft.com/office/powerpoint/2010/main" val="1798610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915A-C480-9876-CFBA-C10D56BDB6AA}"/>
              </a:ext>
            </a:extLst>
          </p:cNvPr>
          <p:cNvSpPr>
            <a:spLocks noGrp="1"/>
          </p:cNvSpPr>
          <p:nvPr>
            <p:ph type="title"/>
          </p:nvPr>
        </p:nvSpPr>
        <p:spPr/>
        <p:txBody>
          <a:bodyPr/>
          <a:lstStyle/>
          <a:p>
            <a:r>
              <a:rPr lang="en-IN" dirty="0"/>
              <a:t>what is 'G' in </a:t>
            </a:r>
            <a:r>
              <a:rPr lang="en-IN" dirty="0" err="1"/>
              <a:t>gmail</a:t>
            </a:r>
            <a:r>
              <a:rPr lang="en-IN" dirty="0"/>
              <a:t>. explain context</a:t>
            </a:r>
            <a:endParaRPr lang="en-US" dirty="0"/>
          </a:p>
        </p:txBody>
      </p:sp>
      <p:sp>
        <p:nvSpPr>
          <p:cNvPr id="3" name="Content Placeholder 2">
            <a:extLst>
              <a:ext uri="{FF2B5EF4-FFF2-40B4-BE49-F238E27FC236}">
                <a16:creationId xmlns:a16="http://schemas.microsoft.com/office/drawing/2014/main" id="{49C32887-C770-E15F-45A5-90C41E8C630E}"/>
              </a:ext>
            </a:extLst>
          </p:cNvPr>
          <p:cNvSpPr>
            <a:spLocks noGrp="1"/>
          </p:cNvSpPr>
          <p:nvPr>
            <p:ph idx="1"/>
          </p:nvPr>
        </p:nvSpPr>
        <p:spPr>
          <a:xfrm>
            <a:off x="838200" y="1690688"/>
            <a:ext cx="10515600" cy="5167311"/>
          </a:xfrm>
        </p:spPr>
        <p:txBody>
          <a:bodyPr>
            <a:normAutofit/>
          </a:bodyPr>
          <a:lstStyle/>
          <a:p>
            <a:r>
              <a:rPr lang="en-IN" sz="3600" dirty="0"/>
              <a:t>The </a:t>
            </a:r>
            <a:r>
              <a:rPr lang="en-IN" sz="3600" b="1" dirty="0"/>
              <a:t>"G"</a:t>
            </a:r>
            <a:r>
              <a:rPr lang="en-IN" sz="3600" dirty="0"/>
              <a:t> in </a:t>
            </a:r>
            <a:r>
              <a:rPr lang="en-IN" sz="3600" b="1" dirty="0"/>
              <a:t>Gmail</a:t>
            </a:r>
            <a:r>
              <a:rPr lang="en-IN" sz="3600" dirty="0"/>
              <a:t> stands for </a:t>
            </a:r>
            <a:r>
              <a:rPr lang="en-IN" sz="3600" b="1" dirty="0"/>
              <a:t>Google</a:t>
            </a:r>
            <a:r>
              <a:rPr lang="en-IN" sz="3600" dirty="0"/>
              <a:t>. Gmail is a free </a:t>
            </a:r>
            <a:r>
              <a:rPr lang="en-IN" sz="3600" b="1" dirty="0"/>
              <a:t>email service</a:t>
            </a:r>
            <a:r>
              <a:rPr lang="en-IN" sz="3600" dirty="0"/>
              <a:t> provided by Google, and the "G" is a shorthand reference to the company behind the service.</a:t>
            </a:r>
          </a:p>
          <a:p>
            <a:pPr marL="0" indent="0">
              <a:buNone/>
            </a:pPr>
            <a:r>
              <a:rPr lang="en-IN" sz="3600" dirty="0"/>
              <a:t>Context of Gmail:</a:t>
            </a:r>
          </a:p>
          <a:p>
            <a:r>
              <a:rPr lang="en-IN" sz="3600" b="1" dirty="0"/>
              <a:t>Gmail</a:t>
            </a:r>
            <a:r>
              <a:rPr lang="en-IN" sz="3600" dirty="0"/>
              <a:t> is one of the most widely used </a:t>
            </a:r>
            <a:r>
              <a:rPr lang="en-IN" sz="3600" b="1" dirty="0"/>
              <a:t>email platforms</a:t>
            </a:r>
            <a:r>
              <a:rPr lang="en-IN" sz="3600" dirty="0"/>
              <a:t> globally, launched by Google in 2004. It allows users to send and receive emails, organize messages, and access email storage.</a:t>
            </a:r>
          </a:p>
          <a:p>
            <a:pPr marL="0" indent="0">
              <a:buNone/>
            </a:pPr>
            <a:endParaRPr lang="en-IN" sz="3600" dirty="0"/>
          </a:p>
          <a:p>
            <a:endParaRPr lang="en-US" sz="3600" dirty="0"/>
          </a:p>
        </p:txBody>
      </p:sp>
    </p:spTree>
    <p:extLst>
      <p:ext uri="{BB962C8B-B14F-4D97-AF65-F5344CB8AC3E}">
        <p14:creationId xmlns:p14="http://schemas.microsoft.com/office/powerpoint/2010/main" val="14744811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EA43-8855-AE38-D44D-0F093457EA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A6ADB-3B18-357A-F422-E6D2C4406D5E}"/>
              </a:ext>
            </a:extLst>
          </p:cNvPr>
          <p:cNvSpPr>
            <a:spLocks noGrp="1"/>
          </p:cNvSpPr>
          <p:nvPr>
            <p:ph idx="1"/>
          </p:nvPr>
        </p:nvSpPr>
        <p:spPr/>
        <p:txBody>
          <a:bodyPr>
            <a:normAutofit/>
          </a:bodyPr>
          <a:lstStyle/>
          <a:p>
            <a:r>
              <a:rPr lang="en-IN" sz="4000" dirty="0"/>
              <a:t>Google created Gmail to provide users with a reliable, fast, and feature-rich email experience. It offers features such as </a:t>
            </a:r>
            <a:r>
              <a:rPr lang="en-IN" sz="4000" b="1" dirty="0"/>
              <a:t>huge storage space</a:t>
            </a:r>
            <a:r>
              <a:rPr lang="en-IN" sz="4000" dirty="0"/>
              <a:t>, </a:t>
            </a:r>
            <a:r>
              <a:rPr lang="en-IN" sz="4000" b="1" dirty="0"/>
              <a:t>email search</a:t>
            </a:r>
            <a:r>
              <a:rPr lang="en-IN" sz="4000" dirty="0"/>
              <a:t>, </a:t>
            </a:r>
            <a:r>
              <a:rPr lang="en-IN" sz="4000" b="1" dirty="0"/>
              <a:t>spam filtering</a:t>
            </a:r>
            <a:r>
              <a:rPr lang="en-IN" sz="4000" dirty="0"/>
              <a:t>, and </a:t>
            </a:r>
            <a:r>
              <a:rPr lang="en-IN" sz="4000" b="1" dirty="0"/>
              <a:t>integration with other Google services</a:t>
            </a:r>
            <a:r>
              <a:rPr lang="en-IN" sz="4000" dirty="0"/>
              <a:t> like </a:t>
            </a:r>
            <a:r>
              <a:rPr lang="en-IN" sz="4000" b="1" dirty="0"/>
              <a:t>Google Drive</a:t>
            </a:r>
            <a:r>
              <a:rPr lang="en-IN" sz="4000" dirty="0"/>
              <a:t>, </a:t>
            </a:r>
            <a:r>
              <a:rPr lang="en-IN" sz="4000" b="1" dirty="0"/>
              <a:t>Google Calendar</a:t>
            </a:r>
            <a:r>
              <a:rPr lang="en-IN" sz="4000" dirty="0"/>
              <a:t>, and </a:t>
            </a:r>
            <a:r>
              <a:rPr lang="en-IN" sz="4000" b="1" dirty="0"/>
              <a:t>Google Meet</a:t>
            </a:r>
            <a:endParaRPr lang="en-IN" sz="4000" dirty="0"/>
          </a:p>
          <a:p>
            <a:endParaRPr lang="en-US" sz="4000" dirty="0"/>
          </a:p>
        </p:txBody>
      </p:sp>
    </p:spTree>
    <p:extLst>
      <p:ext uri="{BB962C8B-B14F-4D97-AF65-F5344CB8AC3E}">
        <p14:creationId xmlns:p14="http://schemas.microsoft.com/office/powerpoint/2010/main" val="34435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109CA-2D35-4C64-C223-90CE4DBEE856}"/>
              </a:ext>
            </a:extLst>
          </p:cNvPr>
          <p:cNvSpPr>
            <a:spLocks noGrp="1"/>
          </p:cNvSpPr>
          <p:nvPr>
            <p:ph idx="1"/>
          </p:nvPr>
        </p:nvSpPr>
        <p:spPr>
          <a:xfrm>
            <a:off x="838200" y="1190847"/>
            <a:ext cx="10515600" cy="4986116"/>
          </a:xfrm>
        </p:spPr>
        <p:txBody>
          <a:bodyPr>
            <a:normAutofit/>
          </a:bodyPr>
          <a:lstStyle/>
          <a:p>
            <a:r>
              <a:rPr lang="en-IN" sz="3600" b="1" dirty="0"/>
              <a:t>Formulas and Conditional Formatting Automation: </a:t>
            </a:r>
            <a:r>
              <a:rPr lang="en-IN" sz="3600" dirty="0"/>
              <a:t>Leverage built-in formulas and conditional formatting to minimize manual work.</a:t>
            </a:r>
          </a:p>
          <a:p>
            <a:r>
              <a:rPr lang="en-IN" sz="3600" b="1" dirty="0"/>
              <a:t>Using Pivot Tables with Automation: </a:t>
            </a:r>
            <a:r>
              <a:rPr lang="en-IN" sz="3600" dirty="0"/>
              <a:t>Create a pivot table once and refresh it regularly</a:t>
            </a:r>
          </a:p>
          <a:p>
            <a:r>
              <a:rPr lang="en-IN" sz="3600" b="1" dirty="0"/>
              <a:t>Use Flash Fill for Quick Pattern Recognition: </a:t>
            </a:r>
            <a:r>
              <a:rPr lang="en-IN" sz="3600" dirty="0"/>
              <a:t>Flash Fill automatically fills data based on patterns it detects.</a:t>
            </a:r>
          </a:p>
          <a:p>
            <a:endParaRPr lang="en-US" sz="3600" dirty="0"/>
          </a:p>
        </p:txBody>
      </p:sp>
    </p:spTree>
    <p:extLst>
      <p:ext uri="{BB962C8B-B14F-4D97-AF65-F5344CB8AC3E}">
        <p14:creationId xmlns:p14="http://schemas.microsoft.com/office/powerpoint/2010/main" val="3534439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196D-05B3-CAD5-8A4B-CFBAE10C9A90}"/>
              </a:ext>
            </a:extLst>
          </p:cNvPr>
          <p:cNvSpPr>
            <a:spLocks noGrp="1"/>
          </p:cNvSpPr>
          <p:nvPr>
            <p:ph type="title"/>
          </p:nvPr>
        </p:nvSpPr>
        <p:spPr/>
        <p:txBody>
          <a:bodyPr/>
          <a:lstStyle/>
          <a:p>
            <a:r>
              <a:rPr lang="en-IN" dirty="0"/>
              <a:t>Key Points in the Context of Gmail</a:t>
            </a:r>
            <a:endParaRPr lang="en-US" dirty="0"/>
          </a:p>
        </p:txBody>
      </p:sp>
      <p:sp>
        <p:nvSpPr>
          <p:cNvPr id="3" name="Content Placeholder 2">
            <a:extLst>
              <a:ext uri="{FF2B5EF4-FFF2-40B4-BE49-F238E27FC236}">
                <a16:creationId xmlns:a16="http://schemas.microsoft.com/office/drawing/2014/main" id="{0598A9E8-BCDA-E7DC-6D3A-5225A159E16F}"/>
              </a:ext>
            </a:extLst>
          </p:cNvPr>
          <p:cNvSpPr>
            <a:spLocks noGrp="1"/>
          </p:cNvSpPr>
          <p:nvPr>
            <p:ph idx="1"/>
          </p:nvPr>
        </p:nvSpPr>
        <p:spPr>
          <a:xfrm>
            <a:off x="838200" y="1690688"/>
            <a:ext cx="10515600" cy="5092883"/>
          </a:xfrm>
        </p:spPr>
        <p:txBody>
          <a:bodyPr>
            <a:normAutofit/>
          </a:bodyPr>
          <a:lstStyle/>
          <a:p>
            <a:pPr>
              <a:buFont typeface="+mj-lt"/>
              <a:buAutoNum type="arabicPeriod"/>
            </a:pPr>
            <a:r>
              <a:rPr lang="en-IN" b="1" dirty="0"/>
              <a:t>Gmail as a Google Product</a:t>
            </a:r>
            <a:r>
              <a:rPr lang="en-IN" dirty="0"/>
              <a:t>:</a:t>
            </a:r>
          </a:p>
          <a:p>
            <a:pPr marL="742950" lvl="1" indent="-285750">
              <a:buFont typeface="+mj-lt"/>
              <a:buAutoNum type="arabicPeriod"/>
            </a:pPr>
            <a:r>
              <a:rPr lang="en-IN" dirty="0"/>
              <a:t>The "G" represents that Gmail is part of the Google ecosystem, known for its integration with other Google services like </a:t>
            </a:r>
            <a:r>
              <a:rPr lang="en-IN" b="1" dirty="0"/>
              <a:t>Google Contacts</a:t>
            </a:r>
            <a:r>
              <a:rPr lang="en-IN" dirty="0"/>
              <a:t>, </a:t>
            </a:r>
            <a:r>
              <a:rPr lang="en-IN" b="1" dirty="0"/>
              <a:t>Google Docs</a:t>
            </a:r>
            <a:r>
              <a:rPr lang="en-IN" dirty="0"/>
              <a:t>, </a:t>
            </a:r>
            <a:r>
              <a:rPr lang="en-IN" b="1" dirty="0"/>
              <a:t>Google Photos</a:t>
            </a:r>
            <a:r>
              <a:rPr lang="en-IN" dirty="0"/>
              <a:t>, etc.</a:t>
            </a:r>
          </a:p>
          <a:p>
            <a:pPr>
              <a:buFont typeface="+mj-lt"/>
              <a:buAutoNum type="arabicPeriod"/>
            </a:pPr>
            <a:r>
              <a:rPr lang="en-IN" b="1" dirty="0"/>
              <a:t>Email Service</a:t>
            </a:r>
            <a:r>
              <a:rPr lang="en-IN" dirty="0"/>
              <a:t>:</a:t>
            </a:r>
          </a:p>
          <a:p>
            <a:pPr marL="742950" lvl="1" indent="-285750">
              <a:buFont typeface="+mj-lt"/>
              <a:buAutoNum type="arabicPeriod"/>
            </a:pPr>
            <a:r>
              <a:rPr lang="en-IN" dirty="0"/>
              <a:t>Gmail is an email platform that allows users to send, receive, and store emails, and it is accessible on web browsers, mobile apps, and other platforms.</a:t>
            </a:r>
          </a:p>
          <a:p>
            <a:pPr>
              <a:buFont typeface="+mj-lt"/>
              <a:buAutoNum type="arabicPeriod"/>
            </a:pPr>
            <a:r>
              <a:rPr lang="en-IN" b="1" dirty="0"/>
              <a:t>Google's Branding</a:t>
            </a:r>
            <a:r>
              <a:rPr lang="en-IN" dirty="0"/>
              <a:t>:</a:t>
            </a:r>
          </a:p>
          <a:p>
            <a:pPr marL="742950" lvl="1" indent="-285750">
              <a:buFont typeface="+mj-lt"/>
              <a:buAutoNum type="arabicPeriod"/>
            </a:pPr>
            <a:r>
              <a:rPr lang="en-IN" dirty="0"/>
              <a:t>The use of "G" helps align Gmail with Google's overall branding. It reinforces that Gmail is one of Google’s flagship products, reflecting the company’s reputation for innovation, efficiency, and ease of use.</a:t>
            </a:r>
          </a:p>
          <a:p>
            <a:endParaRPr lang="en-US" dirty="0"/>
          </a:p>
        </p:txBody>
      </p:sp>
    </p:spTree>
    <p:extLst>
      <p:ext uri="{BB962C8B-B14F-4D97-AF65-F5344CB8AC3E}">
        <p14:creationId xmlns:p14="http://schemas.microsoft.com/office/powerpoint/2010/main" val="21198237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47C3-E92A-87CD-1972-15C922F7D621}"/>
              </a:ext>
            </a:extLst>
          </p:cNvPr>
          <p:cNvSpPr>
            <a:spLocks noGrp="1"/>
          </p:cNvSpPr>
          <p:nvPr>
            <p:ph type="title"/>
          </p:nvPr>
        </p:nvSpPr>
        <p:spPr/>
        <p:txBody>
          <a:bodyPr/>
          <a:lstStyle/>
          <a:p>
            <a:r>
              <a:rPr lang="en-IN" dirty="0"/>
              <a:t>Google News</a:t>
            </a:r>
            <a:endParaRPr lang="en-US" dirty="0"/>
          </a:p>
        </p:txBody>
      </p:sp>
      <p:sp>
        <p:nvSpPr>
          <p:cNvPr id="3" name="Content Placeholder 2">
            <a:extLst>
              <a:ext uri="{FF2B5EF4-FFF2-40B4-BE49-F238E27FC236}">
                <a16:creationId xmlns:a16="http://schemas.microsoft.com/office/drawing/2014/main" id="{704E9C30-86AD-8C79-B815-EA86C51C175F}"/>
              </a:ext>
            </a:extLst>
          </p:cNvPr>
          <p:cNvSpPr>
            <a:spLocks noGrp="1"/>
          </p:cNvSpPr>
          <p:nvPr>
            <p:ph idx="1"/>
          </p:nvPr>
        </p:nvSpPr>
        <p:spPr/>
        <p:txBody>
          <a:bodyPr/>
          <a:lstStyle/>
          <a:p>
            <a:pPr marL="0" indent="0">
              <a:buNone/>
            </a:pPr>
            <a:r>
              <a:rPr lang="en-IN" b="1" dirty="0"/>
              <a:t>Google News</a:t>
            </a:r>
            <a:r>
              <a:rPr lang="en-IN" dirty="0"/>
              <a:t> is a free news aggregation service provided by Google that curates and displays news stories from various sources worldwide. It organizes and presents news based on relevance, popularity, and personalized preferences, allowing users to stay updated on current events and breaking news. The platform covers a wide range of topics, including global affairs, politics, entertainment, sports, technology, and more.</a:t>
            </a:r>
            <a:endParaRPr lang="en-US" dirty="0"/>
          </a:p>
        </p:txBody>
      </p:sp>
    </p:spTree>
    <p:extLst>
      <p:ext uri="{BB962C8B-B14F-4D97-AF65-F5344CB8AC3E}">
        <p14:creationId xmlns:p14="http://schemas.microsoft.com/office/powerpoint/2010/main" val="3376784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3330-6134-6E68-491E-D5547B447626}"/>
              </a:ext>
            </a:extLst>
          </p:cNvPr>
          <p:cNvSpPr>
            <a:spLocks noGrp="1"/>
          </p:cNvSpPr>
          <p:nvPr>
            <p:ph type="title"/>
          </p:nvPr>
        </p:nvSpPr>
        <p:spPr/>
        <p:txBody>
          <a:bodyPr/>
          <a:lstStyle/>
          <a:p>
            <a:r>
              <a:rPr lang="en-IN" dirty="0"/>
              <a:t>Key Features of Google News</a:t>
            </a:r>
            <a:endParaRPr lang="en-US" dirty="0"/>
          </a:p>
        </p:txBody>
      </p:sp>
      <p:sp>
        <p:nvSpPr>
          <p:cNvPr id="3" name="Content Placeholder 2">
            <a:extLst>
              <a:ext uri="{FF2B5EF4-FFF2-40B4-BE49-F238E27FC236}">
                <a16:creationId xmlns:a16="http://schemas.microsoft.com/office/drawing/2014/main" id="{1244F53A-1C55-4AE2-32AD-AD6A99D0316E}"/>
              </a:ext>
            </a:extLst>
          </p:cNvPr>
          <p:cNvSpPr>
            <a:spLocks noGrp="1"/>
          </p:cNvSpPr>
          <p:nvPr>
            <p:ph idx="1"/>
          </p:nvPr>
        </p:nvSpPr>
        <p:spPr>
          <a:xfrm>
            <a:off x="838200" y="1477926"/>
            <a:ext cx="10515600" cy="5380073"/>
          </a:xfrm>
        </p:spPr>
        <p:txBody>
          <a:bodyPr>
            <a:normAutofit fontScale="77500" lnSpcReduction="20000"/>
          </a:bodyPr>
          <a:lstStyle/>
          <a:p>
            <a:pPr marL="0" indent="0">
              <a:buNone/>
            </a:pPr>
            <a:r>
              <a:rPr lang="en-IN" b="1" dirty="0"/>
              <a:t>News Aggregation</a:t>
            </a:r>
            <a:r>
              <a:rPr lang="en-IN" dirty="0"/>
              <a:t>:</a:t>
            </a:r>
          </a:p>
          <a:p>
            <a:pPr>
              <a:buFont typeface="Arial" panose="020B0604020202020204" pitchFamily="34" charset="0"/>
              <a:buChar char="•"/>
            </a:pPr>
            <a:r>
              <a:rPr lang="en-IN" dirty="0"/>
              <a:t>Google News aggregates news from thousands of sources, including major publications, websites, and blogs, and organizes them into sections based on topics such as </a:t>
            </a:r>
            <a:r>
              <a:rPr lang="en-IN" b="1" dirty="0"/>
              <a:t>Top Stories</a:t>
            </a:r>
            <a:r>
              <a:rPr lang="en-IN" dirty="0"/>
              <a:t>, </a:t>
            </a:r>
            <a:r>
              <a:rPr lang="en-IN" b="1" dirty="0"/>
              <a:t>World News</a:t>
            </a:r>
            <a:r>
              <a:rPr lang="en-IN" dirty="0"/>
              <a:t>, </a:t>
            </a:r>
            <a:r>
              <a:rPr lang="en-IN" b="1" dirty="0"/>
              <a:t>Business</a:t>
            </a:r>
            <a:r>
              <a:rPr lang="en-IN" dirty="0"/>
              <a:t>, </a:t>
            </a:r>
            <a:r>
              <a:rPr lang="en-IN" b="1" dirty="0"/>
              <a:t>Technology</a:t>
            </a:r>
            <a:r>
              <a:rPr lang="en-IN" dirty="0"/>
              <a:t>, </a:t>
            </a:r>
            <a:r>
              <a:rPr lang="en-IN" b="1" dirty="0"/>
              <a:t>Health</a:t>
            </a:r>
            <a:r>
              <a:rPr lang="en-IN" dirty="0"/>
              <a:t>, </a:t>
            </a:r>
            <a:r>
              <a:rPr lang="en-IN" b="1" dirty="0"/>
              <a:t>Science</a:t>
            </a:r>
            <a:r>
              <a:rPr lang="en-IN" dirty="0"/>
              <a:t>, </a:t>
            </a:r>
            <a:r>
              <a:rPr lang="en-IN" b="1" dirty="0"/>
              <a:t>Sports</a:t>
            </a:r>
            <a:r>
              <a:rPr lang="en-IN" dirty="0"/>
              <a:t>, and </a:t>
            </a:r>
            <a:r>
              <a:rPr lang="en-IN" b="1" dirty="0"/>
              <a:t>Entertainment</a:t>
            </a:r>
            <a:r>
              <a:rPr lang="en-IN" dirty="0"/>
              <a:t>.</a:t>
            </a:r>
          </a:p>
          <a:p>
            <a:pPr>
              <a:buFont typeface="Arial" panose="020B0604020202020204" pitchFamily="34" charset="0"/>
              <a:buChar char="•"/>
            </a:pPr>
            <a:r>
              <a:rPr lang="en-IN" dirty="0"/>
              <a:t>The service also groups stories based on specific subjects or geographic locations.</a:t>
            </a:r>
          </a:p>
          <a:p>
            <a:pPr marL="0" indent="0">
              <a:buNone/>
            </a:pPr>
            <a:r>
              <a:rPr lang="en-IN" b="1" dirty="0"/>
              <a:t>Personalized News Feed</a:t>
            </a:r>
            <a:r>
              <a:rPr lang="en-IN" dirty="0"/>
              <a:t>:</a:t>
            </a:r>
          </a:p>
          <a:p>
            <a:pPr>
              <a:buFont typeface="Arial" panose="020B0604020202020204" pitchFamily="34" charset="0"/>
              <a:buChar char="•"/>
            </a:pPr>
            <a:r>
              <a:rPr lang="en-IN" dirty="0"/>
              <a:t>Google News tailors the news feed to individual users based on their interests, location, and past interactions. It uses </a:t>
            </a:r>
            <a:r>
              <a:rPr lang="en-IN" b="1" dirty="0"/>
              <a:t>machine learning algorithms</a:t>
            </a:r>
            <a:r>
              <a:rPr lang="en-IN" dirty="0"/>
              <a:t> to recommend stories that are likely to be of interest to each user.</a:t>
            </a:r>
          </a:p>
          <a:p>
            <a:pPr>
              <a:buFont typeface="Arial" panose="020B0604020202020204" pitchFamily="34" charset="0"/>
              <a:buChar char="•"/>
            </a:pPr>
            <a:r>
              <a:rPr lang="en-IN" dirty="0"/>
              <a:t>Users can follow specific topics, sources, or regions to get updates on the subjects they care about most.</a:t>
            </a:r>
          </a:p>
          <a:p>
            <a:pPr marL="0" indent="0">
              <a:buNone/>
            </a:pPr>
            <a:r>
              <a:rPr lang="en-IN" b="1" dirty="0"/>
              <a:t>Headlines and Top Stories</a:t>
            </a:r>
            <a:r>
              <a:rPr lang="en-IN" dirty="0"/>
              <a:t>:</a:t>
            </a:r>
          </a:p>
          <a:p>
            <a:pPr>
              <a:buFont typeface="Arial" panose="020B0604020202020204" pitchFamily="34" charset="0"/>
              <a:buChar char="•"/>
            </a:pPr>
            <a:r>
              <a:rPr lang="en-IN" dirty="0"/>
              <a:t>The </a:t>
            </a:r>
            <a:r>
              <a:rPr lang="en-IN" b="1" dirty="0"/>
              <a:t>Top Stories</a:t>
            </a:r>
            <a:r>
              <a:rPr lang="en-IN" dirty="0"/>
              <a:t> section displays the most important and trending news stories across various categories, updated in real-time.</a:t>
            </a:r>
          </a:p>
          <a:p>
            <a:pPr>
              <a:buFont typeface="Arial" panose="020B0604020202020204" pitchFamily="34" charset="0"/>
              <a:buChar char="•"/>
            </a:pPr>
            <a:r>
              <a:rPr lang="en-IN" dirty="0"/>
              <a:t>These stories are often selected based on factors like </a:t>
            </a:r>
            <a:r>
              <a:rPr lang="en-IN" b="1" dirty="0"/>
              <a:t>importance</a:t>
            </a:r>
            <a:r>
              <a:rPr lang="en-IN" dirty="0"/>
              <a:t>, </a:t>
            </a:r>
            <a:r>
              <a:rPr lang="en-IN" b="1" dirty="0"/>
              <a:t>freshness</a:t>
            </a:r>
            <a:r>
              <a:rPr lang="en-IN" dirty="0"/>
              <a:t>, </a:t>
            </a:r>
            <a:r>
              <a:rPr lang="en-IN" b="1" dirty="0"/>
              <a:t>local relevance</a:t>
            </a:r>
            <a:r>
              <a:rPr lang="en-IN" dirty="0"/>
              <a:t>, and </a:t>
            </a:r>
            <a:r>
              <a:rPr lang="en-IN" b="1" dirty="0"/>
              <a:t>user interest</a:t>
            </a:r>
            <a:r>
              <a:rPr lang="en-IN" dirty="0"/>
              <a:t>.</a:t>
            </a:r>
          </a:p>
          <a:p>
            <a:endParaRPr lang="en-US" dirty="0"/>
          </a:p>
        </p:txBody>
      </p:sp>
    </p:spTree>
    <p:extLst>
      <p:ext uri="{BB962C8B-B14F-4D97-AF65-F5344CB8AC3E}">
        <p14:creationId xmlns:p14="http://schemas.microsoft.com/office/powerpoint/2010/main" val="22524744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8EA18-69AF-EA85-76A7-011987912FF9}"/>
              </a:ext>
            </a:extLst>
          </p:cNvPr>
          <p:cNvSpPr>
            <a:spLocks noGrp="1"/>
          </p:cNvSpPr>
          <p:nvPr>
            <p:ph idx="1"/>
          </p:nvPr>
        </p:nvSpPr>
        <p:spPr>
          <a:xfrm>
            <a:off x="838200" y="637954"/>
            <a:ext cx="10515600" cy="5954232"/>
          </a:xfrm>
        </p:spPr>
        <p:txBody>
          <a:bodyPr>
            <a:normAutofit lnSpcReduction="10000"/>
          </a:bodyPr>
          <a:lstStyle/>
          <a:p>
            <a:pPr marL="0" indent="0">
              <a:buNone/>
            </a:pPr>
            <a:r>
              <a:rPr lang="en-IN" sz="3600" b="1" dirty="0"/>
              <a:t>Local News</a:t>
            </a:r>
            <a:r>
              <a:rPr lang="en-IN" sz="3600" dirty="0"/>
              <a:t>:</a:t>
            </a:r>
          </a:p>
          <a:p>
            <a:pPr>
              <a:buFont typeface="Arial" panose="020B0604020202020204" pitchFamily="34" charset="0"/>
              <a:buChar char="•"/>
            </a:pPr>
            <a:r>
              <a:rPr lang="en-IN" sz="3600" dirty="0"/>
              <a:t>Google News offers localized news coverage based on your geographic location. Users can see news from their local area, including community events, local politics, and issues specific to their region or country.</a:t>
            </a:r>
          </a:p>
          <a:p>
            <a:pPr marL="0" indent="0">
              <a:buNone/>
            </a:pPr>
            <a:r>
              <a:rPr lang="en-IN" sz="3600" b="1" dirty="0"/>
              <a:t>Story Clusters</a:t>
            </a:r>
            <a:r>
              <a:rPr lang="en-IN" sz="3600" dirty="0"/>
              <a:t>:</a:t>
            </a:r>
          </a:p>
          <a:p>
            <a:pPr>
              <a:buFont typeface="Arial" panose="020B0604020202020204" pitchFamily="34" charset="0"/>
              <a:buChar char="•"/>
            </a:pPr>
            <a:r>
              <a:rPr lang="en-IN" sz="3600" dirty="0"/>
              <a:t>Google News groups related stories under a single "story cluster," offering multiple angles or sources for a single event or topic. This helps users get a comprehensive view of important news events from different perspectives.</a:t>
            </a:r>
          </a:p>
          <a:p>
            <a:endParaRPr lang="en-US" sz="3600" dirty="0"/>
          </a:p>
        </p:txBody>
      </p:sp>
    </p:spTree>
    <p:extLst>
      <p:ext uri="{BB962C8B-B14F-4D97-AF65-F5344CB8AC3E}">
        <p14:creationId xmlns:p14="http://schemas.microsoft.com/office/powerpoint/2010/main" val="1455750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8F43-4CC8-F201-1A79-48951C74CE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BF27F-A849-BCBE-CDB8-1CE6462604E1}"/>
              </a:ext>
            </a:extLst>
          </p:cNvPr>
          <p:cNvSpPr>
            <a:spLocks noGrp="1"/>
          </p:cNvSpPr>
          <p:nvPr>
            <p:ph idx="1"/>
          </p:nvPr>
        </p:nvSpPr>
        <p:spPr>
          <a:xfrm>
            <a:off x="838200" y="733647"/>
            <a:ext cx="10515600" cy="5443316"/>
          </a:xfrm>
        </p:spPr>
        <p:txBody>
          <a:bodyPr>
            <a:normAutofit lnSpcReduction="10000"/>
          </a:bodyPr>
          <a:lstStyle/>
          <a:p>
            <a:pPr marL="0" indent="0">
              <a:buNone/>
            </a:pPr>
            <a:r>
              <a:rPr lang="en-IN" sz="3600" b="1" dirty="0"/>
              <a:t>Search Functionality</a:t>
            </a:r>
            <a:r>
              <a:rPr lang="en-IN" sz="3600" dirty="0"/>
              <a:t>:</a:t>
            </a:r>
          </a:p>
          <a:p>
            <a:pPr>
              <a:buFont typeface="Arial" panose="020B0604020202020204" pitchFamily="34" charset="0"/>
              <a:buChar char="•"/>
            </a:pPr>
            <a:r>
              <a:rPr lang="en-IN" sz="3600" dirty="0"/>
              <a:t>The search feature allows users to look up specific news stories, keywords, or topics. You can also explore news from specific publishers or search for specific events or regions.</a:t>
            </a:r>
          </a:p>
          <a:p>
            <a:pPr marL="0" indent="0">
              <a:buNone/>
            </a:pPr>
            <a:r>
              <a:rPr lang="en-IN" sz="3600" b="1" dirty="0"/>
              <a:t>Full Coverage</a:t>
            </a:r>
            <a:r>
              <a:rPr lang="en-IN" sz="3600" dirty="0"/>
              <a:t>:</a:t>
            </a:r>
          </a:p>
          <a:p>
            <a:pPr>
              <a:buFont typeface="Arial" panose="020B0604020202020204" pitchFamily="34" charset="0"/>
              <a:buChar char="•"/>
            </a:pPr>
            <a:r>
              <a:rPr lang="en-IN" sz="3600" dirty="0"/>
              <a:t>The </a:t>
            </a:r>
            <a:r>
              <a:rPr lang="en-IN" sz="3600" b="1" dirty="0"/>
              <a:t>Full Coverage</a:t>
            </a:r>
            <a:r>
              <a:rPr lang="en-IN" sz="3600" dirty="0"/>
              <a:t> feature provides in-depth details on major stories, showing different news sources, timelines, and perspectives. It’s useful for users who want a more comprehensive understanding of a major event.</a:t>
            </a:r>
          </a:p>
          <a:p>
            <a:endParaRPr lang="en-US" sz="3600" dirty="0"/>
          </a:p>
        </p:txBody>
      </p:sp>
    </p:spTree>
    <p:extLst>
      <p:ext uri="{BB962C8B-B14F-4D97-AF65-F5344CB8AC3E}">
        <p14:creationId xmlns:p14="http://schemas.microsoft.com/office/powerpoint/2010/main" val="20896284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E6978-C591-FF6E-D965-B35341436C25}"/>
              </a:ext>
            </a:extLst>
          </p:cNvPr>
          <p:cNvSpPr>
            <a:spLocks noGrp="1"/>
          </p:cNvSpPr>
          <p:nvPr>
            <p:ph idx="1"/>
          </p:nvPr>
        </p:nvSpPr>
        <p:spPr>
          <a:xfrm>
            <a:off x="838200" y="871870"/>
            <a:ext cx="10515600" cy="5305093"/>
          </a:xfrm>
        </p:spPr>
        <p:txBody>
          <a:bodyPr>
            <a:normAutofit lnSpcReduction="10000"/>
          </a:bodyPr>
          <a:lstStyle/>
          <a:p>
            <a:pPr marL="0" indent="0">
              <a:buNone/>
            </a:pPr>
            <a:r>
              <a:rPr lang="en-IN" b="1" dirty="0"/>
              <a:t>Multimedia</a:t>
            </a:r>
            <a:r>
              <a:rPr lang="en-IN" dirty="0"/>
              <a:t>:</a:t>
            </a:r>
          </a:p>
          <a:p>
            <a:pPr>
              <a:buFont typeface="Arial" panose="020B0604020202020204" pitchFamily="34" charset="0"/>
              <a:buChar char="•"/>
            </a:pPr>
            <a:r>
              <a:rPr lang="en-IN" dirty="0"/>
              <a:t>In addition to text-based articles, Google News also shows images, videos, and audio clips related to news stories. It includes embedded video content from platforms like YouTube and other media outlets.</a:t>
            </a:r>
          </a:p>
          <a:p>
            <a:pPr marL="0" indent="0">
              <a:buNone/>
            </a:pPr>
            <a:r>
              <a:rPr lang="en-IN" b="1" dirty="0"/>
              <a:t>Trending Topics</a:t>
            </a:r>
            <a:r>
              <a:rPr lang="en-IN" dirty="0"/>
              <a:t>:</a:t>
            </a:r>
          </a:p>
          <a:p>
            <a:pPr>
              <a:buFont typeface="Arial" panose="020B0604020202020204" pitchFamily="34" charset="0"/>
              <a:buChar char="•"/>
            </a:pPr>
            <a:r>
              <a:rPr lang="en-IN" dirty="0"/>
              <a:t>Google News highlights </a:t>
            </a:r>
            <a:r>
              <a:rPr lang="en-IN" b="1" dirty="0"/>
              <a:t>trending topics</a:t>
            </a:r>
            <a:r>
              <a:rPr lang="en-IN" dirty="0"/>
              <a:t> and the most searched news stories. This section is continuously updated to reflect real-time developments on popular topics and events.</a:t>
            </a:r>
          </a:p>
          <a:p>
            <a:pPr marL="0" indent="0">
              <a:buNone/>
            </a:pPr>
            <a:r>
              <a:rPr lang="en-IN" b="1" dirty="0"/>
              <a:t>Notifications and Alerts</a:t>
            </a:r>
            <a:r>
              <a:rPr lang="en-IN" dirty="0"/>
              <a:t>:</a:t>
            </a:r>
          </a:p>
          <a:p>
            <a:pPr>
              <a:buFont typeface="Arial" panose="020B0604020202020204" pitchFamily="34" charset="0"/>
              <a:buChar char="•"/>
            </a:pPr>
            <a:r>
              <a:rPr lang="en-IN" dirty="0"/>
              <a:t>Users can set up </a:t>
            </a:r>
            <a:r>
              <a:rPr lang="en-IN" b="1" dirty="0"/>
              <a:t>alerts</a:t>
            </a:r>
            <a:r>
              <a:rPr lang="en-IN" dirty="0"/>
              <a:t> for specific topics, sources, or events, receiving notifications when new content is available. This keeps users updated about ongoing developments and breaking news.</a:t>
            </a:r>
          </a:p>
          <a:p>
            <a:endParaRPr lang="en-US" dirty="0"/>
          </a:p>
        </p:txBody>
      </p:sp>
    </p:spTree>
    <p:extLst>
      <p:ext uri="{BB962C8B-B14F-4D97-AF65-F5344CB8AC3E}">
        <p14:creationId xmlns:p14="http://schemas.microsoft.com/office/powerpoint/2010/main" val="1390007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2B49-C277-71EC-19D5-36A8363FCD64}"/>
              </a:ext>
            </a:extLst>
          </p:cNvPr>
          <p:cNvSpPr>
            <a:spLocks noGrp="1"/>
          </p:cNvSpPr>
          <p:nvPr>
            <p:ph type="title"/>
          </p:nvPr>
        </p:nvSpPr>
        <p:spPr/>
        <p:txBody>
          <a:bodyPr/>
          <a:lstStyle/>
          <a:p>
            <a:r>
              <a:rPr lang="en-IN" dirty="0"/>
              <a:t>Google Meet</a:t>
            </a:r>
            <a:endParaRPr lang="en-US" dirty="0"/>
          </a:p>
        </p:txBody>
      </p:sp>
      <p:sp>
        <p:nvSpPr>
          <p:cNvPr id="3" name="Content Placeholder 2">
            <a:extLst>
              <a:ext uri="{FF2B5EF4-FFF2-40B4-BE49-F238E27FC236}">
                <a16:creationId xmlns:a16="http://schemas.microsoft.com/office/drawing/2014/main" id="{C7887B7F-5D16-2C64-2D53-DFF5E032C799}"/>
              </a:ext>
            </a:extLst>
          </p:cNvPr>
          <p:cNvSpPr>
            <a:spLocks noGrp="1"/>
          </p:cNvSpPr>
          <p:nvPr>
            <p:ph idx="1"/>
          </p:nvPr>
        </p:nvSpPr>
        <p:spPr/>
        <p:txBody>
          <a:bodyPr/>
          <a:lstStyle/>
          <a:p>
            <a:pPr marL="0" indent="0">
              <a:buNone/>
            </a:pPr>
            <a:r>
              <a:rPr lang="en-IN" b="1" dirty="0"/>
              <a:t>Google Meet</a:t>
            </a:r>
            <a:r>
              <a:rPr lang="en-IN" dirty="0"/>
              <a:t> is a video conferencing platform developed by Google, designed for both personal and professional communication. It allows users to conduct virtual meetings, video calls, and webinars with participants from around the world. Google Meet is integrated with other Google Workspace (formerly G Suite) apps, making it an essential tool for businesses, educators, and anyone looking to communicate remotely.</a:t>
            </a:r>
            <a:endParaRPr lang="en-US" dirty="0"/>
          </a:p>
        </p:txBody>
      </p:sp>
    </p:spTree>
    <p:extLst>
      <p:ext uri="{BB962C8B-B14F-4D97-AF65-F5344CB8AC3E}">
        <p14:creationId xmlns:p14="http://schemas.microsoft.com/office/powerpoint/2010/main" val="3385007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7693-2FE8-0423-950A-69EB78E8960C}"/>
              </a:ext>
            </a:extLst>
          </p:cNvPr>
          <p:cNvSpPr>
            <a:spLocks noGrp="1"/>
          </p:cNvSpPr>
          <p:nvPr>
            <p:ph type="title"/>
          </p:nvPr>
        </p:nvSpPr>
        <p:spPr/>
        <p:txBody>
          <a:bodyPr/>
          <a:lstStyle/>
          <a:p>
            <a:r>
              <a:rPr lang="en-IN" dirty="0"/>
              <a:t>Key Features of Google Meet</a:t>
            </a:r>
            <a:endParaRPr lang="en-US" dirty="0"/>
          </a:p>
        </p:txBody>
      </p:sp>
      <p:sp>
        <p:nvSpPr>
          <p:cNvPr id="3" name="Content Placeholder 2">
            <a:extLst>
              <a:ext uri="{FF2B5EF4-FFF2-40B4-BE49-F238E27FC236}">
                <a16:creationId xmlns:a16="http://schemas.microsoft.com/office/drawing/2014/main" id="{09AFA4C2-7EE7-421C-B238-592D27EE3273}"/>
              </a:ext>
            </a:extLst>
          </p:cNvPr>
          <p:cNvSpPr>
            <a:spLocks noGrp="1"/>
          </p:cNvSpPr>
          <p:nvPr>
            <p:ph idx="1"/>
          </p:nvPr>
        </p:nvSpPr>
        <p:spPr>
          <a:xfrm>
            <a:off x="838200" y="1825624"/>
            <a:ext cx="10515600" cy="5032375"/>
          </a:xfrm>
        </p:spPr>
        <p:txBody>
          <a:bodyPr>
            <a:normAutofit/>
          </a:bodyPr>
          <a:lstStyle/>
          <a:p>
            <a:pPr marL="0" indent="0">
              <a:buNone/>
            </a:pPr>
            <a:r>
              <a:rPr lang="en-IN" sz="4000" b="1" dirty="0"/>
              <a:t>Video and Audio Conferencing</a:t>
            </a:r>
            <a:r>
              <a:rPr lang="en-IN" sz="4000" dirty="0"/>
              <a:t>:</a:t>
            </a:r>
          </a:p>
          <a:p>
            <a:pPr>
              <a:buFont typeface="Arial" panose="020B0604020202020204" pitchFamily="34" charset="0"/>
              <a:buChar char="•"/>
            </a:pPr>
            <a:r>
              <a:rPr lang="en-IN" sz="4000" dirty="0"/>
              <a:t>Google Meet enables users to host or join video and audio calls with up to </a:t>
            </a:r>
            <a:r>
              <a:rPr lang="en-IN" sz="4000" b="1" dirty="0"/>
              <a:t>100 participants</a:t>
            </a:r>
            <a:r>
              <a:rPr lang="en-IN" sz="4000" dirty="0"/>
              <a:t> in the free version (with higher limits for paid Google Workspace users).</a:t>
            </a:r>
          </a:p>
          <a:p>
            <a:pPr>
              <a:buFont typeface="Arial" panose="020B0604020202020204" pitchFamily="34" charset="0"/>
              <a:buChar char="•"/>
            </a:pPr>
            <a:r>
              <a:rPr lang="en-IN" sz="4000" dirty="0"/>
              <a:t>The platform supports </a:t>
            </a:r>
            <a:r>
              <a:rPr lang="en-IN" sz="4000" b="1" dirty="0"/>
              <a:t>HD video</a:t>
            </a:r>
            <a:r>
              <a:rPr lang="en-IN" sz="4000" dirty="0"/>
              <a:t> (up to 720p) and </a:t>
            </a:r>
            <a:r>
              <a:rPr lang="en-IN" sz="4000" b="1" dirty="0"/>
              <a:t>clear audio</a:t>
            </a:r>
            <a:r>
              <a:rPr lang="en-IN" sz="4000" dirty="0"/>
              <a:t> even in lower-bandwidth situations.</a:t>
            </a:r>
          </a:p>
          <a:p>
            <a:pPr marL="0" indent="0">
              <a:buNone/>
            </a:pPr>
            <a:endParaRPr lang="en-US" sz="4000" dirty="0"/>
          </a:p>
        </p:txBody>
      </p:sp>
    </p:spTree>
    <p:extLst>
      <p:ext uri="{BB962C8B-B14F-4D97-AF65-F5344CB8AC3E}">
        <p14:creationId xmlns:p14="http://schemas.microsoft.com/office/powerpoint/2010/main" val="15811676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092B-C81D-CE40-A68D-5A85FECF5F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354D36-A409-8059-DE3E-8E1703A92C53}"/>
              </a:ext>
            </a:extLst>
          </p:cNvPr>
          <p:cNvSpPr>
            <a:spLocks noGrp="1"/>
          </p:cNvSpPr>
          <p:nvPr>
            <p:ph idx="1"/>
          </p:nvPr>
        </p:nvSpPr>
        <p:spPr>
          <a:xfrm>
            <a:off x="838200" y="1010093"/>
            <a:ext cx="10515600" cy="5166870"/>
          </a:xfrm>
        </p:spPr>
        <p:txBody>
          <a:bodyPr/>
          <a:lstStyle/>
          <a:p>
            <a:pPr marL="0" indent="0">
              <a:buNone/>
            </a:pPr>
            <a:r>
              <a:rPr lang="en-IN" b="1" dirty="0"/>
              <a:t>Screen Sharing</a:t>
            </a:r>
            <a:r>
              <a:rPr lang="en-IN" dirty="0"/>
              <a:t>:</a:t>
            </a:r>
          </a:p>
          <a:p>
            <a:pPr>
              <a:buFont typeface="Arial" panose="020B0604020202020204" pitchFamily="34" charset="0"/>
              <a:buChar char="•"/>
            </a:pPr>
            <a:r>
              <a:rPr lang="en-IN" dirty="0"/>
              <a:t>Participants can share their screen during meetings, which is useful for presentations, collaborative work, and troubleshooting. You can share your entire screen, specific application windows, or browser tabs.</a:t>
            </a:r>
          </a:p>
          <a:p>
            <a:pPr marL="0" indent="0">
              <a:buNone/>
            </a:pPr>
            <a:r>
              <a:rPr lang="en-IN" b="1" dirty="0"/>
              <a:t>Real-Time Collaboration</a:t>
            </a:r>
            <a:r>
              <a:rPr lang="en-IN" dirty="0"/>
              <a:t>:</a:t>
            </a:r>
          </a:p>
          <a:p>
            <a:pPr>
              <a:buFont typeface="Arial" panose="020B0604020202020204" pitchFamily="34" charset="0"/>
              <a:buChar char="•"/>
            </a:pPr>
            <a:r>
              <a:rPr lang="en-IN" dirty="0"/>
              <a:t>Since Google Meet is integrated with </a:t>
            </a:r>
            <a:r>
              <a:rPr lang="en-IN" b="1" dirty="0"/>
              <a:t>Google Workspace</a:t>
            </a:r>
            <a:r>
              <a:rPr lang="en-IN" dirty="0"/>
              <a:t> apps like </a:t>
            </a:r>
            <a:r>
              <a:rPr lang="en-IN" b="1" dirty="0"/>
              <a:t>Google Docs</a:t>
            </a:r>
            <a:r>
              <a:rPr lang="en-IN" dirty="0"/>
              <a:t>, </a:t>
            </a:r>
            <a:r>
              <a:rPr lang="en-IN" b="1" dirty="0"/>
              <a:t>Google Sheets</a:t>
            </a:r>
            <a:r>
              <a:rPr lang="en-IN" dirty="0"/>
              <a:t>, and </a:t>
            </a:r>
            <a:r>
              <a:rPr lang="en-IN" b="1" dirty="0"/>
              <a:t>Google Slides</a:t>
            </a:r>
            <a:r>
              <a:rPr lang="en-IN" dirty="0"/>
              <a:t>, users can collaborate on documents in real-time during a meeting, making it ideal for team discussions and working on projects together.</a:t>
            </a:r>
          </a:p>
          <a:p>
            <a:endParaRPr lang="en-US" dirty="0"/>
          </a:p>
        </p:txBody>
      </p:sp>
    </p:spTree>
    <p:extLst>
      <p:ext uri="{BB962C8B-B14F-4D97-AF65-F5344CB8AC3E}">
        <p14:creationId xmlns:p14="http://schemas.microsoft.com/office/powerpoint/2010/main" val="1172941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A9197-BDCA-BF74-9AC6-8E91E48D3B78}"/>
              </a:ext>
            </a:extLst>
          </p:cNvPr>
          <p:cNvSpPr>
            <a:spLocks noGrp="1"/>
          </p:cNvSpPr>
          <p:nvPr>
            <p:ph idx="1"/>
          </p:nvPr>
        </p:nvSpPr>
        <p:spPr>
          <a:xfrm>
            <a:off x="838200" y="712380"/>
            <a:ext cx="10515600" cy="5794745"/>
          </a:xfrm>
        </p:spPr>
        <p:txBody>
          <a:bodyPr>
            <a:normAutofit/>
          </a:bodyPr>
          <a:lstStyle/>
          <a:p>
            <a:pPr marL="0" indent="0">
              <a:buNone/>
            </a:pPr>
            <a:r>
              <a:rPr lang="en-IN" b="1" dirty="0"/>
              <a:t>Virtual Backgrounds and Effects</a:t>
            </a:r>
            <a:r>
              <a:rPr lang="en-IN" dirty="0"/>
              <a:t>:</a:t>
            </a:r>
          </a:p>
          <a:p>
            <a:pPr>
              <a:buFont typeface="Arial" panose="020B0604020202020204" pitchFamily="34" charset="0"/>
              <a:buChar char="•"/>
            </a:pPr>
            <a:r>
              <a:rPr lang="en-IN" dirty="0"/>
              <a:t>Users can customize their video background with virtual backgrounds or blurred backgrounds to maintain privacy or reduce distractions during video calls.</a:t>
            </a:r>
          </a:p>
          <a:p>
            <a:pPr>
              <a:buFont typeface="Arial" panose="020B0604020202020204" pitchFamily="34" charset="0"/>
              <a:buChar char="•"/>
            </a:pPr>
            <a:r>
              <a:rPr lang="en-IN" dirty="0"/>
              <a:t>Google Meet also offers simple visual effects to enhance meetings, such as changing the appearance of your video.</a:t>
            </a:r>
          </a:p>
          <a:p>
            <a:pPr marL="0" indent="0">
              <a:buNone/>
            </a:pPr>
            <a:r>
              <a:rPr lang="en-IN" b="1" dirty="0"/>
              <a:t>Meeting Scheduling</a:t>
            </a:r>
            <a:r>
              <a:rPr lang="en-IN" dirty="0"/>
              <a:t>:</a:t>
            </a:r>
          </a:p>
          <a:p>
            <a:pPr>
              <a:buFont typeface="Arial" panose="020B0604020202020204" pitchFamily="34" charset="0"/>
              <a:buChar char="•"/>
            </a:pPr>
            <a:r>
              <a:rPr lang="en-IN" dirty="0"/>
              <a:t>Google Meet integrates with </a:t>
            </a:r>
            <a:r>
              <a:rPr lang="en-IN" b="1" dirty="0"/>
              <a:t>Google Calendar</a:t>
            </a:r>
            <a:r>
              <a:rPr lang="en-IN" dirty="0"/>
              <a:t>, allowing users to schedule meetings directly from their calendar, send invites, and receive automatic reminders.</a:t>
            </a:r>
          </a:p>
          <a:p>
            <a:pPr>
              <a:buFont typeface="Arial" panose="020B0604020202020204" pitchFamily="34" charset="0"/>
              <a:buChar char="•"/>
            </a:pPr>
            <a:r>
              <a:rPr lang="en-IN" dirty="0"/>
              <a:t>Invitations can include links to join the meeting, making it easy for participants to access meetings with a single click.</a:t>
            </a:r>
          </a:p>
          <a:p>
            <a:endParaRPr lang="en-US" dirty="0"/>
          </a:p>
        </p:txBody>
      </p:sp>
    </p:spTree>
    <p:extLst>
      <p:ext uri="{BB962C8B-B14F-4D97-AF65-F5344CB8AC3E}">
        <p14:creationId xmlns:p14="http://schemas.microsoft.com/office/powerpoint/2010/main" val="67384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861C-27D2-6199-8583-B2729BE5C70A}"/>
              </a:ext>
            </a:extLst>
          </p:cNvPr>
          <p:cNvSpPr>
            <a:spLocks noGrp="1"/>
          </p:cNvSpPr>
          <p:nvPr>
            <p:ph type="title"/>
          </p:nvPr>
        </p:nvSpPr>
        <p:spPr/>
        <p:txBody>
          <a:bodyPr>
            <a:normAutofit fontScale="90000"/>
          </a:bodyPr>
          <a:lstStyle/>
          <a:p>
            <a:r>
              <a:rPr lang="en-IN" b="1" dirty="0"/>
              <a:t>Automating Repetitive Tasks in Google Sheets</a:t>
            </a:r>
            <a:br>
              <a:rPr lang="en-IN" b="1" dirty="0"/>
            </a:br>
            <a:endParaRPr lang="en-US" dirty="0"/>
          </a:p>
        </p:txBody>
      </p:sp>
      <p:sp>
        <p:nvSpPr>
          <p:cNvPr id="3" name="Content Placeholder 2">
            <a:extLst>
              <a:ext uri="{FF2B5EF4-FFF2-40B4-BE49-F238E27FC236}">
                <a16:creationId xmlns:a16="http://schemas.microsoft.com/office/drawing/2014/main" id="{FEFD36EF-0BBB-E5B3-F8AE-C08593C349A8}"/>
              </a:ext>
            </a:extLst>
          </p:cNvPr>
          <p:cNvSpPr>
            <a:spLocks noGrp="1"/>
          </p:cNvSpPr>
          <p:nvPr>
            <p:ph idx="1"/>
          </p:nvPr>
        </p:nvSpPr>
        <p:spPr/>
        <p:txBody>
          <a:bodyPr>
            <a:normAutofit fontScale="92500" lnSpcReduction="10000"/>
          </a:bodyPr>
          <a:lstStyle/>
          <a:p>
            <a:r>
              <a:rPr lang="en-IN" b="1" dirty="0"/>
              <a:t>Google Sheets Formulas and Functions: </a:t>
            </a:r>
            <a:r>
              <a:rPr lang="en-IN" dirty="0"/>
              <a:t>Built-in formulas can automate data manipulation and calculations</a:t>
            </a:r>
          </a:p>
          <a:p>
            <a:r>
              <a:rPr lang="en-IN" b="1" dirty="0"/>
              <a:t>Macros in Google Sheets: </a:t>
            </a:r>
            <a:r>
              <a:rPr lang="en-IN" dirty="0"/>
              <a:t>You can record and run </a:t>
            </a:r>
            <a:r>
              <a:rPr lang="en-IN" b="1" dirty="0"/>
              <a:t>macros</a:t>
            </a:r>
            <a:r>
              <a:rPr lang="en-IN" dirty="0"/>
              <a:t> to automate repetitive actions without coding.</a:t>
            </a:r>
          </a:p>
          <a:p>
            <a:r>
              <a:rPr lang="en-IN" b="1" dirty="0"/>
              <a:t>Google Apps Script (Advanced Automation): </a:t>
            </a:r>
            <a:r>
              <a:rPr lang="en-IN" dirty="0"/>
              <a:t>For more complex tasks, use </a:t>
            </a:r>
            <a:r>
              <a:rPr lang="en-IN" b="1" dirty="0"/>
              <a:t>Google Apps Script</a:t>
            </a:r>
            <a:r>
              <a:rPr lang="en-IN" dirty="0"/>
              <a:t>, a JavaScript-based platform to write custom scripts.</a:t>
            </a:r>
          </a:p>
          <a:p>
            <a:r>
              <a:rPr lang="en-IN" b="1" dirty="0"/>
              <a:t>Add-ons and Integrations: Google Sheets Add-ons</a:t>
            </a:r>
            <a:r>
              <a:rPr lang="en-IN" dirty="0"/>
              <a:t>: Tools like </a:t>
            </a:r>
            <a:r>
              <a:rPr lang="en-IN" b="1" dirty="0" err="1"/>
              <a:t>Supermetrics</a:t>
            </a:r>
            <a:r>
              <a:rPr lang="en-IN" dirty="0"/>
              <a:t>, </a:t>
            </a:r>
            <a:r>
              <a:rPr lang="en-IN" b="1" dirty="0"/>
              <a:t>Power Tools</a:t>
            </a:r>
            <a:r>
              <a:rPr lang="en-IN" dirty="0"/>
              <a:t>, and </a:t>
            </a:r>
            <a:r>
              <a:rPr lang="en-IN" b="1" dirty="0" err="1"/>
              <a:t>Sheetgo</a:t>
            </a:r>
            <a:r>
              <a:rPr lang="en-IN" dirty="0"/>
              <a:t> can automate data transfers, cleansing, and </a:t>
            </a:r>
            <a:r>
              <a:rPr lang="en-IN" dirty="0" err="1"/>
              <a:t>analysis.</a:t>
            </a:r>
            <a:r>
              <a:rPr lang="en-IN" b="1" dirty="0" err="1"/>
              <a:t>Zapier</a:t>
            </a:r>
            <a:r>
              <a:rPr lang="en-IN" b="1" dirty="0"/>
              <a:t>/</a:t>
            </a:r>
            <a:r>
              <a:rPr lang="en-IN" b="1" dirty="0" err="1"/>
              <a:t>Integromat</a:t>
            </a:r>
            <a:r>
              <a:rPr lang="en-IN" dirty="0"/>
              <a:t>: Automate workflows by connecting Google Sheets with other apps like Gmail, Slack, or Trello.</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520873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70A5-0E0A-2761-A29E-4B22A4E86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414893-5BDC-C58C-E299-AD07F9B7132A}"/>
              </a:ext>
            </a:extLst>
          </p:cNvPr>
          <p:cNvSpPr>
            <a:spLocks noGrp="1"/>
          </p:cNvSpPr>
          <p:nvPr>
            <p:ph idx="1"/>
          </p:nvPr>
        </p:nvSpPr>
        <p:spPr>
          <a:xfrm>
            <a:off x="838200" y="1073888"/>
            <a:ext cx="10515600" cy="5103075"/>
          </a:xfrm>
        </p:spPr>
        <p:txBody>
          <a:bodyPr>
            <a:normAutofit fontScale="92500"/>
          </a:bodyPr>
          <a:lstStyle/>
          <a:p>
            <a:pPr marL="0" indent="0">
              <a:buNone/>
            </a:pPr>
            <a:r>
              <a:rPr lang="en-IN" sz="3600" b="1" dirty="0"/>
              <a:t>Meeting Recording</a:t>
            </a:r>
            <a:r>
              <a:rPr lang="en-IN" sz="3600" dirty="0"/>
              <a:t>:</a:t>
            </a:r>
          </a:p>
          <a:p>
            <a:pPr>
              <a:buFont typeface="Arial" panose="020B0604020202020204" pitchFamily="34" charset="0"/>
              <a:buChar char="•"/>
            </a:pPr>
            <a:r>
              <a:rPr lang="en-IN" sz="3600" dirty="0"/>
              <a:t>Google Meet allows meeting hosts to </a:t>
            </a:r>
            <a:r>
              <a:rPr lang="en-IN" sz="3600" b="1" dirty="0"/>
              <a:t>record</a:t>
            </a:r>
            <a:r>
              <a:rPr lang="en-IN" sz="3600" dirty="0"/>
              <a:t> video calls (available in Google Workspace accounts) and save them to </a:t>
            </a:r>
            <a:r>
              <a:rPr lang="en-IN" sz="3600" b="1" dirty="0"/>
              <a:t>Google Drive</a:t>
            </a:r>
            <a:r>
              <a:rPr lang="en-IN" sz="3600" dirty="0"/>
              <a:t> for later reference, sharing, or review.</a:t>
            </a:r>
          </a:p>
          <a:p>
            <a:pPr marL="0" indent="0">
              <a:buNone/>
            </a:pPr>
            <a:r>
              <a:rPr lang="en-IN" sz="3600" b="1" dirty="0"/>
              <a:t>Live Captions</a:t>
            </a:r>
            <a:r>
              <a:rPr lang="en-IN" sz="3600" dirty="0"/>
              <a:t>:</a:t>
            </a:r>
          </a:p>
          <a:p>
            <a:pPr>
              <a:buFont typeface="Arial" panose="020B0604020202020204" pitchFamily="34" charset="0"/>
              <a:buChar char="•"/>
            </a:pPr>
            <a:r>
              <a:rPr lang="en-IN" sz="3600" dirty="0"/>
              <a:t>Google Meet offers </a:t>
            </a:r>
            <a:r>
              <a:rPr lang="en-IN" sz="3600" b="1" dirty="0"/>
              <a:t>real-time captions</a:t>
            </a:r>
            <a:r>
              <a:rPr lang="en-IN" sz="3600" dirty="0"/>
              <a:t> during meetings, which help with accessibility and understanding, especially for participants with hearing impairments or those speaking in non-native languages</a:t>
            </a:r>
          </a:p>
          <a:p>
            <a:endParaRPr lang="en-US" sz="3600" dirty="0"/>
          </a:p>
        </p:txBody>
      </p:sp>
    </p:spTree>
    <p:extLst>
      <p:ext uri="{BB962C8B-B14F-4D97-AF65-F5344CB8AC3E}">
        <p14:creationId xmlns:p14="http://schemas.microsoft.com/office/powerpoint/2010/main" val="2793633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12ED5-F74B-0EAB-278E-1E678F1C15CD}"/>
              </a:ext>
            </a:extLst>
          </p:cNvPr>
          <p:cNvSpPr>
            <a:spLocks noGrp="1"/>
          </p:cNvSpPr>
          <p:nvPr>
            <p:ph idx="1"/>
          </p:nvPr>
        </p:nvSpPr>
        <p:spPr>
          <a:xfrm>
            <a:off x="838200" y="510363"/>
            <a:ext cx="10515600" cy="5879804"/>
          </a:xfrm>
        </p:spPr>
        <p:txBody>
          <a:bodyPr>
            <a:normAutofit fontScale="92500" lnSpcReduction="10000"/>
          </a:bodyPr>
          <a:lstStyle/>
          <a:p>
            <a:pPr marL="0" indent="0">
              <a:buNone/>
            </a:pPr>
            <a:r>
              <a:rPr lang="en-IN" b="1" dirty="0"/>
              <a:t>Security Features</a:t>
            </a:r>
            <a:r>
              <a:rPr lang="en-IN" dirty="0"/>
              <a:t>:</a:t>
            </a:r>
          </a:p>
          <a:p>
            <a:pPr>
              <a:buFont typeface="Arial" panose="020B0604020202020204" pitchFamily="34" charset="0"/>
              <a:buChar char="•"/>
            </a:pPr>
            <a:r>
              <a:rPr lang="en-IN" dirty="0"/>
              <a:t>Google Meet provides several security features, including:</a:t>
            </a:r>
          </a:p>
          <a:p>
            <a:pPr marL="742950" lvl="1" indent="-285750">
              <a:buFont typeface="Arial" panose="020B0604020202020204" pitchFamily="34" charset="0"/>
              <a:buChar char="•"/>
            </a:pPr>
            <a:r>
              <a:rPr lang="en-IN" b="1" dirty="0"/>
              <a:t>Encrypted meetings</a:t>
            </a:r>
            <a:r>
              <a:rPr lang="en-IN" dirty="0"/>
              <a:t>: All calls are encrypted by default, ensuring that communication remains secure.</a:t>
            </a:r>
          </a:p>
          <a:p>
            <a:pPr marL="742950" lvl="1" indent="-285750">
              <a:buFont typeface="Arial" panose="020B0604020202020204" pitchFamily="34" charset="0"/>
              <a:buChar char="•"/>
            </a:pPr>
            <a:r>
              <a:rPr lang="en-IN" b="1" dirty="0"/>
              <a:t>Meeting Lock</a:t>
            </a:r>
            <a:r>
              <a:rPr lang="en-IN" dirty="0"/>
              <a:t>: Hosts can lock meetings to prevent unauthorized participants from joining.</a:t>
            </a:r>
          </a:p>
          <a:p>
            <a:pPr marL="742950" lvl="1" indent="-285750">
              <a:buFont typeface="Arial" panose="020B0604020202020204" pitchFamily="34" charset="0"/>
              <a:buChar char="•"/>
            </a:pPr>
            <a:r>
              <a:rPr lang="en-IN" b="1" dirty="0"/>
              <a:t>Admin controls</a:t>
            </a:r>
            <a:r>
              <a:rPr lang="en-IN" dirty="0"/>
              <a:t>: For Google Workspace users, administrators can control meeting settings, permissions, and security.</a:t>
            </a:r>
          </a:p>
          <a:p>
            <a:pPr marL="0" indent="0">
              <a:buNone/>
            </a:pPr>
            <a:r>
              <a:rPr lang="en-IN" b="1" dirty="0"/>
              <a:t>Integration with Google Apps</a:t>
            </a:r>
            <a:r>
              <a:rPr lang="en-IN" dirty="0"/>
              <a:t>:</a:t>
            </a:r>
          </a:p>
          <a:p>
            <a:pPr>
              <a:buFont typeface="Arial" panose="020B0604020202020204" pitchFamily="34" charset="0"/>
              <a:buChar char="•"/>
            </a:pPr>
            <a:r>
              <a:rPr lang="en-IN" dirty="0"/>
              <a:t>Google Meet seamlessly integrates with other Google services, such as </a:t>
            </a:r>
            <a:r>
              <a:rPr lang="en-IN" b="1" dirty="0"/>
              <a:t>Google Contacts</a:t>
            </a:r>
            <a:r>
              <a:rPr lang="en-IN" dirty="0"/>
              <a:t>, </a:t>
            </a:r>
            <a:r>
              <a:rPr lang="en-IN" b="1" dirty="0"/>
              <a:t>Google Chat</a:t>
            </a:r>
            <a:r>
              <a:rPr lang="en-IN" dirty="0"/>
              <a:t>, and </a:t>
            </a:r>
            <a:r>
              <a:rPr lang="en-IN" b="1" dirty="0"/>
              <a:t>Google Drive</a:t>
            </a:r>
            <a:r>
              <a:rPr lang="en-IN" dirty="0"/>
              <a:t>, allowing users to share files, collaborate, and follow up with messages after the meeting.</a:t>
            </a:r>
          </a:p>
          <a:p>
            <a:pPr marL="0" indent="0">
              <a:buNone/>
            </a:pPr>
            <a:r>
              <a:rPr lang="en-IN" b="1" dirty="0"/>
              <a:t>Mobile and Desktop Access</a:t>
            </a:r>
            <a:r>
              <a:rPr lang="en-IN" dirty="0"/>
              <a:t>:</a:t>
            </a:r>
          </a:p>
          <a:p>
            <a:pPr>
              <a:buFont typeface="Arial" panose="020B0604020202020204" pitchFamily="34" charset="0"/>
              <a:buChar char="•"/>
            </a:pPr>
            <a:r>
              <a:rPr lang="en-IN" dirty="0"/>
              <a:t>Google Meet can be accessed via a web browser, as well as through mobile apps for </a:t>
            </a:r>
            <a:r>
              <a:rPr lang="en-IN" b="1" dirty="0"/>
              <a:t>iOS</a:t>
            </a:r>
            <a:r>
              <a:rPr lang="en-IN" dirty="0"/>
              <a:t> and </a:t>
            </a:r>
            <a:r>
              <a:rPr lang="en-IN" b="1" dirty="0"/>
              <a:t>Android</a:t>
            </a:r>
            <a:r>
              <a:rPr lang="en-IN" dirty="0"/>
              <a:t>, making it accessible from almost any device, anywhere.</a:t>
            </a:r>
          </a:p>
          <a:p>
            <a:endParaRPr lang="en-US" dirty="0"/>
          </a:p>
        </p:txBody>
      </p:sp>
    </p:spTree>
    <p:extLst>
      <p:ext uri="{BB962C8B-B14F-4D97-AF65-F5344CB8AC3E}">
        <p14:creationId xmlns:p14="http://schemas.microsoft.com/office/powerpoint/2010/main" val="35496666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5CD9-5812-5E43-62CE-A8D0406821F5}"/>
              </a:ext>
            </a:extLst>
          </p:cNvPr>
          <p:cNvSpPr>
            <a:spLocks noGrp="1"/>
          </p:cNvSpPr>
          <p:nvPr>
            <p:ph type="title"/>
          </p:nvPr>
        </p:nvSpPr>
        <p:spPr/>
        <p:txBody>
          <a:bodyPr/>
          <a:lstStyle/>
          <a:p>
            <a:r>
              <a:rPr lang="en-IN" dirty="0"/>
              <a:t>Google Drive</a:t>
            </a:r>
            <a:endParaRPr lang="en-US" dirty="0"/>
          </a:p>
        </p:txBody>
      </p:sp>
      <p:sp>
        <p:nvSpPr>
          <p:cNvPr id="3" name="Content Placeholder 2">
            <a:extLst>
              <a:ext uri="{FF2B5EF4-FFF2-40B4-BE49-F238E27FC236}">
                <a16:creationId xmlns:a16="http://schemas.microsoft.com/office/drawing/2014/main" id="{2EE010B0-E129-58D0-6799-DDFF85978AEC}"/>
              </a:ext>
            </a:extLst>
          </p:cNvPr>
          <p:cNvSpPr>
            <a:spLocks noGrp="1"/>
          </p:cNvSpPr>
          <p:nvPr>
            <p:ph idx="1"/>
          </p:nvPr>
        </p:nvSpPr>
        <p:spPr/>
        <p:txBody>
          <a:bodyPr/>
          <a:lstStyle/>
          <a:p>
            <a:pPr marL="0" indent="0">
              <a:buNone/>
            </a:pPr>
            <a:r>
              <a:rPr lang="en-IN" b="1" dirty="0"/>
              <a:t>Google Drive</a:t>
            </a:r>
            <a:r>
              <a:rPr lang="en-IN" dirty="0"/>
              <a:t> is a cloud storage service developed by Google that allows users to store files online and access them from any device with an internet connection. It offers a secure and convenient way to save, share, and collaborate on various types of files, including documents, images, videos, and more. It integrates with other Google services like </a:t>
            </a:r>
            <a:r>
              <a:rPr lang="en-IN" b="1" dirty="0"/>
              <a:t>Google Docs</a:t>
            </a:r>
            <a:r>
              <a:rPr lang="en-IN" dirty="0"/>
              <a:t>, </a:t>
            </a:r>
            <a:r>
              <a:rPr lang="en-IN" b="1" dirty="0"/>
              <a:t>Google Sheets</a:t>
            </a:r>
            <a:r>
              <a:rPr lang="en-IN" dirty="0"/>
              <a:t>, and </a:t>
            </a:r>
            <a:r>
              <a:rPr lang="en-IN" b="1" dirty="0"/>
              <a:t>Google Slides</a:t>
            </a:r>
            <a:r>
              <a:rPr lang="en-IN" dirty="0"/>
              <a:t>.</a:t>
            </a:r>
            <a:endParaRPr lang="en-US" dirty="0"/>
          </a:p>
        </p:txBody>
      </p:sp>
    </p:spTree>
    <p:extLst>
      <p:ext uri="{BB962C8B-B14F-4D97-AF65-F5344CB8AC3E}">
        <p14:creationId xmlns:p14="http://schemas.microsoft.com/office/powerpoint/2010/main" val="3693815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711F-9685-F6AA-5932-BEC4E91A861F}"/>
              </a:ext>
            </a:extLst>
          </p:cNvPr>
          <p:cNvSpPr>
            <a:spLocks noGrp="1"/>
          </p:cNvSpPr>
          <p:nvPr>
            <p:ph type="title"/>
          </p:nvPr>
        </p:nvSpPr>
        <p:spPr/>
        <p:txBody>
          <a:bodyPr/>
          <a:lstStyle/>
          <a:p>
            <a:r>
              <a:rPr lang="en-IN" dirty="0"/>
              <a:t>Key Features of Google Drive</a:t>
            </a:r>
            <a:endParaRPr lang="en-US" dirty="0"/>
          </a:p>
        </p:txBody>
      </p:sp>
      <p:sp>
        <p:nvSpPr>
          <p:cNvPr id="3" name="Content Placeholder 2">
            <a:extLst>
              <a:ext uri="{FF2B5EF4-FFF2-40B4-BE49-F238E27FC236}">
                <a16:creationId xmlns:a16="http://schemas.microsoft.com/office/drawing/2014/main" id="{2E3BD5BB-C922-F956-A233-5B3A5B240649}"/>
              </a:ext>
            </a:extLst>
          </p:cNvPr>
          <p:cNvSpPr>
            <a:spLocks noGrp="1"/>
          </p:cNvSpPr>
          <p:nvPr>
            <p:ph idx="1"/>
          </p:nvPr>
        </p:nvSpPr>
        <p:spPr>
          <a:xfrm>
            <a:off x="838200" y="1690688"/>
            <a:ext cx="10515600" cy="5060985"/>
          </a:xfrm>
        </p:spPr>
        <p:txBody>
          <a:bodyPr>
            <a:normAutofit lnSpcReduction="10000"/>
          </a:bodyPr>
          <a:lstStyle/>
          <a:p>
            <a:pPr marL="0" indent="0">
              <a:buNone/>
            </a:pPr>
            <a:r>
              <a:rPr lang="en-IN" b="1" dirty="0"/>
              <a:t>Cloud Storage</a:t>
            </a:r>
            <a:r>
              <a:rPr lang="en-IN" dirty="0"/>
              <a:t>:</a:t>
            </a:r>
          </a:p>
          <a:p>
            <a:pPr>
              <a:buFont typeface="Arial" panose="020B0604020202020204" pitchFamily="34" charset="0"/>
              <a:buChar char="•"/>
            </a:pPr>
            <a:r>
              <a:rPr lang="en-IN" dirty="0"/>
              <a:t>Google Drive provides users with </a:t>
            </a:r>
            <a:r>
              <a:rPr lang="en-IN" b="1" dirty="0"/>
              <a:t>free cloud storage</a:t>
            </a:r>
            <a:r>
              <a:rPr lang="en-IN" dirty="0"/>
              <a:t> (15 GB for personal accounts), allowing them to store files, documents, photos, and videos without taking up space on their devices.</a:t>
            </a:r>
          </a:p>
          <a:p>
            <a:pPr>
              <a:buFont typeface="Arial" panose="020B0604020202020204" pitchFamily="34" charset="0"/>
              <a:buChar char="•"/>
            </a:pPr>
            <a:r>
              <a:rPr lang="en-IN" dirty="0"/>
              <a:t>Additional storage is available through </a:t>
            </a:r>
            <a:r>
              <a:rPr lang="en-IN" b="1" dirty="0"/>
              <a:t>Google One</a:t>
            </a:r>
            <a:r>
              <a:rPr lang="en-IN" dirty="0"/>
              <a:t> for a fee.</a:t>
            </a:r>
          </a:p>
          <a:p>
            <a:pPr marL="0" indent="0">
              <a:buNone/>
            </a:pPr>
            <a:r>
              <a:rPr lang="en-IN" b="1" dirty="0"/>
              <a:t>File Sharing and Collaboration</a:t>
            </a:r>
            <a:r>
              <a:rPr lang="en-IN" dirty="0"/>
              <a:t>:</a:t>
            </a:r>
          </a:p>
          <a:p>
            <a:pPr>
              <a:buFont typeface="Arial" panose="020B0604020202020204" pitchFamily="34" charset="0"/>
              <a:buChar char="•"/>
            </a:pPr>
            <a:r>
              <a:rPr lang="en-IN" dirty="0"/>
              <a:t>Google Drive makes it easy to </a:t>
            </a:r>
            <a:r>
              <a:rPr lang="en-IN" b="1" dirty="0"/>
              <a:t>share files</a:t>
            </a:r>
            <a:r>
              <a:rPr lang="en-IN" dirty="0"/>
              <a:t> with others. You can control who has access to your files by setting permissions: </a:t>
            </a:r>
            <a:r>
              <a:rPr lang="en-IN" b="1" dirty="0"/>
              <a:t>view</a:t>
            </a:r>
            <a:r>
              <a:rPr lang="en-IN" dirty="0"/>
              <a:t>, </a:t>
            </a:r>
            <a:r>
              <a:rPr lang="en-IN" b="1" dirty="0"/>
              <a:t>comment</a:t>
            </a:r>
            <a:r>
              <a:rPr lang="en-IN" dirty="0"/>
              <a:t>, or </a:t>
            </a:r>
            <a:r>
              <a:rPr lang="en-IN" b="1" dirty="0"/>
              <a:t>edit</a:t>
            </a:r>
            <a:r>
              <a:rPr lang="en-IN" dirty="0"/>
              <a:t>.</a:t>
            </a:r>
          </a:p>
          <a:p>
            <a:pPr>
              <a:buFont typeface="Arial" panose="020B0604020202020204" pitchFamily="34" charset="0"/>
              <a:buChar char="•"/>
            </a:pPr>
            <a:r>
              <a:rPr lang="en-IN" dirty="0"/>
              <a:t>It allows real-time collaboration, meaning multiple people can work on the same file at the same time, especially useful for teams and businesses.</a:t>
            </a:r>
          </a:p>
          <a:p>
            <a:endParaRPr lang="en-US" dirty="0"/>
          </a:p>
        </p:txBody>
      </p:sp>
    </p:spTree>
    <p:extLst>
      <p:ext uri="{BB962C8B-B14F-4D97-AF65-F5344CB8AC3E}">
        <p14:creationId xmlns:p14="http://schemas.microsoft.com/office/powerpoint/2010/main" val="2223212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8303-AF73-0851-C8F0-C079AEE701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A66B64-654F-7AC2-C9B8-31BA429FABD0}"/>
              </a:ext>
            </a:extLst>
          </p:cNvPr>
          <p:cNvSpPr>
            <a:spLocks noGrp="1"/>
          </p:cNvSpPr>
          <p:nvPr>
            <p:ph idx="1"/>
          </p:nvPr>
        </p:nvSpPr>
        <p:spPr>
          <a:xfrm>
            <a:off x="838200" y="701749"/>
            <a:ext cx="10515600" cy="5688418"/>
          </a:xfrm>
        </p:spPr>
        <p:txBody>
          <a:bodyPr>
            <a:normAutofit/>
          </a:bodyPr>
          <a:lstStyle/>
          <a:p>
            <a:pPr marL="0" indent="0">
              <a:buNone/>
            </a:pPr>
            <a:r>
              <a:rPr lang="en-IN" b="1" dirty="0"/>
              <a:t>File Types Supported</a:t>
            </a:r>
            <a:r>
              <a:rPr lang="en-IN" dirty="0"/>
              <a:t>:</a:t>
            </a:r>
          </a:p>
          <a:p>
            <a:pPr>
              <a:buFont typeface="Arial" panose="020B0604020202020204" pitchFamily="34" charset="0"/>
              <a:buChar char="•"/>
            </a:pPr>
            <a:r>
              <a:rPr lang="en-IN" dirty="0"/>
              <a:t>Google Drive supports a wide range of file types, including documents, spreadsheets, presentations, images, audio, videos, PDFs, and more. You can upload any file and store it safely in the cloud.</a:t>
            </a:r>
          </a:p>
          <a:p>
            <a:r>
              <a:rPr lang="en-IN" b="1" dirty="0"/>
              <a:t>Integration with Google Docs, Sheets, and Slides</a:t>
            </a:r>
            <a:r>
              <a:rPr lang="en-IN" dirty="0"/>
              <a:t>:</a:t>
            </a:r>
          </a:p>
          <a:p>
            <a:pPr>
              <a:buFont typeface="Arial" panose="020B0604020202020204" pitchFamily="34" charset="0"/>
              <a:buChar char="•"/>
            </a:pPr>
            <a:r>
              <a:rPr lang="en-IN" dirty="0"/>
              <a:t>Google Drive seamlessly integrates with Google’s office suite (Docs, Sheets, Slides, and Forms), allowing users to create, edit, and share files directly from Google Drive.</a:t>
            </a:r>
          </a:p>
          <a:p>
            <a:pPr>
              <a:buFont typeface="Arial" panose="020B0604020202020204" pitchFamily="34" charset="0"/>
              <a:buChar char="•"/>
            </a:pPr>
            <a:r>
              <a:rPr lang="en-IN" dirty="0"/>
              <a:t>These files are automatically saved to Google Drive, so there's no need to manually save your work.</a:t>
            </a:r>
          </a:p>
          <a:p>
            <a:endParaRPr lang="en-US" dirty="0"/>
          </a:p>
        </p:txBody>
      </p:sp>
    </p:spTree>
    <p:extLst>
      <p:ext uri="{BB962C8B-B14F-4D97-AF65-F5344CB8AC3E}">
        <p14:creationId xmlns:p14="http://schemas.microsoft.com/office/powerpoint/2010/main" val="23049763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BE07F-6239-BB9A-19EF-5FC91E36C19E}"/>
              </a:ext>
            </a:extLst>
          </p:cNvPr>
          <p:cNvSpPr>
            <a:spLocks noGrp="1"/>
          </p:cNvSpPr>
          <p:nvPr>
            <p:ph idx="1"/>
          </p:nvPr>
        </p:nvSpPr>
        <p:spPr>
          <a:xfrm>
            <a:off x="838200" y="776177"/>
            <a:ext cx="10515600" cy="5400786"/>
          </a:xfrm>
        </p:spPr>
        <p:txBody>
          <a:bodyPr>
            <a:normAutofit/>
          </a:bodyPr>
          <a:lstStyle/>
          <a:p>
            <a:pPr marL="0" indent="0">
              <a:buNone/>
            </a:pPr>
            <a:r>
              <a:rPr lang="en-IN" sz="3200" b="1" dirty="0"/>
              <a:t>Search Functionality</a:t>
            </a:r>
            <a:r>
              <a:rPr lang="en-IN" sz="3200" dirty="0"/>
              <a:t>:</a:t>
            </a:r>
          </a:p>
          <a:p>
            <a:pPr>
              <a:buFont typeface="Arial" panose="020B0604020202020204" pitchFamily="34" charset="0"/>
              <a:buChar char="•"/>
            </a:pPr>
            <a:r>
              <a:rPr lang="en-IN" sz="3200" dirty="0"/>
              <a:t>Google Drive includes a powerful </a:t>
            </a:r>
            <a:r>
              <a:rPr lang="en-IN" sz="3200" b="1" dirty="0"/>
              <a:t>search</a:t>
            </a:r>
            <a:r>
              <a:rPr lang="en-IN" sz="3200" dirty="0"/>
              <a:t> feature that allows you to find files quickly by name, type, or even by the content inside the files, thanks to Google’s advanced indexing capabilities.</a:t>
            </a:r>
          </a:p>
          <a:p>
            <a:pPr marL="0" indent="0">
              <a:buNone/>
            </a:pPr>
            <a:r>
              <a:rPr lang="en-IN" sz="3200" b="1" dirty="0"/>
              <a:t>Offline Access</a:t>
            </a:r>
            <a:r>
              <a:rPr lang="en-IN" sz="3200" dirty="0"/>
              <a:t>:</a:t>
            </a:r>
          </a:p>
          <a:p>
            <a:pPr>
              <a:buFont typeface="Arial" panose="020B0604020202020204" pitchFamily="34" charset="0"/>
              <a:buChar char="•"/>
            </a:pPr>
            <a:r>
              <a:rPr lang="en-IN" sz="3200" dirty="0"/>
              <a:t>Google Drive offers </a:t>
            </a:r>
            <a:r>
              <a:rPr lang="en-IN" sz="3200" b="1" dirty="0"/>
              <a:t>offline access</a:t>
            </a:r>
            <a:r>
              <a:rPr lang="en-IN" sz="3200" dirty="0"/>
              <a:t> to files. You can choose to make files available offline, so you can access and edit them without an internet connection. Changes are automatically synced once you’re back online.</a:t>
            </a:r>
          </a:p>
          <a:p>
            <a:endParaRPr lang="en-US" sz="3200" dirty="0"/>
          </a:p>
        </p:txBody>
      </p:sp>
    </p:spTree>
    <p:extLst>
      <p:ext uri="{BB962C8B-B14F-4D97-AF65-F5344CB8AC3E}">
        <p14:creationId xmlns:p14="http://schemas.microsoft.com/office/powerpoint/2010/main" val="1571329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DD58-C08F-E726-4D69-F14CD28C0989}"/>
              </a:ext>
            </a:extLst>
          </p:cNvPr>
          <p:cNvSpPr>
            <a:spLocks noGrp="1"/>
          </p:cNvSpPr>
          <p:nvPr>
            <p:ph idx="1"/>
          </p:nvPr>
        </p:nvSpPr>
        <p:spPr>
          <a:xfrm>
            <a:off x="838200" y="893135"/>
            <a:ext cx="10515600" cy="5283828"/>
          </a:xfrm>
        </p:spPr>
        <p:txBody>
          <a:bodyPr>
            <a:normAutofit fontScale="85000" lnSpcReduction="20000"/>
          </a:bodyPr>
          <a:lstStyle/>
          <a:p>
            <a:r>
              <a:rPr lang="en-IN" b="1" dirty="0"/>
              <a:t>Version History</a:t>
            </a:r>
            <a:r>
              <a:rPr lang="en-IN" dirty="0"/>
              <a:t>:</a:t>
            </a:r>
          </a:p>
          <a:p>
            <a:pPr>
              <a:buFont typeface="Arial" panose="020B0604020202020204" pitchFamily="34" charset="0"/>
              <a:buChar char="•"/>
            </a:pPr>
            <a:r>
              <a:rPr lang="en-IN" dirty="0"/>
              <a:t>Google Drive keeps a </a:t>
            </a:r>
            <a:r>
              <a:rPr lang="en-IN" b="1" dirty="0"/>
              <a:t>version history</a:t>
            </a:r>
            <a:r>
              <a:rPr lang="en-IN" dirty="0"/>
              <a:t> of files, allowing you to view, compare, and restore earlier versions of your documents, spreadsheets, and presentations.</a:t>
            </a:r>
          </a:p>
          <a:p>
            <a:r>
              <a:rPr lang="en-IN" b="1" dirty="0"/>
              <a:t>File Backup</a:t>
            </a:r>
            <a:r>
              <a:rPr lang="en-IN" dirty="0"/>
              <a:t>:</a:t>
            </a:r>
          </a:p>
          <a:p>
            <a:pPr>
              <a:buFont typeface="Arial" panose="020B0604020202020204" pitchFamily="34" charset="0"/>
              <a:buChar char="•"/>
            </a:pPr>
            <a:r>
              <a:rPr lang="en-IN" dirty="0"/>
              <a:t>Google Drive can be used to </a:t>
            </a:r>
            <a:r>
              <a:rPr lang="en-IN" b="1" dirty="0"/>
              <a:t>back up</a:t>
            </a:r>
            <a:r>
              <a:rPr lang="en-IN" dirty="0"/>
              <a:t> important files from your devices (e.g., photos, documents) to ensure they’re safely stored in the cloud and accessible from any device.</a:t>
            </a:r>
          </a:p>
          <a:p>
            <a:r>
              <a:rPr lang="en-IN" b="1" dirty="0"/>
              <a:t>Storage Organization</a:t>
            </a:r>
            <a:r>
              <a:rPr lang="en-IN" dirty="0"/>
              <a:t>:</a:t>
            </a:r>
          </a:p>
          <a:p>
            <a:pPr>
              <a:buFont typeface="Arial" panose="020B0604020202020204" pitchFamily="34" charset="0"/>
              <a:buChar char="•"/>
            </a:pPr>
            <a:r>
              <a:rPr lang="en-IN" dirty="0"/>
              <a:t>You can </a:t>
            </a:r>
            <a:r>
              <a:rPr lang="en-IN" b="1" dirty="0"/>
              <a:t>organize files</a:t>
            </a:r>
            <a:r>
              <a:rPr lang="en-IN" dirty="0"/>
              <a:t> in folders and subfolders to keep everything neat and easy to navigate. Google Drive also offers color-coded folders for better visual organization.</a:t>
            </a:r>
          </a:p>
          <a:p>
            <a:r>
              <a:rPr lang="en-IN" b="1" dirty="0"/>
              <a:t>Third-party App Integration</a:t>
            </a:r>
            <a:r>
              <a:rPr lang="en-IN" dirty="0"/>
              <a:t>:</a:t>
            </a:r>
          </a:p>
          <a:p>
            <a:pPr>
              <a:buFont typeface="Arial" panose="020B0604020202020204" pitchFamily="34" charset="0"/>
              <a:buChar char="•"/>
            </a:pPr>
            <a:r>
              <a:rPr lang="en-IN" dirty="0"/>
              <a:t>Google Drive integrates with many third-party apps for enhanced functionality, such as </a:t>
            </a:r>
            <a:r>
              <a:rPr lang="en-IN" b="1" dirty="0"/>
              <a:t>photo editors</a:t>
            </a:r>
            <a:r>
              <a:rPr lang="en-IN" dirty="0"/>
              <a:t>, </a:t>
            </a:r>
            <a:r>
              <a:rPr lang="en-IN" b="1" dirty="0"/>
              <a:t>video converters</a:t>
            </a:r>
            <a:r>
              <a:rPr lang="en-IN" dirty="0"/>
              <a:t>, and </a:t>
            </a:r>
            <a:r>
              <a:rPr lang="en-IN" b="1" dirty="0"/>
              <a:t>document signing tools</a:t>
            </a:r>
            <a:endParaRPr lang="en-IN" dirty="0"/>
          </a:p>
          <a:p>
            <a:endParaRPr lang="en-US" dirty="0"/>
          </a:p>
        </p:txBody>
      </p:sp>
    </p:spTree>
    <p:extLst>
      <p:ext uri="{BB962C8B-B14F-4D97-AF65-F5344CB8AC3E}">
        <p14:creationId xmlns:p14="http://schemas.microsoft.com/office/powerpoint/2010/main" val="39383854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A1C7-E59A-E927-6E81-C270570F1B3B}"/>
              </a:ext>
            </a:extLst>
          </p:cNvPr>
          <p:cNvSpPr>
            <a:spLocks noGrp="1"/>
          </p:cNvSpPr>
          <p:nvPr>
            <p:ph type="title"/>
          </p:nvPr>
        </p:nvSpPr>
        <p:spPr/>
        <p:txBody>
          <a:bodyPr/>
          <a:lstStyle/>
          <a:p>
            <a:r>
              <a:rPr lang="en-IN" dirty="0"/>
              <a:t>Google Shopping</a:t>
            </a:r>
            <a:endParaRPr lang="en-US" dirty="0"/>
          </a:p>
        </p:txBody>
      </p:sp>
      <p:sp>
        <p:nvSpPr>
          <p:cNvPr id="3" name="Content Placeholder 2">
            <a:extLst>
              <a:ext uri="{FF2B5EF4-FFF2-40B4-BE49-F238E27FC236}">
                <a16:creationId xmlns:a16="http://schemas.microsoft.com/office/drawing/2014/main" id="{D3D00BAD-EA77-D917-D3F1-D12ED611C168}"/>
              </a:ext>
            </a:extLst>
          </p:cNvPr>
          <p:cNvSpPr>
            <a:spLocks noGrp="1"/>
          </p:cNvSpPr>
          <p:nvPr>
            <p:ph idx="1"/>
          </p:nvPr>
        </p:nvSpPr>
        <p:spPr/>
        <p:txBody>
          <a:bodyPr/>
          <a:lstStyle/>
          <a:p>
            <a:pPr marL="0" indent="0">
              <a:buNone/>
            </a:pPr>
            <a:r>
              <a:rPr lang="en-IN" b="1" dirty="0"/>
              <a:t>Google Shopping</a:t>
            </a:r>
            <a:r>
              <a:rPr lang="en-IN" dirty="0"/>
              <a:t> is a service that allows users to search for, compare, and purchase products listed by online retailers that have paid to advertise their products through Google. It provides a platform where users can view a range of products, compare prices, and find relevant details such as descriptions, reviews, and shipping options—all within Google’s search interface.</a:t>
            </a:r>
          </a:p>
          <a:p>
            <a:endParaRPr lang="en-US" dirty="0"/>
          </a:p>
        </p:txBody>
      </p:sp>
    </p:spTree>
    <p:extLst>
      <p:ext uri="{BB962C8B-B14F-4D97-AF65-F5344CB8AC3E}">
        <p14:creationId xmlns:p14="http://schemas.microsoft.com/office/powerpoint/2010/main" val="12242167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906E-20C7-46C7-F7B7-BC1774B20D8E}"/>
              </a:ext>
            </a:extLst>
          </p:cNvPr>
          <p:cNvSpPr>
            <a:spLocks noGrp="1"/>
          </p:cNvSpPr>
          <p:nvPr>
            <p:ph type="title"/>
          </p:nvPr>
        </p:nvSpPr>
        <p:spPr/>
        <p:txBody>
          <a:bodyPr/>
          <a:lstStyle/>
          <a:p>
            <a:r>
              <a:rPr lang="en-IN" dirty="0"/>
              <a:t>Key Features of Google Shopping</a:t>
            </a:r>
            <a:endParaRPr lang="en-US" dirty="0"/>
          </a:p>
        </p:txBody>
      </p:sp>
      <p:sp>
        <p:nvSpPr>
          <p:cNvPr id="3" name="Content Placeholder 2">
            <a:extLst>
              <a:ext uri="{FF2B5EF4-FFF2-40B4-BE49-F238E27FC236}">
                <a16:creationId xmlns:a16="http://schemas.microsoft.com/office/drawing/2014/main" id="{8489EA30-5FB7-9BEC-14AF-5A2ECB809694}"/>
              </a:ext>
            </a:extLst>
          </p:cNvPr>
          <p:cNvSpPr>
            <a:spLocks noGrp="1"/>
          </p:cNvSpPr>
          <p:nvPr>
            <p:ph idx="1"/>
          </p:nvPr>
        </p:nvSpPr>
        <p:spPr>
          <a:xfrm>
            <a:off x="838200" y="1690688"/>
            <a:ext cx="10515600" cy="5167311"/>
          </a:xfrm>
        </p:spPr>
        <p:txBody>
          <a:bodyPr>
            <a:normAutofit/>
          </a:bodyPr>
          <a:lstStyle/>
          <a:p>
            <a:r>
              <a:rPr lang="en-IN" sz="3600" b="1" dirty="0"/>
              <a:t>Product Listings</a:t>
            </a:r>
            <a:r>
              <a:rPr lang="en-IN" sz="3600" dirty="0"/>
              <a:t>:</a:t>
            </a:r>
          </a:p>
          <a:p>
            <a:pPr>
              <a:buFont typeface="Arial" panose="020B0604020202020204" pitchFamily="34" charset="0"/>
              <a:buChar char="•"/>
            </a:pPr>
            <a:r>
              <a:rPr lang="en-IN" sz="3600" dirty="0"/>
              <a:t>Google Shopping displays product listings directly within Google Search results when users search for specific products. The listings show key details like product images, prices, store names, and ratings.</a:t>
            </a:r>
          </a:p>
          <a:p>
            <a:pPr>
              <a:buFont typeface="Arial" panose="020B0604020202020204" pitchFamily="34" charset="0"/>
              <a:buChar char="•"/>
            </a:pPr>
            <a:r>
              <a:rPr lang="en-IN" sz="3600" dirty="0"/>
              <a:t>These listings come from retailers who use </a:t>
            </a:r>
            <a:r>
              <a:rPr lang="en-IN" sz="3600" b="1" dirty="0"/>
              <a:t>Google Merchant </a:t>
            </a:r>
            <a:r>
              <a:rPr lang="en-IN" sz="3600" b="1" dirty="0" err="1"/>
              <a:t>Center</a:t>
            </a:r>
            <a:r>
              <a:rPr lang="en-IN" sz="3600" dirty="0"/>
              <a:t> to upload their product inventory and advertise via </a:t>
            </a:r>
            <a:r>
              <a:rPr lang="en-IN" sz="3600" b="1" dirty="0"/>
              <a:t>Google Ads</a:t>
            </a:r>
            <a:r>
              <a:rPr lang="en-IN" sz="3600" dirty="0"/>
              <a:t>.</a:t>
            </a:r>
          </a:p>
          <a:p>
            <a:endParaRPr lang="en-US" sz="3600" dirty="0"/>
          </a:p>
        </p:txBody>
      </p:sp>
    </p:spTree>
    <p:extLst>
      <p:ext uri="{BB962C8B-B14F-4D97-AF65-F5344CB8AC3E}">
        <p14:creationId xmlns:p14="http://schemas.microsoft.com/office/powerpoint/2010/main" val="30998981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27D1A-22CF-3CEA-432E-24600C1CA944}"/>
              </a:ext>
            </a:extLst>
          </p:cNvPr>
          <p:cNvSpPr>
            <a:spLocks noGrp="1"/>
          </p:cNvSpPr>
          <p:nvPr>
            <p:ph idx="1"/>
          </p:nvPr>
        </p:nvSpPr>
        <p:spPr>
          <a:xfrm>
            <a:off x="838200" y="1265274"/>
            <a:ext cx="10515600" cy="4911689"/>
          </a:xfrm>
        </p:spPr>
        <p:txBody>
          <a:bodyPr>
            <a:normAutofit/>
          </a:bodyPr>
          <a:lstStyle/>
          <a:p>
            <a:r>
              <a:rPr lang="en-IN" sz="4400" b="1" dirty="0"/>
              <a:t>Price Comparison</a:t>
            </a:r>
            <a:r>
              <a:rPr lang="en-IN" sz="4400" dirty="0"/>
              <a:t>:</a:t>
            </a:r>
          </a:p>
          <a:p>
            <a:pPr>
              <a:buFont typeface="Arial" panose="020B0604020202020204" pitchFamily="34" charset="0"/>
              <a:buChar char="•"/>
            </a:pPr>
            <a:r>
              <a:rPr lang="en-IN" sz="4400" dirty="0"/>
              <a:t>Users can compare the prices of similar products from different retailers, making it easier to find the best deal.</a:t>
            </a:r>
          </a:p>
          <a:p>
            <a:pPr>
              <a:buFont typeface="Arial" panose="020B0604020202020204" pitchFamily="34" charset="0"/>
              <a:buChar char="•"/>
            </a:pPr>
            <a:r>
              <a:rPr lang="en-IN" sz="4400" dirty="0"/>
              <a:t>Google Shopping also shows relevant information such as discounts, delivery charges, and promotions.</a:t>
            </a:r>
          </a:p>
          <a:p>
            <a:endParaRPr lang="en-US" sz="4400" dirty="0"/>
          </a:p>
        </p:txBody>
      </p:sp>
    </p:spTree>
    <p:extLst>
      <p:ext uri="{BB962C8B-B14F-4D97-AF65-F5344CB8AC3E}">
        <p14:creationId xmlns:p14="http://schemas.microsoft.com/office/powerpoint/2010/main" val="211580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21285</Words>
  <Application>Microsoft Macintosh PowerPoint</Application>
  <PresentationFormat>Widescreen</PresentationFormat>
  <Paragraphs>1176</Paragraphs>
  <Slides>251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251</vt:i4>
      </vt:variant>
    </vt:vector>
  </HeadingPairs>
  <TitlesOfParts>
    <vt:vector size="255" baseType="lpstr">
      <vt:lpstr>Aptos</vt:lpstr>
      <vt:lpstr>Aptos Display</vt:lpstr>
      <vt:lpstr>Arial</vt:lpstr>
      <vt:lpstr>Office Theme</vt:lpstr>
      <vt:lpstr>Assignment- 19</vt:lpstr>
      <vt:lpstr>What is Big Data?</vt:lpstr>
      <vt:lpstr>Key Characteristics (The 5 Vs of Big Data) </vt:lpstr>
      <vt:lpstr>PowerPoint Presentation</vt:lpstr>
      <vt:lpstr>How "Big" is Big in Big Data?</vt:lpstr>
      <vt:lpstr>How “Small is Small”in Big Data?</vt:lpstr>
      <vt:lpstr>automate repeative task in excel</vt:lpstr>
      <vt:lpstr>PowerPoint Presentation</vt:lpstr>
      <vt:lpstr>Automating Repetitive Tasks in Google Sheets </vt:lpstr>
      <vt:lpstr>What is OTP?</vt:lpstr>
      <vt:lpstr>OTP Challenges</vt:lpstr>
      <vt:lpstr>OTP Challenges</vt:lpstr>
      <vt:lpstr>OTP Challenges</vt:lpstr>
      <vt:lpstr>OTP Challenges</vt:lpstr>
      <vt:lpstr>OTP Challenges</vt:lpstr>
      <vt:lpstr>OTP Challenges</vt:lpstr>
      <vt:lpstr>OTP Challenges</vt:lpstr>
      <vt:lpstr>OTP Challenges</vt:lpstr>
      <vt:lpstr>OTP Challenges</vt:lpstr>
      <vt:lpstr>Conclusion:</vt:lpstr>
      <vt:lpstr>Advantages of OTP</vt:lpstr>
      <vt:lpstr>Limitations</vt:lpstr>
      <vt:lpstr>Real-Life Applications of OTP</vt:lpstr>
      <vt:lpstr>Real-Life Applications of OTP</vt:lpstr>
      <vt:lpstr>Real-Life Applications of OTP</vt:lpstr>
      <vt:lpstr>Real-Life Applications of OTP</vt:lpstr>
      <vt:lpstr>OTP Scam</vt:lpstr>
      <vt:lpstr>PowerPoint Presentation</vt:lpstr>
      <vt:lpstr>Spam OTP</vt:lpstr>
      <vt:lpstr>PowerPoint Presentation</vt:lpstr>
      <vt:lpstr>PowerPoint Presentation</vt:lpstr>
      <vt:lpstr>TRAI (Telecom Regulatory Authority of India)</vt:lpstr>
      <vt:lpstr>Key Functions of TRAI:</vt:lpstr>
      <vt:lpstr>Key Functions of TRAI:</vt:lpstr>
      <vt:lpstr>Challenges Faced by TRAI</vt:lpstr>
      <vt:lpstr>Challenges Faced by TRAI</vt:lpstr>
      <vt:lpstr>Challenges Faced by TRAI</vt:lpstr>
      <vt:lpstr>Challenges Faced by TRAI</vt:lpstr>
      <vt:lpstr>Challenges Faced by TRAI</vt:lpstr>
      <vt:lpstr>Challenges Faced by TRAI</vt:lpstr>
      <vt:lpstr>Message Traceability</vt:lpstr>
      <vt:lpstr>Google One</vt:lpstr>
      <vt:lpstr>Key Features of Google One</vt:lpstr>
      <vt:lpstr>Key Features of Google One</vt:lpstr>
      <vt:lpstr>PowerPoint Presentation</vt:lpstr>
      <vt:lpstr>Google Analytics</vt:lpstr>
      <vt:lpstr>Key Features of Google Analytics</vt:lpstr>
      <vt:lpstr>PowerPoint Presentation</vt:lpstr>
      <vt:lpstr>PowerPoint Presentation</vt:lpstr>
      <vt:lpstr>PowerPoint Presentation</vt:lpstr>
      <vt:lpstr>How Google Analytics Works</vt:lpstr>
      <vt:lpstr>Google Forms</vt:lpstr>
      <vt:lpstr>Key Features of Google Forms</vt:lpstr>
      <vt:lpstr>PowerPoint Presentation</vt:lpstr>
      <vt:lpstr>PowerPoint Presentation</vt:lpstr>
      <vt:lpstr>PowerPoint Presentation</vt:lpstr>
      <vt:lpstr>Google Earth</vt:lpstr>
      <vt:lpstr>Key Features of Google Earth</vt:lpstr>
      <vt:lpstr>PowerPoint Presentation</vt:lpstr>
      <vt:lpstr>Google Finance</vt:lpstr>
      <vt:lpstr>Key Features of Google Finance</vt:lpstr>
      <vt:lpstr>PowerPoint Presentation</vt:lpstr>
      <vt:lpstr>PowerPoint Presentation</vt:lpstr>
      <vt:lpstr>PowerPoint Presentation</vt:lpstr>
      <vt:lpstr>Google Merchandise</vt:lpstr>
      <vt:lpstr>Key Features of Google Merchandise</vt:lpstr>
      <vt:lpstr>PowerPoint Presentation</vt:lpstr>
      <vt:lpstr>PowerPoint Presentation</vt:lpstr>
      <vt:lpstr>Google Password Manager</vt:lpstr>
      <vt:lpstr>Key Features of Google Password Manager</vt:lpstr>
      <vt:lpstr>PowerPoint Presentation</vt:lpstr>
      <vt:lpstr>PowerPoint Presentation</vt:lpstr>
      <vt:lpstr>PowerPoint Presentation</vt:lpstr>
      <vt:lpstr>Google Gemini</vt:lpstr>
      <vt:lpstr>Key Features of Google Gemini</vt:lpstr>
      <vt:lpstr>PowerPoint Presentation</vt:lpstr>
      <vt:lpstr>PowerPoint Presentation</vt:lpstr>
      <vt:lpstr>what is 'G' in gmail. explain context</vt:lpstr>
      <vt:lpstr>PowerPoint Presentation</vt:lpstr>
      <vt:lpstr>Key Points in the Context of Gmail</vt:lpstr>
      <vt:lpstr>Google News</vt:lpstr>
      <vt:lpstr>Key Features of Google News</vt:lpstr>
      <vt:lpstr>PowerPoint Presentation</vt:lpstr>
      <vt:lpstr>PowerPoint Presentation</vt:lpstr>
      <vt:lpstr>PowerPoint Presentation</vt:lpstr>
      <vt:lpstr>Google Meet</vt:lpstr>
      <vt:lpstr>Key Features of Google Meet</vt:lpstr>
      <vt:lpstr>PowerPoint Presentation</vt:lpstr>
      <vt:lpstr>PowerPoint Presentation</vt:lpstr>
      <vt:lpstr>PowerPoint Presentation</vt:lpstr>
      <vt:lpstr>PowerPoint Presentation</vt:lpstr>
      <vt:lpstr>Google Drive</vt:lpstr>
      <vt:lpstr>Key Features of Google Drive</vt:lpstr>
      <vt:lpstr>PowerPoint Presentation</vt:lpstr>
      <vt:lpstr>PowerPoint Presentation</vt:lpstr>
      <vt:lpstr>PowerPoint Presentation</vt:lpstr>
      <vt:lpstr>Google Shopping</vt:lpstr>
      <vt:lpstr>Key Features of Google Shopping</vt:lpstr>
      <vt:lpstr>PowerPoint Presentation</vt:lpstr>
      <vt:lpstr>PowerPoint Presentation</vt:lpstr>
      <vt:lpstr>PowerPoint Presentation</vt:lpstr>
      <vt:lpstr>PowerPoint Presentation</vt:lpstr>
      <vt:lpstr>PowerPoint Presentation</vt:lpstr>
      <vt:lpstr>Google Play Store</vt:lpstr>
      <vt:lpstr>Key Features of Google Play Store</vt:lpstr>
      <vt:lpstr>PowerPoint Presentation</vt:lpstr>
      <vt:lpstr>PowerPoint Presentation</vt:lpstr>
      <vt:lpstr>PowerPoint Presentation</vt:lpstr>
      <vt:lpstr>No-Code Applications</vt:lpstr>
      <vt:lpstr>No-Code Applications</vt:lpstr>
      <vt:lpstr>PowerPoint Presentation</vt:lpstr>
      <vt:lpstr>PowerPoint Presentation</vt:lpstr>
      <vt:lpstr>nocodeform.io</vt:lpstr>
      <vt:lpstr>PowerPoint Presentation</vt:lpstr>
      <vt:lpstr>What is excel, which company own it</vt:lpstr>
      <vt:lpstr>PowerPoint Presentation</vt:lpstr>
      <vt:lpstr>explain chart and graph difference</vt:lpstr>
      <vt:lpstr>Graphs:</vt:lpstr>
      <vt:lpstr>Key Differences</vt:lpstr>
      <vt:lpstr>AVERAGE, SUM, and COUNT</vt:lpstr>
      <vt:lpstr>PowerPoint Presentation</vt:lpstr>
      <vt:lpstr>PowerPoint Presentation</vt:lpstr>
      <vt:lpstr>what smart art in excel</vt:lpstr>
      <vt:lpstr>Key Features of SmartArt in Excel</vt:lpstr>
      <vt:lpstr>PowerPoint Presentation</vt:lpstr>
      <vt:lpstr>Venn diagram </vt:lpstr>
      <vt:lpstr>Key Uses</vt:lpstr>
      <vt:lpstr>stacked Venn diagram</vt:lpstr>
      <vt:lpstr>Characteristics of Stacked Venn Diagrams</vt:lpstr>
      <vt:lpstr>Google Merchant Center</vt:lpstr>
      <vt:lpstr>Key Features of Google Merchant Center</vt:lpstr>
      <vt:lpstr>where are the headquaters of G.A.M.M.A</vt:lpstr>
      <vt:lpstr>what are no code web apps</vt:lpstr>
      <vt:lpstr>Key Features</vt:lpstr>
      <vt:lpstr>Examples of No-Code Web App Platforms</vt:lpstr>
      <vt:lpstr>PowerPoint Presentation</vt:lpstr>
      <vt:lpstr>Ecommerce product catalog</vt:lpstr>
      <vt:lpstr>Key Components of an eCommerce Product Catalog</vt:lpstr>
      <vt:lpstr>PowerPoint Presentation</vt:lpstr>
      <vt:lpstr>PowerPoint Presentation</vt:lpstr>
      <vt:lpstr>Types of Product Catalogs</vt:lpstr>
      <vt:lpstr>Event Manager in Google Sheets</vt:lpstr>
      <vt:lpstr>Key Features of an Event Manager in Google Sheets</vt:lpstr>
      <vt:lpstr>PowerPoint Presentation</vt:lpstr>
      <vt:lpstr>PowerPoint Presentation</vt:lpstr>
      <vt:lpstr>PowerPoint Presentation</vt:lpstr>
      <vt:lpstr>PowerPoint Presentation</vt:lpstr>
      <vt:lpstr>Database Integration in Customer Database Systems</vt:lpstr>
      <vt:lpstr>Key Components of Customer Database Integration</vt:lpstr>
      <vt:lpstr>PowerPoint Presentation</vt:lpstr>
      <vt:lpstr>PowerPoint Presentation</vt:lpstr>
      <vt:lpstr>PowerPoint Presentation</vt:lpstr>
      <vt:lpstr>Tools for Database Integration</vt:lpstr>
      <vt:lpstr>Responsive design</vt:lpstr>
      <vt:lpstr>Key Principles of Responsive Web Design</vt:lpstr>
      <vt:lpstr>PowerPoint Presentation</vt:lpstr>
      <vt:lpstr>Benefits of Responsive Design</vt:lpstr>
      <vt:lpstr>User authentication</vt:lpstr>
      <vt:lpstr>Key Methods of User Authentication</vt:lpstr>
      <vt:lpstr>PowerPoint Presentation</vt:lpstr>
      <vt:lpstr>Importance of User Authentication</vt:lpstr>
      <vt:lpstr>Stock budgeting</vt:lpstr>
      <vt:lpstr>Key Components of Stock Budgeting</vt:lpstr>
      <vt:lpstr>PowerPoint Presentation</vt:lpstr>
      <vt:lpstr>Importance of Stock Budgeting</vt:lpstr>
      <vt:lpstr>Gantt chart</vt:lpstr>
      <vt:lpstr>Key Features of a Gantt Chart</vt:lpstr>
      <vt:lpstr>Progress tracking</vt:lpstr>
      <vt:lpstr>Key Elements of Progress Tracking</vt:lpstr>
      <vt:lpstr>PowerPoint Presentation</vt:lpstr>
      <vt:lpstr>Benefits of Progress Tracking</vt:lpstr>
      <vt:lpstr>PowerPoint Presentation</vt:lpstr>
      <vt:lpstr>Survey and data collection</vt:lpstr>
      <vt:lpstr>Survey</vt:lpstr>
      <vt:lpstr>Key Aspects of Surveys</vt:lpstr>
      <vt:lpstr>Benefits of Surveys</vt:lpstr>
      <vt:lpstr>Data Collection</vt:lpstr>
      <vt:lpstr>PowerPoint Presentation</vt:lpstr>
      <vt:lpstr>Benefits of Data Collection</vt:lpstr>
      <vt:lpstr>Data visualization</vt:lpstr>
      <vt:lpstr>Key Tools for Data Visualization</vt:lpstr>
      <vt:lpstr>PowerPoint Presentation</vt:lpstr>
      <vt:lpstr>PowerPoint Presentation</vt:lpstr>
      <vt:lpstr>PowerPoint Presentation</vt:lpstr>
      <vt:lpstr>Benefits of Data Visualization</vt:lpstr>
      <vt:lpstr>coder and programmer</vt:lpstr>
      <vt:lpstr>PowerPoint Presentation</vt:lpstr>
      <vt:lpstr>Key Differences</vt:lpstr>
      <vt:lpstr>Code and programme</vt:lpstr>
      <vt:lpstr>Program:</vt:lpstr>
      <vt:lpstr>PowerPoint Presentation</vt:lpstr>
      <vt:lpstr>how are apps created with no code platforms</vt:lpstr>
      <vt:lpstr>Key Steps in Creating Apps with No-Code Platforms</vt:lpstr>
      <vt:lpstr>PowerPoint Presentation</vt:lpstr>
      <vt:lpstr>PowerPoint Presentation</vt:lpstr>
      <vt:lpstr>PowerPoint Presentation</vt:lpstr>
      <vt:lpstr>Benefits of No-Code Platforms</vt:lpstr>
      <vt:lpstr>PowerPoint Presentation</vt:lpstr>
      <vt:lpstr>Color codes</vt:lpstr>
      <vt:lpstr>Hexadecimal Color Codes (Hex Codes)</vt:lpstr>
      <vt:lpstr>RGB Color Codes</vt:lpstr>
      <vt:lpstr>HSL Color Codes</vt:lpstr>
      <vt:lpstr>CMYK Color Codes (used in print)</vt:lpstr>
      <vt:lpstr>Pantone Color Codes</vt:lpstr>
      <vt:lpstr>Named Colors</vt:lpstr>
      <vt:lpstr>Why are Color Codes Important?</vt:lpstr>
      <vt:lpstr>What is the "Hash" in Color Codes?</vt:lpstr>
      <vt:lpstr>PowerPoint Presentation</vt:lpstr>
      <vt:lpstr>Significance of the Hash (#) Symbol:</vt:lpstr>
      <vt:lpstr>PowerPoint Presentation</vt:lpstr>
      <vt:lpstr>Example</vt:lpstr>
      <vt:lpstr>Conclusion</vt:lpstr>
      <vt:lpstr>among graph and charts which one is more effective and efficient</vt:lpstr>
      <vt:lpstr>Graphs:</vt:lpstr>
      <vt:lpstr>PowerPoint Presentation</vt:lpstr>
      <vt:lpstr>Charts:</vt:lpstr>
      <vt:lpstr>PowerPoint Presentation</vt:lpstr>
      <vt:lpstr>Key Considerations</vt:lpstr>
      <vt:lpstr>PowerPoint Presentation</vt:lpstr>
      <vt:lpstr>PowerPoint Presentation</vt:lpstr>
      <vt:lpstr>database</vt:lpstr>
      <vt:lpstr>Key Aspects of Databases</vt:lpstr>
      <vt:lpstr>PowerPoint Presentation</vt:lpstr>
      <vt:lpstr>PowerPoint Presentation</vt:lpstr>
      <vt:lpstr>PowerPoint Presentation</vt:lpstr>
      <vt:lpstr>PowerPoint Presentation</vt:lpstr>
      <vt:lpstr>Conclusion</vt:lpstr>
      <vt:lpstr>mobile database</vt:lpstr>
      <vt:lpstr>Key Features of Mobile Databases</vt:lpstr>
      <vt:lpstr>PowerPoint Presentation</vt:lpstr>
      <vt:lpstr>PowerPoint Presentation</vt:lpstr>
      <vt:lpstr>Types of Mobile Databases: </vt:lpstr>
      <vt:lpstr>PowerPoint Presentation</vt:lpstr>
      <vt:lpstr>PowerPoint Presentation</vt:lpstr>
      <vt:lpstr>Benefits of Mobile Databases</vt:lpstr>
      <vt:lpstr>Challenges of Mobile Databases</vt:lpstr>
      <vt:lpstr>Conclusion</vt:lpstr>
      <vt:lpstr>Learning Management System (LMS)</vt:lpstr>
      <vt:lpstr>Key Features of an LMS</vt:lpstr>
      <vt:lpstr>PowerPoint Presentation</vt:lpstr>
      <vt:lpstr>PowerPoint Presentation</vt:lpstr>
      <vt:lpstr>PowerPoint Presentation</vt:lpstr>
      <vt:lpstr>Conclusion</vt:lpstr>
      <vt:lpstr>Task Manager process</vt:lpstr>
      <vt:lpstr>Key Functions of Task Manager Processes</vt:lpstr>
      <vt:lpstr>Task Manager Features</vt:lpstr>
      <vt:lpstr>PowerPoint Presentation</vt:lpstr>
      <vt:lpstr>PowerPoint Presentation</vt:lpstr>
      <vt:lpstr>Importance of Task Manager Processes</vt:lpstr>
      <vt:lpstr>Caution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Reddy</dc:creator>
  <cp:lastModifiedBy>Siddharth Reddy</cp:lastModifiedBy>
  <cp:revision>1</cp:revision>
  <dcterms:created xsi:type="dcterms:W3CDTF">2024-11-29T05:17:40Z</dcterms:created>
  <dcterms:modified xsi:type="dcterms:W3CDTF">2024-11-29T08:16:31Z</dcterms:modified>
</cp:coreProperties>
</file>