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97" r:id="rId3"/>
    <p:sldId id="298" r:id="rId4"/>
    <p:sldId id="299" r:id="rId5"/>
    <p:sldId id="300" r:id="rId6"/>
    <p:sldId id="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5"/>
    <p:restoredTop sz="94697"/>
  </p:normalViewPr>
  <p:slideViewPr>
    <p:cSldViewPr snapToGrid="0" snapToObjects="1">
      <p:cViewPr varScale="1">
        <p:scale>
          <a:sx n="98" d="100"/>
          <a:sy n="9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76D5-BF49-0745-965C-DA7D1F21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D5F21-FBBB-2F41-B142-4D8FA2C50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26538-E62D-614E-95DF-703B154C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003A-4E29-284C-8679-AD429924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11D5-C2AE-D245-A738-53DD53FA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7A03-AB38-D143-B7BC-CD517391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92C56-F386-EA43-980A-0292B0BC9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B9ED-547D-9C41-9C97-FA1ABF02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E363-3753-814D-AC99-9F90521B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D064-E2EB-2445-A3CA-80AE260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1CA9A-6862-D74E-B5E9-A8F59C91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3AB67-D492-F644-978A-0D3184D8F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EE19D-88CC-C24C-8845-57472F0F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1371-020E-C24F-BC36-A94757E4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4BCC0-6D2B-7B48-8111-377B3B36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>
            <a:cxnSpLocks/>
          </p:cNvCxnSpPr>
          <p:nvPr/>
        </p:nvCxnSpPr>
        <p:spPr>
          <a:xfrm>
            <a:off x="644525" y="3582988"/>
            <a:ext cx="735013" cy="3175"/>
          </a:xfrm>
          <a:prstGeom prst="line">
            <a:avLst/>
          </a:prstGeom>
          <a:ln w="1174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540048" y="2842953"/>
            <a:ext cx="10839152" cy="7188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B4F2-D767-FA47-8FDC-152658DF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5FAE-DA4C-274E-8020-C8442BC2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8B71-2184-F143-8E1C-AE6ACF8C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CC54-D970-4B4D-BC82-90F2A195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B45E-BC7A-8F45-800A-2414C760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47A0-2F0A-1D47-B2F0-8B992B07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2B55-61AB-7F4F-A58C-53EAC7EF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E014E-7605-7A49-8215-2BB6E309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2429-F3DC-0346-9593-1AFB8511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7B4E-EF7C-D34D-86DC-DE12ED29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EAC5-E398-7A41-9AD9-D6A7559A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CDF1-6757-EE49-AA88-0BAFB7927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5D6A-CCB2-BA4F-95A7-A76AE16F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3BEB4-F7FC-C64D-9DB3-215AFBAE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AD9FF-2F60-BA48-9FC5-661994DE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C9F1-AAF4-4848-986E-E0D5606D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1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293C-6EE6-3B4F-8FA8-1D1174AB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1E69-DAD6-5847-A30A-35B6A31F8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5E64E-7F73-184F-AFD2-0947E025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6E1AC-9116-754A-9583-97309F9C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DF0EA-2BC7-CC4E-86F2-E62533A69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0CE45-CA41-E44A-A3F9-7BE4A633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7FD8A-A632-ED4B-8DF6-5D21BA91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938B2-F921-654B-A65F-A2E24E65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28C-12FC-FF4E-B750-6AC471BF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48507-18B0-4240-9253-FA155852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44B22-4A68-E345-A7F5-E0D4DC55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050FE-F93C-FA4D-8C20-5B35826B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E5681-5A33-A64B-B346-CC1403E8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7D9FB-F5CB-7044-8FCA-0D4DCEC1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6CA6-2D18-BE49-9938-6D11F40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CD34-AA99-6F47-B0A0-09C6D7B8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9920-B6A0-D14C-9205-E206E1C9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045C1-939A-564A-B9D1-73AC6B7D4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472C9-9B41-5049-8FDF-1757AD7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E9399-4C59-E543-9EAB-51F8951E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F6C2-BBAB-FE48-A19E-9FC5EDC4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1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4AE9-AC76-6F4D-B022-7D6F6C6C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909E6-F546-AD41-9226-38D09354E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C6F4F-0ED7-A640-84CF-C1FAEDBFA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4E06A-A71F-F447-8550-D2311B71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D6ADF-2A92-794D-8FCE-B0C7F8E6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6E434-99B8-CD41-B0CA-B1E3977D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A2FBD-25EF-6B4D-AF72-E068F4CD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12A0B-B887-314C-95F2-13BF6AE9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7E80-457F-714B-8545-1507CD1CF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B694-A50F-5544-9269-FAEAF23A7D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9632-1719-8F41-9658-FE5943F6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2AB3B-1566-A44C-9F1D-4C1888359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8A64-D3DF-504E-8E92-CA4BE89F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0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8"/>
          <p:cNvSpPr>
            <a:spLocks noGrp="1"/>
          </p:cNvSpPr>
          <p:nvPr>
            <p:ph type="title"/>
          </p:nvPr>
        </p:nvSpPr>
        <p:spPr>
          <a:xfrm>
            <a:off x="539750" y="2843213"/>
            <a:ext cx="10839450" cy="719137"/>
          </a:xfrm>
        </p:spPr>
        <p:txBody>
          <a:bodyPr>
            <a:normAutofit/>
          </a:bodyPr>
          <a:lstStyle/>
          <a:p>
            <a:r>
              <a:rPr lang="en-US" altLang="x-none" sz="3200" dirty="0">
                <a:latin typeface="Etihad Altis Headline"/>
              </a:rPr>
              <a:t>CPQ features Comparison</a:t>
            </a:r>
          </a:p>
        </p:txBody>
      </p:sp>
    </p:spTree>
    <p:extLst>
      <p:ext uri="{BB962C8B-B14F-4D97-AF65-F5344CB8AC3E}">
        <p14:creationId xmlns:p14="http://schemas.microsoft.com/office/powerpoint/2010/main" val="30966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9557F-D9AE-DD4A-9896-929EEB88101C}"/>
              </a:ext>
            </a:extLst>
          </p:cNvPr>
          <p:cNvSpPr/>
          <p:nvPr/>
        </p:nvSpPr>
        <p:spPr>
          <a:xfrm>
            <a:off x="430306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Salesforce CPQ 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Proposal generator to create fully customizable templates that can be  are professional and personalized with branding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Report on quotes, orders, invoices and payments to determine performance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Salesforce Chatter integration to tag users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Multicurrency is dependent on the currency that is defined on the user profile for opportunities and quotes. </a:t>
            </a:r>
          </a:p>
          <a:p>
            <a:pPr algn="ctr"/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040EA-A12D-4742-B359-908D37B18A5E}"/>
              </a:ext>
            </a:extLst>
          </p:cNvPr>
          <p:cNvSpPr/>
          <p:nvPr/>
        </p:nvSpPr>
        <p:spPr>
          <a:xfrm>
            <a:off x="4509247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Apttus</a:t>
            </a:r>
          </a:p>
          <a:p>
            <a:pPr algn="ctr"/>
            <a:endParaRPr lang="en-US" b="1" u="sng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Contract management for quotes to be converted to contracts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Multi currency availability for price lists.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C02D8-8BB0-0149-ABAA-72FD6D287870}"/>
              </a:ext>
            </a:extLst>
          </p:cNvPr>
          <p:cNvSpPr/>
          <p:nvPr/>
        </p:nvSpPr>
        <p:spPr>
          <a:xfrm>
            <a:off x="8588188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002060"/>
                </a:solidFill>
              </a:rPr>
              <a:t>CallidusCloud</a:t>
            </a:r>
            <a:endParaRPr lang="en-US" b="1" u="sng" dirty="0">
              <a:solidFill>
                <a:srgbClr val="002060"/>
              </a:solidFill>
            </a:endParaRPr>
          </a:p>
          <a:p>
            <a:pPr algn="ctr"/>
            <a:endParaRPr lang="en-US" b="1" u="sng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Open API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Multi currency availability for pricing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AA08E-E385-4A43-9ACC-EC9988A05F77}"/>
              </a:ext>
            </a:extLst>
          </p:cNvPr>
          <p:cNvSpPr txBox="1"/>
          <p:nvPr/>
        </p:nvSpPr>
        <p:spPr>
          <a:xfrm>
            <a:off x="551329" y="161365"/>
            <a:ext cx="395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Sales Planning </a:t>
            </a:r>
          </a:p>
        </p:txBody>
      </p:sp>
    </p:spTree>
    <p:extLst>
      <p:ext uri="{BB962C8B-B14F-4D97-AF65-F5344CB8AC3E}">
        <p14:creationId xmlns:p14="http://schemas.microsoft.com/office/powerpoint/2010/main" val="77159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9557F-D9AE-DD4A-9896-929EEB88101C}"/>
              </a:ext>
            </a:extLst>
          </p:cNvPr>
          <p:cNvSpPr/>
          <p:nvPr/>
        </p:nvSpPr>
        <p:spPr>
          <a:xfrm>
            <a:off x="430306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Salesforce CPQ 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Advanced Approval process to streamline processes when records meet certain conditions, automate resubmitted approvals.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Manage and collect payments without processing complications – manage subscriptions, generate invoices and collect payments all within Salesforce (CPQ + Billing for an additional price)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Dynamic contract and order generation to allow the addition of ancillaries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Reports and Dashboards can be customized for tracking purposes, for specific users </a:t>
            </a:r>
            <a:r>
              <a:rPr lang="en-US" sz="1600" dirty="0" err="1">
                <a:solidFill>
                  <a:srgbClr val="002060"/>
                </a:solidFill>
              </a:rPr>
              <a:t>eg</a:t>
            </a:r>
            <a:r>
              <a:rPr lang="en-US" sz="1600" dirty="0">
                <a:solidFill>
                  <a:srgbClr val="002060"/>
                </a:solidFill>
              </a:rPr>
              <a:t> Account Manager</a:t>
            </a:r>
          </a:p>
          <a:p>
            <a:pPr algn="ctr"/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040EA-A12D-4742-B359-908D37B18A5E}"/>
              </a:ext>
            </a:extLst>
          </p:cNvPr>
          <p:cNvSpPr/>
          <p:nvPr/>
        </p:nvSpPr>
        <p:spPr>
          <a:xfrm>
            <a:off x="4509247" y="1115472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Apttus </a:t>
            </a:r>
          </a:p>
          <a:p>
            <a:pPr algn="ctr"/>
            <a:endParaRPr lang="en-US" b="1" u="sng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Workflow approvals on </a:t>
            </a:r>
            <a:r>
              <a:rPr lang="en-ZA" sz="1600" dirty="0">
                <a:solidFill>
                  <a:srgbClr val="002060"/>
                </a:solidFill>
              </a:rPr>
              <a:t> on pricing, discounting, promotions, contract terms, agreement clauses, and more.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</a:rPr>
              <a:t>Apptus</a:t>
            </a:r>
            <a:r>
              <a:rPr lang="en-US" sz="1600" dirty="0">
                <a:solidFill>
                  <a:srgbClr val="002060"/>
                </a:solidFill>
              </a:rPr>
              <a:t> Billing and Subscription management can be used to manage subscriptions, create invoices and collect payments.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rgbClr val="002060"/>
                </a:solidFill>
              </a:rPr>
              <a:t>Contract creation and customization can be accessed from the Apttus Contract Management tool available on the AppExchange for a price.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ZA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ZA" sz="1600" dirty="0">
              <a:solidFill>
                <a:srgbClr val="002060"/>
              </a:solidFill>
            </a:endParaRPr>
          </a:p>
          <a:p>
            <a:pPr algn="ctr"/>
            <a:endParaRPr lang="en-ZA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ZA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ZA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C02D8-8BB0-0149-ABAA-72FD6D287870}"/>
              </a:ext>
            </a:extLst>
          </p:cNvPr>
          <p:cNvSpPr/>
          <p:nvPr/>
        </p:nvSpPr>
        <p:spPr>
          <a:xfrm>
            <a:off x="8588188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002060"/>
                </a:solidFill>
              </a:rPr>
              <a:t>CallidusCloud</a:t>
            </a:r>
            <a:endParaRPr lang="en-US" b="1" u="sng" dirty="0">
              <a:solidFill>
                <a:srgbClr val="002060"/>
              </a:solidFill>
            </a:endParaRPr>
          </a:p>
          <a:p>
            <a:pPr algn="ctr"/>
            <a:endParaRPr lang="en-US" b="1" u="sng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Automates and streamlines complex quote approval processes.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Payments and billing not included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Multi tiered pricing with discounting configurable  according to certain traits.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Obtained from Salesforce AppExchange to allow for link to CRM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AA08E-E385-4A43-9ACC-EC9988A05F77}"/>
              </a:ext>
            </a:extLst>
          </p:cNvPr>
          <p:cNvSpPr txBox="1"/>
          <p:nvPr/>
        </p:nvSpPr>
        <p:spPr>
          <a:xfrm>
            <a:off x="551329" y="161365"/>
            <a:ext cx="395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Agency contracting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435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9557F-D9AE-DD4A-9896-929EEB88101C}"/>
              </a:ext>
            </a:extLst>
          </p:cNvPr>
          <p:cNvSpPr/>
          <p:nvPr/>
        </p:nvSpPr>
        <p:spPr>
          <a:xfrm>
            <a:off x="430306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Salesforce CPQ 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Reports and Dashboards can be configured based on requirements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Dynamic contract and order generation to allow ancillaries and make additions to contracts within limits. 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Discount management to set discounts across a quote, product or product groups.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Applying manual discounts also possible from the user front end.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Renewal and add on management available for contract extensions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Hosting within Sales Cloud Platform allowing for direct link to CRM data</a:t>
            </a:r>
            <a:endParaRPr lang="en-US" sz="1200" dirty="0"/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040EA-A12D-4742-B359-908D37B18A5E}"/>
              </a:ext>
            </a:extLst>
          </p:cNvPr>
          <p:cNvSpPr/>
          <p:nvPr/>
        </p:nvSpPr>
        <p:spPr>
          <a:xfrm>
            <a:off x="4509247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Apttus</a:t>
            </a:r>
          </a:p>
          <a:p>
            <a:pPr algn="ctr"/>
            <a:endParaRPr lang="en-US" b="1" u="sng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Contracting - </a:t>
            </a:r>
            <a:r>
              <a:rPr lang="en-ZA" sz="1600" dirty="0">
                <a:solidFill>
                  <a:srgbClr val="002060"/>
                </a:solidFill>
              </a:rPr>
              <a:t>Accessible via the Apttus Contract Management tool from the App exchange for a price.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rgbClr val="002060"/>
                </a:solidFill>
              </a:rPr>
              <a:t>Billing and discount accessible via the Apttus Billing Management tool from the App Exchange for a price.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rgbClr val="002060"/>
                </a:solidFill>
              </a:rPr>
              <a:t>Workflows and Approvals to streamline the approval process.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Obtained from Salesforce AppExchange to allow for link to CRM Data</a:t>
            </a:r>
            <a:endParaRPr lang="en-ZA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ZA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ZA" sz="1600" dirty="0">
              <a:solidFill>
                <a:srgbClr val="002060"/>
              </a:solidFill>
            </a:endParaRPr>
          </a:p>
          <a:p>
            <a:pPr algn="ctr"/>
            <a:endParaRPr lang="en-ZA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ZA" sz="1600" dirty="0">
              <a:solidFill>
                <a:srgbClr val="002060"/>
              </a:solidFill>
            </a:endParaRPr>
          </a:p>
          <a:p>
            <a:pPr algn="ctr"/>
            <a:endParaRPr lang="en-ZA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ZA" sz="1600" dirty="0">
              <a:solidFill>
                <a:srgbClr val="002060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C02D8-8BB0-0149-ABAA-72FD6D287870}"/>
              </a:ext>
            </a:extLst>
          </p:cNvPr>
          <p:cNvSpPr/>
          <p:nvPr/>
        </p:nvSpPr>
        <p:spPr>
          <a:xfrm>
            <a:off x="8588188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002060"/>
                </a:solidFill>
              </a:rPr>
              <a:t>CallidusCloud</a:t>
            </a:r>
            <a:endParaRPr lang="en-US" b="1" u="sng" dirty="0">
              <a:solidFill>
                <a:srgbClr val="002060"/>
              </a:solidFill>
            </a:endParaRPr>
          </a:p>
          <a:p>
            <a:pPr algn="ctr"/>
            <a:endParaRPr lang="en-US" b="1" u="sng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  Drag and Drop reporting and dashboard tools available to build customizable reports.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Ability to launch from opportunities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Obtained from Salesforce AppExchange to allow for link to CRM Data</a:t>
            </a:r>
            <a:endParaRPr lang="en-ZA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7A2E1-F5D3-564F-AC54-D5979473D24C}"/>
              </a:ext>
            </a:extLst>
          </p:cNvPr>
          <p:cNvSpPr txBox="1"/>
          <p:nvPr/>
        </p:nvSpPr>
        <p:spPr>
          <a:xfrm>
            <a:off x="551329" y="161365"/>
            <a:ext cx="3957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Corporate contracting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9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9557F-D9AE-DD4A-9896-929EEB88101C}"/>
              </a:ext>
            </a:extLst>
          </p:cNvPr>
          <p:cNvSpPr/>
          <p:nvPr/>
        </p:nvSpPr>
        <p:spPr>
          <a:xfrm>
            <a:off x="430306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Salesforce CPQ 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Revenue Recognition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Languages supported – English and Dutch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Integration with Salesforce CRM to leverage existing data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Compatible with the Salesforce App for Android and </a:t>
            </a:r>
            <a:r>
              <a:rPr lang="en-US" sz="1600" dirty="0" err="1">
                <a:solidFill>
                  <a:srgbClr val="002060"/>
                </a:solidFill>
              </a:rPr>
              <a:t>iOs</a:t>
            </a:r>
            <a:r>
              <a:rPr lang="en-US" sz="1600" dirty="0">
                <a:solidFill>
                  <a:srgbClr val="002060"/>
                </a:solidFill>
              </a:rPr>
              <a:t> with limitations to be considered for CPQ users  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040EA-A12D-4742-B359-908D37B18A5E}"/>
              </a:ext>
            </a:extLst>
          </p:cNvPr>
          <p:cNvSpPr/>
          <p:nvPr/>
        </p:nvSpPr>
        <p:spPr>
          <a:xfrm>
            <a:off x="4509247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Apttus</a:t>
            </a:r>
          </a:p>
          <a:p>
            <a:pPr algn="ctr"/>
            <a:endParaRPr lang="en-US" b="1" u="sng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Languages supported – English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Runs on mobile devices 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C02D8-8BB0-0149-ABAA-72FD6D287870}"/>
              </a:ext>
            </a:extLst>
          </p:cNvPr>
          <p:cNvSpPr/>
          <p:nvPr/>
        </p:nvSpPr>
        <p:spPr>
          <a:xfrm>
            <a:off x="8588188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002060"/>
                </a:solidFill>
              </a:rPr>
              <a:t>CallidusCloud</a:t>
            </a:r>
            <a:endParaRPr lang="en-US" b="1" u="sng" dirty="0">
              <a:solidFill>
                <a:srgbClr val="002060"/>
              </a:solidFill>
            </a:endParaRPr>
          </a:p>
          <a:p>
            <a:pPr algn="ctr"/>
            <a:endParaRPr lang="en-US" b="1" u="sng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Languages supported – English and Dutch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Mobile access  - Apple iOS native app or Salesforce App.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6FDA8-609F-734C-BBBE-41D4FD958927}"/>
              </a:ext>
            </a:extLst>
          </p:cNvPr>
          <p:cNvSpPr txBox="1"/>
          <p:nvPr/>
        </p:nvSpPr>
        <p:spPr>
          <a:xfrm>
            <a:off x="551329" y="161365"/>
            <a:ext cx="3957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Day to Day Account Management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12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9557F-D9AE-DD4A-9896-929EEB88101C}"/>
              </a:ext>
            </a:extLst>
          </p:cNvPr>
          <p:cNvSpPr/>
          <p:nvPr/>
        </p:nvSpPr>
        <p:spPr>
          <a:xfrm>
            <a:off x="430306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Salesforce CPQ </a:t>
            </a:r>
          </a:p>
          <a:p>
            <a:pPr algn="ctr"/>
            <a:endParaRPr lang="en-US" b="1" u="sng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Configure reports and dashboards according to requirements at all levels.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Custom development for integration with </a:t>
            </a:r>
            <a:r>
              <a:rPr lang="en-US" sz="1600" dirty="0" err="1">
                <a:solidFill>
                  <a:srgbClr val="002060"/>
                </a:solidFill>
              </a:rPr>
              <a:t>iAchieve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040EA-A12D-4742-B359-908D37B18A5E}"/>
              </a:ext>
            </a:extLst>
          </p:cNvPr>
          <p:cNvSpPr/>
          <p:nvPr/>
        </p:nvSpPr>
        <p:spPr>
          <a:xfrm>
            <a:off x="4509247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Apttus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Custom development for integration with </a:t>
            </a:r>
            <a:r>
              <a:rPr lang="en-US" sz="1600" dirty="0" err="1">
                <a:solidFill>
                  <a:srgbClr val="002060"/>
                </a:solidFill>
              </a:rPr>
              <a:t>iAchieve</a:t>
            </a:r>
            <a:endParaRPr lang="en-US" sz="16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C02D8-8BB0-0149-ABAA-72FD6D287870}"/>
              </a:ext>
            </a:extLst>
          </p:cNvPr>
          <p:cNvSpPr/>
          <p:nvPr/>
        </p:nvSpPr>
        <p:spPr>
          <a:xfrm>
            <a:off x="8588188" y="1183341"/>
            <a:ext cx="3173506" cy="474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002060"/>
                </a:solidFill>
              </a:rPr>
              <a:t>CallidusCloud</a:t>
            </a:r>
            <a:endParaRPr lang="en-US" b="1" u="sng" dirty="0">
              <a:solidFill>
                <a:srgbClr val="002060"/>
              </a:solidFill>
            </a:endParaRPr>
          </a:p>
          <a:p>
            <a:pPr algn="ctr"/>
            <a:endParaRPr lang="en-US" b="1" u="sng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Drag and Drop reporting and dashboard tools available to build customizable reports.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Custom development for integration with </a:t>
            </a:r>
            <a:r>
              <a:rPr lang="en-US" sz="1600" dirty="0" err="1">
                <a:solidFill>
                  <a:srgbClr val="002060"/>
                </a:solidFill>
              </a:rPr>
              <a:t>iAchieve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7E6C7-82BF-BF4C-BA8C-DCAF0B9E486D}"/>
              </a:ext>
            </a:extLst>
          </p:cNvPr>
          <p:cNvSpPr txBox="1"/>
          <p:nvPr/>
        </p:nvSpPr>
        <p:spPr>
          <a:xfrm>
            <a:off x="551329" y="161365"/>
            <a:ext cx="3957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Performance management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626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481</Words>
  <Application>Microsoft Macintosh PowerPoint</Application>
  <PresentationFormat>Widescreen</PresentationFormat>
  <Paragraphs>196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Etihad Altis Headline</vt:lpstr>
      <vt:lpstr>Office Theme</vt:lpstr>
      <vt:lpstr>CPQ features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Shehzaadee Kasim</dc:creator>
  <cp:lastModifiedBy>Microsoft Office User</cp:lastModifiedBy>
  <cp:revision>5</cp:revision>
  <dcterms:created xsi:type="dcterms:W3CDTF">2019-09-17T12:06:11Z</dcterms:created>
  <dcterms:modified xsi:type="dcterms:W3CDTF">2019-09-18T06:25:56Z</dcterms:modified>
</cp:coreProperties>
</file>