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52" r:id="rId2"/>
  </p:sldMasterIdLst>
  <p:notesMasterIdLst>
    <p:notesMasterId r:id="rId29"/>
  </p:notesMasterIdLst>
  <p:sldIdLst>
    <p:sldId id="257" r:id="rId3"/>
    <p:sldId id="378" r:id="rId4"/>
    <p:sldId id="453" r:id="rId5"/>
    <p:sldId id="462" r:id="rId6"/>
    <p:sldId id="454" r:id="rId7"/>
    <p:sldId id="455" r:id="rId8"/>
    <p:sldId id="457" r:id="rId9"/>
    <p:sldId id="458" r:id="rId10"/>
    <p:sldId id="460" r:id="rId11"/>
    <p:sldId id="461" r:id="rId12"/>
    <p:sldId id="447" r:id="rId13"/>
    <p:sldId id="448" r:id="rId14"/>
    <p:sldId id="465" r:id="rId15"/>
    <p:sldId id="466" r:id="rId16"/>
    <p:sldId id="451" r:id="rId17"/>
    <p:sldId id="456" r:id="rId18"/>
    <p:sldId id="467" r:id="rId19"/>
    <p:sldId id="449" r:id="rId20"/>
    <p:sldId id="431" r:id="rId21"/>
    <p:sldId id="446" r:id="rId22"/>
    <p:sldId id="450" r:id="rId23"/>
    <p:sldId id="397" r:id="rId24"/>
    <p:sldId id="398" r:id="rId25"/>
    <p:sldId id="464" r:id="rId26"/>
    <p:sldId id="429" r:id="rId27"/>
    <p:sldId id="43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76">
          <p15:clr>
            <a:srgbClr val="A4A3A4"/>
          </p15:clr>
        </p15:guide>
        <p15:guide id="2"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99"/>
    <a:srgbClr val="FF9900"/>
    <a:srgbClr val="E30E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4" autoAdjust="0"/>
    <p:restoredTop sz="91457" autoAdjust="0"/>
  </p:normalViewPr>
  <p:slideViewPr>
    <p:cSldViewPr>
      <p:cViewPr varScale="1">
        <p:scale>
          <a:sx n="73" d="100"/>
          <a:sy n="73" d="100"/>
        </p:scale>
        <p:origin x="1302" y="72"/>
      </p:cViewPr>
      <p:guideLst>
        <p:guide orient="horz" pos="576"/>
        <p:guide pos="3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1655EB-3993-475E-802D-45A3266FED66}" type="datetimeFigureOut">
              <a:rPr lang="en-US"/>
              <a:pPr>
                <a:defRPr/>
              </a:pPr>
              <a:t>8/6/2017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5BFDB44-0E3F-4892-BD24-673726FA719C}" type="slidenum">
              <a:rPr lang="en-US"/>
              <a:pPr>
                <a:defRPr/>
              </a:pPr>
              <a:t>‹#›</a:t>
            </a:fld>
            <a:endParaRPr lang="en-US"/>
          </a:p>
        </p:txBody>
      </p:sp>
    </p:spTree>
    <p:extLst>
      <p:ext uri="{BB962C8B-B14F-4D97-AF65-F5344CB8AC3E}">
        <p14:creationId xmlns:p14="http://schemas.microsoft.com/office/powerpoint/2010/main" val="394976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B2A035-6497-4A4E-9565-9C0B6A313CAC}" type="slidenum">
              <a:rPr lang="en-GB" smtClean="0">
                <a:cs typeface="Arial" pitchFamily="34" charset="0"/>
              </a:rPr>
              <a:pPr fontAlgn="base">
                <a:spcBef>
                  <a:spcPct val="0"/>
                </a:spcBef>
                <a:spcAft>
                  <a:spcPct val="0"/>
                </a:spcAft>
                <a:defRPr/>
              </a:pPr>
              <a:t>1</a:t>
            </a:fld>
            <a:endParaRPr lang="en-GB" dirty="0" smtClean="0">
              <a:cs typeface="Arial" pitchFamily="34" charset="0"/>
            </a:endParaRPr>
          </a:p>
        </p:txBody>
      </p:sp>
    </p:spTree>
    <p:extLst>
      <p:ext uri="{BB962C8B-B14F-4D97-AF65-F5344CB8AC3E}">
        <p14:creationId xmlns:p14="http://schemas.microsoft.com/office/powerpoint/2010/main" val="16939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DF8B39-0ECD-4DA9-9177-E31CEB8C5C5E}" type="slidenum">
              <a:rPr lang="en-US"/>
              <a:pPr>
                <a:defRPr/>
              </a:pPr>
              <a:t>12</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5158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D3E0C8-21C0-4BC9-BB07-F242D8B90463}" type="slidenum">
              <a:rPr lang="en-US"/>
              <a:pPr>
                <a:defRPr/>
              </a:pPr>
              <a:t>15</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5970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C09CAE3-A0B3-410D-BA52-4DF9AB83EBB6}" type="slidenum">
              <a:rPr lang="en-US"/>
              <a:pPr>
                <a:defRPr/>
              </a:pPr>
              <a:t>18</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3654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61263490-0D6E-4E1B-B2E8-78780592D81F}" type="slidenum">
              <a:rPr lang="en-US" smtClean="0"/>
              <a:pPr>
                <a:defRPr/>
              </a:pPr>
              <a:t>19</a:t>
            </a:fld>
            <a:endParaRPr 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Verdana" pitchFamily="34" charset="0"/>
              </a:rPr>
              <a:t>The Transferred Account Procedure is the mechanism by which operators exchange roaming billing information. This is how roaming partners are able to bill each other for the use of networks and services through a standard process.</a:t>
            </a:r>
          </a:p>
          <a:p>
            <a:pPr eaLnBrk="1" hangingPunct="1"/>
            <a:r>
              <a:rPr lang="en-US" smtClean="0"/>
              <a:t>HLR – home location Register</a:t>
            </a:r>
          </a:p>
          <a:p>
            <a:pPr eaLnBrk="1" hangingPunct="1"/>
            <a:r>
              <a:rPr lang="en-US" smtClean="0"/>
              <a:t>VLR – Visiting location Register</a:t>
            </a:r>
          </a:p>
        </p:txBody>
      </p:sp>
    </p:spTree>
    <p:extLst>
      <p:ext uri="{BB962C8B-B14F-4D97-AF65-F5344CB8AC3E}">
        <p14:creationId xmlns:p14="http://schemas.microsoft.com/office/powerpoint/2010/main" val="16001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D34B8BEB-D525-431E-9D91-4B46A50AB253}" type="slidenum">
              <a:rPr lang="en-US" smtClean="0"/>
              <a:pPr>
                <a:defRPr/>
              </a:pPr>
              <a:t>20</a:t>
            </a:fld>
            <a:endParaRPr lang="en-US" smtClean="0"/>
          </a:p>
        </p:txBody>
      </p:sp>
      <p:sp>
        <p:nvSpPr>
          <p:cNvPr id="5837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837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normAutofit fontScale="70000" lnSpcReduction="20000"/>
          </a:bodyPr>
          <a:lstStyle/>
          <a:p>
            <a:pPr eaLnBrk="1" hangingPunct="1"/>
            <a:r>
              <a:rPr lang="en-US" smtClean="0">
                <a:latin typeface="Verdana" pitchFamily="34" charset="0"/>
              </a:rPr>
              <a:t>The Transferred Account Procedure is the mechanism by which operators exchange roaming billing information. This is how roaming partners are able to bill each other for the use of networks and services through a standard process.</a:t>
            </a:r>
          </a:p>
          <a:p>
            <a:pPr eaLnBrk="1" hangingPunct="1"/>
            <a:r>
              <a:rPr lang="en-US" smtClean="0">
                <a:latin typeface="Verdana" pitchFamily="34" charset="0"/>
              </a:rPr>
              <a:t>Much of the traffic carried by a GSM Public Mobile Network (PMN) either originates, or terminates in another network. The operator of the local fixed network charges the wireless operator for each call that terminates at one of its fixed subscribers. And likewise, the GSM operator will charge the fixed operator for each call made to a mobile number from a fixed line.</a:t>
            </a:r>
          </a:p>
          <a:p>
            <a:pPr eaLnBrk="1" hangingPunct="1"/>
            <a:r>
              <a:rPr lang="en-US" smtClean="0">
                <a:latin typeface="Verdana" pitchFamily="34" charset="0"/>
              </a:rPr>
              <a:t>Therefore GSM network operators and their local fixed counterparts usually negotiate an interconnect agreement to make charging as simple as possible. The other fixed international operators have normally already negotiated similar agreements amongst themselves.</a:t>
            </a:r>
          </a:p>
          <a:p>
            <a:pPr eaLnBrk="1" hangingPunct="1"/>
            <a:r>
              <a:rPr lang="en-US" smtClean="0">
                <a:latin typeface="Verdana" pitchFamily="34" charset="0"/>
              </a:rPr>
              <a:t>Therefore, in order to place a call from a German PMN to a Canadian fixed phone, it is not necessary for the German PMN operator to negotiate a price with a Canadian fixed network operator.</a:t>
            </a:r>
          </a:p>
          <a:p>
            <a:pPr eaLnBrk="1" hangingPunct="1"/>
            <a:r>
              <a:rPr lang="en-US" smtClean="0">
                <a:latin typeface="Verdana" pitchFamily="34" charset="0"/>
              </a:rPr>
              <a:t>The German PMN operator negotiates a price with the German fixed network operator. The German fixed network operator then negotiates a price with the Canadian fixed network operator. So, the German fixed network operator passes this call cost back to the German PMN. This means that the German PMN has to recoup the cost of the call from its subscribers either directly (retail billing), or via the appropriate Service Provider (wholesale billing).</a:t>
            </a:r>
          </a:p>
          <a:p>
            <a:pPr eaLnBrk="1" hangingPunct="1"/>
            <a:r>
              <a:rPr lang="en-US" smtClean="0">
                <a:latin typeface="Verdana" pitchFamily="34" charset="0"/>
              </a:rPr>
              <a:t>This form of inter-administration accounting covers the division of revenue between both fixed and mobile networks. It does not, however, cover the costs incurred by foreign subscribers whilst roaming in other networks.</a:t>
            </a:r>
          </a:p>
          <a:p>
            <a:pPr eaLnBrk="1" hangingPunct="1"/>
            <a:r>
              <a:rPr lang="en-US" smtClean="0">
                <a:latin typeface="Verdana" pitchFamily="34" charset="0"/>
              </a:rPr>
              <a:t>Consider the case of a French subscriber calling a Canadian fixed phone from within a German network.</a:t>
            </a:r>
          </a:p>
          <a:p>
            <a:pPr eaLnBrk="1" hangingPunct="1"/>
            <a:r>
              <a:rPr lang="en-US" smtClean="0">
                <a:latin typeface="Verdana" pitchFamily="34" charset="0"/>
              </a:rPr>
              <a:t>The German fixed network will still charge the German PMN for the leg of the call placed to the Canadian number. In this case, the German PMN does not receive any revenue from its own subscriber. In order to recoup the costs incurred by the call, the German PMN must charge the home mobile network operator, here the French PMN, to cover the costs incurred by the French mobile subscriber.</a:t>
            </a:r>
          </a:p>
          <a:p>
            <a:pPr eaLnBrk="1" hangingPunct="1"/>
            <a:r>
              <a:rPr lang="en-US" smtClean="0">
                <a:latin typeface="Verdana" pitchFamily="34" charset="0"/>
              </a:rPr>
              <a:t>The form of inter-PMN accounting for roaming traffic above is where TAP comes into its own. Roaming call records are typically created as either TAP or CIBER (Cellular Intercarrier Billing Exchange Roamer) records. CIBER records are used by mobile operators using AMPS-based technologies, such as analogue AMPS, IS-136 TDMA and IS-95 CDMA. TAP is used by GSM operators and is the main protocol in GSM dominated areas, particularly throughout the EMEA region.</a:t>
            </a:r>
          </a:p>
          <a:p>
            <a:pPr eaLnBrk="1" hangingPunct="1"/>
            <a:r>
              <a:rPr lang="en-US" smtClean="0">
                <a:latin typeface="Verdana" pitchFamily="34" charset="0"/>
              </a:rPr>
              <a:t>CIBER (Cellular Intercarrier Billing Exchange Roamer) records.</a:t>
            </a:r>
          </a:p>
          <a:p>
            <a:pPr eaLnBrk="1" hangingPunct="1"/>
            <a:endParaRPr lang="en-US" smtClean="0"/>
          </a:p>
        </p:txBody>
      </p:sp>
    </p:spTree>
    <p:extLst>
      <p:ext uri="{BB962C8B-B14F-4D97-AF65-F5344CB8AC3E}">
        <p14:creationId xmlns:p14="http://schemas.microsoft.com/office/powerpoint/2010/main" val="366716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A29842-3C1D-46CC-8F57-090C60ADAF35}" type="slidenum">
              <a:rPr lang="en-US"/>
              <a:pPr>
                <a:defRPr/>
              </a:pPr>
              <a:t>21</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9900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EBFFB7-650A-4A07-B928-F0BDFF21FB82}" type="slidenum">
              <a:rPr lang="en-US"/>
              <a:pPr>
                <a:defRPr/>
              </a:pPr>
              <a:t>22</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1663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C933F2-8135-4384-9C61-40F466228374}" type="slidenum">
              <a:rPr lang="en-US"/>
              <a:pPr>
                <a:defRPr/>
              </a:pPr>
              <a:t>23</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33419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0"/>
          <p:cNvSpPr>
            <a:spLocks noGrp="1" noChangeArrowheads="1"/>
          </p:cNvSpPr>
          <p:nvPr>
            <p:ph type="sldNum" sz="quarter" idx="10"/>
          </p:nvPr>
        </p:nvSpPr>
        <p:spPr/>
        <p:txBody>
          <a:bodyPr/>
          <a:lstStyle>
            <a:lvl1pPr>
              <a:defRPr/>
            </a:lvl1pPr>
          </a:lstStyle>
          <a:p>
            <a:pPr>
              <a:defRPr/>
            </a:pPr>
            <a:fld id="{A7DE6351-C8C5-4008-A1AE-B1739D41E714}" type="slidenum">
              <a:rPr lang="en-US"/>
              <a:pPr>
                <a:defRPr/>
              </a:pPr>
              <a:t>‹#›</a:t>
            </a:fld>
            <a:endParaRPr lang="en-US" dirty="0"/>
          </a:p>
        </p:txBody>
      </p:sp>
      <p:sp>
        <p:nvSpPr>
          <p:cNvPr id="6" name="Rectangle 62"/>
          <p:cNvSpPr>
            <a:spLocks noGrp="1" noChangeArrowheads="1"/>
          </p:cNvSpPr>
          <p:nvPr>
            <p:ph type="ftr" sz="quarter" idx="11"/>
          </p:nvPr>
        </p:nvSpPr>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pic>
        <p:nvPicPr>
          <p:cNvPr id="4"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3" name="Title 1"/>
          <p:cNvSpPr>
            <a:spLocks noGrp="1"/>
          </p:cNvSpPr>
          <p:nvPr>
            <p:ph type="title"/>
          </p:nvPr>
        </p:nvSpPr>
        <p:spPr>
          <a:xfrm>
            <a:off x="585217" y="96330"/>
            <a:ext cx="7432716" cy="1143000"/>
          </a:xfrm>
        </p:spPr>
        <p:txBody>
          <a:bodyPr/>
          <a:lstStyle/>
          <a:p>
            <a:r>
              <a:rPr lang="en-US" smtClean="0"/>
              <a:t>Click to edit Master title style</a:t>
            </a:r>
            <a:endParaRPr lang="en-US"/>
          </a:p>
        </p:txBody>
      </p:sp>
      <p:sp>
        <p:nvSpPr>
          <p:cNvPr id="5" name="Slide Number Placeholder 1"/>
          <p:cNvSpPr>
            <a:spLocks noGrp="1"/>
          </p:cNvSpPr>
          <p:nvPr>
            <p:ph type="sldNum" sz="quarter" idx="10"/>
          </p:nvPr>
        </p:nvSpPr>
        <p:spPr>
          <a:xfrm>
            <a:off x="6553200" y="6245225"/>
            <a:ext cx="2133600" cy="476250"/>
          </a:xfrm>
        </p:spPr>
        <p:txBody>
          <a:bodyPr/>
          <a:lstStyle>
            <a:lvl1pPr>
              <a:defRPr/>
            </a:lvl1pPr>
          </a:lstStyle>
          <a:p>
            <a:pPr>
              <a:defRPr/>
            </a:pPr>
            <a:fld id="{39C39AF3-F640-48EA-B39B-91400092DB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800" y="1219200"/>
            <a:ext cx="8229600" cy="4525963"/>
          </a:xfrm>
        </p:spPr>
        <p:txBody>
          <a:bodyPr/>
          <a:lstStyle/>
          <a:p>
            <a:pPr lvl="0"/>
            <a:endParaRPr lang="en-US" noProof="0"/>
          </a:p>
        </p:txBody>
      </p:sp>
      <p:sp>
        <p:nvSpPr>
          <p:cNvPr id="4" name="Date Placeholder 3"/>
          <p:cNvSpPr>
            <a:spLocks noGrp="1"/>
          </p:cNvSpPr>
          <p:nvPr>
            <p:ph type="dt" sz="half" idx="10"/>
          </p:nvPr>
        </p:nvSpPr>
        <p:spPr>
          <a:xfrm>
            <a:off x="0" y="6096000"/>
            <a:ext cx="2133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11"/>
          </p:nvPr>
        </p:nvSpPr>
        <p:spPr>
          <a:xfrm>
            <a:off x="0" y="6629400"/>
            <a:ext cx="8839200" cy="228600"/>
          </a:xfrm>
        </p:spPr>
        <p:txBody>
          <a:bodyPr/>
          <a:lstStyle>
            <a:lvl1pPr>
              <a:defRPr/>
            </a:lvl1pPr>
          </a:lstStyle>
          <a:p>
            <a:pPr>
              <a:defRPr/>
            </a:pPr>
            <a:r>
              <a:rPr lang="en-US"/>
              <a:t>CONFIDENTIAL© Wipro Technologies</a:t>
            </a:r>
          </a:p>
        </p:txBody>
      </p:sp>
      <p:sp>
        <p:nvSpPr>
          <p:cNvPr id="6" name="Slide Number Placeholder 5"/>
          <p:cNvSpPr>
            <a:spLocks noGrp="1"/>
          </p:cNvSpPr>
          <p:nvPr>
            <p:ph type="sldNum" sz="quarter" idx="12"/>
          </p:nvPr>
        </p:nvSpPr>
        <p:spPr>
          <a:xfrm>
            <a:off x="8839200" y="6662738"/>
            <a:ext cx="304800" cy="195262"/>
          </a:xfrm>
        </p:spPr>
        <p:txBody>
          <a:bodyPr/>
          <a:lstStyle>
            <a:lvl1pPr>
              <a:defRPr/>
            </a:lvl1pPr>
          </a:lstStyle>
          <a:p>
            <a:pPr>
              <a:defRPr/>
            </a:pPr>
            <a:fld id="{1B9FB11A-8A57-48FB-BAE1-D73AEE54F9F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28"/>
          <p:cNvSpPr>
            <a:spLocks noGrp="1" noChangeArrowheads="1"/>
          </p:cNvSpPr>
          <p:nvPr>
            <p:ph type="sldNum" sz="quarter" idx="10"/>
          </p:nvPr>
        </p:nvSpPr>
        <p:spPr/>
        <p:txBody>
          <a:bodyPr/>
          <a:lstStyle>
            <a:lvl1pPr>
              <a:defRPr>
                <a:cs typeface="Arial" pitchFamily="34" charset="0"/>
              </a:defRPr>
            </a:lvl1pPr>
          </a:lstStyle>
          <a:p>
            <a:pPr>
              <a:defRPr/>
            </a:pPr>
            <a:fld id="{D198892A-2C6C-4288-9DFC-9A2ABE2A8E1C}" type="slidenum">
              <a:rPr lang="en-GB"/>
              <a:pPr>
                <a:defRPr/>
              </a:pPr>
              <a:t>‹#›</a:t>
            </a:fld>
            <a:endParaRPr lang="en-GB" dirty="0"/>
          </a:p>
        </p:txBody>
      </p:sp>
      <p:sp>
        <p:nvSpPr>
          <p:cNvPr id="5"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sldNum" sz="quarter" idx="10"/>
          </p:nvPr>
        </p:nvSpPr>
        <p:spPr/>
        <p:txBody>
          <a:bodyPr/>
          <a:lstStyle>
            <a:lvl1pPr>
              <a:defRPr>
                <a:cs typeface="Arial" pitchFamily="34" charset="0"/>
              </a:defRPr>
            </a:lvl1pPr>
          </a:lstStyle>
          <a:p>
            <a:pPr>
              <a:defRPr/>
            </a:pPr>
            <a:fld id="{4740E348-AD69-4D0B-8992-D85FD0263144}" type="slidenum">
              <a:rPr lang="en-GB"/>
              <a:pPr>
                <a:defRPr/>
              </a:pPr>
              <a:t>‹#›</a:t>
            </a:fld>
            <a:endParaRPr lang="en-GB" dirty="0"/>
          </a:p>
        </p:txBody>
      </p:sp>
      <p:sp>
        <p:nvSpPr>
          <p:cNvPr id="5"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sldNum" sz="quarter" idx="10"/>
          </p:nvPr>
        </p:nvSpPr>
        <p:spPr/>
        <p:txBody>
          <a:bodyPr/>
          <a:lstStyle>
            <a:lvl1pPr>
              <a:defRPr>
                <a:cs typeface="Arial" pitchFamily="34" charset="0"/>
              </a:defRPr>
            </a:lvl1pPr>
          </a:lstStyle>
          <a:p>
            <a:pPr>
              <a:defRPr/>
            </a:pPr>
            <a:fld id="{BCABEC57-62D3-4FEA-AD6E-D79FB55FD5A2}" type="slidenum">
              <a:rPr lang="en-GB"/>
              <a:pPr>
                <a:defRPr/>
              </a:pPr>
              <a:t>‹#›</a:t>
            </a:fld>
            <a:endParaRPr lang="en-GB" dirty="0"/>
          </a:p>
        </p:txBody>
      </p:sp>
      <p:sp>
        <p:nvSpPr>
          <p:cNvPr id="5"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125" y="1600200"/>
            <a:ext cx="43767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600200"/>
            <a:ext cx="43783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8"/>
          <p:cNvSpPr>
            <a:spLocks noGrp="1" noChangeArrowheads="1"/>
          </p:cNvSpPr>
          <p:nvPr>
            <p:ph type="sldNum" sz="quarter" idx="10"/>
          </p:nvPr>
        </p:nvSpPr>
        <p:spPr/>
        <p:txBody>
          <a:bodyPr/>
          <a:lstStyle>
            <a:lvl1pPr>
              <a:defRPr>
                <a:cs typeface="Arial" pitchFamily="34" charset="0"/>
              </a:defRPr>
            </a:lvl1pPr>
          </a:lstStyle>
          <a:p>
            <a:pPr>
              <a:defRPr/>
            </a:pPr>
            <a:fld id="{17B9A9E2-3525-4D94-9EDB-E5C26B4C7CC7}" type="slidenum">
              <a:rPr lang="en-GB"/>
              <a:pPr>
                <a:defRPr/>
              </a:pPr>
              <a:t>‹#›</a:t>
            </a:fld>
            <a:endParaRPr lang="en-GB" dirty="0"/>
          </a:p>
        </p:txBody>
      </p:sp>
      <p:sp>
        <p:nvSpPr>
          <p:cNvPr id="6"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8"/>
          <p:cNvSpPr>
            <a:spLocks noGrp="1" noChangeArrowheads="1"/>
          </p:cNvSpPr>
          <p:nvPr>
            <p:ph type="sldNum" sz="quarter" idx="10"/>
          </p:nvPr>
        </p:nvSpPr>
        <p:spPr/>
        <p:txBody>
          <a:bodyPr/>
          <a:lstStyle>
            <a:lvl1pPr>
              <a:defRPr>
                <a:cs typeface="Arial" pitchFamily="34" charset="0"/>
              </a:defRPr>
            </a:lvl1pPr>
          </a:lstStyle>
          <a:p>
            <a:pPr>
              <a:defRPr/>
            </a:pPr>
            <a:fld id="{95A6B126-5DA5-4460-B7DF-2A5924BA16AF}" type="slidenum">
              <a:rPr lang="en-GB"/>
              <a:pPr>
                <a:defRPr/>
              </a:pPr>
              <a:t>‹#›</a:t>
            </a:fld>
            <a:endParaRPr lang="en-GB" dirty="0"/>
          </a:p>
        </p:txBody>
      </p:sp>
      <p:sp>
        <p:nvSpPr>
          <p:cNvPr id="8"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8"/>
          <p:cNvSpPr>
            <a:spLocks noGrp="1" noChangeArrowheads="1"/>
          </p:cNvSpPr>
          <p:nvPr>
            <p:ph type="sldNum" sz="quarter" idx="10"/>
          </p:nvPr>
        </p:nvSpPr>
        <p:spPr/>
        <p:txBody>
          <a:bodyPr/>
          <a:lstStyle>
            <a:lvl1pPr>
              <a:defRPr>
                <a:cs typeface="Arial" pitchFamily="34" charset="0"/>
              </a:defRPr>
            </a:lvl1pPr>
          </a:lstStyle>
          <a:p>
            <a:pPr>
              <a:defRPr/>
            </a:pPr>
            <a:fld id="{788E3635-BB34-4398-B15F-5414B311C7AA}" type="slidenum">
              <a:rPr lang="en-GB"/>
              <a:pPr>
                <a:defRPr/>
              </a:pPr>
              <a:t>‹#›</a:t>
            </a:fld>
            <a:endParaRPr lang="en-GB" dirty="0"/>
          </a:p>
        </p:txBody>
      </p:sp>
      <p:sp>
        <p:nvSpPr>
          <p:cNvPr id="4"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sldNum" sz="quarter" idx="10"/>
          </p:nvPr>
        </p:nvSpPr>
        <p:spPr/>
        <p:txBody>
          <a:bodyPr/>
          <a:lstStyle>
            <a:lvl1pPr>
              <a:defRPr>
                <a:cs typeface="Arial" pitchFamily="34" charset="0"/>
              </a:defRPr>
            </a:lvl1pPr>
          </a:lstStyle>
          <a:p>
            <a:pPr>
              <a:defRPr/>
            </a:pPr>
            <a:fld id="{3C02BDC1-21C7-49AC-8CF3-D00A5C98FF59}" type="slidenum">
              <a:rPr lang="en-GB"/>
              <a:pPr>
                <a:defRPr/>
              </a:pPr>
              <a:t>‹#›</a:t>
            </a:fld>
            <a:endParaRPr lang="en-GB" dirty="0"/>
          </a:p>
        </p:txBody>
      </p:sp>
      <p:sp>
        <p:nvSpPr>
          <p:cNvPr id="3"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sldNum" sz="quarter" idx="10"/>
          </p:nvPr>
        </p:nvSpPr>
        <p:spPr/>
        <p:txBody>
          <a:bodyPr/>
          <a:lstStyle>
            <a:lvl1pPr>
              <a:defRPr>
                <a:cs typeface="Arial" pitchFamily="34" charset="0"/>
              </a:defRPr>
            </a:lvl1pPr>
          </a:lstStyle>
          <a:p>
            <a:pPr>
              <a:defRPr/>
            </a:pPr>
            <a:fld id="{AB5061FF-E75D-4507-8ADA-791F37AA2FFA}" type="slidenum">
              <a:rPr lang="en-GB"/>
              <a:pPr>
                <a:defRPr/>
              </a:pPr>
              <a:t>‹#›</a:t>
            </a:fld>
            <a:endParaRPr lang="en-GB" dirty="0"/>
          </a:p>
        </p:txBody>
      </p:sp>
      <p:sp>
        <p:nvSpPr>
          <p:cNvPr id="6"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Rectangle 60"/>
          <p:cNvSpPr>
            <a:spLocks noGrp="1" noChangeArrowheads="1"/>
          </p:cNvSpPr>
          <p:nvPr>
            <p:ph type="sldNum" sz="quarter" idx="10"/>
          </p:nvPr>
        </p:nvSpPr>
        <p:spPr/>
        <p:txBody>
          <a:bodyPr/>
          <a:lstStyle>
            <a:lvl1pPr>
              <a:defRPr/>
            </a:lvl1pPr>
          </a:lstStyle>
          <a:p>
            <a:pPr>
              <a:defRPr/>
            </a:pPr>
            <a:fld id="{9864BF10-B4D9-4D44-92B4-B5F540DE8788}" type="slidenum">
              <a:rPr lang="en-US"/>
              <a:pPr>
                <a:defRPr/>
              </a:pPr>
              <a:t>‹#›</a:t>
            </a:fld>
            <a:endParaRPr lang="en-US" dirty="0"/>
          </a:p>
        </p:txBody>
      </p:sp>
      <p:sp>
        <p:nvSpPr>
          <p:cNvPr id="5" name="Rectangle 62"/>
          <p:cNvSpPr>
            <a:spLocks noGrp="1" noChangeArrowheads="1"/>
          </p:cNvSpPr>
          <p:nvPr>
            <p:ph type="ftr" sz="quarter" idx="11"/>
          </p:nvPr>
        </p:nvSpPr>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sldNum" sz="quarter" idx="10"/>
          </p:nvPr>
        </p:nvSpPr>
        <p:spPr/>
        <p:txBody>
          <a:bodyPr/>
          <a:lstStyle>
            <a:lvl1pPr>
              <a:defRPr>
                <a:cs typeface="Arial" pitchFamily="34" charset="0"/>
              </a:defRPr>
            </a:lvl1pPr>
          </a:lstStyle>
          <a:p>
            <a:pPr>
              <a:defRPr/>
            </a:pPr>
            <a:fld id="{FBE6A167-D1E0-454A-8B3C-5323B01DCAE7}" type="slidenum">
              <a:rPr lang="en-GB"/>
              <a:pPr>
                <a:defRPr/>
              </a:pPr>
              <a:t>‹#›</a:t>
            </a:fld>
            <a:endParaRPr lang="en-GB" dirty="0"/>
          </a:p>
        </p:txBody>
      </p:sp>
      <p:sp>
        <p:nvSpPr>
          <p:cNvPr id="6"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sldNum" sz="quarter" idx="10"/>
          </p:nvPr>
        </p:nvSpPr>
        <p:spPr/>
        <p:txBody>
          <a:bodyPr/>
          <a:lstStyle>
            <a:lvl1pPr>
              <a:defRPr>
                <a:cs typeface="Arial" pitchFamily="34" charset="0"/>
              </a:defRPr>
            </a:lvl1pPr>
          </a:lstStyle>
          <a:p>
            <a:pPr>
              <a:defRPr/>
            </a:pPr>
            <a:fld id="{A50B45C8-8D76-4F73-AAE8-9E9CA631BBE6}" type="slidenum">
              <a:rPr lang="en-GB"/>
              <a:pPr>
                <a:defRPr/>
              </a:pPr>
              <a:t>‹#›</a:t>
            </a:fld>
            <a:endParaRPr lang="en-GB" dirty="0"/>
          </a:p>
        </p:txBody>
      </p:sp>
      <p:sp>
        <p:nvSpPr>
          <p:cNvPr id="5"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425450"/>
            <a:ext cx="2225675" cy="5700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1125" y="425450"/>
            <a:ext cx="6529388" cy="5700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sldNum" sz="quarter" idx="10"/>
          </p:nvPr>
        </p:nvSpPr>
        <p:spPr/>
        <p:txBody>
          <a:bodyPr/>
          <a:lstStyle>
            <a:lvl1pPr>
              <a:defRPr>
                <a:cs typeface="Arial" pitchFamily="34" charset="0"/>
              </a:defRPr>
            </a:lvl1pPr>
          </a:lstStyle>
          <a:p>
            <a:pPr>
              <a:defRPr/>
            </a:pPr>
            <a:fld id="{4355A4EC-D049-4C0F-B26B-F14A0EEC96DF}" type="slidenum">
              <a:rPr lang="en-GB"/>
              <a:pPr>
                <a:defRPr/>
              </a:pPr>
              <a:t>‹#›</a:t>
            </a:fld>
            <a:endParaRPr lang="en-GB" dirty="0"/>
          </a:p>
        </p:txBody>
      </p:sp>
      <p:sp>
        <p:nvSpPr>
          <p:cNvPr id="5" name="Rectangle 1029"/>
          <p:cNvSpPr>
            <a:spLocks noGrp="1" noChangeArrowheads="1"/>
          </p:cNvSpPr>
          <p:nvPr>
            <p:ph type="ftr" sz="quarter" idx="11"/>
          </p:nvPr>
        </p:nvSpPr>
        <p:spPr/>
        <p:txBody>
          <a:bodyPr/>
          <a:lstStyle>
            <a:lvl1pPr>
              <a:defRPr>
                <a:cs typeface="Arial" pitchFamily="34" charset="0"/>
              </a:defRPr>
            </a:lvl1pPr>
          </a:lstStyle>
          <a:p>
            <a:pPr>
              <a:defRPr/>
            </a:pPr>
            <a:r>
              <a:rPr lang="en-GB"/>
              <a:t>Copyright © 2009 Accenture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3" name="Rectangle 60"/>
          <p:cNvSpPr>
            <a:spLocks noGrp="1" noChangeArrowheads="1"/>
          </p:cNvSpPr>
          <p:nvPr>
            <p:ph type="sldNum" sz="quarter" idx="10"/>
          </p:nvPr>
        </p:nvSpPr>
        <p:spPr/>
        <p:txBody>
          <a:bodyPr/>
          <a:lstStyle>
            <a:lvl1pPr>
              <a:defRPr/>
            </a:lvl1pPr>
          </a:lstStyle>
          <a:p>
            <a:pPr>
              <a:defRPr/>
            </a:pPr>
            <a:fld id="{CF0B9BBF-73C8-47E1-908F-C0682A9802CD}" type="slidenum">
              <a:rPr lang="en-US"/>
              <a:pPr>
                <a:defRPr/>
              </a:pPr>
              <a:t>‹#›</a:t>
            </a:fld>
            <a:endParaRPr lang="en-US" dirty="0"/>
          </a:p>
        </p:txBody>
      </p:sp>
      <p:sp>
        <p:nvSpPr>
          <p:cNvPr id="4" name="Rectangle 62"/>
          <p:cNvSpPr>
            <a:spLocks noGrp="1" noChangeArrowheads="1"/>
          </p:cNvSpPr>
          <p:nvPr>
            <p:ph type="ftr" sz="quarter" idx="11"/>
          </p:nvPr>
        </p:nvSpPr>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bg>
      <p:bgPr>
        <a:solidFill>
          <a:srgbClr val="557799"/>
        </a:solidFill>
        <a:effectLst/>
      </p:bgPr>
    </p:bg>
    <p:spTree>
      <p:nvGrpSpPr>
        <p:cNvPr id="1" name=""/>
        <p:cNvGrpSpPr/>
        <p:nvPr/>
      </p:nvGrpSpPr>
      <p:grpSpPr>
        <a:xfrm>
          <a:off x="0" y="0"/>
          <a:ext cx="0" cy="0"/>
          <a:chOff x="0" y="0"/>
          <a:chExt cx="0" cy="0"/>
        </a:xfrm>
      </p:grpSpPr>
      <p:sp>
        <p:nvSpPr>
          <p:cNvPr id="3" name="Rectangle 14"/>
          <p:cNvSpPr/>
          <p:nvPr/>
        </p:nvSpPr>
        <p:spPr>
          <a:xfrm>
            <a:off x="0" y="0"/>
            <a:ext cx="2357438" cy="1928813"/>
          </a:xfrm>
          <a:prstGeom prst="rect">
            <a:avLst/>
          </a:prstGeom>
          <a:solidFill>
            <a:srgbClr val="5577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557799"/>
              </a:solidFill>
            </a:endParaRPr>
          </a:p>
        </p:txBody>
      </p:sp>
      <p:pic>
        <p:nvPicPr>
          <p:cNvPr id="4" name="Picture 112"/>
          <p:cNvPicPr>
            <a:picLocks noChangeAspect="1" noChangeArrowheads="1"/>
          </p:cNvPicPr>
          <p:nvPr/>
        </p:nvPicPr>
        <p:blipFill>
          <a:blip r:embed="rId2" cstate="print"/>
          <a:srcRect/>
          <a:stretch>
            <a:fillRect/>
          </a:stretch>
        </p:blipFill>
        <p:spPr bwMode="gray">
          <a:xfrm>
            <a:off x="279400" y="2149475"/>
            <a:ext cx="3821113" cy="1885950"/>
          </a:xfrm>
          <a:prstGeom prst="rect">
            <a:avLst/>
          </a:prstGeom>
          <a:noFill/>
          <a:ln w="9525">
            <a:noFill/>
            <a:miter lim="800000"/>
            <a:headEnd/>
            <a:tailEnd/>
          </a:ln>
        </p:spPr>
      </p:pic>
      <p:cxnSp>
        <p:nvCxnSpPr>
          <p:cNvPr id="5" name="Straight Connector 12"/>
          <p:cNvCxnSpPr>
            <a:cxnSpLocks noChangeShapeType="1"/>
          </p:cNvCxnSpPr>
          <p:nvPr/>
        </p:nvCxnSpPr>
        <p:spPr bwMode="auto">
          <a:xfrm>
            <a:off x="0" y="3432175"/>
            <a:ext cx="9144000" cy="1588"/>
          </a:xfrm>
          <a:prstGeom prst="line">
            <a:avLst/>
          </a:prstGeom>
          <a:noFill/>
          <a:ln w="25400" algn="ctr">
            <a:solidFill>
              <a:schemeClr val="bg1"/>
            </a:solidFill>
            <a:round/>
            <a:headEnd/>
            <a:tailEnd/>
          </a:ln>
        </p:spPr>
      </p:cxnSp>
      <p:pic>
        <p:nvPicPr>
          <p:cNvPr id="6" name="Picture 10" descr="Cyclist_on_grayblue_lrge.png"/>
          <p:cNvPicPr>
            <a:picLocks noChangeAspect="1"/>
          </p:cNvPicPr>
          <p:nvPr/>
        </p:nvPicPr>
        <p:blipFill>
          <a:blip r:embed="rId3" cstate="print"/>
          <a:srcRect/>
          <a:stretch>
            <a:fillRect/>
          </a:stretch>
        </p:blipFill>
        <p:spPr bwMode="auto">
          <a:xfrm>
            <a:off x="3079750" y="1465263"/>
            <a:ext cx="6064250" cy="5392737"/>
          </a:xfrm>
          <a:prstGeom prst="rect">
            <a:avLst/>
          </a:prstGeom>
          <a:noFill/>
          <a:ln w="9525">
            <a:noFill/>
            <a:miter lim="800000"/>
            <a:headEnd/>
            <a:tailEnd/>
          </a:ln>
        </p:spPr>
      </p:pic>
      <p:sp>
        <p:nvSpPr>
          <p:cNvPr id="7" name="Text Box 111"/>
          <p:cNvSpPr txBox="1">
            <a:spLocks noChangeArrowheads="1"/>
          </p:cNvSpPr>
          <p:nvPr/>
        </p:nvSpPr>
        <p:spPr bwMode="gray">
          <a:xfrm>
            <a:off x="392113" y="6557963"/>
            <a:ext cx="8478837" cy="242887"/>
          </a:xfrm>
          <a:prstGeom prst="rect">
            <a:avLst/>
          </a:prstGeom>
          <a:noFill/>
          <a:ln w="12700">
            <a:noFill/>
            <a:miter lim="800000"/>
            <a:headEnd/>
            <a:tailEnd/>
          </a:ln>
          <a:effectLst/>
        </p:spPr>
        <p:txBody>
          <a:bodyPr lIns="90488" tIns="44450" rIns="90488" bIns="44450">
            <a:spAutoFit/>
          </a:bodyPr>
          <a:lstStyle/>
          <a:p>
            <a:pPr fontAlgn="auto">
              <a:spcBef>
                <a:spcPts val="0"/>
              </a:spcBef>
              <a:spcAft>
                <a:spcPts val="0"/>
              </a:spcAft>
              <a:defRPr/>
            </a:pPr>
            <a:r>
              <a:rPr lang="en-GB" sz="1000" dirty="0">
                <a:solidFill>
                  <a:schemeClr val="bg1"/>
                </a:solidFill>
                <a:latin typeface="Arial" pitchFamily="34" charset="0"/>
                <a:cs typeface="Arial" pitchFamily="34" charset="0"/>
              </a:rPr>
              <a:t>Copyright © 2010 Accenture  All Rights Reserved. Accenture, its logo, and High Performance Delivered are trademarks of Accenture.</a:t>
            </a:r>
          </a:p>
        </p:txBody>
      </p:sp>
      <p:sp>
        <p:nvSpPr>
          <p:cNvPr id="2" name="Title 1"/>
          <p:cNvSpPr>
            <a:spLocks noGrp="1"/>
          </p:cNvSpPr>
          <p:nvPr>
            <p:ph type="ctrTitle"/>
          </p:nvPr>
        </p:nvSpPr>
        <p:spPr>
          <a:xfrm>
            <a:off x="2428860" y="214290"/>
            <a:ext cx="6486516" cy="1255711"/>
          </a:xfrm>
        </p:spPr>
        <p:txBody>
          <a:bodyPr anchor="t">
            <a:normAutofit/>
          </a:bodyPr>
          <a:lstStyle>
            <a:lvl1pPr algn="l">
              <a:defRPr sz="3000" baseline="0">
                <a:solidFill>
                  <a:srgbClr val="EB9900"/>
                </a:solidFill>
                <a:latin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Slide">
    <p:spTree>
      <p:nvGrpSpPr>
        <p:cNvPr id="1" name=""/>
        <p:cNvGrpSpPr/>
        <p:nvPr/>
      </p:nvGrpSpPr>
      <p:grpSpPr>
        <a:xfrm>
          <a:off x="0" y="0"/>
          <a:ext cx="0" cy="0"/>
          <a:chOff x="0" y="0"/>
          <a:chExt cx="0" cy="0"/>
        </a:xfrm>
      </p:grpSpPr>
      <p:pic>
        <p:nvPicPr>
          <p:cNvPr id="5"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3" name="Content Placeholder 2"/>
          <p:cNvSpPr>
            <a:spLocks noGrp="1"/>
          </p:cNvSpPr>
          <p:nvPr>
            <p:ph idx="1"/>
          </p:nvPr>
        </p:nvSpPr>
        <p:spPr>
          <a:xfrm>
            <a:off x="281322" y="1403367"/>
            <a:ext cx="8384842" cy="4525963"/>
          </a:xfrm>
        </p:spPr>
        <p:txBody>
          <a:bodyPr tIns="0" rIns="0"/>
          <a:lstStyle>
            <a:lvl1pPr>
              <a:defRPr/>
            </a:lvl1pPr>
            <a:lvl2pPr>
              <a:buClr>
                <a:srgbClr val="557799"/>
              </a:buClr>
              <a:defRPr/>
            </a:lvl2pPr>
            <a:lvl3pPr>
              <a:buClr>
                <a:srgbClr val="557799"/>
              </a:buClr>
              <a:defRPr/>
            </a:lvl3pPr>
            <a:lvl4pPr>
              <a:buClr>
                <a:srgbClr val="557799"/>
              </a:buClr>
              <a:defRPr baseline="0"/>
            </a:lvl4pPr>
            <a:lvl5pPr>
              <a:buClr>
                <a:srgbClr val="557799"/>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1"/>
          <p:cNvSpPr>
            <a:spLocks noGrp="1"/>
          </p:cNvSpPr>
          <p:nvPr>
            <p:ph type="title"/>
          </p:nvPr>
        </p:nvSpPr>
        <p:spPr>
          <a:xfrm>
            <a:off x="2428859" y="226990"/>
            <a:ext cx="5343541" cy="868346"/>
          </a:xfrm>
        </p:spPr>
        <p:txBody>
          <a:bodyPr>
            <a:noAutofit/>
          </a:bodyPr>
          <a:lstStyle>
            <a:lvl1pPr>
              <a:defRPr sz="2600">
                <a:solidFill>
                  <a:srgbClr val="EB9900"/>
                </a:solidFill>
              </a:defRPr>
            </a:lvl1pPr>
          </a:lstStyle>
          <a:p>
            <a:r>
              <a:rPr lang="en-US" dirty="0" smtClean="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Slide">
    <p:spTree>
      <p:nvGrpSpPr>
        <p:cNvPr id="1" name=""/>
        <p:cNvGrpSpPr/>
        <p:nvPr/>
      </p:nvGrpSpPr>
      <p:grpSpPr>
        <a:xfrm>
          <a:off x="0" y="0"/>
          <a:ext cx="0" cy="0"/>
          <a:chOff x="0" y="0"/>
          <a:chExt cx="0" cy="0"/>
        </a:xfrm>
      </p:grpSpPr>
      <p:pic>
        <p:nvPicPr>
          <p:cNvPr id="2"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 Column Slide">
    <p:spTree>
      <p:nvGrpSpPr>
        <p:cNvPr id="1" name=""/>
        <p:cNvGrpSpPr/>
        <p:nvPr/>
      </p:nvGrpSpPr>
      <p:grpSpPr>
        <a:xfrm>
          <a:off x="0" y="0"/>
          <a:ext cx="0" cy="0"/>
          <a:chOff x="0" y="0"/>
          <a:chExt cx="0" cy="0"/>
        </a:xfrm>
      </p:grpSpPr>
      <p:pic>
        <p:nvPicPr>
          <p:cNvPr id="5"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4" name="Content Placeholder 3"/>
          <p:cNvSpPr>
            <a:spLocks noGrp="1"/>
          </p:cNvSpPr>
          <p:nvPr>
            <p:ph sz="half" idx="2"/>
          </p:nvPr>
        </p:nvSpPr>
        <p:spPr>
          <a:xfrm>
            <a:off x="4575175" y="1403367"/>
            <a:ext cx="4123961" cy="4525963"/>
          </a:xfrm>
        </p:spPr>
        <p:txBody>
          <a:bodyPr tIns="0" rIns="0"/>
          <a:lstStyle>
            <a:lvl1pPr marL="0" indent="0">
              <a:buClr>
                <a:srgbClr val="557799"/>
              </a:buClr>
              <a:defRPr sz="2400"/>
            </a:lvl1pPr>
            <a:lvl2pPr>
              <a:buClr>
                <a:srgbClr val="557799"/>
              </a:buClr>
              <a:defRPr sz="2200"/>
            </a:lvl2pPr>
            <a:lvl3pPr>
              <a:buClr>
                <a:srgbClr val="557799"/>
              </a:buClr>
              <a:defRPr sz="2000"/>
            </a:lvl3pPr>
            <a:lvl4pPr>
              <a:buClr>
                <a:srgbClr val="557799"/>
              </a:buClr>
              <a:defRPr sz="1800"/>
            </a:lvl4pPr>
            <a:lvl5pPr>
              <a:buClr>
                <a:srgbClr val="557799"/>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3"/>
          <p:cNvSpPr>
            <a:spLocks noGrp="1"/>
          </p:cNvSpPr>
          <p:nvPr>
            <p:ph sz="half" idx="10"/>
          </p:nvPr>
        </p:nvSpPr>
        <p:spPr>
          <a:xfrm>
            <a:off x="284163" y="1403367"/>
            <a:ext cx="4123961" cy="4525963"/>
          </a:xfrm>
        </p:spPr>
        <p:txBody>
          <a:bodyPr tIns="0" rIns="0"/>
          <a:lstStyle>
            <a:lvl1pPr marL="0" indent="0">
              <a:buClr>
                <a:srgbClr val="557799"/>
              </a:buClr>
              <a:defRPr sz="2400"/>
            </a:lvl1pPr>
            <a:lvl2pPr>
              <a:buClr>
                <a:srgbClr val="557799"/>
              </a:buClr>
              <a:defRPr sz="2200"/>
            </a:lvl2pPr>
            <a:lvl3pPr>
              <a:buClr>
                <a:srgbClr val="557799"/>
              </a:buClr>
              <a:defRPr sz="2000"/>
            </a:lvl3pPr>
            <a:lvl4pPr>
              <a:buClr>
                <a:srgbClr val="557799"/>
              </a:buClr>
              <a:defRPr sz="1800"/>
            </a:lvl4pPr>
            <a:lvl5pPr>
              <a:buClr>
                <a:srgbClr val="557799"/>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Title 1"/>
          <p:cNvSpPr>
            <a:spLocks noGrp="1"/>
          </p:cNvSpPr>
          <p:nvPr>
            <p:ph type="title"/>
          </p:nvPr>
        </p:nvSpPr>
        <p:spPr>
          <a:xfrm>
            <a:off x="2428859" y="226990"/>
            <a:ext cx="5343541" cy="868346"/>
          </a:xfrm>
        </p:spPr>
        <p:txBody>
          <a:bodyPr>
            <a:noAutofit/>
          </a:bodyPr>
          <a:lstStyle>
            <a:lvl1pPr>
              <a:defRPr sz="2600">
                <a:solidFill>
                  <a:srgbClr val="EB9900"/>
                </a:solidFill>
              </a:defRPr>
            </a:lvl1pPr>
          </a:lstStyle>
          <a:p>
            <a:r>
              <a:rPr lang="en-US" dirty="0"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pic>
        <p:nvPicPr>
          <p:cNvPr id="4"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2" name="Title 1"/>
          <p:cNvSpPr>
            <a:spLocks noGrp="1"/>
          </p:cNvSpPr>
          <p:nvPr>
            <p:ph type="title"/>
          </p:nvPr>
        </p:nvSpPr>
        <p:spPr>
          <a:xfrm>
            <a:off x="2568575" y="374650"/>
            <a:ext cx="4405313" cy="12985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3038" y="1890713"/>
            <a:ext cx="8785225" cy="4560887"/>
          </a:xfrm>
        </p:spPr>
        <p:txBody>
          <a:bodyPr/>
          <a:lstStyle/>
          <a:p>
            <a:pPr lvl="0"/>
            <a:endParaRPr lang="en-US" noProof="0"/>
          </a:p>
        </p:txBody>
      </p:sp>
      <p:sp>
        <p:nvSpPr>
          <p:cNvPr id="5" name="Slide Number Placeholder 3"/>
          <p:cNvSpPr>
            <a:spLocks noGrp="1"/>
          </p:cNvSpPr>
          <p:nvPr>
            <p:ph type="sldNum" sz="quarter" idx="10"/>
          </p:nvPr>
        </p:nvSpPr>
        <p:spPr>
          <a:xfrm>
            <a:off x="8574088" y="6543675"/>
            <a:ext cx="384175" cy="238125"/>
          </a:xfrm>
        </p:spPr>
        <p:txBody>
          <a:bodyPr/>
          <a:lstStyle>
            <a:lvl1pPr>
              <a:defRPr/>
            </a:lvl1pPr>
          </a:lstStyle>
          <a:p>
            <a:pPr>
              <a:defRPr/>
            </a:pPr>
            <a:fld id="{24900D0A-0B3E-4746-822E-964FBB39D351}" type="slidenum">
              <a:rPr lang="en-US"/>
              <a:pPr>
                <a:defRPr/>
              </a:pPr>
              <a:t>‹#›</a:t>
            </a:fld>
            <a:endParaRPr lang="en-US"/>
          </a:p>
        </p:txBody>
      </p:sp>
      <p:sp>
        <p:nvSpPr>
          <p:cNvPr id="6" name="Footer Placeholder 4"/>
          <p:cNvSpPr>
            <a:spLocks noGrp="1"/>
          </p:cNvSpPr>
          <p:nvPr>
            <p:ph type="ftr" sz="quarter" idx="11"/>
          </p:nvPr>
        </p:nvSpPr>
        <p:spPr>
          <a:xfrm>
            <a:off x="173038" y="6543675"/>
            <a:ext cx="8401050" cy="238125"/>
          </a:xfrm>
        </p:spPr>
        <p:txBody>
          <a:bodyPr/>
          <a:lstStyle>
            <a:lvl1pPr>
              <a:defRPr/>
            </a:lvl1pPr>
          </a:lstStyle>
          <a:p>
            <a:pPr>
              <a:defRPr/>
            </a:pPr>
            <a:r>
              <a:rPr lang="en-US"/>
              <a:t>Copyright © 2009 Accenture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pic>
        <p:nvPicPr>
          <p:cNvPr id="4" name="Picture 10" descr="Cyclist_on_grayblue_lrge.png"/>
          <p:cNvPicPr>
            <a:picLocks noChangeAspect="1"/>
          </p:cNvPicPr>
          <p:nvPr/>
        </p:nvPicPr>
        <p:blipFill>
          <a:blip r:embed="rId2" cstate="print"/>
          <a:srcRect/>
          <a:stretch>
            <a:fillRect/>
          </a:stretch>
        </p:blipFill>
        <p:spPr bwMode="auto">
          <a:xfrm>
            <a:off x="7772400" y="134938"/>
            <a:ext cx="1133475" cy="1008062"/>
          </a:xfrm>
          <a:prstGeom prst="rect">
            <a:avLst/>
          </a:prstGeom>
          <a:noFill/>
          <a:ln w="9525">
            <a:noFill/>
            <a:miter lim="800000"/>
            <a:headEnd/>
            <a:tailEnd/>
          </a:ln>
        </p:spPr>
      </p:pic>
      <p:sp>
        <p:nvSpPr>
          <p:cNvPr id="2" name="Title 1"/>
          <p:cNvSpPr>
            <a:spLocks noGrp="1"/>
          </p:cNvSpPr>
          <p:nvPr>
            <p:ph type="title"/>
          </p:nvPr>
        </p:nvSpPr>
        <p:spPr>
          <a:xfrm>
            <a:off x="100013" y="303213"/>
            <a:ext cx="7172325" cy="912812"/>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C Banner"/>
          <p:cNvSpPr>
            <a:spLocks noChangeArrowheads="1"/>
          </p:cNvSpPr>
          <p:nvPr/>
        </p:nvSpPr>
        <p:spPr bwMode="gray">
          <a:xfrm>
            <a:off x="0" y="0"/>
            <a:ext cx="9144000" cy="1144588"/>
          </a:xfrm>
          <a:prstGeom prst="rect">
            <a:avLst/>
          </a:prstGeom>
          <a:solidFill>
            <a:srgbClr val="557799"/>
          </a:solidFill>
          <a:ln w="12700">
            <a:noFill/>
            <a:miter lim="800000"/>
            <a:headEnd/>
            <a:tailEnd/>
          </a:ln>
          <a:effectLst/>
        </p:spPr>
        <p:txBody>
          <a:bodyPr wrap="none" anchor="ctr"/>
          <a:lstStyle/>
          <a:p>
            <a:pPr fontAlgn="auto">
              <a:spcBef>
                <a:spcPts val="0"/>
              </a:spcBef>
              <a:spcAft>
                <a:spcPts val="0"/>
              </a:spcAft>
              <a:defRPr/>
            </a:pPr>
            <a:endParaRPr lang="en-GB" dirty="0">
              <a:latin typeface="+mn-lt"/>
              <a:cs typeface="+mn-cs"/>
            </a:endParaRPr>
          </a:p>
        </p:txBody>
      </p:sp>
      <p:sp>
        <p:nvSpPr>
          <p:cNvPr id="7" name="Text Box 111"/>
          <p:cNvSpPr txBox="1">
            <a:spLocks noChangeArrowheads="1"/>
          </p:cNvSpPr>
          <p:nvPr/>
        </p:nvSpPr>
        <p:spPr bwMode="gray">
          <a:xfrm>
            <a:off x="169863" y="6557963"/>
            <a:ext cx="8478837" cy="242887"/>
          </a:xfrm>
          <a:prstGeom prst="rect">
            <a:avLst/>
          </a:prstGeom>
          <a:noFill/>
          <a:ln w="12700">
            <a:noFill/>
            <a:miter lim="800000"/>
            <a:headEnd/>
            <a:tailEnd/>
          </a:ln>
          <a:effectLst/>
        </p:spPr>
        <p:txBody>
          <a:bodyPr lIns="90488" tIns="44450" rIns="90488" bIns="44450">
            <a:spAutoFit/>
          </a:bodyPr>
          <a:lstStyle/>
          <a:p>
            <a:pPr fontAlgn="auto">
              <a:spcBef>
                <a:spcPts val="0"/>
              </a:spcBef>
              <a:spcAft>
                <a:spcPts val="0"/>
              </a:spcAft>
              <a:defRPr/>
            </a:pPr>
            <a:r>
              <a:rPr lang="en-GB" sz="1000" dirty="0">
                <a:solidFill>
                  <a:srgbClr val="557799"/>
                </a:solidFill>
                <a:latin typeface="+mn-lt"/>
                <a:cs typeface="+mn-cs"/>
              </a:rPr>
              <a:t>Copyright © 2010 Accenture  All Rights Reserved. </a:t>
            </a:r>
          </a:p>
        </p:txBody>
      </p:sp>
      <p:sp>
        <p:nvSpPr>
          <p:cNvPr id="8" name="TextBox 7"/>
          <p:cNvSpPr txBox="1"/>
          <p:nvPr/>
        </p:nvSpPr>
        <p:spPr>
          <a:xfrm>
            <a:off x="8537575" y="6575425"/>
            <a:ext cx="401638" cy="246063"/>
          </a:xfrm>
          <a:prstGeom prst="rect">
            <a:avLst/>
          </a:prstGeom>
          <a:noFill/>
        </p:spPr>
        <p:txBody>
          <a:bodyPr>
            <a:spAutoFit/>
          </a:bodyPr>
          <a:lstStyle/>
          <a:p>
            <a:pPr algn="r" fontAlgn="auto">
              <a:spcBef>
                <a:spcPts val="0"/>
              </a:spcBef>
              <a:spcAft>
                <a:spcPts val="0"/>
              </a:spcAft>
              <a:defRPr/>
            </a:pPr>
            <a:fld id="{A940A651-70DA-4D6C-A63F-433700700E5C}" type="slidenum">
              <a:rPr lang="en-US" sz="1000">
                <a:solidFill>
                  <a:srgbClr val="557799"/>
                </a:solidFill>
                <a:latin typeface="+mn-lt"/>
                <a:cs typeface="+mn-cs"/>
              </a:rPr>
              <a:pPr algn="r" fontAlgn="auto">
                <a:spcBef>
                  <a:spcPts val="0"/>
                </a:spcBef>
                <a:spcAft>
                  <a:spcPts val="0"/>
                </a:spcAft>
                <a:defRPr/>
              </a:pPr>
              <a:t>‹#›</a:t>
            </a:fld>
            <a:endParaRPr lang="en-US" sz="1000" dirty="0">
              <a:solidFill>
                <a:srgbClr val="557799"/>
              </a:solidFill>
              <a:latin typeface="+mn-lt"/>
              <a:cs typeface="+mn-cs"/>
            </a:endParaRPr>
          </a:p>
        </p:txBody>
      </p:sp>
      <p:sp>
        <p:nvSpPr>
          <p:cNvPr id="1029" name="Title Placeholder 1"/>
          <p:cNvSpPr>
            <a:spLocks noGrp="1"/>
          </p:cNvSpPr>
          <p:nvPr>
            <p:ph type="title"/>
          </p:nvPr>
        </p:nvSpPr>
        <p:spPr bwMode="auto">
          <a:xfrm>
            <a:off x="498475" y="327025"/>
            <a:ext cx="6251575" cy="654050"/>
          </a:xfrm>
          <a:prstGeom prst="rect">
            <a:avLst/>
          </a:prstGeom>
          <a:noFill/>
          <a:ln w="9525">
            <a:noFill/>
            <a:miter lim="800000"/>
            <a:headEnd/>
            <a:tailEnd/>
          </a:ln>
        </p:spPr>
        <p:txBody>
          <a:bodyPr vert="horz" wrap="square" lIns="91440" tIns="0" rIns="91440" bIns="0" numCol="1" anchor="b" anchorCtr="0" compatLnSpc="1">
            <a:prstTxWarp prst="textNoShape">
              <a:avLst/>
            </a:prstTxWarp>
          </a:bodyPr>
          <a:lstStyle/>
          <a:p>
            <a:pPr lvl="0"/>
            <a:r>
              <a:rPr lang="en-US" smtClean="0"/>
              <a:t>Slide title: uses this font color (26pt)</a:t>
            </a:r>
            <a:endParaRPr lang="en-GB" smtClean="0"/>
          </a:p>
        </p:txBody>
      </p:sp>
      <p:sp>
        <p:nvSpPr>
          <p:cNvPr id="1030" name="Text Placeholder 2"/>
          <p:cNvSpPr>
            <a:spLocks noGrp="1"/>
          </p:cNvSpPr>
          <p:nvPr>
            <p:ph type="body" idx="1"/>
          </p:nvPr>
        </p:nvSpPr>
        <p:spPr bwMode="auto">
          <a:xfrm>
            <a:off x="609600" y="1428750"/>
            <a:ext cx="8382000" cy="4525963"/>
          </a:xfrm>
          <a:prstGeom prst="rect">
            <a:avLst/>
          </a:prstGeom>
          <a:noFill/>
          <a:ln w="9525">
            <a:noFill/>
            <a:miter lim="800000"/>
            <a:headEnd/>
            <a:tailEnd/>
          </a:ln>
        </p:spPr>
        <p:txBody>
          <a:bodyPr vert="horz" wrap="square" lIns="0" tIns="45720" rIns="91440" bIns="0" numCol="1" anchor="t" anchorCtr="0" compatLnSpc="1">
            <a:prstTxWarp prst="textNoShape">
              <a:avLst/>
            </a:prstTxWarp>
          </a:bodyPr>
          <a:lstStyle/>
          <a:p>
            <a:pPr lvl="0"/>
            <a:r>
              <a:rPr lang="en-US" smtClean="0"/>
              <a:t>Slide copy uses this color (26pt)</a:t>
            </a:r>
          </a:p>
          <a:p>
            <a:pPr lvl="0"/>
            <a:r>
              <a:rPr lang="en-US" smtClean="0"/>
              <a:t>Bullet point level 1 (26pt)</a:t>
            </a:r>
          </a:p>
          <a:p>
            <a:pPr lvl="0"/>
            <a:r>
              <a:rPr lang="en-US" smtClean="0"/>
              <a:t>Bullet point level 2 (24pt)</a:t>
            </a:r>
          </a:p>
          <a:p>
            <a:pPr lvl="0"/>
            <a:r>
              <a:rPr lang="en-US" smtClean="0"/>
              <a:t>Bullet point level 3 (22pt)</a:t>
            </a:r>
          </a:p>
          <a:p>
            <a:pPr lvl="0"/>
            <a:r>
              <a:rPr lang="en-US" smtClean="0"/>
              <a:t>Bullet point level 4 (20pt)</a:t>
            </a:r>
            <a:endParaRPr lang="en-GB" smtClean="0"/>
          </a:p>
        </p:txBody>
      </p:sp>
      <p:sp>
        <p:nvSpPr>
          <p:cNvPr id="9" name="Rectangle 60"/>
          <p:cNvSpPr>
            <a:spLocks noGrp="1" noChangeArrowheads="1"/>
          </p:cNvSpPr>
          <p:nvPr>
            <p:ph type="sldNum" sz="quarter" idx="4"/>
          </p:nvPr>
        </p:nvSpPr>
        <p:spPr>
          <a:xfrm>
            <a:off x="7269163" y="6503988"/>
            <a:ext cx="1693862" cy="269875"/>
          </a:xfrm>
          <a:prstGeom prst="rect">
            <a:avLst/>
          </a:prstGeom>
        </p:spPr>
        <p:txBody>
          <a:bodyPr/>
          <a:lstStyle>
            <a:lvl1pPr fontAlgn="auto">
              <a:spcBef>
                <a:spcPts val="0"/>
              </a:spcBef>
              <a:spcAft>
                <a:spcPts val="0"/>
              </a:spcAft>
              <a:defRPr>
                <a:latin typeface="+mn-lt"/>
                <a:cs typeface="+mn-cs"/>
              </a:defRPr>
            </a:lvl1pPr>
          </a:lstStyle>
          <a:p>
            <a:pPr>
              <a:defRPr/>
            </a:pPr>
            <a:fld id="{A71A66FC-D102-4D18-AA65-1D3A0F4342DE}" type="slidenum">
              <a:rPr lang="en-US"/>
              <a:pPr>
                <a:defRPr/>
              </a:pPr>
              <a:t>‹#›</a:t>
            </a:fld>
            <a:endParaRPr lang="en-US" dirty="0"/>
          </a:p>
        </p:txBody>
      </p:sp>
      <p:sp>
        <p:nvSpPr>
          <p:cNvPr id="10" name="Rectangle 62"/>
          <p:cNvSpPr>
            <a:spLocks noGrp="1" noChangeArrowheads="1"/>
          </p:cNvSpPr>
          <p:nvPr>
            <p:ph type="ftr" sz="quarter" idx="3"/>
          </p:nvPr>
        </p:nvSpPr>
        <p:spPr>
          <a:xfrm>
            <a:off x="144463" y="6324600"/>
            <a:ext cx="4489450" cy="457200"/>
          </a:xfrm>
          <a:prstGeom prst="rect">
            <a:avLst/>
          </a:prstGeom>
        </p:spPr>
        <p:txBody>
          <a:bodyPr/>
          <a:lstStyle>
            <a:lvl1pPr fontAlgn="auto">
              <a:spcBef>
                <a:spcPts val="0"/>
              </a:spcBef>
              <a:spcAft>
                <a:spcPts val="0"/>
              </a:spcAft>
              <a:defRPr>
                <a:latin typeface="+mn-lt"/>
                <a:cs typeface="+mn-cs"/>
              </a:defRPr>
            </a:lvl1pPr>
          </a:lstStyle>
          <a:p>
            <a:pPr>
              <a:defRPr/>
            </a:pPr>
            <a:r>
              <a:rPr lang="en-US"/>
              <a:t>Copyright © 2010 Accenture All Rights Reserved.</a:t>
            </a:r>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pitchFamily="34" charset="0"/>
          <a:cs typeface="Arial" pitchFamily="34" charset="0"/>
        </a:defRPr>
      </a:lvl2pPr>
      <a:lvl3pPr algn="l" rtl="0" eaLnBrk="0" fontAlgn="base" hangingPunct="0">
        <a:spcBef>
          <a:spcPct val="0"/>
        </a:spcBef>
        <a:spcAft>
          <a:spcPct val="0"/>
        </a:spcAft>
        <a:defRPr sz="2600">
          <a:solidFill>
            <a:schemeClr val="bg1"/>
          </a:solidFill>
          <a:latin typeface="Arial" pitchFamily="34" charset="0"/>
          <a:cs typeface="Arial" pitchFamily="34" charset="0"/>
        </a:defRPr>
      </a:lvl3pPr>
      <a:lvl4pPr algn="l" rtl="0" eaLnBrk="0" fontAlgn="base" hangingPunct="0">
        <a:spcBef>
          <a:spcPct val="0"/>
        </a:spcBef>
        <a:spcAft>
          <a:spcPct val="0"/>
        </a:spcAft>
        <a:defRPr sz="2600">
          <a:solidFill>
            <a:schemeClr val="bg1"/>
          </a:solidFill>
          <a:latin typeface="Arial" pitchFamily="34" charset="0"/>
          <a:cs typeface="Arial" pitchFamily="34" charset="0"/>
        </a:defRPr>
      </a:lvl4pPr>
      <a:lvl5pPr algn="l" rtl="0" eaLnBrk="0" fontAlgn="base" hangingPunct="0">
        <a:spcBef>
          <a:spcPct val="0"/>
        </a:spcBef>
        <a:spcAft>
          <a:spcPct val="0"/>
        </a:spcAft>
        <a:defRPr sz="2600">
          <a:solidFill>
            <a:schemeClr val="bg1"/>
          </a:solidFill>
          <a:latin typeface="Arial" pitchFamily="34" charset="0"/>
          <a:cs typeface="Arial" pitchFamily="34" charset="0"/>
        </a:defRPr>
      </a:lvl5pPr>
      <a:lvl6pPr marL="457200" algn="l" rtl="0" eaLnBrk="0" fontAlgn="base" hangingPunct="0">
        <a:spcBef>
          <a:spcPct val="0"/>
        </a:spcBef>
        <a:spcAft>
          <a:spcPct val="0"/>
        </a:spcAft>
        <a:defRPr sz="2600">
          <a:solidFill>
            <a:srgbClr val="EB9900"/>
          </a:solidFill>
          <a:latin typeface="Arial" pitchFamily="34" charset="0"/>
          <a:cs typeface="Arial" pitchFamily="34" charset="0"/>
        </a:defRPr>
      </a:lvl6pPr>
      <a:lvl7pPr marL="914400" algn="l" rtl="0" eaLnBrk="0" fontAlgn="base" hangingPunct="0">
        <a:spcBef>
          <a:spcPct val="0"/>
        </a:spcBef>
        <a:spcAft>
          <a:spcPct val="0"/>
        </a:spcAft>
        <a:defRPr sz="2600">
          <a:solidFill>
            <a:srgbClr val="EB9900"/>
          </a:solidFill>
          <a:latin typeface="Arial" pitchFamily="34" charset="0"/>
          <a:cs typeface="Arial" pitchFamily="34" charset="0"/>
        </a:defRPr>
      </a:lvl7pPr>
      <a:lvl8pPr marL="1371600" algn="l" rtl="0" eaLnBrk="0" fontAlgn="base" hangingPunct="0">
        <a:spcBef>
          <a:spcPct val="0"/>
        </a:spcBef>
        <a:spcAft>
          <a:spcPct val="0"/>
        </a:spcAft>
        <a:defRPr sz="2600">
          <a:solidFill>
            <a:srgbClr val="EB9900"/>
          </a:solidFill>
          <a:latin typeface="Arial" pitchFamily="34" charset="0"/>
          <a:cs typeface="Arial" pitchFamily="34" charset="0"/>
        </a:defRPr>
      </a:lvl8pPr>
      <a:lvl9pPr marL="1828800" algn="l" rtl="0" eaLnBrk="0" fontAlgn="base" hangingPunct="0">
        <a:spcBef>
          <a:spcPct val="0"/>
        </a:spcBef>
        <a:spcAft>
          <a:spcPct val="0"/>
        </a:spcAft>
        <a:defRPr sz="2600">
          <a:solidFill>
            <a:srgbClr val="EB990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charset="0"/>
        <a:buChar char="•"/>
        <a:defRPr lang="en-US" dirty="0">
          <a:solidFill>
            <a:schemeClr val="tx1"/>
          </a:solidFill>
          <a:latin typeface="+mn-lt"/>
          <a:ea typeface="+mn-ea"/>
          <a:cs typeface="+mn-cs"/>
        </a:defRPr>
      </a:lvl1pPr>
      <a:lvl2pPr marL="342900" indent="-342900" algn="l" rtl="0" eaLnBrk="0" fontAlgn="base" hangingPunct="0">
        <a:spcBef>
          <a:spcPct val="20000"/>
        </a:spcBef>
        <a:spcAft>
          <a:spcPct val="0"/>
        </a:spcAft>
        <a:buClr>
          <a:srgbClr val="557799"/>
        </a:buClr>
        <a:buFont typeface="Arial" charset="0"/>
        <a:buChar char="•"/>
        <a:defRPr lang="en-US" dirty="0">
          <a:solidFill>
            <a:schemeClr val="tx1"/>
          </a:solidFill>
          <a:latin typeface="+mn-lt"/>
          <a:ea typeface="+mn-ea"/>
          <a:cs typeface="+mn-cs"/>
        </a:defRPr>
      </a:lvl2pPr>
      <a:lvl3pPr marL="342900" indent="-342900" algn="l" rtl="0" eaLnBrk="0" fontAlgn="base" hangingPunct="0">
        <a:spcBef>
          <a:spcPct val="20000"/>
        </a:spcBef>
        <a:spcAft>
          <a:spcPct val="0"/>
        </a:spcAft>
        <a:buClr>
          <a:srgbClr val="557799"/>
        </a:buClr>
        <a:buFont typeface="Arial" charset="0"/>
        <a:buChar char="•"/>
        <a:defRPr lang="en-US" dirty="0">
          <a:solidFill>
            <a:schemeClr val="tx1"/>
          </a:solidFill>
          <a:latin typeface="+mn-lt"/>
          <a:ea typeface="+mn-ea"/>
          <a:cs typeface="+mn-cs"/>
        </a:defRPr>
      </a:lvl3pPr>
      <a:lvl4pPr marL="342900" indent="-342900" algn="l" rtl="0" eaLnBrk="0" fontAlgn="base" hangingPunct="0">
        <a:spcBef>
          <a:spcPct val="20000"/>
        </a:spcBef>
        <a:spcAft>
          <a:spcPct val="0"/>
        </a:spcAft>
        <a:buClr>
          <a:srgbClr val="557799"/>
        </a:buClr>
        <a:buFont typeface="Arial" charset="0"/>
        <a:defRPr lang="en-US" dirty="0">
          <a:solidFill>
            <a:schemeClr val="tx1"/>
          </a:solidFill>
          <a:latin typeface="+mn-lt"/>
          <a:ea typeface="+mn-ea"/>
          <a:cs typeface="+mn-cs"/>
        </a:defRPr>
      </a:lvl4pPr>
      <a:lvl5pPr marL="342900" indent="-342900" algn="l" rtl="0" eaLnBrk="0" fontAlgn="base" hangingPunct="0">
        <a:spcBef>
          <a:spcPct val="20000"/>
        </a:spcBef>
        <a:spcAft>
          <a:spcPct val="0"/>
        </a:spcAft>
        <a:buClr>
          <a:srgbClr val="557799"/>
        </a:buClr>
        <a:buFont typeface="Arial" charset="0"/>
        <a:defRPr lang="en-GB" dirty="0">
          <a:solidFill>
            <a:schemeClr val="tx1"/>
          </a:solidFill>
          <a:latin typeface="+mn-lt"/>
          <a:ea typeface="+mn-ea"/>
          <a:cs typeface="+mn-cs"/>
        </a:defRPr>
      </a:lvl5pPr>
      <a:lvl6pPr marL="2514600" indent="-2327275" algn="l" rtl="0" eaLnBrk="0" fontAlgn="base" hangingPunct="0">
        <a:spcBef>
          <a:spcPct val="20000"/>
        </a:spcBef>
        <a:spcAft>
          <a:spcPct val="0"/>
        </a:spcAft>
        <a:buClr>
          <a:srgbClr val="557799"/>
        </a:buClr>
        <a:buFont typeface="Lucida Grande"/>
        <a:buChar char="−"/>
        <a:defRPr sz="2000">
          <a:solidFill>
            <a:srgbClr val="557799"/>
          </a:solidFill>
          <a:latin typeface="+mn-lt"/>
          <a:cs typeface="+mn-cs"/>
        </a:defRPr>
      </a:lvl6pPr>
      <a:lvl7pPr marL="2971800" indent="-2327275" algn="l" rtl="0" eaLnBrk="0" fontAlgn="base" hangingPunct="0">
        <a:spcBef>
          <a:spcPct val="20000"/>
        </a:spcBef>
        <a:spcAft>
          <a:spcPct val="0"/>
        </a:spcAft>
        <a:buClr>
          <a:srgbClr val="557799"/>
        </a:buClr>
        <a:buFont typeface="Lucida Grande"/>
        <a:buChar char="−"/>
        <a:defRPr sz="2000">
          <a:solidFill>
            <a:srgbClr val="557799"/>
          </a:solidFill>
          <a:latin typeface="+mn-lt"/>
          <a:cs typeface="+mn-cs"/>
        </a:defRPr>
      </a:lvl7pPr>
      <a:lvl8pPr marL="3429000" indent="-2327275" algn="l" rtl="0" eaLnBrk="0" fontAlgn="base" hangingPunct="0">
        <a:spcBef>
          <a:spcPct val="20000"/>
        </a:spcBef>
        <a:spcAft>
          <a:spcPct val="0"/>
        </a:spcAft>
        <a:buClr>
          <a:srgbClr val="557799"/>
        </a:buClr>
        <a:buFont typeface="Lucida Grande"/>
        <a:buChar char="−"/>
        <a:defRPr sz="2000">
          <a:solidFill>
            <a:srgbClr val="557799"/>
          </a:solidFill>
          <a:latin typeface="+mn-lt"/>
          <a:cs typeface="+mn-cs"/>
        </a:defRPr>
      </a:lvl8pPr>
      <a:lvl9pPr marL="3886200" indent="-2327275" algn="l" rtl="0" eaLnBrk="0" fontAlgn="base" hangingPunct="0">
        <a:spcBef>
          <a:spcPct val="20000"/>
        </a:spcBef>
        <a:spcAft>
          <a:spcPct val="0"/>
        </a:spcAft>
        <a:buClr>
          <a:srgbClr val="557799"/>
        </a:buClr>
        <a:buFont typeface="Lucida Grande"/>
        <a:buChar char="−"/>
        <a:defRPr sz="2000">
          <a:solidFill>
            <a:srgbClr val="5577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2994" name="AC Banner"/>
          <p:cNvSpPr>
            <a:spLocks noChangeArrowheads="1"/>
          </p:cNvSpPr>
          <p:nvPr/>
        </p:nvSpPr>
        <p:spPr bwMode="auto">
          <a:xfrm>
            <a:off x="0" y="0"/>
            <a:ext cx="9144000" cy="898525"/>
          </a:xfrm>
          <a:prstGeom prst="rect">
            <a:avLst/>
          </a:prstGeom>
          <a:solidFill>
            <a:srgbClr val="000066"/>
          </a:solidFill>
          <a:ln w="12700">
            <a:noFill/>
            <a:miter lim="800000"/>
            <a:headEnd/>
            <a:tailEnd/>
          </a:ln>
          <a:effectLst/>
        </p:spPr>
        <p:txBody>
          <a:bodyPr wrap="none" anchor="ctr"/>
          <a:lstStyle/>
          <a:p>
            <a:pPr algn="ctr" eaLnBrk="0" fontAlgn="auto" hangingPunct="0">
              <a:spcBef>
                <a:spcPts val="0"/>
              </a:spcBef>
              <a:spcAft>
                <a:spcPts val="0"/>
              </a:spcAft>
              <a:defRPr/>
            </a:pPr>
            <a:endParaRPr lang="en-US" sz="1200" dirty="0">
              <a:solidFill>
                <a:srgbClr val="000000"/>
              </a:solidFill>
              <a:latin typeface="Arial"/>
              <a:cs typeface="+mn-cs"/>
            </a:endParaRPr>
          </a:p>
        </p:txBody>
      </p:sp>
      <p:sp>
        <p:nvSpPr>
          <p:cNvPr id="212996" name="Rectangle 1028"/>
          <p:cNvSpPr>
            <a:spLocks noGrp="1" noChangeArrowheads="1"/>
          </p:cNvSpPr>
          <p:nvPr>
            <p:ph type="sldNum" sz="quarter" idx="4"/>
          </p:nvPr>
        </p:nvSpPr>
        <p:spPr bwMode="auto">
          <a:xfrm>
            <a:off x="7285038" y="6511925"/>
            <a:ext cx="1858962" cy="3460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fontAlgn="auto" hangingPunct="0">
              <a:lnSpc>
                <a:spcPct val="80000"/>
              </a:lnSpc>
              <a:spcBef>
                <a:spcPct val="0"/>
              </a:spcBef>
              <a:spcAft>
                <a:spcPts val="0"/>
              </a:spcAft>
              <a:defRPr sz="1000" b="0">
                <a:solidFill>
                  <a:srgbClr val="000000"/>
                </a:solidFill>
                <a:effectLst/>
                <a:latin typeface="+mn-lt"/>
                <a:cs typeface="+mn-cs"/>
              </a:defRPr>
            </a:lvl1pPr>
          </a:lstStyle>
          <a:p>
            <a:pPr>
              <a:defRPr/>
            </a:pPr>
            <a:fld id="{C3CED462-598D-4B48-B643-B68BA8624CC7}" type="slidenum">
              <a:rPr lang="en-GB"/>
              <a:pPr>
                <a:defRPr/>
              </a:pPr>
              <a:t>‹#›</a:t>
            </a:fld>
            <a:endParaRPr lang="en-GB" dirty="0"/>
          </a:p>
        </p:txBody>
      </p:sp>
      <p:sp>
        <p:nvSpPr>
          <p:cNvPr id="212997" name="Rectangle 1029"/>
          <p:cNvSpPr>
            <a:spLocks noGrp="1" noChangeArrowheads="1"/>
          </p:cNvSpPr>
          <p:nvPr>
            <p:ph type="ftr" sz="quarter" idx="3"/>
          </p:nvPr>
        </p:nvSpPr>
        <p:spPr bwMode="auto">
          <a:xfrm>
            <a:off x="0" y="6578600"/>
            <a:ext cx="6680200" cy="2794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fontAlgn="auto" hangingPunct="0">
              <a:spcBef>
                <a:spcPts val="0"/>
              </a:spcBef>
              <a:spcAft>
                <a:spcPts val="0"/>
              </a:spcAft>
              <a:defRPr sz="1000" b="0">
                <a:solidFill>
                  <a:srgbClr val="000000"/>
                </a:solidFill>
                <a:effectLst/>
                <a:latin typeface="+mn-lt"/>
                <a:cs typeface="+mn-cs"/>
              </a:defRPr>
            </a:lvl1pPr>
          </a:lstStyle>
          <a:p>
            <a:pPr>
              <a:defRPr/>
            </a:pPr>
            <a:r>
              <a:rPr lang="en-GB"/>
              <a:t>Copyright © 2009 Accenture All Rights Reserved.</a:t>
            </a:r>
          </a:p>
        </p:txBody>
      </p:sp>
      <p:sp>
        <p:nvSpPr>
          <p:cNvPr id="2053" name="Rectangle 1030"/>
          <p:cNvSpPr>
            <a:spLocks noGrp="1" noChangeArrowheads="1"/>
          </p:cNvSpPr>
          <p:nvPr>
            <p:ph type="title"/>
          </p:nvPr>
        </p:nvSpPr>
        <p:spPr bwMode="gray">
          <a:xfrm>
            <a:off x="273050" y="425450"/>
            <a:ext cx="6731000" cy="427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GB" smtClean="0"/>
              <a:t>Click to edit Master title style</a:t>
            </a:r>
          </a:p>
        </p:txBody>
      </p:sp>
      <p:sp>
        <p:nvSpPr>
          <p:cNvPr id="2054" name="Rectangle 1042"/>
          <p:cNvSpPr>
            <a:spLocks noGrp="1" noChangeArrowheads="1"/>
          </p:cNvSpPr>
          <p:nvPr>
            <p:ph type="body" idx="1"/>
          </p:nvPr>
        </p:nvSpPr>
        <p:spPr bwMode="auto">
          <a:xfrm>
            <a:off x="111125" y="1600200"/>
            <a:ext cx="890746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pic>
        <p:nvPicPr>
          <p:cNvPr id="2055" name="Picture 8"/>
          <p:cNvPicPr>
            <a:picLocks noChangeAspect="1" noChangeArrowheads="1"/>
          </p:cNvPicPr>
          <p:nvPr/>
        </p:nvPicPr>
        <p:blipFill>
          <a:blip r:embed="rId13" cstate="print"/>
          <a:srcRect/>
          <a:stretch>
            <a:fillRect/>
          </a:stretch>
        </p:blipFill>
        <p:spPr bwMode="auto">
          <a:xfrm>
            <a:off x="7772400" y="0"/>
            <a:ext cx="1371600" cy="893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dt="0"/>
  <p:txStyles>
    <p:titleStyle>
      <a:lvl1pPr marL="58738" indent="-58738" algn="l" rtl="0" eaLnBrk="0" fontAlgn="base" hangingPunct="0">
        <a:spcBef>
          <a:spcPct val="0"/>
        </a:spcBef>
        <a:spcAft>
          <a:spcPct val="0"/>
        </a:spcAft>
        <a:defRPr sz="2200" b="1">
          <a:solidFill>
            <a:schemeClr val="bg1"/>
          </a:solidFill>
          <a:latin typeface="+mj-lt"/>
          <a:ea typeface="+mj-ea"/>
          <a:cs typeface="+mj-cs"/>
        </a:defRPr>
      </a:lvl1pPr>
      <a:lvl2pPr marL="58738" indent="-58738" algn="l" rtl="0" eaLnBrk="0" fontAlgn="base" hangingPunct="0">
        <a:spcBef>
          <a:spcPct val="0"/>
        </a:spcBef>
        <a:spcAft>
          <a:spcPct val="0"/>
        </a:spcAft>
        <a:defRPr sz="2200" b="1">
          <a:solidFill>
            <a:schemeClr val="bg1"/>
          </a:solidFill>
          <a:latin typeface="Arial" charset="0"/>
        </a:defRPr>
      </a:lvl2pPr>
      <a:lvl3pPr marL="58738" indent="-58738" algn="l" rtl="0" eaLnBrk="0" fontAlgn="base" hangingPunct="0">
        <a:spcBef>
          <a:spcPct val="0"/>
        </a:spcBef>
        <a:spcAft>
          <a:spcPct val="0"/>
        </a:spcAft>
        <a:defRPr sz="2200" b="1">
          <a:solidFill>
            <a:schemeClr val="bg1"/>
          </a:solidFill>
          <a:latin typeface="Arial" charset="0"/>
        </a:defRPr>
      </a:lvl3pPr>
      <a:lvl4pPr marL="58738" indent="-58738" algn="l" rtl="0" eaLnBrk="0" fontAlgn="base" hangingPunct="0">
        <a:spcBef>
          <a:spcPct val="0"/>
        </a:spcBef>
        <a:spcAft>
          <a:spcPct val="0"/>
        </a:spcAft>
        <a:defRPr sz="2200" b="1">
          <a:solidFill>
            <a:schemeClr val="bg1"/>
          </a:solidFill>
          <a:latin typeface="Arial" charset="0"/>
        </a:defRPr>
      </a:lvl4pPr>
      <a:lvl5pPr marL="58738" indent="-58738" algn="l" rtl="0" eaLnBrk="0" fontAlgn="base" hangingPunct="0">
        <a:spcBef>
          <a:spcPct val="0"/>
        </a:spcBef>
        <a:spcAft>
          <a:spcPct val="0"/>
        </a:spcAft>
        <a:defRPr sz="2200" b="1">
          <a:solidFill>
            <a:schemeClr val="bg1"/>
          </a:solidFill>
          <a:latin typeface="Arial" charset="0"/>
        </a:defRPr>
      </a:lvl5pPr>
      <a:lvl6pPr marL="515938" indent="-58738" algn="l" rtl="0" eaLnBrk="0" fontAlgn="base" hangingPunct="0">
        <a:spcBef>
          <a:spcPct val="0"/>
        </a:spcBef>
        <a:spcAft>
          <a:spcPct val="0"/>
        </a:spcAft>
        <a:defRPr sz="2200" b="1">
          <a:solidFill>
            <a:schemeClr val="bg1"/>
          </a:solidFill>
          <a:latin typeface="Arial" charset="0"/>
        </a:defRPr>
      </a:lvl6pPr>
      <a:lvl7pPr marL="973138" indent="-58738" algn="l" rtl="0" eaLnBrk="0" fontAlgn="base" hangingPunct="0">
        <a:spcBef>
          <a:spcPct val="0"/>
        </a:spcBef>
        <a:spcAft>
          <a:spcPct val="0"/>
        </a:spcAft>
        <a:defRPr sz="2200" b="1">
          <a:solidFill>
            <a:schemeClr val="bg1"/>
          </a:solidFill>
          <a:latin typeface="Arial" charset="0"/>
        </a:defRPr>
      </a:lvl7pPr>
      <a:lvl8pPr marL="1430338" indent="-58738" algn="l" rtl="0" eaLnBrk="0" fontAlgn="base" hangingPunct="0">
        <a:spcBef>
          <a:spcPct val="0"/>
        </a:spcBef>
        <a:spcAft>
          <a:spcPct val="0"/>
        </a:spcAft>
        <a:defRPr sz="2200" b="1">
          <a:solidFill>
            <a:schemeClr val="bg1"/>
          </a:solidFill>
          <a:latin typeface="Arial" charset="0"/>
        </a:defRPr>
      </a:lvl8pPr>
      <a:lvl9pPr marL="1887538" indent="-58738" algn="l" rtl="0" eaLnBrk="0" fontAlgn="base" hangingPunct="0">
        <a:spcBef>
          <a:spcPct val="0"/>
        </a:spcBef>
        <a:spcAft>
          <a:spcPct val="0"/>
        </a:spcAft>
        <a:defRPr sz="2200" b="1">
          <a:solidFill>
            <a:schemeClr val="bg1"/>
          </a:solidFill>
          <a:latin typeface="Arial" charset="0"/>
        </a:defRPr>
      </a:lvl9pPr>
    </p:titleStyle>
    <p:bodyStyle>
      <a:lvl1pPr marL="231775" indent="-231775" algn="l" rtl="0" eaLnBrk="0" fontAlgn="base" hangingPunct="0">
        <a:spcBef>
          <a:spcPct val="100000"/>
        </a:spcBef>
        <a:spcAft>
          <a:spcPct val="0"/>
        </a:spcAft>
        <a:buClr>
          <a:schemeClr val="tx1"/>
        </a:buClr>
        <a:buChar char="•"/>
        <a:defRPr sz="1600">
          <a:solidFill>
            <a:schemeClr val="tx1"/>
          </a:solidFill>
          <a:latin typeface="+mn-lt"/>
          <a:ea typeface="+mn-ea"/>
          <a:cs typeface="+mn-cs"/>
        </a:defRPr>
      </a:lvl1pPr>
      <a:lvl2pPr marL="579438" indent="-233363" algn="l" rtl="0" eaLnBrk="0" fontAlgn="base" hangingPunct="0">
        <a:spcBef>
          <a:spcPct val="30000"/>
        </a:spcBef>
        <a:spcAft>
          <a:spcPct val="0"/>
        </a:spcAft>
        <a:buClr>
          <a:schemeClr val="tx1"/>
        </a:buClr>
        <a:buFont typeface="Arial" charset="0"/>
        <a:buChar char="–"/>
        <a:defRPr sz="1600">
          <a:solidFill>
            <a:schemeClr val="tx1"/>
          </a:solidFill>
          <a:latin typeface="+mn-lt"/>
        </a:defRPr>
      </a:lvl2pPr>
      <a:lvl3pPr marL="915988" indent="-222250" algn="l" rtl="0" eaLnBrk="0" fontAlgn="base" hangingPunct="0">
        <a:spcBef>
          <a:spcPct val="30000"/>
        </a:spcBef>
        <a:spcAft>
          <a:spcPct val="0"/>
        </a:spcAft>
        <a:buClr>
          <a:schemeClr val="tx1"/>
        </a:buClr>
        <a:buFont typeface="Arial" charset="0"/>
        <a:buChar char="–"/>
        <a:defRPr sz="1600">
          <a:solidFill>
            <a:schemeClr val="tx1"/>
          </a:solidFill>
          <a:latin typeface="+mn-lt"/>
        </a:defRPr>
      </a:lvl3pPr>
      <a:lvl4pPr marL="12588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4pPr>
      <a:lvl5pPr marL="16017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5pPr>
      <a:lvl6pPr marL="20589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6pPr>
      <a:lvl7pPr marL="25161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7pPr>
      <a:lvl8pPr marL="29733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8pPr>
      <a:lvl9pPr marL="3430588" indent="-228600" algn="l" rtl="0" eaLnBrk="0" fontAlgn="base" hangingPunct="0">
        <a:spcBef>
          <a:spcPct val="30000"/>
        </a:spcBef>
        <a:spcAft>
          <a:spcPct val="0"/>
        </a:spcAft>
        <a:buClr>
          <a:schemeClr val="tx1"/>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wmf"/><Relationship Id="rId1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04800" y="5548313"/>
            <a:ext cx="8610600" cy="852487"/>
          </a:xfrm>
        </p:spPr>
        <p:txBody>
          <a:bodyPr/>
          <a:lstStyle/>
          <a:p>
            <a:pPr eaLnBrk="1" hangingPunct="1"/>
            <a:r>
              <a:rPr lang="en-GB" sz="2400" smtClean="0">
                <a:solidFill>
                  <a:schemeClr val="bg1"/>
                </a:solidFill>
                <a:latin typeface="Arial" charset="0"/>
                <a:cs typeface="Arial" charset="0"/>
              </a:rPr>
              <a:t>Overview of OSS BSS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96888" y="187325"/>
            <a:ext cx="6731000" cy="769938"/>
          </a:xfrm>
        </p:spPr>
        <p:txBody>
          <a:bodyPr/>
          <a:lstStyle/>
          <a:p>
            <a:r>
              <a:rPr lang="en-US" sz="2400" smtClean="0"/>
              <a:t>BSS</a:t>
            </a:r>
            <a:br>
              <a:rPr lang="en-US" sz="2400" smtClean="0"/>
            </a:br>
            <a:r>
              <a:rPr lang="en-US" sz="2000" smtClean="0"/>
              <a:t>EDRMS</a:t>
            </a:r>
            <a:endParaRPr lang="en-US" sz="1800" smtClean="0"/>
          </a:p>
        </p:txBody>
      </p:sp>
      <p:sp>
        <p:nvSpPr>
          <p:cNvPr id="7" name="Rectangle 3"/>
          <p:cNvSpPr txBox="1">
            <a:spLocks noChangeArrowheads="1"/>
          </p:cNvSpPr>
          <p:nvPr/>
        </p:nvSpPr>
        <p:spPr bwMode="auto">
          <a:xfrm>
            <a:off x="503238" y="1452563"/>
            <a:ext cx="8564562" cy="4948237"/>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EDRMS stands for Electronic Documents and Records Management System. It refers to the combined technologies of document management and records management systems as an integrated system</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All documents collected from the customer are scanned and stored as electronic records after they have been verified. These will be accessible by the users of the CRM / Portal applications.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Only after a document is undergone review, approval, lock-down and publication process, at which point it becomes a formal record for the organization</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documents may be updated with newer version (Forms), updated documents (address change), etc</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documents are retained, until some events occur which relate to the record and which trigger the final disposition schedule to apply to the record</a:t>
            </a:r>
          </a:p>
          <a:p>
            <a:pPr marL="231775" indent="-231775" eaLnBrk="0" hangingPunct="0">
              <a:lnSpc>
                <a:spcPct val="90000"/>
              </a:lnSpc>
              <a:spcBef>
                <a:spcPct val="100000"/>
              </a:spcBef>
              <a:buClr>
                <a:srgbClr val="000000"/>
              </a:buClr>
              <a:defRPr/>
            </a:pPr>
            <a:endParaRPr lang="en-US" sz="1600" kern="0" dirty="0">
              <a:solidFill>
                <a:srgbClr val="000000"/>
              </a:solidFill>
              <a:latin typeface="Aria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dissolve">
                                      <p:cBhvr>
                                        <p:cTn id="11" dur="500"/>
                                        <p:tgtEl>
                                          <p:spTgt spid="7">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90600" y="3810000"/>
            <a:ext cx="7010400" cy="654050"/>
          </a:xfrm>
        </p:spPr>
        <p:txBody>
          <a:bodyPr/>
          <a:lstStyle/>
          <a:p>
            <a:pPr algn="ctr"/>
            <a:r>
              <a:rPr lang="en-US" sz="6000" smtClean="0">
                <a:solidFill>
                  <a:schemeClr val="tx1"/>
                </a:solidFill>
              </a:rPr>
              <a:t>Operations Support Systems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587375" y="1143000"/>
            <a:ext cx="8382000" cy="5124450"/>
          </a:xfrm>
        </p:spPr>
        <p:txBody>
          <a:bodyPr/>
          <a:lstStyle/>
          <a:p>
            <a:pPr>
              <a:buClr>
                <a:srgbClr val="CC3300"/>
              </a:buClr>
            </a:pPr>
            <a:endParaRPr sz="1600" smtClean="0"/>
          </a:p>
          <a:p>
            <a:pPr>
              <a:buFont typeface="Arial" charset="0"/>
              <a:buNone/>
            </a:pPr>
            <a:r>
              <a:rPr lang="en-GB" sz="1600" smtClean="0"/>
              <a:t>Trouble Ticketing function helps in initiating, tracking and closing the reported</a:t>
            </a:r>
          </a:p>
          <a:p>
            <a:pPr>
              <a:buFont typeface="Arial" charset="0"/>
              <a:buNone/>
            </a:pPr>
            <a:r>
              <a:rPr lang="en-GB" sz="1600" smtClean="0"/>
              <a:t> problems/troubles. It manages the life cycle of the problem resolution. Unique</a:t>
            </a:r>
          </a:p>
          <a:p>
            <a:pPr>
              <a:buFont typeface="Arial" charset="0"/>
              <a:buNone/>
            </a:pPr>
            <a:r>
              <a:rPr lang="en-GB" sz="1600" smtClean="0"/>
              <a:t> Trouble Tickets are issued for each reported problem and these trouble tickets</a:t>
            </a:r>
          </a:p>
          <a:p>
            <a:pPr>
              <a:buFont typeface="Arial" charset="0"/>
              <a:buNone/>
            </a:pPr>
            <a:r>
              <a:rPr lang="en-GB" sz="1600" smtClean="0"/>
              <a:t> can be either </a:t>
            </a:r>
          </a:p>
          <a:p>
            <a:pPr lvl="1">
              <a:buFont typeface="Arial" charset="0"/>
              <a:buNone/>
            </a:pPr>
            <a:endParaRPr lang="en-GB" sz="1600" smtClean="0"/>
          </a:p>
          <a:p>
            <a:pPr lvl="1">
              <a:buFont typeface="Arial" charset="0"/>
              <a:buNone/>
            </a:pPr>
            <a:r>
              <a:rPr lang="en-GB" sz="1600" smtClean="0"/>
              <a:t>	Network driven(bottom up)  -  Raised by Fault Management System</a:t>
            </a:r>
          </a:p>
          <a:p>
            <a:pPr lvl="1">
              <a:buFont typeface="Arial" charset="0"/>
              <a:buNone/>
            </a:pPr>
            <a:r>
              <a:rPr lang="en-GB" sz="1600" smtClean="0"/>
              <a:t>	Customer driven(top down) – Raised by customer through Email/Web/Call</a:t>
            </a:r>
            <a:endParaRPr sz="1600" smtClean="0"/>
          </a:p>
          <a:p>
            <a:pPr lvl="1">
              <a:buFont typeface="Arial" charset="0"/>
              <a:buNone/>
            </a:pPr>
            <a:endParaRPr sz="1600" smtClean="0"/>
          </a:p>
          <a:p>
            <a:pPr>
              <a:buClr>
                <a:srgbClr val="CC3300"/>
              </a:buClr>
              <a:buFont typeface="Arial" charset="0"/>
              <a:buNone/>
            </a:pPr>
            <a:r>
              <a:rPr sz="1600" smtClean="0"/>
              <a:t>Trouble Management systems also handle automatic escalation, such as</a:t>
            </a:r>
          </a:p>
          <a:p>
            <a:pPr>
              <a:buClr>
                <a:srgbClr val="CC3300"/>
              </a:buClr>
              <a:buFont typeface="Arial" charset="0"/>
              <a:buNone/>
            </a:pPr>
            <a:r>
              <a:rPr sz="1600" smtClean="0"/>
              <a:t> progression of a ticket from minor to major or major to critical, etc., and support a</a:t>
            </a:r>
          </a:p>
          <a:p>
            <a:pPr>
              <a:buClr>
                <a:srgbClr val="CC3300"/>
              </a:buClr>
              <a:buFont typeface="Arial" charset="0"/>
              <a:buNone/>
            </a:pPr>
            <a:r>
              <a:rPr sz="1600" smtClean="0"/>
              <a:t> variety of notification methods such as paging, emails, synthesis voice dial-out</a:t>
            </a:r>
          </a:p>
          <a:p>
            <a:pPr>
              <a:buClr>
                <a:srgbClr val="CC3300"/>
              </a:buClr>
              <a:buFont typeface="Arial" charset="0"/>
              <a:buNone/>
            </a:pPr>
            <a:endParaRPr sz="1600" smtClean="0"/>
          </a:p>
        </p:txBody>
      </p:sp>
      <p:sp>
        <p:nvSpPr>
          <p:cNvPr id="36867" name="Rectangle 2"/>
          <p:cNvSpPr>
            <a:spLocks noGrp="1" noChangeArrowheads="1"/>
          </p:cNvSpPr>
          <p:nvPr>
            <p:ph type="title"/>
          </p:nvPr>
        </p:nvSpPr>
        <p:spPr>
          <a:xfrm>
            <a:off x="508000" y="327025"/>
            <a:ext cx="6251575" cy="654050"/>
          </a:xfrm>
        </p:spPr>
        <p:txBody>
          <a:bodyPr/>
          <a:lstStyle/>
          <a:p>
            <a:r>
              <a:rPr lang="en-US" sz="2400" smtClean="0"/>
              <a:t>BSS / OSS</a:t>
            </a:r>
            <a:r>
              <a:rPr lang="en-US" smtClean="0"/>
              <a:t/>
            </a:r>
            <a:br>
              <a:rPr lang="en-US" smtClean="0"/>
            </a:br>
            <a:r>
              <a:rPr lang="en-US" sz="2000" smtClean="0"/>
              <a:t>Trouble Ticketing</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96888" y="304800"/>
            <a:ext cx="6251575" cy="654050"/>
          </a:xfrm>
        </p:spPr>
        <p:txBody>
          <a:bodyPr/>
          <a:lstStyle/>
          <a:p>
            <a:r>
              <a:rPr lang="en-US" sz="2400" smtClean="0"/>
              <a:t>OSS / BSS</a:t>
            </a:r>
            <a:br>
              <a:rPr lang="en-US" sz="2400" smtClean="0"/>
            </a:br>
            <a:r>
              <a:rPr lang="en-US" sz="2000" smtClean="0"/>
              <a:t>Inventory Management</a:t>
            </a:r>
            <a:endParaRPr lang="en-US" smtClean="0"/>
          </a:p>
        </p:txBody>
      </p:sp>
      <p:pic>
        <p:nvPicPr>
          <p:cNvPr id="37891" name="Picture 2" descr="Network Inventory 3"/>
          <p:cNvPicPr>
            <a:picLocks noChangeAspect="1" noChangeArrowheads="1"/>
          </p:cNvPicPr>
          <p:nvPr/>
        </p:nvPicPr>
        <p:blipFill>
          <a:blip r:embed="rId2" cstate="print"/>
          <a:srcRect/>
          <a:stretch>
            <a:fillRect/>
          </a:stretch>
        </p:blipFill>
        <p:spPr bwMode="auto">
          <a:xfrm>
            <a:off x="2371725" y="3581400"/>
            <a:ext cx="4333875" cy="2559050"/>
          </a:xfrm>
          <a:prstGeom prst="rect">
            <a:avLst/>
          </a:prstGeom>
          <a:noFill/>
          <a:ln w="9525">
            <a:noFill/>
            <a:miter lim="800000"/>
            <a:headEnd/>
            <a:tailEnd/>
          </a:ln>
        </p:spPr>
      </p:pic>
      <p:sp>
        <p:nvSpPr>
          <p:cNvPr id="37892" name="Rectangle 4"/>
          <p:cNvSpPr>
            <a:spLocks noChangeArrowheads="1"/>
          </p:cNvSpPr>
          <p:nvPr/>
        </p:nvSpPr>
        <p:spPr bwMode="auto">
          <a:xfrm>
            <a:off x="522288" y="1295400"/>
            <a:ext cx="8240712" cy="1816100"/>
          </a:xfrm>
          <a:prstGeom prst="rect">
            <a:avLst/>
          </a:prstGeom>
          <a:noFill/>
          <a:ln w="9525">
            <a:noFill/>
            <a:miter lim="800000"/>
            <a:headEnd/>
            <a:tailEnd/>
          </a:ln>
        </p:spPr>
        <p:txBody>
          <a:bodyPr>
            <a:spAutoFit/>
          </a:bodyPr>
          <a:lstStyle/>
          <a:p>
            <a:r>
              <a:rPr lang="en-US" sz="1600"/>
              <a:t>The inventory components are used in the execution of several other processes like</a:t>
            </a:r>
          </a:p>
          <a:p>
            <a:pPr>
              <a:buFont typeface="Arial" charset="0"/>
              <a:buChar char="•"/>
            </a:pPr>
            <a:endParaRPr lang="en-US" sz="1600"/>
          </a:p>
          <a:p>
            <a:pPr marL="282575" lvl="4" indent="-282575">
              <a:buFont typeface="Arial" charset="0"/>
              <a:buChar char="•"/>
            </a:pPr>
            <a:r>
              <a:rPr lang="en-US" sz="1600"/>
              <a:t>Pre - Provisioning – To find if there are enough resources/capacity in the network to provision the service to the customer</a:t>
            </a:r>
          </a:p>
          <a:p>
            <a:pPr marL="282575" lvl="4" indent="-282575">
              <a:buFont typeface="Arial" charset="0"/>
              <a:buChar char="•"/>
            </a:pPr>
            <a:r>
              <a:rPr lang="en-US" sz="1600"/>
              <a:t>Service Provisioning – to find the free resource and get it activated for the service</a:t>
            </a:r>
          </a:p>
          <a:p>
            <a:pPr marL="282575" lvl="4" indent="-282575">
              <a:buFont typeface="Arial" charset="0"/>
              <a:buChar char="•"/>
            </a:pPr>
            <a:r>
              <a:rPr lang="en-US" sz="1600"/>
              <a:t>Service Assurance – to find the service and customer impact of a fault</a:t>
            </a:r>
          </a:p>
          <a:p>
            <a:pPr marL="282575" lvl="4" indent="-282575">
              <a:buFont typeface="Arial" charset="0"/>
              <a:buChar char="•"/>
            </a:pPr>
            <a:r>
              <a:rPr lang="en-US" sz="1600"/>
              <a:t>Network Reconciliation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00063" y="327025"/>
            <a:ext cx="6251575" cy="654050"/>
          </a:xfrm>
        </p:spPr>
        <p:txBody>
          <a:bodyPr/>
          <a:lstStyle/>
          <a:p>
            <a:r>
              <a:rPr lang="en-US" sz="2400" smtClean="0"/>
              <a:t>OSS / BSS</a:t>
            </a:r>
            <a:r>
              <a:rPr lang="en-US" smtClean="0"/>
              <a:t/>
            </a:r>
            <a:br>
              <a:rPr lang="en-US" smtClean="0"/>
            </a:br>
            <a:r>
              <a:rPr lang="en-US" sz="2000" smtClean="0"/>
              <a:t>Inventory Management - Details</a:t>
            </a:r>
            <a:endParaRPr lang="en-US" smtClean="0"/>
          </a:p>
        </p:txBody>
      </p:sp>
      <p:sp>
        <p:nvSpPr>
          <p:cNvPr id="27651" name="TextBox 4"/>
          <p:cNvSpPr txBox="1">
            <a:spLocks noChangeArrowheads="1"/>
          </p:cNvSpPr>
          <p:nvPr/>
        </p:nvSpPr>
        <p:spPr bwMode="auto">
          <a:xfrm>
            <a:off x="533400" y="1535113"/>
            <a:ext cx="8001000" cy="3694112"/>
          </a:xfrm>
          <a:prstGeom prst="rect">
            <a:avLst/>
          </a:prstGeom>
          <a:noFill/>
          <a:ln w="9525">
            <a:noFill/>
            <a:miter lim="800000"/>
            <a:headEnd/>
            <a:tailEnd/>
          </a:ln>
        </p:spPr>
        <p:txBody>
          <a:bodyPr>
            <a:spAutoFit/>
          </a:bodyPr>
          <a:lstStyle/>
          <a:p>
            <a:pPr>
              <a:defRPr/>
            </a:pPr>
            <a:r>
              <a:rPr lang="en-GB" dirty="0">
                <a:latin typeface="Arial" pitchFamily="34" charset="0"/>
                <a:cs typeface="Arial" pitchFamily="34" charset="0"/>
              </a:rPr>
              <a:t>Inventory items can be:</a:t>
            </a:r>
            <a:endParaRPr lang="en-US" dirty="0">
              <a:latin typeface="Arial" pitchFamily="34" charset="0"/>
              <a:cs typeface="Arial" pitchFamily="34" charset="0"/>
            </a:endParaRPr>
          </a:p>
          <a:p>
            <a:pPr>
              <a:defRPr/>
            </a:pPr>
            <a:r>
              <a:rPr lang="en-GB" dirty="0">
                <a:latin typeface="Arial" pitchFamily="34" charset="0"/>
                <a:cs typeface="Arial" pitchFamily="34" charset="0"/>
              </a:rPr>
              <a:t> </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Physical Inventory</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Inside-plant physical inventory (</a:t>
            </a:r>
            <a:r>
              <a:rPr lang="en-GB" dirty="0" err="1">
                <a:latin typeface="Arial" pitchFamily="34" charset="0"/>
                <a:cs typeface="Arial" pitchFamily="34" charset="0"/>
              </a:rPr>
              <a:t>NEs</a:t>
            </a:r>
            <a:r>
              <a:rPr lang="en-GB" dirty="0">
                <a:latin typeface="Arial" pitchFamily="34" charset="0"/>
                <a:cs typeface="Arial" pitchFamily="34" charset="0"/>
              </a:rPr>
              <a:t> and their attributes, jacks, etc.)</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Outside-plant physical inventory ( e.g. Cables and fibre)</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Logical Inventory (e.g. capacity, time slots, and circuits)</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Customer Inventory (e.g. Customers, contacts, and orders)</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Supplier Inventory (e.g. Service providers, contacts, contracts, initial and recurrent charges, off-network resources)</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Engineering and Planning Inventory (e.g. GIS information, build-out plans)</a:t>
            </a:r>
            <a:endParaRPr lang="en-US" dirty="0">
              <a:latin typeface="Arial" pitchFamily="34" charset="0"/>
              <a:cs typeface="Arial" pitchFamily="34" charset="0"/>
            </a:endParaRPr>
          </a:p>
          <a:p>
            <a:pPr marL="347663" indent="-347663">
              <a:buFont typeface="Arial" pitchFamily="34" charset="0"/>
              <a:buChar char="•"/>
              <a:defRPr/>
            </a:pPr>
            <a:r>
              <a:rPr lang="en-GB" dirty="0">
                <a:latin typeface="Arial" pitchFamily="34" charset="0"/>
                <a:cs typeface="Arial" pitchFamily="34" charset="0"/>
              </a:rPr>
              <a:t>Part Inventory ( e.g. Spares, parts on order, parts in repair)</a:t>
            </a:r>
            <a:endParaRPr lang="en-US" dirty="0">
              <a:latin typeface="Arial" pitchFamily="34" charset="0"/>
              <a:cs typeface="Arial" pitchFamily="34" charset="0"/>
            </a:endParaRPr>
          </a:p>
          <a:p>
            <a:pPr>
              <a:buFont typeface="Wingdings" pitchFamily="2" charset="2"/>
              <a:buChar char="ü"/>
              <a:defRPr/>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00063" y="304800"/>
            <a:ext cx="6251575" cy="654050"/>
          </a:xfrm>
        </p:spPr>
        <p:txBody>
          <a:bodyPr/>
          <a:lstStyle/>
          <a:p>
            <a:r>
              <a:rPr lang="en-US" sz="2400" smtClean="0"/>
              <a:t>OSS</a:t>
            </a:r>
            <a:r>
              <a:rPr lang="en-US" smtClean="0"/>
              <a:t/>
            </a:r>
            <a:br>
              <a:rPr lang="en-US" smtClean="0"/>
            </a:br>
            <a:r>
              <a:rPr lang="en-US" sz="2000" smtClean="0"/>
              <a:t>Fault Management</a:t>
            </a:r>
            <a:endParaRPr lang="en-US" smtClean="0"/>
          </a:p>
        </p:txBody>
      </p:sp>
      <p:sp>
        <p:nvSpPr>
          <p:cNvPr id="39939" name="Rectangle 3"/>
          <p:cNvSpPr>
            <a:spLocks noGrp="1" noChangeArrowheads="1"/>
          </p:cNvSpPr>
          <p:nvPr>
            <p:ph type="body" idx="1"/>
          </p:nvPr>
        </p:nvSpPr>
        <p:spPr>
          <a:xfrm>
            <a:off x="587375" y="1417638"/>
            <a:ext cx="8382000" cy="5124450"/>
          </a:xfrm>
        </p:spPr>
        <p:txBody>
          <a:bodyPr/>
          <a:lstStyle/>
          <a:p>
            <a:pPr>
              <a:buClr>
                <a:srgbClr val="CC3300"/>
              </a:buClr>
              <a:buFont typeface="Arial" charset="0"/>
              <a:buNone/>
            </a:pPr>
            <a:r>
              <a:rPr smtClean="0"/>
              <a:t>Fault Management Systems are designed for detection, isolation and correction of </a:t>
            </a:r>
          </a:p>
          <a:p>
            <a:pPr>
              <a:buClr>
                <a:srgbClr val="CC3300"/>
              </a:buClr>
              <a:buFont typeface="Arial" charset="0"/>
              <a:buNone/>
            </a:pPr>
            <a:r>
              <a:rPr smtClean="0"/>
              <a:t>malfunctions in a communications network</a:t>
            </a:r>
          </a:p>
          <a:p>
            <a:pPr>
              <a:buClr>
                <a:srgbClr val="CC3300"/>
              </a:buClr>
            </a:pPr>
            <a:endParaRPr smtClean="0"/>
          </a:p>
          <a:p>
            <a:pPr>
              <a:buClr>
                <a:srgbClr val="CC3300"/>
              </a:buClr>
            </a:pPr>
            <a:endParaRPr smtClean="0"/>
          </a:p>
        </p:txBody>
      </p:sp>
      <p:pic>
        <p:nvPicPr>
          <p:cNvPr id="39940" name="Picture 1" descr="Fault Corelation"/>
          <p:cNvPicPr>
            <a:picLocks noChangeAspect="1" noChangeArrowheads="1"/>
          </p:cNvPicPr>
          <p:nvPr/>
        </p:nvPicPr>
        <p:blipFill>
          <a:blip r:embed="rId3" cstate="print"/>
          <a:srcRect/>
          <a:stretch>
            <a:fillRect/>
          </a:stretch>
        </p:blipFill>
        <p:spPr bwMode="auto">
          <a:xfrm>
            <a:off x="609600" y="2286000"/>
            <a:ext cx="7315200" cy="433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96888" y="192088"/>
            <a:ext cx="6731000" cy="769937"/>
          </a:xfrm>
        </p:spPr>
        <p:txBody>
          <a:bodyPr/>
          <a:lstStyle/>
          <a:p>
            <a:r>
              <a:rPr lang="en-US" sz="2400" smtClean="0"/>
              <a:t>BSS / OSS</a:t>
            </a:r>
            <a:br>
              <a:rPr lang="en-US" sz="2400" smtClean="0"/>
            </a:br>
            <a:r>
              <a:rPr lang="en-US" sz="2000" smtClean="0"/>
              <a:t>Order Management</a:t>
            </a:r>
          </a:p>
        </p:txBody>
      </p:sp>
      <p:sp>
        <p:nvSpPr>
          <p:cNvPr id="7" name="Rectangle 3"/>
          <p:cNvSpPr txBox="1">
            <a:spLocks noChangeArrowheads="1"/>
          </p:cNvSpPr>
          <p:nvPr/>
        </p:nvSpPr>
        <p:spPr bwMode="auto">
          <a:xfrm>
            <a:off x="511175" y="1452563"/>
            <a:ext cx="8564563" cy="4948237"/>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Order Execution Engine receives the order details from the CRM application and co-ordinates the subsequent activities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Order Execution Engine activities are classified into two major areas,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Central Order Management (COM)</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This receives and decomposes the received order into individual line items</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 workflow is initiated for each of the Line Items based on their type</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Interact with Inventory Management to confirm feasibility and reserve inventory</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Initiate Billing on provisioning confirmation</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Manage Order Fall outs and trigger escalations for Orders not activated within SLA</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Trigger updates to CRM at different stages of order execution, so that the CSR is informed of the current status</a:t>
            </a:r>
          </a:p>
          <a:p>
            <a:pPr marL="915988" lvl="2" indent="-222250" eaLnBrk="0" hangingPunct="0">
              <a:lnSpc>
                <a:spcPct val="90000"/>
              </a:lnSpc>
              <a:spcBef>
                <a:spcPct val="30000"/>
              </a:spcBef>
              <a:buClr>
                <a:srgbClr val="000000"/>
              </a:buClr>
              <a:buFont typeface="Arial" charset="0"/>
              <a:buChar char="–"/>
              <a:defRPr/>
            </a:pPr>
            <a:endParaRPr lang="en-US" sz="1600" kern="0" dirty="0">
              <a:solidFill>
                <a:srgbClr val="000000"/>
              </a:solidFill>
              <a:latin typeface="Arial"/>
              <a:cs typeface="Arial" pitchFamily="34" charset="0"/>
            </a:endParaRP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Service Order Management (SOM)</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Manages the service fulfillment activities for an order by interacting with activation and inventory applications</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Interact and co-ordinate with Workforce Management, if any human interaction is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dissolve">
                                      <p:cBhvr>
                                        <p:cTn id="35" dur="500"/>
                                        <p:tgtEl>
                                          <p:spTgt spid="7">
                                            <p:txEl>
                                              <p:pRg st="7" end="7"/>
                                            </p:txEl>
                                          </p:spTgt>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dissolve">
                                      <p:cBhvr>
                                        <p:cTn id="39" dur="500"/>
                                        <p:tgtEl>
                                          <p:spTgt spid="7">
                                            <p:txEl>
                                              <p:pRg st="8" end="8"/>
                                            </p:txEl>
                                          </p:spTgt>
                                        </p:tgtEl>
                                      </p:cBhvr>
                                    </p:animEffect>
                                  </p:childTnLst>
                                </p:cTn>
                              </p:par>
                            </p:childTnLst>
                          </p:cTn>
                        </p:par>
                        <p:par>
                          <p:cTn id="40" fill="hold">
                            <p:stCondLst>
                              <p:cond delay="4500"/>
                            </p:stCondLst>
                            <p:childTnLst>
                              <p:par>
                                <p:cTn id="41" presetID="9" presetClass="entr" presetSubtype="0" fill="hold"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dissolve">
                                      <p:cBhvr>
                                        <p:cTn id="47" dur="500"/>
                                        <p:tgtEl>
                                          <p:spTgt spid="7">
                                            <p:txEl>
                                              <p:pRg st="11" end="11"/>
                                            </p:txEl>
                                          </p:spTgt>
                                        </p:tgtEl>
                                      </p:cBhvr>
                                    </p:animEffect>
                                  </p:childTnLst>
                                </p:cTn>
                              </p:par>
                            </p:childTnLst>
                          </p:cTn>
                        </p:par>
                        <p:par>
                          <p:cTn id="48" fill="hold">
                            <p:stCondLst>
                              <p:cond delay="5500"/>
                            </p:stCondLst>
                            <p:childTnLst>
                              <p:par>
                                <p:cTn id="49" presetID="9" presetClass="entr" presetSubtype="0" fill="hold" nodeType="after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96888" y="304800"/>
            <a:ext cx="6251575" cy="654050"/>
          </a:xfrm>
        </p:spPr>
        <p:txBody>
          <a:bodyPr/>
          <a:lstStyle/>
          <a:p>
            <a:r>
              <a:rPr lang="en-US" sz="2400" smtClean="0"/>
              <a:t>OSS / BSS</a:t>
            </a:r>
            <a:r>
              <a:rPr lang="en-US" smtClean="0"/>
              <a:t/>
            </a:r>
            <a:br>
              <a:rPr lang="en-US" smtClean="0"/>
            </a:br>
            <a:r>
              <a:rPr lang="en-US" sz="2000" smtClean="0"/>
              <a:t>Provisioning</a:t>
            </a:r>
            <a:endParaRPr lang="en-US" smtClean="0"/>
          </a:p>
        </p:txBody>
      </p:sp>
      <p:sp>
        <p:nvSpPr>
          <p:cNvPr id="29699" name="TextBox 4"/>
          <p:cNvSpPr txBox="1">
            <a:spLocks noChangeArrowheads="1"/>
          </p:cNvSpPr>
          <p:nvPr/>
        </p:nvSpPr>
        <p:spPr bwMode="auto">
          <a:xfrm>
            <a:off x="511175" y="1447800"/>
            <a:ext cx="8001000" cy="3416300"/>
          </a:xfrm>
          <a:prstGeom prst="rect">
            <a:avLst/>
          </a:prstGeom>
          <a:noFill/>
          <a:ln w="9525">
            <a:noFill/>
            <a:miter lim="800000"/>
            <a:headEnd/>
            <a:tailEnd/>
          </a:ln>
        </p:spPr>
        <p:txBody>
          <a:bodyPr>
            <a:spAutoFit/>
          </a:bodyPr>
          <a:lstStyle/>
          <a:p>
            <a:pPr>
              <a:defRPr/>
            </a:pPr>
            <a:r>
              <a:rPr lang="en-US" dirty="0">
                <a:latin typeface="Arial" pitchFamily="34" charset="0"/>
                <a:cs typeface="Arial" pitchFamily="34" charset="0"/>
              </a:rPr>
              <a:t>Provisioning means "providing" or making something available</a:t>
            </a:r>
          </a:p>
          <a:p>
            <a:pPr>
              <a:defRPr/>
            </a:pPr>
            <a:endParaRPr lang="en-US" dirty="0">
              <a:latin typeface="Arial" pitchFamily="34" charset="0"/>
              <a:cs typeface="Arial" pitchFamily="34" charset="0"/>
            </a:endParaRPr>
          </a:p>
          <a:p>
            <a:pPr>
              <a:defRPr/>
            </a:pPr>
            <a:r>
              <a:rPr lang="en-US" dirty="0">
                <a:latin typeface="Arial" pitchFamily="34" charset="0"/>
                <a:cs typeface="Arial" pitchFamily="34" charset="0"/>
              </a:rPr>
              <a:t>Broadly, the steps involved in this process scenario are:</a:t>
            </a:r>
          </a:p>
          <a:p>
            <a:pPr>
              <a:defRPr/>
            </a:pPr>
            <a:endParaRPr lang="en-US" dirty="0">
              <a:latin typeface="Arial" pitchFamily="34" charset="0"/>
              <a:cs typeface="Arial" pitchFamily="34" charset="0"/>
            </a:endParaRPr>
          </a:p>
          <a:p>
            <a:pPr marL="228600" indent="-228600" hangingPunct="0">
              <a:buFont typeface="Arial" pitchFamily="34" charset="0"/>
              <a:buChar char="•"/>
              <a:defRPr/>
            </a:pPr>
            <a:r>
              <a:rPr lang="en-US" dirty="0">
                <a:latin typeface="Arial" pitchFamily="34" charset="0"/>
                <a:cs typeface="Arial" pitchFamily="34" charset="0"/>
              </a:rPr>
              <a:t>Identify the customer’s needs and create a service order</a:t>
            </a:r>
          </a:p>
          <a:p>
            <a:pPr marL="228600" indent="-228600" hangingPunct="0">
              <a:buFont typeface="Arial" pitchFamily="34" charset="0"/>
              <a:buChar char="•"/>
              <a:defRPr/>
            </a:pPr>
            <a:r>
              <a:rPr lang="en-US" dirty="0">
                <a:latin typeface="Arial" pitchFamily="34" charset="0"/>
                <a:cs typeface="Arial" pitchFamily="34" charset="0"/>
              </a:rPr>
              <a:t>‘Provision’ the service by identifying which network devices/ elements/ resources are required for the service and reserving those resources</a:t>
            </a:r>
          </a:p>
          <a:p>
            <a:pPr marL="228600" indent="-228600" hangingPunct="0">
              <a:buFont typeface="Arial" pitchFamily="34" charset="0"/>
              <a:buChar char="•"/>
              <a:defRPr/>
            </a:pPr>
            <a:r>
              <a:rPr lang="en-US" dirty="0">
                <a:latin typeface="Arial" pitchFamily="34" charset="0"/>
                <a:cs typeface="Arial" pitchFamily="34" charset="0"/>
              </a:rPr>
              <a:t>‘Activate’ the service by ‘turning on’ the resources identified during the previous provisioning step</a:t>
            </a:r>
          </a:p>
          <a:p>
            <a:pPr marL="228600" indent="-228600" hangingPunct="0">
              <a:buFont typeface="Arial" pitchFamily="34" charset="0"/>
              <a:buChar char="•"/>
              <a:defRPr/>
            </a:pPr>
            <a:r>
              <a:rPr lang="en-US" dirty="0">
                <a:latin typeface="Arial" pitchFamily="34" charset="0"/>
                <a:cs typeface="Arial" pitchFamily="34" charset="0"/>
              </a:rPr>
              <a:t>Test the service and sign-off to Billing and other Business Layer Processes.</a:t>
            </a:r>
          </a:p>
          <a:p>
            <a:pPr>
              <a:buFont typeface="Wingdings" pitchFamily="2" charset="2"/>
              <a:buChar char="Ø"/>
              <a:defRPr/>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587375" y="1428750"/>
            <a:ext cx="8382000" cy="5124450"/>
          </a:xfrm>
        </p:spPr>
        <p:txBody>
          <a:bodyPr/>
          <a:lstStyle/>
          <a:p>
            <a:pPr marL="0" indent="0">
              <a:buFont typeface="Arial" pitchFamily="34" charset="0"/>
              <a:buNone/>
              <a:defRPr/>
            </a:pPr>
            <a:r>
              <a:rPr lang="en-GB" sz="1600"/>
              <a:t>Performance management system is used to monitor the health of the network</a:t>
            </a:r>
          </a:p>
          <a:p>
            <a:pPr marL="0" indent="0">
              <a:buFont typeface="Arial" pitchFamily="34" charset="0"/>
              <a:buNone/>
              <a:defRPr/>
            </a:pPr>
            <a:r>
              <a:rPr lang="en-GB" sz="1600"/>
              <a:t> infrastructure. (like bandwidth usage, transfer rate, call drop details etc).</a:t>
            </a:r>
          </a:p>
          <a:p>
            <a:pPr marL="0" indent="0">
              <a:buFont typeface="Arial" pitchFamily="34" charset="0"/>
              <a:buNone/>
              <a:defRPr/>
            </a:pPr>
            <a:r>
              <a:rPr lang="en-GB" sz="1600"/>
              <a:t> Performance Management system generally comprises of data collector, data</a:t>
            </a:r>
          </a:p>
          <a:p>
            <a:pPr marL="0" indent="0">
              <a:buFont typeface="Arial" pitchFamily="34" charset="0"/>
              <a:buNone/>
              <a:defRPr/>
            </a:pPr>
            <a:r>
              <a:rPr lang="en-GB" sz="1600"/>
              <a:t> processing engine, database, scheduler and reporting modules. </a:t>
            </a:r>
            <a:endParaRPr sz="1600"/>
          </a:p>
          <a:p>
            <a:pPr>
              <a:buFont typeface="Arial" pitchFamily="34" charset="0"/>
              <a:buNone/>
              <a:defRPr/>
            </a:pPr>
            <a:endParaRPr sz="1600"/>
          </a:p>
          <a:p>
            <a:pPr>
              <a:buFont typeface="Arial" pitchFamily="34" charset="0"/>
              <a:buChar char="•"/>
              <a:defRPr/>
            </a:pPr>
            <a:r>
              <a:rPr lang="en-GB" sz="1600"/>
              <a:t>Data collector interface with the network elements/devices directly or through the Network Management Systems (NMS)/Element Management System (EMS) and gather the usage related information</a:t>
            </a:r>
            <a:endParaRPr sz="1600"/>
          </a:p>
          <a:p>
            <a:pPr>
              <a:buFont typeface="Arial" pitchFamily="34" charset="0"/>
              <a:buChar char="•"/>
              <a:defRPr/>
            </a:pPr>
            <a:r>
              <a:rPr lang="en-GB" sz="1600"/>
              <a:t>Scheduler will trigger the periodic monitoring and data collection from the network </a:t>
            </a:r>
            <a:endParaRPr sz="1600"/>
          </a:p>
          <a:p>
            <a:pPr>
              <a:buFont typeface="Arial" pitchFamily="34" charset="0"/>
              <a:buChar char="•"/>
              <a:defRPr/>
            </a:pPr>
            <a:r>
              <a:rPr lang="en-GB" sz="1600"/>
              <a:t>Data processing engine receive this data from the various data collector and after processing it stores/collate the data into a single database. </a:t>
            </a:r>
            <a:endParaRPr sz="1600"/>
          </a:p>
          <a:p>
            <a:pPr>
              <a:buFont typeface="Arial" pitchFamily="34" charset="0"/>
              <a:buChar char="•"/>
              <a:defRPr/>
            </a:pPr>
            <a:r>
              <a:rPr lang="en-GB" sz="1600"/>
              <a:t> Then using the reporting module one can extract this collated data and present it in desirable format.</a:t>
            </a:r>
            <a:endParaRPr sz="1600"/>
          </a:p>
        </p:txBody>
      </p:sp>
      <p:sp>
        <p:nvSpPr>
          <p:cNvPr id="43011" name="Rectangle 2"/>
          <p:cNvSpPr>
            <a:spLocks noGrp="1" noChangeArrowheads="1"/>
          </p:cNvSpPr>
          <p:nvPr>
            <p:ph type="title"/>
          </p:nvPr>
        </p:nvSpPr>
        <p:spPr>
          <a:xfrm>
            <a:off x="496888" y="304800"/>
            <a:ext cx="6251575" cy="654050"/>
          </a:xfrm>
        </p:spPr>
        <p:txBody>
          <a:bodyPr/>
          <a:lstStyle/>
          <a:p>
            <a:r>
              <a:rPr lang="en-US" sz="2400" smtClean="0"/>
              <a:t>OSS</a:t>
            </a:r>
            <a:r>
              <a:rPr lang="en-US" smtClean="0"/>
              <a:t/>
            </a:r>
            <a:br>
              <a:rPr lang="en-US" smtClean="0"/>
            </a:br>
            <a:r>
              <a:rPr lang="en-US" sz="2000" smtClean="0"/>
              <a:t>Network Performance Management</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0063" y="327025"/>
            <a:ext cx="7772400" cy="685800"/>
          </a:xfrm>
          <a:noFill/>
        </p:spPr>
        <p:txBody>
          <a:bodyPr lIns="90488" tIns="44450" rIns="90488" bIns="44450"/>
          <a:lstStyle/>
          <a:p>
            <a:pPr eaLnBrk="1" hangingPunct="1"/>
            <a:r>
              <a:rPr lang="en-US" sz="2400" smtClean="0"/>
              <a:t>OSS</a:t>
            </a:r>
            <a:r>
              <a:rPr lang="en-US" smtClean="0"/>
              <a:t/>
            </a:r>
            <a:br>
              <a:rPr lang="en-US" smtClean="0"/>
            </a:br>
            <a:r>
              <a:rPr lang="en-US" sz="2000" smtClean="0"/>
              <a:t>Interconnect</a:t>
            </a:r>
            <a:endParaRPr lang="en-US" smtClean="0"/>
          </a:p>
        </p:txBody>
      </p:sp>
      <p:sp>
        <p:nvSpPr>
          <p:cNvPr id="5" name="Rectangle 3"/>
          <p:cNvSpPr txBox="1">
            <a:spLocks noChangeArrowheads="1"/>
          </p:cNvSpPr>
          <p:nvPr/>
        </p:nvSpPr>
        <p:spPr bwMode="auto">
          <a:xfrm>
            <a:off x="498475" y="1473200"/>
            <a:ext cx="8229600" cy="1160463"/>
          </a:xfrm>
          <a:prstGeom prst="rect">
            <a:avLst/>
          </a:prstGeom>
          <a:noFill/>
          <a:ln w="9525">
            <a:noFill/>
            <a:miter lim="800000"/>
            <a:headEnd/>
            <a:tailEnd/>
          </a:ln>
        </p:spPr>
        <p:txBody>
          <a:bodyPr/>
          <a:lstStyle/>
          <a:p>
            <a:pPr marL="342900" indent="-342900">
              <a:lnSpc>
                <a:spcPct val="80000"/>
              </a:lnSpc>
              <a:spcBef>
                <a:spcPct val="20000"/>
              </a:spcBef>
              <a:buClr>
                <a:schemeClr val="accent1"/>
              </a:buClr>
              <a:buSzPct val="65000"/>
              <a:buFont typeface="Wingdings" pitchFamily="2" charset="2"/>
              <a:buChar char="n"/>
              <a:defRPr/>
            </a:pPr>
            <a:r>
              <a:rPr lang="en-US" dirty="0">
                <a:latin typeface="+mn-lt"/>
                <a:cs typeface="Arial" pitchFamily="34" charset="0"/>
              </a:rPr>
              <a:t>In physical terms, interconnect refers to interconnecting two networks at an agreed point where calls/traffic can be handed over.</a:t>
            </a:r>
          </a:p>
        </p:txBody>
      </p:sp>
      <p:sp>
        <p:nvSpPr>
          <p:cNvPr id="44036" name="Isosceles Triangle 3"/>
          <p:cNvSpPr>
            <a:spLocks noChangeArrowheads="1"/>
          </p:cNvSpPr>
          <p:nvPr/>
        </p:nvSpPr>
        <p:spPr bwMode="auto">
          <a:xfrm>
            <a:off x="1677988" y="2449513"/>
            <a:ext cx="1584325" cy="1187450"/>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sz="1400"/>
          </a:p>
        </p:txBody>
      </p:sp>
      <p:sp>
        <p:nvSpPr>
          <p:cNvPr id="44037" name="Isosceles Triangle 5"/>
          <p:cNvSpPr>
            <a:spLocks noChangeArrowheads="1"/>
          </p:cNvSpPr>
          <p:nvPr/>
        </p:nvSpPr>
        <p:spPr bwMode="auto">
          <a:xfrm>
            <a:off x="5705475" y="2449513"/>
            <a:ext cx="1582738" cy="1187450"/>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a:p>
        </p:txBody>
      </p:sp>
      <p:grpSp>
        <p:nvGrpSpPr>
          <p:cNvPr id="44038" name="Group 15"/>
          <p:cNvGrpSpPr>
            <a:grpSpLocks/>
          </p:cNvGrpSpPr>
          <p:nvPr/>
        </p:nvGrpSpPr>
        <p:grpSpPr bwMode="auto">
          <a:xfrm>
            <a:off x="4356100" y="2871788"/>
            <a:ext cx="341313" cy="341312"/>
            <a:chOff x="4285396" y="4285389"/>
            <a:chExt cx="341195" cy="341194"/>
          </a:xfrm>
        </p:grpSpPr>
        <p:sp>
          <p:nvSpPr>
            <p:cNvPr id="44074" name="Rectangle 6"/>
            <p:cNvSpPr>
              <a:spLocks noChangeArrowheads="1"/>
            </p:cNvSpPr>
            <p:nvPr/>
          </p:nvSpPr>
          <p:spPr bwMode="auto">
            <a:xfrm>
              <a:off x="4285396" y="4285389"/>
              <a:ext cx="341194" cy="341194"/>
            </a:xfrm>
            <a:prstGeom prst="rect">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44075" name="Straight Connector 8"/>
            <p:cNvCxnSpPr>
              <a:cxnSpLocks noChangeShapeType="1"/>
            </p:cNvCxnSpPr>
            <p:nvPr/>
          </p:nvCxnSpPr>
          <p:spPr bwMode="auto">
            <a:xfrm rot="16200000" flipH="1">
              <a:off x="4292220" y="4292213"/>
              <a:ext cx="327546" cy="313899"/>
            </a:xfrm>
            <a:prstGeom prst="line">
              <a:avLst/>
            </a:prstGeom>
            <a:noFill/>
            <a:ln w="12700" algn="ctr">
              <a:solidFill>
                <a:schemeClr val="tx1"/>
              </a:solidFill>
              <a:round/>
              <a:headEnd type="none" w="sm" len="sm"/>
              <a:tailEnd type="none" w="sm" len="sm"/>
            </a:ln>
          </p:spPr>
        </p:cxnSp>
        <p:cxnSp>
          <p:nvCxnSpPr>
            <p:cNvPr id="44076" name="Straight Connector 10"/>
            <p:cNvCxnSpPr>
              <a:cxnSpLocks noChangeShapeType="1"/>
            </p:cNvCxnSpPr>
            <p:nvPr/>
          </p:nvCxnSpPr>
          <p:spPr bwMode="auto">
            <a:xfrm rot="10800000" flipV="1">
              <a:off x="4285398" y="4299036"/>
              <a:ext cx="341193" cy="313899"/>
            </a:xfrm>
            <a:prstGeom prst="line">
              <a:avLst/>
            </a:prstGeom>
            <a:noFill/>
            <a:ln w="12700" algn="ctr">
              <a:solidFill>
                <a:schemeClr val="tx1"/>
              </a:solidFill>
              <a:round/>
              <a:headEnd type="none" w="sm" len="sm"/>
              <a:tailEnd type="none" w="sm" len="sm"/>
            </a:ln>
          </p:spPr>
        </p:cxnSp>
      </p:grpSp>
      <p:cxnSp>
        <p:nvCxnSpPr>
          <p:cNvPr id="44039" name="Straight Arrow Connector 17"/>
          <p:cNvCxnSpPr>
            <a:cxnSpLocks noChangeShapeType="1"/>
            <a:stCxn id="44036" idx="5"/>
          </p:cNvCxnSpPr>
          <p:nvPr/>
        </p:nvCxnSpPr>
        <p:spPr bwMode="auto">
          <a:xfrm flipV="1">
            <a:off x="2865438" y="3043238"/>
            <a:ext cx="1490662" cy="0"/>
          </a:xfrm>
          <a:prstGeom prst="straightConnector1">
            <a:avLst/>
          </a:prstGeom>
          <a:noFill/>
          <a:ln w="12700" algn="ctr">
            <a:solidFill>
              <a:schemeClr val="tx1"/>
            </a:solidFill>
            <a:round/>
            <a:headEnd type="arrow" w="med" len="med"/>
            <a:tailEnd type="arrow" w="med" len="med"/>
          </a:ln>
        </p:spPr>
      </p:cxnSp>
      <p:cxnSp>
        <p:nvCxnSpPr>
          <p:cNvPr id="44040" name="Straight Arrow Connector 19"/>
          <p:cNvCxnSpPr>
            <a:cxnSpLocks noChangeShapeType="1"/>
          </p:cNvCxnSpPr>
          <p:nvPr/>
        </p:nvCxnSpPr>
        <p:spPr bwMode="auto">
          <a:xfrm flipV="1">
            <a:off x="4678363" y="3040063"/>
            <a:ext cx="1419225" cy="0"/>
          </a:xfrm>
          <a:prstGeom prst="straightConnector1">
            <a:avLst/>
          </a:prstGeom>
          <a:noFill/>
          <a:ln w="12700" algn="ctr">
            <a:solidFill>
              <a:schemeClr val="tx1"/>
            </a:solidFill>
            <a:round/>
            <a:headEnd type="arrow" w="med" len="med"/>
            <a:tailEnd type="arrow" w="med" len="med"/>
          </a:ln>
        </p:spPr>
      </p:cxnSp>
      <p:sp>
        <p:nvSpPr>
          <p:cNvPr id="14" name="Rectangle 3"/>
          <p:cNvSpPr txBox="1">
            <a:spLocks noChangeArrowheads="1"/>
          </p:cNvSpPr>
          <p:nvPr/>
        </p:nvSpPr>
        <p:spPr bwMode="auto">
          <a:xfrm>
            <a:off x="522288" y="4210050"/>
            <a:ext cx="8229600" cy="742950"/>
          </a:xfrm>
          <a:prstGeom prst="rect">
            <a:avLst/>
          </a:prstGeom>
          <a:noFill/>
          <a:ln w="9525">
            <a:noFill/>
            <a:miter lim="800000"/>
            <a:headEnd/>
            <a:tailEnd/>
          </a:ln>
        </p:spPr>
        <p:txBody>
          <a:bodyPr/>
          <a:lstStyle/>
          <a:p>
            <a:pPr marL="342900" indent="-342900">
              <a:lnSpc>
                <a:spcPct val="80000"/>
              </a:lnSpc>
              <a:spcBef>
                <a:spcPct val="20000"/>
              </a:spcBef>
              <a:buClr>
                <a:schemeClr val="accent1"/>
              </a:buClr>
              <a:buSzPct val="65000"/>
              <a:buFont typeface="Wingdings" pitchFamily="2" charset="2"/>
              <a:buChar char="n"/>
              <a:defRPr/>
            </a:pPr>
            <a:r>
              <a:rPr lang="en-US" dirty="0">
                <a:latin typeface="+mn-lt"/>
                <a:cs typeface="Arial" pitchFamily="34" charset="0"/>
              </a:rPr>
              <a:t>In logical terms, interconnect is an arrangement to ensure each network in the globe is connected with another network either directly or indirectly.</a:t>
            </a:r>
          </a:p>
        </p:txBody>
      </p:sp>
      <p:sp>
        <p:nvSpPr>
          <p:cNvPr id="44042" name="TextBox 21"/>
          <p:cNvSpPr txBox="1">
            <a:spLocks noChangeArrowheads="1"/>
          </p:cNvSpPr>
          <p:nvPr/>
        </p:nvSpPr>
        <p:spPr bwMode="auto">
          <a:xfrm>
            <a:off x="1970088" y="3282950"/>
            <a:ext cx="1027112" cy="307975"/>
          </a:xfrm>
          <a:prstGeom prst="rect">
            <a:avLst/>
          </a:prstGeom>
          <a:noFill/>
          <a:ln w="9525">
            <a:noFill/>
            <a:miter lim="800000"/>
            <a:headEnd/>
            <a:tailEnd/>
          </a:ln>
        </p:spPr>
        <p:txBody>
          <a:bodyPr>
            <a:spAutoFit/>
          </a:bodyPr>
          <a:lstStyle/>
          <a:p>
            <a:pPr algn="ctr"/>
            <a:r>
              <a:rPr lang="en-US" sz="1400"/>
              <a:t>Network-A</a:t>
            </a:r>
          </a:p>
        </p:txBody>
      </p:sp>
      <p:sp>
        <p:nvSpPr>
          <p:cNvPr id="44043" name="TextBox 22"/>
          <p:cNvSpPr txBox="1">
            <a:spLocks noChangeArrowheads="1"/>
          </p:cNvSpPr>
          <p:nvPr/>
        </p:nvSpPr>
        <p:spPr bwMode="auto">
          <a:xfrm>
            <a:off x="6018213" y="3276600"/>
            <a:ext cx="1027112" cy="307975"/>
          </a:xfrm>
          <a:prstGeom prst="rect">
            <a:avLst/>
          </a:prstGeom>
          <a:noFill/>
          <a:ln w="9525">
            <a:noFill/>
            <a:miter lim="800000"/>
            <a:headEnd/>
            <a:tailEnd/>
          </a:ln>
        </p:spPr>
        <p:txBody>
          <a:bodyPr>
            <a:spAutoFit/>
          </a:bodyPr>
          <a:lstStyle/>
          <a:p>
            <a:pPr algn="ctr"/>
            <a:r>
              <a:rPr lang="en-US" sz="1400"/>
              <a:t>Network-B</a:t>
            </a:r>
          </a:p>
        </p:txBody>
      </p:sp>
      <p:sp>
        <p:nvSpPr>
          <p:cNvPr id="44044" name="TextBox 23"/>
          <p:cNvSpPr txBox="1">
            <a:spLocks noChangeArrowheads="1"/>
          </p:cNvSpPr>
          <p:nvPr/>
        </p:nvSpPr>
        <p:spPr bwMode="auto">
          <a:xfrm>
            <a:off x="3770313" y="3249613"/>
            <a:ext cx="1574800" cy="738187"/>
          </a:xfrm>
          <a:prstGeom prst="rect">
            <a:avLst/>
          </a:prstGeom>
          <a:noFill/>
          <a:ln w="9525">
            <a:noFill/>
            <a:miter lim="800000"/>
            <a:headEnd/>
            <a:tailEnd/>
          </a:ln>
        </p:spPr>
        <p:txBody>
          <a:bodyPr>
            <a:spAutoFit/>
          </a:bodyPr>
          <a:lstStyle/>
          <a:p>
            <a:pPr algn="ctr"/>
            <a:r>
              <a:rPr lang="en-US" sz="1400"/>
              <a:t>Point of Interconnect (PoI)</a:t>
            </a:r>
          </a:p>
        </p:txBody>
      </p:sp>
      <p:grpSp>
        <p:nvGrpSpPr>
          <p:cNvPr id="44045" name="Group 62"/>
          <p:cNvGrpSpPr>
            <a:grpSpLocks/>
          </p:cNvGrpSpPr>
          <p:nvPr/>
        </p:nvGrpSpPr>
        <p:grpSpPr bwMode="auto">
          <a:xfrm>
            <a:off x="566738" y="5332413"/>
            <a:ext cx="1220787" cy="915987"/>
            <a:chOff x="649388" y="4810018"/>
            <a:chExt cx="1220711" cy="915533"/>
          </a:xfrm>
        </p:grpSpPr>
        <p:sp>
          <p:nvSpPr>
            <p:cNvPr id="44072" name="Isosceles Triangle 24"/>
            <p:cNvSpPr>
              <a:spLocks noChangeArrowheads="1"/>
            </p:cNvSpPr>
            <p:nvPr/>
          </p:nvSpPr>
          <p:spPr bwMode="auto">
            <a:xfrm>
              <a:off x="649388" y="4810018"/>
              <a:ext cx="1220711" cy="915533"/>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44073" name="TextBox 25"/>
            <p:cNvSpPr txBox="1">
              <a:spLocks noChangeArrowheads="1"/>
            </p:cNvSpPr>
            <p:nvPr/>
          </p:nvSpPr>
          <p:spPr bwMode="auto">
            <a:xfrm>
              <a:off x="827649" y="5447717"/>
              <a:ext cx="916745" cy="261610"/>
            </a:xfrm>
            <a:prstGeom prst="rect">
              <a:avLst/>
            </a:prstGeom>
            <a:noFill/>
            <a:ln w="9525">
              <a:noFill/>
              <a:miter lim="800000"/>
              <a:headEnd/>
              <a:tailEnd/>
            </a:ln>
          </p:spPr>
          <p:txBody>
            <a:bodyPr>
              <a:spAutoFit/>
            </a:bodyPr>
            <a:lstStyle/>
            <a:p>
              <a:pPr algn="ctr"/>
              <a:r>
                <a:rPr lang="en-US" sz="1100"/>
                <a:t>Network-A</a:t>
              </a:r>
            </a:p>
          </p:txBody>
        </p:sp>
      </p:grpSp>
      <p:grpSp>
        <p:nvGrpSpPr>
          <p:cNvPr id="44046" name="Group 26"/>
          <p:cNvGrpSpPr>
            <a:grpSpLocks/>
          </p:cNvGrpSpPr>
          <p:nvPr/>
        </p:nvGrpSpPr>
        <p:grpSpPr bwMode="auto">
          <a:xfrm>
            <a:off x="2174875" y="5684838"/>
            <a:ext cx="211138" cy="211137"/>
            <a:chOff x="4285396" y="4285389"/>
            <a:chExt cx="341195" cy="341194"/>
          </a:xfrm>
        </p:grpSpPr>
        <p:sp>
          <p:nvSpPr>
            <p:cNvPr id="44069" name="Rectangle 27"/>
            <p:cNvSpPr>
              <a:spLocks noChangeArrowheads="1"/>
            </p:cNvSpPr>
            <p:nvPr/>
          </p:nvSpPr>
          <p:spPr bwMode="auto">
            <a:xfrm>
              <a:off x="4285396" y="4285389"/>
              <a:ext cx="341194" cy="341194"/>
            </a:xfrm>
            <a:prstGeom prst="rect">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44070" name="Straight Connector 28"/>
            <p:cNvCxnSpPr>
              <a:cxnSpLocks noChangeShapeType="1"/>
            </p:cNvCxnSpPr>
            <p:nvPr/>
          </p:nvCxnSpPr>
          <p:spPr bwMode="auto">
            <a:xfrm rot="16200000" flipH="1">
              <a:off x="4292220" y="4292213"/>
              <a:ext cx="327546" cy="313899"/>
            </a:xfrm>
            <a:prstGeom prst="line">
              <a:avLst/>
            </a:prstGeom>
            <a:noFill/>
            <a:ln w="12700" algn="ctr">
              <a:solidFill>
                <a:schemeClr val="tx1"/>
              </a:solidFill>
              <a:round/>
              <a:headEnd type="none" w="sm" len="sm"/>
              <a:tailEnd type="none" w="sm" len="sm"/>
            </a:ln>
          </p:spPr>
        </p:cxnSp>
        <p:cxnSp>
          <p:nvCxnSpPr>
            <p:cNvPr id="44071" name="Straight Connector 29"/>
            <p:cNvCxnSpPr>
              <a:cxnSpLocks noChangeShapeType="1"/>
            </p:cNvCxnSpPr>
            <p:nvPr/>
          </p:nvCxnSpPr>
          <p:spPr bwMode="auto">
            <a:xfrm rot="10800000" flipV="1">
              <a:off x="4285398" y="4299036"/>
              <a:ext cx="341193" cy="313899"/>
            </a:xfrm>
            <a:prstGeom prst="line">
              <a:avLst/>
            </a:prstGeom>
            <a:noFill/>
            <a:ln w="12700" algn="ctr">
              <a:solidFill>
                <a:schemeClr val="tx1"/>
              </a:solidFill>
              <a:round/>
              <a:headEnd type="none" w="sm" len="sm"/>
              <a:tailEnd type="none" w="sm" len="sm"/>
            </a:ln>
          </p:spPr>
        </p:cxnSp>
      </p:grpSp>
      <p:grpSp>
        <p:nvGrpSpPr>
          <p:cNvPr id="44047" name="Group 63"/>
          <p:cNvGrpSpPr>
            <a:grpSpLocks/>
          </p:cNvGrpSpPr>
          <p:nvPr/>
        </p:nvGrpSpPr>
        <p:grpSpPr bwMode="auto">
          <a:xfrm>
            <a:off x="2773363" y="5332413"/>
            <a:ext cx="1220787" cy="915987"/>
            <a:chOff x="2855671" y="4849877"/>
            <a:chExt cx="1220711" cy="915533"/>
          </a:xfrm>
        </p:grpSpPr>
        <p:sp>
          <p:nvSpPr>
            <p:cNvPr id="44067" name="Isosceles Triangle 43"/>
            <p:cNvSpPr>
              <a:spLocks noChangeArrowheads="1"/>
            </p:cNvSpPr>
            <p:nvPr/>
          </p:nvSpPr>
          <p:spPr bwMode="auto">
            <a:xfrm>
              <a:off x="2855671" y="4849877"/>
              <a:ext cx="1220711" cy="915533"/>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44068" name="TextBox 44"/>
            <p:cNvSpPr txBox="1">
              <a:spLocks noChangeArrowheads="1"/>
            </p:cNvSpPr>
            <p:nvPr/>
          </p:nvSpPr>
          <p:spPr bwMode="auto">
            <a:xfrm>
              <a:off x="3033932" y="5487576"/>
              <a:ext cx="916745" cy="261610"/>
            </a:xfrm>
            <a:prstGeom prst="rect">
              <a:avLst/>
            </a:prstGeom>
            <a:noFill/>
            <a:ln w="9525">
              <a:noFill/>
              <a:miter lim="800000"/>
              <a:headEnd/>
              <a:tailEnd/>
            </a:ln>
          </p:spPr>
          <p:txBody>
            <a:bodyPr>
              <a:spAutoFit/>
            </a:bodyPr>
            <a:lstStyle/>
            <a:p>
              <a:pPr algn="ctr"/>
              <a:r>
                <a:rPr lang="en-US" sz="1100"/>
                <a:t>Network-X</a:t>
              </a:r>
            </a:p>
          </p:txBody>
        </p:sp>
      </p:grpSp>
      <p:grpSp>
        <p:nvGrpSpPr>
          <p:cNvPr id="44048" name="Group 64"/>
          <p:cNvGrpSpPr>
            <a:grpSpLocks/>
          </p:cNvGrpSpPr>
          <p:nvPr/>
        </p:nvGrpSpPr>
        <p:grpSpPr bwMode="auto">
          <a:xfrm>
            <a:off x="4887913" y="5332413"/>
            <a:ext cx="1220787" cy="915987"/>
            <a:chOff x="4710261" y="4861597"/>
            <a:chExt cx="1220711" cy="915533"/>
          </a:xfrm>
        </p:grpSpPr>
        <p:sp>
          <p:nvSpPr>
            <p:cNvPr id="44065" name="Isosceles Triangle 49"/>
            <p:cNvSpPr>
              <a:spLocks noChangeArrowheads="1"/>
            </p:cNvSpPr>
            <p:nvPr/>
          </p:nvSpPr>
          <p:spPr bwMode="auto">
            <a:xfrm>
              <a:off x="4710261" y="4861597"/>
              <a:ext cx="1220711" cy="915533"/>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44066" name="TextBox 50"/>
            <p:cNvSpPr txBox="1">
              <a:spLocks noChangeArrowheads="1"/>
            </p:cNvSpPr>
            <p:nvPr/>
          </p:nvSpPr>
          <p:spPr bwMode="auto">
            <a:xfrm>
              <a:off x="4888522" y="5499296"/>
              <a:ext cx="916745" cy="261610"/>
            </a:xfrm>
            <a:prstGeom prst="rect">
              <a:avLst/>
            </a:prstGeom>
            <a:noFill/>
            <a:ln w="9525">
              <a:noFill/>
              <a:miter lim="800000"/>
              <a:headEnd/>
              <a:tailEnd/>
            </a:ln>
          </p:spPr>
          <p:txBody>
            <a:bodyPr>
              <a:spAutoFit/>
            </a:bodyPr>
            <a:lstStyle/>
            <a:p>
              <a:pPr algn="ctr"/>
              <a:r>
                <a:rPr lang="en-US" sz="1100"/>
                <a:t>Network-N</a:t>
              </a:r>
            </a:p>
          </p:txBody>
        </p:sp>
      </p:grpSp>
      <p:grpSp>
        <p:nvGrpSpPr>
          <p:cNvPr id="44049" name="Group 51"/>
          <p:cNvGrpSpPr>
            <a:grpSpLocks/>
          </p:cNvGrpSpPr>
          <p:nvPr/>
        </p:nvGrpSpPr>
        <p:grpSpPr bwMode="auto">
          <a:xfrm>
            <a:off x="6545263" y="5684838"/>
            <a:ext cx="211137" cy="211137"/>
            <a:chOff x="4285396" y="4285389"/>
            <a:chExt cx="341195" cy="341194"/>
          </a:xfrm>
        </p:grpSpPr>
        <p:sp>
          <p:nvSpPr>
            <p:cNvPr id="44062" name="Rectangle 52"/>
            <p:cNvSpPr>
              <a:spLocks noChangeArrowheads="1"/>
            </p:cNvSpPr>
            <p:nvPr/>
          </p:nvSpPr>
          <p:spPr bwMode="auto">
            <a:xfrm>
              <a:off x="4285396" y="4285389"/>
              <a:ext cx="341194" cy="341194"/>
            </a:xfrm>
            <a:prstGeom prst="rect">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44063" name="Straight Connector 53"/>
            <p:cNvCxnSpPr>
              <a:cxnSpLocks noChangeShapeType="1"/>
            </p:cNvCxnSpPr>
            <p:nvPr/>
          </p:nvCxnSpPr>
          <p:spPr bwMode="auto">
            <a:xfrm rot="16200000" flipH="1">
              <a:off x="4292220" y="4292213"/>
              <a:ext cx="327546" cy="313899"/>
            </a:xfrm>
            <a:prstGeom prst="line">
              <a:avLst/>
            </a:prstGeom>
            <a:noFill/>
            <a:ln w="12700" algn="ctr">
              <a:solidFill>
                <a:schemeClr val="tx1"/>
              </a:solidFill>
              <a:round/>
              <a:headEnd type="none" w="sm" len="sm"/>
              <a:tailEnd type="none" w="sm" len="sm"/>
            </a:ln>
          </p:spPr>
        </p:cxnSp>
        <p:cxnSp>
          <p:nvCxnSpPr>
            <p:cNvPr id="44064" name="Straight Connector 54"/>
            <p:cNvCxnSpPr>
              <a:cxnSpLocks noChangeShapeType="1"/>
            </p:cNvCxnSpPr>
            <p:nvPr/>
          </p:nvCxnSpPr>
          <p:spPr bwMode="auto">
            <a:xfrm rot="10800000" flipV="1">
              <a:off x="4285398" y="4299036"/>
              <a:ext cx="341193" cy="313899"/>
            </a:xfrm>
            <a:prstGeom prst="line">
              <a:avLst/>
            </a:prstGeom>
            <a:noFill/>
            <a:ln w="12700" algn="ctr">
              <a:solidFill>
                <a:schemeClr val="tx1"/>
              </a:solidFill>
              <a:round/>
              <a:headEnd type="none" w="sm" len="sm"/>
              <a:tailEnd type="none" w="sm" len="sm"/>
            </a:ln>
          </p:spPr>
        </p:cxnSp>
      </p:grpSp>
      <p:grpSp>
        <p:nvGrpSpPr>
          <p:cNvPr id="44050" name="Group 65"/>
          <p:cNvGrpSpPr>
            <a:grpSpLocks/>
          </p:cNvGrpSpPr>
          <p:nvPr/>
        </p:nvGrpSpPr>
        <p:grpSpPr bwMode="auto">
          <a:xfrm>
            <a:off x="7143750" y="5332413"/>
            <a:ext cx="1220788" cy="915987"/>
            <a:chOff x="7006865" y="4811208"/>
            <a:chExt cx="1220711" cy="915533"/>
          </a:xfrm>
        </p:grpSpPr>
        <p:sp>
          <p:nvSpPr>
            <p:cNvPr id="44060" name="Isosceles Triangle 55"/>
            <p:cNvSpPr>
              <a:spLocks noChangeArrowheads="1"/>
            </p:cNvSpPr>
            <p:nvPr/>
          </p:nvSpPr>
          <p:spPr bwMode="auto">
            <a:xfrm>
              <a:off x="7006865" y="4811208"/>
              <a:ext cx="1220711" cy="915533"/>
            </a:xfrm>
            <a:prstGeom prst="triangle">
              <a:avLst>
                <a:gd name="adj" fmla="val 50000"/>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44061" name="TextBox 56"/>
            <p:cNvSpPr txBox="1">
              <a:spLocks noChangeArrowheads="1"/>
            </p:cNvSpPr>
            <p:nvPr/>
          </p:nvSpPr>
          <p:spPr bwMode="auto">
            <a:xfrm>
              <a:off x="7185126" y="5448907"/>
              <a:ext cx="916745" cy="261610"/>
            </a:xfrm>
            <a:prstGeom prst="rect">
              <a:avLst/>
            </a:prstGeom>
            <a:noFill/>
            <a:ln w="9525">
              <a:noFill/>
              <a:miter lim="800000"/>
              <a:headEnd/>
              <a:tailEnd/>
            </a:ln>
          </p:spPr>
          <p:txBody>
            <a:bodyPr>
              <a:spAutoFit/>
            </a:bodyPr>
            <a:lstStyle/>
            <a:p>
              <a:pPr algn="ctr"/>
              <a:r>
                <a:rPr lang="en-US" sz="1100"/>
                <a:t>Network-B</a:t>
              </a:r>
            </a:p>
          </p:txBody>
        </p:sp>
      </p:grpSp>
      <p:cxnSp>
        <p:nvCxnSpPr>
          <p:cNvPr id="44051" name="Straight Arrow Connector 61"/>
          <p:cNvCxnSpPr>
            <a:cxnSpLocks noChangeShapeType="1"/>
          </p:cNvCxnSpPr>
          <p:nvPr/>
        </p:nvCxnSpPr>
        <p:spPr bwMode="auto">
          <a:xfrm flipV="1">
            <a:off x="1462088" y="5791200"/>
            <a:ext cx="712787" cy="3175"/>
          </a:xfrm>
          <a:prstGeom prst="straightConnector1">
            <a:avLst/>
          </a:prstGeom>
          <a:noFill/>
          <a:ln w="12700" algn="ctr">
            <a:solidFill>
              <a:schemeClr val="tx1"/>
            </a:solidFill>
            <a:round/>
            <a:headEnd type="arrow" w="med" len="med"/>
            <a:tailEnd type="arrow" w="med" len="med"/>
          </a:ln>
        </p:spPr>
      </p:cxnSp>
      <p:cxnSp>
        <p:nvCxnSpPr>
          <p:cNvPr id="44052" name="Straight Arrow Connector 67"/>
          <p:cNvCxnSpPr>
            <a:cxnSpLocks noChangeShapeType="1"/>
          </p:cNvCxnSpPr>
          <p:nvPr/>
        </p:nvCxnSpPr>
        <p:spPr bwMode="auto">
          <a:xfrm flipV="1">
            <a:off x="2379663" y="5792788"/>
            <a:ext cx="712787" cy="3175"/>
          </a:xfrm>
          <a:prstGeom prst="straightConnector1">
            <a:avLst/>
          </a:prstGeom>
          <a:noFill/>
          <a:ln w="12700" algn="ctr">
            <a:solidFill>
              <a:schemeClr val="tx1"/>
            </a:solidFill>
            <a:round/>
            <a:headEnd type="arrow" w="med" len="med"/>
            <a:tailEnd type="arrow" w="med" len="med"/>
          </a:ln>
        </p:spPr>
      </p:cxnSp>
      <p:cxnSp>
        <p:nvCxnSpPr>
          <p:cNvPr id="44053" name="Straight Arrow Connector 68"/>
          <p:cNvCxnSpPr>
            <a:cxnSpLocks noChangeShapeType="1"/>
          </p:cNvCxnSpPr>
          <p:nvPr/>
        </p:nvCxnSpPr>
        <p:spPr bwMode="auto">
          <a:xfrm flipV="1">
            <a:off x="5818188" y="5792788"/>
            <a:ext cx="712787" cy="3175"/>
          </a:xfrm>
          <a:prstGeom prst="straightConnector1">
            <a:avLst/>
          </a:prstGeom>
          <a:noFill/>
          <a:ln w="12700" algn="ctr">
            <a:solidFill>
              <a:schemeClr val="tx1"/>
            </a:solidFill>
            <a:round/>
            <a:headEnd type="arrow" w="med" len="med"/>
            <a:tailEnd type="arrow" w="med" len="med"/>
          </a:ln>
        </p:spPr>
      </p:cxnSp>
      <p:cxnSp>
        <p:nvCxnSpPr>
          <p:cNvPr id="44054" name="Straight Arrow Connector 69"/>
          <p:cNvCxnSpPr>
            <a:cxnSpLocks noChangeShapeType="1"/>
          </p:cNvCxnSpPr>
          <p:nvPr/>
        </p:nvCxnSpPr>
        <p:spPr bwMode="auto">
          <a:xfrm flipV="1">
            <a:off x="6735763" y="5795963"/>
            <a:ext cx="712787" cy="3175"/>
          </a:xfrm>
          <a:prstGeom prst="straightConnector1">
            <a:avLst/>
          </a:prstGeom>
          <a:noFill/>
          <a:ln w="12700" algn="ctr">
            <a:solidFill>
              <a:schemeClr val="tx1"/>
            </a:solidFill>
            <a:round/>
            <a:headEnd type="arrow" w="med" len="med"/>
            <a:tailEnd type="arrow" w="med" len="med"/>
          </a:ln>
        </p:spPr>
      </p:cxnSp>
      <p:cxnSp>
        <p:nvCxnSpPr>
          <p:cNvPr id="44055" name="Straight Arrow Connector 70"/>
          <p:cNvCxnSpPr>
            <a:cxnSpLocks noChangeShapeType="1"/>
          </p:cNvCxnSpPr>
          <p:nvPr/>
        </p:nvCxnSpPr>
        <p:spPr bwMode="auto">
          <a:xfrm flipV="1">
            <a:off x="3687763" y="5807075"/>
            <a:ext cx="1489075" cy="0"/>
          </a:xfrm>
          <a:prstGeom prst="straightConnector1">
            <a:avLst/>
          </a:prstGeom>
          <a:noFill/>
          <a:ln w="12700" algn="ctr">
            <a:solidFill>
              <a:schemeClr val="tx1"/>
            </a:solidFill>
            <a:prstDash val="dash"/>
            <a:round/>
            <a:headEnd type="arrow" w="med" len="med"/>
            <a:tailEnd type="arrow" w="med" len="med"/>
          </a:ln>
        </p:spPr>
      </p:cxnSp>
      <p:grpSp>
        <p:nvGrpSpPr>
          <p:cNvPr id="44056" name="Group 57"/>
          <p:cNvGrpSpPr>
            <a:grpSpLocks/>
          </p:cNvGrpSpPr>
          <p:nvPr/>
        </p:nvGrpSpPr>
        <p:grpSpPr bwMode="auto">
          <a:xfrm>
            <a:off x="4308475" y="5684838"/>
            <a:ext cx="211138" cy="211137"/>
            <a:chOff x="4285396" y="4285389"/>
            <a:chExt cx="341195" cy="341194"/>
          </a:xfrm>
        </p:grpSpPr>
        <p:sp>
          <p:nvSpPr>
            <p:cNvPr id="44057" name="Rectangle 58"/>
            <p:cNvSpPr>
              <a:spLocks noChangeArrowheads="1"/>
            </p:cNvSpPr>
            <p:nvPr/>
          </p:nvSpPr>
          <p:spPr bwMode="auto">
            <a:xfrm>
              <a:off x="4285396" y="4285389"/>
              <a:ext cx="341194" cy="341194"/>
            </a:xfrm>
            <a:prstGeom prst="rect">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44058" name="Straight Connector 59"/>
            <p:cNvCxnSpPr>
              <a:cxnSpLocks noChangeShapeType="1"/>
            </p:cNvCxnSpPr>
            <p:nvPr/>
          </p:nvCxnSpPr>
          <p:spPr bwMode="auto">
            <a:xfrm rot="16200000" flipH="1">
              <a:off x="4292220" y="4292213"/>
              <a:ext cx="327546" cy="313899"/>
            </a:xfrm>
            <a:prstGeom prst="line">
              <a:avLst/>
            </a:prstGeom>
            <a:noFill/>
            <a:ln w="12700" algn="ctr">
              <a:solidFill>
                <a:schemeClr val="tx1"/>
              </a:solidFill>
              <a:round/>
              <a:headEnd type="none" w="sm" len="sm"/>
              <a:tailEnd type="none" w="sm" len="sm"/>
            </a:ln>
          </p:spPr>
        </p:cxnSp>
        <p:cxnSp>
          <p:nvCxnSpPr>
            <p:cNvPr id="44059" name="Straight Connector 60"/>
            <p:cNvCxnSpPr>
              <a:cxnSpLocks noChangeShapeType="1"/>
            </p:cNvCxnSpPr>
            <p:nvPr/>
          </p:nvCxnSpPr>
          <p:spPr bwMode="auto">
            <a:xfrm rot="10800000" flipV="1">
              <a:off x="4285398" y="4299036"/>
              <a:ext cx="341193" cy="313899"/>
            </a:xfrm>
            <a:prstGeom prst="line">
              <a:avLst/>
            </a:prstGeom>
            <a:noFill/>
            <a:ln w="12700" algn="ctr">
              <a:solidFill>
                <a:schemeClr val="tx1"/>
              </a:solidFill>
              <a:round/>
              <a:headEnd type="none" w="sm" len="sm"/>
              <a:tailEnd type="none" w="sm" len="sm"/>
            </a:ln>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00063" y="141288"/>
            <a:ext cx="8001000" cy="838200"/>
          </a:xfrm>
        </p:spPr>
        <p:txBody>
          <a:bodyPr/>
          <a:lstStyle/>
          <a:p>
            <a:r>
              <a:rPr lang="en-US" sz="2400" smtClean="0"/>
              <a:t>OSS/BSS</a:t>
            </a:r>
            <a:r>
              <a:rPr lang="en-US" smtClean="0"/>
              <a:t/>
            </a:r>
            <a:br>
              <a:rPr lang="en-US" smtClean="0"/>
            </a:br>
            <a:r>
              <a:rPr lang="en-US" sz="2000" smtClean="0"/>
              <a:t>Overview</a:t>
            </a:r>
            <a:endParaRPr lang="en-US" smtClean="0"/>
          </a:p>
        </p:txBody>
      </p:sp>
      <p:sp>
        <p:nvSpPr>
          <p:cNvPr id="26627" name="TextBox 4"/>
          <p:cNvSpPr txBox="1">
            <a:spLocks noChangeArrowheads="1"/>
          </p:cNvSpPr>
          <p:nvPr/>
        </p:nvSpPr>
        <p:spPr bwMode="auto">
          <a:xfrm>
            <a:off x="533400" y="1600200"/>
            <a:ext cx="7772400" cy="4246563"/>
          </a:xfrm>
          <a:prstGeom prst="rect">
            <a:avLst/>
          </a:prstGeom>
          <a:noFill/>
          <a:ln w="9525">
            <a:noFill/>
            <a:miter lim="800000"/>
            <a:headEnd/>
            <a:tailEnd/>
          </a:ln>
        </p:spPr>
        <p:txBody>
          <a:bodyPr>
            <a:spAutoFit/>
          </a:bodyPr>
          <a:lstStyle/>
          <a:p>
            <a:r>
              <a:rPr lang="en-US"/>
              <a:t>Operational Support Systems (OSS) / Business Support Systems (BSS)   are home-grown or ready-made IT tools (software) that are developed and used to automate a Service Provider’s Business Processes (create, deploy, manage, and maintenance of communication services, Customer requests and effective operation of the network).</a:t>
            </a:r>
          </a:p>
          <a:p>
            <a:endParaRPr lang="en-US"/>
          </a:p>
          <a:p>
            <a:r>
              <a:rPr lang="en-US" b="1"/>
              <a:t>OSS = Operations Support Systems</a:t>
            </a:r>
            <a:endParaRPr lang="en-US"/>
          </a:p>
          <a:p>
            <a:r>
              <a:rPr lang="en-US" b="1"/>
              <a:t>• </a:t>
            </a:r>
            <a:r>
              <a:rPr lang="en-US"/>
              <a:t>Service</a:t>
            </a:r>
            <a:r>
              <a:rPr lang="en-US" b="1"/>
              <a:t> </a:t>
            </a:r>
            <a:r>
              <a:rPr lang="en-US"/>
              <a:t>Fulfillment </a:t>
            </a:r>
          </a:p>
          <a:p>
            <a:r>
              <a:rPr lang="en-US" b="1"/>
              <a:t>• </a:t>
            </a:r>
            <a:r>
              <a:rPr lang="en-US"/>
              <a:t>Service Assurance </a:t>
            </a:r>
          </a:p>
          <a:p>
            <a:r>
              <a:rPr lang="en-US" b="1"/>
              <a:t>• </a:t>
            </a:r>
            <a:r>
              <a:rPr lang="en-US"/>
              <a:t>Network management </a:t>
            </a:r>
          </a:p>
          <a:p>
            <a:r>
              <a:rPr lang="en-US"/>
              <a:t> </a:t>
            </a:r>
          </a:p>
          <a:p>
            <a:r>
              <a:rPr lang="en-US" b="1"/>
              <a:t>BSS = Business Support Systems</a:t>
            </a:r>
            <a:endParaRPr lang="en-US"/>
          </a:p>
          <a:p>
            <a:r>
              <a:rPr lang="en-US" b="1"/>
              <a:t>• </a:t>
            </a:r>
            <a:r>
              <a:rPr lang="en-US"/>
              <a:t>Billing automation</a:t>
            </a:r>
          </a:p>
          <a:p>
            <a:r>
              <a:rPr lang="en-US" b="1"/>
              <a:t>• </a:t>
            </a:r>
            <a:r>
              <a:rPr lang="en-US"/>
              <a:t>Customer care automation</a:t>
            </a:r>
          </a:p>
          <a:p>
            <a:endParaRPr lang="en-US"/>
          </a:p>
        </p:txBody>
      </p:sp>
      <p:pic>
        <p:nvPicPr>
          <p:cNvPr id="26628" name="Picture 2" descr="OSS-BSS 1"/>
          <p:cNvPicPr>
            <a:picLocks noChangeAspect="1" noChangeArrowheads="1"/>
          </p:cNvPicPr>
          <p:nvPr/>
        </p:nvPicPr>
        <p:blipFill>
          <a:blip r:embed="rId2" cstate="print"/>
          <a:srcRect/>
          <a:stretch>
            <a:fillRect/>
          </a:stretch>
        </p:blipFill>
        <p:spPr bwMode="auto">
          <a:xfrm>
            <a:off x="4781550" y="3371850"/>
            <a:ext cx="3524250"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027"/>
          <p:cNvSpPr txBox="1">
            <a:spLocks noChangeArrowheads="1"/>
          </p:cNvSpPr>
          <p:nvPr/>
        </p:nvSpPr>
        <p:spPr bwMode="auto">
          <a:xfrm>
            <a:off x="490538" y="392113"/>
            <a:ext cx="5791200" cy="457200"/>
          </a:xfrm>
          <a:prstGeom prst="rect">
            <a:avLst/>
          </a:prstGeom>
          <a:noFill/>
          <a:ln w="12700">
            <a:noFill/>
            <a:miter lim="800000"/>
            <a:headEnd/>
            <a:tailEnd/>
          </a:ln>
        </p:spPr>
        <p:txBody>
          <a:bodyPr lIns="90488" tIns="44450" rIns="90488" bIns="44450" anchor="ctr"/>
          <a:lstStyle/>
          <a:p>
            <a:r>
              <a:rPr lang="en-US" sz="2400">
                <a:solidFill>
                  <a:schemeClr val="bg1"/>
                </a:solidFill>
                <a:latin typeface="Verdana" pitchFamily="34" charset="0"/>
              </a:rPr>
              <a:t>Interconnect</a:t>
            </a:r>
          </a:p>
          <a:p>
            <a:r>
              <a:rPr lang="en-US" sz="2000">
                <a:solidFill>
                  <a:schemeClr val="bg1"/>
                </a:solidFill>
                <a:latin typeface="Verdana" pitchFamily="34" charset="0"/>
              </a:rPr>
              <a:t>Process Flow</a:t>
            </a:r>
          </a:p>
        </p:txBody>
      </p:sp>
      <p:sp>
        <p:nvSpPr>
          <p:cNvPr id="45059" name="Oval 23"/>
          <p:cNvSpPr>
            <a:spLocks noChangeArrowheads="1"/>
          </p:cNvSpPr>
          <p:nvPr/>
        </p:nvSpPr>
        <p:spPr bwMode="auto">
          <a:xfrm>
            <a:off x="4876800" y="1828800"/>
            <a:ext cx="1905000" cy="457200"/>
          </a:xfrm>
          <a:prstGeom prst="ellipse">
            <a:avLst/>
          </a:prstGeom>
          <a:noFill/>
          <a:ln w="9525" algn="ctr">
            <a:solidFill>
              <a:schemeClr val="tx1"/>
            </a:solidFill>
            <a:round/>
            <a:headEnd/>
            <a:tailEnd/>
          </a:ln>
        </p:spPr>
        <p:txBody>
          <a:bodyPr anchor="ctr"/>
          <a:lstStyle/>
          <a:p>
            <a:endParaRPr lang="en-US"/>
          </a:p>
        </p:txBody>
      </p:sp>
      <p:sp>
        <p:nvSpPr>
          <p:cNvPr id="45060" name="Rounded Rectangle 6"/>
          <p:cNvSpPr>
            <a:spLocks noChangeArrowheads="1"/>
          </p:cNvSpPr>
          <p:nvPr/>
        </p:nvSpPr>
        <p:spPr bwMode="auto">
          <a:xfrm>
            <a:off x="2590800" y="2247900"/>
            <a:ext cx="1143000" cy="457200"/>
          </a:xfrm>
          <a:prstGeom prst="roundRect">
            <a:avLst>
              <a:gd name="adj" fmla="val 16667"/>
            </a:avLst>
          </a:prstGeom>
          <a:solidFill>
            <a:srgbClr val="FFC000"/>
          </a:solidFill>
          <a:ln w="9525" algn="ctr">
            <a:solidFill>
              <a:schemeClr val="tx1"/>
            </a:solidFill>
            <a:round/>
            <a:headEnd/>
            <a:tailEnd/>
          </a:ln>
        </p:spPr>
        <p:txBody>
          <a:bodyPr anchor="ctr"/>
          <a:lstStyle/>
          <a:p>
            <a:pPr algn="ctr"/>
            <a:r>
              <a:rPr lang="en-US" sz="1200"/>
              <a:t>CDR Formatting </a:t>
            </a:r>
          </a:p>
        </p:txBody>
      </p:sp>
      <p:sp>
        <p:nvSpPr>
          <p:cNvPr id="45061" name="Flowchart: Decision 7"/>
          <p:cNvSpPr>
            <a:spLocks noChangeArrowheads="1"/>
          </p:cNvSpPr>
          <p:nvPr/>
        </p:nvSpPr>
        <p:spPr bwMode="auto">
          <a:xfrm>
            <a:off x="3886200" y="2057400"/>
            <a:ext cx="1066800" cy="838200"/>
          </a:xfrm>
          <a:prstGeom prst="flowChartDecision">
            <a:avLst/>
          </a:prstGeom>
          <a:solidFill>
            <a:srgbClr val="FFC000"/>
          </a:solidFill>
          <a:ln w="9525" algn="ctr">
            <a:solidFill>
              <a:schemeClr val="tx1"/>
            </a:solidFill>
            <a:round/>
            <a:headEnd/>
            <a:tailEnd/>
          </a:ln>
        </p:spPr>
        <p:txBody>
          <a:bodyPr anchor="ctr"/>
          <a:lstStyle/>
          <a:p>
            <a:pPr algn="ctr"/>
            <a:endParaRPr lang="en-US" sz="1200" b="1"/>
          </a:p>
        </p:txBody>
      </p:sp>
      <p:cxnSp>
        <p:nvCxnSpPr>
          <p:cNvPr id="45062" name="Elbow Connector 11"/>
          <p:cNvCxnSpPr>
            <a:cxnSpLocks noChangeShapeType="1"/>
            <a:stCxn id="45061" idx="2"/>
            <a:endCxn id="45060" idx="2"/>
          </p:cNvCxnSpPr>
          <p:nvPr/>
        </p:nvCxnSpPr>
        <p:spPr bwMode="auto">
          <a:xfrm rot="5400000" flipH="1">
            <a:off x="3695700" y="2171700"/>
            <a:ext cx="190500" cy="1257300"/>
          </a:xfrm>
          <a:prstGeom prst="bentConnector3">
            <a:avLst>
              <a:gd name="adj1" fmla="val -120000"/>
            </a:avLst>
          </a:prstGeom>
          <a:noFill/>
          <a:ln w="9525" algn="ctr">
            <a:solidFill>
              <a:schemeClr val="tx1"/>
            </a:solidFill>
            <a:round/>
            <a:headEnd/>
            <a:tailEnd type="arrow" w="med" len="med"/>
          </a:ln>
        </p:spPr>
      </p:cxnSp>
      <p:sp>
        <p:nvSpPr>
          <p:cNvPr id="45063" name="Rounded Rectangle 12"/>
          <p:cNvSpPr>
            <a:spLocks noChangeArrowheads="1"/>
          </p:cNvSpPr>
          <p:nvPr/>
        </p:nvSpPr>
        <p:spPr bwMode="auto">
          <a:xfrm>
            <a:off x="5257800" y="2209800"/>
            <a:ext cx="1143000" cy="533400"/>
          </a:xfrm>
          <a:prstGeom prst="roundRect">
            <a:avLst>
              <a:gd name="adj" fmla="val 16667"/>
            </a:avLst>
          </a:prstGeom>
          <a:solidFill>
            <a:srgbClr val="FFC000"/>
          </a:solidFill>
          <a:ln w="9525" algn="ctr">
            <a:solidFill>
              <a:schemeClr val="tx1"/>
            </a:solidFill>
            <a:round/>
            <a:headEnd/>
            <a:tailEnd/>
          </a:ln>
        </p:spPr>
        <p:txBody>
          <a:bodyPr anchor="ctr"/>
          <a:lstStyle/>
          <a:p>
            <a:pPr algn="ctr"/>
            <a:r>
              <a:rPr lang="en-US" sz="1200"/>
              <a:t>CDR Rating</a:t>
            </a:r>
          </a:p>
        </p:txBody>
      </p:sp>
      <p:sp>
        <p:nvSpPr>
          <p:cNvPr id="45064" name="Flowchart: Decision 13"/>
          <p:cNvSpPr>
            <a:spLocks noChangeArrowheads="1"/>
          </p:cNvSpPr>
          <p:nvPr/>
        </p:nvSpPr>
        <p:spPr bwMode="auto">
          <a:xfrm>
            <a:off x="5334000" y="3048000"/>
            <a:ext cx="990600" cy="838200"/>
          </a:xfrm>
          <a:prstGeom prst="flowChartDecision">
            <a:avLst/>
          </a:prstGeom>
          <a:solidFill>
            <a:srgbClr val="FFC000"/>
          </a:solidFill>
          <a:ln w="9525" algn="ctr">
            <a:solidFill>
              <a:schemeClr val="tx1"/>
            </a:solidFill>
            <a:round/>
            <a:headEnd/>
            <a:tailEnd/>
          </a:ln>
        </p:spPr>
        <p:txBody>
          <a:bodyPr anchor="ctr"/>
          <a:lstStyle/>
          <a:p>
            <a:pPr algn="ctr"/>
            <a:endParaRPr lang="en-US" sz="1200" b="1"/>
          </a:p>
        </p:txBody>
      </p:sp>
      <p:sp>
        <p:nvSpPr>
          <p:cNvPr id="45065" name="Rounded Rectangle 15"/>
          <p:cNvSpPr>
            <a:spLocks noChangeArrowheads="1"/>
          </p:cNvSpPr>
          <p:nvPr/>
        </p:nvSpPr>
        <p:spPr bwMode="auto">
          <a:xfrm>
            <a:off x="4991100" y="1371600"/>
            <a:ext cx="1676400" cy="533400"/>
          </a:xfrm>
          <a:prstGeom prst="roundRect">
            <a:avLst>
              <a:gd name="adj" fmla="val 16667"/>
            </a:avLst>
          </a:prstGeom>
          <a:solidFill>
            <a:srgbClr val="BDE3FF"/>
          </a:solidFill>
          <a:ln w="9525" algn="ctr">
            <a:solidFill>
              <a:schemeClr val="tx1"/>
            </a:solidFill>
            <a:round/>
            <a:headEnd/>
            <a:tailEnd/>
          </a:ln>
        </p:spPr>
        <p:txBody>
          <a:bodyPr anchor="ctr"/>
          <a:lstStyle/>
          <a:p>
            <a:pPr algn="ctr"/>
            <a:r>
              <a:rPr lang="en-US" sz="1200"/>
              <a:t>Reference Data</a:t>
            </a:r>
          </a:p>
        </p:txBody>
      </p:sp>
      <p:sp>
        <p:nvSpPr>
          <p:cNvPr id="45066" name="Can 16"/>
          <p:cNvSpPr>
            <a:spLocks noChangeArrowheads="1"/>
          </p:cNvSpPr>
          <p:nvPr/>
        </p:nvSpPr>
        <p:spPr bwMode="auto">
          <a:xfrm>
            <a:off x="5295900" y="4114800"/>
            <a:ext cx="1066800" cy="457200"/>
          </a:xfrm>
          <a:prstGeom prst="can">
            <a:avLst>
              <a:gd name="adj" fmla="val 25000"/>
            </a:avLst>
          </a:prstGeom>
          <a:solidFill>
            <a:srgbClr val="FFC000"/>
          </a:solidFill>
          <a:ln w="9525" algn="ctr">
            <a:solidFill>
              <a:schemeClr val="tx1"/>
            </a:solidFill>
            <a:round/>
            <a:headEnd/>
            <a:tailEnd/>
          </a:ln>
        </p:spPr>
        <p:txBody>
          <a:bodyPr anchor="ctr"/>
          <a:lstStyle/>
          <a:p>
            <a:pPr algn="ctr"/>
            <a:r>
              <a:rPr lang="en-US" sz="1200" b="1"/>
              <a:t>Rated CDRs</a:t>
            </a:r>
          </a:p>
        </p:txBody>
      </p:sp>
      <p:cxnSp>
        <p:nvCxnSpPr>
          <p:cNvPr id="45067" name="Straight Arrow Connector 30"/>
          <p:cNvCxnSpPr>
            <a:cxnSpLocks noChangeShapeType="1"/>
          </p:cNvCxnSpPr>
          <p:nvPr/>
        </p:nvCxnSpPr>
        <p:spPr bwMode="auto">
          <a:xfrm>
            <a:off x="3733800" y="2474913"/>
            <a:ext cx="228600" cy="3175"/>
          </a:xfrm>
          <a:prstGeom prst="straightConnector1">
            <a:avLst/>
          </a:prstGeom>
          <a:noFill/>
          <a:ln w="9525" algn="ctr">
            <a:solidFill>
              <a:schemeClr val="tx1"/>
            </a:solidFill>
            <a:round/>
            <a:headEnd/>
            <a:tailEnd type="arrow" w="med" len="med"/>
          </a:ln>
        </p:spPr>
      </p:cxnSp>
      <p:cxnSp>
        <p:nvCxnSpPr>
          <p:cNvPr id="45068" name="Straight Arrow Connector 32"/>
          <p:cNvCxnSpPr>
            <a:cxnSpLocks noChangeShapeType="1"/>
            <a:stCxn id="45063" idx="2"/>
            <a:endCxn id="45064" idx="0"/>
          </p:cNvCxnSpPr>
          <p:nvPr/>
        </p:nvCxnSpPr>
        <p:spPr bwMode="auto">
          <a:xfrm rot="5400000">
            <a:off x="5676901" y="2895600"/>
            <a:ext cx="304800" cy="3175"/>
          </a:xfrm>
          <a:prstGeom prst="straightConnector1">
            <a:avLst/>
          </a:prstGeom>
          <a:noFill/>
          <a:ln w="9525" algn="ctr">
            <a:solidFill>
              <a:schemeClr val="tx1"/>
            </a:solidFill>
            <a:round/>
            <a:headEnd/>
            <a:tailEnd type="arrow" w="med" len="med"/>
          </a:ln>
        </p:spPr>
      </p:cxnSp>
      <p:cxnSp>
        <p:nvCxnSpPr>
          <p:cNvPr id="45069" name="Straight Arrow Connector 34"/>
          <p:cNvCxnSpPr>
            <a:cxnSpLocks noChangeShapeType="1"/>
          </p:cNvCxnSpPr>
          <p:nvPr/>
        </p:nvCxnSpPr>
        <p:spPr bwMode="auto">
          <a:xfrm rot="5400000">
            <a:off x="5676901" y="3960812"/>
            <a:ext cx="304800" cy="3175"/>
          </a:xfrm>
          <a:prstGeom prst="straightConnector1">
            <a:avLst/>
          </a:prstGeom>
          <a:noFill/>
          <a:ln w="9525" algn="ctr">
            <a:solidFill>
              <a:schemeClr val="tx1"/>
            </a:solidFill>
            <a:round/>
            <a:headEnd/>
            <a:tailEnd type="arrow" w="med" len="med"/>
          </a:ln>
        </p:spPr>
      </p:cxnSp>
      <p:cxnSp>
        <p:nvCxnSpPr>
          <p:cNvPr id="45070" name="Shape 36"/>
          <p:cNvCxnSpPr>
            <a:cxnSpLocks noChangeShapeType="1"/>
            <a:stCxn id="45064" idx="1"/>
          </p:cNvCxnSpPr>
          <p:nvPr/>
        </p:nvCxnSpPr>
        <p:spPr bwMode="auto">
          <a:xfrm rot="10800000">
            <a:off x="5029200" y="2514600"/>
            <a:ext cx="304800" cy="952500"/>
          </a:xfrm>
          <a:prstGeom prst="bentConnector2">
            <a:avLst/>
          </a:prstGeom>
          <a:noFill/>
          <a:ln w="9525" algn="ctr">
            <a:solidFill>
              <a:schemeClr val="tx1"/>
            </a:solidFill>
            <a:round/>
            <a:headEnd/>
            <a:tailEnd type="arrow" w="med" len="med"/>
          </a:ln>
        </p:spPr>
      </p:cxnSp>
      <p:cxnSp>
        <p:nvCxnSpPr>
          <p:cNvPr id="45071" name="Straight Arrow Connector 39"/>
          <p:cNvCxnSpPr>
            <a:cxnSpLocks noChangeShapeType="1"/>
          </p:cNvCxnSpPr>
          <p:nvPr/>
        </p:nvCxnSpPr>
        <p:spPr bwMode="auto">
          <a:xfrm>
            <a:off x="4953000" y="2474913"/>
            <a:ext cx="304800" cy="3175"/>
          </a:xfrm>
          <a:prstGeom prst="straightConnector1">
            <a:avLst/>
          </a:prstGeom>
          <a:noFill/>
          <a:ln w="9525" algn="ctr">
            <a:solidFill>
              <a:schemeClr val="tx1"/>
            </a:solidFill>
            <a:round/>
            <a:headEnd/>
            <a:tailEnd type="arrow" w="med" len="med"/>
          </a:ln>
        </p:spPr>
      </p:cxnSp>
      <p:sp>
        <p:nvSpPr>
          <p:cNvPr id="45072" name="Rounded Rectangle 41"/>
          <p:cNvSpPr>
            <a:spLocks noChangeArrowheads="1"/>
          </p:cNvSpPr>
          <p:nvPr/>
        </p:nvSpPr>
        <p:spPr bwMode="auto">
          <a:xfrm>
            <a:off x="6972300" y="4114800"/>
            <a:ext cx="1371600" cy="457200"/>
          </a:xfrm>
          <a:prstGeom prst="roundRect">
            <a:avLst>
              <a:gd name="adj" fmla="val 16667"/>
            </a:avLst>
          </a:prstGeom>
          <a:solidFill>
            <a:srgbClr val="FFC000"/>
          </a:solidFill>
          <a:ln w="9525" algn="ctr">
            <a:solidFill>
              <a:schemeClr val="tx1"/>
            </a:solidFill>
            <a:round/>
            <a:headEnd/>
            <a:tailEnd/>
          </a:ln>
        </p:spPr>
        <p:txBody>
          <a:bodyPr anchor="ctr"/>
          <a:lstStyle/>
          <a:p>
            <a:pPr algn="ctr"/>
            <a:r>
              <a:rPr lang="en-US" sz="1200" b="1"/>
              <a:t>Summarization</a:t>
            </a:r>
          </a:p>
        </p:txBody>
      </p:sp>
      <p:sp>
        <p:nvSpPr>
          <p:cNvPr id="45073" name="Rectangle 20"/>
          <p:cNvSpPr>
            <a:spLocks noChangeArrowheads="1"/>
          </p:cNvSpPr>
          <p:nvPr/>
        </p:nvSpPr>
        <p:spPr bwMode="auto">
          <a:xfrm>
            <a:off x="2895600" y="3429000"/>
            <a:ext cx="1524000" cy="457200"/>
          </a:xfrm>
          <a:prstGeom prst="rect">
            <a:avLst/>
          </a:prstGeom>
          <a:solidFill>
            <a:schemeClr val="accent1"/>
          </a:solidFill>
          <a:ln w="9525" algn="ctr">
            <a:solidFill>
              <a:schemeClr val="tx1"/>
            </a:solidFill>
            <a:round/>
            <a:headEnd/>
            <a:tailEnd/>
          </a:ln>
        </p:spPr>
        <p:txBody>
          <a:bodyPr anchor="ctr"/>
          <a:lstStyle/>
          <a:p>
            <a:pPr algn="ctr"/>
            <a:r>
              <a:rPr lang="en-US" sz="1200" b="1"/>
              <a:t>BI / Data warehouse</a:t>
            </a:r>
          </a:p>
        </p:txBody>
      </p:sp>
      <p:sp>
        <p:nvSpPr>
          <p:cNvPr id="45074" name="Rectangle 21"/>
          <p:cNvSpPr>
            <a:spLocks noChangeArrowheads="1"/>
          </p:cNvSpPr>
          <p:nvPr/>
        </p:nvSpPr>
        <p:spPr bwMode="auto">
          <a:xfrm>
            <a:off x="7010400" y="4875213"/>
            <a:ext cx="1295400" cy="457200"/>
          </a:xfrm>
          <a:prstGeom prst="rect">
            <a:avLst/>
          </a:prstGeom>
          <a:solidFill>
            <a:schemeClr val="accent1"/>
          </a:solidFill>
          <a:ln w="9525" algn="ctr">
            <a:solidFill>
              <a:schemeClr val="tx1"/>
            </a:solidFill>
            <a:round/>
            <a:headEnd/>
            <a:tailEnd/>
          </a:ln>
        </p:spPr>
        <p:txBody>
          <a:bodyPr anchor="ctr"/>
          <a:lstStyle/>
          <a:p>
            <a:pPr algn="ctr"/>
            <a:r>
              <a:rPr lang="en-US" sz="1200" b="1"/>
              <a:t>GL / Financials</a:t>
            </a:r>
          </a:p>
        </p:txBody>
      </p:sp>
      <p:sp>
        <p:nvSpPr>
          <p:cNvPr id="45075" name="Rectangle 25"/>
          <p:cNvSpPr>
            <a:spLocks noChangeArrowheads="1"/>
          </p:cNvSpPr>
          <p:nvPr/>
        </p:nvSpPr>
        <p:spPr bwMode="auto">
          <a:xfrm>
            <a:off x="1371600" y="3352800"/>
            <a:ext cx="838200" cy="457200"/>
          </a:xfrm>
          <a:prstGeom prst="rect">
            <a:avLst/>
          </a:prstGeom>
          <a:solidFill>
            <a:schemeClr val="accent1"/>
          </a:solidFill>
          <a:ln w="9525" algn="ctr">
            <a:solidFill>
              <a:schemeClr val="tx1"/>
            </a:solidFill>
            <a:round/>
            <a:headEnd/>
            <a:tailEnd/>
          </a:ln>
        </p:spPr>
        <p:txBody>
          <a:bodyPr anchor="ctr"/>
          <a:lstStyle/>
          <a:p>
            <a:pPr algn="ctr"/>
            <a:r>
              <a:rPr lang="en-US" sz="900"/>
              <a:t>CDR Collection</a:t>
            </a:r>
          </a:p>
        </p:txBody>
      </p:sp>
      <p:sp>
        <p:nvSpPr>
          <p:cNvPr id="45076" name="Rectangle 26"/>
          <p:cNvSpPr>
            <a:spLocks noChangeArrowheads="1"/>
          </p:cNvSpPr>
          <p:nvPr/>
        </p:nvSpPr>
        <p:spPr bwMode="auto">
          <a:xfrm>
            <a:off x="1524000" y="3429000"/>
            <a:ext cx="838200" cy="457200"/>
          </a:xfrm>
          <a:prstGeom prst="rect">
            <a:avLst/>
          </a:prstGeom>
          <a:solidFill>
            <a:schemeClr val="accent1"/>
          </a:solidFill>
          <a:ln w="9525" algn="ctr">
            <a:solidFill>
              <a:schemeClr val="tx1"/>
            </a:solidFill>
            <a:round/>
            <a:headEnd/>
            <a:tailEnd/>
          </a:ln>
        </p:spPr>
        <p:txBody>
          <a:bodyPr anchor="ctr"/>
          <a:lstStyle/>
          <a:p>
            <a:pPr algn="ctr"/>
            <a:r>
              <a:rPr lang="en-US" sz="900"/>
              <a:t>Analytical Reports</a:t>
            </a:r>
          </a:p>
        </p:txBody>
      </p:sp>
      <p:cxnSp>
        <p:nvCxnSpPr>
          <p:cNvPr id="45077" name="Straight Arrow Connector 28"/>
          <p:cNvCxnSpPr>
            <a:cxnSpLocks noChangeShapeType="1"/>
            <a:stCxn id="45066" idx="4"/>
            <a:endCxn id="45072" idx="1"/>
          </p:cNvCxnSpPr>
          <p:nvPr/>
        </p:nvCxnSpPr>
        <p:spPr bwMode="auto">
          <a:xfrm>
            <a:off x="6362700" y="4343400"/>
            <a:ext cx="609600" cy="1588"/>
          </a:xfrm>
          <a:prstGeom prst="straightConnector1">
            <a:avLst/>
          </a:prstGeom>
          <a:noFill/>
          <a:ln w="9525" algn="ctr">
            <a:solidFill>
              <a:schemeClr val="tx1"/>
            </a:solidFill>
            <a:round/>
            <a:headEnd/>
            <a:tailEnd type="arrow" w="med" len="med"/>
          </a:ln>
        </p:spPr>
      </p:cxnSp>
      <p:sp>
        <p:nvSpPr>
          <p:cNvPr id="23" name="Flowchart: Terminator 22"/>
          <p:cNvSpPr/>
          <p:nvPr/>
        </p:nvSpPr>
        <p:spPr bwMode="auto">
          <a:xfrm>
            <a:off x="7162800" y="3733800"/>
            <a:ext cx="1219200" cy="4572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defRPr/>
            </a:pPr>
            <a:r>
              <a:rPr lang="en-US" sz="1050" dirty="0">
                <a:cs typeface="Arial" pitchFamily="34" charset="0"/>
              </a:rPr>
              <a:t>Billing Period End process</a:t>
            </a:r>
          </a:p>
        </p:txBody>
      </p:sp>
      <p:cxnSp>
        <p:nvCxnSpPr>
          <p:cNvPr id="45079" name="Straight Arrow Connector 33"/>
          <p:cNvCxnSpPr>
            <a:cxnSpLocks noChangeShapeType="1"/>
          </p:cNvCxnSpPr>
          <p:nvPr/>
        </p:nvCxnSpPr>
        <p:spPr bwMode="auto">
          <a:xfrm rot="5400000">
            <a:off x="7505701" y="4722812"/>
            <a:ext cx="304800" cy="3175"/>
          </a:xfrm>
          <a:prstGeom prst="straightConnector1">
            <a:avLst/>
          </a:prstGeom>
          <a:noFill/>
          <a:ln w="9525" algn="ctr">
            <a:solidFill>
              <a:schemeClr val="tx1"/>
            </a:solidFill>
            <a:round/>
            <a:headEnd/>
            <a:tailEnd type="arrow" w="med" len="med"/>
          </a:ln>
        </p:spPr>
      </p:cxnSp>
      <p:sp>
        <p:nvSpPr>
          <p:cNvPr id="25" name="Flowchart: Terminator 24"/>
          <p:cNvSpPr/>
          <p:nvPr/>
        </p:nvSpPr>
        <p:spPr bwMode="auto">
          <a:xfrm>
            <a:off x="7162800" y="5638800"/>
            <a:ext cx="990600" cy="3048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Invoicing </a:t>
            </a:r>
          </a:p>
        </p:txBody>
      </p:sp>
      <p:cxnSp>
        <p:nvCxnSpPr>
          <p:cNvPr id="45081" name="Curved Connector 38"/>
          <p:cNvCxnSpPr>
            <a:cxnSpLocks noChangeShapeType="1"/>
            <a:stCxn id="45064" idx="3"/>
            <a:endCxn id="45065" idx="3"/>
          </p:cNvCxnSpPr>
          <p:nvPr/>
        </p:nvCxnSpPr>
        <p:spPr bwMode="auto">
          <a:xfrm flipV="1">
            <a:off x="6324600" y="1638300"/>
            <a:ext cx="342900" cy="1828800"/>
          </a:xfrm>
          <a:prstGeom prst="curvedConnector3">
            <a:avLst>
              <a:gd name="adj1" fmla="val 281981"/>
            </a:avLst>
          </a:prstGeom>
          <a:noFill/>
          <a:ln w="9525" algn="ctr">
            <a:solidFill>
              <a:schemeClr val="tx1"/>
            </a:solidFill>
            <a:round/>
            <a:headEnd/>
            <a:tailEnd type="arrow" w="med" len="med"/>
          </a:ln>
        </p:spPr>
      </p:cxnSp>
      <p:sp>
        <p:nvSpPr>
          <p:cNvPr id="27" name="Flowchart: Terminator 26"/>
          <p:cNvSpPr/>
          <p:nvPr/>
        </p:nvSpPr>
        <p:spPr bwMode="auto">
          <a:xfrm rot="16200000">
            <a:off x="6438900" y="2324100"/>
            <a:ext cx="1447800" cy="4572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Reference Data Correction</a:t>
            </a:r>
          </a:p>
        </p:txBody>
      </p:sp>
      <p:sp>
        <p:nvSpPr>
          <p:cNvPr id="45083" name="Rounded Rectangle 58"/>
          <p:cNvSpPr>
            <a:spLocks noChangeArrowheads="1"/>
          </p:cNvSpPr>
          <p:nvPr/>
        </p:nvSpPr>
        <p:spPr bwMode="auto">
          <a:xfrm>
            <a:off x="1295400" y="2247900"/>
            <a:ext cx="990600" cy="457200"/>
          </a:xfrm>
          <a:prstGeom prst="roundRect">
            <a:avLst>
              <a:gd name="adj" fmla="val 16667"/>
            </a:avLst>
          </a:prstGeom>
          <a:solidFill>
            <a:srgbClr val="FFC000"/>
          </a:solidFill>
          <a:ln w="9525" algn="ctr">
            <a:solidFill>
              <a:schemeClr val="tx1"/>
            </a:solidFill>
            <a:round/>
            <a:headEnd/>
            <a:tailEnd/>
          </a:ln>
        </p:spPr>
        <p:txBody>
          <a:bodyPr anchor="ctr"/>
          <a:lstStyle/>
          <a:p>
            <a:pPr algn="ctr"/>
            <a:r>
              <a:rPr lang="en-US" sz="1200"/>
              <a:t>CDR Collection</a:t>
            </a:r>
          </a:p>
        </p:txBody>
      </p:sp>
      <p:cxnSp>
        <p:nvCxnSpPr>
          <p:cNvPr id="45084" name="Straight Arrow Connector 63"/>
          <p:cNvCxnSpPr>
            <a:cxnSpLocks noChangeShapeType="1"/>
            <a:stCxn id="45074" idx="2"/>
          </p:cNvCxnSpPr>
          <p:nvPr/>
        </p:nvCxnSpPr>
        <p:spPr bwMode="auto">
          <a:xfrm rot="5400000">
            <a:off x="7543801" y="5446712"/>
            <a:ext cx="228600" cy="3175"/>
          </a:xfrm>
          <a:prstGeom prst="straightConnector1">
            <a:avLst/>
          </a:prstGeom>
          <a:noFill/>
          <a:ln w="9525" algn="ctr">
            <a:solidFill>
              <a:schemeClr val="tx1"/>
            </a:solidFill>
            <a:round/>
            <a:headEnd/>
            <a:tailEnd type="arrow" w="med" len="med"/>
          </a:ln>
        </p:spPr>
      </p:cxnSp>
      <p:sp>
        <p:nvSpPr>
          <p:cNvPr id="47133" name="Rectangle 68"/>
          <p:cNvSpPr>
            <a:spLocks noChangeArrowheads="1"/>
          </p:cNvSpPr>
          <p:nvPr/>
        </p:nvSpPr>
        <p:spPr bwMode="auto">
          <a:xfrm>
            <a:off x="4343400" y="5638800"/>
            <a:ext cx="1066800" cy="381000"/>
          </a:xfrm>
          <a:prstGeom prst="rect">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Statements</a:t>
            </a:r>
          </a:p>
        </p:txBody>
      </p:sp>
      <p:sp>
        <p:nvSpPr>
          <p:cNvPr id="47134" name="Rectangle 69"/>
          <p:cNvSpPr>
            <a:spLocks noChangeArrowheads="1"/>
          </p:cNvSpPr>
          <p:nvPr/>
        </p:nvSpPr>
        <p:spPr bwMode="auto">
          <a:xfrm>
            <a:off x="5638800" y="5638800"/>
            <a:ext cx="1066800" cy="381000"/>
          </a:xfrm>
          <a:prstGeom prst="rect">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Payments</a:t>
            </a:r>
          </a:p>
        </p:txBody>
      </p:sp>
      <p:cxnSp>
        <p:nvCxnSpPr>
          <p:cNvPr id="45087" name="Elbow Connector 73"/>
          <p:cNvCxnSpPr>
            <a:cxnSpLocks noChangeShapeType="1"/>
            <a:endCxn id="47133" idx="2"/>
          </p:cNvCxnSpPr>
          <p:nvPr/>
        </p:nvCxnSpPr>
        <p:spPr bwMode="auto">
          <a:xfrm rot="16200000" flipV="1">
            <a:off x="4819650" y="6076950"/>
            <a:ext cx="266700" cy="152400"/>
          </a:xfrm>
          <a:prstGeom prst="bentConnector3">
            <a:avLst>
              <a:gd name="adj1" fmla="val 50000"/>
            </a:avLst>
          </a:prstGeom>
          <a:noFill/>
          <a:ln w="9525" algn="ctr">
            <a:solidFill>
              <a:schemeClr val="tx1"/>
            </a:solidFill>
            <a:round/>
            <a:headEnd/>
            <a:tailEnd type="arrow" w="med" len="med"/>
          </a:ln>
        </p:spPr>
      </p:cxnSp>
      <p:sp>
        <p:nvSpPr>
          <p:cNvPr id="33" name="Oval 32"/>
          <p:cNvSpPr/>
          <p:nvPr/>
        </p:nvSpPr>
        <p:spPr bwMode="auto">
          <a:xfrm>
            <a:off x="3048000" y="4267200"/>
            <a:ext cx="1371600" cy="609600"/>
          </a:xfrm>
          <a:prstGeom prst="ellipse">
            <a:avLst/>
          </a:prstGeom>
          <a:solidFill>
            <a:srgbClr val="6ACC6C"/>
          </a:solidFill>
          <a:ln w="9525" cap="flat" cmpd="sng" algn="ctr">
            <a:solidFill>
              <a:schemeClr val="tx1"/>
            </a:solidFill>
            <a:prstDash val="solid"/>
            <a:round/>
            <a:headEnd type="none" w="med" len="med"/>
            <a:tailEnd type="none" w="med" len="med"/>
          </a:ln>
          <a:effectLst/>
        </p:spPr>
        <p:txBody>
          <a:bodyPr>
            <a:normAutofit/>
          </a:bodyPr>
          <a:lstStyle/>
          <a:p>
            <a:pPr algn="ctr">
              <a:defRPr/>
            </a:pPr>
            <a:endParaRPr lang="en-US" sz="1050" dirty="0">
              <a:cs typeface="Arial" pitchFamily="34" charset="0"/>
            </a:endParaRPr>
          </a:p>
        </p:txBody>
      </p:sp>
      <p:cxnSp>
        <p:nvCxnSpPr>
          <p:cNvPr id="45089" name="Elbow Connector 84"/>
          <p:cNvCxnSpPr>
            <a:cxnSpLocks noChangeShapeType="1"/>
            <a:stCxn id="25" idx="2"/>
          </p:cNvCxnSpPr>
          <p:nvPr/>
        </p:nvCxnSpPr>
        <p:spPr bwMode="auto">
          <a:xfrm rot="5400000">
            <a:off x="7410450" y="6000750"/>
            <a:ext cx="304800" cy="190500"/>
          </a:xfrm>
          <a:prstGeom prst="bentConnector3">
            <a:avLst>
              <a:gd name="adj1" fmla="val 50000"/>
            </a:avLst>
          </a:prstGeom>
          <a:noFill/>
          <a:ln w="9525" algn="ctr">
            <a:solidFill>
              <a:schemeClr val="tx1"/>
            </a:solidFill>
            <a:round/>
            <a:headEnd type="arrow" w="med" len="med"/>
            <a:tailEnd type="arrow" w="med" len="med"/>
          </a:ln>
        </p:spPr>
      </p:cxnSp>
      <p:sp>
        <p:nvSpPr>
          <p:cNvPr id="47138" name="Can 89"/>
          <p:cNvSpPr>
            <a:spLocks noChangeArrowheads="1"/>
          </p:cNvSpPr>
          <p:nvPr/>
        </p:nvSpPr>
        <p:spPr bwMode="auto">
          <a:xfrm>
            <a:off x="3124200" y="5562600"/>
            <a:ext cx="1143000" cy="514350"/>
          </a:xfrm>
          <a:prstGeom prst="can">
            <a:avLst>
              <a:gd name="adj" fmla="val 25000"/>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CDRs for Reconciliation</a:t>
            </a:r>
          </a:p>
        </p:txBody>
      </p:sp>
      <p:cxnSp>
        <p:nvCxnSpPr>
          <p:cNvPr id="45091" name="Elbow Connector 93"/>
          <p:cNvCxnSpPr>
            <a:cxnSpLocks noChangeShapeType="1"/>
          </p:cNvCxnSpPr>
          <p:nvPr/>
        </p:nvCxnSpPr>
        <p:spPr bwMode="auto">
          <a:xfrm rot="5400000" flipH="1" flipV="1">
            <a:off x="6134100" y="6057900"/>
            <a:ext cx="228600" cy="152400"/>
          </a:xfrm>
          <a:prstGeom prst="bentConnector3">
            <a:avLst>
              <a:gd name="adj1" fmla="val 50000"/>
            </a:avLst>
          </a:prstGeom>
          <a:noFill/>
          <a:ln w="9525" algn="ctr">
            <a:solidFill>
              <a:schemeClr val="tx1"/>
            </a:solidFill>
            <a:round/>
            <a:headEnd/>
            <a:tailEnd type="arrow" w="med" len="med"/>
          </a:ln>
        </p:spPr>
      </p:cxnSp>
      <p:cxnSp>
        <p:nvCxnSpPr>
          <p:cNvPr id="45092" name="Shape 96"/>
          <p:cNvCxnSpPr>
            <a:cxnSpLocks noChangeShapeType="1"/>
            <a:stCxn id="47133" idx="0"/>
            <a:endCxn id="39" idx="2"/>
          </p:cNvCxnSpPr>
          <p:nvPr/>
        </p:nvCxnSpPr>
        <p:spPr bwMode="auto">
          <a:xfrm rot="5400000" flipH="1" flipV="1">
            <a:off x="4799806" y="5180807"/>
            <a:ext cx="534987" cy="381000"/>
          </a:xfrm>
          <a:prstGeom prst="bentConnector2">
            <a:avLst/>
          </a:prstGeom>
          <a:noFill/>
          <a:ln w="9525" algn="ctr">
            <a:solidFill>
              <a:schemeClr val="tx1"/>
            </a:solidFill>
            <a:round/>
            <a:headEnd/>
            <a:tailEnd type="arrow" w="med" len="med"/>
          </a:ln>
        </p:spPr>
      </p:cxnSp>
      <p:cxnSp>
        <p:nvCxnSpPr>
          <p:cNvPr id="45093" name="Shape 100"/>
          <p:cNvCxnSpPr>
            <a:cxnSpLocks noChangeShapeType="1"/>
            <a:stCxn id="45074" idx="1"/>
            <a:endCxn id="47134" idx="0"/>
          </p:cNvCxnSpPr>
          <p:nvPr/>
        </p:nvCxnSpPr>
        <p:spPr bwMode="auto">
          <a:xfrm rot="10800000" flipV="1">
            <a:off x="6172200" y="5103813"/>
            <a:ext cx="838200" cy="534987"/>
          </a:xfrm>
          <a:prstGeom prst="bentConnector2">
            <a:avLst/>
          </a:prstGeom>
          <a:noFill/>
          <a:ln w="9525" algn="ctr">
            <a:solidFill>
              <a:schemeClr val="tx1"/>
            </a:solidFill>
            <a:round/>
            <a:headEnd type="triangle" w="med" len="med"/>
            <a:tailEnd type="triangle" w="med" len="med"/>
          </a:ln>
        </p:spPr>
      </p:cxnSp>
      <p:sp>
        <p:nvSpPr>
          <p:cNvPr id="39" name="Oval 38"/>
          <p:cNvSpPr/>
          <p:nvPr/>
        </p:nvSpPr>
        <p:spPr bwMode="auto">
          <a:xfrm>
            <a:off x="5257800" y="4799013"/>
            <a:ext cx="1447800" cy="609600"/>
          </a:xfrm>
          <a:prstGeom prst="ellipse">
            <a:avLst/>
          </a:prstGeom>
          <a:solidFill>
            <a:srgbClr val="6ACC6C"/>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Invoice / Statement  Reconciliation</a:t>
            </a:r>
          </a:p>
        </p:txBody>
      </p:sp>
      <p:cxnSp>
        <p:nvCxnSpPr>
          <p:cNvPr id="45095" name="Elbow Connector 104"/>
          <p:cNvCxnSpPr>
            <a:cxnSpLocks noChangeShapeType="1"/>
            <a:stCxn id="45066" idx="2"/>
            <a:endCxn id="45073" idx="3"/>
          </p:cNvCxnSpPr>
          <p:nvPr/>
        </p:nvCxnSpPr>
        <p:spPr bwMode="auto">
          <a:xfrm rot="10800000">
            <a:off x="4419600" y="3657600"/>
            <a:ext cx="876300" cy="685800"/>
          </a:xfrm>
          <a:prstGeom prst="bentConnector3">
            <a:avLst>
              <a:gd name="adj1" fmla="val 50000"/>
            </a:avLst>
          </a:prstGeom>
          <a:noFill/>
          <a:ln w="9525" algn="ctr">
            <a:solidFill>
              <a:schemeClr val="tx1"/>
            </a:solidFill>
            <a:round/>
            <a:headEnd/>
            <a:tailEnd type="arrow" w="med" len="med"/>
          </a:ln>
        </p:spPr>
      </p:cxnSp>
      <p:cxnSp>
        <p:nvCxnSpPr>
          <p:cNvPr id="45096" name="Straight Arrow Connector 106"/>
          <p:cNvCxnSpPr>
            <a:cxnSpLocks noChangeShapeType="1"/>
            <a:stCxn id="45083" idx="3"/>
            <a:endCxn id="45060" idx="1"/>
          </p:cNvCxnSpPr>
          <p:nvPr/>
        </p:nvCxnSpPr>
        <p:spPr bwMode="auto">
          <a:xfrm>
            <a:off x="2286000" y="2476500"/>
            <a:ext cx="304800" cy="1588"/>
          </a:xfrm>
          <a:prstGeom prst="straightConnector1">
            <a:avLst/>
          </a:prstGeom>
          <a:noFill/>
          <a:ln w="9525" algn="ctr">
            <a:solidFill>
              <a:schemeClr val="tx1"/>
            </a:solidFill>
            <a:round/>
            <a:headEnd/>
            <a:tailEnd type="arrow" w="med" len="med"/>
          </a:ln>
        </p:spPr>
      </p:cxnSp>
      <p:sp>
        <p:nvSpPr>
          <p:cNvPr id="42" name="Flowchart: Terminator 41"/>
          <p:cNvSpPr/>
          <p:nvPr/>
        </p:nvSpPr>
        <p:spPr bwMode="auto">
          <a:xfrm>
            <a:off x="7620000" y="3276600"/>
            <a:ext cx="1219200" cy="4572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defRPr/>
            </a:pPr>
            <a:r>
              <a:rPr lang="en-US" sz="1050" dirty="0">
                <a:cs typeface="Arial" pitchFamily="34" charset="0"/>
              </a:rPr>
              <a:t>Discounting / Adjustments</a:t>
            </a:r>
          </a:p>
        </p:txBody>
      </p:sp>
      <p:cxnSp>
        <p:nvCxnSpPr>
          <p:cNvPr id="45098" name="Straight Arrow Connector 109"/>
          <p:cNvCxnSpPr>
            <a:cxnSpLocks noChangeShapeType="1"/>
            <a:stCxn id="45073" idx="1"/>
            <a:endCxn id="45076" idx="3"/>
          </p:cNvCxnSpPr>
          <p:nvPr/>
        </p:nvCxnSpPr>
        <p:spPr bwMode="auto">
          <a:xfrm rot="10800000">
            <a:off x="2362200" y="3657600"/>
            <a:ext cx="533400" cy="1588"/>
          </a:xfrm>
          <a:prstGeom prst="straightConnector1">
            <a:avLst/>
          </a:prstGeom>
          <a:noFill/>
          <a:ln w="9525" algn="ctr">
            <a:solidFill>
              <a:schemeClr val="tx1"/>
            </a:solidFill>
            <a:round/>
            <a:headEnd/>
            <a:tailEnd type="arrow" w="med" len="med"/>
          </a:ln>
        </p:spPr>
      </p:cxnSp>
      <p:cxnSp>
        <p:nvCxnSpPr>
          <p:cNvPr id="45099" name="Elbow Connector 111"/>
          <p:cNvCxnSpPr>
            <a:cxnSpLocks noChangeShapeType="1"/>
            <a:stCxn id="45066" idx="2"/>
            <a:endCxn id="33" idx="6"/>
          </p:cNvCxnSpPr>
          <p:nvPr/>
        </p:nvCxnSpPr>
        <p:spPr bwMode="auto">
          <a:xfrm rot="10800000" flipV="1">
            <a:off x="4419600" y="4343400"/>
            <a:ext cx="876300" cy="228600"/>
          </a:xfrm>
          <a:prstGeom prst="bentConnector3">
            <a:avLst>
              <a:gd name="adj1" fmla="val 50000"/>
            </a:avLst>
          </a:prstGeom>
          <a:noFill/>
          <a:ln w="9525" algn="ctr">
            <a:solidFill>
              <a:schemeClr val="tx1"/>
            </a:solidFill>
            <a:round/>
            <a:headEnd/>
            <a:tailEnd type="arrow" w="med" len="med"/>
          </a:ln>
        </p:spPr>
      </p:cxnSp>
      <p:cxnSp>
        <p:nvCxnSpPr>
          <p:cNvPr id="45100" name="Elbow Connector 113"/>
          <p:cNvCxnSpPr>
            <a:cxnSpLocks noChangeShapeType="1"/>
            <a:stCxn id="47138" idx="1"/>
            <a:endCxn id="33" idx="4"/>
          </p:cNvCxnSpPr>
          <p:nvPr/>
        </p:nvCxnSpPr>
        <p:spPr bwMode="auto">
          <a:xfrm rot="5400000" flipH="1" flipV="1">
            <a:off x="3371850" y="5200650"/>
            <a:ext cx="685800" cy="38100"/>
          </a:xfrm>
          <a:prstGeom prst="bentConnector3">
            <a:avLst>
              <a:gd name="adj1" fmla="val 50000"/>
            </a:avLst>
          </a:prstGeom>
          <a:noFill/>
          <a:ln w="9525" algn="ctr">
            <a:solidFill>
              <a:schemeClr val="tx1"/>
            </a:solidFill>
            <a:round/>
            <a:headEnd/>
            <a:tailEnd type="arrow" w="med" len="med"/>
          </a:ln>
        </p:spPr>
      </p:cxnSp>
      <p:sp>
        <p:nvSpPr>
          <p:cNvPr id="47149" name="Rectangle 114"/>
          <p:cNvSpPr>
            <a:spLocks noChangeArrowheads="1"/>
          </p:cNvSpPr>
          <p:nvPr/>
        </p:nvSpPr>
        <p:spPr bwMode="auto">
          <a:xfrm>
            <a:off x="1447800" y="4267200"/>
            <a:ext cx="990600" cy="457200"/>
          </a:xfrm>
          <a:prstGeom prst="rect">
            <a:avLst/>
          </a:prstGeom>
          <a:solidFill>
            <a:srgbClr val="6ACC6C"/>
          </a:solidFill>
          <a:ln w="9525" cap="flat" cmpd="sng" algn="ctr">
            <a:solidFill>
              <a:schemeClr val="tx1"/>
            </a:solidFill>
            <a:prstDash val="solid"/>
            <a:round/>
            <a:headEnd type="none" w="med" len="med"/>
            <a:tailEnd type="none" w="med" len="med"/>
          </a:ln>
          <a:effectLst/>
        </p:spPr>
        <p:txBody>
          <a:bodyPr>
            <a:normAutofit/>
          </a:bodyPr>
          <a:lstStyle/>
          <a:p>
            <a:pPr algn="ctr">
              <a:defRPr/>
            </a:pPr>
            <a:r>
              <a:rPr lang="en-US" sz="1050" dirty="0">
                <a:cs typeface="Arial" pitchFamily="34" charset="0"/>
              </a:rPr>
              <a:t>Reconciliation Reports</a:t>
            </a:r>
          </a:p>
        </p:txBody>
      </p:sp>
      <p:sp>
        <p:nvSpPr>
          <p:cNvPr id="45102" name="Rounded Rectangle 57"/>
          <p:cNvSpPr>
            <a:spLocks noChangeArrowheads="1"/>
          </p:cNvSpPr>
          <p:nvPr/>
        </p:nvSpPr>
        <p:spPr bwMode="auto">
          <a:xfrm>
            <a:off x="609600" y="6248400"/>
            <a:ext cx="8229600" cy="304800"/>
          </a:xfrm>
          <a:prstGeom prst="roundRect">
            <a:avLst>
              <a:gd name="adj" fmla="val 16667"/>
            </a:avLst>
          </a:prstGeom>
          <a:solidFill>
            <a:srgbClr val="993366"/>
          </a:solidFill>
          <a:ln w="9525" algn="ctr">
            <a:solidFill>
              <a:schemeClr val="tx1"/>
            </a:solidFill>
            <a:round/>
            <a:headEnd/>
            <a:tailEnd/>
          </a:ln>
        </p:spPr>
        <p:txBody>
          <a:bodyPr anchor="ctr"/>
          <a:lstStyle/>
          <a:p>
            <a:pPr algn="ctr"/>
            <a:r>
              <a:rPr lang="en-US">
                <a:solidFill>
                  <a:schemeClr val="bg1"/>
                </a:solidFill>
              </a:rPr>
              <a:t>Other Operators</a:t>
            </a:r>
          </a:p>
        </p:txBody>
      </p:sp>
      <p:sp>
        <p:nvSpPr>
          <p:cNvPr id="47151" name="Flowchart: Decision 142"/>
          <p:cNvSpPr>
            <a:spLocks noChangeArrowheads="1"/>
          </p:cNvSpPr>
          <p:nvPr/>
        </p:nvSpPr>
        <p:spPr bwMode="auto">
          <a:xfrm>
            <a:off x="1371600" y="4953000"/>
            <a:ext cx="914400" cy="685800"/>
          </a:xfrm>
          <a:prstGeom prst="flowChartDecision">
            <a:avLst/>
          </a:prstGeom>
          <a:solidFill>
            <a:srgbClr val="6ACC6C"/>
          </a:solidFill>
          <a:ln w="9525" cap="flat" cmpd="sng" algn="ctr">
            <a:solidFill>
              <a:schemeClr val="tx1"/>
            </a:solidFill>
            <a:prstDash val="solid"/>
            <a:round/>
            <a:headEnd type="none" w="med" len="med"/>
            <a:tailEnd type="none" w="med" len="med"/>
          </a:ln>
          <a:effectLst/>
        </p:spPr>
        <p:txBody>
          <a:bodyPr>
            <a:normAutofit/>
          </a:bodyPr>
          <a:lstStyle/>
          <a:p>
            <a:pPr algn="ctr">
              <a:defRPr/>
            </a:pPr>
            <a:endParaRPr lang="en-US" sz="1050" dirty="0">
              <a:cs typeface="Arial" pitchFamily="34" charset="0"/>
            </a:endParaRPr>
          </a:p>
        </p:txBody>
      </p:sp>
      <p:sp>
        <p:nvSpPr>
          <p:cNvPr id="45104" name="TextBox 143"/>
          <p:cNvSpPr txBox="1">
            <a:spLocks noChangeArrowheads="1"/>
          </p:cNvSpPr>
          <p:nvPr/>
        </p:nvSpPr>
        <p:spPr bwMode="auto">
          <a:xfrm>
            <a:off x="1371600" y="5164138"/>
            <a:ext cx="914400" cy="246062"/>
          </a:xfrm>
          <a:prstGeom prst="rect">
            <a:avLst/>
          </a:prstGeom>
          <a:noFill/>
          <a:ln w="9525">
            <a:noFill/>
            <a:miter lim="800000"/>
            <a:headEnd/>
            <a:tailEnd/>
          </a:ln>
        </p:spPr>
        <p:txBody>
          <a:bodyPr>
            <a:spAutoFit/>
          </a:bodyPr>
          <a:lstStyle/>
          <a:p>
            <a:r>
              <a:rPr lang="en-US" sz="1000"/>
              <a:t>Acceptable?</a:t>
            </a:r>
          </a:p>
        </p:txBody>
      </p:sp>
      <p:sp>
        <p:nvSpPr>
          <p:cNvPr id="50" name="Flowchart: Terminator 49"/>
          <p:cNvSpPr/>
          <p:nvPr/>
        </p:nvSpPr>
        <p:spPr bwMode="auto">
          <a:xfrm>
            <a:off x="2057400" y="5715000"/>
            <a:ext cx="990600" cy="3048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Settlement</a:t>
            </a:r>
          </a:p>
        </p:txBody>
      </p:sp>
      <p:sp>
        <p:nvSpPr>
          <p:cNvPr id="51" name="Flowchart: Terminator 50"/>
          <p:cNvSpPr/>
          <p:nvPr/>
        </p:nvSpPr>
        <p:spPr bwMode="auto">
          <a:xfrm>
            <a:off x="609600" y="5715000"/>
            <a:ext cx="990600" cy="304800"/>
          </a:xfrm>
          <a:prstGeom prst="flowChartTerminator">
            <a:avLst/>
          </a:prstGeom>
          <a:solidFill>
            <a:srgbClr val="BDE3FF"/>
          </a:solidFill>
          <a:ln w="9525" cap="flat" cmpd="sng" algn="ctr">
            <a:solidFill>
              <a:schemeClr val="tx1"/>
            </a:solidFill>
            <a:prstDash val="solid"/>
            <a:round/>
            <a:headEnd type="none" w="med" len="med"/>
            <a:tailEnd type="none" w="med" len="med"/>
          </a:ln>
          <a:effectLst/>
        </p:spPr>
        <p:txBody>
          <a:bodyPr anchor="ctr"/>
          <a:lstStyle/>
          <a:p>
            <a:pPr algn="ctr">
              <a:defRPr/>
            </a:pPr>
            <a:r>
              <a:rPr lang="en-US" sz="1050" dirty="0">
                <a:cs typeface="Arial" pitchFamily="34" charset="0"/>
              </a:rPr>
              <a:t>Arbitration</a:t>
            </a:r>
          </a:p>
        </p:txBody>
      </p:sp>
      <p:sp>
        <p:nvSpPr>
          <p:cNvPr id="52" name="TextBox 51"/>
          <p:cNvSpPr txBox="1"/>
          <p:nvPr/>
        </p:nvSpPr>
        <p:spPr>
          <a:xfrm>
            <a:off x="3200400" y="4343400"/>
            <a:ext cx="1143000" cy="415925"/>
          </a:xfrm>
          <a:prstGeom prst="rect">
            <a:avLst/>
          </a:prstGeom>
          <a:noFill/>
        </p:spPr>
        <p:txBody>
          <a:bodyPr>
            <a:spAutoFit/>
          </a:bodyPr>
          <a:lstStyle/>
          <a:p>
            <a:pPr algn="ctr">
              <a:defRPr/>
            </a:pPr>
            <a:r>
              <a:rPr lang="en-US" sz="1050" dirty="0">
                <a:cs typeface="Arial" pitchFamily="34" charset="0"/>
              </a:rPr>
              <a:t>CDR Reconciliation</a:t>
            </a:r>
          </a:p>
        </p:txBody>
      </p:sp>
      <p:cxnSp>
        <p:nvCxnSpPr>
          <p:cNvPr id="45108" name="Elbow Connector 150"/>
          <p:cNvCxnSpPr>
            <a:cxnSpLocks noChangeShapeType="1"/>
            <a:stCxn id="33" idx="2"/>
            <a:endCxn id="47149" idx="3"/>
          </p:cNvCxnSpPr>
          <p:nvPr/>
        </p:nvCxnSpPr>
        <p:spPr bwMode="auto">
          <a:xfrm rot="10800000">
            <a:off x="2438400" y="4495800"/>
            <a:ext cx="609600" cy="76200"/>
          </a:xfrm>
          <a:prstGeom prst="bentConnector3">
            <a:avLst>
              <a:gd name="adj1" fmla="val 50000"/>
            </a:avLst>
          </a:prstGeom>
          <a:noFill/>
          <a:ln w="9525" algn="ctr">
            <a:solidFill>
              <a:schemeClr val="tx1"/>
            </a:solidFill>
            <a:round/>
            <a:headEnd/>
            <a:tailEnd type="arrow" w="med" len="med"/>
          </a:ln>
        </p:spPr>
      </p:cxnSp>
      <p:cxnSp>
        <p:nvCxnSpPr>
          <p:cNvPr id="45109" name="Elbow Connector 152"/>
          <p:cNvCxnSpPr>
            <a:cxnSpLocks noChangeShapeType="1"/>
            <a:stCxn id="47149" idx="2"/>
            <a:endCxn id="47151" idx="0"/>
          </p:cNvCxnSpPr>
          <p:nvPr/>
        </p:nvCxnSpPr>
        <p:spPr bwMode="auto">
          <a:xfrm rot="5400000">
            <a:off x="1771650" y="4781550"/>
            <a:ext cx="228600" cy="114300"/>
          </a:xfrm>
          <a:prstGeom prst="bentConnector3">
            <a:avLst>
              <a:gd name="adj1" fmla="val 50000"/>
            </a:avLst>
          </a:prstGeom>
          <a:noFill/>
          <a:ln w="9525" algn="ctr">
            <a:solidFill>
              <a:schemeClr val="tx1"/>
            </a:solidFill>
            <a:round/>
            <a:headEnd/>
            <a:tailEnd type="arrow" w="med" len="med"/>
          </a:ln>
        </p:spPr>
      </p:cxnSp>
      <p:cxnSp>
        <p:nvCxnSpPr>
          <p:cNvPr id="45110" name="Shape 154"/>
          <p:cNvCxnSpPr>
            <a:cxnSpLocks noChangeShapeType="1"/>
            <a:stCxn id="45104" idx="1"/>
            <a:endCxn id="51" idx="0"/>
          </p:cNvCxnSpPr>
          <p:nvPr/>
        </p:nvCxnSpPr>
        <p:spPr bwMode="auto">
          <a:xfrm rot="10800000" flipV="1">
            <a:off x="1104900" y="5286375"/>
            <a:ext cx="266700" cy="428625"/>
          </a:xfrm>
          <a:prstGeom prst="bentConnector2">
            <a:avLst/>
          </a:prstGeom>
          <a:noFill/>
          <a:ln w="9525" algn="ctr">
            <a:solidFill>
              <a:schemeClr val="tx1"/>
            </a:solidFill>
            <a:round/>
            <a:headEnd/>
            <a:tailEnd type="arrow" w="med" len="med"/>
          </a:ln>
        </p:spPr>
      </p:cxnSp>
      <p:cxnSp>
        <p:nvCxnSpPr>
          <p:cNvPr id="45111" name="Shape 156"/>
          <p:cNvCxnSpPr>
            <a:cxnSpLocks noChangeShapeType="1"/>
            <a:stCxn id="45104" idx="3"/>
            <a:endCxn id="50" idx="0"/>
          </p:cNvCxnSpPr>
          <p:nvPr/>
        </p:nvCxnSpPr>
        <p:spPr bwMode="auto">
          <a:xfrm>
            <a:off x="2286000" y="5286375"/>
            <a:ext cx="266700" cy="428625"/>
          </a:xfrm>
          <a:prstGeom prst="bentConnector2">
            <a:avLst/>
          </a:prstGeom>
          <a:noFill/>
          <a:ln w="9525" algn="ctr">
            <a:solidFill>
              <a:schemeClr val="tx1"/>
            </a:solidFill>
            <a:round/>
            <a:headEnd/>
            <a:tailEnd type="arrow" w="med" len="med"/>
          </a:ln>
        </p:spPr>
      </p:cxnSp>
      <p:cxnSp>
        <p:nvCxnSpPr>
          <p:cNvPr id="45112" name="Elbow Connector 158"/>
          <p:cNvCxnSpPr>
            <a:cxnSpLocks noChangeShapeType="1"/>
            <a:stCxn id="50" idx="2"/>
          </p:cNvCxnSpPr>
          <p:nvPr/>
        </p:nvCxnSpPr>
        <p:spPr bwMode="auto">
          <a:xfrm rot="16200000" flipH="1">
            <a:off x="2457450" y="6115050"/>
            <a:ext cx="228600" cy="38100"/>
          </a:xfrm>
          <a:prstGeom prst="bentConnector3">
            <a:avLst>
              <a:gd name="adj1" fmla="val 50000"/>
            </a:avLst>
          </a:prstGeom>
          <a:noFill/>
          <a:ln w="9525" algn="ctr">
            <a:solidFill>
              <a:schemeClr val="tx1"/>
            </a:solidFill>
            <a:round/>
            <a:headEnd/>
            <a:tailEnd type="arrow" w="med" len="med"/>
          </a:ln>
        </p:spPr>
      </p:cxnSp>
      <p:cxnSp>
        <p:nvCxnSpPr>
          <p:cNvPr id="45113" name="Elbow Connector 160"/>
          <p:cNvCxnSpPr>
            <a:cxnSpLocks noChangeShapeType="1"/>
          </p:cNvCxnSpPr>
          <p:nvPr/>
        </p:nvCxnSpPr>
        <p:spPr bwMode="auto">
          <a:xfrm rot="5400000">
            <a:off x="838200" y="6096000"/>
            <a:ext cx="228600" cy="76200"/>
          </a:xfrm>
          <a:prstGeom prst="bentConnector3">
            <a:avLst>
              <a:gd name="adj1" fmla="val 50000"/>
            </a:avLst>
          </a:prstGeom>
          <a:noFill/>
          <a:ln w="9525" algn="ctr">
            <a:solidFill>
              <a:schemeClr val="tx1"/>
            </a:solidFill>
            <a:round/>
            <a:headEnd/>
            <a:tailEnd type="arrow" w="med" len="med"/>
          </a:ln>
        </p:spPr>
      </p:cxnSp>
      <p:cxnSp>
        <p:nvCxnSpPr>
          <p:cNvPr id="45114" name="Shape 162"/>
          <p:cNvCxnSpPr>
            <a:cxnSpLocks noChangeShapeType="1"/>
            <a:endCxn id="47138" idx="3"/>
          </p:cNvCxnSpPr>
          <p:nvPr/>
        </p:nvCxnSpPr>
        <p:spPr bwMode="auto">
          <a:xfrm flipV="1">
            <a:off x="3505200" y="6076950"/>
            <a:ext cx="190500" cy="171450"/>
          </a:xfrm>
          <a:prstGeom prst="bentConnector2">
            <a:avLst/>
          </a:prstGeom>
          <a:noFill/>
          <a:ln w="9525" algn="ctr">
            <a:solidFill>
              <a:schemeClr val="tx1"/>
            </a:solidFill>
            <a:round/>
            <a:headEnd/>
            <a:tailEnd type="arrow" w="med" len="med"/>
          </a:ln>
        </p:spPr>
      </p:cxnSp>
      <p:sp>
        <p:nvSpPr>
          <p:cNvPr id="45115" name="TextBox 163"/>
          <p:cNvSpPr txBox="1">
            <a:spLocks noChangeArrowheads="1"/>
          </p:cNvSpPr>
          <p:nvPr/>
        </p:nvSpPr>
        <p:spPr bwMode="auto">
          <a:xfrm>
            <a:off x="4038600" y="2344738"/>
            <a:ext cx="914400" cy="246062"/>
          </a:xfrm>
          <a:prstGeom prst="rect">
            <a:avLst/>
          </a:prstGeom>
          <a:noFill/>
          <a:ln w="9525">
            <a:noFill/>
            <a:miter lim="800000"/>
            <a:headEnd/>
            <a:tailEnd/>
          </a:ln>
        </p:spPr>
        <p:txBody>
          <a:bodyPr>
            <a:spAutoFit/>
          </a:bodyPr>
          <a:lstStyle/>
          <a:p>
            <a:r>
              <a:rPr lang="en-US" sz="1000"/>
              <a:t>Format OK?</a:t>
            </a:r>
          </a:p>
        </p:txBody>
      </p:sp>
      <p:sp>
        <p:nvSpPr>
          <p:cNvPr id="45116" name="TextBox 164"/>
          <p:cNvSpPr txBox="1">
            <a:spLocks noChangeArrowheads="1"/>
          </p:cNvSpPr>
          <p:nvPr/>
        </p:nvSpPr>
        <p:spPr bwMode="auto">
          <a:xfrm>
            <a:off x="4876800" y="2209800"/>
            <a:ext cx="304800" cy="246063"/>
          </a:xfrm>
          <a:prstGeom prst="rect">
            <a:avLst/>
          </a:prstGeom>
          <a:noFill/>
          <a:ln w="9525">
            <a:noFill/>
            <a:miter lim="800000"/>
            <a:headEnd/>
            <a:tailEnd/>
          </a:ln>
        </p:spPr>
        <p:txBody>
          <a:bodyPr>
            <a:spAutoFit/>
          </a:bodyPr>
          <a:lstStyle/>
          <a:p>
            <a:r>
              <a:rPr lang="en-US" sz="1000"/>
              <a:t>Y</a:t>
            </a:r>
          </a:p>
        </p:txBody>
      </p:sp>
      <p:sp>
        <p:nvSpPr>
          <p:cNvPr id="45117" name="TextBox 165"/>
          <p:cNvSpPr txBox="1">
            <a:spLocks noChangeArrowheads="1"/>
          </p:cNvSpPr>
          <p:nvPr/>
        </p:nvSpPr>
        <p:spPr bwMode="auto">
          <a:xfrm>
            <a:off x="4419600" y="2895600"/>
            <a:ext cx="304800" cy="246063"/>
          </a:xfrm>
          <a:prstGeom prst="rect">
            <a:avLst/>
          </a:prstGeom>
          <a:noFill/>
          <a:ln w="9525">
            <a:noFill/>
            <a:miter lim="800000"/>
            <a:headEnd/>
            <a:tailEnd/>
          </a:ln>
        </p:spPr>
        <p:txBody>
          <a:bodyPr>
            <a:spAutoFit/>
          </a:bodyPr>
          <a:lstStyle/>
          <a:p>
            <a:r>
              <a:rPr lang="en-US" sz="1000"/>
              <a:t>N</a:t>
            </a:r>
          </a:p>
        </p:txBody>
      </p:sp>
      <p:sp>
        <p:nvSpPr>
          <p:cNvPr id="45118" name="TextBox 166"/>
          <p:cNvSpPr txBox="1">
            <a:spLocks noChangeArrowheads="1"/>
          </p:cNvSpPr>
          <p:nvPr/>
        </p:nvSpPr>
        <p:spPr bwMode="auto">
          <a:xfrm>
            <a:off x="5867400" y="3810000"/>
            <a:ext cx="304800" cy="246063"/>
          </a:xfrm>
          <a:prstGeom prst="rect">
            <a:avLst/>
          </a:prstGeom>
          <a:noFill/>
          <a:ln w="9525">
            <a:noFill/>
            <a:miter lim="800000"/>
            <a:headEnd/>
            <a:tailEnd/>
          </a:ln>
        </p:spPr>
        <p:txBody>
          <a:bodyPr>
            <a:spAutoFit/>
          </a:bodyPr>
          <a:lstStyle/>
          <a:p>
            <a:r>
              <a:rPr lang="en-US" sz="1000"/>
              <a:t>Y</a:t>
            </a:r>
          </a:p>
        </p:txBody>
      </p:sp>
      <p:sp>
        <p:nvSpPr>
          <p:cNvPr id="45119" name="TextBox 167"/>
          <p:cNvSpPr txBox="1">
            <a:spLocks noChangeArrowheads="1"/>
          </p:cNvSpPr>
          <p:nvPr/>
        </p:nvSpPr>
        <p:spPr bwMode="auto">
          <a:xfrm>
            <a:off x="5105400" y="3200400"/>
            <a:ext cx="304800" cy="246063"/>
          </a:xfrm>
          <a:prstGeom prst="rect">
            <a:avLst/>
          </a:prstGeom>
          <a:noFill/>
          <a:ln w="9525">
            <a:noFill/>
            <a:miter lim="800000"/>
            <a:headEnd/>
            <a:tailEnd/>
          </a:ln>
        </p:spPr>
        <p:txBody>
          <a:bodyPr>
            <a:spAutoFit/>
          </a:bodyPr>
          <a:lstStyle/>
          <a:p>
            <a:r>
              <a:rPr lang="en-US" sz="1000"/>
              <a:t>N</a:t>
            </a:r>
          </a:p>
        </p:txBody>
      </p:sp>
      <p:sp>
        <p:nvSpPr>
          <p:cNvPr id="45120" name="TextBox 168"/>
          <p:cNvSpPr txBox="1">
            <a:spLocks noChangeArrowheads="1"/>
          </p:cNvSpPr>
          <p:nvPr/>
        </p:nvSpPr>
        <p:spPr bwMode="auto">
          <a:xfrm>
            <a:off x="2209800" y="5029200"/>
            <a:ext cx="304800" cy="246063"/>
          </a:xfrm>
          <a:prstGeom prst="rect">
            <a:avLst/>
          </a:prstGeom>
          <a:noFill/>
          <a:ln w="9525">
            <a:noFill/>
            <a:miter lim="800000"/>
            <a:headEnd/>
            <a:tailEnd/>
          </a:ln>
        </p:spPr>
        <p:txBody>
          <a:bodyPr>
            <a:spAutoFit/>
          </a:bodyPr>
          <a:lstStyle/>
          <a:p>
            <a:r>
              <a:rPr lang="en-US" sz="1000"/>
              <a:t>Y</a:t>
            </a:r>
          </a:p>
        </p:txBody>
      </p:sp>
      <p:sp>
        <p:nvSpPr>
          <p:cNvPr id="45121" name="TextBox 169"/>
          <p:cNvSpPr txBox="1">
            <a:spLocks noChangeArrowheads="1"/>
          </p:cNvSpPr>
          <p:nvPr/>
        </p:nvSpPr>
        <p:spPr bwMode="auto">
          <a:xfrm flipV="1">
            <a:off x="1066800" y="5029200"/>
            <a:ext cx="304800" cy="246063"/>
          </a:xfrm>
          <a:prstGeom prst="rect">
            <a:avLst/>
          </a:prstGeom>
          <a:noFill/>
          <a:ln w="9525">
            <a:noFill/>
            <a:miter lim="800000"/>
            <a:headEnd/>
            <a:tailEnd/>
          </a:ln>
        </p:spPr>
        <p:txBody>
          <a:bodyPr>
            <a:spAutoFit/>
          </a:bodyPr>
          <a:lstStyle/>
          <a:p>
            <a:r>
              <a:rPr lang="en-US" sz="1000"/>
              <a:t>N</a:t>
            </a:r>
          </a:p>
        </p:txBody>
      </p:sp>
      <p:sp>
        <p:nvSpPr>
          <p:cNvPr id="67" name="TextBox 66"/>
          <p:cNvSpPr txBox="1"/>
          <p:nvPr/>
        </p:nvSpPr>
        <p:spPr>
          <a:xfrm>
            <a:off x="457200" y="1905000"/>
            <a:ext cx="615553" cy="1143000"/>
          </a:xfrm>
          <a:prstGeom prst="rect">
            <a:avLst/>
          </a:prstGeom>
          <a:solidFill>
            <a:srgbClr val="C00000"/>
          </a:solidFill>
        </p:spPr>
        <p:txBody>
          <a:bodyPr vert="vert270">
            <a:spAutoFit/>
          </a:bodyPr>
          <a:lstStyle/>
          <a:p>
            <a:pPr algn="ctr">
              <a:defRPr/>
            </a:pPr>
            <a:r>
              <a:rPr lang="en-US" sz="1400" dirty="0">
                <a:solidFill>
                  <a:schemeClr val="bg1"/>
                </a:solidFill>
                <a:cs typeface="Arial" pitchFamily="34" charset="0"/>
              </a:rPr>
              <a:t>Network Elements</a:t>
            </a:r>
          </a:p>
        </p:txBody>
      </p:sp>
      <p:cxnSp>
        <p:nvCxnSpPr>
          <p:cNvPr id="45123" name="Elbow Connector 174"/>
          <p:cNvCxnSpPr>
            <a:cxnSpLocks noChangeShapeType="1"/>
            <a:stCxn id="67" idx="3"/>
            <a:endCxn id="45083" idx="1"/>
          </p:cNvCxnSpPr>
          <p:nvPr/>
        </p:nvCxnSpPr>
        <p:spPr bwMode="auto">
          <a:xfrm>
            <a:off x="1073150" y="2476500"/>
            <a:ext cx="222250" cy="1588"/>
          </a:xfrm>
          <a:prstGeom prst="bentConnector3">
            <a:avLst>
              <a:gd name="adj1" fmla="val 50000"/>
            </a:avLst>
          </a:prstGeom>
          <a:noFill/>
          <a:ln w="9525" algn="ctr">
            <a:solidFill>
              <a:schemeClr val="tx1"/>
            </a:solidFill>
            <a:round/>
            <a:headEnd/>
            <a:tailEnd type="arrow" w="med" len="med"/>
          </a:ln>
        </p:spPr>
      </p:cxnSp>
      <p:sp>
        <p:nvSpPr>
          <p:cNvPr id="45124" name="Rectangle 175"/>
          <p:cNvSpPr>
            <a:spLocks noChangeArrowheads="1"/>
          </p:cNvSpPr>
          <p:nvPr/>
        </p:nvSpPr>
        <p:spPr bwMode="auto">
          <a:xfrm>
            <a:off x="2286000" y="1295400"/>
            <a:ext cx="1447800" cy="304800"/>
          </a:xfrm>
          <a:prstGeom prst="rect">
            <a:avLst/>
          </a:prstGeom>
          <a:solidFill>
            <a:schemeClr val="accent1"/>
          </a:solidFill>
          <a:ln w="9525" algn="ctr">
            <a:solidFill>
              <a:schemeClr val="tx1"/>
            </a:solidFill>
            <a:round/>
            <a:headEnd/>
            <a:tailEnd/>
          </a:ln>
        </p:spPr>
        <p:txBody>
          <a:bodyPr anchor="ctr"/>
          <a:lstStyle/>
          <a:p>
            <a:pPr algn="ctr"/>
            <a:r>
              <a:rPr lang="en-US" sz="900"/>
              <a:t>Network Information</a:t>
            </a:r>
          </a:p>
        </p:txBody>
      </p:sp>
      <p:sp>
        <p:nvSpPr>
          <p:cNvPr id="45125" name="Rectangle 176"/>
          <p:cNvSpPr>
            <a:spLocks noChangeArrowheads="1"/>
          </p:cNvSpPr>
          <p:nvPr/>
        </p:nvSpPr>
        <p:spPr bwMode="auto">
          <a:xfrm>
            <a:off x="2286000" y="1600200"/>
            <a:ext cx="1447800" cy="304800"/>
          </a:xfrm>
          <a:prstGeom prst="rect">
            <a:avLst/>
          </a:prstGeom>
          <a:solidFill>
            <a:schemeClr val="accent1"/>
          </a:solidFill>
          <a:ln w="9525" algn="ctr">
            <a:solidFill>
              <a:schemeClr val="tx1"/>
            </a:solidFill>
            <a:round/>
            <a:headEnd/>
            <a:tailEnd/>
          </a:ln>
        </p:spPr>
        <p:txBody>
          <a:bodyPr anchor="ctr"/>
          <a:lstStyle/>
          <a:p>
            <a:pPr algn="ctr"/>
            <a:r>
              <a:rPr lang="en-US" sz="900"/>
              <a:t>Agreement Information</a:t>
            </a:r>
          </a:p>
        </p:txBody>
      </p:sp>
      <p:sp>
        <p:nvSpPr>
          <p:cNvPr id="45126" name="Right Brace 177"/>
          <p:cNvSpPr>
            <a:spLocks/>
          </p:cNvSpPr>
          <p:nvPr/>
        </p:nvSpPr>
        <p:spPr bwMode="auto">
          <a:xfrm>
            <a:off x="3810000" y="1447800"/>
            <a:ext cx="228600" cy="381000"/>
          </a:xfrm>
          <a:prstGeom prst="rightBrace">
            <a:avLst>
              <a:gd name="adj1" fmla="val 8333"/>
              <a:gd name="adj2" fmla="val 50000"/>
            </a:avLst>
          </a:prstGeom>
          <a:noFill/>
          <a:ln w="9525" algn="ctr">
            <a:solidFill>
              <a:schemeClr val="tx1"/>
            </a:solidFill>
            <a:round/>
            <a:headEnd/>
            <a:tailEnd/>
          </a:ln>
        </p:spPr>
        <p:txBody>
          <a:bodyPr/>
          <a:lstStyle/>
          <a:p>
            <a:endParaRPr lang="en-US"/>
          </a:p>
        </p:txBody>
      </p:sp>
      <p:cxnSp>
        <p:nvCxnSpPr>
          <p:cNvPr id="45127" name="Straight Arrow Connector 181"/>
          <p:cNvCxnSpPr>
            <a:cxnSpLocks noChangeShapeType="1"/>
            <a:stCxn id="45126" idx="1"/>
            <a:endCxn id="45065" idx="1"/>
          </p:cNvCxnSpPr>
          <p:nvPr/>
        </p:nvCxnSpPr>
        <p:spPr bwMode="auto">
          <a:xfrm rot="10800000" flipH="1">
            <a:off x="4038600" y="1638300"/>
            <a:ext cx="952500" cy="1588"/>
          </a:xfrm>
          <a:prstGeom prst="straightConnector1">
            <a:avLst/>
          </a:prstGeom>
          <a:noFill/>
          <a:ln w="9525" algn="ctr">
            <a:solidFill>
              <a:schemeClr val="tx1"/>
            </a:solidFill>
            <a:round/>
            <a:headEnd/>
            <a:tailEnd type="arrow" w="med" len="med"/>
          </a:ln>
        </p:spPr>
      </p:cxnSp>
      <p:sp>
        <p:nvSpPr>
          <p:cNvPr id="45128" name="TextBox 182"/>
          <p:cNvSpPr txBox="1">
            <a:spLocks noChangeArrowheads="1"/>
          </p:cNvSpPr>
          <p:nvPr/>
        </p:nvSpPr>
        <p:spPr bwMode="auto">
          <a:xfrm>
            <a:off x="5410200" y="3335338"/>
            <a:ext cx="914400" cy="246062"/>
          </a:xfrm>
          <a:prstGeom prst="rect">
            <a:avLst/>
          </a:prstGeom>
          <a:noFill/>
          <a:ln w="9525">
            <a:noFill/>
            <a:miter lim="800000"/>
            <a:headEnd/>
            <a:tailEnd/>
          </a:ln>
        </p:spPr>
        <p:txBody>
          <a:bodyPr>
            <a:spAutoFit/>
          </a:bodyPr>
          <a:lstStyle/>
          <a:p>
            <a:r>
              <a:rPr lang="en-US" sz="1000"/>
              <a:t>CDR Rated?</a:t>
            </a:r>
          </a:p>
        </p:txBody>
      </p:sp>
      <p:sp>
        <p:nvSpPr>
          <p:cNvPr id="45129" name="Flowchart: Terminator 183"/>
          <p:cNvSpPr>
            <a:spLocks noChangeArrowheads="1"/>
          </p:cNvSpPr>
          <p:nvPr/>
        </p:nvSpPr>
        <p:spPr bwMode="auto">
          <a:xfrm rot="-5400000">
            <a:off x="307975" y="3714750"/>
            <a:ext cx="914400" cy="342900"/>
          </a:xfrm>
          <a:prstGeom prst="flowChartTerminator">
            <a:avLst/>
          </a:prstGeom>
          <a:solidFill>
            <a:srgbClr val="BDE3FF"/>
          </a:solidFill>
          <a:ln w="9525" algn="ctr">
            <a:solidFill>
              <a:schemeClr val="tx1"/>
            </a:solidFill>
            <a:round/>
            <a:headEnd/>
            <a:tailEnd/>
          </a:ln>
        </p:spPr>
        <p:txBody>
          <a:bodyPr anchor="ctr"/>
          <a:lstStyle/>
          <a:p>
            <a:pPr algn="ctr"/>
            <a:r>
              <a:rPr lang="en-US" sz="1000"/>
              <a:t>Routing Decisions</a:t>
            </a:r>
          </a:p>
        </p:txBody>
      </p:sp>
      <p:cxnSp>
        <p:nvCxnSpPr>
          <p:cNvPr id="45130" name="Shape 187"/>
          <p:cNvCxnSpPr>
            <a:cxnSpLocks noChangeShapeType="1"/>
            <a:stCxn id="45076" idx="2"/>
          </p:cNvCxnSpPr>
          <p:nvPr/>
        </p:nvCxnSpPr>
        <p:spPr bwMode="auto">
          <a:xfrm rot="5400000">
            <a:off x="1390650" y="3409950"/>
            <a:ext cx="76200" cy="1028700"/>
          </a:xfrm>
          <a:prstGeom prst="bentConnector2">
            <a:avLst/>
          </a:prstGeom>
          <a:noFill/>
          <a:ln w="9525" algn="ctr">
            <a:solidFill>
              <a:schemeClr val="tx1"/>
            </a:solidFill>
            <a:round/>
            <a:headEnd/>
            <a:tailEnd type="arrow" w="med" len="med"/>
          </a:ln>
        </p:spPr>
      </p:cxnSp>
      <p:cxnSp>
        <p:nvCxnSpPr>
          <p:cNvPr id="45131" name="Elbow Connector 189"/>
          <p:cNvCxnSpPr>
            <a:cxnSpLocks noChangeShapeType="1"/>
            <a:stCxn id="45129" idx="3"/>
            <a:endCxn id="67" idx="2"/>
          </p:cNvCxnSpPr>
          <p:nvPr/>
        </p:nvCxnSpPr>
        <p:spPr bwMode="auto">
          <a:xfrm rot="5400000" flipH="1" flipV="1">
            <a:off x="574675" y="3238500"/>
            <a:ext cx="381000" cy="0"/>
          </a:xfrm>
          <a:prstGeom prst="bentConnector3">
            <a:avLst>
              <a:gd name="adj1" fmla="val 50000"/>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8839200" y="6662738"/>
            <a:ext cx="304800" cy="195262"/>
          </a:xfrm>
        </p:spPr>
        <p:txBody>
          <a:bodyPr/>
          <a:lstStyle/>
          <a:p>
            <a:pPr>
              <a:defRPr/>
            </a:pPr>
            <a:fld id="{D443434C-7F43-47C8-B601-23D8C5C5E5CE}" type="slidenum">
              <a:rPr lang="en-US"/>
              <a:pPr>
                <a:defRPr/>
              </a:pPr>
              <a:t>21</a:t>
            </a:fld>
            <a:endParaRPr lang="en-US"/>
          </a:p>
        </p:txBody>
      </p:sp>
      <p:sp>
        <p:nvSpPr>
          <p:cNvPr id="46083" name="Rectangle 2"/>
          <p:cNvSpPr>
            <a:spLocks noGrp="1" noChangeArrowheads="1"/>
          </p:cNvSpPr>
          <p:nvPr>
            <p:ph type="title"/>
          </p:nvPr>
        </p:nvSpPr>
        <p:spPr>
          <a:xfrm>
            <a:off x="496888" y="304800"/>
            <a:ext cx="6251575" cy="654050"/>
          </a:xfrm>
        </p:spPr>
        <p:txBody>
          <a:bodyPr/>
          <a:lstStyle/>
          <a:p>
            <a:r>
              <a:rPr lang="en-US" sz="2400" smtClean="0"/>
              <a:t>OSS</a:t>
            </a:r>
            <a:r>
              <a:rPr lang="en-US" smtClean="0"/>
              <a:t/>
            </a:r>
            <a:br>
              <a:rPr lang="en-US" smtClean="0"/>
            </a:br>
            <a:r>
              <a:rPr lang="en-US" sz="2000" smtClean="0"/>
              <a:t>Mediation</a:t>
            </a:r>
            <a:endParaRPr lang="en-US" smtClean="0"/>
          </a:p>
        </p:txBody>
      </p:sp>
      <p:sp>
        <p:nvSpPr>
          <p:cNvPr id="46084" name="Rectangle 3"/>
          <p:cNvSpPr>
            <a:spLocks noGrp="1" noChangeArrowheads="1"/>
          </p:cNvSpPr>
          <p:nvPr>
            <p:ph type="body" idx="1"/>
          </p:nvPr>
        </p:nvSpPr>
        <p:spPr>
          <a:xfrm>
            <a:off x="587375" y="1428750"/>
            <a:ext cx="8382000" cy="4525963"/>
          </a:xfrm>
        </p:spPr>
        <p:txBody>
          <a:bodyPr/>
          <a:lstStyle/>
          <a:p>
            <a:r>
              <a:rPr sz="1600" smtClean="0"/>
              <a:t>Mediation is a process through which information is exchanged between the Network elements and OSS/BSS in a Service provider's network. </a:t>
            </a:r>
          </a:p>
          <a:p>
            <a:r>
              <a:rPr sz="1600" smtClean="0"/>
              <a:t>Distributed to</a:t>
            </a:r>
          </a:p>
          <a:p>
            <a:pPr lvl="1">
              <a:buFont typeface="Arial" charset="0"/>
              <a:buNone/>
            </a:pPr>
            <a:r>
              <a:rPr sz="1600" smtClean="0"/>
              <a:t>		1. Billing System</a:t>
            </a:r>
          </a:p>
          <a:p>
            <a:pPr lvl="1">
              <a:buFont typeface="Arial" charset="0"/>
              <a:buNone/>
            </a:pPr>
            <a:r>
              <a:rPr sz="1600" smtClean="0"/>
              <a:t>		2. Interconnect System</a:t>
            </a:r>
          </a:p>
          <a:p>
            <a:pPr lvl="1">
              <a:buFont typeface="Arial" charset="0"/>
              <a:buNone/>
            </a:pPr>
            <a:r>
              <a:rPr sz="1600" smtClean="0"/>
              <a:t>		3. Data Warehousing System</a:t>
            </a:r>
          </a:p>
          <a:p>
            <a:pPr lvl="1">
              <a:buFont typeface="Arial" charset="0"/>
              <a:buNone/>
            </a:pPr>
            <a:r>
              <a:rPr sz="1600" smtClean="0"/>
              <a:t>		4. FMS </a:t>
            </a:r>
          </a:p>
          <a:p>
            <a:pPr lvl="1">
              <a:buFont typeface="Arial" charset="0"/>
              <a:buNone/>
            </a:pPr>
            <a:r>
              <a:rPr sz="1600" smtClean="0"/>
              <a:t>		5. RA System</a:t>
            </a:r>
          </a:p>
          <a:p>
            <a:pPr lvl="2"/>
            <a:endParaRPr sz="1400" smtClean="0"/>
          </a:p>
        </p:txBody>
      </p:sp>
      <p:pic>
        <p:nvPicPr>
          <p:cNvPr id="46085" name="Picture 20" descr="Mediation"/>
          <p:cNvPicPr>
            <a:picLocks noChangeAspect="1" noChangeArrowheads="1"/>
          </p:cNvPicPr>
          <p:nvPr/>
        </p:nvPicPr>
        <p:blipFill>
          <a:blip r:embed="rId3" cstate="print"/>
          <a:srcRect/>
          <a:stretch>
            <a:fillRect/>
          </a:stretch>
        </p:blipFill>
        <p:spPr bwMode="auto">
          <a:xfrm>
            <a:off x="3733800" y="2286000"/>
            <a:ext cx="49720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6888" y="304800"/>
            <a:ext cx="6251575" cy="654050"/>
          </a:xfrm>
        </p:spPr>
        <p:txBody>
          <a:bodyPr/>
          <a:lstStyle/>
          <a:p>
            <a:r>
              <a:rPr lang="en-US" sz="2400" smtClean="0"/>
              <a:t>BSS / OSS</a:t>
            </a:r>
            <a:r>
              <a:rPr lang="en-US" smtClean="0"/>
              <a:t/>
            </a:r>
            <a:br>
              <a:rPr lang="en-US" smtClean="0"/>
            </a:br>
            <a:r>
              <a:rPr lang="en-US" sz="2000" smtClean="0"/>
              <a:t>Dunning</a:t>
            </a:r>
            <a:endParaRPr lang="en-US" smtClean="0"/>
          </a:p>
        </p:txBody>
      </p:sp>
      <p:sp>
        <p:nvSpPr>
          <p:cNvPr id="47107" name="Rectangle 3"/>
          <p:cNvSpPr>
            <a:spLocks noGrp="1" noChangeArrowheads="1"/>
          </p:cNvSpPr>
          <p:nvPr>
            <p:ph type="body" idx="1"/>
          </p:nvPr>
        </p:nvSpPr>
        <p:spPr>
          <a:xfrm>
            <a:off x="587375" y="1458913"/>
            <a:ext cx="8229600" cy="5105400"/>
          </a:xfrm>
        </p:spPr>
        <p:txBody>
          <a:bodyPr/>
          <a:lstStyle/>
          <a:p>
            <a:pPr>
              <a:lnSpc>
                <a:spcPct val="90000"/>
              </a:lnSpc>
            </a:pPr>
            <a:r>
              <a:rPr sz="1600" smtClean="0"/>
              <a:t>Define Credit Rating</a:t>
            </a:r>
          </a:p>
          <a:p>
            <a:pPr>
              <a:lnSpc>
                <a:spcPct val="90000"/>
              </a:lnSpc>
            </a:pPr>
            <a:r>
              <a:rPr sz="1600" smtClean="0"/>
              <a:t>Set Credit limits against different Credit Rating</a:t>
            </a:r>
          </a:p>
          <a:p>
            <a:pPr>
              <a:lnSpc>
                <a:spcPct val="90000"/>
              </a:lnSpc>
            </a:pPr>
            <a:r>
              <a:rPr sz="1600" smtClean="0"/>
              <a:t>Carry out a study of the credit worthiness of the Subscriber</a:t>
            </a:r>
          </a:p>
          <a:p>
            <a:pPr>
              <a:lnSpc>
                <a:spcPct val="90000"/>
              </a:lnSpc>
            </a:pPr>
            <a:r>
              <a:rPr sz="1600" smtClean="0"/>
              <a:t>Slot Subscribers into different Credit categories (Low Risk, High Risk)</a:t>
            </a:r>
          </a:p>
          <a:p>
            <a:pPr>
              <a:lnSpc>
                <a:spcPct val="90000"/>
              </a:lnSpc>
            </a:pPr>
            <a:r>
              <a:rPr sz="1600" smtClean="0"/>
              <a:t>Check Credit and overdue </a:t>
            </a:r>
          </a:p>
          <a:p>
            <a:pPr>
              <a:lnSpc>
                <a:spcPct val="90000"/>
              </a:lnSpc>
            </a:pPr>
            <a:r>
              <a:rPr sz="1600" smtClean="0"/>
              <a:t>Define thresholds (Credit Limit Threshold is % by $ and Dunning Threshold is $ by days overdue) </a:t>
            </a:r>
          </a:p>
          <a:p>
            <a:pPr>
              <a:lnSpc>
                <a:spcPct val="90000"/>
              </a:lnSpc>
            </a:pPr>
            <a:r>
              <a:rPr sz="1600" smtClean="0"/>
              <a:t>Initiate appropriate action whenever credit  threshold  is crossed </a:t>
            </a:r>
          </a:p>
          <a:p>
            <a:pPr>
              <a:lnSpc>
                <a:spcPct val="90000"/>
              </a:lnSpc>
            </a:pPr>
            <a:r>
              <a:rPr sz="1600" smtClean="0"/>
              <a:t>Initiate appropriate actions whenever payment  is overdue, crossing a given number of days</a:t>
            </a:r>
          </a:p>
          <a:p>
            <a:pPr>
              <a:lnSpc>
                <a:spcPct val="90000"/>
              </a:lnSpc>
            </a:pPr>
            <a:r>
              <a:rPr sz="1600" smtClean="0"/>
              <a:t>Credit Actions can be  </a:t>
            </a:r>
          </a:p>
          <a:p>
            <a:pPr marL="576263" lvl="1" indent="-228600">
              <a:lnSpc>
                <a:spcPct val="90000"/>
              </a:lnSpc>
            </a:pPr>
            <a:r>
              <a:rPr sz="1400" smtClean="0"/>
              <a:t>  Announcement</a:t>
            </a:r>
          </a:p>
          <a:p>
            <a:pPr marL="576263" lvl="1" indent="-228600">
              <a:lnSpc>
                <a:spcPct val="90000"/>
              </a:lnSpc>
            </a:pPr>
            <a:r>
              <a:rPr sz="1400" smtClean="0"/>
              <a:t>  Letter</a:t>
            </a:r>
          </a:p>
          <a:p>
            <a:pPr marL="576263" lvl="1" indent="-228600">
              <a:lnSpc>
                <a:spcPct val="90000"/>
              </a:lnSpc>
            </a:pPr>
            <a:r>
              <a:rPr sz="1400" smtClean="0"/>
              <a:t>  Soft Disconnection</a:t>
            </a:r>
          </a:p>
          <a:p>
            <a:pPr marL="576263" lvl="1" indent="-228600">
              <a:lnSpc>
                <a:spcPct val="90000"/>
              </a:lnSpc>
            </a:pPr>
            <a:r>
              <a:rPr sz="1400" smtClean="0"/>
              <a:t>  Hard Disconnection</a:t>
            </a:r>
          </a:p>
          <a:p>
            <a:pPr marL="576263" lvl="1" indent="-228600">
              <a:lnSpc>
                <a:spcPct val="90000"/>
              </a:lnSpc>
            </a:pPr>
            <a:r>
              <a:rPr sz="1400" smtClean="0"/>
              <a:t>  External Agencies</a:t>
            </a:r>
          </a:p>
          <a:p>
            <a:pPr marL="576263" lvl="1" indent="-228600">
              <a:lnSpc>
                <a:spcPct val="90000"/>
              </a:lnSpc>
            </a:pPr>
            <a:r>
              <a:rPr sz="1400" smtClean="0"/>
              <a:t>  Write off</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00063" y="304800"/>
            <a:ext cx="6251575" cy="654050"/>
          </a:xfrm>
        </p:spPr>
        <p:txBody>
          <a:bodyPr/>
          <a:lstStyle/>
          <a:p>
            <a:r>
              <a:rPr lang="en-US" sz="2400" smtClean="0"/>
              <a:t>BSS / OSS</a:t>
            </a:r>
            <a:r>
              <a:rPr lang="en-US" smtClean="0"/>
              <a:t/>
            </a:r>
            <a:br>
              <a:rPr lang="en-US" smtClean="0"/>
            </a:br>
            <a:r>
              <a:rPr lang="en-US" sz="2000" smtClean="0"/>
              <a:t>Fraud Management</a:t>
            </a:r>
            <a:endParaRPr lang="en-US" smtClean="0"/>
          </a:p>
        </p:txBody>
      </p:sp>
      <p:sp>
        <p:nvSpPr>
          <p:cNvPr id="47107" name="Rectangle 3"/>
          <p:cNvSpPr>
            <a:spLocks noGrp="1" noChangeArrowheads="1"/>
          </p:cNvSpPr>
          <p:nvPr>
            <p:ph type="body" idx="1"/>
          </p:nvPr>
        </p:nvSpPr>
        <p:spPr>
          <a:xfrm>
            <a:off x="587375" y="1428750"/>
            <a:ext cx="8382000" cy="4819650"/>
          </a:xfrm>
        </p:spPr>
        <p:txBody>
          <a:bodyPr/>
          <a:lstStyle/>
          <a:p>
            <a:pPr marL="0" indent="0">
              <a:buClr>
                <a:srgbClr val="CC3300"/>
              </a:buClr>
              <a:buFont typeface="Arial" pitchFamily="34" charset="0"/>
              <a:buNone/>
              <a:defRPr/>
            </a:pPr>
            <a:r>
              <a:rPr/>
              <a:t>Fraud Management systems verify billing, detect and identify unauthorized usage of service provider network assets</a:t>
            </a:r>
          </a:p>
          <a:p>
            <a:pPr>
              <a:buClr>
                <a:srgbClr val="CC3300"/>
              </a:buClr>
              <a:buFont typeface="Arial" pitchFamily="34" charset="0"/>
              <a:buChar char="•"/>
              <a:defRPr/>
            </a:pPr>
            <a:r>
              <a:rPr/>
              <a:t>Drivers</a:t>
            </a:r>
          </a:p>
          <a:p>
            <a:pPr marL="631825" lvl="1" indent="-284163">
              <a:buClr>
                <a:srgbClr val="CC3300"/>
              </a:buClr>
              <a:buFont typeface="Arial" pitchFamily="34" charset="0"/>
              <a:buChar char="•"/>
              <a:defRPr/>
            </a:pPr>
            <a:r>
              <a:rPr/>
              <a:t>To make money – professional fraudster</a:t>
            </a:r>
          </a:p>
          <a:p>
            <a:pPr marL="631825" lvl="1" indent="-284163">
              <a:buClr>
                <a:srgbClr val="CC3300"/>
              </a:buClr>
              <a:buFont typeface="Arial" pitchFamily="34" charset="0"/>
              <a:buChar char="•"/>
              <a:defRPr/>
            </a:pPr>
            <a:r>
              <a:rPr/>
              <a:t>To save money – casual fraudster</a:t>
            </a:r>
          </a:p>
          <a:p>
            <a:pPr marL="631825" lvl="1" indent="-284163">
              <a:buClr>
                <a:srgbClr val="CC3300"/>
              </a:buClr>
              <a:buFont typeface="Arial" pitchFamily="34" charset="0"/>
              <a:buChar char="•"/>
              <a:defRPr/>
            </a:pPr>
            <a:r>
              <a:rPr/>
              <a:t>For anonymity – criminal</a:t>
            </a:r>
          </a:p>
          <a:p>
            <a:pPr marL="631825" lvl="1" indent="-284163">
              <a:buClr>
                <a:srgbClr val="CC3300"/>
              </a:buClr>
              <a:buFont typeface="Arial" pitchFamily="34" charset="0"/>
              <a:buChar char="•"/>
              <a:defRPr/>
            </a:pPr>
            <a:r>
              <a:rPr/>
              <a:t>For kudos – hacker</a:t>
            </a:r>
          </a:p>
          <a:p>
            <a:pPr marL="631825" lvl="1" indent="-284163">
              <a:buClr>
                <a:srgbClr val="CC3300"/>
              </a:buClr>
              <a:buFont typeface="Arial" pitchFamily="34" charset="0"/>
              <a:buChar char="•"/>
              <a:defRPr/>
            </a:pPr>
            <a:r>
              <a:rPr/>
              <a:t>To cause loss or damage – vandal</a:t>
            </a:r>
          </a:p>
          <a:p>
            <a:pPr>
              <a:buClr>
                <a:srgbClr val="CC3300"/>
              </a:buClr>
              <a:buFont typeface="Arial" pitchFamily="34" charset="0"/>
              <a:buChar char="•"/>
              <a:defRPr/>
            </a:pPr>
            <a:r>
              <a:rPr/>
              <a:t>Impact</a:t>
            </a:r>
          </a:p>
          <a:p>
            <a:pPr marL="631825" lvl="1" indent="-284163">
              <a:buClr>
                <a:srgbClr val="CC3300"/>
              </a:buClr>
              <a:buFont typeface="Arial" pitchFamily="34" charset="0"/>
              <a:buChar char="•"/>
              <a:defRPr/>
            </a:pPr>
            <a:r>
              <a:rPr/>
              <a:t>Lost revenue</a:t>
            </a:r>
          </a:p>
          <a:p>
            <a:pPr marL="631825" lvl="1" indent="-284163">
              <a:buClr>
                <a:srgbClr val="CC3300"/>
              </a:buClr>
              <a:buFont typeface="Arial" pitchFamily="34" charset="0"/>
              <a:buChar char="•"/>
              <a:defRPr/>
            </a:pPr>
            <a:r>
              <a:rPr/>
              <a:t>Interconnection and toll costs</a:t>
            </a:r>
          </a:p>
          <a:p>
            <a:pPr marL="631825" lvl="1" indent="-284163">
              <a:buClr>
                <a:srgbClr val="CC3300"/>
              </a:buClr>
              <a:buFont typeface="Arial" pitchFamily="34" charset="0"/>
              <a:buChar char="•"/>
              <a:defRPr/>
            </a:pPr>
            <a:r>
              <a:rPr/>
              <a:t>Additional costs to provide enhanced capacity</a:t>
            </a:r>
          </a:p>
          <a:p>
            <a:pPr marL="631825" lvl="1" indent="-284163">
              <a:buClr>
                <a:srgbClr val="CC3300"/>
              </a:buClr>
              <a:buFont typeface="Arial" pitchFamily="34" charset="0"/>
              <a:buChar char="•"/>
              <a:defRPr/>
            </a:pPr>
            <a:r>
              <a:rPr/>
              <a:t>Decreased customer satisfaction</a:t>
            </a:r>
          </a:p>
          <a:p>
            <a:pPr marL="631825" lvl="1" indent="-284163">
              <a:buClr>
                <a:srgbClr val="CC3300"/>
              </a:buClr>
              <a:buFont typeface="Arial" pitchFamily="34" charset="0"/>
              <a:buChar char="•"/>
              <a:defRPr/>
            </a:pPr>
            <a:r>
              <a:rPr/>
              <a:t>Customer service costs</a:t>
            </a:r>
          </a:p>
          <a:p>
            <a:pPr>
              <a:buClr>
                <a:srgbClr val="CC3300"/>
              </a:buClr>
              <a:buFont typeface="Arial" pitchFamily="34" charset="0"/>
              <a:buChar char="•"/>
              <a:defRPr/>
            </a:pPr>
            <a:endParaRPr/>
          </a:p>
          <a:p>
            <a:pPr>
              <a:buClr>
                <a:srgbClr val="CC3300"/>
              </a:buClr>
              <a:buFont typeface="Arial" pitchFamily="34" charset="0"/>
              <a:buChar char="•"/>
              <a:defRPr/>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96888" y="198438"/>
            <a:ext cx="6731000" cy="769937"/>
          </a:xfrm>
        </p:spPr>
        <p:txBody>
          <a:bodyPr/>
          <a:lstStyle/>
          <a:p>
            <a:r>
              <a:rPr lang="en-US" sz="2400" smtClean="0"/>
              <a:t>BSS / OSS</a:t>
            </a:r>
            <a:br>
              <a:rPr lang="en-US" sz="2400" smtClean="0"/>
            </a:br>
            <a:r>
              <a:rPr lang="en-US" sz="2000" smtClean="0"/>
              <a:t>Revenue Assurance</a:t>
            </a:r>
          </a:p>
        </p:txBody>
      </p:sp>
      <p:sp>
        <p:nvSpPr>
          <p:cNvPr id="7" name="Rectangle 3"/>
          <p:cNvSpPr txBox="1">
            <a:spLocks noChangeArrowheads="1"/>
          </p:cNvSpPr>
          <p:nvPr/>
        </p:nvSpPr>
        <p:spPr bwMode="auto">
          <a:xfrm>
            <a:off x="533400" y="1447800"/>
            <a:ext cx="8564563" cy="3886200"/>
          </a:xfrm>
          <a:prstGeom prst="rect">
            <a:avLst/>
          </a:prstGeom>
          <a:noFill/>
          <a:ln w="9525">
            <a:noFill/>
            <a:miter lim="800000"/>
            <a:headEnd/>
            <a:tailEnd/>
          </a:ln>
        </p:spPr>
        <p:txBody>
          <a:bodyPr/>
          <a:lstStyle/>
          <a:p>
            <a:pPr marL="231775" indent="-231775" eaLnBrk="0" hangingPunct="0">
              <a:spcBef>
                <a:spcPts val="1000"/>
              </a:spcBef>
              <a:buClr>
                <a:schemeClr val="tx1"/>
              </a:buClr>
              <a:buFontTx/>
              <a:buChar char="•"/>
              <a:defRPr/>
            </a:pPr>
            <a:r>
              <a:rPr lang="en-US" sz="1600" dirty="0">
                <a:latin typeface="+mn-lt"/>
                <a:cs typeface="Arial" pitchFamily="34" charset="0"/>
              </a:rPr>
              <a:t>Most common metaphor is that of leaking water from a pipe, </a:t>
            </a:r>
          </a:p>
          <a:p>
            <a:pPr marL="231775" indent="-231775" eaLnBrk="0" hangingPunct="0">
              <a:spcBef>
                <a:spcPts val="1000"/>
              </a:spcBef>
              <a:buClr>
                <a:schemeClr val="tx1"/>
              </a:buClr>
              <a:defRPr/>
            </a:pPr>
            <a:r>
              <a:rPr lang="en-US" sz="1600" dirty="0">
                <a:latin typeface="+mn-lt"/>
                <a:cs typeface="Arial" pitchFamily="34" charset="0"/>
              </a:rPr>
              <a:t>	where water stands in place of revenues or cash flows, and </a:t>
            </a:r>
          </a:p>
          <a:p>
            <a:pPr marL="231775" indent="-231775" eaLnBrk="0" hangingPunct="0">
              <a:spcBef>
                <a:spcPts val="1000"/>
              </a:spcBef>
              <a:buClr>
                <a:schemeClr val="tx1"/>
              </a:buClr>
              <a:defRPr/>
            </a:pPr>
            <a:r>
              <a:rPr lang="en-US" sz="1600" dirty="0">
                <a:latin typeface="+mn-lt"/>
                <a:cs typeface="Arial" pitchFamily="34" charset="0"/>
              </a:rPr>
              <a:t>	the leaks represent waste</a:t>
            </a:r>
          </a:p>
          <a:p>
            <a:pPr marL="231775" indent="-231775" eaLnBrk="0" hangingPunct="0">
              <a:spcBef>
                <a:spcPts val="1000"/>
              </a:spcBef>
              <a:buClr>
                <a:schemeClr val="tx1"/>
              </a:buClr>
              <a:buFontTx/>
              <a:buChar char="•"/>
              <a:defRPr/>
            </a:pPr>
            <a:r>
              <a:rPr lang="en-US" sz="1600" dirty="0">
                <a:latin typeface="Arial" pitchFamily="34" charset="0"/>
                <a:cs typeface="Arial" pitchFamily="34" charset="0"/>
              </a:rPr>
              <a:t>Deals with issues related to billing and collection of revenue </a:t>
            </a:r>
          </a:p>
          <a:p>
            <a:pPr marL="231775" indent="-231775" eaLnBrk="0" hangingPunct="0">
              <a:spcBef>
                <a:spcPts val="1000"/>
              </a:spcBef>
              <a:buClr>
                <a:schemeClr val="tx1"/>
              </a:buClr>
              <a:buFontTx/>
              <a:buChar char="•"/>
              <a:defRPr/>
            </a:pPr>
            <a:r>
              <a:rPr lang="en-US" sz="1600" dirty="0">
                <a:latin typeface="Arial" pitchFamily="34" charset="0"/>
                <a:cs typeface="Arial" pitchFamily="34" charset="0"/>
              </a:rPr>
              <a:t>Use of data quality and process improvement methods that improve profits, revenues and cash flows without influencing demand</a:t>
            </a:r>
          </a:p>
          <a:p>
            <a:pPr marL="231775" indent="-231775" eaLnBrk="0" hangingPunct="0">
              <a:spcBef>
                <a:spcPts val="1000"/>
              </a:spcBef>
              <a:buClr>
                <a:schemeClr val="tx1"/>
              </a:buClr>
              <a:buFontTx/>
              <a:buChar char="•"/>
              <a:defRPr/>
            </a:pPr>
            <a:r>
              <a:rPr lang="en-US" sz="1600" dirty="0">
                <a:latin typeface="Arial" pitchFamily="34" charset="0"/>
                <a:cs typeface="Arial" pitchFamily="34" charset="0"/>
              </a:rPr>
              <a:t>Means to identify and remedy and prevent the problems that result in financial under performance</a:t>
            </a:r>
          </a:p>
          <a:p>
            <a:pPr marL="231775" indent="-231775" eaLnBrk="0" hangingPunct="0">
              <a:spcBef>
                <a:spcPts val="1000"/>
              </a:spcBef>
              <a:buClr>
                <a:schemeClr val="tx1"/>
              </a:buClr>
              <a:buFontTx/>
              <a:buChar char="•"/>
              <a:defRPr/>
            </a:pPr>
            <a:r>
              <a:rPr lang="en-US" sz="1600" dirty="0">
                <a:latin typeface="Arial" pitchFamily="34" charset="0"/>
                <a:cs typeface="Arial" pitchFamily="34" charset="0"/>
              </a:rPr>
              <a:t>Recovery of "lost" revenues or costs</a:t>
            </a:r>
          </a:p>
          <a:p>
            <a:pPr marL="231775" indent="-231775" eaLnBrk="0" hangingPunct="0">
              <a:spcBef>
                <a:spcPts val="1000"/>
              </a:spcBef>
              <a:buClr>
                <a:schemeClr val="tx1"/>
              </a:buClr>
              <a:buFontTx/>
              <a:buChar char="•"/>
              <a:defRPr/>
            </a:pPr>
            <a:endParaRPr lang="en-US" sz="1600" dirty="0">
              <a:latin typeface="+mn-lt"/>
              <a:cs typeface="Arial" pitchFamily="34" charset="0"/>
            </a:endParaRPr>
          </a:p>
          <a:p>
            <a:pPr eaLnBrk="0" hangingPunct="0">
              <a:spcBef>
                <a:spcPts val="1000"/>
              </a:spcBef>
              <a:buClr>
                <a:schemeClr val="tx1"/>
              </a:buClr>
              <a:defRPr/>
            </a:pPr>
            <a:r>
              <a:rPr lang="en-US" dirty="0">
                <a:latin typeface="+mn-lt"/>
                <a:cs typeface="Arial" pitchFamily="34" charset="0"/>
              </a:rPr>
              <a:t>Revenue Assurance is not directly involved in the Order Management Process. However an appropriate tracking, reporting and escalation procedure needs to be put in place to safe guard from revenue leakage due to delayed order provisioning or delay in initiating billing on provisioning completion.</a:t>
            </a:r>
            <a:endParaRPr lang="en-US" sz="2000" dirty="0">
              <a:latin typeface="+mn-lt"/>
              <a:cs typeface="Arial" pitchFamily="34" charset="0"/>
            </a:endParaRPr>
          </a:p>
        </p:txBody>
      </p:sp>
      <p:pic>
        <p:nvPicPr>
          <p:cNvPr id="49156" name="Picture 2" descr="http://cache2.asset-cache.net/xc/88348101.jpg?v=1&amp;c=IWSAsset&amp;k=2&amp;d=49768722B86DC0FD36C3D2554322CB54D674A8BAB870BABB06BF0F2CAE0AFCFDE30A760B0D811297"/>
          <p:cNvPicPr>
            <a:picLocks noChangeAspect="1" noChangeArrowheads="1"/>
          </p:cNvPicPr>
          <p:nvPr/>
        </p:nvPicPr>
        <p:blipFill>
          <a:blip r:embed="rId2" cstate="print"/>
          <a:srcRect/>
          <a:stretch>
            <a:fillRect/>
          </a:stretch>
        </p:blipFill>
        <p:spPr bwMode="auto">
          <a:xfrm>
            <a:off x="6616700" y="1436688"/>
            <a:ext cx="1993900" cy="1382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27"/>
          <p:cNvSpPr txBox="1">
            <a:spLocks noChangeArrowheads="1"/>
          </p:cNvSpPr>
          <p:nvPr/>
        </p:nvSpPr>
        <p:spPr bwMode="auto">
          <a:xfrm>
            <a:off x="500063" y="522288"/>
            <a:ext cx="6096000" cy="519112"/>
          </a:xfrm>
          <a:prstGeom prst="rect">
            <a:avLst/>
          </a:prstGeom>
          <a:noFill/>
          <a:ln w="12700">
            <a:noFill/>
            <a:miter lim="800000"/>
            <a:headEnd/>
            <a:tailEnd/>
          </a:ln>
        </p:spPr>
        <p:txBody>
          <a:bodyPr lIns="90488" tIns="44450" rIns="90488" bIns="44450" anchor="ctr"/>
          <a:lstStyle/>
          <a:p>
            <a:r>
              <a:rPr lang="en-US" sz="2400">
                <a:solidFill>
                  <a:schemeClr val="bg1"/>
                </a:solidFill>
                <a:latin typeface="Verdana" pitchFamily="34" charset="0"/>
              </a:rPr>
              <a:t>Current BSS Products Examples</a:t>
            </a:r>
          </a:p>
        </p:txBody>
      </p:sp>
      <p:graphicFrame>
        <p:nvGraphicFramePr>
          <p:cNvPr id="5" name="Table 4"/>
          <p:cNvGraphicFramePr>
            <a:graphicFrameLocks noGrp="1"/>
          </p:cNvGraphicFramePr>
          <p:nvPr>
            <p:extLst>
              <p:ext uri="{D42A27DB-BD31-4B8C-83A1-F6EECF244321}">
                <p14:modId xmlns:p14="http://schemas.microsoft.com/office/powerpoint/2010/main" val="2259105933"/>
              </p:ext>
            </p:extLst>
          </p:nvPr>
        </p:nvGraphicFramePr>
        <p:xfrm>
          <a:off x="1066800" y="1295400"/>
          <a:ext cx="6858000" cy="5326725"/>
        </p:xfrm>
        <a:graphic>
          <a:graphicData uri="http://schemas.openxmlformats.org/drawingml/2006/table">
            <a:tbl>
              <a:tblPr/>
              <a:tblGrid>
                <a:gridCol w="1427849">
                  <a:extLst>
                    <a:ext uri="{9D8B030D-6E8A-4147-A177-3AD203B41FA5}">
                      <a16:colId xmlns:a16="http://schemas.microsoft.com/office/drawing/2014/main" val="20000"/>
                    </a:ext>
                  </a:extLst>
                </a:gridCol>
                <a:gridCol w="1427849">
                  <a:extLst>
                    <a:ext uri="{9D8B030D-6E8A-4147-A177-3AD203B41FA5}">
                      <a16:colId xmlns:a16="http://schemas.microsoft.com/office/drawing/2014/main" val="20001"/>
                    </a:ext>
                  </a:extLst>
                </a:gridCol>
                <a:gridCol w="2001151">
                  <a:extLst>
                    <a:ext uri="{9D8B030D-6E8A-4147-A177-3AD203B41FA5}">
                      <a16:colId xmlns:a16="http://schemas.microsoft.com/office/drawing/2014/main" val="20002"/>
                    </a:ext>
                  </a:extLst>
                </a:gridCol>
                <a:gridCol w="2001151">
                  <a:extLst>
                    <a:ext uri="{9D8B030D-6E8A-4147-A177-3AD203B41FA5}">
                      <a16:colId xmlns:a16="http://schemas.microsoft.com/office/drawing/2014/main" val="20003"/>
                    </a:ext>
                  </a:extLst>
                </a:gridCol>
              </a:tblGrid>
              <a:tr h="65319">
                <a:tc>
                  <a:txBody>
                    <a:bodyPr/>
                    <a:lstStyle/>
                    <a:p>
                      <a:pPr algn="l" fontAlgn="t"/>
                      <a:r>
                        <a:rPr lang="en-US" sz="1100" b="1" i="0" u="none" strike="noStrike" dirty="0">
                          <a:solidFill>
                            <a:srgbClr val="000000"/>
                          </a:solidFill>
                          <a:latin typeface="Arial"/>
                        </a:rPr>
                        <a:t>Domain</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100" b="1" i="0" u="none" strike="noStrike" dirty="0">
                          <a:solidFill>
                            <a:srgbClr val="000000"/>
                          </a:solidFill>
                          <a:latin typeface="Arial"/>
                        </a:rPr>
                        <a:t>Vendor</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100" b="1" i="0" u="none" strike="noStrike" dirty="0">
                          <a:solidFill>
                            <a:srgbClr val="000000"/>
                          </a:solidFill>
                          <a:latin typeface="Arial"/>
                        </a:rPr>
                        <a:t>Product Name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100" b="1" i="0" u="none" strike="noStrike" dirty="0">
                          <a:solidFill>
                            <a:srgbClr val="000000"/>
                          </a:solidFill>
                          <a:latin typeface="Arial"/>
                        </a:rPr>
                        <a:t>Functionality</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80643">
                <a:tc rowSpan="3">
                  <a:txBody>
                    <a:bodyPr/>
                    <a:lstStyle/>
                    <a:p>
                      <a:pPr algn="l" fontAlgn="t"/>
                      <a:r>
                        <a:rPr lang="en-US" sz="1100" b="0" i="0" u="none" strike="noStrike" dirty="0">
                          <a:solidFill>
                            <a:srgbClr val="000000"/>
                          </a:solidFill>
                          <a:latin typeface="Arial"/>
                        </a:rPr>
                        <a:t>CRM</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Amdocs</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err="1">
                          <a:solidFill>
                            <a:srgbClr val="000000"/>
                          </a:solidFill>
                          <a:latin typeface="Arial"/>
                        </a:rPr>
                        <a:t>ClarifyCRM</a:t>
                      </a:r>
                      <a:endParaRPr lang="en-US" sz="1100" b="0" i="0" u="none" strike="noStrike" dirty="0">
                        <a:solidFill>
                          <a:srgbClr val="000000"/>
                        </a:solidFill>
                        <a:latin typeface="Arial"/>
                      </a:endParaRP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Customer relationship management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0643">
                <a:tc vMerge="1">
                  <a:txBody>
                    <a:bodyPr/>
                    <a:lstStyle/>
                    <a:p>
                      <a:endParaRPr lang="en-US"/>
                    </a:p>
                  </a:txBody>
                  <a:tcPr/>
                </a:tc>
                <a:tc>
                  <a:txBody>
                    <a:bodyPr/>
                    <a:lstStyle/>
                    <a:p>
                      <a:pPr algn="l" fontAlgn="t"/>
                      <a:r>
                        <a:rPr lang="en-US" sz="1100" b="0" i="0" u="none" strike="noStrike">
                          <a:solidFill>
                            <a:srgbClr val="000000"/>
                          </a:solidFill>
                          <a:latin typeface="Arial"/>
                        </a:rPr>
                        <a:t>Oracle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latin typeface="Arial"/>
                        </a:rPr>
                        <a:t>Siebel CRM</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Customer relationship management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0643">
                <a:tc vMerge="1">
                  <a:txBody>
                    <a:bodyPr/>
                    <a:lstStyle/>
                    <a:p>
                      <a:endParaRPr lang="en-US"/>
                    </a:p>
                  </a:txBody>
                  <a:tcPr/>
                </a:tc>
                <a:tc>
                  <a:txBody>
                    <a:bodyPr/>
                    <a:lstStyle/>
                    <a:p>
                      <a:pPr algn="l" fontAlgn="t"/>
                      <a:r>
                        <a:rPr lang="en-US" sz="1100" b="0" i="0" u="none" strike="noStrike">
                          <a:solidFill>
                            <a:srgbClr val="000000"/>
                          </a:solidFill>
                          <a:latin typeface="Arial"/>
                        </a:rPr>
                        <a:t>Microsoft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Microsoft CRM</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Customer relationship management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576">
                <a:tc>
                  <a:txBody>
                    <a:bodyPr/>
                    <a:lstStyle/>
                    <a:p>
                      <a:pPr algn="l" fontAlgn="t"/>
                      <a:r>
                        <a:rPr lang="en-US" sz="1100" b="0" i="0" u="none" strike="noStrike">
                          <a:solidFill>
                            <a:srgbClr val="000000"/>
                          </a:solidFill>
                          <a:latin typeface="Arial"/>
                        </a:rPr>
                        <a:t> </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 </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4725">
                <a:tc rowSpan="8">
                  <a:txBody>
                    <a:bodyPr/>
                    <a:lstStyle/>
                    <a:p>
                      <a:pPr algn="l" fontAlgn="t"/>
                      <a:r>
                        <a:rPr lang="en-US" sz="1100" b="0" i="0" u="none" strike="noStrike">
                          <a:solidFill>
                            <a:srgbClr val="000000"/>
                          </a:solidFill>
                          <a:latin typeface="Arial"/>
                        </a:rPr>
                        <a:t>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n-US" sz="1100" b="0" i="0" u="none" strike="noStrike">
                          <a:solidFill>
                            <a:srgbClr val="000000"/>
                          </a:solidFill>
                          <a:latin typeface="Arial"/>
                        </a:rPr>
                        <a:t>Intec</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Singl.eView</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4725">
                <a:tc vMerge="1">
                  <a:txBody>
                    <a:bodyPr/>
                    <a:lstStyle/>
                    <a:p>
                      <a:endParaRPr lang="en-US"/>
                    </a:p>
                  </a:txBody>
                  <a:tcPr/>
                </a:tc>
                <a:tc vMerge="1">
                  <a:txBody>
                    <a:bodyPr/>
                    <a:lstStyle/>
                    <a:p>
                      <a:endParaRPr lang="en-US"/>
                    </a:p>
                  </a:txBody>
                  <a:tcPr/>
                </a:tc>
                <a:tc>
                  <a:txBody>
                    <a:bodyPr/>
                    <a:lstStyle/>
                    <a:p>
                      <a:pPr algn="l" fontAlgn="t"/>
                      <a:r>
                        <a:rPr lang="en-US" sz="1100" b="0" i="0" u="none" strike="noStrike">
                          <a:solidFill>
                            <a:srgbClr val="000000"/>
                          </a:solidFill>
                          <a:latin typeface="Arial"/>
                        </a:rPr>
                        <a:t>IntermediatE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Billing Mediation</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4725">
                <a:tc vMerge="1">
                  <a:txBody>
                    <a:bodyPr/>
                    <a:lstStyle/>
                    <a:p>
                      <a:endParaRPr lang="en-US"/>
                    </a:p>
                  </a:txBody>
                  <a:tcPr/>
                </a:tc>
                <a:tc vMerge="1">
                  <a:txBody>
                    <a:bodyPr/>
                    <a:lstStyle/>
                    <a:p>
                      <a:endParaRPr lang="en-US"/>
                    </a:p>
                  </a:txBody>
                  <a:tcPr/>
                </a:tc>
                <a:tc>
                  <a:txBody>
                    <a:bodyPr/>
                    <a:lstStyle/>
                    <a:p>
                      <a:pPr algn="l" fontAlgn="t"/>
                      <a:r>
                        <a:rPr lang="en-US" sz="1100" b="0" i="0" u="none" strike="noStrike">
                          <a:solidFill>
                            <a:srgbClr val="000000"/>
                          </a:solidFill>
                          <a:latin typeface="Arial"/>
                        </a:rPr>
                        <a:t>InterconnecT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Interconnect Settlement</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8775">
                <a:tc vMerge="1">
                  <a:txBody>
                    <a:bodyPr/>
                    <a:lstStyle/>
                    <a:p>
                      <a:endParaRPr lang="en-US"/>
                    </a:p>
                  </a:txBody>
                  <a:tcPr/>
                </a:tc>
                <a:tc>
                  <a:txBody>
                    <a:bodyPr/>
                    <a:lstStyle/>
                    <a:p>
                      <a:pPr algn="l" fontAlgn="t"/>
                      <a:r>
                        <a:rPr lang="en-US" sz="1100" b="0" i="0" u="none" strike="noStrike">
                          <a:solidFill>
                            <a:srgbClr val="000000"/>
                          </a:solidFill>
                          <a:latin typeface="Arial"/>
                        </a:rPr>
                        <a:t>Convergys</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Geneva / Infinys 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4725">
                <a:tc vMerge="1">
                  <a:txBody>
                    <a:bodyPr/>
                    <a:lstStyle/>
                    <a:p>
                      <a:endParaRPr lang="en-US"/>
                    </a:p>
                  </a:txBody>
                  <a:tcPr/>
                </a:tc>
                <a:tc>
                  <a:txBody>
                    <a:bodyPr/>
                    <a:lstStyle/>
                    <a:p>
                      <a:pPr algn="l" fontAlgn="t"/>
                      <a:r>
                        <a:rPr lang="en-US" sz="1100" b="0" i="0" u="none" strike="noStrike">
                          <a:solidFill>
                            <a:srgbClr val="000000"/>
                          </a:solidFill>
                          <a:latin typeface="Arial"/>
                        </a:rPr>
                        <a:t>Amdocs</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Enabler, Ensemble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4725">
                <a:tc vMerge="1">
                  <a:txBody>
                    <a:bodyPr/>
                    <a:lstStyle/>
                    <a:p>
                      <a:endParaRPr lang="en-US"/>
                    </a:p>
                  </a:txBody>
                  <a:tcPr/>
                </a:tc>
                <a:tc>
                  <a:txBody>
                    <a:bodyPr/>
                    <a:lstStyle/>
                    <a:p>
                      <a:pPr algn="l" fontAlgn="t"/>
                      <a:r>
                        <a:rPr lang="en-US" sz="1100" b="0" i="0" u="none" strike="noStrike">
                          <a:solidFill>
                            <a:srgbClr val="000000"/>
                          </a:solidFill>
                          <a:latin typeface="Arial"/>
                        </a:rPr>
                        <a:t>Comverse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Kenan</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98775">
                <a:tc vMerge="1">
                  <a:txBody>
                    <a:bodyPr/>
                    <a:lstStyle/>
                    <a:p>
                      <a:endParaRPr lang="en-US"/>
                    </a:p>
                  </a:txBody>
                  <a:tcPr/>
                </a:tc>
                <a:tc>
                  <a:txBody>
                    <a:bodyPr/>
                    <a:lstStyle/>
                    <a:p>
                      <a:pPr algn="l" fontAlgn="t"/>
                      <a:r>
                        <a:rPr lang="en-US" sz="1100" b="0" i="0" u="none" strike="noStrike">
                          <a:solidFill>
                            <a:srgbClr val="000000"/>
                          </a:solidFill>
                          <a:latin typeface="Arial"/>
                        </a:rPr>
                        <a:t>LHS / Schlumberger Sema</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Business support and control systems (BSCS)</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93050">
                <a:tc vMerge="1">
                  <a:txBody>
                    <a:bodyPr/>
                    <a:lstStyle/>
                    <a:p>
                      <a:endParaRPr lang="en-US"/>
                    </a:p>
                  </a:txBody>
                  <a:tcPr/>
                </a:tc>
                <a:tc>
                  <a:txBody>
                    <a:bodyPr/>
                    <a:lstStyle/>
                    <a:p>
                      <a:pPr algn="l" fontAlgn="t"/>
                      <a:r>
                        <a:rPr lang="en-US" sz="1100" b="0" i="0" u="none" strike="noStrike">
                          <a:solidFill>
                            <a:srgbClr val="000000"/>
                          </a:solidFill>
                          <a:latin typeface="Arial"/>
                        </a:rPr>
                        <a:t>Oracle</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fr-FR" sz="1100" b="0" i="0" u="none" strike="noStrike" dirty="0">
                          <a:solidFill>
                            <a:srgbClr val="000000"/>
                          </a:solidFill>
                          <a:latin typeface="Arial"/>
                        </a:rPr>
                        <a:t>Portal Infranet / Oracle Billing &amp; Revenue Management (OBRM)</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Rating &amp; Billing</a:t>
                      </a:r>
                    </a:p>
                  </a:txBody>
                  <a:tcPr marL="9255" marR="9255" marT="92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93050">
                <a:tc rowSpan="2">
                  <a:txBody>
                    <a:bodyPr/>
                    <a:lstStyle/>
                    <a:p>
                      <a:pPr algn="l" fontAlgn="t"/>
                      <a:r>
                        <a:rPr lang="en-US" sz="1000" b="0" i="0" u="none" strike="noStrike" dirty="0">
                          <a:solidFill>
                            <a:srgbClr val="000000"/>
                          </a:solidFill>
                          <a:latin typeface="Arial"/>
                        </a:rPr>
                        <a:t>EAI</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Tibco</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err="1">
                          <a:solidFill>
                            <a:srgbClr val="000000"/>
                          </a:solidFill>
                          <a:latin typeface="Arial"/>
                        </a:rPr>
                        <a:t>BusinessWorks</a:t>
                      </a:r>
                      <a:r>
                        <a:rPr lang="en-US" sz="1000" b="0" i="0" u="none" strike="noStrike" dirty="0">
                          <a:solidFill>
                            <a:srgbClr val="000000"/>
                          </a:solidFill>
                          <a:latin typeface="Arial"/>
                        </a:rPr>
                        <a:t>, Rendezvous</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Enterprise Application Interface</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59305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IBM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err="1">
                          <a:solidFill>
                            <a:srgbClr val="000000"/>
                          </a:solidFill>
                          <a:latin typeface="Arial"/>
                        </a:rPr>
                        <a:t>Websphere</a:t>
                      </a:r>
                      <a:r>
                        <a:rPr lang="en-US" sz="1000" b="0" i="0" u="none" strike="noStrike" dirty="0">
                          <a:solidFill>
                            <a:srgbClr val="000000"/>
                          </a:solidFill>
                          <a:latin typeface="Arial"/>
                        </a:rPr>
                        <a:t>, MQ Series</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Enterprise Application Interface</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052"/>
          <p:cNvSpPr txBox="1">
            <a:spLocks noChangeArrowheads="1"/>
          </p:cNvSpPr>
          <p:nvPr/>
        </p:nvSpPr>
        <p:spPr bwMode="auto">
          <a:xfrm>
            <a:off x="500063" y="525463"/>
            <a:ext cx="6019800" cy="519112"/>
          </a:xfrm>
          <a:prstGeom prst="rect">
            <a:avLst/>
          </a:prstGeom>
          <a:noFill/>
          <a:ln w="12700">
            <a:noFill/>
            <a:miter lim="800000"/>
            <a:headEnd/>
            <a:tailEnd/>
          </a:ln>
        </p:spPr>
        <p:txBody>
          <a:bodyPr lIns="90488" tIns="44450" rIns="90488" bIns="44450" anchor="ctr"/>
          <a:lstStyle/>
          <a:p>
            <a:r>
              <a:rPr lang="en-US" sz="2400">
                <a:solidFill>
                  <a:schemeClr val="bg1"/>
                </a:solidFill>
                <a:latin typeface="Verdana" pitchFamily="34" charset="0"/>
              </a:rPr>
              <a:t>Current OSS Products Examples</a:t>
            </a:r>
          </a:p>
        </p:txBody>
      </p:sp>
      <p:graphicFrame>
        <p:nvGraphicFramePr>
          <p:cNvPr id="5" name="Table 4"/>
          <p:cNvGraphicFramePr>
            <a:graphicFrameLocks noGrp="1"/>
          </p:cNvGraphicFramePr>
          <p:nvPr/>
        </p:nvGraphicFramePr>
        <p:xfrm>
          <a:off x="982663" y="1393825"/>
          <a:ext cx="6027630" cy="3421051"/>
        </p:xfrm>
        <a:graphic>
          <a:graphicData uri="http://schemas.openxmlformats.org/drawingml/2006/table">
            <a:tbl>
              <a:tblPr/>
              <a:tblGrid>
                <a:gridCol w="1254964">
                  <a:extLst>
                    <a:ext uri="{9D8B030D-6E8A-4147-A177-3AD203B41FA5}">
                      <a16:colId xmlns:a16="http://schemas.microsoft.com/office/drawing/2014/main" val="20000"/>
                    </a:ext>
                  </a:extLst>
                </a:gridCol>
                <a:gridCol w="1254964">
                  <a:extLst>
                    <a:ext uri="{9D8B030D-6E8A-4147-A177-3AD203B41FA5}">
                      <a16:colId xmlns:a16="http://schemas.microsoft.com/office/drawing/2014/main" val="20001"/>
                    </a:ext>
                  </a:extLst>
                </a:gridCol>
                <a:gridCol w="1758851">
                  <a:extLst>
                    <a:ext uri="{9D8B030D-6E8A-4147-A177-3AD203B41FA5}">
                      <a16:colId xmlns:a16="http://schemas.microsoft.com/office/drawing/2014/main" val="20002"/>
                    </a:ext>
                  </a:extLst>
                </a:gridCol>
                <a:gridCol w="1758851">
                  <a:extLst>
                    <a:ext uri="{9D8B030D-6E8A-4147-A177-3AD203B41FA5}">
                      <a16:colId xmlns:a16="http://schemas.microsoft.com/office/drawing/2014/main" val="20003"/>
                    </a:ext>
                  </a:extLst>
                </a:gridCol>
              </a:tblGrid>
              <a:tr h="180279">
                <a:tc>
                  <a:txBody>
                    <a:bodyPr/>
                    <a:lstStyle/>
                    <a:p>
                      <a:pPr algn="l" fontAlgn="t"/>
                      <a:r>
                        <a:rPr lang="en-US" sz="1000" b="1" i="0" u="none" strike="noStrike" dirty="0">
                          <a:solidFill>
                            <a:schemeClr val="tx1"/>
                          </a:solidFill>
                          <a:latin typeface="Arial"/>
                        </a:rPr>
                        <a:t>Domain</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000" b="1" i="0" u="none" strike="noStrike" dirty="0">
                          <a:solidFill>
                            <a:schemeClr val="tx1"/>
                          </a:solidFill>
                          <a:latin typeface="Arial"/>
                        </a:rPr>
                        <a:t>Vendor</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000" b="1" i="0" u="none" strike="noStrike" dirty="0">
                          <a:solidFill>
                            <a:schemeClr val="tx1"/>
                          </a:solidFill>
                          <a:latin typeface="Arial"/>
                        </a:rPr>
                        <a:t>Product Name</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r>
                        <a:rPr lang="en-US" sz="1000" b="1" i="0" u="none" strike="noStrike" dirty="0">
                          <a:solidFill>
                            <a:schemeClr val="tx1"/>
                          </a:solidFill>
                          <a:latin typeface="Arial"/>
                        </a:rPr>
                        <a:t>Functionality</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34804">
                <a:tc rowSpan="11">
                  <a:txBody>
                    <a:bodyPr/>
                    <a:lstStyle/>
                    <a:p>
                      <a:pPr algn="l" fontAlgn="t"/>
                      <a:r>
                        <a:rPr lang="en-US" sz="1000" b="0" i="0" u="none" strike="noStrike" dirty="0" smtClean="0">
                          <a:solidFill>
                            <a:schemeClr val="tx1"/>
                          </a:solidFill>
                          <a:latin typeface="Arial"/>
                        </a:rPr>
                        <a:t>OSS</a:t>
                      </a:r>
                      <a:endParaRPr lang="en-US" sz="1000" b="0" i="0" u="none" strike="noStrike" dirty="0">
                        <a:solidFill>
                          <a:schemeClr val="tx1"/>
                        </a:solidFill>
                        <a:latin typeface="Arial"/>
                      </a:endParaRP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n-US" sz="1000" b="0" i="0" u="none" strike="noStrike">
                          <a:solidFill>
                            <a:schemeClr val="tx1"/>
                          </a:solidFill>
                          <a:latin typeface="Arial"/>
                        </a:rPr>
                        <a:t>Oracle </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chemeClr val="tx1"/>
                          </a:solidFill>
                          <a:latin typeface="Arial"/>
                        </a:rPr>
                        <a:t>Order and Service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Arial"/>
                        </a:rPr>
                        <a:t>Order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0279">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chemeClr val="tx1"/>
                          </a:solidFill>
                          <a:latin typeface="Arial"/>
                        </a:rPr>
                        <a:t>Unified Inventory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Arial"/>
                        </a:rPr>
                        <a:t>N/W Inventory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7913">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chemeClr val="tx1"/>
                          </a:solidFill>
                          <a:latin typeface="Arial"/>
                        </a:rPr>
                        <a:t>ASAP (Automated Service Activation Program)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Arial"/>
                        </a:rPr>
                        <a:t>Provisioning &amp; Activation</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0279">
                <a:tc vMerge="1">
                  <a:txBody>
                    <a:bodyPr/>
                    <a:lstStyle/>
                    <a:p>
                      <a:endParaRPr lang="en-US"/>
                    </a:p>
                  </a:txBody>
                  <a:tcPr/>
                </a:tc>
                <a:tc>
                  <a:txBody>
                    <a:bodyPr/>
                    <a:lstStyle/>
                    <a:p>
                      <a:pPr algn="l" fontAlgn="t"/>
                      <a:r>
                        <a:rPr lang="en-US" sz="1000" b="0" i="0" u="none" strike="noStrike">
                          <a:solidFill>
                            <a:schemeClr val="tx1"/>
                          </a:solidFill>
                          <a:latin typeface="Arial"/>
                        </a:rPr>
                        <a:t>Clarity</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chemeClr val="tx1"/>
                          </a:solidFill>
                          <a:latin typeface="Arial"/>
                        </a:rPr>
                        <a:t>Service Manager</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Arial"/>
                        </a:rPr>
                        <a:t>Provisioning &amp; Activation</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4804">
                <a:tc vMerge="1">
                  <a:txBody>
                    <a:bodyPr/>
                    <a:lstStyle/>
                    <a:p>
                      <a:endParaRPr lang="en-US"/>
                    </a:p>
                  </a:txBody>
                  <a:tcPr/>
                </a:tc>
                <a:tc>
                  <a:txBody>
                    <a:bodyPr/>
                    <a:lstStyle/>
                    <a:p>
                      <a:pPr algn="l" fontAlgn="t"/>
                      <a:r>
                        <a:rPr lang="en-US" sz="1000" b="0" i="0" u="none" strike="noStrike">
                          <a:solidFill>
                            <a:schemeClr val="tx1"/>
                          </a:solidFill>
                          <a:latin typeface="Arial"/>
                        </a:rPr>
                        <a:t>AdventNet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chemeClr val="tx1"/>
                          </a:solidFill>
                          <a:latin typeface="Arial"/>
                        </a:rPr>
                        <a:t>Configuration Management Server</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tx1"/>
                          </a:solidFill>
                          <a:latin typeface="Arial"/>
                        </a:rPr>
                        <a:t>Configuration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0279">
                <a:tc vMerge="1">
                  <a:txBody>
                    <a:bodyPr/>
                    <a:lstStyle/>
                    <a:p>
                      <a:endParaRPr lang="en-US"/>
                    </a:p>
                  </a:txBody>
                  <a:tcPr/>
                </a:tc>
                <a:tc>
                  <a:txBody>
                    <a:bodyPr/>
                    <a:lstStyle/>
                    <a:p>
                      <a:pPr algn="l" fontAlgn="t"/>
                      <a:r>
                        <a:rPr lang="en-US" sz="1000" b="0" i="0" u="none" strike="noStrike" dirty="0">
                          <a:solidFill>
                            <a:srgbClr val="000000"/>
                          </a:solidFill>
                          <a:latin typeface="Arial"/>
                        </a:rPr>
                        <a:t>HP</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HP </a:t>
                      </a:r>
                      <a:r>
                        <a:rPr lang="en-US" sz="1000" b="0" i="0" u="none" strike="noStrike" dirty="0" err="1">
                          <a:solidFill>
                            <a:srgbClr val="000000"/>
                          </a:solidFill>
                          <a:latin typeface="Arial"/>
                        </a:rPr>
                        <a:t>TeMIP</a:t>
                      </a:r>
                      <a:endParaRPr lang="en-US" sz="1000" b="0" i="0" u="none" strike="noStrike" dirty="0">
                        <a:solidFill>
                          <a:srgbClr val="000000"/>
                        </a:solidFill>
                        <a:latin typeface="Arial"/>
                      </a:endParaRP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Fault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0279">
                <a:tc vMerge="1">
                  <a:txBody>
                    <a:bodyPr/>
                    <a:lstStyle/>
                    <a:p>
                      <a:endParaRPr lang="en-US"/>
                    </a:p>
                  </a:txBody>
                  <a:tcPr/>
                </a:tc>
                <a:tc rowSpan="2">
                  <a:txBody>
                    <a:bodyPr/>
                    <a:lstStyle/>
                    <a:p>
                      <a:pPr algn="l" fontAlgn="t"/>
                      <a:r>
                        <a:rPr lang="en-US" sz="1000" b="0" i="0" u="none" strike="noStrike">
                          <a:solidFill>
                            <a:srgbClr val="000000"/>
                          </a:solidFill>
                          <a:latin typeface="Arial"/>
                        </a:rPr>
                        <a:t>IBM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IBM Tivoli Netcool</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Fault Management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97913">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rgbClr val="000000"/>
                          </a:solidFill>
                          <a:latin typeface="Arial"/>
                        </a:rPr>
                        <a:t>Tivoli Network Performance Management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Performance Management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766">
                <a:tc vMerge="1">
                  <a:txBody>
                    <a:bodyPr/>
                    <a:lstStyle/>
                    <a:p>
                      <a:endParaRPr lang="en-US"/>
                    </a:p>
                  </a:txBody>
                  <a:tcPr/>
                </a:tc>
                <a:tc>
                  <a:txBody>
                    <a:bodyPr/>
                    <a:lstStyle/>
                    <a:p>
                      <a:pPr algn="l" fontAlgn="t"/>
                      <a:r>
                        <a:rPr lang="en-US" sz="1000" b="0" i="0" u="none" strike="noStrike">
                          <a:solidFill>
                            <a:srgbClr val="000000"/>
                          </a:solidFill>
                          <a:latin typeface="Arial"/>
                        </a:rPr>
                        <a:t>Infovista</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Vista Insight</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Performance Management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0279">
                <a:tc vMerge="1">
                  <a:txBody>
                    <a:bodyPr/>
                    <a:lstStyle/>
                    <a:p>
                      <a:endParaRPr lang="en-US"/>
                    </a:p>
                  </a:txBody>
                  <a:tcPr/>
                </a:tc>
                <a:tc>
                  <a:txBody>
                    <a:bodyPr/>
                    <a:lstStyle/>
                    <a:p>
                      <a:pPr algn="l" fontAlgn="t"/>
                      <a:r>
                        <a:rPr lang="en-US" sz="1000" b="0" i="0" u="none" strike="noStrike">
                          <a:solidFill>
                            <a:srgbClr val="000000"/>
                          </a:solidFill>
                          <a:latin typeface="Arial"/>
                        </a:rPr>
                        <a:t>BMC</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Remedy</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Trouble Ticketing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0279">
                <a:tc vMerge="1">
                  <a:txBody>
                    <a:bodyPr/>
                    <a:lstStyle/>
                    <a:p>
                      <a:endParaRPr lang="en-US"/>
                    </a:p>
                  </a:txBody>
                  <a:tcPr/>
                </a:tc>
                <a:tc>
                  <a:txBody>
                    <a:bodyPr/>
                    <a:lstStyle/>
                    <a:p>
                      <a:pPr algn="l" fontAlgn="t"/>
                      <a:r>
                        <a:rPr lang="en-US" sz="1000" b="0" i="0" u="none" strike="noStrike">
                          <a:solidFill>
                            <a:srgbClr val="000000"/>
                          </a:solidFill>
                          <a:latin typeface="Arial"/>
                        </a:rPr>
                        <a:t>HP</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HP Service Desk</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Trouble Ticketing System</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0279">
                <a:tc>
                  <a:txBody>
                    <a:bodyPr/>
                    <a:lstStyle/>
                    <a:p>
                      <a:pPr algn="l" fontAlgn="t"/>
                      <a:r>
                        <a:rPr lang="en-US" sz="1000" b="0" i="0" u="none" strike="noStrike">
                          <a:solidFill>
                            <a:srgbClr val="000000"/>
                          </a:solidFill>
                          <a:latin typeface="Arial"/>
                        </a:rPr>
                        <a:t> </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 </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latin typeface="Arial"/>
                        </a:rPr>
                        <a:t> </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latin typeface="Arial"/>
                        </a:rPr>
                        <a:t> </a:t>
                      </a:r>
                    </a:p>
                  </a:txBody>
                  <a:tcPr marL="8585" marR="8585" marT="85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381000" y="5105400"/>
            <a:ext cx="8534400" cy="1447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78" name="Right Arrow 77"/>
          <p:cNvSpPr/>
          <p:nvPr/>
        </p:nvSpPr>
        <p:spPr>
          <a:xfrm>
            <a:off x="1752600" y="1981200"/>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79" name="Right Arrow 78"/>
          <p:cNvSpPr/>
          <p:nvPr/>
        </p:nvSpPr>
        <p:spPr>
          <a:xfrm rot="2594949">
            <a:off x="3770313" y="2941638"/>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80" name="Right Arrow 79"/>
          <p:cNvSpPr/>
          <p:nvPr/>
        </p:nvSpPr>
        <p:spPr>
          <a:xfrm rot="18762451">
            <a:off x="5240338" y="2995613"/>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82" name="Right Arrow 81"/>
          <p:cNvSpPr/>
          <p:nvPr/>
        </p:nvSpPr>
        <p:spPr>
          <a:xfrm>
            <a:off x="5943600" y="3676650"/>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87" name="Right Arrow 86"/>
          <p:cNvSpPr/>
          <p:nvPr/>
        </p:nvSpPr>
        <p:spPr>
          <a:xfrm rot="2636634">
            <a:off x="5472113" y="4429125"/>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91" name="Right Arrow 90"/>
          <p:cNvSpPr/>
          <p:nvPr/>
        </p:nvSpPr>
        <p:spPr>
          <a:xfrm rot="2824581">
            <a:off x="1277938" y="3041650"/>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92" name="Right Arrow 91"/>
          <p:cNvSpPr/>
          <p:nvPr/>
        </p:nvSpPr>
        <p:spPr>
          <a:xfrm rot="7839724">
            <a:off x="2211388" y="3025775"/>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96" name="Right Arrow 95"/>
          <p:cNvSpPr/>
          <p:nvPr/>
        </p:nvSpPr>
        <p:spPr>
          <a:xfrm rot="16200000">
            <a:off x="4718050" y="2921000"/>
            <a:ext cx="43815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grpSp>
        <p:nvGrpSpPr>
          <p:cNvPr id="2" name="Group 97"/>
          <p:cNvGrpSpPr>
            <a:grpSpLocks/>
          </p:cNvGrpSpPr>
          <p:nvPr/>
        </p:nvGrpSpPr>
        <p:grpSpPr bwMode="auto">
          <a:xfrm>
            <a:off x="533400" y="1676400"/>
            <a:ext cx="1201738" cy="1222375"/>
            <a:chOff x="533400" y="1600200"/>
            <a:chExt cx="1201545" cy="1222279"/>
          </a:xfrm>
        </p:grpSpPr>
        <p:pic>
          <p:nvPicPr>
            <p:cNvPr id="158773" name="Picture 13" descr="D:\Documents and Settings\antony.david\Local Settings\Temporary Internet Files\Content.IE5\AKYDWIB0\MP900409079[1].jpg"/>
            <p:cNvPicPr>
              <a:picLocks noChangeAspect="1" noChangeArrowheads="1"/>
            </p:cNvPicPr>
            <p:nvPr/>
          </p:nvPicPr>
          <p:blipFill>
            <a:blip r:embed="rId2" cstate="print"/>
            <a:srcRect/>
            <a:stretch>
              <a:fillRect/>
            </a:stretch>
          </p:blipFill>
          <p:spPr bwMode="auto">
            <a:xfrm>
              <a:off x="685776" y="1600200"/>
              <a:ext cx="990441" cy="990522"/>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74" name="TextBox 96"/>
            <p:cNvSpPr txBox="1">
              <a:spLocks noChangeArrowheads="1"/>
            </p:cNvSpPr>
            <p:nvPr/>
          </p:nvSpPr>
          <p:spPr bwMode="auto">
            <a:xfrm>
              <a:off x="533400" y="2514528"/>
              <a:ext cx="1201545" cy="3079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Point of Sale</a:t>
              </a:r>
            </a:p>
          </p:txBody>
        </p:sp>
      </p:grpSp>
      <p:grpSp>
        <p:nvGrpSpPr>
          <p:cNvPr id="3" name="Group 111"/>
          <p:cNvGrpSpPr>
            <a:grpSpLocks/>
          </p:cNvGrpSpPr>
          <p:nvPr/>
        </p:nvGrpSpPr>
        <p:grpSpPr bwMode="auto">
          <a:xfrm>
            <a:off x="2667000" y="1654175"/>
            <a:ext cx="1066800" cy="1298575"/>
            <a:chOff x="2667000" y="1577340"/>
            <a:chExt cx="1066800" cy="1299134"/>
          </a:xfrm>
        </p:grpSpPr>
        <p:pic>
          <p:nvPicPr>
            <p:cNvPr id="158771" name="Picture 20" descr="D:\Documents and Settings\antony.david\Local Settings\Temporary Internet Files\Content.IE5\TP2IPZCA\MP900401566[1].jpg"/>
            <p:cNvPicPr>
              <a:picLocks noChangeAspect="1" noChangeArrowheads="1"/>
            </p:cNvPicPr>
            <p:nvPr/>
          </p:nvPicPr>
          <p:blipFill>
            <a:blip r:embed="rId3" cstate="print"/>
            <a:srcRect/>
            <a:stretch>
              <a:fillRect/>
            </a:stretch>
          </p:blipFill>
          <p:spPr bwMode="auto">
            <a:xfrm>
              <a:off x="2667000" y="1577340"/>
              <a:ext cx="1066800" cy="1067259"/>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72" name="TextBox 98"/>
            <p:cNvSpPr txBox="1">
              <a:spLocks noChangeArrowheads="1"/>
            </p:cNvSpPr>
            <p:nvPr/>
          </p:nvSpPr>
          <p:spPr bwMode="auto">
            <a:xfrm>
              <a:off x="2854325" y="2568366"/>
              <a:ext cx="593725" cy="3081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CRM</a:t>
              </a:r>
            </a:p>
          </p:txBody>
        </p:sp>
      </p:grpSp>
      <p:grpSp>
        <p:nvGrpSpPr>
          <p:cNvPr id="4" name="Group 44"/>
          <p:cNvGrpSpPr>
            <a:grpSpLocks/>
          </p:cNvGrpSpPr>
          <p:nvPr/>
        </p:nvGrpSpPr>
        <p:grpSpPr bwMode="auto">
          <a:xfrm>
            <a:off x="1676400" y="3657600"/>
            <a:ext cx="1066800" cy="990600"/>
            <a:chOff x="1676400" y="3581400"/>
            <a:chExt cx="1197228" cy="1209566"/>
          </a:xfrm>
        </p:grpSpPr>
        <p:pic>
          <p:nvPicPr>
            <p:cNvPr id="158769" name="Picture 40" descr="D:\Documents and Settings\antony.david\Local Settings\Temporary Internet Files\Content.IE5\AKYDWIB0\MP900422149[1].jpg"/>
            <p:cNvPicPr>
              <a:picLocks noChangeAspect="1" noChangeArrowheads="1"/>
            </p:cNvPicPr>
            <p:nvPr/>
          </p:nvPicPr>
          <p:blipFill>
            <a:blip r:embed="rId4" cstate="print"/>
            <a:srcRect/>
            <a:stretch>
              <a:fillRect/>
            </a:stretch>
          </p:blipFill>
          <p:spPr bwMode="auto">
            <a:xfrm>
              <a:off x="1676400" y="3581400"/>
              <a:ext cx="1145562" cy="761795"/>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70" name="TextBox 99"/>
            <p:cNvSpPr txBox="1">
              <a:spLocks noChangeArrowheads="1"/>
            </p:cNvSpPr>
            <p:nvPr/>
          </p:nvSpPr>
          <p:spPr bwMode="auto">
            <a:xfrm>
              <a:off x="1676400" y="4267596"/>
              <a:ext cx="1197228" cy="52337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1400" dirty="0"/>
                <a:t>EDRMS / </a:t>
              </a:r>
            </a:p>
            <a:p>
              <a:pPr algn="ctr">
                <a:defRPr/>
              </a:pPr>
              <a:r>
                <a:rPr lang="en-US" sz="1400" dirty="0"/>
                <a:t>Fraud Mgmt </a:t>
              </a:r>
            </a:p>
          </p:txBody>
        </p:sp>
      </p:grpSp>
      <p:grpSp>
        <p:nvGrpSpPr>
          <p:cNvPr id="5" name="Group 113"/>
          <p:cNvGrpSpPr>
            <a:grpSpLocks/>
          </p:cNvGrpSpPr>
          <p:nvPr/>
        </p:nvGrpSpPr>
        <p:grpSpPr bwMode="auto">
          <a:xfrm>
            <a:off x="4386263" y="1600200"/>
            <a:ext cx="1120775" cy="1139825"/>
            <a:chOff x="2835696" y="4876800"/>
            <a:chExt cx="1409416" cy="1267419"/>
          </a:xfrm>
        </p:grpSpPr>
        <p:pic>
          <p:nvPicPr>
            <p:cNvPr id="158767" name="Picture 43" descr="D:\Documents and Settings\antony.david\Local Settings\Temporary Internet Files\Content.IE5\TP2IPZCA\MC900441519[1].wmf"/>
            <p:cNvPicPr>
              <a:picLocks noChangeAspect="1" noChangeArrowheads="1"/>
            </p:cNvPicPr>
            <p:nvPr/>
          </p:nvPicPr>
          <p:blipFill>
            <a:blip r:embed="rId5" cstate="print"/>
            <a:srcRect/>
            <a:stretch>
              <a:fillRect/>
            </a:stretch>
          </p:blipFill>
          <p:spPr bwMode="auto">
            <a:xfrm>
              <a:off x="2849670" y="4876800"/>
              <a:ext cx="1341540" cy="762570"/>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68" name="TextBox 100"/>
            <p:cNvSpPr txBox="1">
              <a:spLocks noChangeArrowheads="1"/>
            </p:cNvSpPr>
            <p:nvPr/>
          </p:nvSpPr>
          <p:spPr bwMode="auto">
            <a:xfrm>
              <a:off x="2835696" y="5563466"/>
              <a:ext cx="1409416" cy="5807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1400" dirty="0"/>
                <a:t>Notification </a:t>
              </a:r>
            </a:p>
            <a:p>
              <a:pPr algn="ctr">
                <a:defRPr/>
              </a:pPr>
              <a:r>
                <a:rPr lang="en-US" sz="1400" dirty="0"/>
                <a:t>Engine</a:t>
              </a:r>
            </a:p>
          </p:txBody>
        </p:sp>
      </p:grpSp>
      <p:grpSp>
        <p:nvGrpSpPr>
          <p:cNvPr id="6" name="Group 125"/>
          <p:cNvGrpSpPr>
            <a:grpSpLocks/>
          </p:cNvGrpSpPr>
          <p:nvPr/>
        </p:nvGrpSpPr>
        <p:grpSpPr bwMode="auto">
          <a:xfrm>
            <a:off x="5715000" y="5257800"/>
            <a:ext cx="1219200" cy="1143000"/>
            <a:chOff x="5635456" y="1600200"/>
            <a:chExt cx="1161054" cy="1222855"/>
          </a:xfrm>
        </p:grpSpPr>
        <p:pic>
          <p:nvPicPr>
            <p:cNvPr id="158765" name="Picture 29" descr="D:\Documents and Settings\antony.david\Local Settings\Temporary Internet Files\Content.IE5\SANFBK0U\MP900399292[1].jpg"/>
            <p:cNvPicPr>
              <a:picLocks noChangeAspect="1" noChangeArrowheads="1"/>
            </p:cNvPicPr>
            <p:nvPr/>
          </p:nvPicPr>
          <p:blipFill>
            <a:blip r:embed="rId6" cstate="print"/>
            <a:srcRect/>
            <a:stretch>
              <a:fillRect/>
            </a:stretch>
          </p:blipFill>
          <p:spPr bwMode="auto">
            <a:xfrm>
              <a:off x="5813847" y="1600200"/>
              <a:ext cx="764965" cy="956205"/>
            </a:xfrm>
            <a:prstGeom prst="rect">
              <a:avLst/>
            </a:prstGeom>
            <a:ln>
              <a:headEnd/>
              <a:tailEnd/>
            </a:ln>
          </p:spPr>
          <p:style>
            <a:lnRef idx="1">
              <a:schemeClr val="accent2"/>
            </a:lnRef>
            <a:fillRef idx="2">
              <a:schemeClr val="accent2"/>
            </a:fillRef>
            <a:effectRef idx="1">
              <a:schemeClr val="accent2"/>
            </a:effectRef>
            <a:fontRef idx="minor">
              <a:schemeClr val="dk1"/>
            </a:fontRef>
          </p:style>
        </p:pic>
        <p:sp>
          <p:nvSpPr>
            <p:cNvPr id="158766" name="TextBox 101"/>
            <p:cNvSpPr txBox="1">
              <a:spLocks noChangeArrowheads="1"/>
            </p:cNvSpPr>
            <p:nvPr/>
          </p:nvSpPr>
          <p:spPr bwMode="auto">
            <a:xfrm>
              <a:off x="5635456" y="2515643"/>
              <a:ext cx="1161054" cy="3074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sz="1400" dirty="0"/>
                <a:t>Provisioning</a:t>
              </a:r>
            </a:p>
          </p:txBody>
        </p:sp>
      </p:grpSp>
      <p:grpSp>
        <p:nvGrpSpPr>
          <p:cNvPr id="7" name="Group 115"/>
          <p:cNvGrpSpPr>
            <a:grpSpLocks/>
          </p:cNvGrpSpPr>
          <p:nvPr/>
        </p:nvGrpSpPr>
        <p:grpSpPr bwMode="auto">
          <a:xfrm>
            <a:off x="7315200" y="1643063"/>
            <a:ext cx="1558925" cy="1027112"/>
            <a:chOff x="5862104" y="4495800"/>
            <a:chExt cx="2114026" cy="1522764"/>
          </a:xfrm>
        </p:grpSpPr>
        <p:pic>
          <p:nvPicPr>
            <p:cNvPr id="158763" name="Picture 33" descr="D:\Documents and Settings\antony.david\Local Settings\Temporary Internet Files\Content.IE5\TP2IPZCA\MC900440391[1].png"/>
            <p:cNvPicPr>
              <a:picLocks noChangeAspect="1" noChangeArrowheads="1"/>
            </p:cNvPicPr>
            <p:nvPr/>
          </p:nvPicPr>
          <p:blipFill>
            <a:blip r:embed="rId7" cstate="print"/>
            <a:srcRect/>
            <a:stretch>
              <a:fillRect/>
            </a:stretch>
          </p:blipFill>
          <p:spPr bwMode="auto">
            <a:xfrm>
              <a:off x="6324952" y="4495800"/>
              <a:ext cx="1143123" cy="1143839"/>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64" name="TextBox 103"/>
            <p:cNvSpPr txBox="1">
              <a:spLocks noChangeArrowheads="1"/>
            </p:cNvSpPr>
            <p:nvPr/>
          </p:nvSpPr>
          <p:spPr bwMode="auto">
            <a:xfrm>
              <a:off x="5862104" y="5561970"/>
              <a:ext cx="2114026" cy="4565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Collections Mgmt</a:t>
              </a:r>
            </a:p>
          </p:txBody>
        </p:sp>
      </p:grpSp>
      <p:grpSp>
        <p:nvGrpSpPr>
          <p:cNvPr id="8" name="Group 114"/>
          <p:cNvGrpSpPr>
            <a:grpSpLocks/>
          </p:cNvGrpSpPr>
          <p:nvPr/>
        </p:nvGrpSpPr>
        <p:grpSpPr bwMode="auto">
          <a:xfrm>
            <a:off x="5791200" y="1600200"/>
            <a:ext cx="914400" cy="1069975"/>
            <a:chOff x="4592890" y="5181600"/>
            <a:chExt cx="1122110" cy="1309048"/>
          </a:xfrm>
        </p:grpSpPr>
        <p:pic>
          <p:nvPicPr>
            <p:cNvPr id="158761" name="Picture 32" descr="D:\Documents and Settings\antony.david\Local Settings\Temporary Internet Files\Content.IE5\SANFBK0U\MC900293324[1].wmf"/>
            <p:cNvPicPr>
              <a:picLocks noChangeAspect="1" noChangeArrowheads="1"/>
            </p:cNvPicPr>
            <p:nvPr/>
          </p:nvPicPr>
          <p:blipFill>
            <a:blip r:embed="rId8" cstate="print"/>
            <a:srcRect/>
            <a:stretch>
              <a:fillRect/>
            </a:stretch>
          </p:blipFill>
          <p:spPr bwMode="auto">
            <a:xfrm>
              <a:off x="4592890" y="5181600"/>
              <a:ext cx="1122110" cy="990526"/>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62" name="TextBox 104"/>
            <p:cNvSpPr txBox="1">
              <a:spLocks noChangeArrowheads="1"/>
            </p:cNvSpPr>
            <p:nvPr/>
          </p:nvSpPr>
          <p:spPr bwMode="auto">
            <a:xfrm>
              <a:off x="4779908" y="6113860"/>
              <a:ext cx="716904" cy="3767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BRM</a:t>
              </a:r>
            </a:p>
          </p:txBody>
        </p:sp>
      </p:grpSp>
      <p:grpSp>
        <p:nvGrpSpPr>
          <p:cNvPr id="9" name="Group 126"/>
          <p:cNvGrpSpPr>
            <a:grpSpLocks/>
          </p:cNvGrpSpPr>
          <p:nvPr/>
        </p:nvGrpSpPr>
        <p:grpSpPr bwMode="auto">
          <a:xfrm>
            <a:off x="4408488" y="3386138"/>
            <a:ext cx="1103312" cy="1446212"/>
            <a:chOff x="4407859" y="3309791"/>
            <a:chExt cx="1104580" cy="1446981"/>
          </a:xfrm>
        </p:grpSpPr>
        <p:pic>
          <p:nvPicPr>
            <p:cNvPr id="158759" name="Picture 23" descr="D:\Documents and Settings\antony.david\Local Settings\Temporary Internet Files\Content.IE5\TP2IPZCA\MC900311310[1].wmf"/>
            <p:cNvPicPr>
              <a:picLocks noChangeAspect="1" noChangeArrowheads="1"/>
            </p:cNvPicPr>
            <p:nvPr/>
          </p:nvPicPr>
          <p:blipFill>
            <a:blip r:embed="rId9" cstate="print"/>
            <a:srcRect/>
            <a:stretch>
              <a:fillRect/>
            </a:stretch>
          </p:blipFill>
          <p:spPr bwMode="auto">
            <a:xfrm>
              <a:off x="4407859" y="3309791"/>
              <a:ext cx="1068026" cy="1075308"/>
            </a:xfrm>
            <a:prstGeom prst="rect">
              <a:avLst/>
            </a:prstGeom>
            <a:ln>
              <a:headEnd/>
              <a:tailEnd/>
            </a:ln>
          </p:spPr>
          <p:style>
            <a:lnRef idx="1">
              <a:schemeClr val="accent2"/>
            </a:lnRef>
            <a:fillRef idx="2">
              <a:schemeClr val="accent2"/>
            </a:fillRef>
            <a:effectRef idx="1">
              <a:schemeClr val="accent2"/>
            </a:effectRef>
            <a:fontRef idx="minor">
              <a:schemeClr val="dk1"/>
            </a:fontRef>
          </p:style>
        </p:pic>
        <p:sp>
          <p:nvSpPr>
            <p:cNvPr id="158760" name="TextBox 109"/>
            <p:cNvSpPr txBox="1">
              <a:spLocks noChangeArrowheads="1"/>
            </p:cNvSpPr>
            <p:nvPr/>
          </p:nvSpPr>
          <p:spPr bwMode="auto">
            <a:xfrm>
              <a:off x="4539772" y="4234207"/>
              <a:ext cx="972667" cy="5225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1400" dirty="0"/>
                <a:t>Order </a:t>
              </a:r>
            </a:p>
            <a:p>
              <a:pPr algn="ctr">
                <a:defRPr/>
              </a:pPr>
              <a:r>
                <a:rPr lang="en-US" sz="1400" dirty="0"/>
                <a:t>Execution</a:t>
              </a:r>
            </a:p>
          </p:txBody>
        </p:sp>
      </p:grpSp>
      <p:grpSp>
        <p:nvGrpSpPr>
          <p:cNvPr id="27667" name="Group 47"/>
          <p:cNvGrpSpPr>
            <a:grpSpLocks/>
          </p:cNvGrpSpPr>
          <p:nvPr/>
        </p:nvGrpSpPr>
        <p:grpSpPr bwMode="auto">
          <a:xfrm>
            <a:off x="7239000" y="5330825"/>
            <a:ext cx="1447800" cy="1069975"/>
            <a:chOff x="7239000" y="5029199"/>
            <a:chExt cx="1447800" cy="1069778"/>
          </a:xfrm>
        </p:grpSpPr>
        <p:pic>
          <p:nvPicPr>
            <p:cNvPr id="158757" name="Picture 47" descr="D:\Documents and Settings\antony.david\Local Settings\Temporary Internet Files\Content.IE5\U3GF0B1F\MP900390128[1].jpg"/>
            <p:cNvPicPr>
              <a:picLocks noChangeAspect="1" noChangeArrowheads="1"/>
            </p:cNvPicPr>
            <p:nvPr/>
          </p:nvPicPr>
          <p:blipFill>
            <a:blip r:embed="rId10" cstate="print"/>
            <a:srcRect/>
            <a:stretch>
              <a:fillRect/>
            </a:stretch>
          </p:blipFill>
          <p:spPr bwMode="auto">
            <a:xfrm>
              <a:off x="7467600" y="5029199"/>
              <a:ext cx="1022350" cy="723767"/>
            </a:xfrm>
            <a:prstGeom prst="rect">
              <a:avLst/>
            </a:prstGeom>
            <a:ln>
              <a:headEnd/>
              <a:tailEnd/>
            </a:ln>
          </p:spPr>
          <p:style>
            <a:lnRef idx="1">
              <a:schemeClr val="accent2"/>
            </a:lnRef>
            <a:fillRef idx="2">
              <a:schemeClr val="accent2"/>
            </a:fillRef>
            <a:effectRef idx="1">
              <a:schemeClr val="accent2"/>
            </a:effectRef>
            <a:fontRef idx="minor">
              <a:schemeClr val="dk1"/>
            </a:fontRef>
          </p:style>
        </p:pic>
        <p:sp>
          <p:nvSpPr>
            <p:cNvPr id="158758" name="TextBox 110"/>
            <p:cNvSpPr txBox="1">
              <a:spLocks noChangeArrowheads="1"/>
            </p:cNvSpPr>
            <p:nvPr/>
          </p:nvSpPr>
          <p:spPr bwMode="auto">
            <a:xfrm>
              <a:off x="7239000" y="5791059"/>
              <a:ext cx="1447800" cy="30791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1400" dirty="0"/>
                <a:t>Inventory Mgmt</a:t>
              </a:r>
            </a:p>
          </p:txBody>
        </p:sp>
      </p:grpSp>
      <p:sp>
        <p:nvSpPr>
          <p:cNvPr id="120" name="Right Arrow 119"/>
          <p:cNvSpPr/>
          <p:nvPr/>
        </p:nvSpPr>
        <p:spPr>
          <a:xfrm>
            <a:off x="6781800" y="1905000"/>
            <a:ext cx="838200" cy="381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grpSp>
        <p:nvGrpSpPr>
          <p:cNvPr id="11" name="Group 124"/>
          <p:cNvGrpSpPr>
            <a:grpSpLocks/>
          </p:cNvGrpSpPr>
          <p:nvPr/>
        </p:nvGrpSpPr>
        <p:grpSpPr bwMode="auto">
          <a:xfrm>
            <a:off x="6954838" y="2971800"/>
            <a:ext cx="1495425" cy="1616075"/>
            <a:chOff x="6498238" y="3048000"/>
            <a:chExt cx="1494497" cy="1615084"/>
          </a:xfrm>
        </p:grpSpPr>
        <p:pic>
          <p:nvPicPr>
            <p:cNvPr id="158756" name="Picture 49" descr="D:\Documents and Settings\antony.david\Local Settings\Temporary Internet Files\Content.IE5\TP2IPZCA\MC900019869[1].wmf"/>
            <p:cNvPicPr>
              <a:picLocks noChangeAspect="1" noChangeArrowheads="1"/>
            </p:cNvPicPr>
            <p:nvPr/>
          </p:nvPicPr>
          <p:blipFill>
            <a:blip r:embed="rId11" cstate="print"/>
            <a:srcRect/>
            <a:stretch>
              <a:fillRect/>
            </a:stretch>
          </p:blipFill>
          <p:spPr bwMode="auto">
            <a:xfrm>
              <a:off x="6782224" y="3048000"/>
              <a:ext cx="967774" cy="1448499"/>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158755" name="TextBox 102"/>
            <p:cNvSpPr txBox="1">
              <a:spLocks noChangeArrowheads="1"/>
            </p:cNvSpPr>
            <p:nvPr/>
          </p:nvSpPr>
          <p:spPr bwMode="auto">
            <a:xfrm>
              <a:off x="6498238" y="4355298"/>
              <a:ext cx="1494497" cy="3077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1400" dirty="0"/>
                <a:t>Workforce Mgmt</a:t>
              </a:r>
            </a:p>
          </p:txBody>
        </p:sp>
      </p:grpSp>
      <p:grpSp>
        <p:nvGrpSpPr>
          <p:cNvPr id="27670" name="Group 61"/>
          <p:cNvGrpSpPr>
            <a:grpSpLocks/>
          </p:cNvGrpSpPr>
          <p:nvPr/>
        </p:nvGrpSpPr>
        <p:grpSpPr bwMode="auto">
          <a:xfrm>
            <a:off x="3962400" y="5257800"/>
            <a:ext cx="1079500" cy="1268413"/>
            <a:chOff x="3962400" y="5257800"/>
            <a:chExt cx="1079142" cy="1268328"/>
          </a:xfrm>
        </p:grpSpPr>
        <p:pic>
          <p:nvPicPr>
            <p:cNvPr id="83973" name="Picture 5" descr="D:\Documents and Settings\antony.david\Local Settings\Temporary Internet Files\Content.IE5\1XWZP5VX\MP900401378[1].jpg"/>
            <p:cNvPicPr>
              <a:picLocks noChangeAspect="1" noChangeArrowheads="1"/>
            </p:cNvPicPr>
            <p:nvPr/>
          </p:nvPicPr>
          <p:blipFill>
            <a:blip r:embed="rId12" cstate="print"/>
            <a:srcRect/>
            <a:stretch>
              <a:fillRect/>
            </a:stretch>
          </p:blipFill>
          <p:spPr bwMode="auto">
            <a:xfrm>
              <a:off x="4232186" y="5257800"/>
              <a:ext cx="580832" cy="927038"/>
            </a:xfrm>
            <a:prstGeom prst="rect">
              <a:avLst/>
            </a:prstGeom>
          </p:spPr>
          <p:style>
            <a:lnRef idx="1">
              <a:schemeClr val="accent2"/>
            </a:lnRef>
            <a:fillRef idx="2">
              <a:schemeClr val="accent2"/>
            </a:fillRef>
            <a:effectRef idx="1">
              <a:schemeClr val="accent2"/>
            </a:effectRef>
            <a:fontRef idx="minor">
              <a:schemeClr val="dk1"/>
            </a:fontRef>
          </p:style>
        </p:pic>
        <p:sp>
          <p:nvSpPr>
            <p:cNvPr id="54" name="TextBox 101"/>
            <p:cNvSpPr txBox="1">
              <a:spLocks noChangeArrowheads="1"/>
            </p:cNvSpPr>
            <p:nvPr/>
          </p:nvSpPr>
          <p:spPr bwMode="auto">
            <a:xfrm>
              <a:off x="3962400" y="6218174"/>
              <a:ext cx="1079142" cy="3079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sz="1400" dirty="0"/>
                <a:t>Fault Mgmt</a:t>
              </a:r>
            </a:p>
          </p:txBody>
        </p:sp>
      </p:grpSp>
      <p:grpSp>
        <p:nvGrpSpPr>
          <p:cNvPr id="27671" name="Group 59"/>
          <p:cNvGrpSpPr>
            <a:grpSpLocks/>
          </p:cNvGrpSpPr>
          <p:nvPr/>
        </p:nvGrpSpPr>
        <p:grpSpPr bwMode="auto">
          <a:xfrm>
            <a:off x="2133600" y="5181600"/>
            <a:ext cx="1143000" cy="1298575"/>
            <a:chOff x="2133600" y="5181600"/>
            <a:chExt cx="1143000" cy="1298377"/>
          </a:xfrm>
        </p:grpSpPr>
        <p:pic>
          <p:nvPicPr>
            <p:cNvPr id="83974" name="Picture 6" descr="D:\Documents and Settings\antony.david\Local Settings\Temporary Internet Files\Content.IE5\ZVV3GV2N\MC900056954[1].wmf"/>
            <p:cNvPicPr>
              <a:picLocks noChangeAspect="1" noChangeArrowheads="1"/>
            </p:cNvPicPr>
            <p:nvPr/>
          </p:nvPicPr>
          <p:blipFill>
            <a:blip r:embed="rId13" cstate="print"/>
            <a:srcRect/>
            <a:stretch>
              <a:fillRect/>
            </a:stretch>
          </p:blipFill>
          <p:spPr bwMode="auto">
            <a:xfrm>
              <a:off x="2133600" y="5181600"/>
              <a:ext cx="1143000" cy="969815"/>
            </a:xfrm>
            <a:prstGeom prst="rect">
              <a:avLst/>
            </a:prstGeom>
          </p:spPr>
          <p:style>
            <a:lnRef idx="1">
              <a:schemeClr val="accent2"/>
            </a:lnRef>
            <a:fillRef idx="2">
              <a:schemeClr val="accent2"/>
            </a:fillRef>
            <a:effectRef idx="1">
              <a:schemeClr val="accent2"/>
            </a:effectRef>
            <a:fontRef idx="minor">
              <a:schemeClr val="dk1"/>
            </a:fontRef>
          </p:style>
        </p:pic>
        <p:sp>
          <p:nvSpPr>
            <p:cNvPr id="56" name="TextBox 101"/>
            <p:cNvSpPr txBox="1">
              <a:spLocks noChangeArrowheads="1"/>
            </p:cNvSpPr>
            <p:nvPr/>
          </p:nvSpPr>
          <p:spPr bwMode="auto">
            <a:xfrm>
              <a:off x="2163763" y="6172049"/>
              <a:ext cx="960437" cy="3079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sz="1400" dirty="0"/>
                <a:t>Mediation</a:t>
              </a:r>
            </a:p>
          </p:txBody>
        </p:sp>
      </p:grpSp>
      <p:grpSp>
        <p:nvGrpSpPr>
          <p:cNvPr id="27672" name="Group 60"/>
          <p:cNvGrpSpPr>
            <a:grpSpLocks/>
          </p:cNvGrpSpPr>
          <p:nvPr/>
        </p:nvGrpSpPr>
        <p:grpSpPr bwMode="auto">
          <a:xfrm>
            <a:off x="584200" y="5334000"/>
            <a:ext cx="1198563" cy="1146175"/>
            <a:chOff x="583690" y="5334000"/>
            <a:chExt cx="1198914" cy="1145977"/>
          </a:xfrm>
        </p:grpSpPr>
        <p:pic>
          <p:nvPicPr>
            <p:cNvPr id="83975" name="Picture 7" descr="D:\Documents and Settings\antony.david\Local Settings\Temporary Internet Files\Content.IE5\FHYB12BL\MC900442094[1].wmf"/>
            <p:cNvPicPr>
              <a:picLocks noChangeAspect="1" noChangeArrowheads="1"/>
            </p:cNvPicPr>
            <p:nvPr/>
          </p:nvPicPr>
          <p:blipFill>
            <a:blip r:embed="rId14" cstate="print"/>
            <a:srcRect/>
            <a:stretch>
              <a:fillRect/>
            </a:stretch>
          </p:blipFill>
          <p:spPr bwMode="auto">
            <a:xfrm>
              <a:off x="609097" y="5334000"/>
              <a:ext cx="1173507" cy="722188"/>
            </a:xfrm>
            <a:prstGeom prst="rect">
              <a:avLst/>
            </a:prstGeom>
          </p:spPr>
          <p:style>
            <a:lnRef idx="1">
              <a:schemeClr val="accent2"/>
            </a:lnRef>
            <a:fillRef idx="2">
              <a:schemeClr val="accent2"/>
            </a:fillRef>
            <a:effectRef idx="1">
              <a:schemeClr val="accent2"/>
            </a:effectRef>
            <a:fontRef idx="minor">
              <a:schemeClr val="dk1"/>
            </a:fontRef>
          </p:style>
        </p:pic>
        <p:sp>
          <p:nvSpPr>
            <p:cNvPr id="58" name="TextBox 101"/>
            <p:cNvSpPr txBox="1">
              <a:spLocks noChangeArrowheads="1"/>
            </p:cNvSpPr>
            <p:nvPr/>
          </p:nvSpPr>
          <p:spPr bwMode="auto">
            <a:xfrm>
              <a:off x="583690" y="6172055"/>
              <a:ext cx="1168742" cy="3079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sz="1400" dirty="0"/>
                <a:t>Interconnect</a:t>
              </a:r>
            </a:p>
          </p:txBody>
        </p:sp>
      </p:grpSp>
      <p:sp>
        <p:nvSpPr>
          <p:cNvPr id="27673" name="Title 1"/>
          <p:cNvSpPr>
            <a:spLocks noGrp="1"/>
          </p:cNvSpPr>
          <p:nvPr>
            <p:ph type="title"/>
          </p:nvPr>
        </p:nvSpPr>
        <p:spPr>
          <a:xfrm>
            <a:off x="500063" y="141288"/>
            <a:ext cx="8001000" cy="838200"/>
          </a:xfrm>
        </p:spPr>
        <p:txBody>
          <a:bodyPr/>
          <a:lstStyle/>
          <a:p>
            <a:r>
              <a:rPr lang="en-US" sz="2400" smtClean="0"/>
              <a:t>OSS/BSS</a:t>
            </a:r>
            <a:r>
              <a:rPr lang="en-US" smtClean="0"/>
              <a:t/>
            </a:r>
            <a:br>
              <a:rPr lang="en-US" smtClean="0"/>
            </a:br>
            <a:r>
              <a:rPr lang="en-US" sz="2000" smtClean="0"/>
              <a:t>Breakup</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dissolve">
                                      <p:cBhvr>
                                        <p:cTn id="10" dur="500"/>
                                        <p:tgtEl>
                                          <p:spTgt spid="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dissolve">
                                      <p:cBhvr>
                                        <p:cTn id="16" dur="500"/>
                                        <p:tgtEl>
                                          <p:spTgt spid="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dissolve">
                                      <p:cBhvr>
                                        <p:cTn id="19" dur="500"/>
                                        <p:tgtEl>
                                          <p:spTgt spid="8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dissolve">
                                      <p:cBhvr>
                                        <p:cTn id="22" dur="500"/>
                                        <p:tgtEl>
                                          <p:spTgt spid="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dissolve">
                                      <p:cBhvr>
                                        <p:cTn id="25" dur="500"/>
                                        <p:tgtEl>
                                          <p:spTgt spid="9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dissolve">
                                      <p:cBhvr>
                                        <p:cTn id="28" dur="500"/>
                                        <p:tgtEl>
                                          <p:spTgt spid="96"/>
                                        </p:tgtEl>
                                      </p:cBhvr>
                                    </p:animEffect>
                                  </p:childTnLst>
                                </p:cTn>
                              </p:par>
                              <p:par>
                                <p:cTn id="29" presetID="9"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par>
                                <p:cTn id="32" presetID="9"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par>
                                <p:cTn id="35" presetID="9"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par>
                                <p:cTn id="44" presetID="9"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par>
                                <p:cTn id="47" presetID="9"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9"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dissolve">
                                      <p:cBhvr>
                                        <p:cTn id="55" dur="500"/>
                                        <p:tgtEl>
                                          <p:spTgt spid="120"/>
                                        </p:tgtEl>
                                      </p:cBhvr>
                                    </p:animEffect>
                                  </p:childTnLst>
                                </p:cTn>
                              </p:par>
                              <p:par>
                                <p:cTn id="56" presetID="9"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dissolv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2" grpId="0" animBg="1"/>
      <p:bldP spid="87" grpId="0" animBg="1"/>
      <p:bldP spid="91" grpId="0" animBg="1"/>
      <p:bldP spid="92" grpId="0" animBg="1"/>
      <p:bldP spid="96" grpId="0" animBg="1"/>
      <p:bldP spid="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143000" y="4070350"/>
            <a:ext cx="6858000" cy="654050"/>
          </a:xfrm>
        </p:spPr>
        <p:txBody>
          <a:bodyPr/>
          <a:lstStyle/>
          <a:p>
            <a:pPr algn="ctr"/>
            <a:r>
              <a:rPr lang="en-US" sz="6600" smtClean="0">
                <a:solidFill>
                  <a:schemeClr val="tx1"/>
                </a:solidFill>
              </a:rPr>
              <a:t>Business Support Systems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0063" y="195263"/>
            <a:ext cx="6731000" cy="769937"/>
          </a:xfrm>
        </p:spPr>
        <p:txBody>
          <a:bodyPr/>
          <a:lstStyle/>
          <a:p>
            <a:r>
              <a:rPr lang="en-US" sz="2400" smtClean="0"/>
              <a:t>BSS</a:t>
            </a:r>
            <a:br>
              <a:rPr lang="en-US" sz="2400" smtClean="0"/>
            </a:br>
            <a:r>
              <a:rPr lang="en-US" sz="2000" smtClean="0"/>
              <a:t>Point of Sale (PoS)</a:t>
            </a:r>
          </a:p>
        </p:txBody>
      </p:sp>
      <p:sp>
        <p:nvSpPr>
          <p:cNvPr id="7" name="Rectangle 3"/>
          <p:cNvSpPr txBox="1">
            <a:spLocks noChangeArrowheads="1"/>
          </p:cNvSpPr>
          <p:nvPr/>
        </p:nvSpPr>
        <p:spPr bwMode="auto">
          <a:xfrm>
            <a:off x="533400" y="1452563"/>
            <a:ext cx="8564563" cy="4948237"/>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A Point of Sale is any location from which the customer can purchase a product / service</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different common points of sales in the telecom landscape are,</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Dealers</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These are telecom company showrooms or retail locations where the customer can make a purchase. These could be connected through a Point of Sale web portal or they could be unconnected where the orders are processed offline</a:t>
            </a:r>
          </a:p>
          <a:p>
            <a:pPr marL="915988" lvl="2" indent="-222250" eaLnBrk="0" hangingPunct="0">
              <a:lnSpc>
                <a:spcPct val="90000"/>
              </a:lnSpc>
              <a:spcBef>
                <a:spcPct val="30000"/>
              </a:spcBef>
              <a:buClr>
                <a:srgbClr val="000000"/>
              </a:buClr>
              <a:buFont typeface="Arial" charset="0"/>
              <a:buChar char="–"/>
              <a:defRPr/>
            </a:pPr>
            <a:endParaRPr lang="en-US" sz="1600" kern="0" dirty="0">
              <a:solidFill>
                <a:srgbClr val="000000"/>
              </a:solidFill>
              <a:latin typeface="Arial"/>
              <a:cs typeface="Arial" pitchFamily="34" charset="0"/>
            </a:endParaRP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Self Service Portal</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 customer could request for additional value added services or sub products from the self service portal</a:t>
            </a:r>
          </a:p>
          <a:p>
            <a:pPr marL="915988" lvl="2" indent="-222250" eaLnBrk="0" hangingPunct="0">
              <a:lnSpc>
                <a:spcPct val="90000"/>
              </a:lnSpc>
              <a:spcBef>
                <a:spcPct val="30000"/>
              </a:spcBef>
              <a:buClr>
                <a:srgbClr val="000000"/>
              </a:buClr>
              <a:buFont typeface="Arial" charset="0"/>
              <a:buChar char="–"/>
              <a:defRPr/>
            </a:pPr>
            <a:endParaRPr lang="en-US" sz="1600" kern="0" dirty="0">
              <a:solidFill>
                <a:srgbClr val="000000"/>
              </a:solidFill>
              <a:latin typeface="Arial"/>
              <a:cs typeface="Arial" pitchFamily="34" charset="0"/>
            </a:endParaRP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Directly on CRM</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 customer could call the Call Center and request for additional value added services or other sub products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We will focus on the Dealers as the other two </a:t>
            </a:r>
            <a:r>
              <a:rPr lang="en-US" sz="1600" kern="0" dirty="0" err="1">
                <a:solidFill>
                  <a:srgbClr val="000000"/>
                </a:solidFill>
                <a:latin typeface="Arial"/>
                <a:cs typeface="+mn-cs"/>
              </a:rPr>
              <a:t>PoS</a:t>
            </a:r>
            <a:r>
              <a:rPr lang="en-US" sz="1600" kern="0" dirty="0">
                <a:solidFill>
                  <a:srgbClr val="000000"/>
                </a:solidFill>
                <a:latin typeface="Arial"/>
                <a:cs typeface="+mn-cs"/>
              </a:rPr>
              <a:t> will follow a sub set of this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par>
                                <p:cTn id="12" presetID="9" presetClass="entr" presetSubtype="0" fill="hold" grpId="0" nodeType="withEffect">
                                  <p:stCondLst>
                                    <p:cond delay="100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par>
                                <p:cTn id="15" presetID="9" presetClass="entr" presetSubtype="0" fill="hold" grpId="0" nodeType="withEffect">
                                  <p:stCondLst>
                                    <p:cond delay="100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par>
                                <p:cTn id="18" presetID="9" presetClass="entr" presetSubtype="0" fill="hold" grpId="0" nodeType="withEffect">
                                  <p:stCondLst>
                                    <p:cond delay="100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dissolve">
                                      <p:cBhvr>
                                        <p:cTn id="20" dur="500"/>
                                        <p:tgtEl>
                                          <p:spTgt spid="7">
                                            <p:txEl>
                                              <p:pRg st="5" end="5"/>
                                            </p:txEl>
                                          </p:spTgt>
                                        </p:tgtEl>
                                      </p:cBhvr>
                                    </p:animEffect>
                                  </p:childTnLst>
                                </p:cTn>
                              </p:par>
                              <p:par>
                                <p:cTn id="21" presetID="9" presetClass="entr" presetSubtype="0" fill="hold" grpId="0" nodeType="withEffect">
                                  <p:stCondLst>
                                    <p:cond delay="100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dissolve">
                                      <p:cBhvr>
                                        <p:cTn id="23" dur="500"/>
                                        <p:tgtEl>
                                          <p:spTgt spid="7">
                                            <p:txEl>
                                              <p:pRg st="6" end="6"/>
                                            </p:txEl>
                                          </p:spTgt>
                                        </p:tgtEl>
                                      </p:cBhvr>
                                    </p:animEffect>
                                  </p:childTnLst>
                                </p:cTn>
                              </p:par>
                              <p:par>
                                <p:cTn id="24" presetID="9" presetClass="entr" presetSubtype="0" fill="hold" grpId="0" nodeType="withEffect">
                                  <p:stCondLst>
                                    <p:cond delay="1000"/>
                                  </p:stCondLst>
                                  <p:childTnLst>
                                    <p:set>
                                      <p:cBhvr>
                                        <p:cTn id="25" dur="1" fill="hold">
                                          <p:stCondLst>
                                            <p:cond delay="0"/>
                                          </p:stCondLst>
                                        </p:cTn>
                                        <p:tgtEl>
                                          <p:spTgt spid="7">
                                            <p:txEl>
                                              <p:pRg st="8" end="8"/>
                                            </p:txEl>
                                          </p:spTgt>
                                        </p:tgtEl>
                                        <p:attrNameLst>
                                          <p:attrName>style.visibility</p:attrName>
                                        </p:attrNameLst>
                                      </p:cBhvr>
                                      <p:to>
                                        <p:strVal val="visible"/>
                                      </p:to>
                                    </p:set>
                                    <p:animEffect transition="in" filter="dissolve">
                                      <p:cBhvr>
                                        <p:cTn id="26" dur="500"/>
                                        <p:tgtEl>
                                          <p:spTgt spid="7">
                                            <p:txEl>
                                              <p:pRg st="8" end="8"/>
                                            </p:txEl>
                                          </p:spTgt>
                                        </p:tgtEl>
                                      </p:cBhvr>
                                    </p:animEffect>
                                  </p:childTnLst>
                                </p:cTn>
                              </p:par>
                              <p:par>
                                <p:cTn id="27" presetID="9" presetClass="entr" presetSubtype="0" fill="hold" grpId="0" nodeType="withEffect">
                                  <p:stCondLst>
                                    <p:cond delay="1000"/>
                                  </p:stCondLst>
                                  <p:childTnLst>
                                    <p:set>
                                      <p:cBhvr>
                                        <p:cTn id="28" dur="1" fill="hold">
                                          <p:stCondLst>
                                            <p:cond delay="0"/>
                                          </p:stCondLst>
                                        </p:cTn>
                                        <p:tgtEl>
                                          <p:spTgt spid="7">
                                            <p:txEl>
                                              <p:pRg st="9" end="9"/>
                                            </p:txEl>
                                          </p:spTgt>
                                        </p:tgtEl>
                                        <p:attrNameLst>
                                          <p:attrName>style.visibility</p:attrName>
                                        </p:attrNameLst>
                                      </p:cBhvr>
                                      <p:to>
                                        <p:strVal val="visible"/>
                                      </p:to>
                                    </p:set>
                                    <p:animEffect transition="in" filter="dissolve">
                                      <p:cBhvr>
                                        <p:cTn id="29" dur="500"/>
                                        <p:tgtEl>
                                          <p:spTgt spid="7">
                                            <p:txEl>
                                              <p:pRg st="9" end="9"/>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animEffect transition="in" filter="dissolve">
                                      <p:cBhvr>
                                        <p:cTn id="3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6888" y="185738"/>
            <a:ext cx="6731000" cy="769937"/>
          </a:xfrm>
        </p:spPr>
        <p:txBody>
          <a:bodyPr/>
          <a:lstStyle/>
          <a:p>
            <a:r>
              <a:rPr lang="en-US" sz="2400" smtClean="0"/>
              <a:t>BSS</a:t>
            </a:r>
            <a:br>
              <a:rPr lang="en-US" sz="2400" smtClean="0"/>
            </a:br>
            <a:r>
              <a:rPr lang="en-US" sz="2000" smtClean="0"/>
              <a:t>Customer Relationship Management</a:t>
            </a:r>
          </a:p>
        </p:txBody>
      </p:sp>
      <p:sp>
        <p:nvSpPr>
          <p:cNvPr id="7" name="Rectangle 3"/>
          <p:cNvSpPr txBox="1">
            <a:spLocks noChangeArrowheads="1"/>
          </p:cNvSpPr>
          <p:nvPr/>
        </p:nvSpPr>
        <p:spPr bwMode="auto">
          <a:xfrm>
            <a:off x="503238" y="1452563"/>
            <a:ext cx="8564562" cy="4948237"/>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Strategy for managing a company’s interactions with customers, clients and sales prospects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Involves using technology to organize, automate, and synchronize business processes - principally sales activities, but also those for marketing, customer service, and technical support</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Main goal is to find, attract, and win new clients, nurture and retain those the company already has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Different CRM activities related to Order Management are,</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Register and track all orders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Provide facility to create order by back office operators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Provide facility for Call Center operators to initiate modification orders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Validate that all required Customer Details are received</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Initiate Blacklist Check for the Customer</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Track SLAs and escalate in case of delays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Track Order fall outs and resolve</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Store and provide access to documents in the EDRMS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dissolve">
                                      <p:cBhvr>
                                        <p:cTn id="35" dur="500"/>
                                        <p:tgtEl>
                                          <p:spTgt spid="7">
                                            <p:txEl>
                                              <p:pRg st="7" end="7"/>
                                            </p:txEl>
                                          </p:spTgt>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dissolve">
                                      <p:cBhvr>
                                        <p:cTn id="39" dur="500"/>
                                        <p:tgtEl>
                                          <p:spTgt spid="7">
                                            <p:txEl>
                                              <p:pRg st="8" end="8"/>
                                            </p:txEl>
                                          </p:spTgt>
                                        </p:tgtEl>
                                      </p:cBhvr>
                                    </p:animEffect>
                                  </p:childTnLst>
                                </p:cTn>
                              </p:par>
                            </p:childTnLst>
                          </p:cTn>
                        </p:par>
                        <p:par>
                          <p:cTn id="40" fill="hold">
                            <p:stCondLst>
                              <p:cond delay="4500"/>
                            </p:stCondLst>
                            <p:childTnLst>
                              <p:par>
                                <p:cTn id="41" presetID="9" presetClass="entr" presetSubtype="0" fill="hold"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dissolve">
                                      <p:cBhvr>
                                        <p:cTn id="43" dur="500"/>
                                        <p:tgtEl>
                                          <p:spTgt spid="7">
                                            <p:txEl>
                                              <p:pRg st="9" end="9"/>
                                            </p:txEl>
                                          </p:spTgt>
                                        </p:tgtEl>
                                      </p:cBhvr>
                                    </p:animEffect>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dissolve">
                                      <p:cBhvr>
                                        <p:cTn id="47" dur="500"/>
                                        <p:tgtEl>
                                          <p:spTgt spid="7">
                                            <p:txEl>
                                              <p:pRg st="10" end="10"/>
                                            </p:txEl>
                                          </p:spTgt>
                                        </p:tgtEl>
                                      </p:cBhvr>
                                    </p:animEffect>
                                  </p:childTnLst>
                                </p:cTn>
                              </p:par>
                            </p:childTnLst>
                          </p:cTn>
                        </p:par>
                        <p:par>
                          <p:cTn id="48" fill="hold">
                            <p:stCondLst>
                              <p:cond delay="5500"/>
                            </p:stCondLst>
                            <p:childTnLst>
                              <p:par>
                                <p:cTn id="49" presetID="9" presetClass="entr" presetSubtype="0" fill="hold"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dissolve">
                                      <p:cBhvr>
                                        <p:cTn id="51"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96888" y="209550"/>
            <a:ext cx="6731000" cy="769938"/>
          </a:xfrm>
        </p:spPr>
        <p:txBody>
          <a:bodyPr/>
          <a:lstStyle/>
          <a:p>
            <a:r>
              <a:rPr lang="en-US" sz="2400" smtClean="0"/>
              <a:t>BSS</a:t>
            </a:r>
            <a:br>
              <a:rPr lang="en-US" sz="2400" smtClean="0"/>
            </a:br>
            <a:r>
              <a:rPr lang="en-US" sz="2000" smtClean="0"/>
              <a:t>Workforce Management</a:t>
            </a:r>
          </a:p>
        </p:txBody>
      </p:sp>
      <p:sp>
        <p:nvSpPr>
          <p:cNvPr id="7" name="Rectangle 3"/>
          <p:cNvSpPr txBox="1">
            <a:spLocks noChangeArrowheads="1"/>
          </p:cNvSpPr>
          <p:nvPr/>
        </p:nvSpPr>
        <p:spPr bwMode="auto">
          <a:xfrm>
            <a:off x="514350" y="1452563"/>
            <a:ext cx="8564563" cy="4948237"/>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Workforce or Field Service Management to optimally plan and dispatch field service technicians with the necessary equipment to a customer's location in a timely manner</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A single Field Service application is shared between the Order Management and Trouble Management processes</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Field Service Management involves the following sub-activities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Demand Management</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Analytics / Reporting to predict the number of work orders, helping to plan the staffing and expertise needs</a:t>
            </a:r>
          </a:p>
          <a:p>
            <a:pPr marL="915988" lvl="2" indent="-222250" eaLnBrk="0" hangingPunct="0">
              <a:lnSpc>
                <a:spcPct val="90000"/>
              </a:lnSpc>
              <a:spcBef>
                <a:spcPct val="30000"/>
              </a:spcBef>
              <a:buClr>
                <a:srgbClr val="000000"/>
              </a:buClr>
              <a:buFont typeface="Arial" charset="0"/>
              <a:buChar char="–"/>
              <a:defRPr/>
            </a:pPr>
            <a:endParaRPr lang="en-US" sz="1600" kern="0" dirty="0">
              <a:solidFill>
                <a:srgbClr val="000000"/>
              </a:solidFill>
              <a:latin typeface="Arial"/>
              <a:cs typeface="Arial" pitchFamily="34" charset="0"/>
            </a:endParaRP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Workforce Scheduling</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Use predefined rules to optimize the schedule for the workforce</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Advanced systems use dollar value routines to allocate the best resource to a work order</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May also include a tracking and reallocation mechanism in case of delays or breakdowns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dissolve">
                                      <p:cBhvr>
                                        <p:cTn id="27" dur="500"/>
                                        <p:tgtEl>
                                          <p:spTgt spid="7">
                                            <p:txEl>
                                              <p:pRg st="6" end="6"/>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dissolve">
                                      <p:cBhvr>
                                        <p:cTn id="31" dur="500"/>
                                        <p:tgtEl>
                                          <p:spTgt spid="7">
                                            <p:txEl>
                                              <p:pRg st="7" end="7"/>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dissolve">
                                      <p:cBhvr>
                                        <p:cTn id="39"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6888" y="209550"/>
            <a:ext cx="6731000" cy="769938"/>
          </a:xfrm>
        </p:spPr>
        <p:txBody>
          <a:bodyPr/>
          <a:lstStyle/>
          <a:p>
            <a:r>
              <a:rPr lang="en-US" sz="2400" smtClean="0"/>
              <a:t>BSS</a:t>
            </a:r>
            <a:br>
              <a:rPr lang="en-US" sz="2400" smtClean="0"/>
            </a:br>
            <a:r>
              <a:rPr lang="en-US" sz="2000" smtClean="0"/>
              <a:t>Billing &amp; Revenue Management</a:t>
            </a:r>
          </a:p>
        </p:txBody>
      </p:sp>
      <p:sp>
        <p:nvSpPr>
          <p:cNvPr id="7" name="Rectangle 3"/>
          <p:cNvSpPr txBox="1">
            <a:spLocks noChangeArrowheads="1"/>
          </p:cNvSpPr>
          <p:nvPr/>
        </p:nvSpPr>
        <p:spPr bwMode="auto">
          <a:xfrm>
            <a:off x="503238" y="1441450"/>
            <a:ext cx="8564562" cy="5329238"/>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Billing is the process of identifying the rate for each service used by the user and generating a consolidated bill or invoice at the end of the billing cycle</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It also keeps track, of the customer’s balance (prepaid) or credit limit (postpaid) and triggers a intimation or the necessary dunning activities when required</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The billing functions are classified into thee major parts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Mediation Platform</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 Mediation Platform receives the CDR (Call Data Records) or UDR (Usage Data Records) or IPDR from the OSS Layer and validates / converts them to a common format for down stream processing</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Rating Engine</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 Rating Engine receives the CDR from the Mediation Platform and based on the service used and amount of usage arrives at the rate to be charged</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The rating engine also applies any rating time discounts when required</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AAA Gateway (Authentication, Approval and Accounting) – Real-time Billing</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Approves the usage of a service by a customer</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Also tracks his balance and terminates service in case of insufficient balance or exceeding the Credit Limit</a:t>
            </a:r>
          </a:p>
          <a:p>
            <a:pPr marL="915988" lvl="2" indent="-222250"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May not always be done in a typical billing application</a:t>
            </a:r>
          </a:p>
          <a:p>
            <a:pPr marL="915988" lvl="2" indent="-222250" eaLnBrk="0" hangingPunct="0">
              <a:lnSpc>
                <a:spcPct val="90000"/>
              </a:lnSpc>
              <a:spcBef>
                <a:spcPct val="30000"/>
              </a:spcBef>
              <a:buClr>
                <a:srgbClr val="000000"/>
              </a:buClr>
              <a:buFont typeface="Arial" charset="0"/>
              <a:buChar char="–"/>
              <a:defRPr/>
            </a:pPr>
            <a:endParaRPr lang="en-US" sz="1600" kern="0" dirty="0">
              <a:solidFill>
                <a:srgbClr val="000000"/>
              </a:solidFill>
              <a:latin typeface="Aria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dissolve">
                                      <p:cBhvr>
                                        <p:cTn id="35" dur="500"/>
                                        <p:tgtEl>
                                          <p:spTgt spid="7">
                                            <p:txEl>
                                              <p:pRg st="7" end="7"/>
                                            </p:txEl>
                                          </p:spTgt>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dissolve">
                                      <p:cBhvr>
                                        <p:cTn id="39" dur="500"/>
                                        <p:tgtEl>
                                          <p:spTgt spid="7">
                                            <p:txEl>
                                              <p:pRg st="8" end="8"/>
                                            </p:txEl>
                                          </p:spTgt>
                                        </p:tgtEl>
                                      </p:cBhvr>
                                    </p:animEffect>
                                  </p:childTnLst>
                                </p:cTn>
                              </p:par>
                            </p:childTnLst>
                          </p:cTn>
                        </p:par>
                        <p:par>
                          <p:cTn id="40" fill="hold">
                            <p:stCondLst>
                              <p:cond delay="4500"/>
                            </p:stCondLst>
                            <p:childTnLst>
                              <p:par>
                                <p:cTn id="41" presetID="9" presetClass="entr" presetSubtype="0" fill="hold" nodeType="after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dissolve">
                                      <p:cBhvr>
                                        <p:cTn id="43" dur="500"/>
                                        <p:tgtEl>
                                          <p:spTgt spid="7">
                                            <p:txEl>
                                              <p:pRg st="9" end="9"/>
                                            </p:txEl>
                                          </p:spTgt>
                                        </p:tgtEl>
                                      </p:cBhvr>
                                    </p:animEffect>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dissolve">
                                      <p:cBhvr>
                                        <p:cTn id="47" dur="500"/>
                                        <p:tgtEl>
                                          <p:spTgt spid="7">
                                            <p:txEl>
                                              <p:pRg st="10" end="10"/>
                                            </p:txEl>
                                          </p:spTgt>
                                        </p:tgtEl>
                                      </p:cBhvr>
                                    </p:animEffect>
                                  </p:childTnLst>
                                </p:cTn>
                              </p:par>
                            </p:childTnLst>
                          </p:cTn>
                        </p:par>
                        <p:par>
                          <p:cTn id="48" fill="hold">
                            <p:stCondLst>
                              <p:cond delay="5500"/>
                            </p:stCondLst>
                            <p:childTnLst>
                              <p:par>
                                <p:cTn id="49" presetID="9" presetClass="entr" presetSubtype="0" fill="hold" nodeType="after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dissolve">
                                      <p:cBhvr>
                                        <p:cTn id="51"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96888" y="198438"/>
            <a:ext cx="6731000" cy="769937"/>
          </a:xfrm>
        </p:spPr>
        <p:txBody>
          <a:bodyPr/>
          <a:lstStyle/>
          <a:p>
            <a:r>
              <a:rPr lang="en-US" sz="2400" smtClean="0"/>
              <a:t>BSS</a:t>
            </a:r>
            <a:br>
              <a:rPr lang="en-US" sz="2400" smtClean="0"/>
            </a:br>
            <a:r>
              <a:rPr lang="en-US" sz="2000" smtClean="0"/>
              <a:t>Collections &amp; Financials Management</a:t>
            </a:r>
          </a:p>
        </p:txBody>
      </p:sp>
      <p:sp>
        <p:nvSpPr>
          <p:cNvPr id="7" name="Rectangle 3"/>
          <p:cNvSpPr txBox="1">
            <a:spLocks noChangeArrowheads="1"/>
          </p:cNvSpPr>
          <p:nvPr/>
        </p:nvSpPr>
        <p:spPr bwMode="auto">
          <a:xfrm>
            <a:off x="503238" y="1447800"/>
            <a:ext cx="8564562" cy="3729038"/>
          </a:xfrm>
          <a:prstGeom prst="rect">
            <a:avLst/>
          </a:prstGeom>
          <a:noFill/>
          <a:ln w="9525">
            <a:noFill/>
            <a:miter lim="800000"/>
            <a:headEnd/>
            <a:tailEnd/>
          </a:ln>
        </p:spPr>
        <p:txBody>
          <a:bodyPr/>
          <a:lstStyle/>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Collections Management involves tracking and ensuring that payments are made for invoices generated for a customer</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Billing will trigger a message to Financials every time an invoice is generated for a customer. Financials will trigger dunning (deactivation and recovery) activities in case of non payment by the due date</a:t>
            </a:r>
          </a:p>
          <a:p>
            <a:pPr marL="231775" indent="-231775" eaLnBrk="0" hangingPunct="0">
              <a:lnSpc>
                <a:spcPct val="90000"/>
              </a:lnSpc>
              <a:spcBef>
                <a:spcPct val="100000"/>
              </a:spcBef>
              <a:buClr>
                <a:srgbClr val="000000"/>
              </a:buClr>
              <a:buFontTx/>
              <a:buChar char="•"/>
              <a:defRPr/>
            </a:pPr>
            <a:r>
              <a:rPr lang="en-US" sz="1600" kern="0" dirty="0">
                <a:solidFill>
                  <a:srgbClr val="000000"/>
                </a:solidFill>
                <a:latin typeface="Arial"/>
                <a:cs typeface="+mn-cs"/>
              </a:rPr>
              <a:t>Financials management also takes care of,</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Settlements to be made to other operators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Settlements to be made to vendors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Payments to be made to and collections to be obtained from Dealers or Retailers</a:t>
            </a:r>
          </a:p>
          <a:p>
            <a:pPr marL="579438" lvl="1" indent="-233363" eaLnBrk="0" hangingPunct="0">
              <a:lnSpc>
                <a:spcPct val="90000"/>
              </a:lnSpc>
              <a:spcBef>
                <a:spcPct val="30000"/>
              </a:spcBef>
              <a:buClr>
                <a:srgbClr val="000000"/>
              </a:buClr>
              <a:buFont typeface="Arial" charset="0"/>
              <a:buChar char="–"/>
              <a:defRPr/>
            </a:pPr>
            <a:r>
              <a:rPr lang="en-US" sz="1600" kern="0" dirty="0">
                <a:solidFill>
                  <a:srgbClr val="000000"/>
                </a:solidFill>
                <a:latin typeface="Arial"/>
                <a:cs typeface="Arial" pitchFamily="34" charset="0"/>
              </a:rPr>
              <a:t>Host operator reconciliation in case of MVNOs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9_Accenture_Cyclist_extndB_MS2007">
  <a:themeElements>
    <a:clrScheme name="9_Accenture_Cyclist_extndB_MS2007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Accenture_Cyclist_extndB_MS2007">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Accenture_Cyclist_extndB_MS2007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ccenture Template">
  <a:themeElements>
    <a:clrScheme name="">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Accentur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ccenture Template 1">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1_Accenture Template 2">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1_Accenture Template 3">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1_Accenture Template 4">
        <a:dk1>
          <a:srgbClr val="000000"/>
        </a:dk1>
        <a:lt1>
          <a:srgbClr val="FFFFFF"/>
        </a:lt1>
        <a:dk2>
          <a:srgbClr val="000000"/>
        </a:dk2>
        <a:lt2>
          <a:srgbClr val="C0C0C0"/>
        </a:lt2>
        <a:accent1>
          <a:srgbClr val="330033"/>
        </a:accent1>
        <a:accent2>
          <a:srgbClr val="66CC00"/>
        </a:accent2>
        <a:accent3>
          <a:srgbClr val="FFFFFF"/>
        </a:accent3>
        <a:accent4>
          <a:srgbClr val="000000"/>
        </a:accent4>
        <a:accent5>
          <a:srgbClr val="ADAAAD"/>
        </a:accent5>
        <a:accent6>
          <a:srgbClr val="5CB900"/>
        </a:accent6>
        <a:hlink>
          <a:srgbClr val="FF9900"/>
        </a:hlink>
        <a:folHlink>
          <a:srgbClr val="CCFFFF"/>
        </a:folHlink>
      </a:clrScheme>
      <a:clrMap bg1="lt1" tx1="dk1" bg2="lt2" tx2="dk2" accent1="accent1" accent2="accent2" accent3="accent3" accent4="accent4" accent5="accent5" accent6="accent6" hlink="hlink" folHlink="folHlink"/>
    </a:extraClrScheme>
    <a:extraClrScheme>
      <a:clrScheme name="1_Accenture Template 5">
        <a:dk1>
          <a:srgbClr val="000000"/>
        </a:dk1>
        <a:lt1>
          <a:srgbClr val="FFFFFF"/>
        </a:lt1>
        <a:dk2>
          <a:srgbClr val="000000"/>
        </a:dk2>
        <a:lt2>
          <a:srgbClr val="C0C0C0"/>
        </a:lt2>
        <a:accent1>
          <a:srgbClr val="993333"/>
        </a:accent1>
        <a:accent2>
          <a:srgbClr val="666666"/>
        </a:accent2>
        <a:accent3>
          <a:srgbClr val="FFFFFF"/>
        </a:accent3>
        <a:accent4>
          <a:srgbClr val="000000"/>
        </a:accent4>
        <a:accent5>
          <a:srgbClr val="CAADAD"/>
        </a:accent5>
        <a:accent6>
          <a:srgbClr val="5C5C5C"/>
        </a:accent6>
        <a:hlink>
          <a:srgbClr val="330033"/>
        </a:hlink>
        <a:folHlink>
          <a:srgbClr val="66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15126</TotalTime>
  <Words>2439</Words>
  <Application>Microsoft Office PowerPoint</Application>
  <PresentationFormat>On-screen Show (4:3)</PresentationFormat>
  <Paragraphs>369</Paragraphs>
  <Slides>26</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Lucida Grande</vt:lpstr>
      <vt:lpstr>Verdana</vt:lpstr>
      <vt:lpstr>Wingdings</vt:lpstr>
      <vt:lpstr>9_Accenture_Cyclist_extndB_MS2007</vt:lpstr>
      <vt:lpstr>1_Accenture Template</vt:lpstr>
      <vt:lpstr>Overview of OSS BSS </vt:lpstr>
      <vt:lpstr>OSS/BSS Overview</vt:lpstr>
      <vt:lpstr>OSS/BSS Breakup</vt:lpstr>
      <vt:lpstr>Business Support Systems</vt:lpstr>
      <vt:lpstr>BSS Point of Sale (PoS)</vt:lpstr>
      <vt:lpstr>BSS Customer Relationship Management</vt:lpstr>
      <vt:lpstr>BSS Workforce Management</vt:lpstr>
      <vt:lpstr>BSS Billing &amp; Revenue Management</vt:lpstr>
      <vt:lpstr>BSS Collections &amp; Financials Management</vt:lpstr>
      <vt:lpstr>BSS EDRMS</vt:lpstr>
      <vt:lpstr>Operations Support Systems</vt:lpstr>
      <vt:lpstr>BSS / OSS Trouble Ticketing</vt:lpstr>
      <vt:lpstr>OSS / BSS Inventory Management</vt:lpstr>
      <vt:lpstr>OSS / BSS Inventory Management - Details</vt:lpstr>
      <vt:lpstr>OSS Fault Management</vt:lpstr>
      <vt:lpstr>BSS / OSS Order Management</vt:lpstr>
      <vt:lpstr>OSS / BSS Provisioning</vt:lpstr>
      <vt:lpstr>OSS Network Performance Management</vt:lpstr>
      <vt:lpstr>OSS Interconnect</vt:lpstr>
      <vt:lpstr>PowerPoint Presentation</vt:lpstr>
      <vt:lpstr>OSS Mediation</vt:lpstr>
      <vt:lpstr>BSS / OSS Dunning</vt:lpstr>
      <vt:lpstr>BSS / OSS Fraud Management</vt:lpstr>
      <vt:lpstr>BSS / OSS Revenue Assurance</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Accenture Delivery Center for Technology, India  2nd July 2010</dc:title>
  <dc:creator>bharathi govindraj</dc:creator>
  <cp:lastModifiedBy>Sinha, Siddharth (Contractor)</cp:lastModifiedBy>
  <cp:revision>396</cp:revision>
  <dcterms:created xsi:type="dcterms:W3CDTF">2010-06-30T07:35:53Z</dcterms:created>
  <dcterms:modified xsi:type="dcterms:W3CDTF">2017-08-06T14:37:33Z</dcterms:modified>
</cp:coreProperties>
</file>