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 id="271"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Lato Light" panose="020F0302020204030204" pitchFamily="34" charset="0"/>
      <p:regular r:id="rId23"/>
      <p:bold r:id="rId24"/>
      <p:italic r:id="rId25"/>
      <p:boldItalic r:id="rId26"/>
    </p:embeddedFont>
    <p:embeddedFont>
      <p:font typeface="Montserrat" pitchFamily="2" charset="77"/>
      <p:regular r:id="rId27"/>
      <p:bold r:id="rId28"/>
      <p:italic r:id="rId29"/>
      <p:boldItalic r:id="rId30"/>
    </p:embeddedFont>
    <p:embeddedFont>
      <p:font typeface="Montserrat Medium" panose="020F05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7B14C2-62A0-43F8-A7C8-C37058C6EB61}">
  <a:tblStyle styleId="{587B14C2-62A0-43F8-A7C8-C37058C6EB6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p:cViewPr varScale="1">
        <p:scale>
          <a:sx n="162" d="100"/>
          <a:sy n="162" d="100"/>
        </p:scale>
        <p:origin x="200" y="3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d00364bae1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d00364bae1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d00364bae1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d00364bae1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d00364bae1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d00364bae1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d00364bae1_2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d00364bae1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d00364bae1_2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d00364bae1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6fa18a7cd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6fa18a7c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6fa18a7cd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6fa18a7cd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d00364bae1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d00364bae1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cffa1c64e7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cffa1c64e7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cffa1c64e7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cffa1c64e7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cffa1c64e7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cffa1c64e7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6f92fe8785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6f92fe8785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6f92fe8785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6f92fe8785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d00364bae1_2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d00364bae1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6f92fe8785_2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6f92fe8785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alexteboul/diabetes-health-indicators-dataset"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00662" y="1636500"/>
            <a:ext cx="5871900" cy="1870500"/>
          </a:xfrm>
          <a:prstGeom prst="rect">
            <a:avLst/>
          </a:prstGeom>
        </p:spPr>
        <p:txBody>
          <a:bodyPr spcFirstLastPara="1" wrap="square" lIns="91425" tIns="91425" rIns="91425" bIns="91425" anchor="t" anchorCtr="0">
            <a:normAutofit fontScale="90000"/>
          </a:bodyPr>
          <a:lstStyle/>
          <a:p>
            <a:pPr marL="0" lvl="0" indent="0" algn="r" rtl="0">
              <a:spcBef>
                <a:spcPts val="0"/>
              </a:spcBef>
              <a:spcAft>
                <a:spcPts val="0"/>
              </a:spcAft>
              <a:buNone/>
            </a:pPr>
            <a:r>
              <a:rPr lang="en"/>
              <a:t>Diabetes Risk Prediction using Deep Learning</a:t>
            </a:r>
            <a:endParaRPr/>
          </a:p>
          <a:p>
            <a:pPr marL="0" lvl="0" indent="0" algn="r" rtl="0">
              <a:spcBef>
                <a:spcPts val="0"/>
              </a:spcBef>
              <a:spcAft>
                <a:spcPts val="0"/>
              </a:spcAft>
              <a:buNone/>
            </a:pPr>
            <a:endParaRPr sz="1600">
              <a:latin typeface="Montserrat Medium"/>
              <a:ea typeface="Montserrat Medium"/>
              <a:cs typeface="Montserrat Medium"/>
              <a:sym typeface="Montserrat Medium"/>
            </a:endParaRPr>
          </a:p>
          <a:p>
            <a:pPr marL="0" lvl="0" indent="0" algn="r" rtl="0">
              <a:spcBef>
                <a:spcPts val="0"/>
              </a:spcBef>
              <a:spcAft>
                <a:spcPts val="0"/>
              </a:spcAft>
              <a:buNone/>
            </a:pPr>
            <a:r>
              <a:rPr lang="en" sz="1600">
                <a:latin typeface="Montserrat Medium"/>
                <a:ea typeface="Montserrat Medium"/>
                <a:cs typeface="Montserrat Medium"/>
                <a:sym typeface="Montserrat Medium"/>
              </a:rPr>
              <a:t>Applied Machine Learning 2024</a:t>
            </a:r>
            <a:endParaRPr sz="1600">
              <a:latin typeface="Montserrat Medium"/>
              <a:ea typeface="Montserrat Medium"/>
              <a:cs typeface="Montserrat Medium"/>
              <a:sym typeface="Montserrat Medium"/>
            </a:endParaRPr>
          </a:p>
        </p:txBody>
      </p:sp>
      <p:sp>
        <p:nvSpPr>
          <p:cNvPr id="135" name="Google Shape;135;p13"/>
          <p:cNvSpPr txBox="1"/>
          <p:nvPr/>
        </p:nvSpPr>
        <p:spPr>
          <a:xfrm>
            <a:off x="386700" y="4540771"/>
            <a:ext cx="8370600" cy="3288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lt1"/>
                </a:solidFill>
                <a:latin typeface="Montserrat"/>
                <a:ea typeface="Montserrat"/>
                <a:cs typeface="Montserrat"/>
                <a:sym typeface="Montserrat"/>
              </a:rPr>
              <a:t>Alena Thomas | Ananya Kaushal | Om Ambaye | Siddhant Shah</a:t>
            </a:r>
            <a:endParaRPr sz="1300"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1017750" y="393750"/>
            <a:ext cx="7108500" cy="5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Performance Comparison</a:t>
            </a:r>
            <a:endParaRPr sz="2800"/>
          </a:p>
        </p:txBody>
      </p:sp>
      <p:graphicFrame>
        <p:nvGraphicFramePr>
          <p:cNvPr id="187" name="Google Shape;187;p22"/>
          <p:cNvGraphicFramePr/>
          <p:nvPr/>
        </p:nvGraphicFramePr>
        <p:xfrm>
          <a:off x="1017763" y="1200199"/>
          <a:ext cx="7108475" cy="3028050"/>
        </p:xfrm>
        <a:graphic>
          <a:graphicData uri="http://schemas.openxmlformats.org/drawingml/2006/table">
            <a:tbl>
              <a:tblPr>
                <a:noFill/>
                <a:tableStyleId>{587B14C2-62A0-43F8-A7C8-C37058C6EB61}</a:tableStyleId>
              </a:tblPr>
              <a:tblGrid>
                <a:gridCol w="1250075">
                  <a:extLst>
                    <a:ext uri="{9D8B030D-6E8A-4147-A177-3AD203B41FA5}">
                      <a16:colId xmlns:a16="http://schemas.microsoft.com/office/drawing/2014/main" val="20000"/>
                    </a:ext>
                  </a:extLst>
                </a:gridCol>
                <a:gridCol w="1952800">
                  <a:extLst>
                    <a:ext uri="{9D8B030D-6E8A-4147-A177-3AD203B41FA5}">
                      <a16:colId xmlns:a16="http://schemas.microsoft.com/office/drawing/2014/main" val="20001"/>
                    </a:ext>
                  </a:extLst>
                </a:gridCol>
                <a:gridCol w="1952800">
                  <a:extLst>
                    <a:ext uri="{9D8B030D-6E8A-4147-A177-3AD203B41FA5}">
                      <a16:colId xmlns:a16="http://schemas.microsoft.com/office/drawing/2014/main" val="20002"/>
                    </a:ext>
                  </a:extLst>
                </a:gridCol>
                <a:gridCol w="1952800">
                  <a:extLst>
                    <a:ext uri="{9D8B030D-6E8A-4147-A177-3AD203B41FA5}">
                      <a16:colId xmlns:a16="http://schemas.microsoft.com/office/drawing/2014/main" val="20003"/>
                    </a:ext>
                  </a:extLst>
                </a:gridCol>
              </a:tblGrid>
              <a:tr h="504675">
                <a:tc>
                  <a:txBody>
                    <a:bodyPr/>
                    <a:lstStyle/>
                    <a:p>
                      <a:pPr marL="0" lvl="0" indent="0" algn="l" rtl="0">
                        <a:lnSpc>
                          <a:spcPct val="171429"/>
                        </a:lnSpc>
                        <a:spcBef>
                          <a:spcPts val="0"/>
                        </a:spcBef>
                        <a:spcAft>
                          <a:spcPts val="0"/>
                        </a:spcAft>
                        <a:buNone/>
                      </a:pPr>
                      <a:r>
                        <a:rPr lang="en" sz="1600">
                          <a:solidFill>
                            <a:srgbClr val="ECECEC"/>
                          </a:solidFill>
                          <a:latin typeface="Lato"/>
                          <a:ea typeface="Lato"/>
                          <a:cs typeface="Lato"/>
                          <a:sym typeface="Lato"/>
                        </a:rPr>
                        <a:t>Metrics</a:t>
                      </a:r>
                      <a:endParaRPr sz="1600">
                        <a:solidFill>
                          <a:srgbClr val="ECECEC"/>
                        </a:solidFill>
                        <a:latin typeface="Lato"/>
                        <a:ea typeface="Lato"/>
                        <a:cs typeface="Lato"/>
                        <a:sym typeface="Lato"/>
                      </a:endParaRPr>
                    </a:p>
                  </a:txBody>
                  <a:tcPr marL="91425" marR="91425" marT="91425" marB="0">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solidFill>
                      <a:srgbClr val="525252"/>
                    </a:solidFill>
                  </a:tcPr>
                </a:tc>
                <a:tc>
                  <a:txBody>
                    <a:bodyPr/>
                    <a:lstStyle/>
                    <a:p>
                      <a:pPr marL="0" lvl="0" indent="0" algn="l" rtl="0">
                        <a:lnSpc>
                          <a:spcPct val="171429"/>
                        </a:lnSpc>
                        <a:spcBef>
                          <a:spcPts val="0"/>
                        </a:spcBef>
                        <a:spcAft>
                          <a:spcPts val="0"/>
                        </a:spcAft>
                        <a:buNone/>
                      </a:pPr>
                      <a:r>
                        <a:rPr lang="en" sz="1600">
                          <a:solidFill>
                            <a:srgbClr val="ECECEC"/>
                          </a:solidFill>
                          <a:latin typeface="Lato"/>
                          <a:ea typeface="Lato"/>
                          <a:cs typeface="Lato"/>
                          <a:sym typeface="Lato"/>
                        </a:rPr>
                        <a:t>Linear Regression</a:t>
                      </a:r>
                      <a:endParaRPr sz="1600">
                        <a:solidFill>
                          <a:srgbClr val="ECECEC"/>
                        </a:solidFill>
                        <a:latin typeface="Lato"/>
                        <a:ea typeface="Lato"/>
                        <a:cs typeface="Lato"/>
                        <a:sym typeface="Lato"/>
                      </a:endParaRPr>
                    </a:p>
                  </a:txBody>
                  <a:tcPr marL="91425" marR="91425" marT="91425" marB="0">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solidFill>
                      <a:srgbClr val="525252"/>
                    </a:solidFill>
                  </a:tcPr>
                </a:tc>
                <a:tc>
                  <a:txBody>
                    <a:bodyPr/>
                    <a:lstStyle/>
                    <a:p>
                      <a:pPr marL="0" lvl="0" indent="0" algn="l" rtl="0">
                        <a:lnSpc>
                          <a:spcPct val="171429"/>
                        </a:lnSpc>
                        <a:spcBef>
                          <a:spcPts val="0"/>
                        </a:spcBef>
                        <a:spcAft>
                          <a:spcPts val="0"/>
                        </a:spcAft>
                        <a:buNone/>
                      </a:pPr>
                      <a:r>
                        <a:rPr lang="en" sz="1600">
                          <a:solidFill>
                            <a:srgbClr val="ECECEC"/>
                          </a:solidFill>
                          <a:latin typeface="Lato"/>
                          <a:ea typeface="Lato"/>
                          <a:cs typeface="Lato"/>
                          <a:sym typeface="Lato"/>
                        </a:rPr>
                        <a:t>Decision Tree</a:t>
                      </a:r>
                      <a:endParaRPr sz="1600">
                        <a:solidFill>
                          <a:srgbClr val="ECECEC"/>
                        </a:solidFill>
                        <a:latin typeface="Lato"/>
                        <a:ea typeface="Lato"/>
                        <a:cs typeface="Lato"/>
                        <a:sym typeface="Lato"/>
                      </a:endParaRPr>
                    </a:p>
                  </a:txBody>
                  <a:tcPr marL="91425" marR="91425" marT="91425" marB="0">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solidFill>
                      <a:srgbClr val="525252"/>
                    </a:solidFill>
                  </a:tcPr>
                </a:tc>
                <a:tc>
                  <a:txBody>
                    <a:bodyPr/>
                    <a:lstStyle/>
                    <a:p>
                      <a:pPr marL="0" lvl="0" indent="0" algn="l" rtl="0">
                        <a:lnSpc>
                          <a:spcPct val="100000"/>
                        </a:lnSpc>
                        <a:spcBef>
                          <a:spcPts val="0"/>
                        </a:spcBef>
                        <a:spcAft>
                          <a:spcPts val="0"/>
                        </a:spcAft>
                        <a:buNone/>
                      </a:pPr>
                      <a:r>
                        <a:rPr lang="en" sz="1600">
                          <a:solidFill>
                            <a:srgbClr val="ECECEC"/>
                          </a:solidFill>
                          <a:latin typeface="Lato"/>
                          <a:ea typeface="Lato"/>
                          <a:cs typeface="Lato"/>
                          <a:sym typeface="Lato"/>
                        </a:rPr>
                        <a:t>Neural Network</a:t>
                      </a:r>
                      <a:endParaRPr sz="1600">
                        <a:solidFill>
                          <a:srgbClr val="ECECEC"/>
                        </a:solidFill>
                        <a:latin typeface="Lato"/>
                        <a:ea typeface="Lato"/>
                        <a:cs typeface="Lato"/>
                        <a:sym typeface="Lato"/>
                      </a:endParaRPr>
                    </a:p>
                  </a:txBody>
                  <a:tcPr marL="91425" marR="91425" marT="91425" marB="0">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solidFill>
                      <a:srgbClr val="525252"/>
                    </a:solidFill>
                  </a:tcPr>
                </a:tc>
                <a:extLst>
                  <a:ext uri="{0D108BD9-81ED-4DB2-BD59-A6C34878D82A}">
                    <a16:rowId xmlns:a16="http://schemas.microsoft.com/office/drawing/2014/main" val="10000"/>
                  </a:ext>
                </a:extLst>
              </a:tr>
              <a:tr h="504675">
                <a:tc>
                  <a:txBody>
                    <a:bodyPr/>
                    <a:lstStyle/>
                    <a:p>
                      <a:pPr marL="0" lvl="0" indent="0" algn="l" rtl="0">
                        <a:lnSpc>
                          <a:spcPct val="100000"/>
                        </a:lnSpc>
                        <a:spcBef>
                          <a:spcPts val="0"/>
                        </a:spcBef>
                        <a:spcAft>
                          <a:spcPts val="0"/>
                        </a:spcAft>
                        <a:buNone/>
                      </a:pPr>
                      <a:r>
                        <a:rPr lang="en" sz="1600">
                          <a:solidFill>
                            <a:srgbClr val="ECECEC"/>
                          </a:solidFill>
                          <a:latin typeface="Lato Light"/>
                          <a:ea typeface="Lato Light"/>
                          <a:cs typeface="Lato Light"/>
                          <a:sym typeface="Lato Light"/>
                        </a:rPr>
                        <a:t>Accuracy</a:t>
                      </a:r>
                      <a:endParaRPr sz="1600">
                        <a:solidFill>
                          <a:srgbClr val="ECECEC"/>
                        </a:solidFill>
                        <a:latin typeface="Lato Light"/>
                        <a:ea typeface="Lato Light"/>
                        <a:cs typeface="Lato Light"/>
                        <a:sym typeface="Lato Light"/>
                      </a:endParaRPr>
                    </a:p>
                  </a:txBody>
                  <a:tcPr marL="91425" marR="91425" marT="91425" marB="0">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lt1"/>
                          </a:solidFill>
                          <a:latin typeface="Lato Light"/>
                          <a:ea typeface="Lato Light"/>
                          <a:cs typeface="Lato Light"/>
                          <a:sym typeface="Lato Light"/>
                        </a:rPr>
                        <a:t>0.7536</a:t>
                      </a:r>
                      <a:endParaRPr sz="1600">
                        <a:solidFill>
                          <a:schemeClr val="lt1"/>
                        </a:solidFill>
                        <a:latin typeface="Lato Light"/>
                        <a:ea typeface="Lato Light"/>
                        <a:cs typeface="Lato Light"/>
                        <a:sym typeface="Lato Light"/>
                      </a:endParaRPr>
                    </a:p>
                  </a:txBody>
                  <a:tcPr marL="91425" marR="91425" marT="91425" marB="0">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lt1"/>
                          </a:solidFill>
                          <a:latin typeface="Lato Light"/>
                          <a:ea typeface="Lato Light"/>
                          <a:cs typeface="Lato Light"/>
                          <a:sym typeface="Lato Light"/>
                        </a:rPr>
                        <a:t>0.7240</a:t>
                      </a:r>
                      <a:endParaRPr sz="1600">
                        <a:solidFill>
                          <a:schemeClr val="lt1"/>
                        </a:solidFill>
                        <a:latin typeface="Lato Light"/>
                        <a:ea typeface="Lato Light"/>
                        <a:cs typeface="Lato Light"/>
                        <a:sym typeface="Lato Light"/>
                      </a:endParaRPr>
                    </a:p>
                  </a:txBody>
                  <a:tcPr marL="91425" marR="91425" marT="91425" marB="0">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lt1"/>
                          </a:solidFill>
                          <a:latin typeface="Lato Light"/>
                          <a:ea typeface="Lato Light"/>
                          <a:cs typeface="Lato Light"/>
                          <a:sym typeface="Lato Light"/>
                        </a:rPr>
                        <a:t>0.7369</a:t>
                      </a:r>
                      <a:endParaRPr sz="1600">
                        <a:solidFill>
                          <a:schemeClr val="lt1"/>
                        </a:solidFill>
                        <a:latin typeface="Lato Light"/>
                        <a:ea typeface="Lato Light"/>
                        <a:cs typeface="Lato Light"/>
                        <a:sym typeface="Lato Light"/>
                      </a:endParaRPr>
                    </a:p>
                  </a:txBody>
                  <a:tcPr marL="91425" marR="91425" marT="91425" marB="0">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extLst>
                  <a:ext uri="{0D108BD9-81ED-4DB2-BD59-A6C34878D82A}">
                    <a16:rowId xmlns:a16="http://schemas.microsoft.com/office/drawing/2014/main" val="10001"/>
                  </a:ext>
                </a:extLst>
              </a:tr>
              <a:tr h="504675">
                <a:tc>
                  <a:txBody>
                    <a:bodyPr/>
                    <a:lstStyle/>
                    <a:p>
                      <a:pPr marL="0" lvl="0" indent="0" algn="l" rtl="0">
                        <a:lnSpc>
                          <a:spcPct val="100000"/>
                        </a:lnSpc>
                        <a:spcBef>
                          <a:spcPts val="0"/>
                        </a:spcBef>
                        <a:spcAft>
                          <a:spcPts val="0"/>
                        </a:spcAft>
                        <a:buNone/>
                      </a:pPr>
                      <a:r>
                        <a:rPr lang="en" sz="1600">
                          <a:solidFill>
                            <a:srgbClr val="ECECEC"/>
                          </a:solidFill>
                          <a:latin typeface="Lato Light"/>
                          <a:ea typeface="Lato Light"/>
                          <a:cs typeface="Lato Light"/>
                          <a:sym typeface="Lato Light"/>
                        </a:rPr>
                        <a:t>Precision</a:t>
                      </a:r>
                      <a:endParaRPr sz="1600">
                        <a:solidFill>
                          <a:srgbClr val="ECECEC"/>
                        </a:solidFill>
                        <a:latin typeface="Lato Light"/>
                        <a:ea typeface="Lato Light"/>
                        <a:cs typeface="Lato Light"/>
                        <a:sym typeface="Lato Light"/>
                      </a:endParaRPr>
                    </a:p>
                  </a:txBody>
                  <a:tcPr marL="91425" marR="91425" marT="91425" marB="0">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lt1"/>
                          </a:solidFill>
                          <a:latin typeface="Lato Light"/>
                          <a:ea typeface="Lato Light"/>
                          <a:cs typeface="Lato Light"/>
                          <a:sym typeface="Lato Light"/>
                        </a:rPr>
                        <a:t>0.7366</a:t>
                      </a:r>
                      <a:endParaRPr sz="1600">
                        <a:solidFill>
                          <a:schemeClr val="lt1"/>
                        </a:solidFill>
                        <a:latin typeface="Lato Light"/>
                        <a:ea typeface="Lato Light"/>
                        <a:cs typeface="Lato Light"/>
                        <a:sym typeface="Lato Light"/>
                      </a:endParaRPr>
                    </a:p>
                  </a:txBody>
                  <a:tcPr marL="91425" marR="91425" marT="91425" marB="0">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lt1"/>
                          </a:solidFill>
                          <a:latin typeface="Lato Light"/>
                          <a:ea typeface="Lato Light"/>
                          <a:cs typeface="Lato Light"/>
                          <a:sym typeface="Lato Light"/>
                        </a:rPr>
                        <a:t>0.7011</a:t>
                      </a:r>
                      <a:endParaRPr sz="1600">
                        <a:solidFill>
                          <a:schemeClr val="lt1"/>
                        </a:solidFill>
                        <a:latin typeface="Lato Light"/>
                        <a:ea typeface="Lato Light"/>
                        <a:cs typeface="Lato Light"/>
                        <a:sym typeface="Lato Light"/>
                      </a:endParaRPr>
                    </a:p>
                  </a:txBody>
                  <a:tcPr marL="91425" marR="91425" marT="91425" marB="0">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lt1"/>
                          </a:solidFill>
                          <a:latin typeface="Lato Light"/>
                          <a:ea typeface="Lato Light"/>
                          <a:cs typeface="Lato Light"/>
                          <a:sym typeface="Lato Light"/>
                        </a:rPr>
                        <a:t>0.6791</a:t>
                      </a:r>
                      <a:endParaRPr sz="1600">
                        <a:solidFill>
                          <a:schemeClr val="lt1"/>
                        </a:solidFill>
                        <a:latin typeface="Lato Light"/>
                        <a:ea typeface="Lato Light"/>
                        <a:cs typeface="Lato Light"/>
                        <a:sym typeface="Lato Light"/>
                      </a:endParaRPr>
                    </a:p>
                  </a:txBody>
                  <a:tcPr marL="91425" marR="91425" marT="91425" marB="0">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extLst>
                  <a:ext uri="{0D108BD9-81ED-4DB2-BD59-A6C34878D82A}">
                    <a16:rowId xmlns:a16="http://schemas.microsoft.com/office/drawing/2014/main" val="10002"/>
                  </a:ext>
                </a:extLst>
              </a:tr>
              <a:tr h="504675">
                <a:tc>
                  <a:txBody>
                    <a:bodyPr/>
                    <a:lstStyle/>
                    <a:p>
                      <a:pPr marL="0" lvl="0" indent="0" algn="l" rtl="0">
                        <a:lnSpc>
                          <a:spcPct val="100000"/>
                        </a:lnSpc>
                        <a:spcBef>
                          <a:spcPts val="0"/>
                        </a:spcBef>
                        <a:spcAft>
                          <a:spcPts val="0"/>
                        </a:spcAft>
                        <a:buNone/>
                      </a:pPr>
                      <a:r>
                        <a:rPr lang="en" sz="1600">
                          <a:solidFill>
                            <a:srgbClr val="ECECEC"/>
                          </a:solidFill>
                          <a:latin typeface="Lato Light"/>
                          <a:ea typeface="Lato Light"/>
                          <a:cs typeface="Lato Light"/>
                          <a:sym typeface="Lato Light"/>
                        </a:rPr>
                        <a:t>Recall</a:t>
                      </a:r>
                      <a:endParaRPr sz="1600">
                        <a:solidFill>
                          <a:srgbClr val="ECECEC"/>
                        </a:solidFill>
                        <a:latin typeface="Lato Light"/>
                        <a:ea typeface="Lato Light"/>
                        <a:cs typeface="Lato Light"/>
                        <a:sym typeface="Lato Light"/>
                      </a:endParaRPr>
                    </a:p>
                  </a:txBody>
                  <a:tcPr marL="91425" marR="91425" marT="91425" marB="0">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lt1"/>
                          </a:solidFill>
                          <a:latin typeface="Lato Light"/>
                          <a:ea typeface="Lato Light"/>
                          <a:cs typeface="Lato Light"/>
                          <a:sym typeface="Lato Light"/>
                        </a:rPr>
                        <a:t>0.7895</a:t>
                      </a:r>
                      <a:endParaRPr sz="1600">
                        <a:solidFill>
                          <a:schemeClr val="lt1"/>
                        </a:solidFill>
                        <a:latin typeface="Lato Light"/>
                        <a:ea typeface="Lato Light"/>
                        <a:cs typeface="Lato Light"/>
                        <a:sym typeface="Lato Light"/>
                      </a:endParaRPr>
                    </a:p>
                  </a:txBody>
                  <a:tcPr marL="91425" marR="91425" marT="91425" marB="0">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lt1"/>
                          </a:solidFill>
                          <a:latin typeface="Lato Light"/>
                          <a:ea typeface="Lato Light"/>
                          <a:cs typeface="Lato Light"/>
                          <a:sym typeface="Lato Light"/>
                        </a:rPr>
                        <a:t>0.7808</a:t>
                      </a:r>
                      <a:endParaRPr sz="1600">
                        <a:solidFill>
                          <a:schemeClr val="lt1"/>
                        </a:solidFill>
                        <a:latin typeface="Lato Light"/>
                        <a:ea typeface="Lato Light"/>
                        <a:cs typeface="Lato Light"/>
                        <a:sym typeface="Lato Light"/>
                      </a:endParaRPr>
                    </a:p>
                  </a:txBody>
                  <a:tcPr marL="91425" marR="91425" marT="91425" marB="0">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lt1"/>
                          </a:solidFill>
                          <a:latin typeface="Lato Light"/>
                          <a:ea typeface="Lato Light"/>
                          <a:cs typeface="Lato Light"/>
                          <a:sym typeface="Lato Light"/>
                        </a:rPr>
                        <a:t>0.8983</a:t>
                      </a:r>
                      <a:endParaRPr sz="1600">
                        <a:solidFill>
                          <a:schemeClr val="lt1"/>
                        </a:solidFill>
                        <a:latin typeface="Lato Light"/>
                        <a:ea typeface="Lato Light"/>
                        <a:cs typeface="Lato Light"/>
                        <a:sym typeface="Lato Light"/>
                      </a:endParaRPr>
                    </a:p>
                  </a:txBody>
                  <a:tcPr marL="91425" marR="91425" marT="91425" marB="0">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extLst>
                  <a:ext uri="{0D108BD9-81ED-4DB2-BD59-A6C34878D82A}">
                    <a16:rowId xmlns:a16="http://schemas.microsoft.com/office/drawing/2014/main" val="10003"/>
                  </a:ext>
                </a:extLst>
              </a:tr>
              <a:tr h="504675">
                <a:tc>
                  <a:txBody>
                    <a:bodyPr/>
                    <a:lstStyle/>
                    <a:p>
                      <a:pPr marL="0" lvl="0" indent="0" algn="l" rtl="0">
                        <a:lnSpc>
                          <a:spcPct val="100000"/>
                        </a:lnSpc>
                        <a:spcBef>
                          <a:spcPts val="0"/>
                        </a:spcBef>
                        <a:spcAft>
                          <a:spcPts val="0"/>
                        </a:spcAft>
                        <a:buNone/>
                      </a:pPr>
                      <a:r>
                        <a:rPr lang="en" sz="1600">
                          <a:solidFill>
                            <a:srgbClr val="ECECEC"/>
                          </a:solidFill>
                          <a:latin typeface="Lato Light"/>
                          <a:ea typeface="Lato Light"/>
                          <a:cs typeface="Lato Light"/>
                          <a:sym typeface="Lato Light"/>
                        </a:rPr>
                        <a:t>F1 Score</a:t>
                      </a:r>
                      <a:endParaRPr sz="1600">
                        <a:solidFill>
                          <a:srgbClr val="ECECEC"/>
                        </a:solidFill>
                        <a:latin typeface="Lato Light"/>
                        <a:ea typeface="Lato Light"/>
                        <a:cs typeface="Lato Light"/>
                        <a:sym typeface="Lato Light"/>
                      </a:endParaRPr>
                    </a:p>
                  </a:txBody>
                  <a:tcPr marL="91425" marR="91425" marT="91425" marB="0">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lt1"/>
                          </a:solidFill>
                          <a:latin typeface="Lato Light"/>
                          <a:ea typeface="Lato Light"/>
                          <a:cs typeface="Lato Light"/>
                          <a:sym typeface="Lato Light"/>
                        </a:rPr>
                        <a:t>0.7622</a:t>
                      </a:r>
                      <a:endParaRPr sz="1600">
                        <a:solidFill>
                          <a:schemeClr val="lt1"/>
                        </a:solidFill>
                        <a:latin typeface="Lato Light"/>
                        <a:ea typeface="Lato Light"/>
                        <a:cs typeface="Lato Light"/>
                        <a:sym typeface="Lato Light"/>
                      </a:endParaRPr>
                    </a:p>
                  </a:txBody>
                  <a:tcPr marL="91425" marR="91425" marT="91425" marB="0">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lt1"/>
                          </a:solidFill>
                          <a:latin typeface="Lato Light"/>
                          <a:ea typeface="Lato Light"/>
                          <a:cs typeface="Lato Light"/>
                          <a:sym typeface="Lato Light"/>
                        </a:rPr>
                        <a:t>0.7388</a:t>
                      </a:r>
                      <a:endParaRPr sz="1600">
                        <a:solidFill>
                          <a:schemeClr val="lt1"/>
                        </a:solidFill>
                        <a:latin typeface="Lato Light"/>
                        <a:ea typeface="Lato Light"/>
                        <a:cs typeface="Lato Light"/>
                        <a:sym typeface="Lato Light"/>
                      </a:endParaRPr>
                    </a:p>
                  </a:txBody>
                  <a:tcPr marL="91425" marR="91425" marT="91425" marB="0">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lt1"/>
                          </a:solidFill>
                          <a:latin typeface="Lato Light"/>
                          <a:ea typeface="Lato Light"/>
                          <a:cs typeface="Lato Light"/>
                          <a:sym typeface="Lato Light"/>
                        </a:rPr>
                        <a:t>0.7735</a:t>
                      </a:r>
                      <a:endParaRPr sz="1600">
                        <a:solidFill>
                          <a:schemeClr val="lt1"/>
                        </a:solidFill>
                        <a:latin typeface="Lato Light"/>
                        <a:ea typeface="Lato Light"/>
                        <a:cs typeface="Lato Light"/>
                        <a:sym typeface="Lato Light"/>
                      </a:endParaRPr>
                    </a:p>
                  </a:txBody>
                  <a:tcPr marL="91425" marR="91425" marT="91425" marB="0">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extLst>
                  <a:ext uri="{0D108BD9-81ED-4DB2-BD59-A6C34878D82A}">
                    <a16:rowId xmlns:a16="http://schemas.microsoft.com/office/drawing/2014/main" val="10004"/>
                  </a:ext>
                </a:extLst>
              </a:tr>
              <a:tr h="504675">
                <a:tc>
                  <a:txBody>
                    <a:bodyPr/>
                    <a:lstStyle/>
                    <a:p>
                      <a:pPr marL="0" lvl="0" indent="0" algn="l" rtl="0">
                        <a:lnSpc>
                          <a:spcPct val="100000"/>
                        </a:lnSpc>
                        <a:spcBef>
                          <a:spcPts val="0"/>
                        </a:spcBef>
                        <a:spcAft>
                          <a:spcPts val="0"/>
                        </a:spcAft>
                        <a:buNone/>
                      </a:pPr>
                      <a:r>
                        <a:rPr lang="en" sz="1600">
                          <a:solidFill>
                            <a:srgbClr val="ECECEC"/>
                          </a:solidFill>
                          <a:latin typeface="Lato Light"/>
                          <a:ea typeface="Lato Light"/>
                          <a:cs typeface="Lato Light"/>
                          <a:sym typeface="Lato Light"/>
                        </a:rPr>
                        <a:t>AUC ROC</a:t>
                      </a:r>
                      <a:endParaRPr sz="1600">
                        <a:solidFill>
                          <a:srgbClr val="ECECEC"/>
                        </a:solidFill>
                        <a:latin typeface="Lato Light"/>
                        <a:ea typeface="Lato Light"/>
                        <a:cs typeface="Lato Light"/>
                        <a:sym typeface="Lato Light"/>
                      </a:endParaRPr>
                    </a:p>
                  </a:txBody>
                  <a:tcPr marL="91425" marR="91425" marT="91425" marB="0">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lt1"/>
                          </a:solidFill>
                          <a:latin typeface="Lato Light"/>
                          <a:ea typeface="Lato Light"/>
                          <a:cs typeface="Lato Light"/>
                          <a:sym typeface="Lato Light"/>
                        </a:rPr>
                        <a:t>0.7536</a:t>
                      </a:r>
                      <a:endParaRPr sz="1600">
                        <a:solidFill>
                          <a:schemeClr val="lt1"/>
                        </a:solidFill>
                        <a:latin typeface="Lato Light"/>
                        <a:ea typeface="Lato Light"/>
                        <a:cs typeface="Lato Light"/>
                        <a:sym typeface="Lato Light"/>
                      </a:endParaRPr>
                    </a:p>
                  </a:txBody>
                  <a:tcPr marL="91425" marR="91425" marT="91425" marB="0">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lt1"/>
                          </a:solidFill>
                          <a:latin typeface="Lato Light"/>
                          <a:ea typeface="Lato Light"/>
                          <a:cs typeface="Lato Light"/>
                          <a:sym typeface="Lato Light"/>
                        </a:rPr>
                        <a:t>0.7240</a:t>
                      </a:r>
                      <a:endParaRPr sz="1600">
                        <a:solidFill>
                          <a:schemeClr val="lt1"/>
                        </a:solidFill>
                        <a:latin typeface="Lato Light"/>
                        <a:ea typeface="Lato Light"/>
                        <a:cs typeface="Lato Light"/>
                        <a:sym typeface="Lato Light"/>
                      </a:endParaRPr>
                    </a:p>
                  </a:txBody>
                  <a:tcPr marL="91425" marR="91425" marT="91425" marB="0">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lt1"/>
                          </a:solidFill>
                          <a:latin typeface="Lato Light"/>
                          <a:ea typeface="Lato Light"/>
                          <a:cs typeface="Lato Light"/>
                          <a:sym typeface="Lato Light"/>
                        </a:rPr>
                        <a:t>0.7369</a:t>
                      </a:r>
                      <a:endParaRPr sz="1600">
                        <a:solidFill>
                          <a:schemeClr val="lt1"/>
                        </a:solidFill>
                        <a:latin typeface="Lato Light"/>
                        <a:ea typeface="Lato Light"/>
                        <a:cs typeface="Lato Light"/>
                        <a:sym typeface="Lato Light"/>
                      </a:endParaRPr>
                    </a:p>
                  </a:txBody>
                  <a:tcPr marL="91425" marR="91425" marT="91425" marB="0">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995100" y="393750"/>
            <a:ext cx="7153800" cy="5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Confusion Matrices</a:t>
            </a:r>
            <a:endParaRPr sz="2800"/>
          </a:p>
        </p:txBody>
      </p:sp>
      <p:pic>
        <p:nvPicPr>
          <p:cNvPr id="193" name="Google Shape;193;p23"/>
          <p:cNvPicPr preferRelativeResize="0"/>
          <p:nvPr/>
        </p:nvPicPr>
        <p:blipFill>
          <a:blip r:embed="rId3">
            <a:alphaModFix/>
          </a:blip>
          <a:stretch>
            <a:fillRect/>
          </a:stretch>
        </p:blipFill>
        <p:spPr>
          <a:xfrm>
            <a:off x="152375" y="1376138"/>
            <a:ext cx="2743200" cy="2391221"/>
          </a:xfrm>
          <a:prstGeom prst="rect">
            <a:avLst/>
          </a:prstGeom>
          <a:noFill/>
          <a:ln>
            <a:noFill/>
          </a:ln>
        </p:spPr>
      </p:pic>
      <p:pic>
        <p:nvPicPr>
          <p:cNvPr id="194" name="Google Shape;194;p23"/>
          <p:cNvPicPr preferRelativeResize="0"/>
          <p:nvPr/>
        </p:nvPicPr>
        <p:blipFill>
          <a:blip r:embed="rId4">
            <a:alphaModFix/>
          </a:blip>
          <a:stretch>
            <a:fillRect/>
          </a:stretch>
        </p:blipFill>
        <p:spPr>
          <a:xfrm>
            <a:off x="6248418" y="1377136"/>
            <a:ext cx="2743200" cy="2389239"/>
          </a:xfrm>
          <a:prstGeom prst="rect">
            <a:avLst/>
          </a:prstGeom>
          <a:noFill/>
          <a:ln>
            <a:noFill/>
          </a:ln>
        </p:spPr>
      </p:pic>
      <p:pic>
        <p:nvPicPr>
          <p:cNvPr id="195" name="Google Shape;195;p23"/>
          <p:cNvPicPr preferRelativeResize="0"/>
          <p:nvPr/>
        </p:nvPicPr>
        <p:blipFill>
          <a:blip r:embed="rId5">
            <a:alphaModFix/>
          </a:blip>
          <a:stretch>
            <a:fillRect/>
          </a:stretch>
        </p:blipFill>
        <p:spPr>
          <a:xfrm>
            <a:off x="3200400" y="1373150"/>
            <a:ext cx="2743200" cy="23972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052550" y="393750"/>
            <a:ext cx="7038900" cy="55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Model Insights</a:t>
            </a:r>
            <a:endParaRPr sz="2800"/>
          </a:p>
        </p:txBody>
      </p:sp>
      <p:sp>
        <p:nvSpPr>
          <p:cNvPr id="201" name="Google Shape;201;p24"/>
          <p:cNvSpPr txBox="1">
            <a:spLocks noGrp="1"/>
          </p:cNvSpPr>
          <p:nvPr>
            <p:ph type="body" idx="1"/>
          </p:nvPr>
        </p:nvSpPr>
        <p:spPr>
          <a:xfrm>
            <a:off x="1035975" y="945150"/>
            <a:ext cx="7081800" cy="3689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latin typeface="Lato Light"/>
                <a:ea typeface="Lato Light"/>
                <a:cs typeface="Lato Light"/>
                <a:sym typeface="Lato Light"/>
              </a:rPr>
              <a:t>It is clear that the Linear Regression model has better accuracy</a:t>
            </a:r>
            <a:endParaRPr sz="1600">
              <a:latin typeface="Lato Light"/>
              <a:ea typeface="Lato Light"/>
              <a:cs typeface="Lato Light"/>
              <a:sym typeface="Lato Light"/>
            </a:endParaRPr>
          </a:p>
          <a:p>
            <a:pPr marL="0" lvl="0" indent="0" algn="l" rtl="0">
              <a:lnSpc>
                <a:spcPct val="115000"/>
              </a:lnSpc>
              <a:spcBef>
                <a:spcPts val="0"/>
              </a:spcBef>
              <a:spcAft>
                <a:spcPts val="0"/>
              </a:spcAft>
              <a:buNone/>
            </a:pPr>
            <a:r>
              <a:rPr lang="en" sz="1600">
                <a:latin typeface="Lato Light"/>
                <a:ea typeface="Lato Light"/>
                <a:cs typeface="Lato Light"/>
                <a:sym typeface="Lato Light"/>
              </a:rPr>
              <a:t>	(0.7536 vs 0.7240 and 0.7369)</a:t>
            </a:r>
            <a:endParaRPr sz="1600">
              <a:latin typeface="Lato Light"/>
              <a:ea typeface="Lato Light"/>
              <a:cs typeface="Lato Light"/>
              <a:sym typeface="Lato Light"/>
            </a:endParaRPr>
          </a:p>
          <a:p>
            <a:pPr marL="0" lvl="0" indent="0" algn="l" rtl="0">
              <a:lnSpc>
                <a:spcPct val="115000"/>
              </a:lnSpc>
              <a:spcBef>
                <a:spcPts val="1200"/>
              </a:spcBef>
              <a:spcAft>
                <a:spcPts val="0"/>
              </a:spcAft>
              <a:buNone/>
            </a:pPr>
            <a:r>
              <a:rPr lang="en" sz="1600">
                <a:latin typeface="Lato Light"/>
                <a:ea typeface="Lato Light"/>
                <a:cs typeface="Lato Light"/>
                <a:sym typeface="Lato Light"/>
              </a:rPr>
              <a:t>However, the priority with this prediction is to decrease false negatives and increasing true positives, as we wish to identify the patients that are at-risk or are already suffering from diabetes.</a:t>
            </a:r>
            <a:endParaRPr sz="1600">
              <a:latin typeface="Lato Light"/>
              <a:ea typeface="Lato Light"/>
              <a:cs typeface="Lato Light"/>
              <a:sym typeface="Lato Light"/>
            </a:endParaRPr>
          </a:p>
          <a:p>
            <a:pPr marL="0" lvl="0" indent="0" algn="l" rtl="0">
              <a:lnSpc>
                <a:spcPct val="115000"/>
              </a:lnSpc>
              <a:spcBef>
                <a:spcPts val="1200"/>
              </a:spcBef>
              <a:spcAft>
                <a:spcPts val="0"/>
              </a:spcAft>
              <a:buNone/>
            </a:pPr>
            <a:r>
              <a:rPr lang="en" sz="1600">
                <a:latin typeface="Lato Light"/>
                <a:ea typeface="Lato Light"/>
                <a:cs typeface="Lato Light"/>
                <a:sym typeface="Lato Light"/>
              </a:rPr>
              <a:t>Thus, we have to prioritise recall while maintaining a reasonable accuracy.</a:t>
            </a:r>
            <a:endParaRPr sz="1600">
              <a:latin typeface="Lato Light"/>
              <a:ea typeface="Lato Light"/>
              <a:cs typeface="Lato Light"/>
              <a:sym typeface="Lato Light"/>
            </a:endParaRPr>
          </a:p>
          <a:p>
            <a:pPr marL="0" lvl="0" indent="0" algn="l" rtl="0">
              <a:lnSpc>
                <a:spcPct val="115000"/>
              </a:lnSpc>
              <a:spcBef>
                <a:spcPts val="1200"/>
              </a:spcBef>
              <a:spcAft>
                <a:spcPts val="0"/>
              </a:spcAft>
              <a:buNone/>
            </a:pPr>
            <a:r>
              <a:rPr lang="en" sz="1600">
                <a:latin typeface="Lato Light"/>
                <a:ea typeface="Lato Light"/>
                <a:cs typeface="Lato Light"/>
                <a:sym typeface="Lato Light"/>
              </a:rPr>
              <a:t>Hence, we suggest using the Neural Network Model which has the highest recall, by a significant margin.</a:t>
            </a:r>
            <a:endParaRPr sz="1600">
              <a:latin typeface="Lato Light"/>
              <a:ea typeface="Lato Light"/>
              <a:cs typeface="Lato Light"/>
              <a:sym typeface="Lato Light"/>
            </a:endParaRPr>
          </a:p>
          <a:p>
            <a:pPr marL="0" lvl="0" indent="457200" algn="l" rtl="0">
              <a:lnSpc>
                <a:spcPct val="100000"/>
              </a:lnSpc>
              <a:spcBef>
                <a:spcPts val="0"/>
              </a:spcBef>
              <a:spcAft>
                <a:spcPts val="0"/>
              </a:spcAft>
              <a:buNone/>
            </a:pPr>
            <a:r>
              <a:rPr lang="en" sz="1600">
                <a:latin typeface="Lato Light"/>
                <a:ea typeface="Lato Light"/>
                <a:cs typeface="Lato Light"/>
                <a:sym typeface="Lato Light"/>
              </a:rPr>
              <a:t>(0.8983 vs 0.7895 and 0.7808)</a:t>
            </a:r>
            <a:endParaRPr sz="1600">
              <a:latin typeface="Lato Light"/>
              <a:ea typeface="Lato Light"/>
              <a:cs typeface="Lato Light"/>
              <a:sym typeface="Lato Light"/>
            </a:endParaRPr>
          </a:p>
          <a:p>
            <a:pPr marL="0" lvl="0" indent="0" algn="l" rtl="0">
              <a:lnSpc>
                <a:spcPct val="115000"/>
              </a:lnSpc>
              <a:spcBef>
                <a:spcPts val="0"/>
              </a:spcBef>
              <a:spcAft>
                <a:spcPts val="0"/>
              </a:spcAft>
              <a:buNone/>
            </a:pPr>
            <a:endParaRPr sz="1600">
              <a:latin typeface="Lato Light"/>
              <a:ea typeface="Lato Light"/>
              <a:cs typeface="Lato Light"/>
              <a:sym typeface="Lato Light"/>
            </a:endParaRPr>
          </a:p>
          <a:p>
            <a:pPr marL="0" lvl="0" indent="0" algn="l" rtl="0">
              <a:lnSpc>
                <a:spcPct val="115000"/>
              </a:lnSpc>
              <a:spcBef>
                <a:spcPts val="1200"/>
              </a:spcBef>
              <a:spcAft>
                <a:spcPts val="0"/>
              </a:spcAft>
              <a:buNone/>
            </a:pPr>
            <a:endParaRPr sz="1600">
              <a:latin typeface="Lato Light"/>
              <a:ea typeface="Lato Light"/>
              <a:cs typeface="Lato Light"/>
              <a:sym typeface="Lato Light"/>
            </a:endParaRPr>
          </a:p>
          <a:p>
            <a:pPr marL="0" lvl="0" indent="0" algn="l" rtl="0">
              <a:lnSpc>
                <a:spcPct val="115000"/>
              </a:lnSpc>
              <a:spcBef>
                <a:spcPts val="1200"/>
              </a:spcBef>
              <a:spcAft>
                <a:spcPts val="1200"/>
              </a:spcAft>
              <a:buNone/>
            </a:pPr>
            <a:endParaRPr sz="1600">
              <a:latin typeface="Lato Light"/>
              <a:ea typeface="Lato Light"/>
              <a:cs typeface="Lato Light"/>
              <a:sym typeface="La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
              <a:t>Code</a:t>
            </a:r>
            <a:endParaRPr/>
          </a:p>
          <a:p>
            <a:pPr marL="0" lvl="0" indent="0" algn="r" rtl="0">
              <a:spcBef>
                <a:spcPts val="0"/>
              </a:spcBef>
              <a:spcAft>
                <a:spcPts val="0"/>
              </a:spcAft>
              <a:buNone/>
            </a:pPr>
            <a:r>
              <a:rPr lang="en"/>
              <a:t>Walkthrough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
              <a:t>Team Contributions</a:t>
            </a:r>
            <a:endParaRPr sz="1600">
              <a:latin typeface="Montserrat Medium"/>
              <a:ea typeface="Montserrat Medium"/>
              <a:cs typeface="Montserrat Medium"/>
              <a:sym typeface="Montserrat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1297500" y="393750"/>
            <a:ext cx="7038900" cy="65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t>Team 404</a:t>
            </a:r>
            <a:endParaRPr sz="2800"/>
          </a:p>
        </p:txBody>
      </p:sp>
      <p:sp>
        <p:nvSpPr>
          <p:cNvPr id="212" name="Google Shape;212;p26"/>
          <p:cNvSpPr txBox="1">
            <a:spLocks noGrp="1"/>
          </p:cNvSpPr>
          <p:nvPr>
            <p:ph type="body" idx="1"/>
          </p:nvPr>
        </p:nvSpPr>
        <p:spPr>
          <a:xfrm>
            <a:off x="1297500" y="1053200"/>
            <a:ext cx="7038900" cy="3825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dirty="0"/>
              <a:t>Alena Maria Thomas</a:t>
            </a:r>
            <a:r>
              <a:rPr lang="en" sz="1600" dirty="0">
                <a:latin typeface="Lato Light"/>
                <a:ea typeface="Lato Light"/>
                <a:cs typeface="Lato Light"/>
                <a:sym typeface="Lato Light"/>
              </a:rPr>
              <a:t> | MDS202303</a:t>
            </a:r>
            <a:endParaRPr sz="1600" dirty="0">
              <a:latin typeface="Lato Light"/>
              <a:ea typeface="Lato Light"/>
              <a:cs typeface="Lato Light"/>
              <a:sym typeface="Lato Light"/>
            </a:endParaRPr>
          </a:p>
          <a:p>
            <a:pPr marL="0" lvl="0" indent="457200" algn="l" rtl="0">
              <a:lnSpc>
                <a:spcPct val="115000"/>
              </a:lnSpc>
              <a:spcBef>
                <a:spcPts val="0"/>
              </a:spcBef>
              <a:spcAft>
                <a:spcPts val="0"/>
              </a:spcAft>
              <a:buNone/>
            </a:pPr>
            <a:r>
              <a:rPr lang="en" sz="1600" dirty="0">
                <a:latin typeface="Lato Light"/>
                <a:ea typeface="Lato Light"/>
                <a:cs typeface="Lato Light"/>
                <a:sym typeface="Lato Light"/>
              </a:rPr>
              <a:t>Implemented Deep Neural network</a:t>
            </a:r>
            <a:endParaRPr sz="1600" dirty="0">
              <a:latin typeface="Lato Light"/>
              <a:ea typeface="Lato Light"/>
              <a:cs typeface="Lato Light"/>
              <a:sym typeface="Lato Light"/>
            </a:endParaRPr>
          </a:p>
          <a:p>
            <a:pPr marL="0" lvl="0" indent="0" algn="l" rtl="0">
              <a:lnSpc>
                <a:spcPct val="115000"/>
              </a:lnSpc>
              <a:spcBef>
                <a:spcPts val="1200"/>
              </a:spcBef>
              <a:spcAft>
                <a:spcPts val="0"/>
              </a:spcAft>
              <a:buNone/>
            </a:pPr>
            <a:r>
              <a:rPr lang="en" sz="1600" b="1" dirty="0"/>
              <a:t>Ananya Kaushal</a:t>
            </a:r>
            <a:r>
              <a:rPr lang="en" sz="1600" dirty="0">
                <a:latin typeface="Lato Light"/>
                <a:ea typeface="Lato Light"/>
                <a:cs typeface="Lato Light"/>
                <a:sym typeface="Lato Light"/>
              </a:rPr>
              <a:t> | MDS202306</a:t>
            </a:r>
            <a:endParaRPr sz="1600" dirty="0">
              <a:latin typeface="Lato Light"/>
              <a:ea typeface="Lato Light"/>
              <a:cs typeface="Lato Light"/>
              <a:sym typeface="Lato Light"/>
            </a:endParaRPr>
          </a:p>
          <a:p>
            <a:pPr marL="0" lvl="0" indent="457200" algn="l" rtl="0">
              <a:lnSpc>
                <a:spcPct val="115000"/>
              </a:lnSpc>
              <a:spcBef>
                <a:spcPts val="0"/>
              </a:spcBef>
              <a:spcAft>
                <a:spcPts val="0"/>
              </a:spcAft>
              <a:buNone/>
            </a:pPr>
            <a:r>
              <a:rPr lang="en" sz="1600" dirty="0">
                <a:latin typeface="Lato Light"/>
                <a:ea typeface="Lato Light"/>
                <a:cs typeface="Lato Light"/>
                <a:sym typeface="Lato Light"/>
              </a:rPr>
              <a:t>Created slides and compared various models’ performances</a:t>
            </a:r>
            <a:endParaRPr sz="1600" dirty="0">
              <a:latin typeface="Lato Light"/>
              <a:ea typeface="Lato Light"/>
              <a:cs typeface="Lato Light"/>
              <a:sym typeface="Lato Light"/>
            </a:endParaRPr>
          </a:p>
          <a:p>
            <a:pPr marL="0" lvl="0" indent="0" algn="l" rtl="0">
              <a:lnSpc>
                <a:spcPct val="115000"/>
              </a:lnSpc>
              <a:spcBef>
                <a:spcPts val="1200"/>
              </a:spcBef>
              <a:spcAft>
                <a:spcPts val="0"/>
              </a:spcAft>
              <a:buNone/>
            </a:pPr>
            <a:r>
              <a:rPr lang="en" sz="1600" b="1" dirty="0"/>
              <a:t>Om Hrishikesh Ambaye</a:t>
            </a:r>
            <a:r>
              <a:rPr lang="en" sz="1600" dirty="0">
                <a:latin typeface="Lato Light"/>
                <a:ea typeface="Lato Light"/>
                <a:cs typeface="Lato Light"/>
                <a:sym typeface="Lato Light"/>
              </a:rPr>
              <a:t> | MDS202338</a:t>
            </a:r>
            <a:endParaRPr sz="1600" dirty="0">
              <a:latin typeface="Lato Light"/>
              <a:ea typeface="Lato Light"/>
              <a:cs typeface="Lato Light"/>
              <a:sym typeface="Lato Light"/>
            </a:endParaRPr>
          </a:p>
          <a:p>
            <a:pPr marL="0" lvl="0" indent="457200" algn="l" rtl="0">
              <a:lnSpc>
                <a:spcPct val="115000"/>
              </a:lnSpc>
              <a:spcBef>
                <a:spcPts val="0"/>
              </a:spcBef>
              <a:spcAft>
                <a:spcPts val="0"/>
              </a:spcAft>
              <a:buNone/>
            </a:pPr>
            <a:r>
              <a:rPr lang="en" sz="1600" dirty="0">
                <a:latin typeface="Lato Light"/>
                <a:ea typeface="Lato Light"/>
                <a:cs typeface="Lato Light"/>
                <a:sym typeface="Lato Light"/>
              </a:rPr>
              <a:t>Created slides and looked at the challenges and tradeoffs</a:t>
            </a:r>
            <a:endParaRPr sz="1600" dirty="0">
              <a:latin typeface="Lato Light"/>
              <a:ea typeface="Lato Light"/>
              <a:cs typeface="Lato Light"/>
              <a:sym typeface="Lato Light"/>
            </a:endParaRPr>
          </a:p>
          <a:p>
            <a:pPr marL="0" lvl="0" indent="0" algn="l" rtl="0">
              <a:lnSpc>
                <a:spcPct val="115000"/>
              </a:lnSpc>
              <a:spcBef>
                <a:spcPts val="1200"/>
              </a:spcBef>
              <a:spcAft>
                <a:spcPts val="0"/>
              </a:spcAft>
              <a:buNone/>
            </a:pPr>
            <a:r>
              <a:rPr lang="en" sz="1600" b="1" dirty="0"/>
              <a:t>Siddhant Shah</a:t>
            </a:r>
            <a:r>
              <a:rPr lang="en" sz="1600" dirty="0">
                <a:latin typeface="Lato Light"/>
                <a:ea typeface="Lato Light"/>
                <a:cs typeface="Lato Light"/>
                <a:sym typeface="Lato Light"/>
              </a:rPr>
              <a:t> | BMC202171</a:t>
            </a:r>
            <a:endParaRPr sz="1600" dirty="0">
              <a:latin typeface="Lato Light"/>
              <a:ea typeface="Lato Light"/>
              <a:cs typeface="Lato Light"/>
              <a:sym typeface="Lato Light"/>
            </a:endParaRPr>
          </a:p>
          <a:p>
            <a:pPr marL="0" lvl="0" indent="457200" algn="l" rtl="0">
              <a:lnSpc>
                <a:spcPct val="115000"/>
              </a:lnSpc>
              <a:spcBef>
                <a:spcPts val="0"/>
              </a:spcBef>
              <a:spcAft>
                <a:spcPts val="1200"/>
              </a:spcAft>
              <a:buNone/>
            </a:pPr>
            <a:r>
              <a:rPr lang="en" sz="1600" dirty="0">
                <a:latin typeface="Lato Light"/>
                <a:ea typeface="Lato Light"/>
                <a:cs typeface="Lato Light"/>
                <a:sym typeface="Lato Light"/>
              </a:rPr>
              <a:t>Implemented Linear Regression and Decision Tree Classifiers</a:t>
            </a:r>
            <a:endParaRPr sz="1600" dirty="0">
              <a:latin typeface="Lato Light"/>
              <a:ea typeface="Lato Light"/>
              <a:cs typeface="Lato Light"/>
              <a:sym typeface="La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
              <a:t>Questions</a:t>
            </a:r>
            <a:endParaRPr sz="1600">
              <a:latin typeface="Montserrat Medium"/>
              <a:ea typeface="Montserrat Medium"/>
              <a:cs typeface="Montserrat Medium"/>
              <a:sym typeface="Montserra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
              <a:t>Problem Statement</a:t>
            </a:r>
            <a:endParaRPr sz="1600">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1049550" y="375575"/>
            <a:ext cx="7044900" cy="59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Introduction to the Problem</a:t>
            </a:r>
            <a:endParaRPr sz="2820"/>
          </a:p>
        </p:txBody>
      </p:sp>
      <p:sp>
        <p:nvSpPr>
          <p:cNvPr id="146" name="Google Shape;146;p15"/>
          <p:cNvSpPr txBox="1">
            <a:spLocks noGrp="1"/>
          </p:cNvSpPr>
          <p:nvPr>
            <p:ph type="body" idx="1"/>
          </p:nvPr>
        </p:nvSpPr>
        <p:spPr>
          <a:xfrm>
            <a:off x="1049550" y="972275"/>
            <a:ext cx="7044900" cy="3727800"/>
          </a:xfrm>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SzPts val="1600"/>
              <a:buFont typeface="Lato Light"/>
              <a:buChar char="●"/>
            </a:pPr>
            <a:r>
              <a:rPr lang="en" sz="1600">
                <a:latin typeface="Lato Light"/>
                <a:ea typeface="Lato Light"/>
                <a:cs typeface="Lato Light"/>
                <a:sym typeface="Lato Light"/>
              </a:rPr>
              <a:t>Diabetes is a serious chronic disease in which individuals lose the ability to effectively regulate levels of glucose in the blood, and can lead to reduced quality of life and life expectancy.</a:t>
            </a:r>
            <a:endParaRPr sz="1600">
              <a:latin typeface="Lato Light"/>
              <a:ea typeface="Lato Light"/>
              <a:cs typeface="Lato Light"/>
              <a:sym typeface="Lato Light"/>
            </a:endParaRPr>
          </a:p>
          <a:p>
            <a:pPr marL="457200" lvl="0" indent="-330200" algn="l" rtl="0">
              <a:lnSpc>
                <a:spcPct val="115000"/>
              </a:lnSpc>
              <a:spcBef>
                <a:spcPts val="0"/>
              </a:spcBef>
              <a:spcAft>
                <a:spcPts val="0"/>
              </a:spcAft>
              <a:buSzPts val="1600"/>
              <a:buFont typeface="Lato Light"/>
              <a:buChar char="●"/>
            </a:pPr>
            <a:r>
              <a:rPr lang="en" sz="1600">
                <a:latin typeface="Lato Light"/>
                <a:ea typeface="Lato Light"/>
                <a:cs typeface="Lato Light"/>
                <a:sym typeface="Lato Light"/>
              </a:rPr>
              <a:t>Complications like heart disease, vision loss, lower-limb amputation, and kidney disease are associated with chronically high levels of sugar remaining in the bloodstream for those with diabetes.</a:t>
            </a:r>
            <a:endParaRPr sz="1600">
              <a:latin typeface="Lato Light"/>
              <a:ea typeface="Lato Light"/>
              <a:cs typeface="Lato Light"/>
              <a:sym typeface="Lato Light"/>
            </a:endParaRPr>
          </a:p>
          <a:p>
            <a:pPr marL="457200" lvl="0" indent="-330200" algn="l" rtl="0">
              <a:lnSpc>
                <a:spcPct val="115000"/>
              </a:lnSpc>
              <a:spcBef>
                <a:spcPts val="0"/>
              </a:spcBef>
              <a:spcAft>
                <a:spcPts val="0"/>
              </a:spcAft>
              <a:buSzPts val="1600"/>
              <a:buFont typeface="Lato Light"/>
              <a:buChar char="●"/>
            </a:pPr>
            <a:r>
              <a:rPr lang="en" sz="1600">
                <a:latin typeface="Lato Light"/>
                <a:ea typeface="Lato Light"/>
                <a:cs typeface="Lato Light"/>
                <a:sym typeface="Lato Light"/>
              </a:rPr>
              <a:t>Early diagnosis can lead to lifestyle changes and more effective treatment, making predictive models for diabetes risk important tools for public and public health officials.</a:t>
            </a:r>
            <a:endParaRPr sz="1600">
              <a:latin typeface="Lato Light"/>
              <a:ea typeface="Lato Light"/>
              <a:cs typeface="Lato Light"/>
              <a:sym typeface="La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1095000" y="393750"/>
            <a:ext cx="6954000" cy="6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t>Context</a:t>
            </a:r>
            <a:endParaRPr sz="2800"/>
          </a:p>
        </p:txBody>
      </p:sp>
      <p:sp>
        <p:nvSpPr>
          <p:cNvPr id="152" name="Google Shape;152;p16"/>
          <p:cNvSpPr txBox="1">
            <a:spLocks noGrp="1"/>
          </p:cNvSpPr>
          <p:nvPr>
            <p:ph type="body" idx="1"/>
          </p:nvPr>
        </p:nvSpPr>
        <p:spPr>
          <a:xfrm>
            <a:off x="1095000" y="1008750"/>
            <a:ext cx="6954000" cy="3744000"/>
          </a:xfrm>
          <a:prstGeom prst="rect">
            <a:avLst/>
          </a:prstGeom>
        </p:spPr>
        <p:txBody>
          <a:bodyPr spcFirstLastPara="1" wrap="square" lIns="91425" tIns="91425" rIns="91425" bIns="91425" anchor="t" anchorCtr="0">
            <a:noAutofit/>
          </a:bodyPr>
          <a:lstStyle/>
          <a:p>
            <a:pPr marL="457200" lvl="0" indent="-330200" algn="l" rtl="0">
              <a:lnSpc>
                <a:spcPct val="125000"/>
              </a:lnSpc>
              <a:spcBef>
                <a:spcPts val="0"/>
              </a:spcBef>
              <a:spcAft>
                <a:spcPts val="0"/>
              </a:spcAft>
              <a:buSzPts val="1600"/>
              <a:buChar char="●"/>
            </a:pPr>
            <a:r>
              <a:rPr lang="en" sz="1600">
                <a:latin typeface="Lato Light"/>
                <a:ea typeface="Lato Light"/>
                <a:cs typeface="Lato Light"/>
                <a:sym typeface="Lato Light"/>
              </a:rPr>
              <a:t>CDC has indicated that as of 2018, </a:t>
            </a:r>
            <a:r>
              <a:rPr lang="en" sz="1600" b="1"/>
              <a:t>34.2 million</a:t>
            </a:r>
            <a:r>
              <a:rPr lang="en" sz="1600">
                <a:latin typeface="Lato Light"/>
                <a:ea typeface="Lato Light"/>
                <a:cs typeface="Lato Light"/>
                <a:sym typeface="Lato Light"/>
              </a:rPr>
              <a:t> Americans have diabetes and </a:t>
            </a:r>
            <a:r>
              <a:rPr lang="en" sz="1600" b="1"/>
              <a:t>88 million</a:t>
            </a:r>
            <a:r>
              <a:rPr lang="en" sz="1600">
                <a:latin typeface="Lato Light"/>
                <a:ea typeface="Lato Light"/>
                <a:cs typeface="Lato Light"/>
                <a:sym typeface="Lato Light"/>
              </a:rPr>
              <a:t> have prediabetes. Furthermore, the CDC estimates that 1 in 5 diabetics, and roughly 8 in 10 pre-diabetics are unaware of their risk. </a:t>
            </a:r>
            <a:endParaRPr sz="1600">
              <a:latin typeface="Lato Light"/>
              <a:ea typeface="Lato Light"/>
              <a:cs typeface="Lato Light"/>
              <a:sym typeface="Lato Light"/>
            </a:endParaRPr>
          </a:p>
          <a:p>
            <a:pPr marL="457200" lvl="0" indent="-330200" algn="l" rtl="0">
              <a:lnSpc>
                <a:spcPct val="125000"/>
              </a:lnSpc>
              <a:spcBef>
                <a:spcPts val="0"/>
              </a:spcBef>
              <a:spcAft>
                <a:spcPts val="0"/>
              </a:spcAft>
              <a:buSzPts val="1600"/>
              <a:buFont typeface="Lato Light"/>
              <a:buChar char="●"/>
            </a:pPr>
            <a:r>
              <a:rPr lang="en" sz="1600">
                <a:latin typeface="Lato Light"/>
                <a:ea typeface="Lato Light"/>
                <a:cs typeface="Lato Light"/>
                <a:sym typeface="Lato Light"/>
              </a:rPr>
              <a:t>Diabetes ranks as the </a:t>
            </a:r>
            <a:r>
              <a:rPr lang="en" sz="1600" b="1"/>
              <a:t>seventh leading cause</a:t>
            </a:r>
            <a:r>
              <a:rPr lang="en" sz="1600">
                <a:latin typeface="Lato Light"/>
                <a:ea typeface="Lato Light"/>
                <a:cs typeface="Lato Light"/>
                <a:sym typeface="Lato Light"/>
              </a:rPr>
              <a:t> of death in America, emphasizing the need for effective management and treatment strategies.</a:t>
            </a:r>
            <a:endParaRPr sz="1600">
              <a:latin typeface="Lato Light"/>
              <a:ea typeface="Lato Light"/>
              <a:cs typeface="Lato Light"/>
              <a:sym typeface="Lato Light"/>
            </a:endParaRPr>
          </a:p>
          <a:p>
            <a:pPr marL="457200" lvl="0" indent="-330200" algn="l" rtl="0">
              <a:lnSpc>
                <a:spcPct val="125000"/>
              </a:lnSpc>
              <a:spcBef>
                <a:spcPts val="0"/>
              </a:spcBef>
              <a:spcAft>
                <a:spcPts val="0"/>
              </a:spcAft>
              <a:buSzPts val="1600"/>
              <a:buFont typeface="Lato Light"/>
              <a:buChar char="●"/>
            </a:pPr>
            <a:r>
              <a:rPr lang="en" sz="1600">
                <a:latin typeface="Lato Light"/>
                <a:ea typeface="Lato Light"/>
                <a:cs typeface="Lato Light"/>
                <a:sym typeface="Lato Light"/>
              </a:rPr>
              <a:t>Diabetes also places a massive burden on the economy, with diagnosed diabetes costs of roughly </a:t>
            </a:r>
            <a:r>
              <a:rPr lang="en" sz="1600" b="1"/>
              <a:t>$327 billion dollars</a:t>
            </a:r>
            <a:r>
              <a:rPr lang="en" sz="1600">
                <a:latin typeface="Lato Light"/>
                <a:ea typeface="Lato Light"/>
                <a:cs typeface="Lato Light"/>
                <a:sym typeface="Lato Light"/>
              </a:rPr>
              <a:t> and total costs with undiagnosed diabetes and prediabetes approaching </a:t>
            </a:r>
            <a:r>
              <a:rPr lang="en" sz="1600" b="1"/>
              <a:t>$400 billion dollars</a:t>
            </a:r>
            <a:r>
              <a:rPr lang="en" sz="1600">
                <a:latin typeface="Lato Light"/>
                <a:ea typeface="Lato Light"/>
                <a:cs typeface="Lato Light"/>
                <a:sym typeface="Lato Light"/>
              </a:rPr>
              <a:t> annually.</a:t>
            </a:r>
            <a:endParaRPr sz="1600">
              <a:latin typeface="Lato Light"/>
              <a:ea typeface="Lato Light"/>
              <a:cs typeface="Lato Light"/>
              <a:sym typeface="Lato Light"/>
            </a:endParaRPr>
          </a:p>
          <a:p>
            <a:pPr marL="0" lvl="0" indent="0" algn="l" rtl="0">
              <a:lnSpc>
                <a:spcPct val="125000"/>
              </a:lnSpc>
              <a:spcBef>
                <a:spcPts val="0"/>
              </a:spcBef>
              <a:spcAft>
                <a:spcPts val="0"/>
              </a:spcAft>
              <a:buNone/>
            </a:pPr>
            <a:endParaRPr sz="1600">
              <a:latin typeface="Lato Light"/>
              <a:ea typeface="Lato Light"/>
              <a:cs typeface="Lato Light"/>
              <a:sym typeface="La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128150" y="393750"/>
            <a:ext cx="6887700" cy="62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t>Dataset</a:t>
            </a:r>
            <a:endParaRPr sz="2800"/>
          </a:p>
        </p:txBody>
      </p:sp>
      <p:sp>
        <p:nvSpPr>
          <p:cNvPr id="158" name="Google Shape;158;p17"/>
          <p:cNvSpPr txBox="1">
            <a:spLocks noGrp="1"/>
          </p:cNvSpPr>
          <p:nvPr>
            <p:ph type="body" idx="1"/>
          </p:nvPr>
        </p:nvSpPr>
        <p:spPr>
          <a:xfrm>
            <a:off x="1128150" y="1018050"/>
            <a:ext cx="6887700" cy="412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Lato Light"/>
                <a:ea typeface="Lato Light"/>
                <a:cs typeface="Lato Light"/>
                <a:sym typeface="Lato Light"/>
              </a:rPr>
              <a:t>Link: </a:t>
            </a:r>
            <a:r>
              <a:rPr lang="en" sz="1400" u="sng" dirty="0">
                <a:solidFill>
                  <a:schemeClr val="hlink"/>
                </a:solidFill>
                <a:latin typeface="Lato Light"/>
                <a:ea typeface="Lato Light"/>
                <a:cs typeface="Lato Light"/>
                <a:sym typeface="Lato Light"/>
                <a:hlinkClick r:id="rId3"/>
              </a:rPr>
              <a:t>https://www.kaggle.com/datasets/alexteboul/diabetes-health-indicators-dataset</a:t>
            </a:r>
            <a:endParaRPr sz="1400" dirty="0">
              <a:latin typeface="Lato Light"/>
              <a:ea typeface="Lato Light"/>
              <a:cs typeface="Lato Light"/>
              <a:sym typeface="Lato Light"/>
            </a:endParaRPr>
          </a:p>
          <a:p>
            <a:pPr marL="0" lvl="0" indent="0" algn="l" rtl="0">
              <a:spcBef>
                <a:spcPts val="1200"/>
              </a:spcBef>
              <a:spcAft>
                <a:spcPts val="0"/>
              </a:spcAft>
              <a:buNone/>
            </a:pPr>
            <a:r>
              <a:rPr lang="en" sz="1600" dirty="0">
                <a:solidFill>
                  <a:srgbClr val="FFFFFF"/>
                </a:solidFill>
                <a:latin typeface="Lato Light"/>
                <a:ea typeface="Lato Light"/>
                <a:cs typeface="Lato Light"/>
                <a:sym typeface="Lato Light"/>
              </a:rPr>
              <a:t>This is a clean dataset of </a:t>
            </a:r>
            <a:r>
              <a:rPr lang="en" sz="1600" b="1" dirty="0">
                <a:solidFill>
                  <a:srgbClr val="FFFFFF"/>
                </a:solidFill>
              </a:rPr>
              <a:t>70,692 survey responses</a:t>
            </a:r>
            <a:r>
              <a:rPr lang="en" sz="1600" dirty="0">
                <a:solidFill>
                  <a:srgbClr val="FFFFFF"/>
                </a:solidFill>
                <a:latin typeface="Lato Light"/>
                <a:ea typeface="Lato Light"/>
                <a:cs typeface="Lato Light"/>
                <a:sym typeface="Lato Light"/>
              </a:rPr>
              <a:t> to the CDC's BRFSS 2015. It has an equal 50-50 split of respondents with no diabetes and with either prediabetes or diabetes. The target variable </a:t>
            </a:r>
            <a:r>
              <a:rPr lang="en" sz="1600" i="1" dirty="0" err="1">
                <a:solidFill>
                  <a:srgbClr val="FFFFFF"/>
                </a:solidFill>
              </a:rPr>
              <a:t>Diabetes_binary</a:t>
            </a:r>
            <a:r>
              <a:rPr lang="en" sz="1600" i="1" dirty="0">
                <a:solidFill>
                  <a:srgbClr val="FFFFFF"/>
                </a:solidFill>
                <a:latin typeface="Lato Light"/>
                <a:ea typeface="Lato Light"/>
                <a:cs typeface="Lato Light"/>
                <a:sym typeface="Lato Light"/>
              </a:rPr>
              <a:t> </a:t>
            </a:r>
            <a:r>
              <a:rPr lang="en" sz="1600" dirty="0">
                <a:solidFill>
                  <a:srgbClr val="FFFFFF"/>
                </a:solidFill>
                <a:latin typeface="Lato Light"/>
                <a:ea typeface="Lato Light"/>
                <a:cs typeface="Lato Light"/>
                <a:sym typeface="Lato Light"/>
              </a:rPr>
              <a:t>has 2 classes. 0 is for no diabetes, and 1 is for prediabetes or diabetes. This dataset has 21 feature variables and is balanced.</a:t>
            </a:r>
            <a:endParaRPr sz="1600" dirty="0">
              <a:solidFill>
                <a:srgbClr val="FFFFFF"/>
              </a:solidFill>
              <a:latin typeface="Lato Light"/>
              <a:ea typeface="Lato Light"/>
              <a:cs typeface="Lato Light"/>
              <a:sym typeface="Lato Light"/>
            </a:endParaRPr>
          </a:p>
          <a:p>
            <a:pPr marL="0" lvl="0" indent="0" algn="l" rtl="0">
              <a:spcBef>
                <a:spcPts val="1200"/>
              </a:spcBef>
              <a:spcAft>
                <a:spcPts val="1200"/>
              </a:spcAft>
              <a:buNone/>
            </a:pPr>
            <a:r>
              <a:rPr lang="en" sz="1600" dirty="0">
                <a:solidFill>
                  <a:srgbClr val="FFFFFF"/>
                </a:solidFill>
                <a:latin typeface="Lato Light"/>
                <a:ea typeface="Lato Light"/>
                <a:cs typeface="Lato Light"/>
                <a:sym typeface="Lato Light"/>
              </a:rPr>
              <a:t>The Behavioral Risk Factor Surveillance System (BRFSS) is a health-related telephone survey that is collected annually by the CDC. Each year, the survey collects responses from over 400,000 Americans on health-related risk behaviors, chronic health conditions, and the use of preventative services.</a:t>
            </a:r>
            <a:endParaRPr sz="1600" dirty="0">
              <a:solidFill>
                <a:srgbClr val="FFFFFF"/>
              </a:solidFill>
              <a:latin typeface="Lato Light"/>
              <a:ea typeface="Lato Light"/>
              <a:cs typeface="Lato Light"/>
              <a:sym typeface="La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052550" y="384650"/>
            <a:ext cx="7038900" cy="63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t>Challenges</a:t>
            </a:r>
            <a:endParaRPr sz="2800"/>
          </a:p>
        </p:txBody>
      </p:sp>
      <p:sp>
        <p:nvSpPr>
          <p:cNvPr id="164" name="Google Shape;164;p18"/>
          <p:cNvSpPr txBox="1">
            <a:spLocks noGrp="1"/>
          </p:cNvSpPr>
          <p:nvPr>
            <p:ph type="body" idx="1"/>
          </p:nvPr>
        </p:nvSpPr>
        <p:spPr>
          <a:xfrm>
            <a:off x="1052550" y="1017950"/>
            <a:ext cx="7038900" cy="3954600"/>
          </a:xfrm>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SzPts val="1600"/>
              <a:buFont typeface="Lato Light"/>
              <a:buChar char="●"/>
            </a:pPr>
            <a:r>
              <a:rPr lang="en" sz="1600">
                <a:latin typeface="Lato Light"/>
                <a:ea typeface="Lato Light"/>
                <a:cs typeface="Lato Light"/>
                <a:sym typeface="Lato Light"/>
              </a:rPr>
              <a:t>Variables such as lifestyle choices, underlying health conditions, and socioeconomic factors interact in complex ways that can obscure clear patterns.</a:t>
            </a:r>
            <a:endParaRPr sz="1600">
              <a:latin typeface="Lato Light"/>
              <a:ea typeface="Lato Light"/>
              <a:cs typeface="Lato Light"/>
              <a:sym typeface="Lato Light"/>
            </a:endParaRPr>
          </a:p>
          <a:p>
            <a:pPr marL="457200" lvl="0" indent="-330200" algn="l" rtl="0">
              <a:lnSpc>
                <a:spcPct val="115000"/>
              </a:lnSpc>
              <a:spcBef>
                <a:spcPts val="0"/>
              </a:spcBef>
              <a:spcAft>
                <a:spcPts val="0"/>
              </a:spcAft>
              <a:buSzPts val="1600"/>
              <a:buFont typeface="Lato Light"/>
              <a:buChar char="●"/>
            </a:pPr>
            <a:r>
              <a:rPr lang="en" sz="1600">
                <a:latin typeface="Lato Light"/>
                <a:ea typeface="Lato Light"/>
                <a:cs typeface="Lato Light"/>
                <a:sym typeface="Lato Light"/>
              </a:rPr>
              <a:t>Inaccurate or inconsistently recorded data can lead to misleading model conclusions.</a:t>
            </a:r>
            <a:endParaRPr sz="1600">
              <a:latin typeface="Lato Light"/>
              <a:ea typeface="Lato Light"/>
              <a:cs typeface="Lato Light"/>
              <a:sym typeface="Lato Light"/>
            </a:endParaRPr>
          </a:p>
          <a:p>
            <a:pPr marL="457200" lvl="0" indent="-330200" algn="l" rtl="0">
              <a:lnSpc>
                <a:spcPct val="115000"/>
              </a:lnSpc>
              <a:spcBef>
                <a:spcPts val="0"/>
              </a:spcBef>
              <a:spcAft>
                <a:spcPts val="0"/>
              </a:spcAft>
              <a:buSzPts val="1600"/>
              <a:buFont typeface="Lato Light"/>
              <a:buChar char="●"/>
            </a:pPr>
            <a:r>
              <a:rPr lang="en" sz="1600">
                <a:latin typeface="Lato Light"/>
                <a:ea typeface="Lato Light"/>
                <a:cs typeface="Lato Light"/>
                <a:sym typeface="Lato Light"/>
              </a:rPr>
              <a:t>Models developed on this dataset might not generalize well to other populations if the sample is not representative of the broader diabetic population.</a:t>
            </a:r>
            <a:endParaRPr sz="1600">
              <a:latin typeface="Lato Light"/>
              <a:ea typeface="Lato Light"/>
              <a:cs typeface="Lato Light"/>
              <a:sym typeface="La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052550" y="393750"/>
            <a:ext cx="7038900" cy="55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Trade Offs</a:t>
            </a:r>
            <a:endParaRPr sz="2800"/>
          </a:p>
        </p:txBody>
      </p:sp>
      <p:sp>
        <p:nvSpPr>
          <p:cNvPr id="170" name="Google Shape;170;p19"/>
          <p:cNvSpPr txBox="1">
            <a:spLocks noGrp="1"/>
          </p:cNvSpPr>
          <p:nvPr>
            <p:ph type="body" idx="1"/>
          </p:nvPr>
        </p:nvSpPr>
        <p:spPr>
          <a:xfrm>
            <a:off x="1052550" y="945150"/>
            <a:ext cx="7038900" cy="36912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SzPts val="1500"/>
              <a:buChar char="●"/>
            </a:pPr>
            <a:r>
              <a:rPr lang="en" sz="1500" b="1"/>
              <a:t>Model Complexity vs. Interpretability:</a:t>
            </a:r>
            <a:endParaRPr sz="1500" b="1"/>
          </a:p>
          <a:p>
            <a:pPr marL="457200" lvl="0" indent="0" algn="l" rtl="0">
              <a:lnSpc>
                <a:spcPct val="115000"/>
              </a:lnSpc>
              <a:spcBef>
                <a:spcPts val="0"/>
              </a:spcBef>
              <a:spcAft>
                <a:spcPts val="0"/>
              </a:spcAft>
              <a:buNone/>
            </a:pPr>
            <a:r>
              <a:rPr lang="en" sz="1500">
                <a:latin typeface="Lato Light"/>
                <a:ea typeface="Lato Light"/>
                <a:cs typeface="Lato Light"/>
                <a:sym typeface="Lato Light"/>
              </a:rPr>
              <a:t>More complex models (like neural networks) might capture nuanced patterns in data but can be difficult to interpret. Simpler models (like decision trees) are easier to understand and interpret but might miss complex interactions or nonlinear relationships.</a:t>
            </a:r>
            <a:endParaRPr sz="1500">
              <a:latin typeface="Lato Light"/>
              <a:ea typeface="Lato Light"/>
              <a:cs typeface="Lato Light"/>
              <a:sym typeface="Lato Light"/>
            </a:endParaRPr>
          </a:p>
          <a:p>
            <a:pPr marL="457200" lvl="0" indent="-323850" algn="l" rtl="0">
              <a:lnSpc>
                <a:spcPct val="115000"/>
              </a:lnSpc>
              <a:spcBef>
                <a:spcPts val="1200"/>
              </a:spcBef>
              <a:spcAft>
                <a:spcPts val="0"/>
              </a:spcAft>
              <a:buSzPts val="1500"/>
              <a:buChar char="●"/>
            </a:pPr>
            <a:r>
              <a:rPr lang="en" sz="1500" b="1"/>
              <a:t>Coverage vs Depth of Data:</a:t>
            </a:r>
            <a:endParaRPr sz="1500" b="1"/>
          </a:p>
          <a:p>
            <a:pPr marL="457200" lvl="0" indent="0" algn="l" rtl="0">
              <a:lnSpc>
                <a:spcPct val="115000"/>
              </a:lnSpc>
              <a:spcBef>
                <a:spcPts val="0"/>
              </a:spcBef>
              <a:spcAft>
                <a:spcPts val="0"/>
              </a:spcAft>
              <a:buNone/>
            </a:pPr>
            <a:r>
              <a:rPr lang="en" sz="1500">
                <a:latin typeface="Lato Light"/>
                <a:ea typeface="Lato Light"/>
                <a:cs typeface="Lato Light"/>
                <a:sym typeface="Lato Light"/>
              </a:rPr>
              <a:t>Including a wide range of variables gives a comprehensive view but can dilute focus and introduce noise. Concentrating on fewer, highly relevant variables can deepen understanding of key factors but might overlook important contributing factors.</a:t>
            </a:r>
            <a:endParaRPr sz="1500">
              <a:latin typeface="Lato Light"/>
              <a:ea typeface="Lato Light"/>
              <a:cs typeface="Lato Light"/>
              <a:sym typeface="Lato Light"/>
            </a:endParaRPr>
          </a:p>
          <a:p>
            <a:pPr marL="0" lvl="0" indent="0" algn="l" rtl="0">
              <a:lnSpc>
                <a:spcPct val="115000"/>
              </a:lnSpc>
              <a:spcBef>
                <a:spcPts val="0"/>
              </a:spcBef>
              <a:spcAft>
                <a:spcPts val="1200"/>
              </a:spcAft>
              <a:buNone/>
            </a:pP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Learning &amp; </a:t>
            </a:r>
            <a:endParaRPr/>
          </a:p>
          <a:p>
            <a:pPr marL="0" lvl="0" indent="0" algn="r" rtl="0">
              <a:spcBef>
                <a:spcPts val="0"/>
              </a:spcBef>
              <a:spcAft>
                <a:spcPts val="0"/>
              </a:spcAft>
              <a:buNone/>
            </a:pPr>
            <a:r>
              <a:rPr lang="en"/>
              <a:t>Models</a:t>
            </a:r>
            <a:endParaRPr sz="1600">
              <a:latin typeface="Montserrat Medium"/>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1052550" y="393750"/>
            <a:ext cx="7038900" cy="58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Models </a:t>
            </a:r>
            <a:endParaRPr sz="2800"/>
          </a:p>
        </p:txBody>
      </p:sp>
      <p:graphicFrame>
        <p:nvGraphicFramePr>
          <p:cNvPr id="181" name="Google Shape;181;p21"/>
          <p:cNvGraphicFramePr/>
          <p:nvPr/>
        </p:nvGraphicFramePr>
        <p:xfrm>
          <a:off x="1052550" y="981450"/>
          <a:ext cx="7038900" cy="3202010"/>
        </p:xfrm>
        <a:graphic>
          <a:graphicData uri="http://schemas.openxmlformats.org/drawingml/2006/table">
            <a:tbl>
              <a:tblPr>
                <a:noFill/>
                <a:tableStyleId>{587B14C2-62A0-43F8-A7C8-C37058C6EB61}</a:tableStyleId>
              </a:tblPr>
              <a:tblGrid>
                <a:gridCol w="1346650">
                  <a:extLst>
                    <a:ext uri="{9D8B030D-6E8A-4147-A177-3AD203B41FA5}">
                      <a16:colId xmlns:a16="http://schemas.microsoft.com/office/drawing/2014/main" val="20000"/>
                    </a:ext>
                  </a:extLst>
                </a:gridCol>
                <a:gridCol w="2093500">
                  <a:extLst>
                    <a:ext uri="{9D8B030D-6E8A-4147-A177-3AD203B41FA5}">
                      <a16:colId xmlns:a16="http://schemas.microsoft.com/office/drawing/2014/main" val="20001"/>
                    </a:ext>
                  </a:extLst>
                </a:gridCol>
                <a:gridCol w="3598750">
                  <a:extLst>
                    <a:ext uri="{9D8B030D-6E8A-4147-A177-3AD203B41FA5}">
                      <a16:colId xmlns:a16="http://schemas.microsoft.com/office/drawing/2014/main" val="20002"/>
                    </a:ext>
                  </a:extLst>
                </a:gridCol>
              </a:tblGrid>
              <a:tr h="470875">
                <a:tc>
                  <a:txBody>
                    <a:bodyPr/>
                    <a:lstStyle/>
                    <a:p>
                      <a:pPr marL="0" lvl="0" indent="0" algn="l" rtl="0">
                        <a:lnSpc>
                          <a:spcPct val="171429"/>
                        </a:lnSpc>
                        <a:spcBef>
                          <a:spcPts val="0"/>
                        </a:spcBef>
                        <a:spcAft>
                          <a:spcPts val="0"/>
                        </a:spcAft>
                        <a:buNone/>
                      </a:pPr>
                      <a:r>
                        <a:rPr lang="en" sz="1600">
                          <a:solidFill>
                            <a:srgbClr val="ECECEC"/>
                          </a:solidFill>
                          <a:latin typeface="Lato"/>
                          <a:ea typeface="Lato"/>
                          <a:cs typeface="Lato"/>
                          <a:sym typeface="Lato"/>
                        </a:rPr>
                        <a:t>Model</a:t>
                      </a:r>
                      <a:endParaRPr sz="1600">
                        <a:solidFill>
                          <a:srgbClr val="ECECEC"/>
                        </a:solidFill>
                        <a:latin typeface="Lato"/>
                        <a:ea typeface="Lato"/>
                        <a:cs typeface="Lato"/>
                        <a:sym typeface="Lato"/>
                      </a:endParaRPr>
                    </a:p>
                  </a:txBody>
                  <a:tcPr marL="91425" marR="91425" marT="91425" marB="91425" anchor="ctr">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solidFill>
                      <a:srgbClr val="525252"/>
                    </a:solidFill>
                  </a:tcPr>
                </a:tc>
                <a:tc>
                  <a:txBody>
                    <a:bodyPr/>
                    <a:lstStyle/>
                    <a:p>
                      <a:pPr marL="0" lvl="0" indent="0" algn="l" rtl="0">
                        <a:lnSpc>
                          <a:spcPct val="171429"/>
                        </a:lnSpc>
                        <a:spcBef>
                          <a:spcPts val="0"/>
                        </a:spcBef>
                        <a:spcAft>
                          <a:spcPts val="0"/>
                        </a:spcAft>
                        <a:buNone/>
                      </a:pPr>
                      <a:r>
                        <a:rPr lang="en" sz="1600">
                          <a:solidFill>
                            <a:srgbClr val="ECECEC"/>
                          </a:solidFill>
                          <a:latin typeface="Lato"/>
                          <a:ea typeface="Lato"/>
                          <a:cs typeface="Lato"/>
                          <a:sym typeface="Lato"/>
                        </a:rPr>
                        <a:t>Purpose</a:t>
                      </a:r>
                      <a:endParaRPr sz="1600">
                        <a:solidFill>
                          <a:srgbClr val="ECECEC"/>
                        </a:solidFill>
                        <a:latin typeface="Lato"/>
                        <a:ea typeface="Lato"/>
                        <a:cs typeface="Lato"/>
                        <a:sym typeface="Lato"/>
                      </a:endParaRPr>
                    </a:p>
                  </a:txBody>
                  <a:tcPr marL="91425" marR="91425" marT="91425" marB="91425" anchor="ctr">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solidFill>
                      <a:srgbClr val="525252"/>
                    </a:solidFill>
                  </a:tcPr>
                </a:tc>
                <a:tc>
                  <a:txBody>
                    <a:bodyPr/>
                    <a:lstStyle/>
                    <a:p>
                      <a:pPr marL="0" lvl="0" indent="0" algn="l" rtl="0">
                        <a:lnSpc>
                          <a:spcPct val="171429"/>
                        </a:lnSpc>
                        <a:spcBef>
                          <a:spcPts val="0"/>
                        </a:spcBef>
                        <a:spcAft>
                          <a:spcPts val="0"/>
                        </a:spcAft>
                        <a:buNone/>
                      </a:pPr>
                      <a:r>
                        <a:rPr lang="en" sz="1600">
                          <a:solidFill>
                            <a:srgbClr val="ECECEC"/>
                          </a:solidFill>
                          <a:latin typeface="Lato"/>
                          <a:ea typeface="Lato"/>
                          <a:cs typeface="Lato"/>
                          <a:sym typeface="Lato"/>
                        </a:rPr>
                        <a:t>Advantage</a:t>
                      </a:r>
                      <a:endParaRPr sz="1600">
                        <a:solidFill>
                          <a:srgbClr val="ECECEC"/>
                        </a:solidFill>
                        <a:latin typeface="Lato"/>
                        <a:ea typeface="Lato"/>
                        <a:cs typeface="Lato"/>
                        <a:sym typeface="Lato"/>
                      </a:endParaRPr>
                    </a:p>
                  </a:txBody>
                  <a:tcPr marL="91425" marR="91425" marT="91425" marB="91425" anchor="ctr">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solidFill>
                      <a:srgbClr val="525252"/>
                    </a:solidFill>
                  </a:tcPr>
                </a:tc>
                <a:extLst>
                  <a:ext uri="{0D108BD9-81ED-4DB2-BD59-A6C34878D82A}">
                    <a16:rowId xmlns:a16="http://schemas.microsoft.com/office/drawing/2014/main" val="10000"/>
                  </a:ext>
                </a:extLst>
              </a:tr>
              <a:tr h="834375">
                <a:tc>
                  <a:txBody>
                    <a:bodyPr/>
                    <a:lstStyle/>
                    <a:p>
                      <a:pPr marL="0" lvl="0" indent="0" algn="l" rtl="0">
                        <a:lnSpc>
                          <a:spcPct val="100000"/>
                        </a:lnSpc>
                        <a:spcBef>
                          <a:spcPts val="0"/>
                        </a:spcBef>
                        <a:spcAft>
                          <a:spcPts val="0"/>
                        </a:spcAft>
                        <a:buNone/>
                      </a:pPr>
                      <a:r>
                        <a:rPr lang="en" sz="1600">
                          <a:solidFill>
                            <a:srgbClr val="ECECEC"/>
                          </a:solidFill>
                          <a:latin typeface="Lato Light"/>
                          <a:ea typeface="Lato Light"/>
                          <a:cs typeface="Lato Light"/>
                          <a:sym typeface="Lato Light"/>
                        </a:rPr>
                        <a:t>Linear Regression</a:t>
                      </a:r>
                      <a:endParaRPr sz="1600">
                        <a:solidFill>
                          <a:srgbClr val="ECECEC"/>
                        </a:solidFill>
                        <a:latin typeface="Lato Light"/>
                        <a:ea typeface="Lato Light"/>
                        <a:cs typeface="Lato Light"/>
                        <a:sym typeface="Lato Light"/>
                      </a:endParaRPr>
                    </a:p>
                  </a:txBody>
                  <a:tcPr marL="91425" marR="91425" marT="91425" marB="91425">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600">
                          <a:solidFill>
                            <a:srgbClr val="ECECEC"/>
                          </a:solidFill>
                          <a:latin typeface="Lato Light"/>
                          <a:ea typeface="Lato Light"/>
                          <a:cs typeface="Lato Light"/>
                          <a:sym typeface="Lato Light"/>
                        </a:rPr>
                        <a:t>Establish a baseline for comparison.</a:t>
                      </a:r>
                      <a:endParaRPr sz="1600">
                        <a:solidFill>
                          <a:srgbClr val="ECECEC"/>
                        </a:solidFill>
                        <a:latin typeface="Lato Light"/>
                        <a:ea typeface="Lato Light"/>
                        <a:cs typeface="Lato Light"/>
                        <a:sym typeface="Lato Light"/>
                      </a:endParaRPr>
                    </a:p>
                  </a:txBody>
                  <a:tcPr marL="91425" marR="91425" marT="91425" marB="91425">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600">
                          <a:solidFill>
                            <a:srgbClr val="ECECEC"/>
                          </a:solidFill>
                          <a:latin typeface="Lato Light"/>
                          <a:ea typeface="Lato Light"/>
                          <a:cs typeface="Lato Light"/>
                          <a:sym typeface="Lato Light"/>
                        </a:rPr>
                        <a:t>Simple and interpretable, ideal for direct relationship analysis.</a:t>
                      </a:r>
                      <a:endParaRPr sz="1600">
                        <a:solidFill>
                          <a:srgbClr val="ECECEC"/>
                        </a:solidFill>
                        <a:latin typeface="Lato Light"/>
                        <a:ea typeface="Lato Light"/>
                        <a:cs typeface="Lato Light"/>
                        <a:sym typeface="Lato Light"/>
                      </a:endParaRPr>
                    </a:p>
                  </a:txBody>
                  <a:tcPr marL="91425" marR="91425" marT="91425" marB="91425">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extLst>
                  <a:ext uri="{0D108BD9-81ED-4DB2-BD59-A6C34878D82A}">
                    <a16:rowId xmlns:a16="http://schemas.microsoft.com/office/drawing/2014/main" val="10001"/>
                  </a:ext>
                </a:extLst>
              </a:tr>
              <a:tr h="834375">
                <a:tc>
                  <a:txBody>
                    <a:bodyPr/>
                    <a:lstStyle/>
                    <a:p>
                      <a:pPr marL="0" lvl="0" indent="0" algn="l" rtl="0">
                        <a:lnSpc>
                          <a:spcPct val="100000"/>
                        </a:lnSpc>
                        <a:spcBef>
                          <a:spcPts val="0"/>
                        </a:spcBef>
                        <a:spcAft>
                          <a:spcPts val="0"/>
                        </a:spcAft>
                        <a:buNone/>
                      </a:pPr>
                      <a:r>
                        <a:rPr lang="en" sz="1600">
                          <a:solidFill>
                            <a:srgbClr val="ECECEC"/>
                          </a:solidFill>
                          <a:latin typeface="Lato Light"/>
                          <a:ea typeface="Lato Light"/>
                          <a:cs typeface="Lato Light"/>
                          <a:sym typeface="Lato Light"/>
                        </a:rPr>
                        <a:t>Decision Tree</a:t>
                      </a:r>
                      <a:endParaRPr sz="1600">
                        <a:solidFill>
                          <a:srgbClr val="ECECEC"/>
                        </a:solidFill>
                        <a:latin typeface="Lato Light"/>
                        <a:ea typeface="Lato Light"/>
                        <a:cs typeface="Lato Light"/>
                        <a:sym typeface="Lato Light"/>
                      </a:endParaRPr>
                    </a:p>
                  </a:txBody>
                  <a:tcPr marL="91425" marR="91425" marT="91425" marB="91425">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600">
                          <a:solidFill>
                            <a:srgbClr val="ECECEC"/>
                          </a:solidFill>
                          <a:latin typeface="Lato Light"/>
                          <a:ea typeface="Lato Light"/>
                          <a:cs typeface="Lato Light"/>
                          <a:sym typeface="Lato Light"/>
                        </a:rPr>
                        <a:t>Capture non-linear relationships and interactions.</a:t>
                      </a:r>
                      <a:endParaRPr sz="1600">
                        <a:solidFill>
                          <a:srgbClr val="ECECEC"/>
                        </a:solidFill>
                        <a:latin typeface="Lato Light"/>
                        <a:ea typeface="Lato Light"/>
                        <a:cs typeface="Lato Light"/>
                        <a:sym typeface="Lato Light"/>
                      </a:endParaRPr>
                    </a:p>
                  </a:txBody>
                  <a:tcPr marL="91425" marR="91425" marT="91425" marB="91425">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600">
                          <a:solidFill>
                            <a:srgbClr val="ECECEC"/>
                          </a:solidFill>
                          <a:latin typeface="Lato Light"/>
                          <a:ea typeface="Lato Light"/>
                          <a:cs typeface="Lato Light"/>
                          <a:sym typeface="Lato Light"/>
                        </a:rPr>
                        <a:t>Easy to understand, handles various data types, and illustrates decision paths.</a:t>
                      </a:r>
                      <a:endParaRPr sz="1600">
                        <a:solidFill>
                          <a:srgbClr val="ECECEC"/>
                        </a:solidFill>
                        <a:latin typeface="Lato Light"/>
                        <a:ea typeface="Lato Light"/>
                        <a:cs typeface="Lato Light"/>
                        <a:sym typeface="Lato Light"/>
                      </a:endParaRPr>
                    </a:p>
                  </a:txBody>
                  <a:tcPr marL="91425" marR="91425" marT="91425" marB="91425">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extLst>
                  <a:ext uri="{0D108BD9-81ED-4DB2-BD59-A6C34878D82A}">
                    <a16:rowId xmlns:a16="http://schemas.microsoft.com/office/drawing/2014/main" val="10002"/>
                  </a:ext>
                </a:extLst>
              </a:tr>
              <a:tr h="834375">
                <a:tc>
                  <a:txBody>
                    <a:bodyPr/>
                    <a:lstStyle/>
                    <a:p>
                      <a:pPr marL="0" lvl="0" indent="0" algn="l" rtl="0">
                        <a:lnSpc>
                          <a:spcPct val="100000"/>
                        </a:lnSpc>
                        <a:spcBef>
                          <a:spcPts val="0"/>
                        </a:spcBef>
                        <a:spcAft>
                          <a:spcPts val="0"/>
                        </a:spcAft>
                        <a:buNone/>
                      </a:pPr>
                      <a:r>
                        <a:rPr lang="en" sz="1600">
                          <a:solidFill>
                            <a:srgbClr val="ECECEC"/>
                          </a:solidFill>
                          <a:latin typeface="Lato Light"/>
                          <a:ea typeface="Lato Light"/>
                          <a:cs typeface="Lato Light"/>
                          <a:sym typeface="Lato Light"/>
                        </a:rPr>
                        <a:t>Deep Neural Network</a:t>
                      </a:r>
                      <a:endParaRPr sz="1600">
                        <a:solidFill>
                          <a:srgbClr val="ECECEC"/>
                        </a:solidFill>
                        <a:latin typeface="Lato Light"/>
                        <a:ea typeface="Lato Light"/>
                        <a:cs typeface="Lato Light"/>
                        <a:sym typeface="Lato Light"/>
                      </a:endParaRPr>
                    </a:p>
                  </a:txBody>
                  <a:tcPr marL="91425" marR="91425" marT="91425" marB="91425">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600">
                          <a:solidFill>
                            <a:srgbClr val="ECECEC"/>
                          </a:solidFill>
                          <a:latin typeface="Lato Light"/>
                          <a:ea typeface="Lato Light"/>
                          <a:cs typeface="Lato Light"/>
                          <a:sym typeface="Lato Light"/>
                        </a:rPr>
                        <a:t>Model complex patterns in large datasets.</a:t>
                      </a:r>
                      <a:endParaRPr sz="1600">
                        <a:solidFill>
                          <a:srgbClr val="ECECEC"/>
                        </a:solidFill>
                        <a:latin typeface="Lato Light"/>
                        <a:ea typeface="Lato Light"/>
                        <a:cs typeface="Lato Light"/>
                        <a:sym typeface="Lato Light"/>
                      </a:endParaRPr>
                    </a:p>
                  </a:txBody>
                  <a:tcPr marL="91425" marR="91425" marT="91425" marB="91425">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600">
                          <a:solidFill>
                            <a:srgbClr val="ECECEC"/>
                          </a:solidFill>
                          <a:latin typeface="Lato Light"/>
                          <a:ea typeface="Lato Light"/>
                          <a:cs typeface="Lato Light"/>
                          <a:sym typeface="Lato Light"/>
                        </a:rPr>
                        <a:t>Powerful in detecting subtle interactions, suitable for comprehensive analytics.</a:t>
                      </a:r>
                      <a:endParaRPr sz="1600">
                        <a:solidFill>
                          <a:srgbClr val="ECECEC"/>
                        </a:solidFill>
                        <a:latin typeface="Lato Light"/>
                        <a:ea typeface="Lato Light"/>
                        <a:cs typeface="Lato Light"/>
                        <a:sym typeface="Lato Light"/>
                      </a:endParaRPr>
                    </a:p>
                  </a:txBody>
                  <a:tcPr marL="91425" marR="91425" marT="91425" marB="91425">
                    <a:lnL w="7625" cap="flat" cmpd="sng">
                      <a:solidFill>
                        <a:srgbClr val="ECECEC"/>
                      </a:solidFill>
                      <a:prstDash val="solid"/>
                      <a:round/>
                      <a:headEnd type="none" w="sm" len="sm"/>
                      <a:tailEnd type="none" w="sm" len="sm"/>
                    </a:lnL>
                    <a:lnR w="7625" cap="flat" cmpd="sng">
                      <a:solidFill>
                        <a:srgbClr val="ECECEC"/>
                      </a:solidFill>
                      <a:prstDash val="solid"/>
                      <a:round/>
                      <a:headEnd type="none" w="sm" len="sm"/>
                      <a:tailEnd type="none" w="sm" len="sm"/>
                    </a:lnR>
                    <a:lnT w="7625" cap="flat" cmpd="sng">
                      <a:solidFill>
                        <a:srgbClr val="ECECEC"/>
                      </a:solidFill>
                      <a:prstDash val="solid"/>
                      <a:round/>
                      <a:headEnd type="none" w="sm" len="sm"/>
                      <a:tailEnd type="none" w="sm" len="sm"/>
                    </a:lnT>
                    <a:lnB w="7625" cap="flat" cmpd="sng">
                      <a:solidFill>
                        <a:srgbClr val="ECECE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755</Words>
  <Application>Microsoft Macintosh PowerPoint</Application>
  <PresentationFormat>On-screen Show (16:9)</PresentationFormat>
  <Paragraphs>88</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Montserrat</vt:lpstr>
      <vt:lpstr>Lato</vt:lpstr>
      <vt:lpstr>Lato Light</vt:lpstr>
      <vt:lpstr>Montserrat Medium</vt:lpstr>
      <vt:lpstr>Focus</vt:lpstr>
      <vt:lpstr>Diabetes Risk Prediction using Deep Learning  Applied Machine Learning 2024</vt:lpstr>
      <vt:lpstr>Problem Statement</vt:lpstr>
      <vt:lpstr>Introduction to the Problem</vt:lpstr>
      <vt:lpstr>Context</vt:lpstr>
      <vt:lpstr>Dataset</vt:lpstr>
      <vt:lpstr>Challenges</vt:lpstr>
      <vt:lpstr>Trade Offs</vt:lpstr>
      <vt:lpstr>Learning &amp;  Models</vt:lpstr>
      <vt:lpstr>Models </vt:lpstr>
      <vt:lpstr>Performance Comparison</vt:lpstr>
      <vt:lpstr>Confusion Matrices</vt:lpstr>
      <vt:lpstr>Model Insights</vt:lpstr>
      <vt:lpstr>Code Walkthrough</vt:lpstr>
      <vt:lpstr>Team Contributions</vt:lpstr>
      <vt:lpstr>Team 404</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Risk Prediction using Deep Learning  Applied Machine Learning 2024</dc:title>
  <cp:lastModifiedBy>Siddhant Shah</cp:lastModifiedBy>
  <cp:revision>1</cp:revision>
  <dcterms:modified xsi:type="dcterms:W3CDTF">2024-04-27T09:18:51Z</dcterms:modified>
</cp:coreProperties>
</file>