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1" r:id="rId1"/>
    <p:sldMasterId id="2147483807" r:id="rId2"/>
    <p:sldMasterId id="2147483876" r:id="rId3"/>
  </p:sldMasterIdLst>
  <p:notesMasterIdLst>
    <p:notesMasterId r:id="rId33"/>
  </p:notesMasterIdLst>
  <p:handoutMasterIdLst>
    <p:handoutMasterId r:id="rId34"/>
  </p:handoutMasterIdLst>
  <p:sldIdLst>
    <p:sldId id="553" r:id="rId4"/>
    <p:sldId id="554" r:id="rId5"/>
    <p:sldId id="537" r:id="rId6"/>
    <p:sldId id="555" r:id="rId7"/>
    <p:sldId id="556" r:id="rId8"/>
    <p:sldId id="541" r:id="rId9"/>
    <p:sldId id="540" r:id="rId10"/>
    <p:sldId id="547" r:id="rId11"/>
    <p:sldId id="551" r:id="rId12"/>
    <p:sldId id="552" r:id="rId13"/>
    <p:sldId id="271" r:id="rId14"/>
    <p:sldId id="546" r:id="rId15"/>
    <p:sldId id="388" r:id="rId16"/>
    <p:sldId id="542" r:id="rId17"/>
    <p:sldId id="273" r:id="rId18"/>
    <p:sldId id="544" r:id="rId19"/>
    <p:sldId id="543" r:id="rId20"/>
    <p:sldId id="550" r:id="rId21"/>
    <p:sldId id="557" r:id="rId22"/>
    <p:sldId id="562" r:id="rId23"/>
    <p:sldId id="559" r:id="rId24"/>
    <p:sldId id="563" r:id="rId25"/>
    <p:sldId id="560" r:id="rId26"/>
    <p:sldId id="564" r:id="rId27"/>
    <p:sldId id="565" r:id="rId28"/>
    <p:sldId id="567" r:id="rId29"/>
    <p:sldId id="566" r:id="rId30"/>
    <p:sldId id="558" r:id="rId31"/>
    <p:sldId id="533" r:id="rId32"/>
  </p:sldIdLst>
  <p:sldSz cx="9144000" cy="5143500" type="screen16x9"/>
  <p:notesSz cx="6858000" cy="9144000"/>
  <p:defaultTextStyle>
    <a:defPPr>
      <a:defRPr lang="id-ID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C70C5C-AF9D-4C96-8A9B-A33B90AE96BC}">
          <p14:sldIdLst>
            <p14:sldId id="553"/>
            <p14:sldId id="554"/>
            <p14:sldId id="537"/>
            <p14:sldId id="555"/>
            <p14:sldId id="556"/>
            <p14:sldId id="541"/>
            <p14:sldId id="540"/>
            <p14:sldId id="547"/>
            <p14:sldId id="551"/>
            <p14:sldId id="552"/>
            <p14:sldId id="271"/>
            <p14:sldId id="546"/>
            <p14:sldId id="388"/>
            <p14:sldId id="542"/>
            <p14:sldId id="273"/>
            <p14:sldId id="544"/>
            <p14:sldId id="543"/>
            <p14:sldId id="550"/>
            <p14:sldId id="557"/>
            <p14:sldId id="562"/>
            <p14:sldId id="559"/>
            <p14:sldId id="563"/>
            <p14:sldId id="560"/>
            <p14:sldId id="564"/>
            <p14:sldId id="565"/>
            <p14:sldId id="567"/>
            <p14:sldId id="566"/>
            <p14:sldId id="558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BC79"/>
    <a:srgbClr val="219EFB"/>
    <a:srgbClr val="80C8FD"/>
    <a:srgbClr val="FFFFFF"/>
    <a:srgbClr val="999999"/>
    <a:srgbClr val="E6E6E6"/>
    <a:srgbClr val="CCCCCC"/>
    <a:srgbClr val="DBDBDB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4" autoAdjust="0"/>
    <p:restoredTop sz="95501" autoAdjust="0"/>
  </p:normalViewPr>
  <p:slideViewPr>
    <p:cSldViewPr snapToGrid="0">
      <p:cViewPr varScale="1">
        <p:scale>
          <a:sx n="149" d="100"/>
          <a:sy n="149" d="100"/>
        </p:scale>
        <p:origin x="132" y="198"/>
      </p:cViewPr>
      <p:guideLst>
        <p:guide orient="horz" pos="16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406B-F20C-439B-96DC-AAC8A2EC7FEC}" type="datetimeFigureOut">
              <a:rPr lang="id-ID" smtClean="0"/>
              <a:t>20/08/2015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18C8F-CAAB-4E30-A6A7-D527B1FCE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35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DAE4-7766-4CEE-BC43-2399469908E6}" type="datetimeFigureOut">
              <a:rPr lang="id-ID" smtClean="0"/>
              <a:t>20/08/2015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60EA0-29FB-4412-9A96-31168B4EA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21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E3BC-7915-48D4-B841-788CBC0AA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E3BC-7915-48D4-B841-788CBC0AA5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E3BC-7915-48D4-B841-788CBC0AA5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E3BC-7915-48D4-B841-788CBC0AA5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0EA0-29FB-4412-9A96-31168B4EAD7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6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0EA0-29FB-4412-9A96-31168B4EAD75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015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0EA0-29FB-4412-9A96-31168B4EAD75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0EA0-29FB-4412-9A96-31168B4EAD75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81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0EA0-29FB-4412-9A96-31168B4EAD75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40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96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4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5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772026" y="0"/>
            <a:ext cx="4371975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362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69625" y="1200514"/>
            <a:ext cx="1620000" cy="1620000"/>
          </a:xfrm>
          <a:prstGeom prst="ellipse">
            <a:avLst/>
          </a:prstGeom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64860" y="1217750"/>
            <a:ext cx="1620000" cy="1620000"/>
          </a:xfrm>
          <a:prstGeom prst="ellipse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88541" y="1217750"/>
            <a:ext cx="1620000" cy="1620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4732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69625" y="1200514"/>
            <a:ext cx="1620000" cy="1620000"/>
          </a:xfrm>
          <a:prstGeom prst="ellipse">
            <a:avLst/>
          </a:prstGeom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64860" y="1217750"/>
            <a:ext cx="1620000" cy="1620000"/>
          </a:xfrm>
          <a:prstGeom prst="ellipse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88541" y="1217750"/>
            <a:ext cx="1620000" cy="1620000"/>
          </a:xfrm>
          <a:prstGeom prst="ellipse">
            <a:avLst/>
          </a:prstGeom>
        </p:spPr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966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46400" y="1107050"/>
            <a:ext cx="8068950" cy="352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464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1094400"/>
            <a:ext cx="8042588" cy="232745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3442098"/>
            <a:ext cx="8042588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00" y="4767263"/>
            <a:ext cx="22180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4767263"/>
            <a:ext cx="5481639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370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00" y="1065600"/>
            <a:ext cx="4068450" cy="35671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65600"/>
            <a:ext cx="3886200" cy="35671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464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978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95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00" y="1087200"/>
            <a:ext cx="4051782" cy="6665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00" y="1753790"/>
            <a:ext cx="4051782" cy="2888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87200"/>
            <a:ext cx="3887391" cy="6665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53790"/>
            <a:ext cx="3887391" cy="2888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4464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379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02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" y="342900"/>
            <a:ext cx="3132619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400" y="1543050"/>
            <a:ext cx="313261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868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" y="342900"/>
            <a:ext cx="3132619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400" y="1543050"/>
            <a:ext cx="313261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74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00" y="1080000"/>
            <a:ext cx="8068950" cy="35527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00" y="273844"/>
            <a:ext cx="598297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391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360885"/>
            <a:ext cx="2405700" cy="14001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360885"/>
            <a:ext cx="2405700" cy="14001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360885"/>
            <a:ext cx="2405700" cy="14001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619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46400" y="4767263"/>
            <a:ext cx="22396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BFE3-39B5-48C7-B281-74AB2A72216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20/08/2015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033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42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id-ID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id-ID" smtClean="0">
                <a:solidFill>
                  <a:prstClr val="white"/>
                </a:solidFill>
              </a:rPr>
              <a:pPr/>
              <a:t>‹#›</a:t>
            </a:fld>
            <a:endParaRPr lang="id-ID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id-ID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>
                <a:solidFill>
                  <a:prstClr val="white"/>
                </a:solidFill>
              </a:rPr>
              <a:pPr/>
              <a:t>‹#›</a:t>
            </a:fld>
            <a:endParaRPr lang="id-ID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id-ID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2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8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7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143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143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9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143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0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143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1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286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2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286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3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286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4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286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5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429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6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429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7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429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8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429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9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4579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0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4579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1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4579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2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4579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3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5722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4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5722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5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5722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6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5722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7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6865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8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6865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9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6865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0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6865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1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8008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2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8008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3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8008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4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8008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12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84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45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17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754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929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388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00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015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00" y="1107050"/>
            <a:ext cx="8068950" cy="352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4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342586" y="0"/>
            <a:ext cx="1801415" cy="1515666"/>
            <a:chOff x="9790113" y="0"/>
            <a:chExt cx="2401887" cy="2020888"/>
          </a:xfrm>
        </p:grpSpPr>
        <p:sp>
          <p:nvSpPr>
            <p:cNvPr id="10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Rectangle 712"/>
            <p:cNvSpPr>
              <a:spLocks noChangeArrowheads="1"/>
            </p:cNvSpPr>
            <p:nvPr userDrawn="1"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Rectangle 739"/>
            <p:cNvSpPr>
              <a:spLocks noChangeArrowheads="1"/>
            </p:cNvSpPr>
            <p:nvPr userDrawn="1"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Rectangle 740"/>
            <p:cNvSpPr>
              <a:spLocks noChangeArrowheads="1"/>
            </p:cNvSpPr>
            <p:nvPr userDrawn="1"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Rectangle 745"/>
            <p:cNvSpPr>
              <a:spLocks noChangeArrowheads="1"/>
            </p:cNvSpPr>
            <p:nvPr/>
          </p:nvSpPr>
          <p:spPr bwMode="auto">
            <a:xfrm>
              <a:off x="113696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Rectangle 746"/>
            <p:cNvSpPr>
              <a:spLocks noChangeArrowheads="1"/>
            </p:cNvSpPr>
            <p:nvPr userDrawn="1"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Rectangle 747"/>
            <p:cNvSpPr>
              <a:spLocks noChangeArrowheads="1"/>
            </p:cNvSpPr>
            <p:nvPr userDrawn="1"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Rectangle 748"/>
            <p:cNvSpPr>
              <a:spLocks noChangeArrowheads="1"/>
            </p:cNvSpPr>
            <p:nvPr userDrawn="1"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Rectangle 754"/>
            <p:cNvSpPr>
              <a:spLocks noChangeArrowheads="1"/>
            </p:cNvSpPr>
            <p:nvPr/>
          </p:nvSpPr>
          <p:spPr bwMode="auto">
            <a:xfrm>
              <a:off x="116871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Rectangle 766"/>
            <p:cNvSpPr>
              <a:spLocks noChangeArrowheads="1"/>
            </p:cNvSpPr>
            <p:nvPr userDrawn="1"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Rectangle 767"/>
            <p:cNvSpPr>
              <a:spLocks noChangeArrowheads="1"/>
            </p:cNvSpPr>
            <p:nvPr userDrawn="1"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0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5" r:id="rId12"/>
    <p:sldLayoutId id="2147483873" r:id="rId13"/>
    <p:sldLayoutId id="2147483874" r:id="rId14"/>
    <p:sldLayoutId id="21474838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9" name="Rectangle 740"/>
          <p:cNvSpPr>
            <a:spLocks noChangeArrowheads="1"/>
          </p:cNvSpPr>
          <p:nvPr userDrawn="1"/>
        </p:nvSpPr>
        <p:spPr bwMode="auto">
          <a:xfrm>
            <a:off x="8289131" y="1175147"/>
            <a:ext cx="144066" cy="144066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0" name="Rectangle 746"/>
          <p:cNvSpPr>
            <a:spLocks noChangeArrowheads="1"/>
          </p:cNvSpPr>
          <p:nvPr userDrawn="1"/>
        </p:nvSpPr>
        <p:spPr bwMode="auto">
          <a:xfrm>
            <a:off x="8527256" y="978694"/>
            <a:ext cx="142875" cy="144066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1" name="Rectangle 766"/>
          <p:cNvSpPr>
            <a:spLocks noChangeArrowheads="1"/>
          </p:cNvSpPr>
          <p:nvPr userDrawn="1"/>
        </p:nvSpPr>
        <p:spPr bwMode="auto">
          <a:xfrm>
            <a:off x="9001126" y="978694"/>
            <a:ext cx="142875" cy="144066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2" name="Rectangle 767"/>
          <p:cNvSpPr>
            <a:spLocks noChangeArrowheads="1"/>
          </p:cNvSpPr>
          <p:nvPr userDrawn="1"/>
        </p:nvSpPr>
        <p:spPr bwMode="auto">
          <a:xfrm>
            <a:off x="9001126" y="1175147"/>
            <a:ext cx="142875" cy="144066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" y="-1"/>
            <a:ext cx="9144001" cy="5143502"/>
            <a:chOff x="-1" y="-1"/>
            <a:chExt cx="12192001" cy="6858002"/>
          </a:xfrm>
        </p:grpSpPr>
        <p:sp>
          <p:nvSpPr>
            <p:cNvPr id="14" name="Rectangle 707"/>
            <p:cNvSpPr>
              <a:spLocks noChangeArrowheads="1"/>
            </p:cNvSpPr>
            <p:nvPr userDrawn="1"/>
          </p:nvSpPr>
          <p:spPr bwMode="auto">
            <a:xfrm rot="16200000">
              <a:off x="1" y="1579562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Rectangle 721"/>
            <p:cNvSpPr>
              <a:spLocks noChangeArrowheads="1"/>
            </p:cNvSpPr>
            <p:nvPr userDrawn="1"/>
          </p:nvSpPr>
          <p:spPr bwMode="auto">
            <a:xfrm rot="16200000">
              <a:off x="0" y="1262062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Rectangle 722"/>
            <p:cNvSpPr>
              <a:spLocks noChangeArrowheads="1"/>
            </p:cNvSpPr>
            <p:nvPr userDrawn="1"/>
          </p:nvSpPr>
          <p:spPr bwMode="auto">
            <a:xfrm rot="16200000">
              <a:off x="262733" y="126126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Rectangle 751"/>
            <p:cNvSpPr>
              <a:spLocks noChangeArrowheads="1"/>
            </p:cNvSpPr>
            <p:nvPr userDrawn="1"/>
          </p:nvSpPr>
          <p:spPr bwMode="auto">
            <a:xfrm rot="16200000">
              <a:off x="262732" y="313531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Rectangle 761"/>
            <p:cNvSpPr>
              <a:spLocks noChangeArrowheads="1"/>
            </p:cNvSpPr>
            <p:nvPr userDrawn="1"/>
          </p:nvSpPr>
          <p:spPr bwMode="auto">
            <a:xfrm rot="16200000">
              <a:off x="0" y="-1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Rectangle 767"/>
            <p:cNvSpPr>
              <a:spLocks noChangeArrowheads="1"/>
            </p:cNvSpPr>
            <p:nvPr userDrawn="1"/>
          </p:nvSpPr>
          <p:spPr bwMode="auto">
            <a:xfrm rot="16200000">
              <a:off x="1567657" y="-79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Rectangle 686"/>
            <p:cNvSpPr>
              <a:spLocks noChangeArrowheads="1"/>
            </p:cNvSpPr>
            <p:nvPr userDrawn="1"/>
          </p:nvSpPr>
          <p:spPr bwMode="auto">
            <a:xfrm rot="5400000">
              <a:off x="12000706" y="5385596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Rectangle 697"/>
            <p:cNvSpPr>
              <a:spLocks noChangeArrowheads="1"/>
            </p:cNvSpPr>
            <p:nvPr userDrawn="1"/>
          </p:nvSpPr>
          <p:spPr bwMode="auto">
            <a:xfrm rot="5400000">
              <a:off x="11738768" y="570150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Rectangle 699"/>
            <p:cNvSpPr>
              <a:spLocks noChangeArrowheads="1"/>
            </p:cNvSpPr>
            <p:nvPr userDrawn="1"/>
          </p:nvSpPr>
          <p:spPr bwMode="auto">
            <a:xfrm rot="5400000">
              <a:off x="11217275" y="5702302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Rectangle 707"/>
            <p:cNvSpPr>
              <a:spLocks noChangeArrowheads="1"/>
            </p:cNvSpPr>
            <p:nvPr userDrawn="1"/>
          </p:nvSpPr>
          <p:spPr bwMode="auto">
            <a:xfrm rot="5400000">
              <a:off x="12001500" y="60166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Rectangle 708"/>
            <p:cNvSpPr>
              <a:spLocks noChangeArrowheads="1"/>
            </p:cNvSpPr>
            <p:nvPr userDrawn="1"/>
          </p:nvSpPr>
          <p:spPr bwMode="auto">
            <a:xfrm rot="5400000">
              <a:off x="11738768" y="60158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Rectangle 709"/>
            <p:cNvSpPr>
              <a:spLocks noChangeArrowheads="1"/>
            </p:cNvSpPr>
            <p:nvPr userDrawn="1"/>
          </p:nvSpPr>
          <p:spPr bwMode="auto">
            <a:xfrm rot="5400000">
              <a:off x="11480006" y="60158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Rectangle 711"/>
            <p:cNvSpPr>
              <a:spLocks noChangeArrowheads="1"/>
            </p:cNvSpPr>
            <p:nvPr userDrawn="1"/>
          </p:nvSpPr>
          <p:spPr bwMode="auto">
            <a:xfrm rot="5400000">
              <a:off x="10955337" y="60166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Rectangle 721"/>
            <p:cNvSpPr>
              <a:spLocks noChangeArrowheads="1"/>
            </p:cNvSpPr>
            <p:nvPr userDrawn="1"/>
          </p:nvSpPr>
          <p:spPr bwMode="auto">
            <a:xfrm rot="5400000">
              <a:off x="12001500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Rectangle 722"/>
            <p:cNvSpPr>
              <a:spLocks noChangeArrowheads="1"/>
            </p:cNvSpPr>
            <p:nvPr userDrawn="1"/>
          </p:nvSpPr>
          <p:spPr bwMode="auto">
            <a:xfrm rot="5400000">
              <a:off x="11738768" y="63333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Rectangle 724"/>
            <p:cNvSpPr>
              <a:spLocks noChangeArrowheads="1"/>
            </p:cNvSpPr>
            <p:nvPr userDrawn="1"/>
          </p:nvSpPr>
          <p:spPr bwMode="auto">
            <a:xfrm rot="5400000">
              <a:off x="11217275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Rectangle 725"/>
            <p:cNvSpPr>
              <a:spLocks noChangeArrowheads="1"/>
            </p:cNvSpPr>
            <p:nvPr userDrawn="1"/>
          </p:nvSpPr>
          <p:spPr bwMode="auto">
            <a:xfrm rot="5400000">
              <a:off x="10955337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734"/>
            <p:cNvSpPr>
              <a:spLocks noChangeArrowheads="1"/>
            </p:cNvSpPr>
            <p:nvPr userDrawn="1"/>
          </p:nvSpPr>
          <p:spPr bwMode="auto">
            <a:xfrm rot="5400000">
              <a:off x="12000706" y="6647658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Rectangle 735"/>
            <p:cNvSpPr>
              <a:spLocks noChangeArrowheads="1"/>
            </p:cNvSpPr>
            <p:nvPr userDrawn="1"/>
          </p:nvSpPr>
          <p:spPr bwMode="auto">
            <a:xfrm rot="5400000">
              <a:off x="11737974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Rectangle 736"/>
            <p:cNvSpPr>
              <a:spLocks noChangeArrowheads="1"/>
            </p:cNvSpPr>
            <p:nvPr userDrawn="1"/>
          </p:nvSpPr>
          <p:spPr bwMode="auto">
            <a:xfrm rot="5400000">
              <a:off x="11479212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Rectangle 738"/>
            <p:cNvSpPr>
              <a:spLocks noChangeArrowheads="1"/>
            </p:cNvSpPr>
            <p:nvPr userDrawn="1"/>
          </p:nvSpPr>
          <p:spPr bwMode="auto">
            <a:xfrm rot="5400000">
              <a:off x="10954543" y="6647658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Rectangle 739"/>
            <p:cNvSpPr>
              <a:spLocks noChangeArrowheads="1"/>
            </p:cNvSpPr>
            <p:nvPr userDrawn="1"/>
          </p:nvSpPr>
          <p:spPr bwMode="auto">
            <a:xfrm rot="5400000">
              <a:off x="10694987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Rectangle 686"/>
            <p:cNvSpPr>
              <a:spLocks noChangeArrowheads="1"/>
            </p:cNvSpPr>
            <p:nvPr userDrawn="1"/>
          </p:nvSpPr>
          <p:spPr bwMode="auto">
            <a:xfrm rot="10800000">
              <a:off x="1262062" y="6667501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Rectangle 699"/>
            <p:cNvSpPr>
              <a:spLocks noChangeArrowheads="1"/>
            </p:cNvSpPr>
            <p:nvPr userDrawn="1"/>
          </p:nvSpPr>
          <p:spPr bwMode="auto">
            <a:xfrm rot="10800000">
              <a:off x="946150" y="5883276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Rectangle 711"/>
            <p:cNvSpPr>
              <a:spLocks noChangeArrowheads="1"/>
            </p:cNvSpPr>
            <p:nvPr userDrawn="1"/>
          </p:nvSpPr>
          <p:spPr bwMode="auto">
            <a:xfrm rot="10800000">
              <a:off x="631825" y="5621338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Rectangle 724"/>
            <p:cNvSpPr>
              <a:spLocks noChangeArrowheads="1"/>
            </p:cNvSpPr>
            <p:nvPr userDrawn="1"/>
          </p:nvSpPr>
          <p:spPr bwMode="auto">
            <a:xfrm rot="10800000">
              <a:off x="314325" y="5883276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Rectangle 725"/>
            <p:cNvSpPr>
              <a:spLocks noChangeArrowheads="1"/>
            </p:cNvSpPr>
            <p:nvPr userDrawn="1"/>
          </p:nvSpPr>
          <p:spPr bwMode="auto">
            <a:xfrm rot="10800000">
              <a:off x="314325" y="5621338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Rectangle 734"/>
            <p:cNvSpPr>
              <a:spLocks noChangeArrowheads="1"/>
            </p:cNvSpPr>
            <p:nvPr userDrawn="1"/>
          </p:nvSpPr>
          <p:spPr bwMode="auto">
            <a:xfrm rot="10800000">
              <a:off x="-1" y="6667501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Rectangle 735"/>
            <p:cNvSpPr>
              <a:spLocks noChangeArrowheads="1"/>
            </p:cNvSpPr>
            <p:nvPr userDrawn="1"/>
          </p:nvSpPr>
          <p:spPr bwMode="auto">
            <a:xfrm rot="10800000">
              <a:off x="-1" y="6403975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Rectangle 736"/>
            <p:cNvSpPr>
              <a:spLocks noChangeArrowheads="1"/>
            </p:cNvSpPr>
            <p:nvPr userDrawn="1"/>
          </p:nvSpPr>
          <p:spPr bwMode="auto">
            <a:xfrm rot="10800000">
              <a:off x="-1" y="6145213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Rectangle 738"/>
            <p:cNvSpPr>
              <a:spLocks noChangeArrowheads="1"/>
            </p:cNvSpPr>
            <p:nvPr userDrawn="1"/>
          </p:nvSpPr>
          <p:spPr bwMode="auto">
            <a:xfrm rot="10800000">
              <a:off x="-1" y="5621338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Rectangle 739"/>
            <p:cNvSpPr>
              <a:spLocks noChangeArrowheads="1"/>
            </p:cNvSpPr>
            <p:nvPr userDrawn="1"/>
          </p:nvSpPr>
          <p:spPr bwMode="auto">
            <a:xfrm rot="10800000">
              <a:off x="-1" y="5360988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Rectangle 686"/>
            <p:cNvSpPr>
              <a:spLocks noChangeArrowheads="1"/>
            </p:cNvSpPr>
            <p:nvPr userDrawn="1"/>
          </p:nvSpPr>
          <p:spPr bwMode="auto">
            <a:xfrm rot="5400000">
              <a:off x="12000706" y="4420396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Rectangle 697"/>
            <p:cNvSpPr>
              <a:spLocks noChangeArrowheads="1"/>
            </p:cNvSpPr>
            <p:nvPr userDrawn="1"/>
          </p:nvSpPr>
          <p:spPr bwMode="auto">
            <a:xfrm rot="5400000">
              <a:off x="11738768" y="473630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Rectangle 707"/>
            <p:cNvSpPr>
              <a:spLocks noChangeArrowheads="1"/>
            </p:cNvSpPr>
            <p:nvPr userDrawn="1"/>
          </p:nvSpPr>
          <p:spPr bwMode="auto">
            <a:xfrm rot="5400000">
              <a:off x="12001500" y="50514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Rectangle 708"/>
            <p:cNvSpPr>
              <a:spLocks noChangeArrowheads="1"/>
            </p:cNvSpPr>
            <p:nvPr userDrawn="1"/>
          </p:nvSpPr>
          <p:spPr bwMode="auto">
            <a:xfrm rot="5400000">
              <a:off x="11738768" y="50506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Rectangle 709"/>
            <p:cNvSpPr>
              <a:spLocks noChangeArrowheads="1"/>
            </p:cNvSpPr>
            <p:nvPr userDrawn="1"/>
          </p:nvSpPr>
          <p:spPr bwMode="auto">
            <a:xfrm rot="5400000">
              <a:off x="11480006" y="50506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57" name="Title Placeholder 1"/>
          <p:cNvSpPr>
            <a:spLocks noGrp="1"/>
          </p:cNvSpPr>
          <p:nvPr>
            <p:ph type="title"/>
          </p:nvPr>
        </p:nvSpPr>
        <p:spPr>
          <a:xfrm>
            <a:off x="446400" y="299808"/>
            <a:ext cx="8068950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idx="1"/>
          </p:nvPr>
        </p:nvSpPr>
        <p:spPr>
          <a:xfrm>
            <a:off x="446400" y="1107050"/>
            <a:ext cx="8068950" cy="352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2"/>
          </p:nvPr>
        </p:nvSpPr>
        <p:spPr>
          <a:xfrm>
            <a:off x="4464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548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E46BFE3-39B5-48C7-B281-74AB2A72216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20/08/2015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695" y="433388"/>
            <a:ext cx="333984" cy="29765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59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4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MwbcnC6oJE" TargetMode="External"/><Relationship Id="rId2" Type="http://schemas.openxmlformats.org/officeDocument/2006/relationships/hyperlink" Target="http://crypteron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crypteron.com/doc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crypteron.com/promo/azureu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3RpAY0VQs0" TargetMode="External"/><Relationship Id="rId2" Type="http://schemas.openxmlformats.org/officeDocument/2006/relationships/hyperlink" Target="http://cloudmedic.io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id@crypteron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5.png"/><Relationship Id="rId5" Type="http://schemas.openxmlformats.org/officeDocument/2006/relationships/hyperlink" Target="https://www.crypteron.com/promo/azureug/" TargetMode="External"/><Relationship Id="rId4" Type="http://schemas.openxmlformats.org/officeDocument/2006/relationships/hyperlink" Target="mailto:support@crypteron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ponemon.org/news-2/5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nemon.org/news-2/5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814" y="1138950"/>
            <a:ext cx="4798081" cy="921202"/>
          </a:xfrm>
        </p:spPr>
        <p:txBody>
          <a:bodyPr/>
          <a:lstStyle/>
          <a:p>
            <a:r>
              <a:rPr lang="en-US" sz="4950" dirty="0"/>
              <a:t>Data breaches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5" y="3071358"/>
            <a:ext cx="6619244" cy="157339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Building secure web apps within </a:t>
            </a:r>
            <a:r>
              <a:rPr lang="en-US" sz="2800" b="1" dirty="0" smtClean="0"/>
              <a:t>minutes</a:t>
            </a:r>
          </a:p>
          <a:p>
            <a:pPr algn="l"/>
            <a:r>
              <a:rPr lang="en-US" b="1" cap="none" dirty="0" smtClean="0"/>
              <a:t>Azure User Group – San Diego</a:t>
            </a:r>
          </a:p>
          <a:p>
            <a:pPr algn="l"/>
            <a:endParaRPr lang="en-US" sz="1100" b="1" dirty="0"/>
          </a:p>
          <a:p>
            <a:pPr algn="l"/>
            <a:r>
              <a:rPr lang="en-US" b="1" dirty="0"/>
              <a:t>August 2015 </a:t>
            </a:r>
            <a:endParaRPr lang="en-US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7264" y="3740904"/>
            <a:ext cx="2521324" cy="90384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Sid Shetye</a:t>
            </a:r>
            <a:endParaRPr lang="en-US" sz="1050" b="1" dirty="0">
              <a:solidFill>
                <a:schemeClr val="tx1">
                  <a:lumMod val="6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1050" b="1" dirty="0">
                <a:solidFill>
                  <a:schemeClr val="tx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sid@crypteron.com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1" y="1032157"/>
            <a:ext cx="1313480" cy="1313480"/>
          </a:xfrm>
          <a:prstGeom prst="rect">
            <a:avLst/>
          </a:prstGeom>
          <a:ln>
            <a:noFill/>
          </a:ln>
          <a:effectLst>
            <a:reflection blurRad="12700" stA="30000" endPos="30000" dist="165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11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6146" name="Picture 2" descr="http://www.eurocarnews.com/media/pictorials/2024/1156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51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7862" y="4443531"/>
            <a:ext cx="753783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Fortunately, user experience tames the complexity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52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" y="913445"/>
            <a:ext cx="9143999" cy="112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914" y="330169"/>
            <a:ext cx="6562895" cy="486068"/>
          </a:xfrm>
        </p:spPr>
        <p:txBody>
          <a:bodyPr anchor="t">
            <a:no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So, what is Crypteron?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10015" y="45244"/>
            <a:ext cx="333984" cy="297656"/>
          </a:xfrm>
        </p:spPr>
        <p:txBody>
          <a:bodyPr/>
          <a:lstStyle/>
          <a:p>
            <a:fld id="{3A04D4E0-389E-484C-8A9A-BC4E16FEFA0F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445795" y="2081843"/>
            <a:ext cx="657985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Protects businesses from data breaches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 12+ months of development time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Custom Code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Trust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46178" y="1035979"/>
            <a:ext cx="5679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Crypteron Security Framework is a platform-as-a-service and SDKs for a cloud-first security solution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94" y="1091440"/>
            <a:ext cx="770298" cy="770298"/>
          </a:xfrm>
          <a:prstGeom prst="rect">
            <a:avLst/>
          </a:prstGeom>
        </p:spPr>
      </p:pic>
      <p:pic>
        <p:nvPicPr>
          <p:cNvPr id="7170" name="Picture 2" descr="https://stripe.com/img/about/logos/logos/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08" y="4028206"/>
            <a:ext cx="1879703" cy="7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4754" y="4145778"/>
            <a:ext cx="584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 but for developers tackling security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2511" y="4145778"/>
            <a:ext cx="120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Like 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24722" y="4786569"/>
            <a:ext cx="43163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That’s the best, dev friendly credit card processing partner!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863909" y="4723140"/>
            <a:ext cx="687893" cy="245858"/>
          </a:xfrm>
          <a:custGeom>
            <a:avLst/>
            <a:gdLst>
              <a:gd name="connsiteX0" fmla="*/ 687893 w 687893"/>
              <a:gd name="connsiteY0" fmla="*/ 234268 h 245858"/>
              <a:gd name="connsiteX1" fmla="*/ 249585 w 687893"/>
              <a:gd name="connsiteY1" fmla="*/ 219154 h 245858"/>
              <a:gd name="connsiteX2" fmla="*/ 203 w 687893"/>
              <a:gd name="connsiteY2" fmla="*/ 0 h 2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893" h="245858">
                <a:moveTo>
                  <a:pt x="687893" y="234268"/>
                </a:moveTo>
                <a:cubicBezTo>
                  <a:pt x="526046" y="246233"/>
                  <a:pt x="364200" y="258199"/>
                  <a:pt x="249585" y="219154"/>
                </a:cubicBezTo>
                <a:cubicBezTo>
                  <a:pt x="134970" y="180109"/>
                  <a:pt x="-6095" y="26449"/>
                  <a:pt x="203" y="0"/>
                </a:cubicBezTo>
              </a:path>
            </a:pathLst>
          </a:custGeom>
          <a:noFill/>
          <a:ln w="444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simple as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6400" y="1107050"/>
            <a:ext cx="5917330" cy="3525674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1500" dirty="0" smtClean="0"/>
              <a:t>[</a:t>
            </a:r>
            <a:r>
              <a:rPr lang="en-US" sz="11500" dirty="0" smtClean="0">
                <a:solidFill>
                  <a:schemeClr val="accent1"/>
                </a:solidFill>
              </a:rPr>
              <a:t>Secure</a:t>
            </a:r>
            <a:r>
              <a:rPr lang="en-US" sz="11500" dirty="0" smtClean="0"/>
              <a:t>]</a:t>
            </a:r>
          </a:p>
          <a:p>
            <a:pPr marL="0" indent="0" algn="ctr">
              <a:buNone/>
            </a:pPr>
            <a:endParaRPr lang="en-US" sz="11500" dirty="0" smtClean="0"/>
          </a:p>
          <a:p>
            <a:pPr marL="0" indent="0" algn="ctr">
              <a:buNone/>
            </a:pPr>
            <a:r>
              <a:rPr lang="en-US" sz="11500" dirty="0" smtClean="0"/>
              <a:t>@</a:t>
            </a:r>
            <a:r>
              <a:rPr lang="en-US" sz="11500" dirty="0" smtClean="0">
                <a:solidFill>
                  <a:schemeClr val="accent1"/>
                </a:solidFill>
              </a:rPr>
              <a:t>Secure</a:t>
            </a:r>
            <a:endParaRPr lang="en-US" sz="115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3076" name="Picture 4" descr="http://blog.newrelic.com/wp-content/uploads/jav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30" y="2624027"/>
            <a:ext cx="2130594" cy="21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edia.rehansaeed.com/rehansaeed/2014/02/NE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0" t="13564" r="28128" b="9912"/>
          <a:stretch/>
        </p:blipFill>
        <p:spPr bwMode="auto">
          <a:xfrm>
            <a:off x="6693211" y="972456"/>
            <a:ext cx="1611086" cy="15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Crypteron Security Framework</a:t>
            </a:r>
            <a:endParaRPr lang="en-US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3" y="1268750"/>
            <a:ext cx="5384022" cy="300159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2945547" y="2150265"/>
            <a:ext cx="531341" cy="117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14</a:t>
            </a:fld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Management Dashboard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0" y="807244"/>
            <a:ext cx="8823494" cy="4343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2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15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2" y="0"/>
            <a:ext cx="5733535" cy="50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16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62" y="122902"/>
            <a:ext cx="5506658" cy="48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17</a:t>
            </a:fld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Compliance in the Cloud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3" y="3139803"/>
            <a:ext cx="2512429" cy="1606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8" y="3043599"/>
            <a:ext cx="1885023" cy="1870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02" y="1400223"/>
            <a:ext cx="3040641" cy="119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" y="1199331"/>
            <a:ext cx="3538757" cy="18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bc.net.au/reslib/201204/r926508_9670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/>
          <a:stretch/>
        </p:blipFill>
        <p:spPr bwMode="auto">
          <a:xfrm>
            <a:off x="-4713" y="-7374"/>
            <a:ext cx="9144000" cy="51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4" y="1163922"/>
            <a:ext cx="5335089" cy="385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glow rad="774700">
                    <a:schemeClr val="bg1">
                      <a:alpha val="1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is </a:t>
            </a:r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774700">
                    <a:schemeClr val="bg1">
                      <a:alpha val="1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everywhere …</a:t>
            </a:r>
          </a:p>
          <a:p>
            <a:pPr marL="0" indent="0">
              <a:buNone/>
            </a:pPr>
            <a:endParaRPr lang="en-US" sz="3200" b="1" dirty="0" smtClean="0">
              <a:ln w="12700">
                <a:solidFill>
                  <a:schemeClr val="bg1"/>
                </a:solidFill>
                <a:prstDash val="solid"/>
              </a:ln>
              <a:effectLst>
                <a:glow rad="774700">
                  <a:schemeClr val="bg1">
                    <a:alpha val="14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glow rad="774700">
                    <a:schemeClr val="bg1">
                      <a:alpha val="1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Leaders getting fired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46400" y="299808"/>
            <a:ext cx="6758187" cy="5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time, it’s different …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9845" y="3110435"/>
            <a:ext cx="3325398" cy="1770063"/>
            <a:chOff x="5461183" y="3889603"/>
            <a:chExt cx="3325398" cy="1770063"/>
          </a:xfrm>
        </p:grpSpPr>
        <p:pic>
          <p:nvPicPr>
            <p:cNvPr id="8196" name="Picture 4" descr="http://cyberattacksquad.com/wp-content/uploads/2015/07/OPM-Director-resigns-after-21-million-records-leaked-in-cyber-attack-700x35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98239" y="3889603"/>
              <a:ext cx="2588342" cy="1770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DFDFDF"/>
                </a:clrFrom>
                <a:clrTo>
                  <a:srgbClr val="DFDFD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183" y="4092368"/>
              <a:ext cx="1474112" cy="141198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553530" y="3073750"/>
            <a:ext cx="3476920" cy="1758609"/>
            <a:chOff x="5333255" y="1949576"/>
            <a:chExt cx="3476920" cy="1758609"/>
          </a:xfrm>
        </p:grpSpPr>
        <p:pic>
          <p:nvPicPr>
            <p:cNvPr id="8198" name="Picture 6" descr="http://si.wsj.net/public/resources/images/P1-BQ030_TARGET_G_2014050518532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645" y="1949576"/>
              <a:ext cx="2635530" cy="175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333255" y="2041403"/>
              <a:ext cx="1545153" cy="1545153"/>
              <a:chOff x="4971419" y="4107797"/>
              <a:chExt cx="1545153" cy="154515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162037" y="4313253"/>
                <a:ext cx="1163915" cy="11639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419" y="4107797"/>
                <a:ext cx="1545153" cy="1545153"/>
              </a:xfrm>
              <a:prstGeom prst="rect">
                <a:avLst/>
              </a:prstGeom>
            </p:spPr>
          </p:pic>
        </p:grpSp>
      </p:grpSp>
      <p:pic>
        <p:nvPicPr>
          <p:cNvPr id="8194" name="Picture 2" descr="http://speakinggump.com/wp-content/uploads/2015/04/donald-trump-youre-fir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14" y="1087254"/>
            <a:ext cx="3136066" cy="31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837" y="4819191"/>
            <a:ext cx="1651991" cy="3000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Katherine Archuleta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8254" y="4819191"/>
            <a:ext cx="1345368" cy="3000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Gregg Steinhafel</a:t>
            </a:r>
          </a:p>
        </p:txBody>
      </p:sp>
    </p:spTree>
    <p:extLst>
      <p:ext uri="{BB962C8B-B14F-4D97-AF65-F5344CB8AC3E}">
        <p14:creationId xmlns:p14="http://schemas.microsoft.com/office/powerpoint/2010/main" val="41835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00" y="9116"/>
            <a:ext cx="1385710" cy="1385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should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care?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19</a:t>
            </a:fld>
            <a:endParaRPr lang="id-ID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1936526" y="3660292"/>
            <a:ext cx="819008" cy="475038"/>
            <a:chOff x="3760707" y="1039995"/>
            <a:chExt cx="837894" cy="477510"/>
          </a:xfrm>
        </p:grpSpPr>
        <p:grpSp>
          <p:nvGrpSpPr>
            <p:cNvPr id="78" name="Group 77"/>
            <p:cNvGrpSpPr/>
            <p:nvPr/>
          </p:nvGrpSpPr>
          <p:grpSpPr>
            <a:xfrm>
              <a:off x="4340825" y="1039996"/>
              <a:ext cx="257776" cy="309542"/>
              <a:chOff x="5711825" y="2962275"/>
              <a:chExt cx="774700" cy="930275"/>
            </a:xfrm>
            <a:solidFill>
              <a:schemeClr val="accent1"/>
            </a:solidFill>
          </p:grpSpPr>
          <p:sp>
            <p:nvSpPr>
              <p:cNvPr id="79" name="Freeform 27"/>
              <p:cNvSpPr>
                <a:spLocks noEditPoints="1"/>
              </p:cNvSpPr>
              <p:nvPr/>
            </p:nvSpPr>
            <p:spPr bwMode="auto">
              <a:xfrm>
                <a:off x="5711825" y="2962275"/>
                <a:ext cx="774700" cy="930275"/>
              </a:xfrm>
              <a:custGeom>
                <a:avLst/>
                <a:gdLst>
                  <a:gd name="T0" fmla="*/ 102 w 204"/>
                  <a:gd name="T1" fmla="*/ 245 h 245"/>
                  <a:gd name="T2" fmla="*/ 100 w 204"/>
                  <a:gd name="T3" fmla="*/ 245 h 245"/>
                  <a:gd name="T4" fmla="*/ 0 w 204"/>
                  <a:gd name="T5" fmla="*/ 160 h 245"/>
                  <a:gd name="T6" fmla="*/ 0 w 204"/>
                  <a:gd name="T7" fmla="*/ 159 h 245"/>
                  <a:gd name="T8" fmla="*/ 0 w 204"/>
                  <a:gd name="T9" fmla="*/ 15 h 245"/>
                  <a:gd name="T10" fmla="*/ 4 w 204"/>
                  <a:gd name="T11" fmla="*/ 9 h 245"/>
                  <a:gd name="T12" fmla="*/ 10 w 204"/>
                  <a:gd name="T13" fmla="*/ 11 h 245"/>
                  <a:gd name="T14" fmla="*/ 46 w 204"/>
                  <a:gd name="T15" fmla="*/ 25 h 245"/>
                  <a:gd name="T16" fmla="*/ 97 w 204"/>
                  <a:gd name="T17" fmla="*/ 3 h 245"/>
                  <a:gd name="T18" fmla="*/ 107 w 204"/>
                  <a:gd name="T19" fmla="*/ 3 h 245"/>
                  <a:gd name="T20" fmla="*/ 158 w 204"/>
                  <a:gd name="T21" fmla="*/ 25 h 245"/>
                  <a:gd name="T22" fmla="*/ 194 w 204"/>
                  <a:gd name="T23" fmla="*/ 11 h 245"/>
                  <a:gd name="T24" fmla="*/ 200 w 204"/>
                  <a:gd name="T25" fmla="*/ 9 h 245"/>
                  <a:gd name="T26" fmla="*/ 204 w 204"/>
                  <a:gd name="T27" fmla="*/ 15 h 245"/>
                  <a:gd name="T28" fmla="*/ 204 w 204"/>
                  <a:gd name="T29" fmla="*/ 159 h 245"/>
                  <a:gd name="T30" fmla="*/ 204 w 204"/>
                  <a:gd name="T31" fmla="*/ 160 h 245"/>
                  <a:gd name="T32" fmla="*/ 104 w 204"/>
                  <a:gd name="T33" fmla="*/ 245 h 245"/>
                  <a:gd name="T34" fmla="*/ 102 w 204"/>
                  <a:gd name="T35" fmla="*/ 245 h 245"/>
                  <a:gd name="T36" fmla="*/ 12 w 204"/>
                  <a:gd name="T37" fmla="*/ 158 h 245"/>
                  <a:gd name="T38" fmla="*/ 102 w 204"/>
                  <a:gd name="T39" fmla="*/ 233 h 245"/>
                  <a:gd name="T40" fmla="*/ 192 w 204"/>
                  <a:gd name="T41" fmla="*/ 158 h 245"/>
                  <a:gd name="T42" fmla="*/ 192 w 204"/>
                  <a:gd name="T43" fmla="*/ 28 h 245"/>
                  <a:gd name="T44" fmla="*/ 158 w 204"/>
                  <a:gd name="T45" fmla="*/ 37 h 245"/>
                  <a:gd name="T46" fmla="*/ 102 w 204"/>
                  <a:gd name="T47" fmla="*/ 16 h 245"/>
                  <a:gd name="T48" fmla="*/ 46 w 204"/>
                  <a:gd name="T49" fmla="*/ 37 h 245"/>
                  <a:gd name="T50" fmla="*/ 12 w 204"/>
                  <a:gd name="T51" fmla="*/ 28 h 245"/>
                  <a:gd name="T52" fmla="*/ 12 w 204"/>
                  <a:gd name="T53" fmla="*/ 15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245">
                    <a:moveTo>
                      <a:pt x="102" y="245"/>
                    </a:moveTo>
                    <a:cubicBezTo>
                      <a:pt x="101" y="245"/>
                      <a:pt x="101" y="245"/>
                      <a:pt x="100" y="245"/>
                    </a:cubicBezTo>
                    <a:cubicBezTo>
                      <a:pt x="12" y="220"/>
                      <a:pt x="1" y="162"/>
                      <a:pt x="0" y="160"/>
                    </a:cubicBezTo>
                    <a:cubicBezTo>
                      <a:pt x="0" y="160"/>
                      <a:pt x="0" y="159"/>
                      <a:pt x="0" y="15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3"/>
                      <a:pt x="1" y="10"/>
                      <a:pt x="4" y="9"/>
                    </a:cubicBezTo>
                    <a:cubicBezTo>
                      <a:pt x="6" y="9"/>
                      <a:pt x="9" y="9"/>
                      <a:pt x="10" y="11"/>
                    </a:cubicBezTo>
                    <a:cubicBezTo>
                      <a:pt x="21" y="21"/>
                      <a:pt x="30" y="25"/>
                      <a:pt x="46" y="25"/>
                    </a:cubicBezTo>
                    <a:cubicBezTo>
                      <a:pt x="66" y="25"/>
                      <a:pt x="87" y="16"/>
                      <a:pt x="97" y="3"/>
                    </a:cubicBezTo>
                    <a:cubicBezTo>
                      <a:pt x="99" y="0"/>
                      <a:pt x="104" y="0"/>
                      <a:pt x="107" y="3"/>
                    </a:cubicBezTo>
                    <a:cubicBezTo>
                      <a:pt x="117" y="16"/>
                      <a:pt x="138" y="25"/>
                      <a:pt x="158" y="25"/>
                    </a:cubicBezTo>
                    <a:cubicBezTo>
                      <a:pt x="174" y="25"/>
                      <a:pt x="183" y="21"/>
                      <a:pt x="194" y="11"/>
                    </a:cubicBezTo>
                    <a:cubicBezTo>
                      <a:pt x="195" y="9"/>
                      <a:pt x="198" y="9"/>
                      <a:pt x="200" y="9"/>
                    </a:cubicBezTo>
                    <a:cubicBezTo>
                      <a:pt x="203" y="10"/>
                      <a:pt x="204" y="13"/>
                      <a:pt x="204" y="15"/>
                    </a:cubicBezTo>
                    <a:cubicBezTo>
                      <a:pt x="204" y="159"/>
                      <a:pt x="204" y="159"/>
                      <a:pt x="204" y="159"/>
                    </a:cubicBezTo>
                    <a:cubicBezTo>
                      <a:pt x="204" y="159"/>
                      <a:pt x="204" y="160"/>
                      <a:pt x="204" y="160"/>
                    </a:cubicBezTo>
                    <a:cubicBezTo>
                      <a:pt x="203" y="162"/>
                      <a:pt x="192" y="220"/>
                      <a:pt x="104" y="245"/>
                    </a:cubicBezTo>
                    <a:cubicBezTo>
                      <a:pt x="103" y="245"/>
                      <a:pt x="103" y="245"/>
                      <a:pt x="102" y="245"/>
                    </a:cubicBezTo>
                    <a:close/>
                    <a:moveTo>
                      <a:pt x="12" y="158"/>
                    </a:moveTo>
                    <a:cubicBezTo>
                      <a:pt x="13" y="164"/>
                      <a:pt x="25" y="211"/>
                      <a:pt x="102" y="233"/>
                    </a:cubicBezTo>
                    <a:cubicBezTo>
                      <a:pt x="179" y="211"/>
                      <a:pt x="191" y="164"/>
                      <a:pt x="192" y="158"/>
                    </a:cubicBezTo>
                    <a:cubicBezTo>
                      <a:pt x="192" y="28"/>
                      <a:pt x="192" y="28"/>
                      <a:pt x="192" y="28"/>
                    </a:cubicBezTo>
                    <a:cubicBezTo>
                      <a:pt x="182" y="34"/>
                      <a:pt x="172" y="37"/>
                      <a:pt x="158" y="37"/>
                    </a:cubicBezTo>
                    <a:cubicBezTo>
                      <a:pt x="137" y="37"/>
                      <a:pt x="115" y="28"/>
                      <a:pt x="102" y="16"/>
                    </a:cubicBezTo>
                    <a:cubicBezTo>
                      <a:pt x="89" y="28"/>
                      <a:pt x="67" y="37"/>
                      <a:pt x="46" y="37"/>
                    </a:cubicBezTo>
                    <a:cubicBezTo>
                      <a:pt x="32" y="37"/>
                      <a:pt x="22" y="34"/>
                      <a:pt x="12" y="28"/>
                    </a:cubicBezTo>
                    <a:lnTo>
                      <a:pt x="12" y="158"/>
                    </a:lnTo>
                    <a:close/>
                  </a:path>
                </a:pathLst>
              </a:custGeom>
              <a:grpFill/>
              <a:ln w="12700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28"/>
              <p:cNvSpPr>
                <a:spLocks noEditPoints="1"/>
              </p:cNvSpPr>
              <p:nvPr/>
            </p:nvSpPr>
            <p:spPr bwMode="auto">
              <a:xfrm>
                <a:off x="5864225" y="3178175"/>
                <a:ext cx="471488" cy="471488"/>
              </a:xfrm>
              <a:custGeom>
                <a:avLst/>
                <a:gdLst>
                  <a:gd name="T0" fmla="*/ 78 w 124"/>
                  <a:gd name="T1" fmla="*/ 124 h 124"/>
                  <a:gd name="T2" fmla="*/ 46 w 124"/>
                  <a:gd name="T3" fmla="*/ 124 h 124"/>
                  <a:gd name="T4" fmla="*/ 40 w 124"/>
                  <a:gd name="T5" fmla="*/ 118 h 124"/>
                  <a:gd name="T6" fmla="*/ 40 w 124"/>
                  <a:gd name="T7" fmla="*/ 84 h 124"/>
                  <a:gd name="T8" fmla="*/ 6 w 124"/>
                  <a:gd name="T9" fmla="*/ 84 h 124"/>
                  <a:gd name="T10" fmla="*/ 0 w 124"/>
                  <a:gd name="T11" fmla="*/ 78 h 124"/>
                  <a:gd name="T12" fmla="*/ 0 w 124"/>
                  <a:gd name="T13" fmla="*/ 46 h 124"/>
                  <a:gd name="T14" fmla="*/ 6 w 124"/>
                  <a:gd name="T15" fmla="*/ 40 h 124"/>
                  <a:gd name="T16" fmla="*/ 40 w 124"/>
                  <a:gd name="T17" fmla="*/ 40 h 124"/>
                  <a:gd name="T18" fmla="*/ 40 w 124"/>
                  <a:gd name="T19" fmla="*/ 6 h 124"/>
                  <a:gd name="T20" fmla="*/ 46 w 124"/>
                  <a:gd name="T21" fmla="*/ 0 h 124"/>
                  <a:gd name="T22" fmla="*/ 78 w 124"/>
                  <a:gd name="T23" fmla="*/ 0 h 124"/>
                  <a:gd name="T24" fmla="*/ 84 w 124"/>
                  <a:gd name="T25" fmla="*/ 6 h 124"/>
                  <a:gd name="T26" fmla="*/ 84 w 124"/>
                  <a:gd name="T27" fmla="*/ 40 h 124"/>
                  <a:gd name="T28" fmla="*/ 118 w 124"/>
                  <a:gd name="T29" fmla="*/ 40 h 124"/>
                  <a:gd name="T30" fmla="*/ 124 w 124"/>
                  <a:gd name="T31" fmla="*/ 46 h 124"/>
                  <a:gd name="T32" fmla="*/ 124 w 124"/>
                  <a:gd name="T33" fmla="*/ 78 h 124"/>
                  <a:gd name="T34" fmla="*/ 118 w 124"/>
                  <a:gd name="T35" fmla="*/ 84 h 124"/>
                  <a:gd name="T36" fmla="*/ 84 w 124"/>
                  <a:gd name="T37" fmla="*/ 84 h 124"/>
                  <a:gd name="T38" fmla="*/ 84 w 124"/>
                  <a:gd name="T39" fmla="*/ 118 h 124"/>
                  <a:gd name="T40" fmla="*/ 78 w 124"/>
                  <a:gd name="T41" fmla="*/ 124 h 124"/>
                  <a:gd name="T42" fmla="*/ 52 w 124"/>
                  <a:gd name="T43" fmla="*/ 112 h 124"/>
                  <a:gd name="T44" fmla="*/ 72 w 124"/>
                  <a:gd name="T45" fmla="*/ 112 h 124"/>
                  <a:gd name="T46" fmla="*/ 72 w 124"/>
                  <a:gd name="T47" fmla="*/ 78 h 124"/>
                  <a:gd name="T48" fmla="*/ 78 w 124"/>
                  <a:gd name="T49" fmla="*/ 72 h 124"/>
                  <a:gd name="T50" fmla="*/ 112 w 124"/>
                  <a:gd name="T51" fmla="*/ 72 h 124"/>
                  <a:gd name="T52" fmla="*/ 112 w 124"/>
                  <a:gd name="T53" fmla="*/ 52 h 124"/>
                  <a:gd name="T54" fmla="*/ 78 w 124"/>
                  <a:gd name="T55" fmla="*/ 52 h 124"/>
                  <a:gd name="T56" fmla="*/ 72 w 124"/>
                  <a:gd name="T57" fmla="*/ 46 h 124"/>
                  <a:gd name="T58" fmla="*/ 72 w 124"/>
                  <a:gd name="T59" fmla="*/ 12 h 124"/>
                  <a:gd name="T60" fmla="*/ 52 w 124"/>
                  <a:gd name="T61" fmla="*/ 12 h 124"/>
                  <a:gd name="T62" fmla="*/ 52 w 124"/>
                  <a:gd name="T63" fmla="*/ 46 h 124"/>
                  <a:gd name="T64" fmla="*/ 46 w 124"/>
                  <a:gd name="T65" fmla="*/ 52 h 124"/>
                  <a:gd name="T66" fmla="*/ 12 w 124"/>
                  <a:gd name="T67" fmla="*/ 52 h 124"/>
                  <a:gd name="T68" fmla="*/ 12 w 124"/>
                  <a:gd name="T69" fmla="*/ 72 h 124"/>
                  <a:gd name="T70" fmla="*/ 46 w 124"/>
                  <a:gd name="T71" fmla="*/ 72 h 124"/>
                  <a:gd name="T72" fmla="*/ 52 w 124"/>
                  <a:gd name="T73" fmla="*/ 78 h 124"/>
                  <a:gd name="T74" fmla="*/ 52 w 124"/>
                  <a:gd name="T75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24">
                    <a:moveTo>
                      <a:pt x="78" y="124"/>
                    </a:moveTo>
                    <a:cubicBezTo>
                      <a:pt x="46" y="124"/>
                      <a:pt x="46" y="124"/>
                      <a:pt x="46" y="124"/>
                    </a:cubicBezTo>
                    <a:cubicBezTo>
                      <a:pt x="43" y="124"/>
                      <a:pt x="40" y="121"/>
                      <a:pt x="40" y="118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3" y="84"/>
                      <a:pt x="0" y="81"/>
                      <a:pt x="0" y="7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3"/>
                      <a:pt x="3" y="40"/>
                      <a:pt x="6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3"/>
                      <a:pt x="43" y="0"/>
                      <a:pt x="4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18" y="40"/>
                      <a:pt x="118" y="40"/>
                      <a:pt x="118" y="40"/>
                    </a:cubicBezTo>
                    <a:cubicBezTo>
                      <a:pt x="121" y="40"/>
                      <a:pt x="124" y="43"/>
                      <a:pt x="124" y="46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4" y="81"/>
                      <a:pt x="121" y="84"/>
                      <a:pt x="118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118"/>
                      <a:pt x="84" y="118"/>
                      <a:pt x="84" y="118"/>
                    </a:cubicBezTo>
                    <a:cubicBezTo>
                      <a:pt x="84" y="121"/>
                      <a:pt x="81" y="124"/>
                      <a:pt x="78" y="124"/>
                    </a:cubicBezTo>
                    <a:close/>
                    <a:moveTo>
                      <a:pt x="52" y="112"/>
                    </a:move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75"/>
                      <a:pt x="75" y="72"/>
                      <a:pt x="78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5" y="52"/>
                      <a:pt x="72" y="49"/>
                      <a:pt x="72" y="46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9"/>
                      <a:pt x="49" y="52"/>
                      <a:pt x="46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9" y="72"/>
                      <a:pt x="52" y="75"/>
                      <a:pt x="52" y="78"/>
                    </a:cubicBezTo>
                    <a:lnTo>
                      <a:pt x="52" y="112"/>
                    </a:lnTo>
                    <a:close/>
                  </a:path>
                </a:pathLst>
              </a:custGeom>
              <a:grpFill/>
              <a:ln w="12700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760707" y="1039995"/>
              <a:ext cx="534238" cy="477510"/>
              <a:chOff x="3443907" y="916692"/>
              <a:chExt cx="534238" cy="477510"/>
            </a:xfrm>
          </p:grpSpPr>
          <p:sp>
            <p:nvSpPr>
              <p:cNvPr id="82" name="Freeform 22"/>
              <p:cNvSpPr>
                <a:spLocks noEditPoints="1"/>
              </p:cNvSpPr>
              <p:nvPr/>
            </p:nvSpPr>
            <p:spPr bwMode="auto">
              <a:xfrm>
                <a:off x="3443907" y="916692"/>
                <a:ext cx="422173" cy="304256"/>
              </a:xfrm>
              <a:custGeom>
                <a:avLst/>
                <a:gdLst>
                  <a:gd name="T0" fmla="*/ 298 w 368"/>
                  <a:gd name="T1" fmla="*/ 94 h 265"/>
                  <a:gd name="T2" fmla="*/ 196 w 368"/>
                  <a:gd name="T3" fmla="*/ 0 h 265"/>
                  <a:gd name="T4" fmla="*/ 102 w 368"/>
                  <a:gd name="T5" fmla="*/ 60 h 265"/>
                  <a:gd name="T6" fmla="*/ 86 w 368"/>
                  <a:gd name="T7" fmla="*/ 58 h 265"/>
                  <a:gd name="T8" fmla="*/ 35 w 368"/>
                  <a:gd name="T9" fmla="*/ 109 h 265"/>
                  <a:gd name="T10" fmla="*/ 37 w 368"/>
                  <a:gd name="T11" fmla="*/ 126 h 265"/>
                  <a:gd name="T12" fmla="*/ 0 w 368"/>
                  <a:gd name="T13" fmla="*/ 190 h 265"/>
                  <a:gd name="T14" fmla="*/ 75 w 368"/>
                  <a:gd name="T15" fmla="*/ 265 h 265"/>
                  <a:gd name="T16" fmla="*/ 75 w 368"/>
                  <a:gd name="T17" fmla="*/ 265 h 265"/>
                  <a:gd name="T18" fmla="*/ 282 w 368"/>
                  <a:gd name="T19" fmla="*/ 265 h 265"/>
                  <a:gd name="T20" fmla="*/ 282 w 368"/>
                  <a:gd name="T21" fmla="*/ 265 h 265"/>
                  <a:gd name="T22" fmla="*/ 368 w 368"/>
                  <a:gd name="T23" fmla="*/ 178 h 265"/>
                  <a:gd name="T24" fmla="*/ 298 w 368"/>
                  <a:gd name="T25" fmla="*/ 94 h 265"/>
                  <a:gd name="T26" fmla="*/ 282 w 368"/>
                  <a:gd name="T27" fmla="*/ 242 h 265"/>
                  <a:gd name="T28" fmla="*/ 282 w 368"/>
                  <a:gd name="T29" fmla="*/ 242 h 265"/>
                  <a:gd name="T30" fmla="*/ 75 w 368"/>
                  <a:gd name="T31" fmla="*/ 242 h 265"/>
                  <a:gd name="T32" fmla="*/ 23 w 368"/>
                  <a:gd name="T33" fmla="*/ 190 h 265"/>
                  <a:gd name="T34" fmla="*/ 49 w 368"/>
                  <a:gd name="T35" fmla="*/ 145 h 265"/>
                  <a:gd name="T36" fmla="*/ 59 w 368"/>
                  <a:gd name="T37" fmla="*/ 118 h 265"/>
                  <a:gd name="T38" fmla="*/ 58 w 368"/>
                  <a:gd name="T39" fmla="*/ 109 h 265"/>
                  <a:gd name="T40" fmla="*/ 86 w 368"/>
                  <a:gd name="T41" fmla="*/ 81 h 265"/>
                  <a:gd name="T42" fmla="*/ 102 w 368"/>
                  <a:gd name="T43" fmla="*/ 83 h 265"/>
                  <a:gd name="T44" fmla="*/ 123 w 368"/>
                  <a:gd name="T45" fmla="*/ 70 h 265"/>
                  <a:gd name="T46" fmla="*/ 196 w 368"/>
                  <a:gd name="T47" fmla="*/ 23 h 265"/>
                  <a:gd name="T48" fmla="*/ 275 w 368"/>
                  <a:gd name="T49" fmla="*/ 96 h 265"/>
                  <a:gd name="T50" fmla="*/ 294 w 368"/>
                  <a:gd name="T51" fmla="*/ 116 h 265"/>
                  <a:gd name="T52" fmla="*/ 345 w 368"/>
                  <a:gd name="T53" fmla="*/ 178 h 265"/>
                  <a:gd name="T54" fmla="*/ 282 w 368"/>
                  <a:gd name="T55" fmla="*/ 24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8" h="265">
                    <a:moveTo>
                      <a:pt x="298" y="94"/>
                    </a:moveTo>
                    <a:cubicBezTo>
                      <a:pt x="293" y="41"/>
                      <a:pt x="250" y="0"/>
                      <a:pt x="196" y="0"/>
                    </a:cubicBezTo>
                    <a:cubicBezTo>
                      <a:pt x="154" y="0"/>
                      <a:pt x="118" y="25"/>
                      <a:pt x="102" y="60"/>
                    </a:cubicBezTo>
                    <a:cubicBezTo>
                      <a:pt x="97" y="59"/>
                      <a:pt x="92" y="58"/>
                      <a:pt x="86" y="58"/>
                    </a:cubicBezTo>
                    <a:cubicBezTo>
                      <a:pt x="58" y="58"/>
                      <a:pt x="35" y="81"/>
                      <a:pt x="35" y="109"/>
                    </a:cubicBezTo>
                    <a:cubicBezTo>
                      <a:pt x="35" y="115"/>
                      <a:pt x="36" y="120"/>
                      <a:pt x="37" y="126"/>
                    </a:cubicBezTo>
                    <a:cubicBezTo>
                      <a:pt x="15" y="139"/>
                      <a:pt x="0" y="162"/>
                      <a:pt x="0" y="190"/>
                    </a:cubicBezTo>
                    <a:cubicBezTo>
                      <a:pt x="0" y="231"/>
                      <a:pt x="34" y="265"/>
                      <a:pt x="75" y="265"/>
                    </a:cubicBezTo>
                    <a:cubicBezTo>
                      <a:pt x="75" y="265"/>
                      <a:pt x="75" y="265"/>
                      <a:pt x="75" y="265"/>
                    </a:cubicBezTo>
                    <a:cubicBezTo>
                      <a:pt x="282" y="265"/>
                      <a:pt x="282" y="265"/>
                      <a:pt x="282" y="265"/>
                    </a:cubicBezTo>
                    <a:cubicBezTo>
                      <a:pt x="282" y="265"/>
                      <a:pt x="282" y="265"/>
                      <a:pt x="282" y="265"/>
                    </a:cubicBezTo>
                    <a:cubicBezTo>
                      <a:pt x="330" y="265"/>
                      <a:pt x="368" y="226"/>
                      <a:pt x="368" y="178"/>
                    </a:cubicBezTo>
                    <a:cubicBezTo>
                      <a:pt x="368" y="136"/>
                      <a:pt x="338" y="101"/>
                      <a:pt x="298" y="94"/>
                    </a:cubicBezTo>
                    <a:close/>
                    <a:moveTo>
                      <a:pt x="282" y="242"/>
                    </a:moveTo>
                    <a:cubicBezTo>
                      <a:pt x="282" y="242"/>
                      <a:pt x="282" y="242"/>
                      <a:pt x="282" y="242"/>
                    </a:cubicBezTo>
                    <a:cubicBezTo>
                      <a:pt x="75" y="242"/>
                      <a:pt x="75" y="242"/>
                      <a:pt x="75" y="242"/>
                    </a:cubicBezTo>
                    <a:cubicBezTo>
                      <a:pt x="46" y="242"/>
                      <a:pt x="23" y="219"/>
                      <a:pt x="23" y="190"/>
                    </a:cubicBezTo>
                    <a:cubicBezTo>
                      <a:pt x="23" y="172"/>
                      <a:pt x="33" y="155"/>
                      <a:pt x="49" y="145"/>
                    </a:cubicBezTo>
                    <a:cubicBezTo>
                      <a:pt x="65" y="136"/>
                      <a:pt x="66" y="135"/>
                      <a:pt x="59" y="118"/>
                    </a:cubicBezTo>
                    <a:cubicBezTo>
                      <a:pt x="58" y="115"/>
                      <a:pt x="58" y="112"/>
                      <a:pt x="58" y="109"/>
                    </a:cubicBezTo>
                    <a:cubicBezTo>
                      <a:pt x="58" y="94"/>
                      <a:pt x="70" y="81"/>
                      <a:pt x="86" y="81"/>
                    </a:cubicBezTo>
                    <a:cubicBezTo>
                      <a:pt x="86" y="81"/>
                      <a:pt x="94" y="80"/>
                      <a:pt x="102" y="83"/>
                    </a:cubicBezTo>
                    <a:cubicBezTo>
                      <a:pt x="115" y="89"/>
                      <a:pt x="117" y="83"/>
                      <a:pt x="123" y="70"/>
                    </a:cubicBezTo>
                    <a:cubicBezTo>
                      <a:pt x="136" y="41"/>
                      <a:pt x="165" y="23"/>
                      <a:pt x="196" y="23"/>
                    </a:cubicBezTo>
                    <a:cubicBezTo>
                      <a:pt x="237" y="23"/>
                      <a:pt x="271" y="54"/>
                      <a:pt x="275" y="96"/>
                    </a:cubicBezTo>
                    <a:cubicBezTo>
                      <a:pt x="277" y="112"/>
                      <a:pt x="277" y="112"/>
                      <a:pt x="294" y="116"/>
                    </a:cubicBezTo>
                    <a:cubicBezTo>
                      <a:pt x="324" y="122"/>
                      <a:pt x="345" y="148"/>
                      <a:pt x="345" y="178"/>
                    </a:cubicBezTo>
                    <a:cubicBezTo>
                      <a:pt x="345" y="213"/>
                      <a:pt x="317" y="242"/>
                      <a:pt x="282" y="2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729996" y="1086781"/>
                <a:ext cx="248149" cy="307421"/>
                <a:chOff x="3075348" y="1120119"/>
                <a:chExt cx="2917561" cy="3614439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322698" y="1120119"/>
                  <a:ext cx="2473300" cy="24733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3075348" y="1187723"/>
                  <a:ext cx="2917561" cy="3546835"/>
                  <a:chOff x="4457739" y="1025089"/>
                  <a:chExt cx="222593" cy="270603"/>
                </a:xfrm>
                <a:effectLst/>
              </p:grpSpPr>
              <p:sp>
                <p:nvSpPr>
                  <p:cNvPr id="87" name="Freeform 5"/>
                  <p:cNvSpPr>
                    <a:spLocks noEditPoints="1"/>
                  </p:cNvSpPr>
                  <p:nvPr/>
                </p:nvSpPr>
                <p:spPr bwMode="auto">
                  <a:xfrm flipH="1">
                    <a:off x="4483054" y="1025089"/>
                    <a:ext cx="178074" cy="179820"/>
                  </a:xfrm>
                  <a:custGeom>
                    <a:avLst/>
                    <a:gdLst>
                      <a:gd name="T0" fmla="*/ 84 w 84"/>
                      <a:gd name="T1" fmla="*/ 42 h 85"/>
                      <a:gd name="T2" fmla="*/ 42 w 84"/>
                      <a:gd name="T3" fmla="*/ 0 h 85"/>
                      <a:gd name="T4" fmla="*/ 0 w 84"/>
                      <a:gd name="T5" fmla="*/ 42 h 85"/>
                      <a:gd name="T6" fmla="*/ 42 w 84"/>
                      <a:gd name="T7" fmla="*/ 85 h 85"/>
                      <a:gd name="T8" fmla="*/ 84 w 84"/>
                      <a:gd name="T9" fmla="*/ 42 h 85"/>
                      <a:gd name="T10" fmla="*/ 42 w 84"/>
                      <a:gd name="T11" fmla="*/ 72 h 85"/>
                      <a:gd name="T12" fmla="*/ 12 w 84"/>
                      <a:gd name="T13" fmla="*/ 42 h 85"/>
                      <a:gd name="T14" fmla="*/ 42 w 84"/>
                      <a:gd name="T15" fmla="*/ 13 h 85"/>
                      <a:gd name="T16" fmla="*/ 72 w 84"/>
                      <a:gd name="T17" fmla="*/ 42 h 85"/>
                      <a:gd name="T18" fmla="*/ 42 w 84"/>
                      <a:gd name="T19" fmla="*/ 72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4" h="85">
                        <a:moveTo>
                          <a:pt x="84" y="42"/>
                        </a:moveTo>
                        <a:cubicBezTo>
                          <a:pt x="84" y="19"/>
                          <a:pt x="65" y="0"/>
                          <a:pt x="42" y="0"/>
                        </a:cubicBezTo>
                        <a:cubicBezTo>
                          <a:pt x="19" y="0"/>
                          <a:pt x="0" y="19"/>
                          <a:pt x="0" y="42"/>
                        </a:cubicBezTo>
                        <a:cubicBezTo>
                          <a:pt x="0" y="66"/>
                          <a:pt x="19" y="85"/>
                          <a:pt x="42" y="85"/>
                        </a:cubicBezTo>
                        <a:cubicBezTo>
                          <a:pt x="65" y="85"/>
                          <a:pt x="84" y="66"/>
                          <a:pt x="84" y="42"/>
                        </a:cubicBezTo>
                        <a:close/>
                        <a:moveTo>
                          <a:pt x="42" y="72"/>
                        </a:moveTo>
                        <a:cubicBezTo>
                          <a:pt x="26" y="72"/>
                          <a:pt x="12" y="59"/>
                          <a:pt x="12" y="42"/>
                        </a:cubicBezTo>
                        <a:cubicBezTo>
                          <a:pt x="12" y="26"/>
                          <a:pt x="26" y="13"/>
                          <a:pt x="42" y="13"/>
                        </a:cubicBezTo>
                        <a:cubicBezTo>
                          <a:pt x="58" y="13"/>
                          <a:pt x="72" y="26"/>
                          <a:pt x="72" y="42"/>
                        </a:cubicBezTo>
                        <a:cubicBezTo>
                          <a:pt x="72" y="59"/>
                          <a:pt x="58" y="72"/>
                          <a:pt x="42" y="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:endParaRPr lang="id-ID"/>
                  </a:p>
                </p:txBody>
              </p:sp>
              <p:sp>
                <p:nvSpPr>
                  <p:cNvPr id="88" name="Freeform 6"/>
                  <p:cNvSpPr>
                    <a:spLocks/>
                  </p:cNvSpPr>
                  <p:nvPr/>
                </p:nvSpPr>
                <p:spPr bwMode="auto">
                  <a:xfrm flipH="1">
                    <a:off x="4457739" y="1187450"/>
                    <a:ext cx="107369" cy="108241"/>
                  </a:xfrm>
                  <a:custGeom>
                    <a:avLst/>
                    <a:gdLst>
                      <a:gd name="T0" fmla="*/ 28 w 51"/>
                      <a:gd name="T1" fmla="*/ 0 h 51"/>
                      <a:gd name="T2" fmla="*/ 0 w 51"/>
                      <a:gd name="T3" fmla="*/ 12 h 51"/>
                      <a:gd name="T4" fmla="*/ 26 w 51"/>
                      <a:gd name="T5" fmla="*/ 51 h 51"/>
                      <a:gd name="T6" fmla="*/ 29 w 51"/>
                      <a:gd name="T7" fmla="*/ 29 h 51"/>
                      <a:gd name="T8" fmla="*/ 51 w 51"/>
                      <a:gd name="T9" fmla="*/ 35 h 51"/>
                      <a:gd name="T10" fmla="*/ 28 w 51"/>
                      <a:gd name="T11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" h="51">
                        <a:moveTo>
                          <a:pt x="28" y="0"/>
                        </a:moveTo>
                        <a:cubicBezTo>
                          <a:pt x="21" y="7"/>
                          <a:pt x="11" y="11"/>
                          <a:pt x="0" y="12"/>
                        </a:cubicBezTo>
                        <a:cubicBezTo>
                          <a:pt x="26" y="51"/>
                          <a:pt x="26" y="51"/>
                          <a:pt x="26" y="51"/>
                        </a:cubicBezTo>
                        <a:cubicBezTo>
                          <a:pt x="29" y="29"/>
                          <a:pt x="29" y="29"/>
                          <a:pt x="29" y="29"/>
                        </a:cubicBezTo>
                        <a:cubicBezTo>
                          <a:pt x="51" y="35"/>
                          <a:pt x="51" y="35"/>
                          <a:pt x="51" y="35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:endParaRPr lang="id-ID"/>
                  </a:p>
                </p:txBody>
              </p:sp>
              <p:sp>
                <p:nvSpPr>
                  <p:cNvPr id="89" name="Freeform 7"/>
                  <p:cNvSpPr>
                    <a:spLocks/>
                  </p:cNvSpPr>
                  <p:nvPr/>
                </p:nvSpPr>
                <p:spPr bwMode="auto">
                  <a:xfrm flipH="1">
                    <a:off x="4572091" y="1191815"/>
                    <a:ext cx="108241" cy="103877"/>
                  </a:xfrm>
                  <a:custGeom>
                    <a:avLst/>
                    <a:gdLst>
                      <a:gd name="T0" fmla="*/ 0 w 51"/>
                      <a:gd name="T1" fmla="*/ 33 h 49"/>
                      <a:gd name="T2" fmla="*/ 22 w 51"/>
                      <a:gd name="T3" fmla="*/ 27 h 49"/>
                      <a:gd name="T4" fmla="*/ 25 w 51"/>
                      <a:gd name="T5" fmla="*/ 49 h 49"/>
                      <a:gd name="T6" fmla="*/ 51 w 51"/>
                      <a:gd name="T7" fmla="*/ 10 h 49"/>
                      <a:gd name="T8" fmla="*/ 22 w 51"/>
                      <a:gd name="T9" fmla="*/ 0 h 49"/>
                      <a:gd name="T10" fmla="*/ 0 w 51"/>
                      <a:gd name="T11" fmla="*/ 33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" h="49">
                        <a:moveTo>
                          <a:pt x="0" y="33"/>
                        </a:move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5" y="49"/>
                          <a:pt x="25" y="49"/>
                          <a:pt x="25" y="49"/>
                        </a:cubicBezTo>
                        <a:cubicBezTo>
                          <a:pt x="51" y="10"/>
                          <a:pt x="51" y="10"/>
                          <a:pt x="51" y="10"/>
                        </a:cubicBezTo>
                        <a:cubicBezTo>
                          <a:pt x="40" y="10"/>
                          <a:pt x="30" y="6"/>
                          <a:pt x="22" y="0"/>
                        </a:cubicBez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:endParaRPr lang="id-ID"/>
                  </a:p>
                </p:txBody>
              </p:sp>
              <p:sp>
                <p:nvSpPr>
                  <p:cNvPr id="90" name="Freeform 8"/>
                  <p:cNvSpPr>
                    <a:spLocks/>
                  </p:cNvSpPr>
                  <p:nvPr/>
                </p:nvSpPr>
                <p:spPr bwMode="auto">
                  <a:xfrm flipH="1">
                    <a:off x="4527572" y="1071354"/>
                    <a:ext cx="86419" cy="82054"/>
                  </a:xfrm>
                  <a:custGeom>
                    <a:avLst/>
                    <a:gdLst>
                      <a:gd name="T0" fmla="*/ 38 w 41"/>
                      <a:gd name="T1" fmla="*/ 14 h 39"/>
                      <a:gd name="T2" fmla="*/ 31 w 41"/>
                      <a:gd name="T3" fmla="*/ 13 h 39"/>
                      <a:gd name="T4" fmla="*/ 25 w 41"/>
                      <a:gd name="T5" fmla="*/ 9 h 39"/>
                      <a:gd name="T6" fmla="*/ 22 w 41"/>
                      <a:gd name="T7" fmla="*/ 2 h 39"/>
                      <a:gd name="T8" fmla="*/ 19 w 41"/>
                      <a:gd name="T9" fmla="*/ 2 h 39"/>
                      <a:gd name="T10" fmla="*/ 16 w 41"/>
                      <a:gd name="T11" fmla="*/ 9 h 39"/>
                      <a:gd name="T12" fmla="*/ 10 w 41"/>
                      <a:gd name="T13" fmla="*/ 13 h 39"/>
                      <a:gd name="T14" fmla="*/ 2 w 41"/>
                      <a:gd name="T15" fmla="*/ 14 h 39"/>
                      <a:gd name="T16" fmla="*/ 1 w 41"/>
                      <a:gd name="T17" fmla="*/ 17 h 39"/>
                      <a:gd name="T18" fmla="*/ 7 w 41"/>
                      <a:gd name="T19" fmla="*/ 22 h 39"/>
                      <a:gd name="T20" fmla="*/ 9 w 41"/>
                      <a:gd name="T21" fmla="*/ 29 h 39"/>
                      <a:gd name="T22" fmla="*/ 8 w 41"/>
                      <a:gd name="T23" fmla="*/ 36 h 39"/>
                      <a:gd name="T24" fmla="*/ 10 w 41"/>
                      <a:gd name="T25" fmla="*/ 38 h 39"/>
                      <a:gd name="T26" fmla="*/ 17 w 41"/>
                      <a:gd name="T27" fmla="*/ 34 h 39"/>
                      <a:gd name="T28" fmla="*/ 24 w 41"/>
                      <a:gd name="T29" fmla="*/ 34 h 39"/>
                      <a:gd name="T30" fmla="*/ 30 w 41"/>
                      <a:gd name="T31" fmla="*/ 38 h 39"/>
                      <a:gd name="T32" fmla="*/ 33 w 41"/>
                      <a:gd name="T33" fmla="*/ 36 h 39"/>
                      <a:gd name="T34" fmla="*/ 31 w 41"/>
                      <a:gd name="T35" fmla="*/ 29 h 39"/>
                      <a:gd name="T36" fmla="*/ 34 w 41"/>
                      <a:gd name="T37" fmla="*/ 22 h 39"/>
                      <a:gd name="T38" fmla="*/ 39 w 41"/>
                      <a:gd name="T39" fmla="*/ 17 h 39"/>
                      <a:gd name="T40" fmla="*/ 38 w 41"/>
                      <a:gd name="T41" fmla="*/ 1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1" h="39">
                        <a:moveTo>
                          <a:pt x="38" y="14"/>
                        </a:moveTo>
                        <a:cubicBezTo>
                          <a:pt x="31" y="13"/>
                          <a:pt x="31" y="13"/>
                          <a:pt x="31" y="13"/>
                        </a:cubicBezTo>
                        <a:cubicBezTo>
                          <a:pt x="29" y="13"/>
                          <a:pt x="26" y="11"/>
                          <a:pt x="25" y="9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1" y="0"/>
                          <a:pt x="20" y="0"/>
                          <a:pt x="19" y="2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11"/>
                          <a:pt x="12" y="13"/>
                          <a:pt x="10" y="13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0" y="14"/>
                          <a:pt x="0" y="16"/>
                          <a:pt x="1" y="17"/>
                        </a:cubicBezTo>
                        <a:cubicBezTo>
                          <a:pt x="7" y="22"/>
                          <a:pt x="7" y="22"/>
                          <a:pt x="7" y="22"/>
                        </a:cubicBezTo>
                        <a:cubicBezTo>
                          <a:pt x="9" y="24"/>
                          <a:pt x="10" y="27"/>
                          <a:pt x="9" y="29"/>
                        </a:cubicBezTo>
                        <a:cubicBezTo>
                          <a:pt x="8" y="36"/>
                          <a:pt x="8" y="36"/>
                          <a:pt x="8" y="36"/>
                        </a:cubicBezTo>
                        <a:cubicBezTo>
                          <a:pt x="7" y="38"/>
                          <a:pt x="8" y="39"/>
                          <a:pt x="10" y="38"/>
                        </a:cubicBezTo>
                        <a:cubicBezTo>
                          <a:pt x="17" y="34"/>
                          <a:pt x="17" y="34"/>
                          <a:pt x="17" y="34"/>
                        </a:cubicBezTo>
                        <a:cubicBezTo>
                          <a:pt x="19" y="33"/>
                          <a:pt x="22" y="33"/>
                          <a:pt x="24" y="34"/>
                        </a:cubicBezTo>
                        <a:cubicBezTo>
                          <a:pt x="30" y="38"/>
                          <a:pt x="30" y="38"/>
                          <a:pt x="30" y="38"/>
                        </a:cubicBezTo>
                        <a:cubicBezTo>
                          <a:pt x="32" y="39"/>
                          <a:pt x="34" y="38"/>
                          <a:pt x="33" y="36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7"/>
                          <a:pt x="32" y="24"/>
                          <a:pt x="34" y="22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41" y="16"/>
                          <a:pt x="41" y="14"/>
                          <a:pt x="38" y="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:endParaRPr lang="id-ID"/>
                  </a:p>
                </p:txBody>
              </p:sp>
            </p:grpSp>
          </p:grpSp>
        </p:grpSp>
      </p:grpSp>
      <p:grpSp>
        <p:nvGrpSpPr>
          <p:cNvPr id="93" name="Group 92"/>
          <p:cNvGrpSpPr/>
          <p:nvPr/>
        </p:nvGrpSpPr>
        <p:grpSpPr>
          <a:xfrm>
            <a:off x="1989437" y="1626150"/>
            <a:ext cx="692140" cy="540171"/>
            <a:chOff x="3526742" y="3288885"/>
            <a:chExt cx="851333" cy="664411"/>
          </a:xfrm>
        </p:grpSpPr>
        <p:grpSp>
          <p:nvGrpSpPr>
            <p:cNvPr id="94" name="Group 93"/>
            <p:cNvGrpSpPr/>
            <p:nvPr/>
          </p:nvGrpSpPr>
          <p:grpSpPr>
            <a:xfrm>
              <a:off x="3727445" y="3486117"/>
              <a:ext cx="432094" cy="467179"/>
              <a:chOff x="5816595" y="3321017"/>
              <a:chExt cx="432094" cy="467179"/>
            </a:xfrm>
          </p:grpSpPr>
          <p:sp>
            <p:nvSpPr>
              <p:cNvPr id="101" name="Freeform 21"/>
              <p:cNvSpPr>
                <a:spLocks noEditPoints="1"/>
              </p:cNvSpPr>
              <p:nvPr/>
            </p:nvSpPr>
            <p:spPr bwMode="auto">
              <a:xfrm>
                <a:off x="5816595" y="3321017"/>
                <a:ext cx="432094" cy="467179"/>
              </a:xfrm>
              <a:custGeom>
                <a:avLst/>
                <a:gdLst>
                  <a:gd name="T0" fmla="*/ 96 w 96"/>
                  <a:gd name="T1" fmla="*/ 56 h 104"/>
                  <a:gd name="T2" fmla="*/ 77 w 96"/>
                  <a:gd name="T3" fmla="*/ 18 h 104"/>
                  <a:gd name="T4" fmla="*/ 77 w 96"/>
                  <a:gd name="T5" fmla="*/ 18 h 104"/>
                  <a:gd name="T6" fmla="*/ 81 w 96"/>
                  <a:gd name="T7" fmla="*/ 11 h 104"/>
                  <a:gd name="T8" fmla="*/ 87 w 96"/>
                  <a:gd name="T9" fmla="*/ 14 h 104"/>
                  <a:gd name="T10" fmla="*/ 89 w 96"/>
                  <a:gd name="T11" fmla="*/ 13 h 104"/>
                  <a:gd name="T12" fmla="*/ 89 w 96"/>
                  <a:gd name="T13" fmla="*/ 10 h 104"/>
                  <a:gd name="T14" fmla="*/ 80 w 96"/>
                  <a:gd name="T15" fmla="*/ 5 h 104"/>
                  <a:gd name="T16" fmla="*/ 80 w 96"/>
                  <a:gd name="T17" fmla="*/ 5 h 104"/>
                  <a:gd name="T18" fmla="*/ 80 w 96"/>
                  <a:gd name="T19" fmla="*/ 5 h 104"/>
                  <a:gd name="T20" fmla="*/ 71 w 96"/>
                  <a:gd name="T21" fmla="*/ 0 h 104"/>
                  <a:gd name="T22" fmla="*/ 69 w 96"/>
                  <a:gd name="T23" fmla="*/ 1 h 104"/>
                  <a:gd name="T24" fmla="*/ 69 w 96"/>
                  <a:gd name="T25" fmla="*/ 4 h 104"/>
                  <a:gd name="T26" fmla="*/ 75 w 96"/>
                  <a:gd name="T27" fmla="*/ 7 h 104"/>
                  <a:gd name="T28" fmla="*/ 71 w 96"/>
                  <a:gd name="T29" fmla="*/ 14 h 104"/>
                  <a:gd name="T30" fmla="*/ 48 w 96"/>
                  <a:gd name="T31" fmla="*/ 8 h 104"/>
                  <a:gd name="T32" fmla="*/ 25 w 96"/>
                  <a:gd name="T33" fmla="*/ 14 h 104"/>
                  <a:gd name="T34" fmla="*/ 21 w 96"/>
                  <a:gd name="T35" fmla="*/ 7 h 104"/>
                  <a:gd name="T36" fmla="*/ 27 w 96"/>
                  <a:gd name="T37" fmla="*/ 4 h 104"/>
                  <a:gd name="T38" fmla="*/ 27 w 96"/>
                  <a:gd name="T39" fmla="*/ 1 h 104"/>
                  <a:gd name="T40" fmla="*/ 25 w 96"/>
                  <a:gd name="T41" fmla="*/ 0 h 104"/>
                  <a:gd name="T42" fmla="*/ 7 w 96"/>
                  <a:gd name="T43" fmla="*/ 10 h 104"/>
                  <a:gd name="T44" fmla="*/ 7 w 96"/>
                  <a:gd name="T45" fmla="*/ 13 h 104"/>
                  <a:gd name="T46" fmla="*/ 9 w 96"/>
                  <a:gd name="T47" fmla="*/ 14 h 104"/>
                  <a:gd name="T48" fmla="*/ 15 w 96"/>
                  <a:gd name="T49" fmla="*/ 11 h 104"/>
                  <a:gd name="T50" fmla="*/ 19 w 96"/>
                  <a:gd name="T51" fmla="*/ 18 h 104"/>
                  <a:gd name="T52" fmla="*/ 19 w 96"/>
                  <a:gd name="T53" fmla="*/ 18 h 104"/>
                  <a:gd name="T54" fmla="*/ 0 w 96"/>
                  <a:gd name="T55" fmla="*/ 56 h 104"/>
                  <a:gd name="T56" fmla="*/ 17 w 96"/>
                  <a:gd name="T57" fmla="*/ 92 h 104"/>
                  <a:gd name="T58" fmla="*/ 16 w 96"/>
                  <a:gd name="T59" fmla="*/ 96 h 104"/>
                  <a:gd name="T60" fmla="*/ 24 w 96"/>
                  <a:gd name="T61" fmla="*/ 104 h 104"/>
                  <a:gd name="T62" fmla="*/ 30 w 96"/>
                  <a:gd name="T63" fmla="*/ 101 h 104"/>
                  <a:gd name="T64" fmla="*/ 48 w 96"/>
                  <a:gd name="T65" fmla="*/ 104 h 104"/>
                  <a:gd name="T66" fmla="*/ 66 w 96"/>
                  <a:gd name="T67" fmla="*/ 101 h 104"/>
                  <a:gd name="T68" fmla="*/ 72 w 96"/>
                  <a:gd name="T69" fmla="*/ 104 h 104"/>
                  <a:gd name="T70" fmla="*/ 80 w 96"/>
                  <a:gd name="T71" fmla="*/ 96 h 104"/>
                  <a:gd name="T72" fmla="*/ 79 w 96"/>
                  <a:gd name="T73" fmla="*/ 92 h 104"/>
                  <a:gd name="T74" fmla="*/ 96 w 96"/>
                  <a:gd name="T75" fmla="*/ 56 h 104"/>
                  <a:gd name="T76" fmla="*/ 8 w 96"/>
                  <a:gd name="T77" fmla="*/ 56 h 104"/>
                  <a:gd name="T78" fmla="*/ 48 w 96"/>
                  <a:gd name="T79" fmla="*/ 16 h 104"/>
                  <a:gd name="T80" fmla="*/ 88 w 96"/>
                  <a:gd name="T81" fmla="*/ 56 h 104"/>
                  <a:gd name="T82" fmla="*/ 48 w 96"/>
                  <a:gd name="T83" fmla="*/ 96 h 104"/>
                  <a:gd name="T84" fmla="*/ 8 w 96"/>
                  <a:gd name="T8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104">
                    <a:moveTo>
                      <a:pt x="96" y="56"/>
                    </a:moveTo>
                    <a:cubicBezTo>
                      <a:pt x="96" y="41"/>
                      <a:pt x="89" y="27"/>
                      <a:pt x="77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8" y="14"/>
                      <a:pt x="89" y="14"/>
                      <a:pt x="89" y="13"/>
                    </a:cubicBezTo>
                    <a:cubicBezTo>
                      <a:pt x="90" y="12"/>
                      <a:pt x="90" y="11"/>
                      <a:pt x="89" y="1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0"/>
                      <a:pt x="69" y="0"/>
                      <a:pt x="69" y="1"/>
                    </a:cubicBezTo>
                    <a:cubicBezTo>
                      <a:pt x="68" y="2"/>
                      <a:pt x="68" y="3"/>
                      <a:pt x="69" y="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4" y="10"/>
                      <a:pt x="56" y="8"/>
                      <a:pt x="48" y="8"/>
                    </a:cubicBezTo>
                    <a:cubicBezTo>
                      <a:pt x="40" y="8"/>
                      <a:pt x="32" y="10"/>
                      <a:pt x="25" y="14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2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2"/>
                      <a:pt x="7" y="13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27"/>
                      <a:pt x="0" y="41"/>
                      <a:pt x="0" y="56"/>
                    </a:cubicBezTo>
                    <a:cubicBezTo>
                      <a:pt x="0" y="71"/>
                      <a:pt x="7" y="84"/>
                      <a:pt x="17" y="92"/>
                    </a:cubicBezTo>
                    <a:cubicBezTo>
                      <a:pt x="16" y="94"/>
                      <a:pt x="16" y="95"/>
                      <a:pt x="16" y="96"/>
                    </a:cubicBezTo>
                    <a:cubicBezTo>
                      <a:pt x="16" y="100"/>
                      <a:pt x="20" y="104"/>
                      <a:pt x="24" y="104"/>
                    </a:cubicBezTo>
                    <a:cubicBezTo>
                      <a:pt x="27" y="104"/>
                      <a:pt x="29" y="103"/>
                      <a:pt x="30" y="101"/>
                    </a:cubicBezTo>
                    <a:cubicBezTo>
                      <a:pt x="36" y="103"/>
                      <a:pt x="42" y="104"/>
                      <a:pt x="48" y="104"/>
                    </a:cubicBezTo>
                    <a:cubicBezTo>
                      <a:pt x="54" y="104"/>
                      <a:pt x="60" y="103"/>
                      <a:pt x="66" y="101"/>
                    </a:cubicBezTo>
                    <a:cubicBezTo>
                      <a:pt x="67" y="103"/>
                      <a:pt x="69" y="104"/>
                      <a:pt x="72" y="104"/>
                    </a:cubicBezTo>
                    <a:cubicBezTo>
                      <a:pt x="76" y="104"/>
                      <a:pt x="80" y="100"/>
                      <a:pt x="80" y="96"/>
                    </a:cubicBezTo>
                    <a:cubicBezTo>
                      <a:pt x="80" y="95"/>
                      <a:pt x="80" y="94"/>
                      <a:pt x="79" y="92"/>
                    </a:cubicBezTo>
                    <a:cubicBezTo>
                      <a:pt x="89" y="84"/>
                      <a:pt x="96" y="71"/>
                      <a:pt x="96" y="56"/>
                    </a:cubicBezTo>
                    <a:close/>
                    <a:moveTo>
                      <a:pt x="8" y="56"/>
                    </a:moveTo>
                    <a:cubicBezTo>
                      <a:pt x="8" y="34"/>
                      <a:pt x="26" y="16"/>
                      <a:pt x="48" y="16"/>
                    </a:cubicBezTo>
                    <a:cubicBezTo>
                      <a:pt x="70" y="16"/>
                      <a:pt x="88" y="34"/>
                      <a:pt x="88" y="56"/>
                    </a:cubicBezTo>
                    <a:cubicBezTo>
                      <a:pt x="88" y="78"/>
                      <a:pt x="70" y="96"/>
                      <a:pt x="48" y="96"/>
                    </a:cubicBezTo>
                    <a:cubicBezTo>
                      <a:pt x="26" y="96"/>
                      <a:pt x="8" y="78"/>
                      <a:pt x="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22"/>
              <p:cNvSpPr>
                <a:spLocks/>
              </p:cNvSpPr>
              <p:nvPr/>
            </p:nvSpPr>
            <p:spPr bwMode="auto">
              <a:xfrm>
                <a:off x="6014177" y="3428117"/>
                <a:ext cx="108947" cy="162497"/>
              </a:xfrm>
              <a:custGeom>
                <a:avLst/>
                <a:gdLst>
                  <a:gd name="T0" fmla="*/ 20 w 24"/>
                  <a:gd name="T1" fmla="*/ 28 h 36"/>
                  <a:gd name="T2" fmla="*/ 8 w 24"/>
                  <a:gd name="T3" fmla="*/ 28 h 36"/>
                  <a:gd name="T4" fmla="*/ 8 w 24"/>
                  <a:gd name="T5" fmla="*/ 4 h 36"/>
                  <a:gd name="T6" fmla="*/ 4 w 24"/>
                  <a:gd name="T7" fmla="*/ 0 h 36"/>
                  <a:gd name="T8" fmla="*/ 0 w 24"/>
                  <a:gd name="T9" fmla="*/ 4 h 36"/>
                  <a:gd name="T10" fmla="*/ 0 w 24"/>
                  <a:gd name="T11" fmla="*/ 32 h 36"/>
                  <a:gd name="T12" fmla="*/ 4 w 24"/>
                  <a:gd name="T13" fmla="*/ 36 h 36"/>
                  <a:gd name="T14" fmla="*/ 20 w 24"/>
                  <a:gd name="T15" fmla="*/ 36 h 36"/>
                  <a:gd name="T16" fmla="*/ 24 w 24"/>
                  <a:gd name="T17" fmla="*/ 32 h 36"/>
                  <a:gd name="T18" fmla="*/ 20 w 24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6">
                    <a:moveTo>
                      <a:pt x="20" y="28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6"/>
                      <a:pt x="24" y="34"/>
                      <a:pt x="24" y="32"/>
                    </a:cubicBezTo>
                    <a:cubicBezTo>
                      <a:pt x="24" y="30"/>
                      <a:pt x="22" y="28"/>
                      <a:pt x="20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4135222" y="3393718"/>
              <a:ext cx="125413" cy="231381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3526742" y="3288885"/>
              <a:ext cx="181269" cy="334433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3674049" y="3640023"/>
              <a:ext cx="125413" cy="231381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3736755" y="3380855"/>
              <a:ext cx="125413" cy="231381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068320" y="3740917"/>
              <a:ext cx="73248" cy="135139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4196806" y="3590614"/>
              <a:ext cx="181269" cy="334433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68662" y="2570714"/>
            <a:ext cx="1173197" cy="492945"/>
            <a:chOff x="6102290" y="3738475"/>
            <a:chExt cx="1173197" cy="492945"/>
          </a:xfrm>
        </p:grpSpPr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102290" y="3738475"/>
              <a:ext cx="413861" cy="492945"/>
            </a:xfrm>
            <a:custGeom>
              <a:avLst/>
              <a:gdLst>
                <a:gd name="T0" fmla="*/ 405 w 633"/>
                <a:gd name="T1" fmla="*/ 470 h 730"/>
                <a:gd name="T2" fmla="*/ 483 w 633"/>
                <a:gd name="T3" fmla="*/ 380 h 730"/>
                <a:gd name="T4" fmla="*/ 501 w 633"/>
                <a:gd name="T5" fmla="*/ 293 h 730"/>
                <a:gd name="T6" fmla="*/ 437 w 633"/>
                <a:gd name="T7" fmla="*/ 133 h 730"/>
                <a:gd name="T8" fmla="*/ 316 w 633"/>
                <a:gd name="T9" fmla="*/ 8 h 730"/>
                <a:gd name="T10" fmla="*/ 316 w 633"/>
                <a:gd name="T11" fmla="*/ 40 h 730"/>
                <a:gd name="T12" fmla="*/ 316 w 633"/>
                <a:gd name="T13" fmla="*/ 66 h 730"/>
                <a:gd name="T14" fmla="*/ 237 w 633"/>
                <a:gd name="T15" fmla="*/ 95 h 730"/>
                <a:gd name="T16" fmla="*/ 192 w 633"/>
                <a:gd name="T17" fmla="*/ 135 h 730"/>
                <a:gd name="T18" fmla="*/ 141 w 633"/>
                <a:gd name="T19" fmla="*/ 264 h 730"/>
                <a:gd name="T20" fmla="*/ 133 w 633"/>
                <a:gd name="T21" fmla="*/ 339 h 730"/>
                <a:gd name="T22" fmla="*/ 175 w 633"/>
                <a:gd name="T23" fmla="*/ 399 h 730"/>
                <a:gd name="T24" fmla="*/ 181 w 633"/>
                <a:gd name="T25" fmla="*/ 534 h 730"/>
                <a:gd name="T26" fmla="*/ 24 w 633"/>
                <a:gd name="T27" fmla="*/ 730 h 730"/>
                <a:gd name="T28" fmla="*/ 610 w 633"/>
                <a:gd name="T29" fmla="*/ 730 h 730"/>
                <a:gd name="T30" fmla="*/ 453 w 633"/>
                <a:gd name="T31" fmla="*/ 534 h 730"/>
                <a:gd name="T32" fmla="*/ 156 w 633"/>
                <a:gd name="T33" fmla="*/ 275 h 730"/>
                <a:gd name="T34" fmla="*/ 189 w 633"/>
                <a:gd name="T35" fmla="*/ 335 h 730"/>
                <a:gd name="T36" fmla="*/ 195 w 633"/>
                <a:gd name="T37" fmla="*/ 273 h 730"/>
                <a:gd name="T38" fmla="*/ 211 w 633"/>
                <a:gd name="T39" fmla="*/ 190 h 730"/>
                <a:gd name="T40" fmla="*/ 316 w 633"/>
                <a:gd name="T41" fmla="*/ 195 h 730"/>
                <a:gd name="T42" fmla="*/ 380 w 633"/>
                <a:gd name="T43" fmla="*/ 173 h 730"/>
                <a:gd name="T44" fmla="*/ 424 w 633"/>
                <a:gd name="T45" fmla="*/ 192 h 730"/>
                <a:gd name="T46" fmla="*/ 439 w 633"/>
                <a:gd name="T47" fmla="*/ 273 h 730"/>
                <a:gd name="T48" fmla="*/ 445 w 633"/>
                <a:gd name="T49" fmla="*/ 335 h 730"/>
                <a:gd name="T50" fmla="*/ 477 w 633"/>
                <a:gd name="T51" fmla="*/ 275 h 730"/>
                <a:gd name="T52" fmla="*/ 317 w 633"/>
                <a:gd name="T53" fmla="*/ 482 h 730"/>
                <a:gd name="T54" fmla="*/ 189 w 633"/>
                <a:gd name="T55" fmla="*/ 384 h 730"/>
                <a:gd name="T56" fmla="*/ 316 w 633"/>
                <a:gd name="T57" fmla="*/ 503 h 730"/>
                <a:gd name="T58" fmla="*/ 387 w 633"/>
                <a:gd name="T59" fmla="*/ 483 h 730"/>
                <a:gd name="T60" fmla="*/ 319 w 633"/>
                <a:gd name="T61" fmla="*/ 630 h 730"/>
                <a:gd name="T62" fmla="*/ 224 w 633"/>
                <a:gd name="T63" fmla="*/ 525 h 730"/>
                <a:gd name="T64" fmla="*/ 403 w 633"/>
                <a:gd name="T65" fmla="*/ 669 h 730"/>
                <a:gd name="T66" fmla="*/ 318 w 633"/>
                <a:gd name="T67" fmla="*/ 687 h 730"/>
                <a:gd name="T68" fmla="*/ 272 w 633"/>
                <a:gd name="T69" fmla="*/ 626 h 730"/>
                <a:gd name="T70" fmla="*/ 172 w 633"/>
                <a:gd name="T71" fmla="*/ 556 h 730"/>
                <a:gd name="T72" fmla="*/ 214 w 633"/>
                <a:gd name="T73" fmla="*/ 538 h 730"/>
                <a:gd name="T74" fmla="*/ 319 w 633"/>
                <a:gd name="T75" fmla="*/ 655 h 730"/>
                <a:gd name="T76" fmla="*/ 459 w 633"/>
                <a:gd name="T77" fmla="*/ 5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3" h="730">
                  <a:moveTo>
                    <a:pt x="453" y="534"/>
                  </a:moveTo>
                  <a:cubicBezTo>
                    <a:pt x="420" y="520"/>
                    <a:pt x="408" y="498"/>
                    <a:pt x="405" y="470"/>
                  </a:cubicBezTo>
                  <a:cubicBezTo>
                    <a:pt x="427" y="452"/>
                    <a:pt x="445" y="427"/>
                    <a:pt x="458" y="399"/>
                  </a:cubicBezTo>
                  <a:cubicBezTo>
                    <a:pt x="468" y="395"/>
                    <a:pt x="476" y="389"/>
                    <a:pt x="483" y="380"/>
                  </a:cubicBezTo>
                  <a:cubicBezTo>
                    <a:pt x="491" y="369"/>
                    <a:pt x="497" y="355"/>
                    <a:pt x="500" y="339"/>
                  </a:cubicBezTo>
                  <a:cubicBezTo>
                    <a:pt x="503" y="324"/>
                    <a:pt x="504" y="308"/>
                    <a:pt x="501" y="293"/>
                  </a:cubicBezTo>
                  <a:cubicBezTo>
                    <a:pt x="500" y="282"/>
                    <a:pt x="497" y="272"/>
                    <a:pt x="492" y="263"/>
                  </a:cubicBezTo>
                  <a:cubicBezTo>
                    <a:pt x="486" y="212"/>
                    <a:pt x="466" y="165"/>
                    <a:pt x="437" y="133"/>
                  </a:cubicBezTo>
                  <a:cubicBezTo>
                    <a:pt x="431" y="125"/>
                    <a:pt x="424" y="118"/>
                    <a:pt x="417" y="112"/>
                  </a:cubicBezTo>
                  <a:cubicBezTo>
                    <a:pt x="439" y="56"/>
                    <a:pt x="386" y="0"/>
                    <a:pt x="316" y="8"/>
                  </a:cubicBezTo>
                  <a:cubicBezTo>
                    <a:pt x="307" y="9"/>
                    <a:pt x="297" y="11"/>
                    <a:pt x="288" y="14"/>
                  </a:cubicBezTo>
                  <a:cubicBezTo>
                    <a:pt x="300" y="20"/>
                    <a:pt x="310" y="30"/>
                    <a:pt x="316" y="40"/>
                  </a:cubicBezTo>
                  <a:cubicBezTo>
                    <a:pt x="320" y="49"/>
                    <a:pt x="321" y="58"/>
                    <a:pt x="316" y="68"/>
                  </a:cubicBezTo>
                  <a:cubicBezTo>
                    <a:pt x="316" y="67"/>
                    <a:pt x="316" y="67"/>
                    <a:pt x="316" y="66"/>
                  </a:cubicBezTo>
                  <a:cubicBezTo>
                    <a:pt x="291" y="0"/>
                    <a:pt x="212" y="20"/>
                    <a:pt x="211" y="42"/>
                  </a:cubicBezTo>
                  <a:cubicBezTo>
                    <a:pt x="231" y="57"/>
                    <a:pt x="237" y="71"/>
                    <a:pt x="237" y="95"/>
                  </a:cubicBezTo>
                  <a:cubicBezTo>
                    <a:pt x="214" y="95"/>
                    <a:pt x="206" y="79"/>
                    <a:pt x="197" y="56"/>
                  </a:cubicBezTo>
                  <a:cubicBezTo>
                    <a:pt x="185" y="82"/>
                    <a:pt x="184" y="110"/>
                    <a:pt x="192" y="135"/>
                  </a:cubicBezTo>
                  <a:cubicBezTo>
                    <a:pt x="164" y="167"/>
                    <a:pt x="144" y="210"/>
                    <a:pt x="141" y="254"/>
                  </a:cubicBezTo>
                  <a:cubicBezTo>
                    <a:pt x="141" y="258"/>
                    <a:pt x="141" y="261"/>
                    <a:pt x="141" y="264"/>
                  </a:cubicBezTo>
                  <a:cubicBezTo>
                    <a:pt x="137" y="273"/>
                    <a:pt x="134" y="283"/>
                    <a:pt x="132" y="293"/>
                  </a:cubicBezTo>
                  <a:cubicBezTo>
                    <a:pt x="130" y="308"/>
                    <a:pt x="130" y="324"/>
                    <a:pt x="133" y="339"/>
                  </a:cubicBezTo>
                  <a:cubicBezTo>
                    <a:pt x="136" y="355"/>
                    <a:pt x="142" y="369"/>
                    <a:pt x="151" y="380"/>
                  </a:cubicBezTo>
                  <a:cubicBezTo>
                    <a:pt x="157" y="389"/>
                    <a:pt x="166" y="395"/>
                    <a:pt x="175" y="399"/>
                  </a:cubicBezTo>
                  <a:cubicBezTo>
                    <a:pt x="188" y="427"/>
                    <a:pt x="206" y="452"/>
                    <a:pt x="228" y="470"/>
                  </a:cubicBezTo>
                  <a:cubicBezTo>
                    <a:pt x="225" y="498"/>
                    <a:pt x="214" y="520"/>
                    <a:pt x="181" y="534"/>
                  </a:cubicBezTo>
                  <a:cubicBezTo>
                    <a:pt x="106" y="565"/>
                    <a:pt x="0" y="574"/>
                    <a:pt x="3" y="668"/>
                  </a:cubicBezTo>
                  <a:cubicBezTo>
                    <a:pt x="3" y="688"/>
                    <a:pt x="11" y="709"/>
                    <a:pt x="24" y="730"/>
                  </a:cubicBezTo>
                  <a:cubicBezTo>
                    <a:pt x="316" y="730"/>
                    <a:pt x="316" y="730"/>
                    <a:pt x="316" y="730"/>
                  </a:cubicBezTo>
                  <a:cubicBezTo>
                    <a:pt x="610" y="730"/>
                    <a:pt x="610" y="730"/>
                    <a:pt x="610" y="730"/>
                  </a:cubicBezTo>
                  <a:cubicBezTo>
                    <a:pt x="622" y="709"/>
                    <a:pt x="630" y="688"/>
                    <a:pt x="631" y="668"/>
                  </a:cubicBezTo>
                  <a:cubicBezTo>
                    <a:pt x="633" y="574"/>
                    <a:pt x="528" y="565"/>
                    <a:pt x="453" y="534"/>
                  </a:cubicBezTo>
                  <a:close/>
                  <a:moveTo>
                    <a:pt x="189" y="384"/>
                  </a:moveTo>
                  <a:cubicBezTo>
                    <a:pt x="154" y="378"/>
                    <a:pt x="140" y="313"/>
                    <a:pt x="156" y="275"/>
                  </a:cubicBezTo>
                  <a:cubicBezTo>
                    <a:pt x="157" y="275"/>
                    <a:pt x="158" y="274"/>
                    <a:pt x="158" y="274"/>
                  </a:cubicBezTo>
                  <a:cubicBezTo>
                    <a:pt x="182" y="259"/>
                    <a:pt x="189" y="329"/>
                    <a:pt x="189" y="335"/>
                  </a:cubicBezTo>
                  <a:cubicBezTo>
                    <a:pt x="189" y="360"/>
                    <a:pt x="216" y="369"/>
                    <a:pt x="210" y="352"/>
                  </a:cubicBezTo>
                  <a:cubicBezTo>
                    <a:pt x="204" y="334"/>
                    <a:pt x="196" y="307"/>
                    <a:pt x="195" y="273"/>
                  </a:cubicBezTo>
                  <a:cubicBezTo>
                    <a:pt x="195" y="272"/>
                    <a:pt x="195" y="272"/>
                    <a:pt x="195" y="271"/>
                  </a:cubicBezTo>
                  <a:cubicBezTo>
                    <a:pt x="194" y="245"/>
                    <a:pt x="200" y="216"/>
                    <a:pt x="211" y="190"/>
                  </a:cubicBezTo>
                  <a:cubicBezTo>
                    <a:pt x="215" y="185"/>
                    <a:pt x="218" y="180"/>
                    <a:pt x="223" y="177"/>
                  </a:cubicBezTo>
                  <a:cubicBezTo>
                    <a:pt x="244" y="194"/>
                    <a:pt x="275" y="202"/>
                    <a:pt x="316" y="195"/>
                  </a:cubicBezTo>
                  <a:cubicBezTo>
                    <a:pt x="335" y="191"/>
                    <a:pt x="356" y="185"/>
                    <a:pt x="379" y="174"/>
                  </a:cubicBezTo>
                  <a:cubicBezTo>
                    <a:pt x="380" y="174"/>
                    <a:pt x="380" y="173"/>
                    <a:pt x="380" y="173"/>
                  </a:cubicBezTo>
                  <a:cubicBezTo>
                    <a:pt x="405" y="167"/>
                    <a:pt x="412" y="175"/>
                    <a:pt x="423" y="191"/>
                  </a:cubicBezTo>
                  <a:cubicBezTo>
                    <a:pt x="423" y="191"/>
                    <a:pt x="423" y="191"/>
                    <a:pt x="424" y="192"/>
                  </a:cubicBezTo>
                  <a:cubicBezTo>
                    <a:pt x="434" y="216"/>
                    <a:pt x="440" y="243"/>
                    <a:pt x="440" y="269"/>
                  </a:cubicBezTo>
                  <a:cubicBezTo>
                    <a:pt x="439" y="270"/>
                    <a:pt x="439" y="272"/>
                    <a:pt x="439" y="273"/>
                  </a:cubicBezTo>
                  <a:cubicBezTo>
                    <a:pt x="438" y="307"/>
                    <a:pt x="430" y="334"/>
                    <a:pt x="424" y="352"/>
                  </a:cubicBezTo>
                  <a:cubicBezTo>
                    <a:pt x="418" y="369"/>
                    <a:pt x="445" y="360"/>
                    <a:pt x="445" y="335"/>
                  </a:cubicBezTo>
                  <a:cubicBezTo>
                    <a:pt x="445" y="329"/>
                    <a:pt x="452" y="259"/>
                    <a:pt x="476" y="274"/>
                  </a:cubicBezTo>
                  <a:cubicBezTo>
                    <a:pt x="476" y="274"/>
                    <a:pt x="477" y="274"/>
                    <a:pt x="477" y="275"/>
                  </a:cubicBezTo>
                  <a:cubicBezTo>
                    <a:pt x="494" y="313"/>
                    <a:pt x="480" y="378"/>
                    <a:pt x="445" y="384"/>
                  </a:cubicBezTo>
                  <a:cubicBezTo>
                    <a:pt x="421" y="440"/>
                    <a:pt x="377" y="482"/>
                    <a:pt x="317" y="482"/>
                  </a:cubicBezTo>
                  <a:cubicBezTo>
                    <a:pt x="316" y="482"/>
                    <a:pt x="316" y="482"/>
                    <a:pt x="316" y="482"/>
                  </a:cubicBezTo>
                  <a:cubicBezTo>
                    <a:pt x="256" y="482"/>
                    <a:pt x="213" y="440"/>
                    <a:pt x="189" y="384"/>
                  </a:cubicBezTo>
                  <a:close/>
                  <a:moveTo>
                    <a:pt x="249" y="484"/>
                  </a:moveTo>
                  <a:cubicBezTo>
                    <a:pt x="268" y="496"/>
                    <a:pt x="291" y="502"/>
                    <a:pt x="316" y="503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43" y="503"/>
                    <a:pt x="366" y="496"/>
                    <a:pt x="387" y="483"/>
                  </a:cubicBezTo>
                  <a:cubicBezTo>
                    <a:pt x="391" y="500"/>
                    <a:pt x="401" y="518"/>
                    <a:pt x="414" y="532"/>
                  </a:cubicBezTo>
                  <a:cubicBezTo>
                    <a:pt x="374" y="581"/>
                    <a:pt x="346" y="601"/>
                    <a:pt x="319" y="630"/>
                  </a:cubicBezTo>
                  <a:cubicBezTo>
                    <a:pt x="318" y="629"/>
                    <a:pt x="317" y="629"/>
                    <a:pt x="316" y="628"/>
                  </a:cubicBezTo>
                  <a:cubicBezTo>
                    <a:pt x="292" y="612"/>
                    <a:pt x="262" y="579"/>
                    <a:pt x="224" y="525"/>
                  </a:cubicBezTo>
                  <a:cubicBezTo>
                    <a:pt x="235" y="513"/>
                    <a:pt x="244" y="498"/>
                    <a:pt x="249" y="484"/>
                  </a:cubicBezTo>
                  <a:close/>
                  <a:moveTo>
                    <a:pt x="403" y="669"/>
                  </a:moveTo>
                  <a:cubicBezTo>
                    <a:pt x="391" y="655"/>
                    <a:pt x="383" y="631"/>
                    <a:pt x="362" y="619"/>
                  </a:cubicBezTo>
                  <a:cubicBezTo>
                    <a:pt x="344" y="631"/>
                    <a:pt x="321" y="669"/>
                    <a:pt x="318" y="687"/>
                  </a:cubicBezTo>
                  <a:cubicBezTo>
                    <a:pt x="318" y="684"/>
                    <a:pt x="317" y="680"/>
                    <a:pt x="316" y="677"/>
                  </a:cubicBezTo>
                  <a:cubicBezTo>
                    <a:pt x="308" y="654"/>
                    <a:pt x="281" y="635"/>
                    <a:pt x="272" y="626"/>
                  </a:cubicBezTo>
                  <a:cubicBezTo>
                    <a:pt x="252" y="635"/>
                    <a:pt x="246" y="653"/>
                    <a:pt x="233" y="670"/>
                  </a:cubicBezTo>
                  <a:cubicBezTo>
                    <a:pt x="220" y="653"/>
                    <a:pt x="183" y="602"/>
                    <a:pt x="172" y="556"/>
                  </a:cubicBezTo>
                  <a:cubicBezTo>
                    <a:pt x="187" y="553"/>
                    <a:pt x="201" y="545"/>
                    <a:pt x="213" y="535"/>
                  </a:cubicBezTo>
                  <a:cubicBezTo>
                    <a:pt x="213" y="536"/>
                    <a:pt x="214" y="537"/>
                    <a:pt x="214" y="538"/>
                  </a:cubicBezTo>
                  <a:cubicBezTo>
                    <a:pt x="240" y="574"/>
                    <a:pt x="285" y="626"/>
                    <a:pt x="316" y="652"/>
                  </a:cubicBezTo>
                  <a:cubicBezTo>
                    <a:pt x="317" y="653"/>
                    <a:pt x="318" y="654"/>
                    <a:pt x="319" y="655"/>
                  </a:cubicBezTo>
                  <a:cubicBezTo>
                    <a:pt x="351" y="612"/>
                    <a:pt x="388" y="581"/>
                    <a:pt x="425" y="541"/>
                  </a:cubicBezTo>
                  <a:cubicBezTo>
                    <a:pt x="435" y="549"/>
                    <a:pt x="446" y="555"/>
                    <a:pt x="459" y="558"/>
                  </a:cubicBezTo>
                  <a:cubicBezTo>
                    <a:pt x="446" y="592"/>
                    <a:pt x="425" y="648"/>
                    <a:pt x="403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40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889147" y="3824829"/>
              <a:ext cx="386340" cy="386341"/>
              <a:chOff x="8756835" y="3387391"/>
              <a:chExt cx="380133" cy="380134"/>
            </a:xfrm>
            <a:solidFill>
              <a:schemeClr val="accent1"/>
            </a:solidFill>
          </p:grpSpPr>
          <p:sp>
            <p:nvSpPr>
              <p:cNvPr id="140" name="Freeform 11"/>
              <p:cNvSpPr>
                <a:spLocks/>
              </p:cNvSpPr>
              <p:nvPr/>
            </p:nvSpPr>
            <p:spPr bwMode="auto">
              <a:xfrm>
                <a:off x="8957479" y="3387391"/>
                <a:ext cx="179489" cy="179490"/>
              </a:xfrm>
              <a:custGeom>
                <a:avLst/>
                <a:gdLst>
                  <a:gd name="T0" fmla="*/ 12 w 117"/>
                  <a:gd name="T1" fmla="*/ 98 h 117"/>
                  <a:gd name="T2" fmla="*/ 16 w 117"/>
                  <a:gd name="T3" fmla="*/ 94 h 117"/>
                  <a:gd name="T4" fmla="*/ 23 w 117"/>
                  <a:gd name="T5" fmla="*/ 94 h 117"/>
                  <a:gd name="T6" fmla="*/ 23 w 117"/>
                  <a:gd name="T7" fmla="*/ 101 h 117"/>
                  <a:gd name="T8" fmla="*/ 19 w 117"/>
                  <a:gd name="T9" fmla="*/ 105 h 117"/>
                  <a:gd name="T10" fmla="*/ 31 w 117"/>
                  <a:gd name="T11" fmla="*/ 117 h 117"/>
                  <a:gd name="T12" fmla="*/ 53 w 117"/>
                  <a:gd name="T13" fmla="*/ 95 h 117"/>
                  <a:gd name="T14" fmla="*/ 101 w 117"/>
                  <a:gd name="T15" fmla="*/ 83 h 117"/>
                  <a:gd name="T16" fmla="*/ 113 w 117"/>
                  <a:gd name="T17" fmla="*/ 39 h 117"/>
                  <a:gd name="T18" fmla="*/ 87 w 117"/>
                  <a:gd name="T19" fmla="*/ 65 h 117"/>
                  <a:gd name="T20" fmla="*/ 68 w 117"/>
                  <a:gd name="T21" fmla="*/ 65 h 117"/>
                  <a:gd name="T22" fmla="*/ 52 w 117"/>
                  <a:gd name="T23" fmla="*/ 49 h 117"/>
                  <a:gd name="T24" fmla="*/ 52 w 117"/>
                  <a:gd name="T25" fmla="*/ 30 h 117"/>
                  <a:gd name="T26" fmla="*/ 78 w 117"/>
                  <a:gd name="T27" fmla="*/ 4 h 117"/>
                  <a:gd name="T28" fmla="*/ 34 w 117"/>
                  <a:gd name="T29" fmla="*/ 17 h 117"/>
                  <a:gd name="T30" fmla="*/ 22 w 117"/>
                  <a:gd name="T31" fmla="*/ 64 h 117"/>
                  <a:gd name="T32" fmla="*/ 0 w 117"/>
                  <a:gd name="T33" fmla="*/ 86 h 117"/>
                  <a:gd name="T34" fmla="*/ 12 w 117"/>
                  <a:gd name="T35" fmla="*/ 9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7" h="117">
                    <a:moveTo>
                      <a:pt x="12" y="98"/>
                    </a:moveTo>
                    <a:cubicBezTo>
                      <a:pt x="16" y="94"/>
                      <a:pt x="16" y="94"/>
                      <a:pt x="16" y="94"/>
                    </a:cubicBezTo>
                    <a:cubicBezTo>
                      <a:pt x="18" y="92"/>
                      <a:pt x="21" y="92"/>
                      <a:pt x="23" y="94"/>
                    </a:cubicBezTo>
                    <a:cubicBezTo>
                      <a:pt x="25" y="96"/>
                      <a:pt x="25" y="99"/>
                      <a:pt x="23" y="101"/>
                    </a:cubicBezTo>
                    <a:cubicBezTo>
                      <a:pt x="19" y="105"/>
                      <a:pt x="19" y="105"/>
                      <a:pt x="19" y="105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69" y="100"/>
                      <a:pt x="88" y="96"/>
                      <a:pt x="101" y="83"/>
                    </a:cubicBezTo>
                    <a:cubicBezTo>
                      <a:pt x="113" y="71"/>
                      <a:pt x="117" y="54"/>
                      <a:pt x="113" y="39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2" y="70"/>
                      <a:pt x="74" y="70"/>
                      <a:pt x="68" y="65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47" y="44"/>
                      <a:pt x="47" y="35"/>
                      <a:pt x="52" y="3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63" y="0"/>
                      <a:pt x="46" y="5"/>
                      <a:pt x="34" y="17"/>
                    </a:cubicBezTo>
                    <a:cubicBezTo>
                      <a:pt x="21" y="29"/>
                      <a:pt x="17" y="48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  <a:lnTo>
                      <a:pt x="12" y="9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12"/>
              <p:cNvSpPr>
                <a:spLocks/>
              </p:cNvSpPr>
              <p:nvPr/>
            </p:nvSpPr>
            <p:spPr bwMode="auto">
              <a:xfrm>
                <a:off x="8756835" y="3589958"/>
                <a:ext cx="177566" cy="177567"/>
              </a:xfrm>
              <a:custGeom>
                <a:avLst/>
                <a:gdLst>
                  <a:gd name="T0" fmla="*/ 105 w 116"/>
                  <a:gd name="T1" fmla="*/ 19 h 116"/>
                  <a:gd name="T2" fmla="*/ 101 w 116"/>
                  <a:gd name="T3" fmla="*/ 23 h 116"/>
                  <a:gd name="T4" fmla="*/ 93 w 116"/>
                  <a:gd name="T5" fmla="*/ 23 h 116"/>
                  <a:gd name="T6" fmla="*/ 93 w 116"/>
                  <a:gd name="T7" fmla="*/ 15 h 116"/>
                  <a:gd name="T8" fmla="*/ 97 w 116"/>
                  <a:gd name="T9" fmla="*/ 11 h 116"/>
                  <a:gd name="T10" fmla="*/ 86 w 116"/>
                  <a:gd name="T11" fmla="*/ 0 h 116"/>
                  <a:gd name="T12" fmla="*/ 64 w 116"/>
                  <a:gd name="T13" fmla="*/ 22 h 116"/>
                  <a:gd name="T14" fmla="*/ 16 w 116"/>
                  <a:gd name="T15" fmla="*/ 34 h 116"/>
                  <a:gd name="T16" fmla="*/ 4 w 116"/>
                  <a:gd name="T17" fmla="*/ 78 h 116"/>
                  <a:gd name="T18" fmla="*/ 30 w 116"/>
                  <a:gd name="T19" fmla="*/ 52 h 116"/>
                  <a:gd name="T20" fmla="*/ 48 w 116"/>
                  <a:gd name="T21" fmla="*/ 52 h 116"/>
                  <a:gd name="T22" fmla="*/ 64 w 116"/>
                  <a:gd name="T23" fmla="*/ 68 h 116"/>
                  <a:gd name="T24" fmla="*/ 64 w 116"/>
                  <a:gd name="T25" fmla="*/ 86 h 116"/>
                  <a:gd name="T26" fmla="*/ 38 w 116"/>
                  <a:gd name="T27" fmla="*/ 113 h 116"/>
                  <a:gd name="T28" fmla="*/ 83 w 116"/>
                  <a:gd name="T29" fmla="*/ 100 h 116"/>
                  <a:gd name="T30" fmla="*/ 94 w 116"/>
                  <a:gd name="T31" fmla="*/ 52 h 116"/>
                  <a:gd name="T32" fmla="*/ 116 w 116"/>
                  <a:gd name="T33" fmla="*/ 30 h 116"/>
                  <a:gd name="T34" fmla="*/ 105 w 116"/>
                  <a:gd name="T35" fmla="*/ 1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6" h="116">
                    <a:moveTo>
                      <a:pt x="105" y="19"/>
                    </a:moveTo>
                    <a:cubicBezTo>
                      <a:pt x="101" y="23"/>
                      <a:pt x="101" y="23"/>
                      <a:pt x="101" y="23"/>
                    </a:cubicBezTo>
                    <a:cubicBezTo>
                      <a:pt x="99" y="25"/>
                      <a:pt x="95" y="25"/>
                      <a:pt x="93" y="23"/>
                    </a:cubicBezTo>
                    <a:cubicBezTo>
                      <a:pt x="91" y="21"/>
                      <a:pt x="91" y="17"/>
                      <a:pt x="93" y="15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7" y="17"/>
                      <a:pt x="29" y="21"/>
                      <a:pt x="16" y="34"/>
                    </a:cubicBezTo>
                    <a:cubicBezTo>
                      <a:pt x="4" y="46"/>
                      <a:pt x="0" y="63"/>
                      <a:pt x="4" y="78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5" y="47"/>
                      <a:pt x="43" y="47"/>
                      <a:pt x="48" y="52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69" y="73"/>
                      <a:pt x="69" y="81"/>
                      <a:pt x="64" y="86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53" y="116"/>
                      <a:pt x="71" y="112"/>
                      <a:pt x="83" y="100"/>
                    </a:cubicBezTo>
                    <a:cubicBezTo>
                      <a:pt x="95" y="87"/>
                      <a:pt x="99" y="69"/>
                      <a:pt x="94" y="52"/>
                    </a:cubicBezTo>
                    <a:cubicBezTo>
                      <a:pt x="116" y="30"/>
                      <a:pt x="116" y="30"/>
                      <a:pt x="116" y="30"/>
                    </a:cubicBezTo>
                    <a:lnTo>
                      <a:pt x="105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13"/>
              <p:cNvSpPr>
                <a:spLocks noEditPoints="1"/>
              </p:cNvSpPr>
              <p:nvPr/>
            </p:nvSpPr>
            <p:spPr bwMode="auto">
              <a:xfrm>
                <a:off x="8756835" y="3387391"/>
                <a:ext cx="380133" cy="380134"/>
              </a:xfrm>
              <a:custGeom>
                <a:avLst/>
                <a:gdLst>
                  <a:gd name="T0" fmla="*/ 232 w 248"/>
                  <a:gd name="T1" fmla="*/ 166 h 248"/>
                  <a:gd name="T2" fmla="*/ 184 w 248"/>
                  <a:gd name="T3" fmla="*/ 154 h 248"/>
                  <a:gd name="T4" fmla="*/ 94 w 248"/>
                  <a:gd name="T5" fmla="*/ 64 h 248"/>
                  <a:gd name="T6" fmla="*/ 83 w 248"/>
                  <a:gd name="T7" fmla="*/ 17 h 248"/>
                  <a:gd name="T8" fmla="*/ 38 w 248"/>
                  <a:gd name="T9" fmla="*/ 4 h 248"/>
                  <a:gd name="T10" fmla="*/ 64 w 248"/>
                  <a:gd name="T11" fmla="*/ 30 h 248"/>
                  <a:gd name="T12" fmla="*/ 64 w 248"/>
                  <a:gd name="T13" fmla="*/ 49 h 248"/>
                  <a:gd name="T14" fmla="*/ 48 w 248"/>
                  <a:gd name="T15" fmla="*/ 65 h 248"/>
                  <a:gd name="T16" fmla="*/ 30 w 248"/>
                  <a:gd name="T17" fmla="*/ 65 h 248"/>
                  <a:gd name="T18" fmla="*/ 4 w 248"/>
                  <a:gd name="T19" fmla="*/ 39 h 248"/>
                  <a:gd name="T20" fmla="*/ 16 w 248"/>
                  <a:gd name="T21" fmla="*/ 83 h 248"/>
                  <a:gd name="T22" fmla="*/ 64 w 248"/>
                  <a:gd name="T23" fmla="*/ 95 h 248"/>
                  <a:gd name="T24" fmla="*/ 153 w 248"/>
                  <a:gd name="T25" fmla="*/ 184 h 248"/>
                  <a:gd name="T26" fmla="*/ 165 w 248"/>
                  <a:gd name="T27" fmla="*/ 232 h 248"/>
                  <a:gd name="T28" fmla="*/ 209 w 248"/>
                  <a:gd name="T29" fmla="*/ 245 h 248"/>
                  <a:gd name="T30" fmla="*/ 183 w 248"/>
                  <a:gd name="T31" fmla="*/ 218 h 248"/>
                  <a:gd name="T32" fmla="*/ 183 w 248"/>
                  <a:gd name="T33" fmla="*/ 200 h 248"/>
                  <a:gd name="T34" fmla="*/ 199 w 248"/>
                  <a:gd name="T35" fmla="*/ 184 h 248"/>
                  <a:gd name="T36" fmla="*/ 218 w 248"/>
                  <a:gd name="T37" fmla="*/ 184 h 248"/>
                  <a:gd name="T38" fmla="*/ 244 w 248"/>
                  <a:gd name="T39" fmla="*/ 210 h 248"/>
                  <a:gd name="T40" fmla="*/ 232 w 248"/>
                  <a:gd name="T41" fmla="*/ 166 h 248"/>
                  <a:gd name="T42" fmla="*/ 154 w 248"/>
                  <a:gd name="T43" fmla="*/ 155 h 248"/>
                  <a:gd name="T44" fmla="*/ 147 w 248"/>
                  <a:gd name="T45" fmla="*/ 155 h 248"/>
                  <a:gd name="T46" fmla="*/ 93 w 248"/>
                  <a:gd name="T47" fmla="*/ 101 h 248"/>
                  <a:gd name="T48" fmla="*/ 93 w 248"/>
                  <a:gd name="T49" fmla="*/ 94 h 248"/>
                  <a:gd name="T50" fmla="*/ 101 w 248"/>
                  <a:gd name="T51" fmla="*/ 94 h 248"/>
                  <a:gd name="T52" fmla="*/ 154 w 248"/>
                  <a:gd name="T53" fmla="*/ 147 h 248"/>
                  <a:gd name="T54" fmla="*/ 154 w 248"/>
                  <a:gd name="T55" fmla="*/ 155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8" h="248">
                    <a:moveTo>
                      <a:pt x="232" y="166"/>
                    </a:moveTo>
                    <a:cubicBezTo>
                      <a:pt x="219" y="153"/>
                      <a:pt x="200" y="149"/>
                      <a:pt x="184" y="15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9" y="48"/>
                      <a:pt x="95" y="29"/>
                      <a:pt x="83" y="17"/>
                    </a:cubicBezTo>
                    <a:cubicBezTo>
                      <a:pt x="71" y="5"/>
                      <a:pt x="53" y="0"/>
                      <a:pt x="38" y="4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9" y="35"/>
                      <a:pt x="69" y="44"/>
                      <a:pt x="64" y="49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3" y="70"/>
                      <a:pt x="35" y="70"/>
                      <a:pt x="30" y="6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0" y="54"/>
                      <a:pt x="4" y="71"/>
                      <a:pt x="16" y="83"/>
                    </a:cubicBezTo>
                    <a:cubicBezTo>
                      <a:pt x="29" y="96"/>
                      <a:pt x="47" y="100"/>
                      <a:pt x="64" y="95"/>
                    </a:cubicBezTo>
                    <a:cubicBezTo>
                      <a:pt x="153" y="184"/>
                      <a:pt x="153" y="184"/>
                      <a:pt x="153" y="184"/>
                    </a:cubicBezTo>
                    <a:cubicBezTo>
                      <a:pt x="148" y="201"/>
                      <a:pt x="152" y="219"/>
                      <a:pt x="165" y="232"/>
                    </a:cubicBezTo>
                    <a:cubicBezTo>
                      <a:pt x="177" y="244"/>
                      <a:pt x="194" y="248"/>
                      <a:pt x="209" y="245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78" y="213"/>
                      <a:pt x="178" y="205"/>
                      <a:pt x="183" y="200"/>
                    </a:cubicBezTo>
                    <a:cubicBezTo>
                      <a:pt x="199" y="184"/>
                      <a:pt x="199" y="184"/>
                      <a:pt x="199" y="184"/>
                    </a:cubicBezTo>
                    <a:cubicBezTo>
                      <a:pt x="205" y="179"/>
                      <a:pt x="213" y="179"/>
                      <a:pt x="218" y="184"/>
                    </a:cubicBezTo>
                    <a:cubicBezTo>
                      <a:pt x="244" y="210"/>
                      <a:pt x="244" y="210"/>
                      <a:pt x="244" y="210"/>
                    </a:cubicBezTo>
                    <a:cubicBezTo>
                      <a:pt x="248" y="195"/>
                      <a:pt x="244" y="178"/>
                      <a:pt x="232" y="166"/>
                    </a:cubicBezTo>
                    <a:close/>
                    <a:moveTo>
                      <a:pt x="154" y="155"/>
                    </a:moveTo>
                    <a:cubicBezTo>
                      <a:pt x="152" y="157"/>
                      <a:pt x="149" y="157"/>
                      <a:pt x="147" y="155"/>
                    </a:cubicBezTo>
                    <a:cubicBezTo>
                      <a:pt x="93" y="101"/>
                      <a:pt x="93" y="101"/>
                      <a:pt x="93" y="101"/>
                    </a:cubicBezTo>
                    <a:cubicBezTo>
                      <a:pt x="91" y="99"/>
                      <a:pt x="91" y="96"/>
                      <a:pt x="93" y="94"/>
                    </a:cubicBezTo>
                    <a:cubicBezTo>
                      <a:pt x="95" y="92"/>
                      <a:pt x="99" y="92"/>
                      <a:pt x="101" y="94"/>
                    </a:cubicBezTo>
                    <a:cubicBezTo>
                      <a:pt x="154" y="147"/>
                      <a:pt x="154" y="147"/>
                      <a:pt x="154" y="147"/>
                    </a:cubicBezTo>
                    <a:cubicBezTo>
                      <a:pt x="156" y="149"/>
                      <a:pt x="156" y="153"/>
                      <a:pt x="154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11422" y="3867946"/>
              <a:ext cx="348858" cy="300105"/>
              <a:chOff x="1624050" y="356664"/>
              <a:chExt cx="425108" cy="365699"/>
            </a:xfrm>
            <a:solidFill>
              <a:schemeClr val="accent1"/>
            </a:solidFill>
          </p:grpSpPr>
          <p:sp>
            <p:nvSpPr>
              <p:cNvPr id="144" name="Freeform 148"/>
              <p:cNvSpPr>
                <a:spLocks noEditPoints="1"/>
              </p:cNvSpPr>
              <p:nvPr/>
            </p:nvSpPr>
            <p:spPr bwMode="auto">
              <a:xfrm>
                <a:off x="1624050" y="356664"/>
                <a:ext cx="425108" cy="365699"/>
              </a:xfrm>
              <a:custGeom>
                <a:avLst/>
                <a:gdLst>
                  <a:gd name="T0" fmla="*/ 121 w 136"/>
                  <a:gd name="T1" fmla="*/ 15 h 117"/>
                  <a:gd name="T2" fmla="*/ 68 w 136"/>
                  <a:gd name="T3" fmla="*/ 14 h 117"/>
                  <a:gd name="T4" fmla="*/ 15 w 136"/>
                  <a:gd name="T5" fmla="*/ 15 h 117"/>
                  <a:gd name="T6" fmla="*/ 15 w 136"/>
                  <a:gd name="T7" fmla="*/ 69 h 117"/>
                  <a:gd name="T8" fmla="*/ 59 w 136"/>
                  <a:gd name="T9" fmla="*/ 112 h 117"/>
                  <a:gd name="T10" fmla="*/ 77 w 136"/>
                  <a:gd name="T11" fmla="*/ 112 h 117"/>
                  <a:gd name="T12" fmla="*/ 121 w 136"/>
                  <a:gd name="T13" fmla="*/ 69 h 117"/>
                  <a:gd name="T14" fmla="*/ 121 w 136"/>
                  <a:gd name="T15" fmla="*/ 15 h 117"/>
                  <a:gd name="T16" fmla="*/ 115 w 136"/>
                  <a:gd name="T17" fmla="*/ 63 h 117"/>
                  <a:gd name="T18" fmla="*/ 71 w 136"/>
                  <a:gd name="T19" fmla="*/ 107 h 117"/>
                  <a:gd name="T20" fmla="*/ 65 w 136"/>
                  <a:gd name="T21" fmla="*/ 107 h 117"/>
                  <a:gd name="T22" fmla="*/ 21 w 136"/>
                  <a:gd name="T23" fmla="*/ 63 h 117"/>
                  <a:gd name="T24" fmla="*/ 21 w 136"/>
                  <a:gd name="T25" fmla="*/ 21 h 117"/>
                  <a:gd name="T26" fmla="*/ 63 w 136"/>
                  <a:gd name="T27" fmla="*/ 20 h 117"/>
                  <a:gd name="T28" fmla="*/ 68 w 136"/>
                  <a:gd name="T29" fmla="*/ 25 h 117"/>
                  <a:gd name="T30" fmla="*/ 73 w 136"/>
                  <a:gd name="T31" fmla="*/ 20 h 117"/>
                  <a:gd name="T32" fmla="*/ 115 w 136"/>
                  <a:gd name="T33" fmla="*/ 21 h 117"/>
                  <a:gd name="T34" fmla="*/ 115 w 136"/>
                  <a:gd name="T35" fmla="*/ 6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17">
                    <a:moveTo>
                      <a:pt x="121" y="15"/>
                    </a:moveTo>
                    <a:cubicBezTo>
                      <a:pt x="106" y="1"/>
                      <a:pt x="83" y="0"/>
                      <a:pt x="68" y="14"/>
                    </a:cubicBezTo>
                    <a:cubicBezTo>
                      <a:pt x="53" y="0"/>
                      <a:pt x="30" y="1"/>
                      <a:pt x="15" y="15"/>
                    </a:cubicBezTo>
                    <a:cubicBezTo>
                      <a:pt x="0" y="30"/>
                      <a:pt x="0" y="54"/>
                      <a:pt x="15" y="69"/>
                    </a:cubicBezTo>
                    <a:cubicBezTo>
                      <a:pt x="20" y="73"/>
                      <a:pt x="59" y="112"/>
                      <a:pt x="59" y="112"/>
                    </a:cubicBezTo>
                    <a:cubicBezTo>
                      <a:pt x="64" y="117"/>
                      <a:pt x="72" y="117"/>
                      <a:pt x="77" y="112"/>
                    </a:cubicBezTo>
                    <a:cubicBezTo>
                      <a:pt x="77" y="112"/>
                      <a:pt x="120" y="69"/>
                      <a:pt x="121" y="69"/>
                    </a:cubicBezTo>
                    <a:cubicBezTo>
                      <a:pt x="136" y="54"/>
                      <a:pt x="136" y="30"/>
                      <a:pt x="121" y="15"/>
                    </a:cubicBezTo>
                    <a:close/>
                    <a:moveTo>
                      <a:pt x="115" y="63"/>
                    </a:moveTo>
                    <a:cubicBezTo>
                      <a:pt x="71" y="107"/>
                      <a:pt x="71" y="107"/>
                      <a:pt x="71" y="107"/>
                    </a:cubicBezTo>
                    <a:cubicBezTo>
                      <a:pt x="69" y="108"/>
                      <a:pt x="67" y="108"/>
                      <a:pt x="65" y="10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9" y="51"/>
                      <a:pt x="9" y="32"/>
                      <a:pt x="21" y="21"/>
                    </a:cubicBezTo>
                    <a:cubicBezTo>
                      <a:pt x="32" y="9"/>
                      <a:pt x="51" y="9"/>
                      <a:pt x="63" y="20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85" y="9"/>
                      <a:pt x="104" y="9"/>
                      <a:pt x="115" y="21"/>
                    </a:cubicBezTo>
                    <a:cubicBezTo>
                      <a:pt x="127" y="32"/>
                      <a:pt x="127" y="51"/>
                      <a:pt x="11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49"/>
              <p:cNvSpPr>
                <a:spLocks/>
              </p:cNvSpPr>
              <p:nvPr/>
            </p:nvSpPr>
            <p:spPr bwMode="auto">
              <a:xfrm>
                <a:off x="1699303" y="431916"/>
                <a:ext cx="59410" cy="59410"/>
              </a:xfrm>
              <a:custGeom>
                <a:avLst/>
                <a:gdLst>
                  <a:gd name="T0" fmla="*/ 17 w 19"/>
                  <a:gd name="T1" fmla="*/ 0 h 19"/>
                  <a:gd name="T2" fmla="*/ 17 w 19"/>
                  <a:gd name="T3" fmla="*/ 0 h 19"/>
                  <a:gd name="T4" fmla="*/ 0 w 19"/>
                  <a:gd name="T5" fmla="*/ 17 h 19"/>
                  <a:gd name="T6" fmla="*/ 0 w 19"/>
                  <a:gd name="T7" fmla="*/ 17 h 19"/>
                  <a:gd name="T8" fmla="*/ 2 w 19"/>
                  <a:gd name="T9" fmla="*/ 19 h 19"/>
                  <a:gd name="T10" fmla="*/ 4 w 19"/>
                  <a:gd name="T11" fmla="*/ 17 h 19"/>
                  <a:gd name="T12" fmla="*/ 4 w 19"/>
                  <a:gd name="T13" fmla="*/ 17 h 19"/>
                  <a:gd name="T14" fmla="*/ 17 w 19"/>
                  <a:gd name="T15" fmla="*/ 4 h 19"/>
                  <a:gd name="T16" fmla="*/ 17 w 19"/>
                  <a:gd name="T17" fmla="*/ 4 h 19"/>
                  <a:gd name="T18" fmla="*/ 19 w 19"/>
                  <a:gd name="T19" fmla="*/ 2 h 19"/>
                  <a:gd name="T20" fmla="*/ 17 w 19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9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83" name="Content Placeholder 137"/>
          <p:cNvSpPr txBox="1">
            <a:spLocks/>
          </p:cNvSpPr>
          <p:nvPr/>
        </p:nvSpPr>
        <p:spPr>
          <a:xfrm>
            <a:off x="2968772" y="3660292"/>
            <a:ext cx="5367191" cy="5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Differentiated, Secure App development</a:t>
            </a:r>
          </a:p>
        </p:txBody>
      </p:sp>
      <p:sp>
        <p:nvSpPr>
          <p:cNvPr id="136" name="Content Placeholder 137"/>
          <p:cNvSpPr txBox="1">
            <a:spLocks/>
          </p:cNvSpPr>
          <p:nvPr/>
        </p:nvSpPr>
        <p:spPr>
          <a:xfrm>
            <a:off x="4391167" y="3147589"/>
            <a:ext cx="4189095" cy="5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ontent Placeholder 137"/>
          <p:cNvSpPr txBox="1">
            <a:spLocks/>
          </p:cNvSpPr>
          <p:nvPr/>
        </p:nvSpPr>
        <p:spPr>
          <a:xfrm>
            <a:off x="2968772" y="1815496"/>
            <a:ext cx="4301292" cy="44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time, make more money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ontent Placeholder 137"/>
          <p:cNvSpPr txBox="1">
            <a:spLocks/>
          </p:cNvSpPr>
          <p:nvPr/>
        </p:nvSpPr>
        <p:spPr>
          <a:xfrm>
            <a:off x="2968772" y="2662981"/>
            <a:ext cx="4934713" cy="534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339539"/>
            <a:ext cx="7053542" cy="773644"/>
          </a:xfrm>
        </p:spPr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113183"/>
            <a:ext cx="7052807" cy="3573117"/>
          </a:xfrm>
        </p:spPr>
        <p:txBody>
          <a:bodyPr/>
          <a:lstStyle/>
          <a:p>
            <a:r>
              <a:rPr lang="en-US" b="1" dirty="0"/>
              <a:t>Sid </a:t>
            </a:r>
            <a:r>
              <a:rPr lang="en-US" b="1" dirty="0" smtClean="0"/>
              <a:t>Shetye - </a:t>
            </a:r>
            <a:r>
              <a:rPr lang="en-US" dirty="0" smtClean="0"/>
              <a:t>Founder </a:t>
            </a:r>
            <a:r>
              <a:rPr lang="en-US" dirty="0"/>
              <a:t>&amp; </a:t>
            </a:r>
            <a:r>
              <a:rPr lang="en-US" dirty="0" smtClean="0"/>
              <a:t>CEO of Crypteron Inc.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48" y="1082449"/>
            <a:ext cx="1979221" cy="1979221"/>
          </a:xfrm>
          <a:prstGeom prst="ellipse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6" name="TextBox 5"/>
          <p:cNvSpPr txBox="1"/>
          <p:nvPr/>
        </p:nvSpPr>
        <p:spPr>
          <a:xfrm>
            <a:off x="483849" y="1722496"/>
            <a:ext cx="4807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Sid is a leading security expert with over a decade of experience in the security and cloud software space. A developer a heart, he has engineered the largest deployment of secure boot devices on the planet whose deployments include commercial phone manufacturers as well as government agencies. Sid designed the growth strategy for </a:t>
            </a:r>
            <a:r>
              <a:rPr lang="en-US" sz="1600" dirty="0" err="1"/>
              <a:t>ecoATM’s</a:t>
            </a:r>
            <a:r>
              <a:rPr lang="en-US" sz="1600" dirty="0"/>
              <a:t> founders which then sold for $350M a year later. He has a Masters in Electrical Engineering (Security) from The University of Southern California and an MBA from UCSD’s Rady School of Management.</a:t>
            </a:r>
          </a:p>
          <a:p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05731" y="3314804"/>
            <a:ext cx="945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lh5.googleusercontent.com/-llLX8FauRQI/AAAAAAAAAAI/AAAAAAAAAAA/ciK9ipX1DnU/s0-c-k-no-ns/phot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6214" y="3442273"/>
            <a:ext cx="1315987" cy="3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77" y="3967108"/>
            <a:ext cx="969459" cy="323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34" y="3529899"/>
            <a:ext cx="1649125" cy="23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72201" y="3865288"/>
            <a:ext cx="124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6+ Billion devices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you started quickly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7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concept for business folks (aka “For your boss”)</a:t>
            </a:r>
          </a:p>
          <a:p>
            <a:pPr lvl="1"/>
            <a:r>
              <a:rPr lang="en-US" dirty="0" smtClean="0"/>
              <a:t>Crypteron Explainer Video at </a:t>
            </a:r>
            <a:r>
              <a:rPr lang="en-US" dirty="0" smtClean="0">
                <a:hlinkClick r:id="rId2"/>
              </a:rPr>
              <a:t>crypteron.com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you, your developers &amp; software architects</a:t>
            </a:r>
          </a:p>
          <a:p>
            <a:pPr lvl="1"/>
            <a:r>
              <a:rPr lang="en-US" dirty="0" smtClean="0"/>
              <a:t>Developer experience video (2mins)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youtu.be/FMwbcnC6oJE</a:t>
            </a:r>
            <a:endParaRPr lang="en-US" dirty="0"/>
          </a:p>
          <a:p>
            <a:pPr lvl="1"/>
            <a:r>
              <a:rPr lang="en-US" dirty="0" smtClean="0"/>
              <a:t>Developer quick start guides, sample apps and videos </a:t>
            </a:r>
          </a:p>
          <a:p>
            <a:pPr lvl="2"/>
            <a:r>
              <a:rPr lang="en-US" dirty="0" smtClean="0">
                <a:hlinkClick r:id="rId4"/>
              </a:rPr>
              <a:t>crypteron.com/docs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481" b="474"/>
          <a:stretch/>
        </p:blipFill>
        <p:spPr>
          <a:xfrm>
            <a:off x="1139195" y="859400"/>
            <a:ext cx="6683360" cy="42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6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Upgrading a generic ASP.NET app for security in seconds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10625" y="433388"/>
            <a:ext cx="333375" cy="298450"/>
          </a:xfrm>
        </p:spPr>
        <p:txBody>
          <a:bodyPr/>
          <a:lstStyle/>
          <a:p>
            <a:fld id="{3A04D4E0-389E-484C-8A9A-BC4E16FEFA0F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434820" y="3598548"/>
            <a:ext cx="7916824" cy="1410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538579" y="4367381"/>
            <a:ext cx="786511" cy="537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http://media.rehansaeed.com/rehansaeed/2014/02/NE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0" t="13564" r="28128" b="9912"/>
          <a:stretch/>
        </p:blipFill>
        <p:spPr bwMode="auto">
          <a:xfrm>
            <a:off x="604697" y="312726"/>
            <a:ext cx="578719" cy="5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6575" y="388996"/>
            <a:ext cx="1007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itself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0" y="1483766"/>
            <a:ext cx="3772426" cy="1638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66793" y="101265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Code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3" y="3198438"/>
            <a:ext cx="115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13226" y="251299"/>
            <a:ext cx="1715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of code …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226" y="651409"/>
            <a:ext cx="3846987" cy="291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6061897" y="2394727"/>
            <a:ext cx="1093443" cy="195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868" y="2413075"/>
            <a:ext cx="2725083" cy="5978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2410" y="3010896"/>
            <a:ext cx="480113" cy="1356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3484951" y="2500213"/>
            <a:ext cx="2532185" cy="211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1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8" y="3598548"/>
            <a:ext cx="7855055" cy="94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46747" y="4054053"/>
            <a:ext cx="1937506" cy="5563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375" y="101489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Code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6793" y="3198438"/>
            <a:ext cx="115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26" y="651409"/>
            <a:ext cx="3846987" cy="291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13226" y="251299"/>
            <a:ext cx="275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of code unchanged!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61897" y="2394727"/>
            <a:ext cx="1093443" cy="1950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93" y="1427788"/>
            <a:ext cx="3743847" cy="173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759868" y="2413075"/>
            <a:ext cx="2725083" cy="597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2122410" y="3010896"/>
            <a:ext cx="371408" cy="10431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3484951" y="2500213"/>
            <a:ext cx="2532185" cy="2117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media.rehansaeed.com/rehansaeed/2014/02/NE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0" t="13564" r="28128" b="9912"/>
          <a:stretch/>
        </p:blipFill>
        <p:spPr bwMode="auto">
          <a:xfrm>
            <a:off x="604697" y="312726"/>
            <a:ext cx="578719" cy="5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56575" y="388996"/>
            <a:ext cx="141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Powered by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69211"/>
            <a:ext cx="695592" cy="6955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19160" y="388996"/>
            <a:ext cx="122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2000"/>
            </a:lvl1pPr>
          </a:lstStyle>
          <a:p>
            <a:r>
              <a:rPr lang="en-US" dirty="0"/>
              <a:t>Crypteron</a:t>
            </a:r>
          </a:p>
        </p:txBody>
      </p:sp>
    </p:spTree>
    <p:extLst>
      <p:ext uri="{BB962C8B-B14F-4D97-AF65-F5344CB8AC3E}">
        <p14:creationId xmlns:p14="http://schemas.microsoft.com/office/powerpoint/2010/main" val="88819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you made it this far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2 </a:t>
            </a:r>
            <a:r>
              <a:rPr lang="en-US" dirty="0" smtClean="0"/>
              <a:t>months </a:t>
            </a:r>
            <a:r>
              <a:rPr lang="en-US" dirty="0"/>
              <a:t>free off any paid </a:t>
            </a:r>
            <a:r>
              <a:rPr lang="en-US" dirty="0" smtClean="0"/>
              <a:t>plan</a:t>
            </a:r>
          </a:p>
          <a:p>
            <a:pPr lvl="1"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All signups start on free plan</a:t>
            </a:r>
          </a:p>
          <a:p>
            <a:pPr lvl="1"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If/when you upgrade, you’ll get 2 months free</a:t>
            </a:r>
          </a:p>
          <a:p>
            <a:pPr lvl="1"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 smtClean="0"/>
              <a:t>But only if your original signup is via this link!</a:t>
            </a:r>
          </a:p>
          <a:p>
            <a:pPr lvl="1"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hlinkClick r:id="rId2"/>
              </a:rPr>
              <a:t>https://www.crypteron.com/promo/azureug/</a:t>
            </a:r>
            <a:endParaRPr lang="en-US" dirty="0"/>
          </a:p>
          <a:p>
            <a:pPr lvl="1" defTabSz="514406">
              <a:lnSpc>
                <a:spcPct val="100000"/>
              </a:lnSpc>
              <a:spcBef>
                <a:spcPts val="0"/>
              </a:spcBef>
              <a:defRPr/>
            </a:pPr>
            <a:endParaRPr lang="en-US" b="1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35836" y="1272486"/>
            <a:ext cx="1703861" cy="1703861"/>
            <a:chOff x="6235836" y="1272486"/>
            <a:chExt cx="1703861" cy="1703861"/>
          </a:xfrm>
        </p:grpSpPr>
        <p:pic>
          <p:nvPicPr>
            <p:cNvPr id="1026" name="Picture 2" descr="http://therockmiami.com/wp-content/uploads/2013/06/tumejorregal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836" y="1272486"/>
              <a:ext cx="1703861" cy="1703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326" y="1965718"/>
              <a:ext cx="771668" cy="77166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orthographicFront">
                <a:rot lat="20119162" lon="18808287" rev="12435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04142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OpenSource</a:t>
            </a:r>
            <a:r>
              <a:rPr lang="en-US" dirty="0" smtClean="0"/>
              <a:t>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27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CloudMedic</a:t>
            </a:r>
            <a:r>
              <a:rPr lang="en-US" dirty="0" smtClean="0"/>
              <a:t> – Open sourced HIPAA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Crypteron will be releasing </a:t>
            </a:r>
            <a:r>
              <a:rPr lang="en-US" sz="2800" dirty="0" err="1" smtClean="0"/>
              <a:t>CloudMedic</a:t>
            </a:r>
            <a:r>
              <a:rPr lang="en-US" sz="2800" dirty="0" smtClean="0"/>
              <a:t> – a bootstrap healthcare backend app – end of August</a:t>
            </a:r>
          </a:p>
          <a:p>
            <a:r>
              <a:rPr lang="en-US" sz="2800" dirty="0" smtClean="0"/>
              <a:t>Aims at improving state of healthcare security</a:t>
            </a:r>
          </a:p>
          <a:p>
            <a:r>
              <a:rPr lang="en-US" sz="2800" dirty="0" smtClean="0"/>
              <a:t>Aims at accelerating innovation in healthcare</a:t>
            </a:r>
          </a:p>
          <a:p>
            <a:r>
              <a:rPr lang="en-US" sz="2800" dirty="0" smtClean="0">
                <a:hlinkClick r:id="rId2"/>
              </a:rPr>
              <a:t>http://CloudMedic.io</a:t>
            </a:r>
            <a:endParaRPr lang="en-US" sz="2800" dirty="0" smtClean="0"/>
          </a:p>
          <a:p>
            <a:r>
              <a:rPr lang="en-US" sz="2800" dirty="0" smtClean="0"/>
              <a:t>Video demo: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www.youtube.com/watch?v=Q3RpAY0VQs0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19" y="1819220"/>
            <a:ext cx="800212" cy="781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45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86" y="3977644"/>
            <a:ext cx="9144000" cy="1515665"/>
            <a:chOff x="14514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H="1" flipV="1">
              <a:off x="12016014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H="1" flipV="1">
              <a:off x="12016014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H="1" flipV="1">
              <a:off x="12016014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H="1" flipV="1">
              <a:off x="12016014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H="1" flipV="1">
              <a:off x="12016014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H="1" flipV="1">
              <a:off x="11701689" y="6665912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H="1" flipV="1">
              <a:off x="11701689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H="1" flipV="1">
              <a:off x="11384189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H="1" flipV="1">
              <a:off x="11384189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H="1" flipV="1">
              <a:off x="11384189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H="1" flipV="1">
              <a:off x="11384189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H="1" flipV="1">
              <a:off x="11066688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H="1" flipV="1">
              <a:off x="11066688" y="6403975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H="1" flipV="1">
              <a:off x="11066688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H="1" flipV="1">
              <a:off x="11066688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H="1" flipV="1">
              <a:off x="11066688" y="5360987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H="1" flipV="1">
              <a:off x="11066688" y="5099050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H="1" flipV="1">
              <a:off x="11066688" y="48371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H="1" flipV="1">
              <a:off x="10753951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H="1" flipV="1">
              <a:off x="10753951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H="1" flipV="1">
              <a:off x="10753951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H="1" flipV="1">
              <a:off x="10436451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H="1" flipV="1">
              <a:off x="10436451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H="1" flipV="1">
              <a:off x="10436451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H="1" flipV="1">
              <a:off x="10436451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H="1" flipV="1">
              <a:off x="10122126" y="6665912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H="1" flipV="1">
              <a:off x="10122126" y="6403975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H="1" flipV="1">
              <a:off x="9804626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H="1" flipV="1">
              <a:off x="9804626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H="1" flipV="1">
              <a:off x="9804626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H="1" flipV="1">
              <a:off x="9804626" y="5360987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H="1" flipV="1">
              <a:off x="9804626" y="5099050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H="1" flipV="1">
              <a:off x="9488714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H="1" flipV="1">
              <a:off x="9488714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H="1" flipV="1">
              <a:off x="9488714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H="1" flipV="1">
              <a:off x="9174389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H="1" flipV="1">
              <a:off x="9174389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H="1" flipV="1">
              <a:off x="9174389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H="1" flipV="1">
              <a:off x="8856889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H="1" flipV="1">
              <a:off x="8856889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H="1" flipV="1">
              <a:off x="8856889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H="1" flipV="1">
              <a:off x="8856889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H="1" flipV="1">
              <a:off x="8542564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H="1" flipV="1">
              <a:off x="8542564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H="1" flipV="1">
              <a:off x="8542564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H="1" flipV="1">
              <a:off x="8542564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H="1" flipV="1">
              <a:off x="8542564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H="1" flipV="1">
              <a:off x="8542564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H="1" flipV="1">
              <a:off x="8542564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H="1" flipV="1">
              <a:off x="8225063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H="1" flipV="1">
              <a:off x="8225063" y="6403975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H="1" flipV="1">
              <a:off x="7912326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H="1" flipV="1">
              <a:off x="7912326" y="6145213"/>
              <a:ext cx="187325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H="1" flipV="1">
              <a:off x="7912326" y="5883275"/>
              <a:ext cx="187325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H="1" flipV="1">
              <a:off x="7594826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H="1" flipV="1">
              <a:off x="7594826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H="1" flipV="1">
              <a:off x="7277326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H="1" flipV="1">
              <a:off x="7277326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H="1" flipV="1">
              <a:off x="7277326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H="1" flipV="1">
              <a:off x="7277326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H="1" flipV="1">
              <a:off x="7277326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H="1" flipV="1">
              <a:off x="6963001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H="1" flipV="1">
              <a:off x="6963001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H="1" flipV="1">
              <a:off x="6963001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H="1" flipV="1">
              <a:off x="6645501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H="1" flipV="1">
              <a:off x="6645501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H="1" flipV="1">
              <a:off x="6645501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H="1" flipV="1">
              <a:off x="6645501" y="5883275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H="1" flipV="1">
              <a:off x="6332764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H="1" flipV="1">
              <a:off x="6015264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H="1" flipV="1">
              <a:off x="6015264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H="1" flipV="1">
              <a:off x="6015264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H="1" flipV="1">
              <a:off x="5697764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H="1" flipV="1">
              <a:off x="5697764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H="1" flipV="1">
              <a:off x="5697764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H="1" flipV="1">
              <a:off x="5383438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H="1" flipV="1">
              <a:off x="5383438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H="1" flipV="1">
              <a:off x="5383438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H="1" flipV="1">
              <a:off x="5383438" y="5621338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H="1" flipV="1">
              <a:off x="5067526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H="1" flipV="1">
              <a:off x="5067526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H="1" flipV="1">
              <a:off x="5067526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H="1" flipV="1">
              <a:off x="4753201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H="1" flipV="1">
              <a:off x="4753201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H="1" flipV="1">
              <a:off x="4753201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H="1" flipV="1">
              <a:off x="4435701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H="1" flipV="1">
              <a:off x="4435701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H="1" flipV="1">
              <a:off x="4435701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H="1" flipV="1">
              <a:off x="4121376" y="6665912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H="1" flipV="1">
              <a:off x="4121376" y="6403975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H="1" flipV="1">
              <a:off x="4121376" y="5883275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H="1" flipV="1">
              <a:off x="3803876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H="1" flipV="1">
              <a:off x="3803876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H="1" flipV="1">
              <a:off x="3487964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H="1" flipV="1">
              <a:off x="3487964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H="1" flipV="1">
              <a:off x="3487964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H="1" flipV="1">
              <a:off x="3487964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H="1" flipV="1">
              <a:off x="3173639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H="1" flipV="1">
              <a:off x="3173639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H="1" flipV="1">
              <a:off x="3173639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H="1" flipV="1">
              <a:off x="3173639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H="1" flipV="1">
              <a:off x="3173639" y="5099050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H="1" flipV="1">
              <a:off x="2856139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H="1" flipV="1">
              <a:off x="2856139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H="1" flipV="1">
              <a:off x="2856139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H="1" flipV="1">
              <a:off x="2856139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H="1" flipV="1">
              <a:off x="2856139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H="1" flipV="1">
              <a:off x="2856139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H="1" flipV="1">
              <a:off x="2541813" y="6665912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H="1" flipV="1">
              <a:off x="2541813" y="6403975"/>
              <a:ext cx="188913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H="1" flipV="1">
              <a:off x="2541813" y="5883275"/>
              <a:ext cx="188913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H="1" flipV="1">
              <a:off x="2541813" y="5621338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H="1" flipV="1">
              <a:off x="2541813" y="5360987"/>
              <a:ext cx="188913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H="1" flipV="1">
              <a:off x="2541813" y="5099050"/>
              <a:ext cx="188913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H="1" flipV="1">
              <a:off x="2541813" y="4837113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H="1" flipV="1">
              <a:off x="2224313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H="1" flipV="1">
              <a:off x="2224313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H="1" flipV="1">
              <a:off x="2224313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H="1" flipV="1">
              <a:off x="2224313" y="5883275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H="1" flipV="1">
              <a:off x="1908401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H="1" flipV="1">
              <a:off x="1908401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H="1" flipV="1">
              <a:off x="1908401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H="1" flipV="1">
              <a:off x="1908401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H="1" flipV="1">
              <a:off x="1908401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H="1" flipV="1">
              <a:off x="1594076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H="1" flipV="1">
              <a:off x="1594076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H="1" flipV="1">
              <a:off x="1594076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H="1" flipV="1">
              <a:off x="1594076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H="1" flipV="1">
              <a:off x="1594076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H="1" flipV="1">
              <a:off x="1594076" y="5099050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H="1" flipV="1">
              <a:off x="1594076" y="48371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H="1" flipV="1">
              <a:off x="1276576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H="1" flipV="1">
              <a:off x="1276576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H="1" flipV="1">
              <a:off x="1276576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H="1" flipV="1">
              <a:off x="1276576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H="1" flipV="1">
              <a:off x="1276576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H="1" flipV="1">
              <a:off x="1276576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H="1" flipV="1">
              <a:off x="1276576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H="1" flipV="1">
              <a:off x="962251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H="1" flipV="1">
              <a:off x="646339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H="1" flipV="1">
              <a:off x="646339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H="1" flipV="1">
              <a:off x="646339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H="1" flipV="1">
              <a:off x="328839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H="1" flipV="1">
              <a:off x="328839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H="1" flipV="1">
              <a:off x="328839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H="1" flipV="1">
              <a:off x="14514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flipH="1">
            <a:off x="4763" y="-376906"/>
            <a:ext cx="9144000" cy="1515665"/>
            <a:chOff x="14514" y="-3401"/>
            <a:chExt cx="12192000" cy="2020887"/>
          </a:xfrm>
          <a:solidFill>
            <a:schemeClr val="bg1">
              <a:alpha val="65000"/>
            </a:schemeClr>
          </a:solidFill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8545695" y="409922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007057" y="1630079"/>
            <a:ext cx="40414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 Shetye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(CEO &amp; Founder)</a:t>
            </a: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sid@crypteron.com</a:t>
            </a:r>
            <a:endParaRPr 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support@crypteron.com</a:t>
            </a:r>
            <a:endParaRPr 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Months free off any paid plan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https://www.crypteron.com/promo/azureug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406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Picture 3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" y="1607703"/>
            <a:ext cx="1824038" cy="1824038"/>
          </a:xfrm>
          <a:prstGeom prst="rect">
            <a:avLst/>
          </a:prstGeom>
        </p:spPr>
      </p:pic>
      <p:sp>
        <p:nvSpPr>
          <p:cNvPr id="318" name="Title 5"/>
          <p:cNvSpPr>
            <a:spLocks noGrp="1"/>
          </p:cNvSpPr>
          <p:nvPr>
            <p:ph type="title"/>
          </p:nvPr>
        </p:nvSpPr>
        <p:spPr>
          <a:xfrm>
            <a:off x="3630216" y="897979"/>
            <a:ext cx="2154166" cy="5595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fld id="{3A04D4E0-389E-484C-8A9A-BC4E16FEFA0F}" type="slidenum">
              <a:rPr lang="id-ID" smtClean="0">
                <a:solidFill>
                  <a:schemeClr val="bg1"/>
                </a:solidFill>
              </a:rPr>
              <a:pPr/>
              <a:t>29</a:t>
            </a:fld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64" y="0"/>
            <a:ext cx="9187763" cy="46811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6253" y="17207"/>
            <a:ext cx="333984" cy="297656"/>
          </a:xfrm>
        </p:spPr>
        <p:txBody>
          <a:bodyPr>
            <a:normAutofit/>
          </a:bodyPr>
          <a:lstStyle/>
          <a:p>
            <a:fld id="{D57F1E4F-1CFF-5643-939E-02111984F56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8758" y="4674294"/>
            <a:ext cx="3555242" cy="469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7" y="1756792"/>
            <a:ext cx="1717151" cy="1644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0664021">
            <a:off x="419640" y="2490369"/>
            <a:ext cx="126920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HACKED !</a:t>
            </a:r>
          </a:p>
        </p:txBody>
      </p:sp>
      <p:pic>
        <p:nvPicPr>
          <p:cNvPr id="13" name="Picture 10" descr="http://blogs.umb.edu/itnews/files/2015/01/sony-hacked-again-245r5f2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92" y="3225716"/>
            <a:ext cx="1994874" cy="797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qzprod.files.wordpress.com/2014/07/nasdaq-hack5.png?w=940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22105">
            <a:off x="5874374" y="1361972"/>
            <a:ext cx="2554167" cy="1151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cbsnews2.cbsistatic.com/hub/i/r/2014/10/03/e4f01ebf-2679-4336-93fc-010cbf978d1d/thumbnail/940x470/1f6caf32404b9d045f81ceb9015694f9/en100314mason286601640x360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004243">
            <a:off x="2288069" y="1061345"/>
            <a:ext cx="1474042" cy="973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cyberwarzone.com/wp-content/uploads/2015/03/UBER-ACCOUNTS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299">
            <a:off x="2282954" y="3331639"/>
            <a:ext cx="1516734" cy="645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58473" y="121316"/>
            <a:ext cx="6371771" cy="56057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9525">
                  <a:noFill/>
                  <a:prstDash val="solid"/>
                </a:ln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dirty="0" smtClean="0">
                <a:ln w="9525">
                  <a:noFill/>
                  <a:prstDash val="solid"/>
                </a:ln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eard of data breaches lately?</a:t>
            </a:r>
            <a:endParaRPr lang="en-US" dirty="0">
              <a:ln w="9525">
                <a:noFill/>
                <a:prstDash val="solid"/>
              </a:ln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4674294"/>
            <a:ext cx="5588758" cy="46920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</a:rPr>
              <a:t>Total Records Breaches Since 2013: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339539"/>
            <a:ext cx="8288219" cy="560574"/>
          </a:xfrm>
        </p:spPr>
        <p:txBody>
          <a:bodyPr/>
          <a:lstStyle/>
          <a:p>
            <a:r>
              <a:rPr lang="en-US" sz="2700" dirty="0"/>
              <a:t>Data Breaches are EXPEN$IVE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e9c55d11e1d2fac561bb-193e28812cee85d6e20ea22afb83e185.r9.cf1.rackcdn.com/regulations-impact-on-data-breach-costs-eresource-3-i-1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90" y="851349"/>
            <a:ext cx="5014995" cy="38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4935751"/>
            <a:ext cx="2322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 </a:t>
            </a:r>
            <a:r>
              <a:rPr lang="en-US" sz="900" dirty="0" err="1">
                <a:hlinkClick r:id="rId4"/>
              </a:rPr>
              <a:t>Ponemon</a:t>
            </a:r>
            <a:r>
              <a:rPr lang="en-US" sz="900" dirty="0">
                <a:hlinkClick r:id="rId4"/>
              </a:rPr>
              <a:t> Institute</a:t>
            </a:r>
            <a:endParaRPr lang="en-US" sz="900" dirty="0"/>
          </a:p>
        </p:txBody>
      </p:sp>
      <p:pic>
        <p:nvPicPr>
          <p:cNvPr id="8" name="Picture 6" descr="http://cdn.cso.com.au/article/images/740x500/dimg/IBM-Ponemon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2" y="1987800"/>
            <a:ext cx="3641573" cy="19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339539"/>
            <a:ext cx="8288219" cy="560574"/>
          </a:xfrm>
        </p:spPr>
        <p:txBody>
          <a:bodyPr/>
          <a:lstStyle/>
          <a:p>
            <a:r>
              <a:rPr lang="en-US" sz="2700" dirty="0"/>
              <a:t>Data Breaches are EXPEN$IVE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4935751"/>
            <a:ext cx="2322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 </a:t>
            </a:r>
            <a:r>
              <a:rPr lang="en-US" sz="900" dirty="0" err="1">
                <a:hlinkClick r:id="rId3"/>
              </a:rPr>
              <a:t>Ponemon</a:t>
            </a:r>
            <a:r>
              <a:rPr lang="en-US" sz="900" dirty="0">
                <a:hlinkClick r:id="rId3"/>
              </a:rPr>
              <a:t> Institute</a:t>
            </a:r>
            <a:endParaRPr lang="en-US" sz="900" dirty="0"/>
          </a:p>
        </p:txBody>
      </p:sp>
      <p:pic>
        <p:nvPicPr>
          <p:cNvPr id="1032" name="Picture 8" descr="http://e9c55d11e1d2fac561bb-193e28812cee85d6e20ea22afb83e185.r9.cf1.rackcdn.com/regulations-impact-on-data-breach-costs-eresource-5-i-19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82" y="1017855"/>
            <a:ext cx="6550223" cy="34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Cloud security competitors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SECURE BUT DIFFICULT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EASY BUT INSECURE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79" y="3926760"/>
            <a:ext cx="856092" cy="85609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6" y="3758226"/>
            <a:ext cx="1241456" cy="1241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" y="1936759"/>
            <a:ext cx="2142379" cy="8090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3" y="3217510"/>
            <a:ext cx="2783010" cy="6897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5" y="2646009"/>
            <a:ext cx="2489404" cy="5135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07" y="2342489"/>
            <a:ext cx="2381269" cy="8065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10126" y="3068694"/>
            <a:ext cx="300389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Transparent Data Encryption (TDE)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Server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AzureSQL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Amazon RDS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7680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rainingzone.co.uk/sites/default/files/styles/540x350/public/iStockphoto_Thinkstock_tightrope_difficult_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1289"/>
            <a:ext cx="9144000" cy="515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761" y="149186"/>
            <a:ext cx="6302743" cy="559592"/>
          </a:xfrm>
        </p:spPr>
        <p:txBody>
          <a:bodyPr/>
          <a:lstStyle/>
          <a:p>
            <a:pPr algn="ctr"/>
            <a:r>
              <a:rPr lang="en-US" dirty="0" smtClean="0"/>
              <a:t>Robust Security is HARD 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2050" name="Picture 2" descr="Finger pus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89" y="1377043"/>
            <a:ext cx="6953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1026" name="Picture 2" descr="http://i.ytimg.com/vi/d9FKmnAGXf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49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arstechnica.net/wp-content/uploads/2015/06/archuleta-senate-640x3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49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3599" y="963784"/>
            <a:ext cx="749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20 MILLION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AFFECTED 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053017" y="1918581"/>
            <a:ext cx="1804086" cy="1221621"/>
          </a:xfrm>
          <a:prstGeom prst="wedgeRoundRectCallout">
            <a:avLst>
              <a:gd name="adj1" fmla="val -66038"/>
              <a:gd name="adj2" fmla="val -8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Not easy!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0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5122" name="Picture 2" descr="Navette Discovery Cockp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0" y="0"/>
            <a:ext cx="990192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9536" y="4503987"/>
            <a:ext cx="538512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Imagine if cars were built like this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77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in Layout V2">
  <a:themeElements>
    <a:clrScheme name="Crypteron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in Layout V3B">
  <a:themeElements>
    <a:clrScheme name="Crypteron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ee Style">
  <a:themeElements>
    <a:clrScheme name="Custom 1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CCECFF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(16:9)</PresentationFormat>
  <Paragraphs>143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Wingdings</vt:lpstr>
      <vt:lpstr>1_Main Layout V2</vt:lpstr>
      <vt:lpstr>1_Main Layout V3B</vt:lpstr>
      <vt:lpstr>Free Style</vt:lpstr>
      <vt:lpstr>Data breaches </vt:lpstr>
      <vt:lpstr>About the speaker</vt:lpstr>
      <vt:lpstr>Heard of data breaches lately?</vt:lpstr>
      <vt:lpstr>Data Breaches are EXPEN$IVE</vt:lpstr>
      <vt:lpstr>Data Breaches are EXPEN$IVE</vt:lpstr>
      <vt:lpstr>Cloud security competitors</vt:lpstr>
      <vt:lpstr>Robust Security is HARD !</vt:lpstr>
      <vt:lpstr>Example: OPM</vt:lpstr>
      <vt:lpstr>PowerPoint Presentation</vt:lpstr>
      <vt:lpstr>PowerPoint Presentation</vt:lpstr>
      <vt:lpstr>So, what is Crypteron?</vt:lpstr>
      <vt:lpstr>As simple as …</vt:lpstr>
      <vt:lpstr>Crypteron Security Framework</vt:lpstr>
      <vt:lpstr>Management Dashboard</vt:lpstr>
      <vt:lpstr>PowerPoint Presentation</vt:lpstr>
      <vt:lpstr>PowerPoint Presentation</vt:lpstr>
      <vt:lpstr>Compliance in the Cloud</vt:lpstr>
      <vt:lpstr>PowerPoint Presentation</vt:lpstr>
      <vt:lpstr>Why should devs care?</vt:lpstr>
      <vt:lpstr>Developer resources</vt:lpstr>
      <vt:lpstr>Developer Resources</vt:lpstr>
      <vt:lpstr>Pricing and Plans</vt:lpstr>
      <vt:lpstr>Demo time!</vt:lpstr>
      <vt:lpstr>PowerPoint Presentation</vt:lpstr>
      <vt:lpstr>PowerPoint Presentation</vt:lpstr>
      <vt:lpstr>Since you made it this far …</vt:lpstr>
      <vt:lpstr>Community efforts</vt:lpstr>
      <vt:lpstr>CloudMedic – Open sourced HIPAA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2015-07-21T16:39:56Z</dcterms:created>
  <dcterms:modified xsi:type="dcterms:W3CDTF">2015-08-21T05:46:15Z</dcterms:modified>
</cp:coreProperties>
</file>