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38" r:id="rId2"/>
    <p:sldId id="339" r:id="rId3"/>
    <p:sldId id="344" r:id="rId4"/>
    <p:sldId id="345" r:id="rId5"/>
    <p:sldId id="341" r:id="rId6"/>
    <p:sldId id="340" r:id="rId7"/>
    <p:sldId id="342" r:id="rId8"/>
    <p:sldId id="343" r:id="rId9"/>
    <p:sldId id="332" r:id="rId10"/>
  </p:sldIdLst>
  <p:sldSz cx="12192000" cy="6858000"/>
  <p:notesSz cx="6858000" cy="9144000"/>
  <p:embeddedFontLst>
    <p:embeddedFont>
      <p:font typeface="Arial Black" panose="020B0A04020102020204" pitchFamily="34" charset="0"/>
      <p:bold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36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orient="horz" pos="288" userDrawn="1">
          <p15:clr>
            <a:srgbClr val="A4A3A4"/>
          </p15:clr>
        </p15:guide>
        <p15:guide id="5" orient="horz" pos="1680" userDrawn="1">
          <p15:clr>
            <a:srgbClr val="A4A3A4"/>
          </p15:clr>
        </p15:guide>
        <p15:guide id="6" pos="2232" userDrawn="1">
          <p15:clr>
            <a:srgbClr val="A4A3A4"/>
          </p15:clr>
        </p15:guide>
        <p15:guide id="7" orient="horz" pos="504" userDrawn="1">
          <p15:clr>
            <a:srgbClr val="A4A3A4"/>
          </p15:clr>
        </p15:guide>
        <p15:guide id="8" orient="horz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3F5B"/>
    <a:srgbClr val="C3284A"/>
    <a:srgbClr val="360B1A"/>
    <a:srgbClr val="540F26"/>
    <a:srgbClr val="63172A"/>
    <a:srgbClr val="6B182C"/>
    <a:srgbClr val="8B1E37"/>
    <a:srgbClr val="2E1118"/>
    <a:srgbClr val="551C28"/>
    <a:srgbClr val="8529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1134" y="66"/>
      </p:cViewPr>
      <p:guideLst>
        <p:guide orient="horz" pos="4032"/>
        <p:guide pos="336"/>
        <p:guide pos="7368"/>
        <p:guide orient="horz" pos="288"/>
        <p:guide orient="horz" pos="1680"/>
        <p:guide pos="2232"/>
        <p:guide orient="horz" pos="504"/>
        <p:guide orient="horz" pos="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313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FAECD0-0B10-4533-ACC5-C617471516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F02F5-5696-466D-8013-807D013906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77456-D0EE-4DB9-AC53-D3D099129928}" type="datetimeFigureOut">
              <a:rPr lang="en-US" smtClean="0">
                <a:latin typeface="Arial" panose="020B0604020202020204" pitchFamily="34" charset="0"/>
              </a:rPr>
              <a:t>10/17/2022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01541-15C9-4E4F-8879-7D0D512A96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0CB02-8B6C-46D5-BB11-564211EB33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B8803-D1B9-45A6-ACC6-F048AD3A89B3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335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A24C5AEB-3957-4337-82B9-2F43C1694198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52CCE495-E954-462B-A26A-AEC418350B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21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8416-16D8-48CC-8328-07D966FD2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89EB0-7FB8-4CE9-8E07-10D34CDB7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54717-F08F-464D-9150-FA27D2BE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5EF90-DC5D-44C8-AAD6-D8794CDB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EDEFC-D372-481A-BB1F-2F04062F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14AF0EFE-9DAE-4C0D-8257-362C01B8A2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8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e are a full-service digital transformation company for the experience economy.">
            <a:extLst>
              <a:ext uri="{FF2B5EF4-FFF2-40B4-BE49-F238E27FC236}">
                <a16:creationId xmlns:a16="http://schemas.microsoft.com/office/drawing/2014/main" id="{A1C69C92-05BA-4EAF-B139-5666CE047CB2}"/>
              </a:ext>
            </a:extLst>
          </p:cNvPr>
          <p:cNvSpPr txBox="1"/>
          <p:nvPr userDrawn="1"/>
        </p:nvSpPr>
        <p:spPr>
          <a:xfrm>
            <a:off x="483775" y="6275290"/>
            <a:ext cx="5618039" cy="36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57200">
              <a:defRPr sz="2800">
                <a:solidFill>
                  <a:srgbClr val="33333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chemeClr val="tx1">
                    <a:alpha val="26000"/>
                  </a:schemeClr>
                </a:solidFill>
                <a:latin typeface="Arial"/>
                <a:ea typeface="Arial"/>
                <a:cs typeface="Arial"/>
              </a:rPr>
              <a:t>www.robosoftin.com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C70D0-2926-4669-86C0-4F35D39DBA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338" y="388674"/>
            <a:ext cx="486038" cy="486038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407333E-FFD0-4E18-8E51-374B4FCD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975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  <a:alpha val="26000"/>
                  </a:schemeClr>
                </a:solidFill>
                <a:latin typeface="Arial"/>
                <a:cs typeface="Arial"/>
              </a:defRPr>
            </a:lvl1pPr>
          </a:lstStyle>
          <a:p>
            <a:fld id="{14AF0EFE-9DAE-4C0D-8257-362C01B8A2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54937" y="890646"/>
            <a:ext cx="5415165" cy="1576628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1" cap="all" baseline="0">
                <a:latin typeface="Arial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Title goes here Title goes here Title goes here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729413" y="0"/>
            <a:ext cx="5462587" cy="3416226"/>
          </a:xfrm>
          <a:solidFill>
            <a:schemeClr val="bg2"/>
          </a:solidFill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554679" y="1781110"/>
            <a:ext cx="5415423" cy="440855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/>
                <a:cs typeface="Arial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In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vitae </a:t>
            </a:r>
            <a:r>
              <a:rPr lang="en-US" dirty="0" err="1"/>
              <a:t>finibus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sodales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gravida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et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In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vitae </a:t>
            </a:r>
            <a:r>
              <a:rPr lang="en-US" dirty="0" err="1"/>
              <a:t>finibus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sodales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gravida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et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729413" y="3441774"/>
            <a:ext cx="5462587" cy="3416226"/>
          </a:xfrm>
          <a:solidFill>
            <a:schemeClr val="bg2"/>
          </a:solidFill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1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e are a full-service digital transformation company for the experience economy.">
            <a:extLst>
              <a:ext uri="{FF2B5EF4-FFF2-40B4-BE49-F238E27FC236}">
                <a16:creationId xmlns:a16="http://schemas.microsoft.com/office/drawing/2014/main" id="{A1C69C92-05BA-4EAF-B139-5666CE047CB2}"/>
              </a:ext>
            </a:extLst>
          </p:cNvPr>
          <p:cNvSpPr txBox="1"/>
          <p:nvPr userDrawn="1"/>
        </p:nvSpPr>
        <p:spPr>
          <a:xfrm>
            <a:off x="483775" y="6275290"/>
            <a:ext cx="5618039" cy="36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57200">
              <a:defRPr sz="2800">
                <a:solidFill>
                  <a:srgbClr val="33333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chemeClr val="tx1">
                    <a:alpha val="26000"/>
                  </a:schemeClr>
                </a:solidFill>
                <a:latin typeface="Arial"/>
                <a:ea typeface="Arial"/>
                <a:cs typeface="Arial"/>
              </a:rPr>
              <a:t>www.robosoftin.com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C70D0-2926-4669-86C0-4F35D39DBA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338" y="388674"/>
            <a:ext cx="486038" cy="486038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407333E-FFD0-4E18-8E51-374B4FCD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975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  <a:alpha val="26000"/>
                  </a:schemeClr>
                </a:solidFill>
                <a:latin typeface="Arial"/>
                <a:cs typeface="Arial"/>
              </a:defRPr>
            </a:lvl1pPr>
          </a:lstStyle>
          <a:p>
            <a:fld id="{14AF0EFE-9DAE-4C0D-8257-362C01B8A2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6014151" y="890646"/>
            <a:ext cx="5415165" cy="1576628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1" cap="all" baseline="0">
                <a:latin typeface="Arial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Title goes here Title goes here Title goes here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5462587" cy="3416226"/>
          </a:xfrm>
          <a:solidFill>
            <a:schemeClr val="bg2"/>
          </a:solidFill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013893" y="1781110"/>
            <a:ext cx="5415423" cy="440855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/>
                <a:cs typeface="Arial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In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vitae </a:t>
            </a:r>
            <a:r>
              <a:rPr lang="en-US" dirty="0" err="1"/>
              <a:t>finibus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sodales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gravida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et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In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vitae </a:t>
            </a:r>
            <a:r>
              <a:rPr lang="en-US" dirty="0" err="1"/>
              <a:t>finibus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sodales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gravida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et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0" y="3441774"/>
            <a:ext cx="5462587" cy="3416226"/>
          </a:xfrm>
          <a:solidFill>
            <a:schemeClr val="bg2"/>
          </a:solidFill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6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e are a full-service digital transformation company for the experience economy.">
            <a:extLst>
              <a:ext uri="{FF2B5EF4-FFF2-40B4-BE49-F238E27FC236}">
                <a16:creationId xmlns:a16="http://schemas.microsoft.com/office/drawing/2014/main" id="{A1C69C92-05BA-4EAF-B139-5666CE047CB2}"/>
              </a:ext>
            </a:extLst>
          </p:cNvPr>
          <p:cNvSpPr txBox="1"/>
          <p:nvPr userDrawn="1"/>
        </p:nvSpPr>
        <p:spPr>
          <a:xfrm>
            <a:off x="483775" y="6275290"/>
            <a:ext cx="5618039" cy="36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57200">
              <a:defRPr sz="2800">
                <a:solidFill>
                  <a:srgbClr val="33333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chemeClr val="tx1">
                    <a:alpha val="26000"/>
                  </a:schemeClr>
                </a:solidFill>
                <a:latin typeface="Arial"/>
                <a:ea typeface="Arial"/>
                <a:cs typeface="Arial"/>
              </a:rPr>
              <a:t>www.robosoftin.com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C70D0-2926-4669-86C0-4F35D39DBA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338" y="388674"/>
            <a:ext cx="486038" cy="486038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407333E-FFD0-4E18-8E51-374B4FCD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9752" y="6356350"/>
            <a:ext cx="2743200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95000"/>
                    <a:lumOff val="5000"/>
                    <a:alpha val="26000"/>
                  </a:schemeClr>
                </a:solidFill>
                <a:latin typeface="Arial"/>
                <a:cs typeface="Arial"/>
              </a:defRPr>
            </a:lvl1pPr>
          </a:lstStyle>
          <a:p>
            <a:fld id="{14AF0EFE-9DAE-4C0D-8257-362C01B8A2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54937" y="890646"/>
            <a:ext cx="10202925" cy="700087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1" cap="all">
                <a:latin typeface="Arial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Title goes here Title goes here Title goes here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554678" y="2497138"/>
            <a:ext cx="3459449" cy="369252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latin typeface="Arial"/>
                <a:cs typeface="Arial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In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vitae </a:t>
            </a:r>
            <a:r>
              <a:rPr lang="en-US" dirty="0" err="1"/>
              <a:t>finibus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sodales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gravida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et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</a:t>
            </a:r>
          </a:p>
        </p:txBody>
      </p:sp>
      <p:sp>
        <p:nvSpPr>
          <p:cNvPr id="13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320659" y="2497138"/>
            <a:ext cx="3459449" cy="369252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latin typeface="Arial"/>
                <a:cs typeface="Arial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In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vitae </a:t>
            </a:r>
            <a:r>
              <a:rPr lang="en-US" dirty="0" err="1"/>
              <a:t>finibus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sodales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gravida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et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</a:t>
            </a:r>
          </a:p>
        </p:txBody>
      </p:sp>
      <p:sp>
        <p:nvSpPr>
          <p:cNvPr id="15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057447" y="2497138"/>
            <a:ext cx="3459449" cy="369252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latin typeface="Arial"/>
                <a:cs typeface="Arial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In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vitae </a:t>
            </a:r>
            <a:r>
              <a:rPr lang="en-US" dirty="0" err="1"/>
              <a:t>finibus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sodales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gravida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et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555007" y="1883681"/>
            <a:ext cx="3459121" cy="466725"/>
          </a:xfrm>
        </p:spPr>
        <p:txBody>
          <a:bodyPr>
            <a:normAutofit/>
          </a:bodyPr>
          <a:lstStyle>
            <a:lvl1pPr marL="0" indent="0">
              <a:buNone/>
              <a:defRPr sz="2200" b="1">
                <a:solidFill>
                  <a:srgbClr val="D33D5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x-none" dirty="0"/>
              <a:t>Heading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306391" y="1883681"/>
            <a:ext cx="2962275" cy="466725"/>
          </a:xfrm>
        </p:spPr>
        <p:txBody>
          <a:bodyPr>
            <a:normAutofit/>
          </a:bodyPr>
          <a:lstStyle>
            <a:lvl1pPr marL="0" indent="0">
              <a:buNone/>
              <a:defRPr sz="2200" b="1">
                <a:solidFill>
                  <a:srgbClr val="D33D5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x-none" dirty="0"/>
              <a:t>Heading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057775" y="1883681"/>
            <a:ext cx="2962275" cy="466725"/>
          </a:xfrm>
        </p:spPr>
        <p:txBody>
          <a:bodyPr>
            <a:normAutofit/>
          </a:bodyPr>
          <a:lstStyle>
            <a:lvl1pPr marL="0" indent="0">
              <a:buNone/>
              <a:defRPr sz="2200" b="1">
                <a:solidFill>
                  <a:srgbClr val="D33D5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x-none" dirty="0"/>
              <a:t>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37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e are a full-service digital transformation company for the experience economy.">
            <a:extLst>
              <a:ext uri="{FF2B5EF4-FFF2-40B4-BE49-F238E27FC236}">
                <a16:creationId xmlns:a16="http://schemas.microsoft.com/office/drawing/2014/main" id="{A1C69C92-05BA-4EAF-B139-5666CE047CB2}"/>
              </a:ext>
            </a:extLst>
          </p:cNvPr>
          <p:cNvSpPr txBox="1"/>
          <p:nvPr userDrawn="1"/>
        </p:nvSpPr>
        <p:spPr>
          <a:xfrm>
            <a:off x="483775" y="6275290"/>
            <a:ext cx="5618039" cy="36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57200">
              <a:defRPr sz="2800">
                <a:solidFill>
                  <a:srgbClr val="33333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chemeClr val="tx1">
                    <a:alpha val="26000"/>
                  </a:schemeClr>
                </a:solidFill>
                <a:latin typeface="Arial"/>
                <a:ea typeface="Arial"/>
                <a:cs typeface="Arial"/>
              </a:rPr>
              <a:t>www.robosoftin.com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C70D0-2926-4669-86C0-4F35D39DBA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338" y="388674"/>
            <a:ext cx="486038" cy="486038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407333E-FFD0-4E18-8E51-374B4FCD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975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  <a:alpha val="26000"/>
                  </a:schemeClr>
                </a:solidFill>
                <a:latin typeface="Arial"/>
                <a:cs typeface="Arial"/>
              </a:defRPr>
            </a:lvl1pPr>
          </a:lstStyle>
          <a:p>
            <a:fld id="{14AF0EFE-9DAE-4C0D-8257-362C01B8A2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54937" y="890646"/>
            <a:ext cx="10202925" cy="700087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1" cap="all">
                <a:latin typeface="Arial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Title goes here Title goes here Title goes here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554678" y="2497138"/>
            <a:ext cx="4860745" cy="369252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latin typeface="Arial"/>
                <a:cs typeface="Arial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In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vitae </a:t>
            </a:r>
            <a:r>
              <a:rPr lang="en-US" dirty="0" err="1"/>
              <a:t>finibus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sodales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gravida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et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555007" y="1883681"/>
            <a:ext cx="4845819" cy="466725"/>
          </a:xfrm>
        </p:spPr>
        <p:txBody>
          <a:bodyPr>
            <a:normAutofit/>
          </a:bodyPr>
          <a:lstStyle>
            <a:lvl1pPr marL="0" indent="0">
              <a:buNone/>
              <a:defRPr sz="2200" b="1">
                <a:solidFill>
                  <a:srgbClr val="D33D5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x-none" dirty="0"/>
              <a:t>Heading</a:t>
            </a:r>
            <a:endParaRPr lang="en-US" dirty="0"/>
          </a:p>
        </p:txBody>
      </p:sp>
      <p:sp>
        <p:nvSpPr>
          <p:cNvPr id="12" name="Content Placeholder 15"/>
          <p:cNvSpPr>
            <a:spLocks noGrp="1"/>
          </p:cNvSpPr>
          <p:nvPr>
            <p:ph sz="quarter" idx="21" hasCustomPrompt="1"/>
          </p:nvPr>
        </p:nvSpPr>
        <p:spPr>
          <a:xfrm>
            <a:off x="6013892" y="2497138"/>
            <a:ext cx="4860745" cy="369252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latin typeface="Arial"/>
                <a:cs typeface="Arial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In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vitae </a:t>
            </a:r>
            <a:r>
              <a:rPr lang="en-US" dirty="0" err="1"/>
              <a:t>finibus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sodales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gravida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et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014221" y="1883681"/>
            <a:ext cx="4845819" cy="466725"/>
          </a:xfrm>
        </p:spPr>
        <p:txBody>
          <a:bodyPr>
            <a:normAutofit/>
          </a:bodyPr>
          <a:lstStyle>
            <a:lvl1pPr marL="0" indent="0">
              <a:buNone/>
              <a:defRPr sz="2200" b="1">
                <a:solidFill>
                  <a:srgbClr val="D33D5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x-none" dirty="0"/>
              <a:t>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0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e are a full-service digital transformation company for the experience economy.">
            <a:extLst>
              <a:ext uri="{FF2B5EF4-FFF2-40B4-BE49-F238E27FC236}">
                <a16:creationId xmlns:a16="http://schemas.microsoft.com/office/drawing/2014/main" id="{A1C69C92-05BA-4EAF-B139-5666CE047CB2}"/>
              </a:ext>
            </a:extLst>
          </p:cNvPr>
          <p:cNvSpPr txBox="1"/>
          <p:nvPr userDrawn="1"/>
        </p:nvSpPr>
        <p:spPr>
          <a:xfrm>
            <a:off x="483775" y="6275290"/>
            <a:ext cx="5618039" cy="36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57200">
              <a:defRPr sz="2800">
                <a:solidFill>
                  <a:srgbClr val="33333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chemeClr val="tx1">
                    <a:alpha val="26000"/>
                  </a:schemeClr>
                </a:solidFill>
                <a:latin typeface="Arial"/>
                <a:ea typeface="Arial"/>
                <a:cs typeface="Arial"/>
              </a:rPr>
              <a:t>www.robosoftin.com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C70D0-2926-4669-86C0-4F35D39DBA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338" y="388674"/>
            <a:ext cx="486038" cy="486038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407333E-FFD0-4E18-8E51-374B4FCD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975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  <a:alpha val="26000"/>
                  </a:schemeClr>
                </a:solidFill>
                <a:latin typeface="Arial"/>
                <a:cs typeface="Arial"/>
              </a:defRPr>
            </a:lvl1pPr>
          </a:lstStyle>
          <a:p>
            <a:fld id="{14AF0EFE-9DAE-4C0D-8257-362C01B8A2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54937" y="890646"/>
            <a:ext cx="10202925" cy="700087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1" cap="all">
                <a:latin typeface="Arial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Title goes here Title goes here Title goes here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554678" y="2497138"/>
            <a:ext cx="3459449" cy="3692525"/>
          </a:xfrm>
        </p:spPr>
        <p:txBody>
          <a:bodyPr lIns="0" tIns="0" rIns="0" bIns="0">
            <a:normAutofit/>
          </a:bodyPr>
          <a:lstStyle>
            <a:lvl1pPr marL="285750" indent="-285750">
              <a:lnSpc>
                <a:spcPct val="150000"/>
              </a:lnSpc>
              <a:buFont typeface="Arial"/>
              <a:buChar char="•"/>
              <a:defRPr sz="1600">
                <a:latin typeface="Arial"/>
                <a:cs typeface="Arial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In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vitae </a:t>
            </a:r>
            <a:r>
              <a:rPr lang="en-US" dirty="0" err="1"/>
              <a:t>finibus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sodales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gravida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et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</a:t>
            </a:r>
          </a:p>
        </p:txBody>
      </p:sp>
      <p:sp>
        <p:nvSpPr>
          <p:cNvPr id="13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320659" y="2497138"/>
            <a:ext cx="3459449" cy="3692525"/>
          </a:xfrm>
        </p:spPr>
        <p:txBody>
          <a:bodyPr lIns="0" tIns="0" rIns="0" bIns="0">
            <a:normAutofit/>
          </a:bodyPr>
          <a:lstStyle>
            <a:lvl1pPr marL="285750" indent="-285750">
              <a:lnSpc>
                <a:spcPct val="150000"/>
              </a:lnSpc>
              <a:buFont typeface="Arial"/>
              <a:buChar char="•"/>
              <a:defRPr sz="1600">
                <a:latin typeface="Arial"/>
                <a:cs typeface="Arial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In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vitae </a:t>
            </a:r>
            <a:r>
              <a:rPr lang="en-US" dirty="0" err="1"/>
              <a:t>finibus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sodales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gravida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et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</a:t>
            </a:r>
          </a:p>
        </p:txBody>
      </p:sp>
      <p:sp>
        <p:nvSpPr>
          <p:cNvPr id="15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057447" y="2497138"/>
            <a:ext cx="3459449" cy="3692525"/>
          </a:xfrm>
        </p:spPr>
        <p:txBody>
          <a:bodyPr lIns="0" tIns="0" rIns="0" bIns="0">
            <a:normAutofit/>
          </a:bodyPr>
          <a:lstStyle>
            <a:lvl1pPr marL="285750" indent="-285750">
              <a:lnSpc>
                <a:spcPct val="150000"/>
              </a:lnSpc>
              <a:buFont typeface="Arial"/>
              <a:buChar char="•"/>
              <a:defRPr sz="1600">
                <a:latin typeface="Arial"/>
                <a:cs typeface="Arial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In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vitae </a:t>
            </a:r>
          </a:p>
          <a:p>
            <a:pPr lvl="0"/>
            <a:r>
              <a:rPr lang="en-US" dirty="0" err="1"/>
              <a:t>finibus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sodales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tincidu</a:t>
            </a:r>
            <a:r>
              <a:rPr lang="en-US" dirty="0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555007" y="1883681"/>
            <a:ext cx="3459121" cy="466725"/>
          </a:xfrm>
        </p:spPr>
        <p:txBody>
          <a:bodyPr>
            <a:normAutofit/>
          </a:bodyPr>
          <a:lstStyle>
            <a:lvl1pPr marL="0" indent="0">
              <a:buNone/>
              <a:defRPr sz="2200" b="1">
                <a:solidFill>
                  <a:srgbClr val="D33D5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x-none" dirty="0"/>
              <a:t>Heading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306391" y="1883681"/>
            <a:ext cx="2962275" cy="466725"/>
          </a:xfrm>
        </p:spPr>
        <p:txBody>
          <a:bodyPr>
            <a:normAutofit/>
          </a:bodyPr>
          <a:lstStyle>
            <a:lvl1pPr marL="0" indent="0">
              <a:buNone/>
              <a:defRPr sz="2200" b="1">
                <a:solidFill>
                  <a:srgbClr val="D33D5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x-none" dirty="0"/>
              <a:t>Heading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057775" y="1883681"/>
            <a:ext cx="2962275" cy="466725"/>
          </a:xfrm>
        </p:spPr>
        <p:txBody>
          <a:bodyPr>
            <a:normAutofit/>
          </a:bodyPr>
          <a:lstStyle>
            <a:lvl1pPr marL="0" indent="0">
              <a:buNone/>
              <a:defRPr sz="2200" b="1">
                <a:solidFill>
                  <a:srgbClr val="D33D5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x-none" dirty="0"/>
              <a:t>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5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AC2AC9D-FA7B-DB48-0436-545D4A18F503}"/>
              </a:ext>
            </a:extLst>
          </p:cNvPr>
          <p:cNvSpPr/>
          <p:nvPr userDrawn="1"/>
        </p:nvSpPr>
        <p:spPr>
          <a:xfrm>
            <a:off x="486265" y="2528864"/>
            <a:ext cx="3238241" cy="3132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5" name="We are a full-service digital transformation company for the experience economy.">
            <a:extLst>
              <a:ext uri="{FF2B5EF4-FFF2-40B4-BE49-F238E27FC236}">
                <a16:creationId xmlns:a16="http://schemas.microsoft.com/office/drawing/2014/main" id="{A1C69C92-05BA-4EAF-B139-5666CE047CB2}"/>
              </a:ext>
            </a:extLst>
          </p:cNvPr>
          <p:cNvSpPr txBox="1"/>
          <p:nvPr userDrawn="1"/>
        </p:nvSpPr>
        <p:spPr>
          <a:xfrm>
            <a:off x="483775" y="6275290"/>
            <a:ext cx="5618039" cy="36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57200">
              <a:defRPr sz="2800">
                <a:solidFill>
                  <a:srgbClr val="33333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chemeClr val="tx1">
                    <a:alpha val="26000"/>
                  </a:schemeClr>
                </a:solidFill>
                <a:latin typeface="Arial"/>
                <a:ea typeface="Arial"/>
                <a:cs typeface="Arial"/>
              </a:rPr>
              <a:t>www.robosoftin.com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C70D0-2926-4669-86C0-4F35D39DBA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338" y="388674"/>
            <a:ext cx="486038" cy="486038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407333E-FFD0-4E18-8E51-374B4FCD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975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  <a:alpha val="26000"/>
                  </a:schemeClr>
                </a:solidFill>
                <a:latin typeface="Arial"/>
                <a:cs typeface="Arial"/>
              </a:defRPr>
            </a:lvl1pPr>
          </a:lstStyle>
          <a:p>
            <a:fld id="{14AF0EFE-9DAE-4C0D-8257-362C01B8A2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54937" y="890646"/>
            <a:ext cx="10202925" cy="700087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1" cap="all">
                <a:latin typeface="Arial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Title goes here Title goes here Title goes here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846617" y="3504489"/>
            <a:ext cx="2554444" cy="2525004"/>
          </a:xfrm>
        </p:spPr>
        <p:txBody>
          <a:bodyPr lIns="0" tIns="0" rIns="0" bIns="0">
            <a:normAutofit/>
          </a:bodyPr>
          <a:lstStyle>
            <a:lvl1pPr marL="285750" indent="-285750">
              <a:lnSpc>
                <a:spcPct val="150000"/>
              </a:lnSpc>
              <a:buFont typeface="Arial"/>
              <a:buChar char="•"/>
              <a:defRPr sz="1500">
                <a:latin typeface="Arial"/>
                <a:cs typeface="Arial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C2AC9D-FA7B-DB48-0436-545D4A18F503}"/>
              </a:ext>
            </a:extLst>
          </p:cNvPr>
          <p:cNvSpPr/>
          <p:nvPr userDrawn="1"/>
        </p:nvSpPr>
        <p:spPr>
          <a:xfrm>
            <a:off x="4296037" y="2528864"/>
            <a:ext cx="3238241" cy="3132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1" name="Content Placeholder 15"/>
          <p:cNvSpPr>
            <a:spLocks noGrp="1"/>
          </p:cNvSpPr>
          <p:nvPr>
            <p:ph sz="quarter" idx="23" hasCustomPrompt="1"/>
          </p:nvPr>
        </p:nvSpPr>
        <p:spPr>
          <a:xfrm>
            <a:off x="4598002" y="3504489"/>
            <a:ext cx="2554444" cy="2525004"/>
          </a:xfrm>
        </p:spPr>
        <p:txBody>
          <a:bodyPr lIns="0" tIns="0" rIns="0" bIns="0">
            <a:normAutofit/>
          </a:bodyPr>
          <a:lstStyle>
            <a:lvl1pPr marL="285750" indent="-285750">
              <a:lnSpc>
                <a:spcPct val="150000"/>
              </a:lnSpc>
              <a:buFont typeface="Arial"/>
              <a:buChar char="•"/>
              <a:defRPr sz="1500">
                <a:latin typeface="Arial"/>
                <a:cs typeface="Arial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C2AC9D-FA7B-DB48-0436-545D4A18F503}"/>
              </a:ext>
            </a:extLst>
          </p:cNvPr>
          <p:cNvSpPr/>
          <p:nvPr userDrawn="1"/>
        </p:nvSpPr>
        <p:spPr>
          <a:xfrm>
            <a:off x="8062018" y="2528864"/>
            <a:ext cx="3238241" cy="3132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3" name="Content Placeholder 15"/>
          <p:cNvSpPr>
            <a:spLocks noGrp="1"/>
          </p:cNvSpPr>
          <p:nvPr>
            <p:ph sz="quarter" idx="24" hasCustomPrompt="1"/>
          </p:nvPr>
        </p:nvSpPr>
        <p:spPr>
          <a:xfrm>
            <a:off x="8349386" y="3504489"/>
            <a:ext cx="2554444" cy="2525004"/>
          </a:xfrm>
        </p:spPr>
        <p:txBody>
          <a:bodyPr lIns="0" tIns="0" rIns="0" bIns="0">
            <a:normAutofit/>
          </a:bodyPr>
          <a:lstStyle>
            <a:lvl1pPr marL="285750" indent="-285750">
              <a:lnSpc>
                <a:spcPct val="150000"/>
              </a:lnSpc>
              <a:buFont typeface="Arial"/>
              <a:buChar char="•"/>
              <a:defRPr sz="1500">
                <a:latin typeface="Arial"/>
                <a:cs typeface="Arial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46945" y="2993226"/>
            <a:ext cx="2539520" cy="46672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x-none" dirty="0"/>
              <a:t>Heading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598328" y="2993226"/>
            <a:ext cx="2554117" cy="46672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x-none" dirty="0"/>
              <a:t>Heading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349712" y="2993226"/>
            <a:ext cx="2568715" cy="46672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x-none" dirty="0"/>
              <a:t>Heading</a:t>
            </a:r>
            <a:endParaRPr lang="en-US" dirty="0"/>
          </a:p>
        </p:txBody>
      </p:sp>
      <p:sp>
        <p:nvSpPr>
          <p:cNvPr id="2" name="Oval 1"/>
          <p:cNvSpPr/>
          <p:nvPr userDrawn="1"/>
        </p:nvSpPr>
        <p:spPr>
          <a:xfrm>
            <a:off x="846708" y="1893078"/>
            <a:ext cx="881988" cy="881988"/>
          </a:xfrm>
          <a:prstGeom prst="ellipse">
            <a:avLst/>
          </a:prstGeom>
          <a:solidFill>
            <a:srgbClr val="D03F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4598094" y="1893078"/>
            <a:ext cx="881988" cy="8819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8349477" y="1893078"/>
            <a:ext cx="881988" cy="881988"/>
          </a:xfrm>
          <a:prstGeom prst="ellipse">
            <a:avLst/>
          </a:prstGeom>
          <a:solidFill>
            <a:srgbClr val="D03F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8881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AC2AC9D-FA7B-DB48-0436-545D4A18F503}"/>
              </a:ext>
            </a:extLst>
          </p:cNvPr>
          <p:cNvSpPr/>
          <p:nvPr userDrawn="1"/>
        </p:nvSpPr>
        <p:spPr>
          <a:xfrm>
            <a:off x="590871" y="2397470"/>
            <a:ext cx="2537154" cy="3575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7446AC-F34C-C6B0-12C9-595EA00AF744}"/>
              </a:ext>
            </a:extLst>
          </p:cNvPr>
          <p:cNvSpPr/>
          <p:nvPr userDrawn="1"/>
        </p:nvSpPr>
        <p:spPr>
          <a:xfrm>
            <a:off x="3392562" y="2397470"/>
            <a:ext cx="2537154" cy="3575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340026-E520-4E20-EFF4-5A6D858CC989}"/>
              </a:ext>
            </a:extLst>
          </p:cNvPr>
          <p:cNvSpPr/>
          <p:nvPr userDrawn="1"/>
        </p:nvSpPr>
        <p:spPr>
          <a:xfrm>
            <a:off x="6180007" y="2397470"/>
            <a:ext cx="2537154" cy="3575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F134D7-9A38-369A-02F1-4B4194073271}"/>
              </a:ext>
            </a:extLst>
          </p:cNvPr>
          <p:cNvSpPr/>
          <p:nvPr userDrawn="1"/>
        </p:nvSpPr>
        <p:spPr>
          <a:xfrm>
            <a:off x="8967452" y="2397470"/>
            <a:ext cx="2537154" cy="3575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5" name="We are a full-service digital transformation company for the experience economy.">
            <a:extLst>
              <a:ext uri="{FF2B5EF4-FFF2-40B4-BE49-F238E27FC236}">
                <a16:creationId xmlns:a16="http://schemas.microsoft.com/office/drawing/2014/main" id="{A1C69C92-05BA-4EAF-B139-5666CE047CB2}"/>
              </a:ext>
            </a:extLst>
          </p:cNvPr>
          <p:cNvSpPr txBox="1"/>
          <p:nvPr userDrawn="1"/>
        </p:nvSpPr>
        <p:spPr>
          <a:xfrm>
            <a:off x="483775" y="6275290"/>
            <a:ext cx="5618039" cy="36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57200">
              <a:defRPr sz="2800">
                <a:solidFill>
                  <a:srgbClr val="33333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chemeClr val="tx1">
                    <a:alpha val="26000"/>
                  </a:schemeClr>
                </a:solidFill>
                <a:latin typeface="Arial"/>
                <a:ea typeface="Arial"/>
                <a:cs typeface="Arial"/>
              </a:rPr>
              <a:t>www.robosoftin.com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C70D0-2926-4669-86C0-4F35D39DBA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338" y="388674"/>
            <a:ext cx="486038" cy="486038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407333E-FFD0-4E18-8E51-374B4FCD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975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  <a:alpha val="26000"/>
                  </a:schemeClr>
                </a:solidFill>
                <a:latin typeface="Arial"/>
                <a:cs typeface="Arial"/>
              </a:defRPr>
            </a:lvl1pPr>
          </a:lstStyle>
          <a:p>
            <a:fld id="{14AF0EFE-9DAE-4C0D-8257-362C01B8A2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54937" y="890646"/>
            <a:ext cx="10202925" cy="700087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1" cap="all">
                <a:latin typeface="Arial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Title goes here Title goes here Title goes here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866865" y="3504489"/>
            <a:ext cx="1985167" cy="2218419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Font typeface="Arial"/>
              <a:buNone/>
              <a:defRPr sz="1500">
                <a:latin typeface="Arial"/>
                <a:cs typeface="Arial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lacinia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735492" y="2993226"/>
            <a:ext cx="2247912" cy="466725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x-none" dirty="0"/>
              <a:t>Heading</a:t>
            </a:r>
            <a:endParaRPr lang="en-US" dirty="0"/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1" hasCustomPrompt="1"/>
          </p:nvPr>
        </p:nvSpPr>
        <p:spPr>
          <a:xfrm>
            <a:off x="3668556" y="3504489"/>
            <a:ext cx="1985167" cy="2218419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Font typeface="Arial"/>
              <a:buNone/>
              <a:defRPr sz="1500">
                <a:latin typeface="Arial"/>
                <a:cs typeface="Arial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lacinia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3537183" y="2993226"/>
            <a:ext cx="2247912" cy="466725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x-none" dirty="0"/>
              <a:t>Heading</a:t>
            </a:r>
            <a:endParaRPr lang="en-US" dirty="0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3" hasCustomPrompt="1"/>
          </p:nvPr>
        </p:nvSpPr>
        <p:spPr>
          <a:xfrm>
            <a:off x="6456001" y="3504489"/>
            <a:ext cx="1985167" cy="2218419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Font typeface="Arial"/>
              <a:buNone/>
              <a:defRPr sz="1500">
                <a:latin typeface="Arial"/>
                <a:cs typeface="Arial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lacinia</a:t>
            </a: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6324628" y="2993226"/>
            <a:ext cx="2247912" cy="466725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x-none" dirty="0"/>
              <a:t>Heading</a:t>
            </a:r>
            <a:endParaRPr lang="en-US" dirty="0"/>
          </a:p>
        </p:txBody>
      </p:sp>
      <p:sp>
        <p:nvSpPr>
          <p:cNvPr id="30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9243446" y="3504489"/>
            <a:ext cx="1985167" cy="2218419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Font typeface="Arial"/>
              <a:buNone/>
              <a:defRPr sz="1500">
                <a:latin typeface="Arial"/>
                <a:cs typeface="Arial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lacinia</a:t>
            </a:r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9112073" y="2993226"/>
            <a:ext cx="2247912" cy="466725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x-none" dirty="0"/>
              <a:t>Heading</a:t>
            </a:r>
            <a:endParaRPr lang="en-US" dirty="0"/>
          </a:p>
        </p:txBody>
      </p:sp>
      <p:sp>
        <p:nvSpPr>
          <p:cNvPr id="32" name="Oval 31"/>
          <p:cNvSpPr/>
          <p:nvPr userDrawn="1"/>
        </p:nvSpPr>
        <p:spPr>
          <a:xfrm>
            <a:off x="1418454" y="1893078"/>
            <a:ext cx="881988" cy="881988"/>
          </a:xfrm>
          <a:prstGeom prst="ellipse">
            <a:avLst/>
          </a:prstGeom>
          <a:solidFill>
            <a:srgbClr val="D03F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33" name="Oval 32"/>
          <p:cNvSpPr/>
          <p:nvPr userDrawn="1"/>
        </p:nvSpPr>
        <p:spPr>
          <a:xfrm>
            <a:off x="4220145" y="1893078"/>
            <a:ext cx="881988" cy="8819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34" name="Oval 33"/>
          <p:cNvSpPr/>
          <p:nvPr userDrawn="1"/>
        </p:nvSpPr>
        <p:spPr>
          <a:xfrm>
            <a:off x="7007590" y="1893078"/>
            <a:ext cx="881988" cy="881988"/>
          </a:xfrm>
          <a:prstGeom prst="ellipse">
            <a:avLst/>
          </a:prstGeom>
          <a:solidFill>
            <a:srgbClr val="D03F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35" name="Oval 34"/>
          <p:cNvSpPr/>
          <p:nvPr userDrawn="1"/>
        </p:nvSpPr>
        <p:spPr>
          <a:xfrm>
            <a:off x="9795035" y="1893078"/>
            <a:ext cx="881988" cy="8819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9279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e are a full-service digital transformation company for the experience economy.">
            <a:extLst>
              <a:ext uri="{FF2B5EF4-FFF2-40B4-BE49-F238E27FC236}">
                <a16:creationId xmlns:a16="http://schemas.microsoft.com/office/drawing/2014/main" id="{A1C69C92-05BA-4EAF-B139-5666CE047CB2}"/>
              </a:ext>
            </a:extLst>
          </p:cNvPr>
          <p:cNvSpPr txBox="1"/>
          <p:nvPr userDrawn="1"/>
        </p:nvSpPr>
        <p:spPr>
          <a:xfrm>
            <a:off x="483775" y="6275290"/>
            <a:ext cx="5618039" cy="36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57200">
              <a:defRPr sz="2800">
                <a:solidFill>
                  <a:srgbClr val="33333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chemeClr val="tx1">
                    <a:alpha val="26000"/>
                  </a:schemeClr>
                </a:solidFill>
                <a:latin typeface="Arial"/>
                <a:ea typeface="Arial"/>
                <a:cs typeface="Arial"/>
              </a:rPr>
              <a:t>www.robosoftin.com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C70D0-2926-4669-86C0-4F35D39DBA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338" y="388674"/>
            <a:ext cx="486038" cy="486038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407333E-FFD0-4E18-8E51-374B4FCD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975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  <a:alpha val="26000"/>
                  </a:schemeClr>
                </a:solidFill>
                <a:latin typeface="Arial"/>
                <a:cs typeface="Arial"/>
              </a:defRPr>
            </a:lvl1pPr>
          </a:lstStyle>
          <a:p>
            <a:fld id="{14AF0EFE-9DAE-4C0D-8257-362C01B8A2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54937" y="890646"/>
            <a:ext cx="10202925" cy="700087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1" cap="all">
                <a:latin typeface="Arial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Title goes here Title goes here Title goes here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42B941-4BEA-B5B8-88EA-2453DA1D2E1A}"/>
              </a:ext>
            </a:extLst>
          </p:cNvPr>
          <p:cNvCxnSpPr>
            <a:cxnSpLocks/>
          </p:cNvCxnSpPr>
          <p:nvPr userDrawn="1"/>
        </p:nvCxnSpPr>
        <p:spPr>
          <a:xfrm>
            <a:off x="517129" y="3701845"/>
            <a:ext cx="1106122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5401D3-FA53-A768-2997-B7012356DA7C}"/>
              </a:ext>
            </a:extLst>
          </p:cNvPr>
          <p:cNvCxnSpPr/>
          <p:nvPr userDrawn="1"/>
        </p:nvCxnSpPr>
        <p:spPr>
          <a:xfrm>
            <a:off x="3259433" y="2091814"/>
            <a:ext cx="0" cy="3438831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BC17AAF-1187-F35E-96D2-4CD2135E11B9}"/>
              </a:ext>
            </a:extLst>
          </p:cNvPr>
          <p:cNvCxnSpPr/>
          <p:nvPr userDrawn="1"/>
        </p:nvCxnSpPr>
        <p:spPr>
          <a:xfrm>
            <a:off x="6050433" y="2091814"/>
            <a:ext cx="0" cy="3438831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B428311-4E56-9916-0ECF-BDA875AC52E9}"/>
              </a:ext>
            </a:extLst>
          </p:cNvPr>
          <p:cNvCxnSpPr/>
          <p:nvPr userDrawn="1"/>
        </p:nvCxnSpPr>
        <p:spPr>
          <a:xfrm>
            <a:off x="8841433" y="2091814"/>
            <a:ext cx="0" cy="3438831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1411178" y="2069452"/>
            <a:ext cx="881988" cy="881988"/>
          </a:xfrm>
          <a:prstGeom prst="ellipse">
            <a:avLst/>
          </a:prstGeom>
          <a:solidFill>
            <a:srgbClr val="D03F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39" name="Oval 38"/>
          <p:cNvSpPr/>
          <p:nvPr userDrawn="1"/>
        </p:nvSpPr>
        <p:spPr>
          <a:xfrm>
            <a:off x="4186497" y="2069452"/>
            <a:ext cx="881988" cy="8819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40" name="Oval 39"/>
          <p:cNvSpPr/>
          <p:nvPr userDrawn="1"/>
        </p:nvSpPr>
        <p:spPr>
          <a:xfrm>
            <a:off x="6997095" y="2069452"/>
            <a:ext cx="881988" cy="881988"/>
          </a:xfrm>
          <a:prstGeom prst="ellipse">
            <a:avLst/>
          </a:prstGeom>
          <a:solidFill>
            <a:srgbClr val="D03F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41" name="Oval 40"/>
          <p:cNvSpPr/>
          <p:nvPr userDrawn="1"/>
        </p:nvSpPr>
        <p:spPr>
          <a:xfrm>
            <a:off x="9795934" y="2069452"/>
            <a:ext cx="881988" cy="8819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42" name="Oval 41"/>
          <p:cNvSpPr/>
          <p:nvPr userDrawn="1"/>
        </p:nvSpPr>
        <p:spPr>
          <a:xfrm>
            <a:off x="1411178" y="3997806"/>
            <a:ext cx="881988" cy="881988"/>
          </a:xfrm>
          <a:prstGeom prst="ellipse">
            <a:avLst/>
          </a:prstGeom>
          <a:solidFill>
            <a:srgbClr val="D03F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43" name="Oval 42"/>
          <p:cNvSpPr/>
          <p:nvPr userDrawn="1"/>
        </p:nvSpPr>
        <p:spPr>
          <a:xfrm>
            <a:off x="4186497" y="3997806"/>
            <a:ext cx="881988" cy="8819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6997095" y="3997806"/>
            <a:ext cx="881988" cy="881988"/>
          </a:xfrm>
          <a:prstGeom prst="ellipse">
            <a:avLst/>
          </a:prstGeom>
          <a:solidFill>
            <a:srgbClr val="D03F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9795934" y="3997806"/>
            <a:ext cx="881988" cy="8819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7432" y="3046064"/>
            <a:ext cx="2669481" cy="411162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latin typeface="Arial"/>
                <a:cs typeface="Arial"/>
              </a:defRPr>
            </a:lvl1pPr>
          </a:lstStyle>
          <a:p>
            <a:pPr lvl="0"/>
            <a:r>
              <a:rPr lang="x-none" dirty="0"/>
              <a:t>Text goes here</a:t>
            </a:r>
            <a:endParaRPr lang="en-US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292751" y="3046064"/>
            <a:ext cx="2669481" cy="411162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latin typeface="Arial"/>
                <a:cs typeface="Arial"/>
              </a:defRPr>
            </a:lvl1pPr>
          </a:lstStyle>
          <a:p>
            <a:pPr lvl="0"/>
            <a:r>
              <a:rPr lang="x-none" dirty="0"/>
              <a:t>Text goes here</a:t>
            </a:r>
            <a:endParaRPr lang="en-US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103349" y="3046064"/>
            <a:ext cx="2669481" cy="411162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latin typeface="Arial"/>
                <a:cs typeface="Arial"/>
              </a:defRPr>
            </a:lvl1pPr>
          </a:lstStyle>
          <a:p>
            <a:pPr lvl="0"/>
            <a:r>
              <a:rPr lang="x-none" dirty="0"/>
              <a:t>Text goes here</a:t>
            </a:r>
            <a:endParaRPr lang="en-US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902188" y="3046064"/>
            <a:ext cx="2669481" cy="411162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latin typeface="Arial"/>
                <a:cs typeface="Arial"/>
              </a:defRPr>
            </a:lvl1pPr>
          </a:lstStyle>
          <a:p>
            <a:pPr lvl="0"/>
            <a:r>
              <a:rPr lang="x-none" dirty="0"/>
              <a:t>Text goes here</a:t>
            </a:r>
            <a:endParaRPr lang="en-US" dirty="0"/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517432" y="4986171"/>
            <a:ext cx="2669481" cy="411162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latin typeface="Arial"/>
                <a:cs typeface="Arial"/>
              </a:defRPr>
            </a:lvl1pPr>
          </a:lstStyle>
          <a:p>
            <a:pPr lvl="0"/>
            <a:r>
              <a:rPr lang="x-none" dirty="0"/>
              <a:t>Text goes here</a:t>
            </a:r>
            <a:endParaRPr lang="en-US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292751" y="4986171"/>
            <a:ext cx="2669481" cy="411162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latin typeface="Arial"/>
                <a:cs typeface="Arial"/>
              </a:defRPr>
            </a:lvl1pPr>
          </a:lstStyle>
          <a:p>
            <a:pPr lvl="0"/>
            <a:r>
              <a:rPr lang="x-none" dirty="0"/>
              <a:t>Text goes here</a:t>
            </a:r>
            <a:endParaRPr lang="en-US" dirty="0"/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103349" y="4986171"/>
            <a:ext cx="2669481" cy="411162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latin typeface="Arial"/>
                <a:cs typeface="Arial"/>
              </a:defRPr>
            </a:lvl1pPr>
          </a:lstStyle>
          <a:p>
            <a:pPr lvl="0"/>
            <a:r>
              <a:rPr lang="x-none" dirty="0"/>
              <a:t>Text goes here</a:t>
            </a:r>
            <a:endParaRPr lang="en-US" dirty="0"/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8902188" y="4986171"/>
            <a:ext cx="2669481" cy="411162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latin typeface="Arial"/>
                <a:cs typeface="Arial"/>
              </a:defRPr>
            </a:lvl1pPr>
          </a:lstStyle>
          <a:p>
            <a:pPr lvl="0"/>
            <a:r>
              <a:rPr lang="x-none" dirty="0"/>
              <a:t>Text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8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e are a full-service digital transformation company for the experience economy.">
            <a:extLst>
              <a:ext uri="{FF2B5EF4-FFF2-40B4-BE49-F238E27FC236}">
                <a16:creationId xmlns:a16="http://schemas.microsoft.com/office/drawing/2014/main" id="{A1C69C92-05BA-4EAF-B139-5666CE047CB2}"/>
              </a:ext>
            </a:extLst>
          </p:cNvPr>
          <p:cNvSpPr txBox="1"/>
          <p:nvPr userDrawn="1"/>
        </p:nvSpPr>
        <p:spPr>
          <a:xfrm>
            <a:off x="483775" y="6275290"/>
            <a:ext cx="5618039" cy="36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57200">
              <a:defRPr sz="2800">
                <a:solidFill>
                  <a:srgbClr val="33333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chemeClr val="tx1">
                    <a:alpha val="26000"/>
                  </a:schemeClr>
                </a:solidFill>
                <a:latin typeface="Arial"/>
                <a:ea typeface="Arial"/>
                <a:cs typeface="Arial"/>
              </a:rPr>
              <a:t>www.robosoftin.com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C70D0-2926-4669-86C0-4F35D39DBA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338" y="388674"/>
            <a:ext cx="486038" cy="486038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407333E-FFD0-4E18-8E51-374B4FCD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975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  <a:alpha val="26000"/>
                  </a:schemeClr>
                </a:solidFill>
                <a:latin typeface="Arial"/>
                <a:cs typeface="Arial"/>
              </a:defRPr>
            </a:lvl1pPr>
          </a:lstStyle>
          <a:p>
            <a:fld id="{14AF0EFE-9DAE-4C0D-8257-362C01B8A2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D03F5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558592" y="1806712"/>
            <a:ext cx="11074816" cy="3244576"/>
          </a:xfrm>
        </p:spPr>
        <p:txBody>
          <a:bodyPr anchor="ctr"/>
          <a:lstStyle>
            <a:lvl1pPr marL="0" indent="0" algn="ctr">
              <a:lnSpc>
                <a:spcPct val="120000"/>
              </a:lnSpc>
              <a:buNone/>
              <a:defRPr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Section Title </a:t>
            </a:r>
          </a:p>
        </p:txBody>
      </p:sp>
    </p:spTree>
    <p:extLst>
      <p:ext uri="{BB962C8B-B14F-4D97-AF65-F5344CB8AC3E}">
        <p14:creationId xmlns:p14="http://schemas.microsoft.com/office/powerpoint/2010/main" val="1263649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e are a full-service digital transformation company for the experience economy.">
            <a:extLst>
              <a:ext uri="{FF2B5EF4-FFF2-40B4-BE49-F238E27FC236}">
                <a16:creationId xmlns:a16="http://schemas.microsoft.com/office/drawing/2014/main" id="{A1C69C92-05BA-4EAF-B139-5666CE047CB2}"/>
              </a:ext>
            </a:extLst>
          </p:cNvPr>
          <p:cNvSpPr txBox="1"/>
          <p:nvPr userDrawn="1"/>
        </p:nvSpPr>
        <p:spPr>
          <a:xfrm>
            <a:off x="483775" y="6275290"/>
            <a:ext cx="5618039" cy="36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57200">
              <a:defRPr sz="2800">
                <a:solidFill>
                  <a:srgbClr val="33333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chemeClr val="tx1">
                    <a:alpha val="26000"/>
                  </a:schemeClr>
                </a:solidFill>
                <a:latin typeface="Arial"/>
                <a:ea typeface="Arial"/>
                <a:cs typeface="Arial"/>
              </a:rPr>
              <a:t>www.robosoftin.com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C70D0-2926-4669-86C0-4F35D39DBA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338" y="388674"/>
            <a:ext cx="486038" cy="486038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407333E-FFD0-4E18-8E51-374B4FCD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975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  <a:alpha val="26000"/>
                  </a:schemeClr>
                </a:solidFill>
                <a:latin typeface="Arial"/>
                <a:cs typeface="Arial"/>
              </a:defRPr>
            </a:lvl1pPr>
          </a:lstStyle>
          <a:p>
            <a:fld id="{14AF0EFE-9DAE-4C0D-8257-362C01B8A2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D03F5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356644" y="1317625"/>
            <a:ext cx="7521610" cy="3244576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“Quote goes here -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text”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078663" y="4926013"/>
            <a:ext cx="2740025" cy="354012"/>
          </a:xfrm>
        </p:spPr>
        <p:txBody>
          <a:bodyPr>
            <a:noAutofit/>
          </a:bodyPr>
          <a:lstStyle>
            <a:lvl1pPr marL="0" indent="0">
              <a:buNone/>
              <a:defRPr sz="22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x-none" dirty="0"/>
              <a:t>- Name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1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30CA942-54C0-499E-BDA1-A6E4BCF6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2CD800B-A328-4358-8DD4-E46E7AA2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4AF0EFE-9DAE-4C0D-8257-362C01B8A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75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e are a full-service digital transformation company for the experience economy.">
            <a:extLst>
              <a:ext uri="{FF2B5EF4-FFF2-40B4-BE49-F238E27FC236}">
                <a16:creationId xmlns:a16="http://schemas.microsoft.com/office/drawing/2014/main" id="{A1C69C92-05BA-4EAF-B139-5666CE047CB2}"/>
              </a:ext>
            </a:extLst>
          </p:cNvPr>
          <p:cNvSpPr txBox="1"/>
          <p:nvPr userDrawn="1"/>
        </p:nvSpPr>
        <p:spPr>
          <a:xfrm>
            <a:off x="483775" y="6275290"/>
            <a:ext cx="5618039" cy="36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57200">
              <a:defRPr sz="2800">
                <a:solidFill>
                  <a:srgbClr val="33333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chemeClr val="tx1">
                    <a:alpha val="26000"/>
                  </a:schemeClr>
                </a:solidFill>
                <a:latin typeface="Arial"/>
                <a:ea typeface="Arial"/>
                <a:cs typeface="Arial"/>
              </a:rPr>
              <a:t>www.robosoftin.com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C70D0-2926-4669-86C0-4F35D39DBA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338" y="388674"/>
            <a:ext cx="486038" cy="486038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407333E-FFD0-4E18-8E51-374B4FCD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975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  <a:alpha val="26000"/>
                  </a:schemeClr>
                </a:solidFill>
                <a:latin typeface="Arial"/>
                <a:cs typeface="Arial"/>
              </a:defRPr>
            </a:lvl1pPr>
          </a:lstStyle>
          <a:p>
            <a:fld id="{14AF0EFE-9DAE-4C0D-8257-362C01B8A2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356643" y="1317625"/>
            <a:ext cx="7392253" cy="3244576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baseline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“Quote goes here -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text”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078663" y="4926013"/>
            <a:ext cx="2740025" cy="354012"/>
          </a:xfrm>
        </p:spPr>
        <p:txBody>
          <a:bodyPr>
            <a:noAutofit/>
          </a:bodyPr>
          <a:lstStyle>
            <a:lvl1pPr marL="0" indent="0">
              <a:buNone/>
              <a:defRPr sz="22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x-none" dirty="0"/>
              <a:t>- Name </a:t>
            </a:r>
            <a:endParaRPr 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-917267" y="-999451"/>
            <a:ext cx="2445717" cy="2445717"/>
          </a:xfrm>
          <a:prstGeom prst="ellipse">
            <a:avLst/>
          </a:prstGeom>
          <a:noFill/>
          <a:ln w="203200">
            <a:solidFill>
              <a:srgbClr val="D03F5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833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B9C5A3-FF03-4951-A986-80156AA30F9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4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/>
              <a:ea typeface="Arial Black"/>
              <a:cs typeface="Arial"/>
            </a:endParaRPr>
          </a:p>
        </p:txBody>
      </p:sp>
      <p:sp>
        <p:nvSpPr>
          <p:cNvPr id="14" name="We are a full-service digital transformation company for the experience economy.">
            <a:extLst>
              <a:ext uri="{FF2B5EF4-FFF2-40B4-BE49-F238E27FC236}">
                <a16:creationId xmlns:a16="http://schemas.microsoft.com/office/drawing/2014/main" id="{2E1A7318-E27E-45E0-8C8A-9CE2BEF3A5E8}"/>
              </a:ext>
            </a:extLst>
          </p:cNvPr>
          <p:cNvSpPr txBox="1"/>
          <p:nvPr userDrawn="1"/>
        </p:nvSpPr>
        <p:spPr>
          <a:xfrm>
            <a:off x="663889" y="6275290"/>
            <a:ext cx="5618039" cy="36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57200">
              <a:defRPr sz="2800">
                <a:solidFill>
                  <a:srgbClr val="33333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chemeClr val="tx1">
                    <a:alpha val="26000"/>
                  </a:schemeClr>
                </a:solidFill>
                <a:latin typeface="Arial"/>
                <a:ea typeface="Arial"/>
                <a:cs typeface="Arial"/>
              </a:rPr>
              <a:t>www.robosoftin.com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54EF6D05-39F2-4F90-830D-2C66652C7E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3075" y="2697480"/>
            <a:ext cx="5861050" cy="1497013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5400" b="0" i="0">
                <a:solidFill>
                  <a:schemeClr val="bg1"/>
                </a:solidFill>
                <a:latin typeface="Arial Black"/>
                <a:ea typeface="Arial Black"/>
                <a:cs typeface="Arial Black"/>
              </a:defRPr>
            </a:lvl1pPr>
            <a:lvl2pPr>
              <a:defRPr sz="5400">
                <a:latin typeface="Inter Black" panose="020B0A02050000000004" pitchFamily="34" charset="0"/>
                <a:ea typeface="Inter Black" panose="020B0A02050000000004" pitchFamily="34" charset="0"/>
                <a:cs typeface="Inter Black" panose="020B0A02050000000004" pitchFamily="34" charset="0"/>
              </a:defRPr>
            </a:lvl2pPr>
            <a:lvl3pPr>
              <a:defRPr sz="5400">
                <a:latin typeface="Inter Black" panose="020B0A02050000000004" pitchFamily="34" charset="0"/>
                <a:ea typeface="Inter Black" panose="020B0A02050000000004" pitchFamily="34" charset="0"/>
                <a:cs typeface="Inter Black" panose="020B0A02050000000004" pitchFamily="34" charset="0"/>
              </a:defRPr>
            </a:lvl3pPr>
            <a:lvl4pPr>
              <a:defRPr sz="5400">
                <a:latin typeface="Inter Black" panose="020B0A02050000000004" pitchFamily="34" charset="0"/>
                <a:ea typeface="Inter Black" panose="020B0A02050000000004" pitchFamily="34" charset="0"/>
                <a:cs typeface="Inter Black" panose="020B0A02050000000004" pitchFamily="34" charset="0"/>
              </a:defRPr>
            </a:lvl4pPr>
            <a:lvl5pPr>
              <a:defRPr sz="5400">
                <a:latin typeface="Inter Black" panose="020B0A02050000000004" pitchFamily="34" charset="0"/>
                <a:ea typeface="Inter Black" panose="020B0A02050000000004" pitchFamily="34" charset="0"/>
                <a:cs typeface="Inter Black" panose="020B0A02050000000004" pitchFamily="34" charset="0"/>
              </a:defRPr>
            </a:lvl5pPr>
          </a:lstStyle>
          <a:p>
            <a:pPr lvl="0"/>
            <a:r>
              <a:rPr lang="en-US" dirty="0"/>
              <a:t>YOUR TEXT</a:t>
            </a:r>
          </a:p>
          <a:p>
            <a:pPr lvl="0"/>
            <a:r>
              <a:rPr lang="en-US" dirty="0"/>
              <a:t>HERE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83D5A07-1CA7-46A1-BE33-D77A0E99A104}"/>
              </a:ext>
            </a:extLst>
          </p:cNvPr>
          <p:cNvSpPr txBox="1">
            <a:spLocks/>
          </p:cNvSpPr>
          <p:nvPr userDrawn="1"/>
        </p:nvSpPr>
        <p:spPr>
          <a:xfrm>
            <a:off x="89997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AF0EFE-9DAE-4C0D-8257-362C01B8A245}" type="slidenum">
              <a:rPr lang="en-US" smtClean="0">
                <a:solidFill>
                  <a:schemeClr val="tx1">
                    <a:lumMod val="95000"/>
                    <a:lumOff val="5000"/>
                    <a:alpha val="26000"/>
                  </a:schemeClr>
                </a:solidFill>
                <a:latin typeface="Arial"/>
                <a:cs typeface="Arial"/>
              </a:rPr>
              <a:pPr/>
              <a:t>‹#›</a:t>
            </a:fld>
            <a:endParaRPr lang="en-US" dirty="0">
              <a:solidFill>
                <a:schemeClr val="tx1">
                  <a:lumMod val="95000"/>
                  <a:lumOff val="5000"/>
                  <a:alpha val="26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679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BG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e are a full-service digital transformation company for the experience economy.">
            <a:extLst>
              <a:ext uri="{FF2B5EF4-FFF2-40B4-BE49-F238E27FC236}">
                <a16:creationId xmlns:a16="http://schemas.microsoft.com/office/drawing/2014/main" id="{A1C69C92-05BA-4EAF-B139-5666CE047CB2}"/>
              </a:ext>
            </a:extLst>
          </p:cNvPr>
          <p:cNvSpPr txBox="1"/>
          <p:nvPr userDrawn="1"/>
        </p:nvSpPr>
        <p:spPr>
          <a:xfrm>
            <a:off x="483775" y="6275290"/>
            <a:ext cx="5618039" cy="36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57200">
              <a:defRPr sz="2800">
                <a:solidFill>
                  <a:srgbClr val="33333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chemeClr val="tx1">
                    <a:alpha val="26000"/>
                  </a:schemeClr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www.robosoftin.com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407333E-FFD0-4E18-8E51-374B4FCD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9752" y="6356350"/>
            <a:ext cx="2743200" cy="365125"/>
          </a:xfrm>
        </p:spPr>
        <p:txBody>
          <a:bodyPr/>
          <a:lstStyle>
            <a:lvl1pPr>
              <a:defRPr b="0" i="0">
                <a:solidFill>
                  <a:schemeClr val="tx1">
                    <a:lumMod val="95000"/>
                    <a:lumOff val="5000"/>
                    <a:alpha val="26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4AF0EFE-9DAE-4C0D-8257-362C01B8A2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9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e are a full-service digital transformation company for the experience economy.">
            <a:extLst>
              <a:ext uri="{FF2B5EF4-FFF2-40B4-BE49-F238E27FC236}">
                <a16:creationId xmlns:a16="http://schemas.microsoft.com/office/drawing/2014/main" id="{A1C69C92-05BA-4EAF-B139-5666CE047CB2}"/>
              </a:ext>
            </a:extLst>
          </p:cNvPr>
          <p:cNvSpPr txBox="1"/>
          <p:nvPr userDrawn="1"/>
        </p:nvSpPr>
        <p:spPr>
          <a:xfrm>
            <a:off x="483775" y="6275290"/>
            <a:ext cx="5618039" cy="36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57200">
              <a:defRPr sz="2800">
                <a:solidFill>
                  <a:srgbClr val="33333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chemeClr val="tx1">
                    <a:alpha val="26000"/>
                  </a:schemeClr>
                </a:solidFill>
                <a:latin typeface="Arial"/>
                <a:ea typeface="Arial"/>
                <a:cs typeface="Arial"/>
              </a:rPr>
              <a:t>www.robosoftin.com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C70D0-2926-4669-86C0-4F35D39DBA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338" y="388674"/>
            <a:ext cx="486038" cy="486038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407333E-FFD0-4E18-8E51-374B4FCD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975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  <a:alpha val="26000"/>
                  </a:schemeClr>
                </a:solidFill>
                <a:latin typeface="Arial"/>
                <a:cs typeface="Arial"/>
              </a:defRPr>
            </a:lvl1pPr>
          </a:lstStyle>
          <a:p>
            <a:fld id="{14AF0EFE-9DAE-4C0D-8257-362C01B8A2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8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e are a full-service digital transformation company for the experience economy.">
            <a:extLst>
              <a:ext uri="{FF2B5EF4-FFF2-40B4-BE49-F238E27FC236}">
                <a16:creationId xmlns:a16="http://schemas.microsoft.com/office/drawing/2014/main" id="{A1C69C92-05BA-4EAF-B139-5666CE047CB2}"/>
              </a:ext>
            </a:extLst>
          </p:cNvPr>
          <p:cNvSpPr txBox="1"/>
          <p:nvPr userDrawn="1"/>
        </p:nvSpPr>
        <p:spPr>
          <a:xfrm>
            <a:off x="483775" y="6275290"/>
            <a:ext cx="5618039" cy="36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57200">
              <a:defRPr sz="2800">
                <a:solidFill>
                  <a:srgbClr val="33333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chemeClr val="tx1">
                    <a:alpha val="26000"/>
                  </a:schemeClr>
                </a:solidFill>
                <a:latin typeface="Arial"/>
                <a:ea typeface="Arial"/>
                <a:cs typeface="Arial"/>
              </a:rPr>
              <a:t>www.robosoftin.com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C70D0-2926-4669-86C0-4F35D39DBA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338" y="388674"/>
            <a:ext cx="486038" cy="486038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407333E-FFD0-4E18-8E51-374B4FCD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975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  <a:alpha val="26000"/>
                  </a:schemeClr>
                </a:solidFill>
                <a:latin typeface="Arial"/>
                <a:cs typeface="Arial"/>
              </a:defRPr>
            </a:lvl1pPr>
          </a:lstStyle>
          <a:p>
            <a:fld id="{14AF0EFE-9DAE-4C0D-8257-362C01B8A2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54937" y="890646"/>
            <a:ext cx="5415165" cy="70008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b="1" cap="all">
                <a:latin typeface="Arial"/>
                <a:cs typeface="Arial"/>
              </a:defRPr>
            </a:lvl1pPr>
          </a:lstStyle>
          <a:p>
            <a:pPr lvl="0"/>
            <a:r>
              <a:rPr lang="x-none" dirty="0"/>
              <a:t>Title goes here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729413" y="0"/>
            <a:ext cx="5462587" cy="6858000"/>
          </a:xfrm>
          <a:solidFill>
            <a:schemeClr val="bg2"/>
          </a:solidFill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554679" y="2497138"/>
            <a:ext cx="5415423" cy="369252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In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vitae </a:t>
            </a:r>
            <a:r>
              <a:rPr lang="en-US" dirty="0" err="1"/>
              <a:t>finibus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sodales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gravida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et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541595" y="1669135"/>
            <a:ext cx="5432397" cy="58737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x-none" dirty="0"/>
              <a:t>Sub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6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e are a full-service digital transformation company for the experience economy.">
            <a:extLst>
              <a:ext uri="{FF2B5EF4-FFF2-40B4-BE49-F238E27FC236}">
                <a16:creationId xmlns:a16="http://schemas.microsoft.com/office/drawing/2014/main" id="{A1C69C92-05BA-4EAF-B139-5666CE047CB2}"/>
              </a:ext>
            </a:extLst>
          </p:cNvPr>
          <p:cNvSpPr txBox="1"/>
          <p:nvPr userDrawn="1"/>
        </p:nvSpPr>
        <p:spPr>
          <a:xfrm>
            <a:off x="483775" y="6275290"/>
            <a:ext cx="5618039" cy="36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57200">
              <a:defRPr sz="2800">
                <a:solidFill>
                  <a:srgbClr val="33333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chemeClr val="tx1">
                    <a:alpha val="26000"/>
                  </a:schemeClr>
                </a:solidFill>
                <a:latin typeface="Arial"/>
                <a:ea typeface="Arial"/>
                <a:cs typeface="Arial"/>
              </a:rPr>
              <a:t>www.robosoftin.com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C70D0-2926-4669-86C0-4F35D39DBA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338" y="388674"/>
            <a:ext cx="486038" cy="486038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407333E-FFD0-4E18-8E51-374B4FCD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975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  <a:alpha val="26000"/>
                  </a:schemeClr>
                </a:solidFill>
                <a:latin typeface="Arial"/>
                <a:cs typeface="Arial"/>
              </a:defRPr>
            </a:lvl1pPr>
          </a:lstStyle>
          <a:p>
            <a:fld id="{14AF0EFE-9DAE-4C0D-8257-362C01B8A2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54937" y="890646"/>
            <a:ext cx="11064138" cy="70008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b="1" cap="all">
                <a:latin typeface="Arial"/>
                <a:cs typeface="Arial"/>
              </a:defRPr>
            </a:lvl1pPr>
          </a:lstStyle>
          <a:p>
            <a:pPr lvl="0"/>
            <a:r>
              <a:rPr lang="x-none" dirty="0"/>
              <a:t>Title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541595" y="1669135"/>
            <a:ext cx="11077113" cy="58737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x-none" dirty="0"/>
              <a:t>Sub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1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e are a full-service digital transformation company for the experience economy.">
            <a:extLst>
              <a:ext uri="{FF2B5EF4-FFF2-40B4-BE49-F238E27FC236}">
                <a16:creationId xmlns:a16="http://schemas.microsoft.com/office/drawing/2014/main" id="{A1C69C92-05BA-4EAF-B139-5666CE047CB2}"/>
              </a:ext>
            </a:extLst>
          </p:cNvPr>
          <p:cNvSpPr txBox="1"/>
          <p:nvPr userDrawn="1"/>
        </p:nvSpPr>
        <p:spPr>
          <a:xfrm>
            <a:off x="483775" y="6275290"/>
            <a:ext cx="5618039" cy="36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57200">
              <a:defRPr sz="2800">
                <a:solidFill>
                  <a:srgbClr val="33333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chemeClr val="tx1">
                    <a:alpha val="26000"/>
                  </a:schemeClr>
                </a:solidFill>
                <a:latin typeface="Arial"/>
                <a:ea typeface="Arial"/>
                <a:cs typeface="Arial"/>
              </a:rPr>
              <a:t>www.robosoftin.com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C70D0-2926-4669-86C0-4F35D39DBA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338" y="388674"/>
            <a:ext cx="486038" cy="486038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407333E-FFD0-4E18-8E51-374B4FCD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975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  <a:alpha val="26000"/>
                  </a:schemeClr>
                </a:solidFill>
                <a:latin typeface="Arial"/>
                <a:cs typeface="Arial"/>
              </a:defRPr>
            </a:lvl1pPr>
          </a:lstStyle>
          <a:p>
            <a:fld id="{14AF0EFE-9DAE-4C0D-8257-362C01B8A2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54937" y="890646"/>
            <a:ext cx="11064138" cy="70008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b="1" cap="all">
                <a:latin typeface="Arial"/>
                <a:cs typeface="Arial"/>
              </a:defRPr>
            </a:lvl1pPr>
          </a:lstStyle>
          <a:p>
            <a:pPr lvl="0"/>
            <a:r>
              <a:rPr lang="x-none" dirty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56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e are a full-service digital transformation company for the experience economy.">
            <a:extLst>
              <a:ext uri="{FF2B5EF4-FFF2-40B4-BE49-F238E27FC236}">
                <a16:creationId xmlns:a16="http://schemas.microsoft.com/office/drawing/2014/main" id="{A1C69C92-05BA-4EAF-B139-5666CE047CB2}"/>
              </a:ext>
            </a:extLst>
          </p:cNvPr>
          <p:cNvSpPr txBox="1"/>
          <p:nvPr userDrawn="1"/>
        </p:nvSpPr>
        <p:spPr>
          <a:xfrm>
            <a:off x="483775" y="6275290"/>
            <a:ext cx="5618039" cy="36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57200">
              <a:defRPr sz="2800">
                <a:solidFill>
                  <a:srgbClr val="33333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chemeClr val="tx1">
                    <a:alpha val="26000"/>
                  </a:schemeClr>
                </a:solidFill>
                <a:latin typeface="Arial"/>
                <a:ea typeface="Arial"/>
                <a:cs typeface="Arial"/>
              </a:rPr>
              <a:t>www.robosoftin.com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C70D0-2926-4669-86C0-4F35D39DBA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338" y="388674"/>
            <a:ext cx="486038" cy="486038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407333E-FFD0-4E18-8E51-374B4FCD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975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  <a:alpha val="26000"/>
                  </a:schemeClr>
                </a:solidFill>
                <a:latin typeface="Arial"/>
                <a:cs typeface="Arial"/>
              </a:defRPr>
            </a:lvl1pPr>
          </a:lstStyle>
          <a:p>
            <a:fld id="{14AF0EFE-9DAE-4C0D-8257-362C01B8A2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54937" y="890646"/>
            <a:ext cx="5415165" cy="1576628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Title goes here Title goes here Title goes here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729413" y="0"/>
            <a:ext cx="5462587" cy="6858000"/>
          </a:xfrm>
          <a:solidFill>
            <a:schemeClr val="bg2"/>
          </a:solidFill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554679" y="1781110"/>
            <a:ext cx="5415423" cy="440855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In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vitae </a:t>
            </a:r>
            <a:r>
              <a:rPr lang="en-US" dirty="0" err="1"/>
              <a:t>finibus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sodales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gravida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et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In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vitae </a:t>
            </a:r>
            <a:r>
              <a:rPr lang="en-US" dirty="0" err="1"/>
              <a:t>finibus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sodales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gravida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et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56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CC5D2-E9F8-4FBD-BD71-D54217F1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3647E-6EE1-4158-8574-75ABBE1DE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B77D7-7375-45D7-B90E-06B716010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78FBD-4018-421A-BE04-8ECD24CF3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1CE7C-EF32-4980-8198-BF8063C3E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4AF0EFE-9DAE-4C0D-8257-362C01B8A2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1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1" r:id="rId4"/>
    <p:sldLayoutId id="2147483655" r:id="rId5"/>
    <p:sldLayoutId id="2147483662" r:id="rId6"/>
    <p:sldLayoutId id="2147483670" r:id="rId7"/>
    <p:sldLayoutId id="2147483679" r:id="rId8"/>
    <p:sldLayoutId id="2147483663" r:id="rId9"/>
    <p:sldLayoutId id="2147483671" r:id="rId10"/>
    <p:sldLayoutId id="2147483672" r:id="rId11"/>
    <p:sldLayoutId id="2147483664" r:id="rId12"/>
    <p:sldLayoutId id="2147483668" r:id="rId13"/>
    <p:sldLayoutId id="2147483667" r:id="rId14"/>
    <p:sldLayoutId id="2147483673" r:id="rId15"/>
    <p:sldLayoutId id="2147483674" r:id="rId16"/>
    <p:sldLayoutId id="2147483675" r:id="rId17"/>
    <p:sldLayoutId id="2147483678" r:id="rId18"/>
    <p:sldLayoutId id="2147483676" r:id="rId19"/>
    <p:sldLayoutId id="214748367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youtube.com/watch?v=PZ7lDrwYdZc&amp;t=1332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youtube.com/watch?v=sZmvQ5Qc9Rs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C18B7F-E7BB-4C70-B393-FBAD2CF7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0EFE-9DAE-4C0D-8257-362C01B8A245}" type="slidenum">
              <a:rPr lang="en-US" smtClean="0">
                <a:latin typeface="Arial"/>
                <a:cs typeface="Arial"/>
              </a:rPr>
              <a:t>1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094743-7780-4D4D-958D-2065977DC73D}"/>
              </a:ext>
            </a:extLst>
          </p:cNvPr>
          <p:cNvSpPr/>
          <p:nvPr/>
        </p:nvSpPr>
        <p:spPr>
          <a:xfrm>
            <a:off x="9832924" y="5008826"/>
            <a:ext cx="4528969" cy="4528969"/>
          </a:xfrm>
          <a:prstGeom prst="ellipse">
            <a:avLst/>
          </a:prstGeom>
          <a:noFill/>
          <a:ln w="434975">
            <a:solidFill>
              <a:srgbClr val="C42D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CB0593-7BE7-2DAC-2622-4453AA9F5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96" y="295368"/>
            <a:ext cx="3125806" cy="765777"/>
          </a:xfrm>
          <a:prstGeom prst="rect">
            <a:avLst/>
          </a:prstGeom>
        </p:spPr>
      </p:pic>
      <p:sp>
        <p:nvSpPr>
          <p:cNvPr id="11" name="Simplifying Lives">
            <a:extLst>
              <a:ext uri="{FF2B5EF4-FFF2-40B4-BE49-F238E27FC236}">
                <a16:creationId xmlns:a16="http://schemas.microsoft.com/office/drawing/2014/main" id="{D724CAE7-BBBD-4C30-A1EE-E6ACB562072E}"/>
              </a:ext>
            </a:extLst>
          </p:cNvPr>
          <p:cNvSpPr txBox="1">
            <a:spLocks/>
          </p:cNvSpPr>
          <p:nvPr/>
        </p:nvSpPr>
        <p:spPr>
          <a:xfrm>
            <a:off x="442436" y="1794797"/>
            <a:ext cx="8557316" cy="11559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12400" kern="1200">
                <a:solidFill>
                  <a:schemeClr val="tx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5400" b="1" dirty="0">
                <a:latin typeface="Arial"/>
                <a:ea typeface="Arial Black"/>
                <a:cs typeface="Arial"/>
              </a:rPr>
              <a:t>At </a:t>
            </a:r>
            <a:r>
              <a:rPr lang="en-US" sz="5400" b="1" dirty="0" err="1">
                <a:latin typeface="Arial"/>
                <a:ea typeface="Arial Black"/>
                <a:cs typeface="Arial"/>
              </a:rPr>
              <a:t>Robosoft</a:t>
            </a:r>
            <a:r>
              <a:rPr lang="en-US" sz="5400" b="1" dirty="0">
                <a:latin typeface="Arial"/>
                <a:ea typeface="Arial Black"/>
                <a:cs typeface="Arial"/>
              </a:rPr>
              <a:t> :</a:t>
            </a:r>
          </a:p>
          <a:p>
            <a:pPr>
              <a:lnSpc>
                <a:spcPct val="70000"/>
              </a:lnSpc>
            </a:pPr>
            <a:endParaRPr lang="en-US" sz="5400" b="1" dirty="0">
              <a:latin typeface="Arial"/>
              <a:ea typeface="Arial Black"/>
              <a:cs typeface="Arial"/>
            </a:endParaRPr>
          </a:p>
          <a:p>
            <a:pPr>
              <a:lnSpc>
                <a:spcPct val="70000"/>
              </a:lnSpc>
            </a:pPr>
            <a:r>
              <a:rPr lang="en-US" sz="5400" b="1" dirty="0">
                <a:solidFill>
                  <a:srgbClr val="D03F5B"/>
                </a:solidFill>
                <a:latin typeface="Arial"/>
                <a:ea typeface="Arial Black"/>
                <a:cs typeface="Arial"/>
              </a:rPr>
              <a:t>Habits Make Happiness </a:t>
            </a:r>
          </a:p>
        </p:txBody>
      </p:sp>
      <p:sp>
        <p:nvSpPr>
          <p:cNvPr id="12" name="We are a full-service digital transformation company for the experience economy.">
            <a:extLst>
              <a:ext uri="{FF2B5EF4-FFF2-40B4-BE49-F238E27FC236}">
                <a16:creationId xmlns:a16="http://schemas.microsoft.com/office/drawing/2014/main" id="{B87A4CAA-06E7-4A15-A214-A05EE99873F8}"/>
              </a:ext>
            </a:extLst>
          </p:cNvPr>
          <p:cNvSpPr txBox="1"/>
          <p:nvPr/>
        </p:nvSpPr>
        <p:spPr>
          <a:xfrm>
            <a:off x="484003" y="4792134"/>
            <a:ext cx="3918973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57200">
              <a:defRPr sz="2800">
                <a:solidFill>
                  <a:srgbClr val="33333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Arial"/>
                <a:ea typeface="Arial Black"/>
                <a:cs typeface="Arial"/>
              </a:rPr>
              <a:t>Oct 2022</a:t>
            </a:r>
            <a:endParaRPr sz="2000" dirty="0">
              <a:solidFill>
                <a:schemeClr val="tx1"/>
              </a:solidFill>
              <a:latin typeface="Arial"/>
              <a:ea typeface="Arial Black"/>
              <a:cs typeface="Arial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C81970-6010-41A9-8F4F-AFAB453B9B8C}"/>
              </a:ext>
            </a:extLst>
          </p:cNvPr>
          <p:cNvCxnSpPr>
            <a:cxnSpLocks/>
          </p:cNvCxnSpPr>
          <p:nvPr/>
        </p:nvCxnSpPr>
        <p:spPr>
          <a:xfrm>
            <a:off x="539421" y="4503595"/>
            <a:ext cx="1289304" cy="0"/>
          </a:xfrm>
          <a:prstGeom prst="line">
            <a:avLst/>
          </a:prstGeom>
          <a:ln w="57150">
            <a:solidFill>
              <a:srgbClr val="C4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We are a full-service digital transformation company for the experience economy.">
            <a:extLst>
              <a:ext uri="{FF2B5EF4-FFF2-40B4-BE49-F238E27FC236}">
                <a16:creationId xmlns:a16="http://schemas.microsoft.com/office/drawing/2014/main" id="{B87A4CAA-06E7-4A15-A214-A05EE99873F8}"/>
              </a:ext>
            </a:extLst>
          </p:cNvPr>
          <p:cNvSpPr txBox="1"/>
          <p:nvPr/>
        </p:nvSpPr>
        <p:spPr>
          <a:xfrm>
            <a:off x="484003" y="3684361"/>
            <a:ext cx="6809426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57200">
              <a:defRPr sz="2800">
                <a:solidFill>
                  <a:srgbClr val="33333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</a:lstStyle>
          <a:p>
            <a:pPr algn="l"/>
            <a:r>
              <a:rPr lang="en-GB" dirty="0">
                <a:solidFill>
                  <a:schemeClr val="tx1"/>
                </a:solidFill>
                <a:latin typeface="Arial"/>
                <a:ea typeface="Arial Black"/>
                <a:cs typeface="Arial"/>
              </a:rPr>
              <a:t>All About Habits</a:t>
            </a:r>
            <a:endParaRPr dirty="0">
              <a:solidFill>
                <a:schemeClr val="tx1"/>
              </a:solidFill>
              <a:latin typeface="Arial"/>
              <a:ea typeface="Arial Black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85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EF3C6F-1CDB-B09A-2150-2593F7CB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0EFE-9DAE-4C0D-8257-362C01B8A24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8C3B7-972E-0697-CD8A-50C84FAC10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What is a habit?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E771DB-829E-A1CF-2765-2C551F52FF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4937" y="1590733"/>
            <a:ext cx="5415423" cy="4598930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“An Action done frequently, mostly unconsciously” </a:t>
            </a:r>
          </a:p>
          <a:p>
            <a:pPr algn="ctr"/>
            <a:r>
              <a:rPr lang="en-GB" b="1" dirty="0"/>
              <a:t>Habits are the compound interest of self-improvement. </a:t>
            </a:r>
          </a:p>
          <a:p>
            <a:pPr algn="ctr"/>
            <a:r>
              <a:rPr lang="en-GB" b="1" dirty="0"/>
              <a:t>1% BETTER EVERY DAY</a:t>
            </a:r>
          </a:p>
          <a:p>
            <a:pPr algn="just"/>
            <a:r>
              <a:rPr lang="en-GB" b="1" dirty="0"/>
              <a:t>1% worse every day for one year. 0.99*365 = 00.03</a:t>
            </a:r>
          </a:p>
          <a:p>
            <a:pPr algn="just"/>
            <a:r>
              <a:rPr lang="en-GB" b="1" dirty="0"/>
              <a:t>1% better every day for one year. 1.01 * 365 = 37.78</a:t>
            </a:r>
          </a:p>
          <a:p>
            <a:pPr algn="just"/>
            <a:r>
              <a:rPr lang="en-GB" dirty="0">
                <a:solidFill>
                  <a:schemeClr val="tx1"/>
                </a:solidFill>
              </a:rPr>
              <a:t>Time magnifies the margin between success and failure. It will multiply whatever you feed it. </a:t>
            </a:r>
            <a:r>
              <a:rPr lang="en-GB" b="1" dirty="0"/>
              <a:t>Good habits make time your ally. Bad habits make time your enemy.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2EBF690-62AF-16FE-5D5C-5620DFE1D3F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1" r="56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031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EF3C6F-1CDB-B09A-2150-2593F7CB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0EFE-9DAE-4C0D-8257-362C01B8A24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8C3B7-972E-0697-CD8A-50C84FAC10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4679" y="996846"/>
            <a:ext cx="5415165" cy="700087"/>
          </a:xfrm>
        </p:spPr>
        <p:txBody>
          <a:bodyPr/>
          <a:lstStyle/>
          <a:p>
            <a:r>
              <a:rPr lang="en-GB" b="1" dirty="0"/>
              <a:t>“YOUR HABITS CAN COMPOUND” 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CB584F8-7E9D-7A82-7267-6ABF41EB914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" t="899" r="48942" b="3169"/>
          <a:stretch/>
        </p:blipFill>
        <p:spPr>
          <a:xfrm>
            <a:off x="6729413" y="61612"/>
            <a:ext cx="5462587" cy="6579031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E771DB-829E-A1CF-2765-2C551F52FF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4679" y="2370221"/>
            <a:ext cx="5725686" cy="349093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b="1" dirty="0"/>
              <a:t>Positive Compounding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Productivity compounds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Knowledge compounds</a:t>
            </a:r>
            <a:endParaRPr lang="en-GB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Relationships compound</a:t>
            </a:r>
            <a:r>
              <a:rPr lang="en-GB" dirty="0"/>
              <a:t>. </a:t>
            </a:r>
          </a:p>
          <a:p>
            <a:r>
              <a:rPr lang="en-GB" b="1" dirty="0"/>
              <a:t>Negative Compounding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Stress compounds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Negative thoughts compound</a:t>
            </a:r>
            <a:r>
              <a:rPr lang="en-GB" dirty="0"/>
              <a:t>.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786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EF3C6F-1CDB-B09A-2150-2593F7CB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0EFE-9DAE-4C0D-8257-362C01B8A24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8C3B7-972E-0697-CD8A-50C84FAC10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4679" y="996846"/>
            <a:ext cx="5415165" cy="700087"/>
          </a:xfrm>
        </p:spPr>
        <p:txBody>
          <a:bodyPr/>
          <a:lstStyle/>
          <a:p>
            <a:r>
              <a:rPr lang="en-GB" b="1" dirty="0"/>
              <a:t>Law</a:t>
            </a:r>
            <a:r>
              <a:rPr lang="en-GB" dirty="0"/>
              <a:t>s of HABITS</a:t>
            </a:r>
            <a:endParaRPr lang="en-GB" b="1" dirty="0"/>
          </a:p>
        </p:txBody>
      </p:sp>
      <p:pic>
        <p:nvPicPr>
          <p:cNvPr id="7" name="Picture Placeholder 6">
            <a:hlinkClick r:id="rId2"/>
            <a:extLst>
              <a:ext uri="{FF2B5EF4-FFF2-40B4-BE49-F238E27FC236}">
                <a16:creationId xmlns:a16="http://schemas.microsoft.com/office/drawing/2014/main" id="{2CB584F8-7E9D-7A82-7267-6ABF41EB914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" t="899" r="48942" b="3169"/>
          <a:stretch/>
        </p:blipFill>
        <p:spPr>
          <a:xfrm>
            <a:off x="6729413" y="61612"/>
            <a:ext cx="5462587" cy="6579031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E771DB-829E-A1CF-2765-2C551F52FF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4678" y="1499015"/>
            <a:ext cx="6610619" cy="4976735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GB" b="1" dirty="0"/>
              <a:t>Make it Obvious</a:t>
            </a:r>
          </a:p>
          <a:p>
            <a:pPr marL="1028700" lvl="1" indent="-342900">
              <a:lnSpc>
                <a:spcPct val="120000"/>
              </a:lnSpc>
            </a:pPr>
            <a:r>
              <a:rPr lang="en-GB" sz="1400" b="1" dirty="0"/>
              <a:t>Habit Score Card</a:t>
            </a:r>
          </a:p>
          <a:p>
            <a:pPr marL="1028700" lvl="1" indent="-342900">
              <a:lnSpc>
                <a:spcPct val="120000"/>
              </a:lnSpc>
            </a:pPr>
            <a:r>
              <a:rPr lang="en-GB" sz="1400" b="1" dirty="0"/>
              <a:t>Formula of time and location </a:t>
            </a:r>
          </a:p>
          <a:p>
            <a:pPr marL="1028700" lvl="1" indent="-342900">
              <a:lnSpc>
                <a:spcPct val="120000"/>
              </a:lnSpc>
            </a:pPr>
            <a:r>
              <a:rPr lang="en-GB" sz="1400" b="1" dirty="0"/>
              <a:t>Stacking of Habits </a:t>
            </a:r>
          </a:p>
          <a:p>
            <a:pPr marL="1028700" lvl="1" indent="-342900">
              <a:lnSpc>
                <a:spcPct val="120000"/>
              </a:lnSpc>
            </a:pPr>
            <a:r>
              <a:rPr lang="en-GB" sz="1400" b="1" dirty="0"/>
              <a:t>Environment 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GB" b="1" dirty="0"/>
              <a:t>Make it Attractive </a:t>
            </a:r>
          </a:p>
          <a:p>
            <a:pPr marL="1028700" lvl="1" indent="-342900">
              <a:lnSpc>
                <a:spcPct val="120000"/>
              </a:lnSpc>
            </a:pPr>
            <a:r>
              <a:rPr lang="en-GB" sz="1400" b="1" dirty="0"/>
              <a:t>Dopamine</a:t>
            </a:r>
          </a:p>
          <a:p>
            <a:pPr marL="1028700" lvl="1" indent="-342900">
              <a:lnSpc>
                <a:spcPct val="120000"/>
              </a:lnSpc>
            </a:pPr>
            <a:r>
              <a:rPr lang="en-GB" sz="1400" b="1" dirty="0"/>
              <a:t>Temptation Bundling </a:t>
            </a:r>
          </a:p>
          <a:p>
            <a:pPr marL="1028700" lvl="1" indent="-342900">
              <a:lnSpc>
                <a:spcPct val="120000"/>
              </a:lnSpc>
            </a:pPr>
            <a:r>
              <a:rPr lang="en-GB" sz="1400" b="1" dirty="0"/>
              <a:t>Group Influence</a:t>
            </a:r>
          </a:p>
          <a:p>
            <a:pPr marL="1028700" lvl="1" indent="-342900">
              <a:lnSpc>
                <a:spcPct val="120000"/>
              </a:lnSpc>
            </a:pPr>
            <a:r>
              <a:rPr lang="en-GB" sz="1400" b="1" dirty="0"/>
              <a:t>Source of Cravings </a:t>
            </a:r>
          </a:p>
          <a:p>
            <a:pPr marL="1028700" lvl="1" indent="-342900">
              <a:lnSpc>
                <a:spcPct val="120000"/>
              </a:lnSpc>
            </a:pPr>
            <a:r>
              <a:rPr lang="en-GB" sz="1400" b="1" dirty="0"/>
              <a:t>Reprograming 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GB" b="1" dirty="0"/>
              <a:t>Make it Easy </a:t>
            </a:r>
          </a:p>
          <a:p>
            <a:pPr marL="1028700" lvl="1" indent="-342900">
              <a:lnSpc>
                <a:spcPct val="120000"/>
              </a:lnSpc>
            </a:pPr>
            <a:r>
              <a:rPr lang="en-GB" sz="1500" b="1" dirty="0"/>
              <a:t>Repetitions </a:t>
            </a:r>
          </a:p>
          <a:p>
            <a:pPr marL="1028700" lvl="1" indent="-342900">
              <a:lnSpc>
                <a:spcPct val="120000"/>
              </a:lnSpc>
            </a:pPr>
            <a:r>
              <a:rPr lang="en-GB" sz="1500" b="1" dirty="0"/>
              <a:t>Law of least efforts </a:t>
            </a:r>
          </a:p>
          <a:p>
            <a:pPr marL="1028700" lvl="1" indent="-342900">
              <a:lnSpc>
                <a:spcPct val="120000"/>
              </a:lnSpc>
            </a:pPr>
            <a:r>
              <a:rPr lang="en-GB" sz="1500" b="1" dirty="0"/>
              <a:t>Environment Advantage </a:t>
            </a:r>
          </a:p>
          <a:p>
            <a:pPr marL="1028700" lvl="1" indent="-342900">
              <a:lnSpc>
                <a:spcPct val="120000"/>
              </a:lnSpc>
            </a:pPr>
            <a:r>
              <a:rPr lang="en-GB" sz="1500" b="1" dirty="0"/>
              <a:t>2 mins habit to stop procrastination 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GB" b="1" dirty="0"/>
              <a:t>Make it Satisfying </a:t>
            </a:r>
          </a:p>
          <a:p>
            <a:pPr marL="1028700" lvl="1" indent="-342900">
              <a:lnSpc>
                <a:spcPct val="120000"/>
              </a:lnSpc>
            </a:pPr>
            <a:r>
              <a:rPr lang="en-GB" sz="1600" b="1" dirty="0"/>
              <a:t>Mismatch between immediate and delayed returns</a:t>
            </a:r>
          </a:p>
          <a:p>
            <a:pPr marL="1028700" lvl="1" indent="-342900">
              <a:lnSpc>
                <a:spcPct val="120000"/>
              </a:lnSpc>
            </a:pPr>
            <a:r>
              <a:rPr lang="en-GB" sz="1600" b="1" dirty="0"/>
              <a:t>Reward yourself </a:t>
            </a:r>
          </a:p>
        </p:txBody>
      </p:sp>
      <p:pic>
        <p:nvPicPr>
          <p:cNvPr id="4" name="Picture Placeholder 6">
            <a:hlinkClick r:id="rId2"/>
            <a:extLst>
              <a:ext uri="{FF2B5EF4-FFF2-40B4-BE49-F238E27FC236}">
                <a16:creationId xmlns:a16="http://schemas.microsoft.com/office/drawing/2014/main" id="{FE826F3B-7073-E826-7515-1668426CD0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" t="899" r="48942" b="3169"/>
          <a:stretch/>
        </p:blipFill>
        <p:spPr>
          <a:xfrm>
            <a:off x="6729413" y="-80534"/>
            <a:ext cx="5462587" cy="6579031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57775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EF3C6F-1CDB-B09A-2150-2593F7CB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0EFE-9DAE-4C0D-8257-362C01B8A24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8C3B7-972E-0697-CD8A-50C84FAC10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THREE LAYERS OF BEHAVIOR CHANGE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E771DB-829E-A1CF-2765-2C551F52FF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4679" y="1813810"/>
            <a:ext cx="5415423" cy="4542540"/>
          </a:xfrm>
        </p:spPr>
        <p:txBody>
          <a:bodyPr>
            <a:normAutofit/>
          </a:bodyPr>
          <a:lstStyle/>
          <a:p>
            <a:r>
              <a:rPr lang="en-GB" dirty="0"/>
              <a:t>1. </a:t>
            </a:r>
            <a:r>
              <a:rPr lang="en-GB" b="1" dirty="0"/>
              <a:t>Outcomes:  </a:t>
            </a:r>
            <a:r>
              <a:rPr lang="en-GB" dirty="0"/>
              <a:t>This level is concerned with changing your results. </a:t>
            </a:r>
            <a:r>
              <a:rPr lang="en-GB" b="1" dirty="0"/>
              <a:t>Most of the goals you set are associated with this level of change. </a:t>
            </a:r>
          </a:p>
          <a:p>
            <a:r>
              <a:rPr lang="en-GB" dirty="0"/>
              <a:t>2. </a:t>
            </a:r>
            <a:r>
              <a:rPr lang="en-GB" b="1" dirty="0"/>
              <a:t>Changing Process: </a:t>
            </a:r>
            <a:r>
              <a:rPr lang="en-GB" dirty="0"/>
              <a:t>This level is concerned with changing your habits and systems. Most</a:t>
            </a:r>
            <a:r>
              <a:rPr lang="en-GB" b="1" dirty="0"/>
              <a:t> of the habits you build are associated with this level.</a:t>
            </a:r>
          </a:p>
          <a:p>
            <a:r>
              <a:rPr lang="en-GB" dirty="0"/>
              <a:t>3. </a:t>
            </a:r>
            <a:r>
              <a:rPr lang="en-GB" b="1" dirty="0"/>
              <a:t>Changing your identity. </a:t>
            </a:r>
            <a:r>
              <a:rPr lang="en-GB" dirty="0"/>
              <a:t>This level is concerned with changing your beliefs. </a:t>
            </a:r>
            <a:r>
              <a:rPr lang="en-GB" b="1" dirty="0"/>
              <a:t>Most of the beliefs, assumptions, and biases you hold are associated with this level.</a:t>
            </a:r>
            <a:endParaRPr lang="en-IN" b="1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B759DBE4-6BDA-5FAE-7B38-64FF3A8FDF7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16" t="21204" r="2344" b="6253"/>
          <a:stretch/>
        </p:blipFill>
        <p:spPr>
          <a:xfrm>
            <a:off x="6729413" y="1240689"/>
            <a:ext cx="5462587" cy="4974960"/>
          </a:xfrm>
        </p:spPr>
      </p:pic>
    </p:spTree>
    <p:extLst>
      <p:ext uri="{BB962C8B-B14F-4D97-AF65-F5344CB8AC3E}">
        <p14:creationId xmlns:p14="http://schemas.microsoft.com/office/powerpoint/2010/main" val="282673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EF3C6F-1CDB-B09A-2150-2593F7CB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0EFE-9DAE-4C0D-8257-362C01B8A24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8C3B7-972E-0697-CD8A-50C84FAC10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The 3 R's of Habit Change</a:t>
            </a:r>
            <a:endParaRPr lang="en-IN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8537B4A-AA27-DCB6-434D-AB2E8F4D2F4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5" r="22425"/>
          <a:stretch>
            <a:fillRect/>
          </a:stretch>
        </p:blipFill>
        <p:spPr/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E771DB-829E-A1CF-2765-2C551F52FF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4679" y="1813810"/>
            <a:ext cx="5415423" cy="45425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There is a simple 3–step pattern that every habit follows. I call this pattern the</a:t>
            </a:r>
          </a:p>
          <a:p>
            <a:r>
              <a:rPr lang="en-GB" dirty="0">
                <a:solidFill>
                  <a:schemeClr val="tx1"/>
                </a:solidFill>
              </a:rPr>
              <a:t>“3 R's of Habit Change” and it goes like this...</a:t>
            </a:r>
          </a:p>
          <a:p>
            <a:pPr marL="342900" indent="-342900"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Reminder (the trigger that initiates the behaviour): Your phone rings (reminder). </a:t>
            </a:r>
          </a:p>
          <a:p>
            <a:pPr marL="342900" indent="-342900"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Routine (the behaviour itself; the action you take): You answer your phone (routine). </a:t>
            </a:r>
          </a:p>
          <a:p>
            <a:pPr marL="342900" indent="-342900"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Reward (the benefit you gain from doing the behaviour): You find out who is calling (reward).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080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EF3C6F-1CDB-B09A-2150-2593F7CB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0EFE-9DAE-4C0D-8257-362C01B8A24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8C3B7-972E-0697-CD8A-50C84FAC10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True behaviour change is identity change.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E771DB-829E-A1CF-2765-2C551F52FF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4679" y="1813810"/>
            <a:ext cx="5415423" cy="454254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The goal is not to read a book, the goal is to become a reader.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The goal is not to run a marathon, the goal is to become a runner.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The goal is not to learn an instrument, the goal is to become a musician.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hlinkClick r:id="rId2"/>
              </a:rPr>
              <a:t>Clip</a:t>
            </a:r>
            <a:endParaRPr lang="en-IN" b="1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65F57DD-1FB0-30C1-C8B0-4134E5A588E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" t="-1991" r="44602" b="1991"/>
          <a:stretch/>
        </p:blipFill>
        <p:spPr>
          <a:xfrm>
            <a:off x="6729413" y="0"/>
            <a:ext cx="5462587" cy="6858000"/>
          </a:xfrm>
        </p:spPr>
      </p:pic>
    </p:spTree>
    <p:extLst>
      <p:ext uri="{BB962C8B-B14F-4D97-AF65-F5344CB8AC3E}">
        <p14:creationId xmlns:p14="http://schemas.microsoft.com/office/powerpoint/2010/main" val="509620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EF3C6F-1CDB-B09A-2150-2593F7CB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0EFE-9DAE-4C0D-8257-362C01B8A24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8C3B7-972E-0697-CD8A-50C84FAC10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Try A HABIT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E771DB-829E-A1CF-2765-2C551F52FF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4679" y="1590733"/>
            <a:ext cx="5415423" cy="4765617"/>
          </a:xfrm>
        </p:spPr>
        <p:txBody>
          <a:bodyPr>
            <a:normAutofit/>
          </a:bodyPr>
          <a:lstStyle/>
          <a:p>
            <a:r>
              <a:rPr lang="en-GB" dirty="0"/>
              <a:t> Examples of identity based habits: Identity: I want to be a healthy person.</a:t>
            </a:r>
          </a:p>
          <a:p>
            <a:r>
              <a:rPr lang="en-GB" dirty="0"/>
              <a:t>Small wins: On day one of my habit I will go for a 5 minute walk. Then I will add one minute to my walk every day after that.</a:t>
            </a:r>
          </a:p>
          <a:p>
            <a:r>
              <a:rPr lang="en-GB" dirty="0"/>
              <a:t>✍️ Try now: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Habit Score Card- Pointing and Calling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A8D6D68-5F17-D915-6E08-7CDA6863017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5" r="234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1535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1E60A4-9746-4EA4-818D-0827A1A8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0EFE-9DAE-4C0D-8257-362C01B8A245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6 Habits to excel at </a:t>
            </a:r>
            <a:r>
              <a:rPr lang="en-US" dirty="0" err="1"/>
              <a:t>ROboSOFT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23472"/>
              </p:ext>
            </p:extLst>
          </p:nvPr>
        </p:nvGraphicFramePr>
        <p:xfrm>
          <a:off x="552713" y="1590733"/>
          <a:ext cx="11089516" cy="419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9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8667">
                <a:tc>
                  <a:txBody>
                    <a:bodyPr/>
                    <a:lstStyle/>
                    <a:p>
                      <a:pPr marL="0" marR="0" indent="0" algn="l" defTabSz="1088639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Time </a:t>
                      </a:r>
                    </a:p>
                  </a:txBody>
                  <a:tcPr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3F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spc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ea typeface="Arial Black"/>
                          <a:cs typeface="Arial"/>
                        </a:rPr>
                        <a:t>Arrive 10 mins before necessary, complete a task before the deadline </a:t>
                      </a:r>
                    </a:p>
                  </a:txBody>
                  <a:tcPr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667">
                <a:tc>
                  <a:txBody>
                    <a:bodyPr/>
                    <a:lstStyle/>
                    <a:p>
                      <a:pPr marL="0" marR="0" indent="0" algn="l" defTabSz="1088639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Network</a:t>
                      </a:r>
                    </a:p>
                  </a:txBody>
                  <a:tcPr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3F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spc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ea typeface="Arial Black"/>
                          <a:cs typeface="Arial"/>
                        </a:rPr>
                        <a:t>Know people, talk to them and make the right friends </a:t>
                      </a:r>
                    </a:p>
                  </a:txBody>
                  <a:tcPr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667">
                <a:tc>
                  <a:txBody>
                    <a:bodyPr/>
                    <a:lstStyle/>
                    <a:p>
                      <a:pPr marL="0" marR="0" indent="0" algn="l" defTabSz="1088639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Time out</a:t>
                      </a:r>
                    </a:p>
                  </a:txBody>
                  <a:tcPr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3F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spc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ea typeface="Arial Black"/>
                          <a:cs typeface="Arial"/>
                        </a:rPr>
                        <a:t>Make the best out of breaks choose to make them screen off time and breath </a:t>
                      </a:r>
                    </a:p>
                  </a:txBody>
                  <a:tcPr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667">
                <a:tc>
                  <a:txBody>
                    <a:bodyPr/>
                    <a:lstStyle/>
                    <a:p>
                      <a:pPr marL="0" marR="0" indent="0" algn="l" defTabSz="1088639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Document </a:t>
                      </a:r>
                    </a:p>
                  </a:txBody>
                  <a:tcPr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3F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spc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ea typeface="Arial Black"/>
                          <a:cs typeface="Arial"/>
                        </a:rPr>
                        <a:t>Get everything in writing, write everything. Set the records of work straight </a:t>
                      </a:r>
                    </a:p>
                  </a:txBody>
                  <a:tcPr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667">
                <a:tc>
                  <a:txBody>
                    <a:bodyPr/>
                    <a:lstStyle/>
                    <a:p>
                      <a:pPr marL="0" marR="0" indent="0" algn="l" defTabSz="1088639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Ethics </a:t>
                      </a:r>
                    </a:p>
                  </a:txBody>
                  <a:tcPr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3F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spc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ea typeface="Arial Black"/>
                          <a:cs typeface="Arial"/>
                        </a:rPr>
                        <a:t>Avoid indulging in gossip, flirting and building an extremely casual personality </a:t>
                      </a:r>
                    </a:p>
                  </a:txBody>
                  <a:tcPr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8667">
                <a:tc>
                  <a:txBody>
                    <a:bodyPr/>
                    <a:lstStyle/>
                    <a:p>
                      <a:pPr marL="0" marR="0" indent="0" algn="l" defTabSz="1088639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80/20 Rule </a:t>
                      </a:r>
                    </a:p>
                  </a:txBody>
                  <a:tcPr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3F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spc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The key to following the 80 20 rule is to identify that roughly 20 percent of your actions or most productive tasks lead to the most success</a:t>
                      </a:r>
                      <a:endParaRPr lang="en-US" sz="1600" kern="1200" spc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/>
                        <a:ea typeface="Arial Black"/>
                        <a:cs typeface="Arial"/>
                      </a:endParaRPr>
                    </a:p>
                  </a:txBody>
                  <a:tcPr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74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32894</TotalTime>
  <Words>592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Inter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Reshma Shetty</dc:creator>
  <cp:lastModifiedBy>Amol Patwardhan</cp:lastModifiedBy>
  <cp:revision>519</cp:revision>
  <dcterms:created xsi:type="dcterms:W3CDTF">2022-06-27T09:25:57Z</dcterms:created>
  <dcterms:modified xsi:type="dcterms:W3CDTF">2022-10-28T04:38:45Z</dcterms:modified>
</cp:coreProperties>
</file>