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77" r:id="rId2"/>
    <p:sldId id="259" r:id="rId3"/>
    <p:sldId id="260" r:id="rId4"/>
    <p:sldId id="263" r:id="rId5"/>
    <p:sldId id="261" r:id="rId6"/>
    <p:sldId id="266" r:id="rId7"/>
    <p:sldId id="262" r:id="rId8"/>
    <p:sldId id="267" r:id="rId9"/>
    <p:sldId id="268" r:id="rId10"/>
    <p:sldId id="269" r:id="rId11"/>
    <p:sldId id="270" r:id="rId12"/>
    <p:sldId id="271" r:id="rId13"/>
    <p:sldId id="272" r:id="rId14"/>
    <p:sldId id="273" r:id="rId15"/>
    <p:sldId id="274" r:id="rId16"/>
    <p:sldId id="264" r:id="rId17"/>
    <p:sldId id="276" r:id="rId18"/>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D37CBA-0CAB-4646-9C08-B5EC9380ED2C}" type="datetimeFigureOut">
              <a:rPr lang="es-AR" smtClean="0"/>
              <a:t>08/09/2020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B513B-CFF9-49AD-BF32-49BED618492A}" type="slidenum">
              <a:rPr lang="es-AR" smtClean="0"/>
              <a:t>‹Nº›</a:t>
            </a:fld>
            <a:endParaRPr lang="es-AR"/>
          </a:p>
        </p:txBody>
      </p:sp>
    </p:spTree>
    <p:extLst>
      <p:ext uri="{BB962C8B-B14F-4D97-AF65-F5344CB8AC3E}">
        <p14:creationId xmlns:p14="http://schemas.microsoft.com/office/powerpoint/2010/main" val="4254211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s-AR" altLang="es-AR" smtClean="0"/>
          </a:p>
        </p:txBody>
      </p:sp>
      <p:sp>
        <p:nvSpPr>
          <p:cNvPr id="18436"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5C361B1-1D45-4B99-85B9-B7C36F777971}" type="slidenum">
              <a:rPr lang="es-ES" altLang="es-AR">
                <a:latin typeface="Calibri" panose="020F0502020204030204" pitchFamily="34" charset="0"/>
              </a:rPr>
              <a:pPr eaLnBrk="1" hangingPunct="1"/>
              <a:t>3</a:t>
            </a:fld>
            <a:endParaRPr lang="es-ES" altLang="es-AR">
              <a:latin typeface="Calibri" panose="020F0502020204030204" pitchFamily="34" charset="0"/>
            </a:endParaRPr>
          </a:p>
        </p:txBody>
      </p:sp>
    </p:spTree>
    <p:extLst>
      <p:ext uri="{BB962C8B-B14F-4D97-AF65-F5344CB8AC3E}">
        <p14:creationId xmlns:p14="http://schemas.microsoft.com/office/powerpoint/2010/main" val="167559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AR"/>
          </a:p>
        </p:txBody>
      </p:sp>
      <p:sp>
        <p:nvSpPr>
          <p:cNvPr id="4" name="Marcador de fecha 3"/>
          <p:cNvSpPr>
            <a:spLocks noGrp="1"/>
          </p:cNvSpPr>
          <p:nvPr>
            <p:ph type="dt" sz="half" idx="10"/>
          </p:nvPr>
        </p:nvSpPr>
        <p:spPr/>
        <p:txBody>
          <a:bodyPr/>
          <a:lstStyle/>
          <a:p>
            <a:fld id="{AFD14550-86A3-4ACA-A114-8B43BFC7558E}" type="datetimeFigureOut">
              <a:rPr lang="es-AR" smtClean="0"/>
              <a:t>08/09/2020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1413545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AFD14550-86A3-4ACA-A114-8B43BFC7558E}" type="datetimeFigureOut">
              <a:rPr lang="es-AR" smtClean="0"/>
              <a:t>08/09/2020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1606732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AFD14550-86A3-4ACA-A114-8B43BFC7558E}" type="datetimeFigureOut">
              <a:rPr lang="es-AR" smtClean="0"/>
              <a:t>08/09/2020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2330799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AFD14550-86A3-4ACA-A114-8B43BFC7558E}" type="datetimeFigureOut">
              <a:rPr lang="es-AR" smtClean="0"/>
              <a:t>08/09/2020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19975172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AFD14550-86A3-4ACA-A114-8B43BFC7558E}" type="datetimeFigureOut">
              <a:rPr lang="es-AR" smtClean="0"/>
              <a:t>08/09/2020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951268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AFD14550-86A3-4ACA-A114-8B43BFC7558E}" type="datetimeFigureOut">
              <a:rPr lang="es-AR" smtClean="0"/>
              <a:t>08/09/2020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1719324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AFD14550-86A3-4ACA-A114-8B43BFC7558E}" type="datetimeFigureOut">
              <a:rPr lang="es-AR" smtClean="0"/>
              <a:t>08/09/2020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372191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AFD14550-86A3-4ACA-A114-8B43BFC7558E}" type="datetimeFigureOut">
              <a:rPr lang="es-AR" smtClean="0"/>
              <a:t>08/09/2020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192725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AFD14550-86A3-4ACA-A114-8B43BFC7558E}" type="datetimeFigureOut">
              <a:rPr lang="es-AR" smtClean="0"/>
              <a:t>08/09/2020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257036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FD14550-86A3-4ACA-A114-8B43BFC7558E}" type="datetimeFigureOut">
              <a:rPr lang="es-AR" smtClean="0"/>
              <a:t>08/09/2020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2315621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AFD14550-86A3-4ACA-A114-8B43BFC7558E}" type="datetimeFigureOut">
              <a:rPr lang="es-AR" smtClean="0"/>
              <a:t>08/09/2020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DD0A4E0E-7FD9-4294-AEFB-CA99DCFEF773}" type="slidenum">
              <a:rPr lang="es-AR" smtClean="0"/>
              <a:t>‹Nº›</a:t>
            </a:fld>
            <a:endParaRPr lang="es-AR"/>
          </a:p>
        </p:txBody>
      </p:sp>
    </p:spTree>
    <p:extLst>
      <p:ext uri="{BB962C8B-B14F-4D97-AF65-F5344CB8AC3E}">
        <p14:creationId xmlns:p14="http://schemas.microsoft.com/office/powerpoint/2010/main" val="2038056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D14550-86A3-4ACA-A114-8B43BFC7558E}" type="datetimeFigureOut">
              <a:rPr lang="es-AR" smtClean="0"/>
              <a:t>08/09/2020</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0A4E0E-7FD9-4294-AEFB-CA99DCFEF773}" type="slidenum">
              <a:rPr lang="es-AR" smtClean="0"/>
              <a:t>‹Nº›</a:t>
            </a:fld>
            <a:endParaRPr lang="es-AR"/>
          </a:p>
        </p:txBody>
      </p:sp>
    </p:spTree>
    <p:extLst>
      <p:ext uri="{BB962C8B-B14F-4D97-AF65-F5344CB8AC3E}">
        <p14:creationId xmlns:p14="http://schemas.microsoft.com/office/powerpoint/2010/main" val="200246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2614410"/>
            <a:ext cx="9144000" cy="1571223"/>
          </a:xfrm>
        </p:spPr>
        <p:txBody>
          <a:bodyPr>
            <a:normAutofit fontScale="90000"/>
          </a:bodyPr>
          <a:lstStyle/>
          <a:p>
            <a:r>
              <a:rPr lang="es-ES" b="1" dirty="0" smtClean="0"/>
              <a:t/>
            </a:r>
            <a:br>
              <a:rPr lang="es-ES" b="1" dirty="0" smtClean="0"/>
            </a:br>
            <a:r>
              <a:rPr lang="es-ES" b="1" dirty="0" smtClean="0"/>
              <a:t/>
            </a:r>
            <a:br>
              <a:rPr lang="es-ES" b="1" dirty="0" smtClean="0"/>
            </a:br>
            <a:r>
              <a:rPr lang="es-ES" b="1" dirty="0"/>
              <a:t/>
            </a:r>
            <a:br>
              <a:rPr lang="es-ES" b="1" dirty="0"/>
            </a:br>
            <a:r>
              <a:rPr lang="es-ES" b="1" dirty="0" smtClean="0"/>
              <a:t/>
            </a:r>
            <a:br>
              <a:rPr lang="es-ES" b="1" dirty="0" smtClean="0"/>
            </a:br>
            <a:r>
              <a:rPr lang="es-ES" b="1" dirty="0"/>
              <a:t/>
            </a:r>
            <a:br>
              <a:rPr lang="es-ES" b="1" dirty="0"/>
            </a:br>
            <a:r>
              <a:rPr lang="es-ES" b="1" dirty="0" smtClean="0"/>
              <a:t/>
            </a:r>
            <a:br>
              <a:rPr lang="es-ES" b="1" dirty="0" smtClean="0"/>
            </a:br>
            <a:r>
              <a:rPr lang="es-ES" sz="4000" b="1" dirty="0" smtClean="0"/>
              <a:t>ESTRATEGIAS </a:t>
            </a:r>
            <a:r>
              <a:rPr lang="es-ES" sz="4000" b="1" dirty="0"/>
              <a:t>PARA  TOMA DE DECISIONES EN LA </a:t>
            </a:r>
            <a:r>
              <a:rPr lang="es-ES" sz="4000" b="1" dirty="0" smtClean="0"/>
              <a:t>EMPRESA</a:t>
            </a:r>
            <a:br>
              <a:rPr lang="es-ES" sz="4000" b="1" dirty="0" smtClean="0"/>
            </a:br>
            <a:r>
              <a:rPr lang="es-ES" sz="2700" b="1" dirty="0" smtClean="0"/>
              <a:t>Modalidad Virtual</a:t>
            </a:r>
            <a:endParaRPr lang="es-AR" sz="2700" dirty="0"/>
          </a:p>
        </p:txBody>
      </p:sp>
      <p:sp>
        <p:nvSpPr>
          <p:cNvPr id="3" name="Subtítulo 2"/>
          <p:cNvSpPr>
            <a:spLocks noGrp="1"/>
          </p:cNvSpPr>
          <p:nvPr>
            <p:ph type="subTitle" idx="1"/>
          </p:nvPr>
        </p:nvSpPr>
        <p:spPr>
          <a:xfrm>
            <a:off x="1524000" y="4185634"/>
            <a:ext cx="9144000" cy="2318196"/>
          </a:xfrm>
        </p:spPr>
        <p:txBody>
          <a:bodyPr>
            <a:normAutofit fontScale="92500" lnSpcReduction="20000"/>
          </a:bodyPr>
          <a:lstStyle/>
          <a:p>
            <a:endParaRPr lang="es-ES" dirty="0" smtClean="0"/>
          </a:p>
          <a:p>
            <a:r>
              <a:rPr lang="es-ES" sz="2800" b="1" dirty="0" smtClean="0"/>
              <a:t>MODULO 2</a:t>
            </a:r>
          </a:p>
          <a:p>
            <a:r>
              <a:rPr lang="es-ES" sz="2800" b="1" dirty="0" smtClean="0"/>
              <a:t>PRODUCCIÓN Y COSTOS</a:t>
            </a:r>
          </a:p>
          <a:p>
            <a:endParaRPr lang="es-ES" sz="2800" b="1" dirty="0"/>
          </a:p>
          <a:p>
            <a:r>
              <a:rPr lang="es-ES" dirty="0" smtClean="0"/>
              <a:t>Inés </a:t>
            </a:r>
            <a:r>
              <a:rPr lang="es-ES" dirty="0"/>
              <a:t>del Valle </a:t>
            </a:r>
            <a:r>
              <a:rPr lang="es-ES" dirty="0" smtClean="0"/>
              <a:t>Asis</a:t>
            </a:r>
          </a:p>
          <a:p>
            <a:r>
              <a:rPr lang="es-ES" i="1" dirty="0" smtClean="0"/>
              <a:t>Córdoba, </a:t>
            </a:r>
            <a:r>
              <a:rPr lang="es-ES" i="1" dirty="0" smtClean="0"/>
              <a:t>Septiembre </a:t>
            </a:r>
            <a:r>
              <a:rPr lang="es-ES" i="1" dirty="0" smtClean="0"/>
              <a:t>de 2020</a:t>
            </a:r>
            <a:endParaRPr lang="es-AR" i="1" dirty="0"/>
          </a:p>
        </p:txBody>
      </p:sp>
      <p:pic>
        <p:nvPicPr>
          <p:cNvPr id="5" name="image2.png" descr="C:\Users\Usuario\Desktop\BannerwebSE2020.png"/>
          <p:cNvPicPr/>
          <p:nvPr/>
        </p:nvPicPr>
        <p:blipFill>
          <a:blip r:embed="rId2"/>
          <a:srcRect/>
          <a:stretch>
            <a:fillRect/>
          </a:stretch>
        </p:blipFill>
        <p:spPr>
          <a:xfrm>
            <a:off x="2215166" y="-1"/>
            <a:ext cx="6954592" cy="2614411"/>
          </a:xfrm>
          <a:prstGeom prst="rect">
            <a:avLst/>
          </a:prstGeom>
          <a:ln/>
        </p:spPr>
      </p:pic>
    </p:spTree>
    <p:extLst>
      <p:ext uri="{BB962C8B-B14F-4D97-AF65-F5344CB8AC3E}">
        <p14:creationId xmlns:p14="http://schemas.microsoft.com/office/powerpoint/2010/main" val="121789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1313644"/>
          </a:xfrm>
        </p:spPr>
        <p:txBody>
          <a:bodyPr>
            <a:normAutofit/>
          </a:bodyPr>
          <a:lstStyle/>
          <a:p>
            <a:r>
              <a:rPr lang="es-ES" sz="4000" b="1" dirty="0"/>
              <a:t>Método basado en el enfoque económico –</a:t>
            </a:r>
            <a:r>
              <a:rPr lang="es-ES" sz="4000" b="1" dirty="0" smtClean="0"/>
              <a:t>ingenieril (3)</a:t>
            </a:r>
            <a:endParaRPr lang="es-AR" sz="4000" b="1" dirty="0"/>
          </a:p>
        </p:txBody>
      </p:sp>
      <p:sp>
        <p:nvSpPr>
          <p:cNvPr id="3" name="Marcador de contenido 2"/>
          <p:cNvSpPr>
            <a:spLocks noGrp="1"/>
          </p:cNvSpPr>
          <p:nvPr>
            <p:ph idx="1"/>
          </p:nvPr>
        </p:nvSpPr>
        <p:spPr>
          <a:xfrm>
            <a:off x="838200" y="1313644"/>
            <a:ext cx="10515600" cy="5544355"/>
          </a:xfrm>
        </p:spPr>
        <p:txBody>
          <a:bodyPr>
            <a:normAutofit fontScale="77500" lnSpcReduction="20000"/>
          </a:bodyPr>
          <a:lstStyle/>
          <a:p>
            <a:pPr marL="0" indent="0">
              <a:buNone/>
            </a:pPr>
            <a:r>
              <a:rPr lang="es-ES" sz="4100" i="1" dirty="0"/>
              <a:t>Ventajas del </a:t>
            </a:r>
            <a:r>
              <a:rPr lang="es-ES" sz="4100" i="1" dirty="0" smtClean="0"/>
              <a:t>método: </a:t>
            </a:r>
            <a:endParaRPr lang="es-AR" sz="4100" dirty="0"/>
          </a:p>
          <a:p>
            <a:pPr marL="0" indent="0">
              <a:buNone/>
            </a:pPr>
            <a:r>
              <a:rPr lang="es-ES" sz="4100" dirty="0"/>
              <a:t> </a:t>
            </a:r>
            <a:endParaRPr lang="es-AR" sz="4100" dirty="0"/>
          </a:p>
          <a:p>
            <a:pPr lvl="0" algn="just"/>
            <a:r>
              <a:rPr lang="es-ES" dirty="0"/>
              <a:t>Estandariza la tecnología, establece el precio de los factores, nivela la eficiencia de planta y las cuestiones operativas del proceso productivo que afectan a los costos.</a:t>
            </a:r>
            <a:endParaRPr lang="es-AR" dirty="0"/>
          </a:p>
          <a:p>
            <a:pPr marL="0" indent="0" algn="just">
              <a:buNone/>
            </a:pPr>
            <a:r>
              <a:rPr lang="es-ES" dirty="0"/>
              <a:t> </a:t>
            </a:r>
            <a:endParaRPr lang="es-AR" dirty="0"/>
          </a:p>
          <a:p>
            <a:pPr lvl="0" algn="just"/>
            <a:r>
              <a:rPr lang="es-ES" dirty="0"/>
              <a:t>Permite así simular variaciones en producción y tamaño de plantas con tecnología y precios de recursos productivos constantes.</a:t>
            </a:r>
            <a:endParaRPr lang="es-AR" dirty="0"/>
          </a:p>
          <a:p>
            <a:pPr marL="0" indent="0" algn="just">
              <a:buNone/>
            </a:pPr>
            <a:r>
              <a:rPr lang="es-ES" dirty="0"/>
              <a:t> </a:t>
            </a:r>
            <a:endParaRPr lang="es-AR" dirty="0"/>
          </a:p>
          <a:p>
            <a:pPr lvl="0" algn="just"/>
            <a:r>
              <a:rPr lang="es-ES" dirty="0"/>
              <a:t>Permite simular situaciones futuras de precios de insumos–factores y observar su incidencia sobre la rentabilidad del proyecto.   </a:t>
            </a:r>
            <a:endParaRPr lang="es-AR" dirty="0"/>
          </a:p>
          <a:p>
            <a:pPr marL="0" indent="0" algn="just">
              <a:buNone/>
            </a:pPr>
            <a:r>
              <a:rPr lang="es-ES" dirty="0"/>
              <a:t> </a:t>
            </a:r>
            <a:endParaRPr lang="es-AR" dirty="0"/>
          </a:p>
          <a:p>
            <a:pPr marL="0" indent="0">
              <a:buNone/>
            </a:pPr>
            <a:r>
              <a:rPr lang="es-ES" sz="4100" i="1" dirty="0"/>
              <a:t>Desventajas del método</a:t>
            </a:r>
            <a:endParaRPr lang="es-AR" sz="4100" dirty="0"/>
          </a:p>
          <a:p>
            <a:pPr marL="0" indent="0">
              <a:buNone/>
            </a:pPr>
            <a:r>
              <a:rPr lang="es-ES" dirty="0"/>
              <a:t> </a:t>
            </a:r>
            <a:endParaRPr lang="es-AR" dirty="0"/>
          </a:p>
          <a:p>
            <a:pPr algn="just"/>
            <a:r>
              <a:rPr lang="es-ES" dirty="0"/>
              <a:t>Demanda mucho tiempo y alto costos de instrumentación como cálculo de datos, observación de procesos técnicos, monitoreo en línea de los coeficientes de combinaciones de insumos productivos, etc.</a:t>
            </a:r>
            <a:endParaRPr lang="es-AR" dirty="0"/>
          </a:p>
          <a:p>
            <a:pPr marL="0" indent="0">
              <a:buNone/>
            </a:pPr>
            <a:endParaRPr lang="es-AR" dirty="0"/>
          </a:p>
        </p:txBody>
      </p:sp>
    </p:spTree>
    <p:extLst>
      <p:ext uri="{BB962C8B-B14F-4D97-AF65-F5344CB8AC3E}">
        <p14:creationId xmlns:p14="http://schemas.microsoft.com/office/powerpoint/2010/main" val="508762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798489"/>
          </a:xfrm>
        </p:spPr>
        <p:txBody>
          <a:bodyPr>
            <a:normAutofit fontScale="90000"/>
          </a:bodyPr>
          <a:lstStyle/>
          <a:p>
            <a:r>
              <a:rPr lang="es-ES" b="1" dirty="0"/>
              <a:t>El método de costeo basado en las actividades (ABC). </a:t>
            </a:r>
            <a:r>
              <a:rPr lang="es-AR" dirty="0"/>
              <a:t/>
            </a:r>
            <a:br>
              <a:rPr lang="es-AR" dirty="0"/>
            </a:br>
            <a:endParaRPr lang="es-AR" dirty="0"/>
          </a:p>
        </p:txBody>
      </p:sp>
      <p:sp>
        <p:nvSpPr>
          <p:cNvPr id="3" name="Marcador de contenido 2"/>
          <p:cNvSpPr>
            <a:spLocks noGrp="1"/>
          </p:cNvSpPr>
          <p:nvPr>
            <p:ph idx="1"/>
          </p:nvPr>
        </p:nvSpPr>
        <p:spPr>
          <a:xfrm>
            <a:off x="0" y="798490"/>
            <a:ext cx="12192000" cy="6059510"/>
          </a:xfrm>
        </p:spPr>
        <p:txBody>
          <a:bodyPr>
            <a:normAutofit fontScale="77500" lnSpcReduction="20000"/>
          </a:bodyPr>
          <a:lstStyle/>
          <a:p>
            <a:pPr marL="0" indent="0" algn="ctr">
              <a:buNone/>
            </a:pPr>
            <a:r>
              <a:rPr lang="es-ES_tradnl" dirty="0"/>
              <a:t>El ABC </a:t>
            </a:r>
            <a:r>
              <a:rPr lang="es-ES_tradnl" dirty="0" smtClean="0"/>
              <a:t>consiste en </a:t>
            </a:r>
            <a:r>
              <a:rPr lang="es-ES_tradnl" dirty="0"/>
              <a:t>"imputar metódicamente todos los costos indirectos de una empresa a las actividades que los hacen necesarios y luego distribuir los costos de las actividades entre los productos que hacen necesarias a las actividades" (cf.  D.T. </a:t>
            </a:r>
            <a:r>
              <a:rPr lang="es-ES_tradnl" dirty="0" err="1"/>
              <a:t>Hicks</a:t>
            </a:r>
            <a:r>
              <a:rPr lang="es-ES_tradnl" dirty="0"/>
              <a:t>, 1997. pp. 15).</a:t>
            </a:r>
            <a:endParaRPr lang="es-AR" dirty="0"/>
          </a:p>
          <a:p>
            <a:pPr marL="0" indent="0">
              <a:buNone/>
            </a:pPr>
            <a:r>
              <a:rPr lang="es-ES_tradnl" b="1" dirty="0" smtClean="0"/>
              <a:t>Las </a:t>
            </a:r>
            <a:r>
              <a:rPr lang="es-ES_tradnl" b="1" dirty="0"/>
              <a:t>deficiencias de los sistemas tradicionales de </a:t>
            </a:r>
            <a:r>
              <a:rPr lang="es-ES_tradnl" b="1" dirty="0" smtClean="0"/>
              <a:t>costos</a:t>
            </a:r>
          </a:p>
          <a:p>
            <a:pPr lvl="0" algn="just"/>
            <a:r>
              <a:rPr lang="es-ES_tradnl" dirty="0"/>
              <a:t>Las empresas han experimentado ventas crecientes de algunos productos para los cuales no había un conocimiento acabado de su estructura de costos.</a:t>
            </a:r>
            <a:endParaRPr lang="es-AR" dirty="0"/>
          </a:p>
          <a:p>
            <a:pPr algn="just"/>
            <a:r>
              <a:rPr lang="es-ES_tradnl" dirty="0" smtClean="0"/>
              <a:t>Han </a:t>
            </a:r>
            <a:r>
              <a:rPr lang="es-ES_tradnl" dirty="0"/>
              <a:t>desaparecido muchos productos tradicionales que ya se habían consolidado en los mercados.</a:t>
            </a:r>
            <a:endParaRPr lang="es-AR" dirty="0"/>
          </a:p>
          <a:p>
            <a:pPr lvl="0" algn="just"/>
            <a:r>
              <a:rPr lang="es-ES_tradnl" dirty="0" smtClean="0"/>
              <a:t>Los </a:t>
            </a:r>
            <a:r>
              <a:rPr lang="es-ES_tradnl" dirty="0"/>
              <a:t>costos de las funciones de apoyo han mostrado un crecimiento relativo apreciable comparado con el de los costos directos del producto.</a:t>
            </a:r>
            <a:endParaRPr lang="es-AR" dirty="0"/>
          </a:p>
          <a:p>
            <a:pPr lvl="0" algn="just"/>
            <a:r>
              <a:rPr lang="es-ES_tradnl" dirty="0" smtClean="0"/>
              <a:t>La </a:t>
            </a:r>
            <a:r>
              <a:rPr lang="es-ES_tradnl" dirty="0"/>
              <a:t>ardua discusión planteada en los niveles de alta dirección de las empresas, acerca de la eficiencia de los sistemas tradicionales de costos y los inconvenientes de establecer los precios sobre esas bases.</a:t>
            </a:r>
            <a:endParaRPr lang="es-AR" dirty="0"/>
          </a:p>
          <a:p>
            <a:pPr lvl="0" algn="just"/>
            <a:r>
              <a:rPr lang="es-ES_tradnl" dirty="0" smtClean="0"/>
              <a:t>La </a:t>
            </a:r>
            <a:r>
              <a:rPr lang="es-ES_tradnl" dirty="0"/>
              <a:t>coexistencia de muchos métodos de imputación que fueron generando confusión en las áreas de costos de las empresas.</a:t>
            </a:r>
            <a:endParaRPr lang="es-AR" dirty="0"/>
          </a:p>
          <a:p>
            <a:pPr lvl="0" algn="just"/>
            <a:r>
              <a:rPr lang="es-ES_tradnl" dirty="0" smtClean="0"/>
              <a:t>La </a:t>
            </a:r>
            <a:r>
              <a:rPr lang="es-ES_tradnl" dirty="0"/>
              <a:t>creencia equívoca de que los precios deben reflejar los costos del pasado; por el contrario, las decisiones en materia de precios deben tomar en cuenta los costos futuros.</a:t>
            </a:r>
            <a:endParaRPr lang="es-AR" dirty="0"/>
          </a:p>
          <a:p>
            <a:pPr lvl="0" algn="just"/>
            <a:r>
              <a:rPr lang="es-ES_tradnl" dirty="0" smtClean="0"/>
              <a:t>La </a:t>
            </a:r>
            <a:r>
              <a:rPr lang="es-ES_tradnl" dirty="0"/>
              <a:t>aparición de nuevas ideas de costos como el de coste competitivo; esto es, la relación entre los costos de una empresa y el margen del competidor, da lugar a un nuevo concepto de precio competitivo.</a:t>
            </a:r>
            <a:endParaRPr lang="es-AR" dirty="0"/>
          </a:p>
          <a:p>
            <a:pPr lvl="0" algn="just"/>
            <a:r>
              <a:rPr lang="es-ES_tradnl" dirty="0" smtClean="0"/>
              <a:t>La </a:t>
            </a:r>
            <a:r>
              <a:rPr lang="es-ES_tradnl" dirty="0"/>
              <a:t>necesidad de incluir en los análisis de la rentabilidad de productos y líneas de productos, las estimaciones de demanda y la valoración del producto por parte del consumidor.</a:t>
            </a:r>
            <a:endParaRPr lang="es-AR" dirty="0"/>
          </a:p>
          <a:p>
            <a:pPr marL="0" indent="0">
              <a:buNone/>
            </a:pPr>
            <a:endParaRPr lang="es-AR" b="1" dirty="0"/>
          </a:p>
          <a:p>
            <a:endParaRPr lang="es-AR" dirty="0"/>
          </a:p>
        </p:txBody>
      </p:sp>
    </p:spTree>
    <p:extLst>
      <p:ext uri="{BB962C8B-B14F-4D97-AF65-F5344CB8AC3E}">
        <p14:creationId xmlns:p14="http://schemas.microsoft.com/office/powerpoint/2010/main" val="312598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1120461"/>
          </a:xfrm>
        </p:spPr>
        <p:txBody>
          <a:bodyPr/>
          <a:lstStyle/>
          <a:p>
            <a:r>
              <a:rPr lang="es-AR" b="1" dirty="0" smtClean="0"/>
              <a:t>Conceptos previos para el ABC </a:t>
            </a:r>
            <a:endParaRPr lang="es-AR" b="1" dirty="0"/>
          </a:p>
        </p:txBody>
      </p:sp>
      <p:sp>
        <p:nvSpPr>
          <p:cNvPr id="3" name="Marcador de contenido 2"/>
          <p:cNvSpPr>
            <a:spLocks noGrp="1"/>
          </p:cNvSpPr>
          <p:nvPr>
            <p:ph idx="1"/>
          </p:nvPr>
        </p:nvSpPr>
        <p:spPr>
          <a:xfrm>
            <a:off x="0" y="1004552"/>
            <a:ext cx="12192000" cy="5853447"/>
          </a:xfrm>
        </p:spPr>
        <p:txBody>
          <a:bodyPr>
            <a:normAutofit fontScale="70000" lnSpcReduction="20000"/>
          </a:bodyPr>
          <a:lstStyle/>
          <a:p>
            <a:r>
              <a:rPr lang="es-ES_tradnl" b="1" i="1" dirty="0" smtClean="0"/>
              <a:t>Producto</a:t>
            </a:r>
            <a:r>
              <a:rPr lang="es-ES_tradnl" i="1" dirty="0"/>
              <a:t>:</a:t>
            </a:r>
            <a:r>
              <a:rPr lang="es-ES_tradnl" dirty="0"/>
              <a:t> se define en sentido amplio, e incluye todo bien y servicio que la empresa ofrece al mercado. La norma es  considerar todos los productos obtenibles mediante la actividad de la empresa, que consumen recursos.  Todos los  costos que no pueden ser imputados directamente a  un producto, son asignados a la actividad que da origen a que esos costos sean incurridos, y luego se imputa el costo de la actividad a los productos que las hacen necesarias.</a:t>
            </a:r>
            <a:endParaRPr lang="es-AR" dirty="0"/>
          </a:p>
          <a:p>
            <a:r>
              <a:rPr lang="es-ES_tradnl" b="1" i="1" dirty="0"/>
              <a:t>Actividades:</a:t>
            </a:r>
            <a:r>
              <a:rPr lang="es-ES_tradnl" b="1" dirty="0"/>
              <a:t> </a:t>
            </a:r>
            <a:r>
              <a:rPr lang="es-ES_tradnl" dirty="0"/>
              <a:t>constituyen aquellos grupos de procesos o procedimientos relacionados entre sí que, en conjunto, satisfacen una determinada necesidad de trabajo de la empresa.  Se deben definir actividades dividiendo las operaciones de la empresa  en sus actividades relevantes. Estas actividades permiten la construcción de las partes de la organización que generan valor para sus clientes. Las actividades deben considerarse diferentes y por consiguiente, aislarlas si representan un porcentaje importante del costo de operación, el comportamiento de su costo es único. El ABC, requiere la división de la organización en sus diferentes actividades estratégicas,  que pueden ser directamente identificables a un producto como una actividad de proceso;  o bien, pueden incluirse como actividades de apoyo. En el modelo matemático son A(1), A(2), .....,A(n).</a:t>
            </a:r>
            <a:endParaRPr lang="es-AR" dirty="0"/>
          </a:p>
          <a:p>
            <a:r>
              <a:rPr lang="es-ES_tradnl" b="1" i="1" dirty="0"/>
              <a:t>Objetivos de costes</a:t>
            </a:r>
            <a:r>
              <a:rPr lang="es-ES_tradnl" i="1" dirty="0"/>
              <a:t>:</a:t>
            </a:r>
            <a:r>
              <a:rPr lang="es-ES_tradnl" dirty="0"/>
              <a:t> son los  elementos o ítems finales  para los cuales se desea una acumulación de costes. Un objetivo final acumula costes para transferirlos fuera de la empresa; son los productos o servicios que la empresa lleva al mercado. Un objetivo provisional o temporal acumula costos dentro de la empresa, para luego ser imputados en otras direcciones, por ejemplo los costes por mantenimiento o investigación y desarrollo. </a:t>
            </a:r>
            <a:endParaRPr lang="es-AR" dirty="0"/>
          </a:p>
          <a:p>
            <a:r>
              <a:rPr lang="es-ES_tradnl" b="1" i="1" dirty="0"/>
              <a:t>Inductores de Costes</a:t>
            </a:r>
            <a:r>
              <a:rPr lang="es-ES_tradnl" i="1" dirty="0"/>
              <a:t>:</a:t>
            </a:r>
            <a:r>
              <a:rPr lang="es-ES_tradnl" dirty="0"/>
              <a:t>  es   un factor  utilizado para medir cómo un coste es incurrido y/o cómo imputar mejor dichos costes a las actividades o a los productos; indican dónde imputar los costes, v.g. los distintos indicadores de mano de obra, tales como horas-hombre, o número de empleados; o bien  horas-máquina;  o simplemente la localización de las actividades o de los activos. </a:t>
            </a:r>
            <a:endParaRPr lang="es-AR" dirty="0"/>
          </a:p>
          <a:p>
            <a:r>
              <a:rPr lang="es-ES_tradnl" b="1" i="1" dirty="0"/>
              <a:t>Centros de Costes</a:t>
            </a:r>
            <a:r>
              <a:rPr lang="es-ES_tradnl" i="1" dirty="0"/>
              <a:t>:</a:t>
            </a:r>
            <a:r>
              <a:rPr lang="es-ES_tradnl" dirty="0"/>
              <a:t>   constituyen el nivel más bajo de detalle por el cual los costes son acumulados o distribuidos. Pueden abarcar una sola actividad o bien, un grupo de actividades afines. </a:t>
            </a:r>
            <a:endParaRPr lang="es-AR" dirty="0"/>
          </a:p>
          <a:p>
            <a:endParaRPr lang="es-AR" dirty="0"/>
          </a:p>
        </p:txBody>
      </p:sp>
    </p:spTree>
    <p:extLst>
      <p:ext uri="{BB962C8B-B14F-4D97-AF65-F5344CB8AC3E}">
        <p14:creationId xmlns:p14="http://schemas.microsoft.com/office/powerpoint/2010/main" val="25595196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1043188"/>
          </a:xfrm>
        </p:spPr>
        <p:txBody>
          <a:bodyPr/>
          <a:lstStyle/>
          <a:p>
            <a:r>
              <a:rPr lang="es-AR" b="1" dirty="0" smtClean="0"/>
              <a:t>El modelo de Método del ABC</a:t>
            </a:r>
            <a:endParaRPr lang="es-AR" b="1" dirty="0"/>
          </a:p>
        </p:txBody>
      </p:sp>
      <p:sp>
        <p:nvSpPr>
          <p:cNvPr id="3" name="Marcador de contenido 2"/>
          <p:cNvSpPr>
            <a:spLocks noGrp="1"/>
          </p:cNvSpPr>
          <p:nvPr>
            <p:ph idx="1"/>
          </p:nvPr>
        </p:nvSpPr>
        <p:spPr/>
        <p:txBody>
          <a:bodyPr/>
          <a:lstStyle/>
          <a:p>
            <a:pPr marL="0" indent="0">
              <a:buNone/>
            </a:pPr>
            <a:r>
              <a:rPr lang="es-ES_tradnl" dirty="0"/>
              <a:t>A partir de esta base conceptual la aplicación del modelo consiste en:</a:t>
            </a:r>
            <a:endParaRPr lang="es-AR" dirty="0"/>
          </a:p>
          <a:p>
            <a:pPr lvl="0"/>
            <a:r>
              <a:rPr lang="es-ES_tradnl" dirty="0"/>
              <a:t>Agrupar  las actividades  de una empresa en centros  de costes.</a:t>
            </a:r>
            <a:endParaRPr lang="es-AR" dirty="0"/>
          </a:p>
          <a:p>
            <a:pPr lvl="0"/>
            <a:r>
              <a:rPr lang="es-ES_tradnl" dirty="0"/>
              <a:t>Acumular costes no directamente relacionados con los objetivos de los costes  en centros de costes, utilizando los inductores de costos seleccionados.</a:t>
            </a:r>
            <a:endParaRPr lang="es-AR" dirty="0"/>
          </a:p>
          <a:p>
            <a:pPr lvl="0"/>
            <a:r>
              <a:rPr lang="es-ES_tradnl" dirty="0"/>
              <a:t>Distribuir los costes acumulados de cada centro de costes, utilizando los inductores apropiados.</a:t>
            </a:r>
            <a:endParaRPr lang="es-AR" dirty="0"/>
          </a:p>
          <a:p>
            <a:pPr lvl="0"/>
            <a:r>
              <a:rPr lang="es-ES_tradnl" dirty="0"/>
              <a:t>En el Diagrama 1 se  observa un esquema sintético de la metodología presentada.</a:t>
            </a:r>
            <a:endParaRPr lang="es-AR" dirty="0"/>
          </a:p>
          <a:p>
            <a:endParaRPr lang="es-AR" dirty="0"/>
          </a:p>
        </p:txBody>
      </p:sp>
    </p:spTree>
    <p:extLst>
      <p:ext uri="{BB962C8B-B14F-4D97-AF65-F5344CB8AC3E}">
        <p14:creationId xmlns:p14="http://schemas.microsoft.com/office/powerpoint/2010/main" val="2114719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1" y="-161807"/>
            <a:ext cx="2816924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ctr"/>
            <a:endParaRPr lang="es-AR"/>
          </a:p>
        </p:txBody>
      </p:sp>
      <p:graphicFrame>
        <p:nvGraphicFramePr>
          <p:cNvPr id="3" name="Objeto 2"/>
          <p:cNvGraphicFramePr>
            <a:graphicFrameLocks noChangeAspect="1"/>
          </p:cNvGraphicFramePr>
          <p:nvPr>
            <p:extLst>
              <p:ext uri="{D42A27DB-BD31-4B8C-83A1-F6EECF244321}">
                <p14:modId xmlns:p14="http://schemas.microsoft.com/office/powerpoint/2010/main" val="846668849"/>
              </p:ext>
            </p:extLst>
          </p:nvPr>
        </p:nvGraphicFramePr>
        <p:xfrm>
          <a:off x="0" y="159026"/>
          <a:ext cx="12192000" cy="6698974"/>
        </p:xfrm>
        <a:graphic>
          <a:graphicData uri="http://schemas.openxmlformats.org/presentationml/2006/ole">
            <mc:AlternateContent xmlns:mc="http://schemas.openxmlformats.org/markup-compatibility/2006">
              <mc:Choice xmlns:v="urn:schemas-microsoft-com:vml" Requires="v">
                <p:oleObj spid="_x0000_s1035" r:id="rId3" imgW="4571640" imgH="2927880" progId="CorelDRAW.Graphic.14">
                  <p:embed/>
                </p:oleObj>
              </mc:Choice>
              <mc:Fallback>
                <p:oleObj r:id="rId3" imgW="4571640" imgH="2927880" progId="CorelDRAW.Graphic.1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59026"/>
                        <a:ext cx="12192000" cy="6698974"/>
                      </a:xfrm>
                      <a:prstGeom prst="rect">
                        <a:avLst/>
                      </a:prstGeom>
                      <a:noFill/>
                    </p:spPr>
                  </p:pic>
                </p:oleObj>
              </mc:Fallback>
            </mc:AlternateContent>
          </a:graphicData>
        </a:graphic>
      </p:graphicFrame>
    </p:spTree>
    <p:extLst>
      <p:ext uri="{BB962C8B-B14F-4D97-AF65-F5344CB8AC3E}">
        <p14:creationId xmlns:p14="http://schemas.microsoft.com/office/powerpoint/2010/main" val="3085228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927278"/>
          </a:xfrm>
        </p:spPr>
        <p:txBody>
          <a:bodyPr>
            <a:normAutofit fontScale="90000"/>
          </a:bodyPr>
          <a:lstStyle/>
          <a:p>
            <a:r>
              <a:rPr lang="es-ES_tradnl" b="1" dirty="0"/>
              <a:t>Etapas para la elaboración de un sistema de costos ABC</a:t>
            </a:r>
            <a:r>
              <a:rPr lang="es-AR" b="1" dirty="0"/>
              <a:t/>
            </a:r>
            <a:br>
              <a:rPr lang="es-AR" b="1" dirty="0"/>
            </a:br>
            <a:endParaRPr lang="es-AR" b="1" dirty="0"/>
          </a:p>
        </p:txBody>
      </p:sp>
      <p:sp>
        <p:nvSpPr>
          <p:cNvPr id="3" name="Marcador de contenido 2"/>
          <p:cNvSpPr>
            <a:spLocks noGrp="1"/>
          </p:cNvSpPr>
          <p:nvPr>
            <p:ph idx="1"/>
          </p:nvPr>
        </p:nvSpPr>
        <p:spPr>
          <a:xfrm>
            <a:off x="0" y="927279"/>
            <a:ext cx="12192000" cy="6101322"/>
          </a:xfrm>
        </p:spPr>
        <p:txBody>
          <a:bodyPr>
            <a:normAutofit fontScale="92500" lnSpcReduction="20000"/>
          </a:bodyPr>
          <a:lstStyle/>
          <a:p>
            <a:pPr marL="514350" indent="-514350">
              <a:buFont typeface="+mj-lt"/>
              <a:buAutoNum type="arabicPeriod"/>
            </a:pPr>
            <a:r>
              <a:rPr lang="es-ES_tradnl" dirty="0" smtClean="0"/>
              <a:t>Una </a:t>
            </a:r>
            <a:r>
              <a:rPr lang="es-ES_tradnl" dirty="0"/>
              <a:t>vez que  la empresa ha determinado la necesidad de mejorar  la calidad de información para la toma de decisiones y  ha optado por la presente metodología, se deberán seguir las siguientes etapas para establecer un sistema de costes basado en las actividades.</a:t>
            </a:r>
            <a:endParaRPr lang="es-AR" dirty="0"/>
          </a:p>
          <a:p>
            <a:pPr marL="514350" lvl="0" indent="-514350">
              <a:buFont typeface="+mj-lt"/>
              <a:buAutoNum type="arabicPeriod"/>
            </a:pPr>
            <a:r>
              <a:rPr lang="es-ES_tradnl" dirty="0" smtClean="0"/>
              <a:t>Identificar </a:t>
            </a:r>
            <a:r>
              <a:rPr lang="es-ES_tradnl" dirty="0"/>
              <a:t>y definir las actividades relevantes.</a:t>
            </a:r>
            <a:endParaRPr lang="es-AR" dirty="0"/>
          </a:p>
          <a:p>
            <a:pPr marL="514350" lvl="0" indent="-514350">
              <a:buFont typeface="+mj-lt"/>
              <a:buAutoNum type="arabicPeriod"/>
            </a:pPr>
            <a:r>
              <a:rPr lang="es-ES_tradnl" dirty="0" smtClean="0"/>
              <a:t>Organizar </a:t>
            </a:r>
            <a:r>
              <a:rPr lang="es-ES_tradnl" dirty="0"/>
              <a:t>las actividades por centros de costes.</a:t>
            </a:r>
            <a:endParaRPr lang="es-AR" dirty="0"/>
          </a:p>
          <a:p>
            <a:pPr marL="514350" lvl="0" indent="-514350">
              <a:buFont typeface="+mj-lt"/>
              <a:buAutoNum type="arabicPeriod"/>
            </a:pPr>
            <a:r>
              <a:rPr lang="es-ES_tradnl" dirty="0" smtClean="0"/>
              <a:t>Identificar </a:t>
            </a:r>
            <a:r>
              <a:rPr lang="es-ES_tradnl" dirty="0"/>
              <a:t>los componentes de costes principales.</a:t>
            </a:r>
            <a:endParaRPr lang="es-AR" dirty="0"/>
          </a:p>
          <a:p>
            <a:pPr marL="514350" lvl="0" indent="-514350">
              <a:buFont typeface="+mj-lt"/>
              <a:buAutoNum type="arabicPeriod"/>
            </a:pPr>
            <a:r>
              <a:rPr lang="es-ES_tradnl" dirty="0" smtClean="0"/>
              <a:t>Determinar </a:t>
            </a:r>
            <a:r>
              <a:rPr lang="es-ES_tradnl" dirty="0"/>
              <a:t>las relaciones entre actividades y costes.</a:t>
            </a:r>
            <a:endParaRPr lang="es-AR" dirty="0"/>
          </a:p>
          <a:p>
            <a:pPr marL="514350" lvl="0" indent="-514350">
              <a:buFont typeface="+mj-lt"/>
              <a:buAutoNum type="arabicPeriod"/>
            </a:pPr>
            <a:r>
              <a:rPr lang="es-ES_tradnl" dirty="0" smtClean="0"/>
              <a:t>Identificar </a:t>
            </a:r>
            <a:r>
              <a:rPr lang="es-ES_tradnl" dirty="0"/>
              <a:t>los inductores de costes para asignar los costes a las  actividades y las actividades a   los productos.</a:t>
            </a:r>
            <a:endParaRPr lang="es-AR" dirty="0"/>
          </a:p>
          <a:p>
            <a:pPr marL="514350" lvl="0" indent="-514350">
              <a:buFont typeface="+mj-lt"/>
              <a:buAutoNum type="arabicPeriod"/>
            </a:pPr>
            <a:r>
              <a:rPr lang="es-ES_tradnl" dirty="0" smtClean="0"/>
              <a:t>Establecer </a:t>
            </a:r>
            <a:r>
              <a:rPr lang="es-ES_tradnl" dirty="0"/>
              <a:t>la estructura del flujo de costes.</a:t>
            </a:r>
            <a:endParaRPr lang="es-AR" dirty="0"/>
          </a:p>
          <a:p>
            <a:pPr marL="514350" lvl="0" indent="-514350">
              <a:buFont typeface="+mj-lt"/>
              <a:buAutoNum type="arabicPeriod"/>
            </a:pPr>
            <a:r>
              <a:rPr lang="es-ES_tradnl" dirty="0" smtClean="0"/>
              <a:t>Seleccionar </a:t>
            </a:r>
            <a:r>
              <a:rPr lang="es-ES_tradnl" dirty="0"/>
              <a:t>herramientas apropiadas para realizar la estructura del flujo de costos.</a:t>
            </a:r>
            <a:endParaRPr lang="es-AR" dirty="0"/>
          </a:p>
          <a:p>
            <a:pPr marL="514350" lvl="0" indent="-514350">
              <a:buFont typeface="+mj-lt"/>
              <a:buAutoNum type="arabicPeriod"/>
            </a:pPr>
            <a:r>
              <a:rPr lang="es-ES_tradnl" dirty="0" smtClean="0"/>
              <a:t>Planificar </a:t>
            </a:r>
            <a:r>
              <a:rPr lang="es-ES_tradnl" dirty="0"/>
              <a:t>el modelo de acumulación de costes.</a:t>
            </a:r>
            <a:endParaRPr lang="es-AR" dirty="0"/>
          </a:p>
          <a:p>
            <a:pPr marL="514350" lvl="0" indent="-514350">
              <a:buFont typeface="+mj-lt"/>
              <a:buAutoNum type="arabicPeriod"/>
            </a:pPr>
            <a:r>
              <a:rPr lang="es-ES_tradnl" dirty="0" smtClean="0"/>
              <a:t>Reunir </a:t>
            </a:r>
            <a:r>
              <a:rPr lang="es-ES_tradnl" dirty="0"/>
              <a:t>los datos necesarios para dirigir el modelo de acumulación de costos.</a:t>
            </a:r>
            <a:endParaRPr lang="es-AR" dirty="0"/>
          </a:p>
          <a:p>
            <a:pPr marL="514350" lvl="0" indent="-514350">
              <a:buFont typeface="+mj-lt"/>
              <a:buAutoNum type="arabicPeriod"/>
            </a:pPr>
            <a:r>
              <a:rPr lang="es-ES_tradnl" dirty="0" smtClean="0"/>
              <a:t>Establecer </a:t>
            </a:r>
            <a:r>
              <a:rPr lang="es-ES_tradnl" dirty="0"/>
              <a:t>el modelo de acumulación de costes para simular el flujo y la estructura de costes de empresa y desarrollar las tarifas de costes.</a:t>
            </a:r>
            <a:endParaRPr lang="es-AR" dirty="0"/>
          </a:p>
          <a:p>
            <a:endParaRPr lang="es-AR" dirty="0"/>
          </a:p>
        </p:txBody>
      </p:sp>
    </p:spTree>
    <p:extLst>
      <p:ext uri="{BB962C8B-B14F-4D97-AF65-F5344CB8AC3E}">
        <p14:creationId xmlns:p14="http://schemas.microsoft.com/office/powerpoint/2010/main" val="2262991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1 Título"/>
          <p:cNvSpPr>
            <a:spLocks noGrp="1"/>
          </p:cNvSpPr>
          <p:nvPr>
            <p:ph type="title"/>
          </p:nvPr>
        </p:nvSpPr>
        <p:spPr>
          <a:xfrm>
            <a:off x="90152" y="0"/>
            <a:ext cx="12101848" cy="1635617"/>
          </a:xfrm>
        </p:spPr>
        <p:txBody>
          <a:bodyPr>
            <a:normAutofit/>
          </a:bodyPr>
          <a:lstStyle/>
          <a:p>
            <a:pPr algn="ctr"/>
            <a:r>
              <a:rPr lang="es-ES" altLang="es-AR" b="1" dirty="0" smtClean="0"/>
              <a:t>Una </a:t>
            </a:r>
            <a:r>
              <a:rPr lang="es-ES" altLang="es-AR" b="1" dirty="0" err="1" smtClean="0"/>
              <a:t>disgresión</a:t>
            </a:r>
            <a:r>
              <a:rPr lang="es-ES" altLang="es-AR" b="1" dirty="0" smtClean="0"/>
              <a:t> final: </a:t>
            </a:r>
            <a:br>
              <a:rPr lang="es-ES" altLang="es-AR" b="1" dirty="0" smtClean="0"/>
            </a:br>
            <a:r>
              <a:rPr lang="es-ES" altLang="es-AR" b="1" dirty="0" smtClean="0"/>
              <a:t>los costos en la fijación de los precios</a:t>
            </a:r>
            <a:endParaRPr lang="es-AR" altLang="es-AR" b="1" dirty="0" smtClean="0"/>
          </a:p>
        </p:txBody>
      </p:sp>
      <p:sp>
        <p:nvSpPr>
          <p:cNvPr id="12291" name="2 Marcador de contenido"/>
          <p:cNvSpPr>
            <a:spLocks noGrp="1"/>
          </p:cNvSpPr>
          <p:nvPr>
            <p:ph idx="1"/>
          </p:nvPr>
        </p:nvSpPr>
        <p:spPr>
          <a:xfrm>
            <a:off x="1524000" y="2034862"/>
            <a:ext cx="9144000" cy="4823137"/>
          </a:xfrm>
        </p:spPr>
        <p:txBody>
          <a:bodyPr/>
          <a:lstStyle/>
          <a:p>
            <a:pPr algn="ctr" eaLnBrk="1" hangingPunct="1">
              <a:lnSpc>
                <a:spcPct val="80000"/>
              </a:lnSpc>
              <a:buFontTx/>
              <a:buNone/>
            </a:pPr>
            <a:r>
              <a:rPr lang="es-AR" altLang="es-AR" dirty="0" smtClean="0"/>
              <a:t>Las empresas al establecer sus políticas de precios analizan y toman en cuenta tres concepciones diferentes acerca de los costos: </a:t>
            </a:r>
          </a:p>
          <a:p>
            <a:pPr eaLnBrk="1" hangingPunct="1">
              <a:lnSpc>
                <a:spcPct val="80000"/>
              </a:lnSpc>
              <a:buFontTx/>
              <a:buNone/>
            </a:pPr>
            <a:endParaRPr lang="es-AR" altLang="es-AR" dirty="0" smtClean="0"/>
          </a:p>
          <a:p>
            <a:pPr eaLnBrk="1" hangingPunct="1">
              <a:lnSpc>
                <a:spcPct val="80000"/>
              </a:lnSpc>
              <a:buFontTx/>
              <a:buNone/>
            </a:pPr>
            <a:endParaRPr lang="es-AR" altLang="es-AR" dirty="0" smtClean="0"/>
          </a:p>
          <a:p>
            <a:pPr lvl="1" eaLnBrk="1" hangingPunct="1">
              <a:lnSpc>
                <a:spcPct val="80000"/>
              </a:lnSpc>
              <a:buFont typeface="Wingdings" panose="05000000000000000000" pitchFamily="2" charset="2"/>
              <a:buChar char="ü"/>
            </a:pPr>
            <a:r>
              <a:rPr lang="es-AR" altLang="es-AR" dirty="0" smtClean="0"/>
              <a:t>c</a:t>
            </a:r>
            <a:r>
              <a:rPr lang="es-AR" altLang="es-AR" b="1" dirty="0" smtClean="0"/>
              <a:t>osto del comprador, </a:t>
            </a:r>
          </a:p>
          <a:p>
            <a:pPr lvl="1">
              <a:lnSpc>
                <a:spcPct val="80000"/>
              </a:lnSpc>
              <a:buFont typeface="Wingdings" panose="05000000000000000000" pitchFamily="2" charset="2"/>
              <a:buChar char="ü"/>
            </a:pPr>
            <a:r>
              <a:rPr lang="es-AR" altLang="es-AR" b="1" dirty="0" smtClean="0"/>
              <a:t>costo de los rivales </a:t>
            </a:r>
          </a:p>
          <a:p>
            <a:pPr lvl="1" eaLnBrk="1" hangingPunct="1">
              <a:lnSpc>
                <a:spcPct val="80000"/>
              </a:lnSpc>
              <a:buFont typeface="Wingdings" panose="05000000000000000000" pitchFamily="2" charset="2"/>
              <a:buChar char="ü"/>
            </a:pPr>
            <a:r>
              <a:rPr lang="es-AR" altLang="es-AR" b="1" dirty="0" smtClean="0"/>
              <a:t> costo del vendedor</a:t>
            </a:r>
            <a:r>
              <a:rPr lang="es-AR" altLang="es-AR" dirty="0" smtClean="0"/>
              <a:t>:</a:t>
            </a:r>
            <a:endParaRPr lang="es-AR" altLang="es-AR" b="1" dirty="0" smtClean="0"/>
          </a:p>
          <a:p>
            <a:pPr algn="ctr" eaLnBrk="1" hangingPunct="1">
              <a:lnSpc>
                <a:spcPct val="80000"/>
              </a:lnSpc>
              <a:buFontTx/>
              <a:buNone/>
            </a:pPr>
            <a:endParaRPr lang="es-AR" altLang="es-AR" sz="2400" b="1" dirty="0"/>
          </a:p>
        </p:txBody>
      </p:sp>
    </p:spTree>
    <p:extLst>
      <p:ext uri="{BB962C8B-B14F-4D97-AF65-F5344CB8AC3E}">
        <p14:creationId xmlns:p14="http://schemas.microsoft.com/office/powerpoint/2010/main" val="822725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1210613"/>
          </a:xfrm>
        </p:spPr>
        <p:txBody>
          <a:bodyPr/>
          <a:lstStyle/>
          <a:p>
            <a:r>
              <a:rPr lang="es-AR" b="1" dirty="0" smtClean="0"/>
              <a:t>Casos de Aplicación</a:t>
            </a:r>
            <a:endParaRPr lang="es-AR" b="1" dirty="0"/>
          </a:p>
        </p:txBody>
      </p:sp>
      <p:sp>
        <p:nvSpPr>
          <p:cNvPr id="3" name="Marcador de contenido 2"/>
          <p:cNvSpPr>
            <a:spLocks noGrp="1"/>
          </p:cNvSpPr>
          <p:nvPr>
            <p:ph idx="1"/>
          </p:nvPr>
        </p:nvSpPr>
        <p:spPr/>
        <p:txBody>
          <a:bodyPr/>
          <a:lstStyle/>
          <a:p>
            <a:r>
              <a:rPr lang="es-AR" dirty="0" smtClean="0"/>
              <a:t>De costos fijos y variables</a:t>
            </a:r>
          </a:p>
          <a:p>
            <a:r>
              <a:rPr lang="es-AR" dirty="0" smtClean="0"/>
              <a:t>De costos contables y económicos</a:t>
            </a:r>
          </a:p>
          <a:p>
            <a:endParaRPr lang="es-AR" dirty="0"/>
          </a:p>
          <a:p>
            <a:endParaRPr lang="es-AR" dirty="0" smtClean="0"/>
          </a:p>
          <a:p>
            <a:endParaRPr lang="es-AR" dirty="0"/>
          </a:p>
          <a:p>
            <a:endParaRPr lang="es-AR" dirty="0" smtClean="0"/>
          </a:p>
          <a:p>
            <a:endParaRPr lang="es-AR" dirty="0"/>
          </a:p>
          <a:p>
            <a:pPr marL="0" indent="0" algn="r">
              <a:buNone/>
            </a:pPr>
            <a:r>
              <a:rPr lang="es-AR" dirty="0" smtClean="0"/>
              <a:t>A trabajar!!!!</a:t>
            </a:r>
            <a:endParaRPr lang="es-AR" dirty="0"/>
          </a:p>
        </p:txBody>
      </p:sp>
    </p:spTree>
    <p:extLst>
      <p:ext uri="{BB962C8B-B14F-4D97-AF65-F5344CB8AC3E}">
        <p14:creationId xmlns:p14="http://schemas.microsoft.com/office/powerpoint/2010/main" val="336981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1"/>
            <a:ext cx="10515600" cy="1107582"/>
          </a:xfrm>
        </p:spPr>
        <p:txBody>
          <a:bodyPr/>
          <a:lstStyle/>
          <a:p>
            <a:r>
              <a:rPr lang="es-AR" b="1" dirty="0" smtClean="0"/>
              <a:t>La teoría de la producción y los costos</a:t>
            </a:r>
            <a:endParaRPr lang="es-AR" b="1" dirty="0"/>
          </a:p>
        </p:txBody>
      </p:sp>
      <p:sp>
        <p:nvSpPr>
          <p:cNvPr id="3" name="Marcador de contenido 2"/>
          <p:cNvSpPr>
            <a:spLocks noGrp="1"/>
          </p:cNvSpPr>
          <p:nvPr>
            <p:ph idx="1"/>
          </p:nvPr>
        </p:nvSpPr>
        <p:spPr>
          <a:xfrm>
            <a:off x="838200" y="1339403"/>
            <a:ext cx="10515600" cy="4876197"/>
          </a:xfrm>
        </p:spPr>
        <p:txBody>
          <a:bodyPr>
            <a:normAutofit/>
          </a:bodyPr>
          <a:lstStyle/>
          <a:p>
            <a:r>
              <a:rPr lang="es-AR" dirty="0" smtClean="0"/>
              <a:t>Revisando la teoría de la producción</a:t>
            </a:r>
          </a:p>
          <a:p>
            <a:endParaRPr lang="es-AR" dirty="0" smtClean="0"/>
          </a:p>
          <a:p>
            <a:r>
              <a:rPr lang="es-AR" dirty="0" smtClean="0"/>
              <a:t>Conceptos alternativos de costos</a:t>
            </a:r>
          </a:p>
          <a:p>
            <a:endParaRPr lang="es-AR" dirty="0" smtClean="0"/>
          </a:p>
          <a:p>
            <a:r>
              <a:rPr lang="es-AR" dirty="0" smtClean="0"/>
              <a:t>El costo de oportunidad</a:t>
            </a:r>
          </a:p>
          <a:p>
            <a:endParaRPr lang="es-AR" dirty="0" smtClean="0"/>
          </a:p>
          <a:p>
            <a:r>
              <a:rPr lang="es-AR" dirty="0" smtClean="0"/>
              <a:t>Metodologías de estimación de costos</a:t>
            </a:r>
          </a:p>
          <a:p>
            <a:pPr lvl="1">
              <a:buFont typeface="Wingdings" panose="05000000000000000000" pitchFamily="2" charset="2"/>
              <a:buChar char="Ø"/>
            </a:pPr>
            <a:r>
              <a:rPr lang="es-AR" dirty="0" smtClean="0"/>
              <a:t>Estadístico</a:t>
            </a:r>
          </a:p>
          <a:p>
            <a:pPr lvl="1">
              <a:buFont typeface="Wingdings" panose="05000000000000000000" pitchFamily="2" charset="2"/>
              <a:buChar char="Ø"/>
            </a:pPr>
            <a:r>
              <a:rPr lang="es-AR" dirty="0" smtClean="0"/>
              <a:t>Económico Ingenieril</a:t>
            </a:r>
          </a:p>
          <a:p>
            <a:pPr lvl="1">
              <a:buFont typeface="Wingdings" panose="05000000000000000000" pitchFamily="2" charset="2"/>
              <a:buChar char="Ø"/>
            </a:pPr>
            <a:r>
              <a:rPr lang="es-AR" dirty="0" smtClean="0"/>
              <a:t>ABC</a:t>
            </a:r>
            <a:endParaRPr lang="es-AR" dirty="0"/>
          </a:p>
        </p:txBody>
      </p:sp>
    </p:spTree>
    <p:extLst>
      <p:ext uri="{BB962C8B-B14F-4D97-AF65-F5344CB8AC3E}">
        <p14:creationId xmlns:p14="http://schemas.microsoft.com/office/powerpoint/2010/main" val="2660849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12192000" cy="1417638"/>
          </a:xfrm>
        </p:spPr>
        <p:txBody>
          <a:bodyPr rtlCol="0">
            <a:normAutofit/>
          </a:bodyPr>
          <a:lstStyle/>
          <a:p>
            <a:pPr>
              <a:defRPr/>
            </a:pPr>
            <a:r>
              <a:rPr lang="es-ES" b="1" dirty="0" smtClean="0"/>
              <a:t>La producción: una revisión conceptual y analítica</a:t>
            </a:r>
          </a:p>
        </p:txBody>
      </p:sp>
      <p:sp>
        <p:nvSpPr>
          <p:cNvPr id="8195" name="2 Marcador de contenido"/>
          <p:cNvSpPr>
            <a:spLocks noGrp="1"/>
          </p:cNvSpPr>
          <p:nvPr>
            <p:ph idx="1"/>
          </p:nvPr>
        </p:nvSpPr>
        <p:spPr>
          <a:xfrm>
            <a:off x="1524000" y="1600200"/>
            <a:ext cx="9144000" cy="5257800"/>
          </a:xfrm>
        </p:spPr>
        <p:txBody>
          <a:bodyPr>
            <a:normAutofit lnSpcReduction="10000"/>
          </a:bodyPr>
          <a:lstStyle/>
          <a:p>
            <a:pPr eaLnBrk="1" hangingPunct="1"/>
            <a:r>
              <a:rPr lang="es-ES" altLang="es-AR" dirty="0" smtClean="0"/>
              <a:t>Idea de producción</a:t>
            </a:r>
          </a:p>
          <a:p>
            <a:pPr eaLnBrk="1" hangingPunct="1"/>
            <a:r>
              <a:rPr lang="es-ES" altLang="es-AR" dirty="0" smtClean="0"/>
              <a:t>El proceso de producción y sus elementos: Producto, Factores y Tecnología</a:t>
            </a:r>
          </a:p>
          <a:p>
            <a:pPr eaLnBrk="1" hangingPunct="1"/>
            <a:r>
              <a:rPr lang="es-ES" altLang="es-AR" dirty="0" smtClean="0"/>
              <a:t>La función de producción: el corto plazo y el largo plazo</a:t>
            </a:r>
          </a:p>
          <a:p>
            <a:pPr eaLnBrk="1" hangingPunct="1"/>
            <a:r>
              <a:rPr lang="es-ES" altLang="es-AR" dirty="0" smtClean="0"/>
              <a:t>La ley de rendimientos marginales decrecientes y las economías de escala</a:t>
            </a:r>
          </a:p>
          <a:p>
            <a:pPr eaLnBrk="1" hangingPunct="1"/>
            <a:r>
              <a:rPr lang="es-ES" altLang="es-AR" dirty="0" smtClean="0"/>
              <a:t>Producto Total y Productos Unitarios </a:t>
            </a:r>
          </a:p>
          <a:p>
            <a:pPr eaLnBrk="1" hangingPunct="1"/>
            <a:r>
              <a:rPr lang="es-ES" altLang="es-AR" dirty="0" smtClean="0"/>
              <a:t>Teorías de los costos</a:t>
            </a:r>
          </a:p>
          <a:p>
            <a:pPr eaLnBrk="1" hangingPunct="1"/>
            <a:r>
              <a:rPr lang="es-ES" altLang="es-AR" dirty="0" smtClean="0"/>
              <a:t>Costos Totales  y Costos Unitarios</a:t>
            </a:r>
          </a:p>
          <a:p>
            <a:pPr eaLnBrk="1" hangingPunct="1"/>
            <a:r>
              <a:rPr lang="es-ES" altLang="es-AR" dirty="0" smtClean="0"/>
              <a:t>Las economías de escala</a:t>
            </a:r>
          </a:p>
          <a:p>
            <a:pPr eaLnBrk="1" hangingPunct="1"/>
            <a:r>
              <a:rPr lang="es-ES" altLang="es-AR" dirty="0" smtClean="0"/>
              <a:t>Las economías de alcance o economías gama </a:t>
            </a:r>
          </a:p>
        </p:txBody>
      </p:sp>
    </p:spTree>
    <p:extLst>
      <p:ext uri="{BB962C8B-B14F-4D97-AF65-F5344CB8AC3E}">
        <p14:creationId xmlns:p14="http://schemas.microsoft.com/office/powerpoint/2010/main" val="202760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1 Título"/>
          <p:cNvSpPr>
            <a:spLocks noGrp="1"/>
          </p:cNvSpPr>
          <p:nvPr>
            <p:ph type="title"/>
          </p:nvPr>
        </p:nvSpPr>
        <p:spPr>
          <a:xfrm>
            <a:off x="0" y="-38100"/>
            <a:ext cx="12192000" cy="1417638"/>
          </a:xfrm>
        </p:spPr>
        <p:txBody>
          <a:bodyPr/>
          <a:lstStyle/>
          <a:p>
            <a:r>
              <a:rPr lang="es-AR" altLang="es-AR" b="1" dirty="0" smtClean="0"/>
              <a:t>Revisión del papel de los costos en la empresa: </a:t>
            </a:r>
            <a:br>
              <a:rPr lang="es-AR" altLang="es-AR" b="1" dirty="0" smtClean="0"/>
            </a:br>
            <a:r>
              <a:rPr lang="es-AR" altLang="es-AR" b="1" dirty="0" smtClean="0"/>
              <a:t> </a:t>
            </a:r>
            <a:r>
              <a:rPr lang="es-AR" altLang="es-AR" dirty="0" smtClean="0"/>
              <a:t>Su</a:t>
            </a:r>
            <a:r>
              <a:rPr lang="es-AR" altLang="es-AR" b="1" dirty="0" smtClean="0"/>
              <a:t> </a:t>
            </a:r>
            <a:r>
              <a:rPr lang="es-AR" altLang="es-AR" i="1" dirty="0" smtClean="0"/>
              <a:t>Tipología</a:t>
            </a:r>
            <a:endParaRPr lang="es-AR" altLang="es-AR" dirty="0" smtClean="0"/>
          </a:p>
        </p:txBody>
      </p:sp>
      <p:sp>
        <p:nvSpPr>
          <p:cNvPr id="11267" name="2 Marcador de contenido"/>
          <p:cNvSpPr>
            <a:spLocks noGrp="1"/>
          </p:cNvSpPr>
          <p:nvPr>
            <p:ph idx="1"/>
          </p:nvPr>
        </p:nvSpPr>
        <p:spPr>
          <a:xfrm>
            <a:off x="1524000" y="1341438"/>
            <a:ext cx="9144000" cy="5516562"/>
          </a:xfrm>
        </p:spPr>
        <p:txBody>
          <a:bodyPr>
            <a:normAutofit/>
          </a:bodyPr>
          <a:lstStyle/>
          <a:p>
            <a:pPr eaLnBrk="1" hangingPunct="1">
              <a:lnSpc>
                <a:spcPct val="90000"/>
              </a:lnSpc>
              <a:buFontTx/>
              <a:buNone/>
            </a:pPr>
            <a:r>
              <a:rPr lang="es-AR" altLang="es-AR" dirty="0" smtClean="0"/>
              <a:t>Desde </a:t>
            </a:r>
            <a:r>
              <a:rPr lang="es-AR" altLang="es-AR" dirty="0"/>
              <a:t>la Contabilidad:</a:t>
            </a:r>
          </a:p>
          <a:p>
            <a:pPr eaLnBrk="1" hangingPunct="1">
              <a:lnSpc>
                <a:spcPct val="90000"/>
              </a:lnSpc>
            </a:pPr>
            <a:r>
              <a:rPr lang="es-AR" altLang="es-AR" dirty="0"/>
              <a:t>costo efectivo o costo </a:t>
            </a:r>
            <a:r>
              <a:rPr lang="es-AR" altLang="es-AR" dirty="0" err="1"/>
              <a:t>stándard</a:t>
            </a:r>
            <a:r>
              <a:rPr lang="es-AR" altLang="es-AR" dirty="0"/>
              <a:t> -costo a priori-</a:t>
            </a:r>
          </a:p>
          <a:p>
            <a:pPr eaLnBrk="1" hangingPunct="1">
              <a:lnSpc>
                <a:spcPct val="90000"/>
              </a:lnSpc>
            </a:pPr>
            <a:r>
              <a:rPr lang="es-AR" altLang="es-AR" dirty="0"/>
              <a:t>costo corriente o  costo de inversión</a:t>
            </a:r>
          </a:p>
          <a:p>
            <a:pPr eaLnBrk="1" hangingPunct="1">
              <a:lnSpc>
                <a:spcPct val="90000"/>
              </a:lnSpc>
            </a:pPr>
            <a:r>
              <a:rPr lang="es-AR" altLang="es-AR" dirty="0"/>
              <a:t>costo histórico o costo de reposición</a:t>
            </a:r>
          </a:p>
          <a:p>
            <a:pPr eaLnBrk="1" hangingPunct="1">
              <a:lnSpc>
                <a:spcPct val="90000"/>
              </a:lnSpc>
            </a:pPr>
            <a:r>
              <a:rPr lang="es-AR" altLang="es-AR" dirty="0" smtClean="0"/>
              <a:t>costos </a:t>
            </a:r>
            <a:r>
              <a:rPr lang="es-AR" altLang="es-AR" dirty="0"/>
              <a:t>en fijos y variables</a:t>
            </a:r>
          </a:p>
          <a:p>
            <a:pPr eaLnBrk="1" hangingPunct="1">
              <a:lnSpc>
                <a:spcPct val="90000"/>
              </a:lnSpc>
            </a:pPr>
            <a:r>
              <a:rPr lang="es-AR" altLang="es-AR" dirty="0"/>
              <a:t>casos especiales</a:t>
            </a:r>
            <a:endParaRPr lang="es-AR" altLang="es-AR" i="1" dirty="0"/>
          </a:p>
          <a:p>
            <a:pPr lvl="1" eaLnBrk="1" hangingPunct="1">
              <a:lnSpc>
                <a:spcPct val="90000"/>
              </a:lnSpc>
              <a:buFont typeface="Wingdings" panose="05000000000000000000" pitchFamily="2" charset="2"/>
              <a:buChar char="ü"/>
            </a:pPr>
            <a:r>
              <a:rPr lang="es-AR" altLang="es-AR" i="1" dirty="0" smtClean="0"/>
              <a:t>Costos semifijos y </a:t>
            </a:r>
            <a:r>
              <a:rPr lang="es-AR" altLang="es-AR" i="1" dirty="0" err="1" smtClean="0"/>
              <a:t>semivariables</a:t>
            </a:r>
            <a:endParaRPr lang="es-AR" altLang="es-AR" i="1" dirty="0" smtClean="0"/>
          </a:p>
          <a:p>
            <a:pPr lvl="1" eaLnBrk="1" hangingPunct="1">
              <a:lnSpc>
                <a:spcPct val="90000"/>
              </a:lnSpc>
              <a:buFont typeface="Wingdings" panose="05000000000000000000" pitchFamily="2" charset="2"/>
              <a:buChar char="ü"/>
            </a:pPr>
            <a:r>
              <a:rPr lang="es-AR" altLang="es-AR" i="1" dirty="0" smtClean="0"/>
              <a:t>Costos fijos escalonados</a:t>
            </a:r>
          </a:p>
          <a:p>
            <a:pPr lvl="1" eaLnBrk="1" hangingPunct="1">
              <a:lnSpc>
                <a:spcPct val="90000"/>
              </a:lnSpc>
              <a:buFont typeface="Wingdings" panose="05000000000000000000" pitchFamily="2" charset="2"/>
              <a:buChar char="ü"/>
            </a:pPr>
            <a:r>
              <a:rPr lang="es-AR" altLang="es-AR" i="1" dirty="0" smtClean="0"/>
              <a:t>Costos continuos o costos uniformes. Costos</a:t>
            </a:r>
          </a:p>
          <a:p>
            <a:pPr>
              <a:buNone/>
            </a:pPr>
            <a:endParaRPr lang="es-AR" altLang="es-AR" dirty="0" smtClean="0"/>
          </a:p>
          <a:p>
            <a:pPr>
              <a:buNone/>
            </a:pPr>
            <a:r>
              <a:rPr lang="es-AR" altLang="es-AR" dirty="0" smtClean="0"/>
              <a:t>Desde la Economía: Costos de Oportunidad</a:t>
            </a:r>
          </a:p>
          <a:p>
            <a:pPr lvl="1" eaLnBrk="1" hangingPunct="1">
              <a:lnSpc>
                <a:spcPct val="90000"/>
              </a:lnSpc>
              <a:buFont typeface="Wingdings" panose="05000000000000000000" pitchFamily="2" charset="2"/>
              <a:buChar char="ü"/>
            </a:pPr>
            <a:endParaRPr lang="es-AR" altLang="es-AR" dirty="0" smtClean="0"/>
          </a:p>
        </p:txBody>
      </p:sp>
    </p:spTree>
    <p:extLst>
      <p:ext uri="{BB962C8B-B14F-4D97-AF65-F5344CB8AC3E}">
        <p14:creationId xmlns:p14="http://schemas.microsoft.com/office/powerpoint/2010/main" val="3079220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0" y="0"/>
            <a:ext cx="12191999" cy="1417638"/>
          </a:xfrm>
        </p:spPr>
        <p:txBody>
          <a:bodyPr rtlCol="0">
            <a:normAutofit/>
          </a:bodyPr>
          <a:lstStyle/>
          <a:p>
            <a:pPr algn="ctr">
              <a:defRPr/>
            </a:pPr>
            <a:r>
              <a:rPr lang="es-ES" b="1" dirty="0" smtClean="0"/>
              <a:t>Los costos: instrumentos para la toma de decisiones (1)</a:t>
            </a:r>
          </a:p>
        </p:txBody>
      </p:sp>
      <p:sp>
        <p:nvSpPr>
          <p:cNvPr id="7171" name="2 Marcador de contenido"/>
          <p:cNvSpPr>
            <a:spLocks noGrp="1"/>
          </p:cNvSpPr>
          <p:nvPr>
            <p:ph idx="1"/>
          </p:nvPr>
        </p:nvSpPr>
        <p:spPr>
          <a:xfrm>
            <a:off x="1524001" y="1600200"/>
            <a:ext cx="8964613" cy="5257800"/>
          </a:xfrm>
        </p:spPr>
        <p:txBody>
          <a:bodyPr/>
          <a:lstStyle/>
          <a:p>
            <a:pPr eaLnBrk="1" hangingPunct="1">
              <a:buFont typeface="Arial" charset="0"/>
              <a:buChar char="•"/>
              <a:defRPr/>
            </a:pPr>
            <a:r>
              <a:rPr lang="es-ES" dirty="0" smtClean="0"/>
              <a:t>Los costos en la economía, ¿ cuál es su concepto y teoría implícita?</a:t>
            </a:r>
          </a:p>
          <a:p>
            <a:pPr eaLnBrk="1" hangingPunct="1">
              <a:buFont typeface="Arial" charset="0"/>
              <a:buChar char="•"/>
              <a:defRPr/>
            </a:pPr>
            <a:r>
              <a:rPr lang="es-ES" b="1" dirty="0" smtClean="0"/>
              <a:t>Los costos de oportunidad</a:t>
            </a:r>
            <a:r>
              <a:rPr lang="es-ES" dirty="0" smtClean="0"/>
              <a:t>. Costos contables y costos económicos: </a:t>
            </a:r>
          </a:p>
          <a:p>
            <a:pPr marL="0" indent="0" algn="ctr">
              <a:buNone/>
              <a:defRPr/>
            </a:pPr>
            <a:r>
              <a:rPr lang="es-ES" dirty="0" smtClean="0"/>
              <a:t>BE </a:t>
            </a:r>
            <a:r>
              <a:rPr lang="es-ES" baseline="-25000" dirty="0" smtClean="0"/>
              <a:t>B/A</a:t>
            </a:r>
            <a:r>
              <a:rPr lang="es-ES" dirty="0" smtClean="0"/>
              <a:t> = IT </a:t>
            </a:r>
            <a:r>
              <a:rPr lang="es-ES" baseline="-25000" dirty="0" smtClean="0"/>
              <a:t>B </a:t>
            </a:r>
            <a:r>
              <a:rPr lang="es-ES" dirty="0" smtClean="0"/>
              <a:t>– CE </a:t>
            </a:r>
            <a:r>
              <a:rPr lang="es-ES" baseline="-25000" dirty="0" smtClean="0"/>
              <a:t>B</a:t>
            </a:r>
            <a:r>
              <a:rPr lang="es-ES" dirty="0" smtClean="0"/>
              <a:t> – CI </a:t>
            </a:r>
            <a:r>
              <a:rPr lang="es-ES" baseline="-25000" dirty="0" smtClean="0"/>
              <a:t>B</a:t>
            </a:r>
          </a:p>
          <a:p>
            <a:pPr marL="0" indent="0" algn="ctr">
              <a:buNone/>
              <a:defRPr/>
            </a:pPr>
            <a:r>
              <a:rPr lang="es-ES" dirty="0" smtClean="0"/>
              <a:t>Donde:         </a:t>
            </a:r>
            <a:r>
              <a:rPr lang="es-ES" baseline="-25000" dirty="0" smtClean="0"/>
              <a:t> </a:t>
            </a:r>
            <a:r>
              <a:rPr lang="es-ES" dirty="0" smtClean="0"/>
              <a:t>CI </a:t>
            </a:r>
            <a:r>
              <a:rPr lang="es-ES" baseline="-25000" dirty="0" smtClean="0"/>
              <a:t>B = </a:t>
            </a:r>
            <a:r>
              <a:rPr lang="es-ES" dirty="0" smtClean="0"/>
              <a:t>IT </a:t>
            </a:r>
            <a:r>
              <a:rPr lang="es-ES" baseline="-25000" dirty="0" smtClean="0"/>
              <a:t>A </a:t>
            </a:r>
            <a:r>
              <a:rPr lang="es-ES" dirty="0" smtClean="0"/>
              <a:t>– CE </a:t>
            </a:r>
            <a:r>
              <a:rPr lang="es-ES" baseline="-25000" dirty="0" smtClean="0"/>
              <a:t>A</a:t>
            </a:r>
          </a:p>
          <a:p>
            <a:pPr eaLnBrk="1" hangingPunct="1">
              <a:buFont typeface="Arial" charset="0"/>
              <a:buChar char="•"/>
              <a:defRPr/>
            </a:pPr>
            <a:r>
              <a:rPr lang="es-ES" b="1" dirty="0" smtClean="0"/>
              <a:t>El análisis incremental</a:t>
            </a:r>
            <a:r>
              <a:rPr lang="es-ES" dirty="0" smtClean="0"/>
              <a:t>: su relación con la teoría económica:</a:t>
            </a:r>
          </a:p>
          <a:p>
            <a:pPr marL="0" indent="0" algn="ctr">
              <a:buNone/>
              <a:defRPr/>
            </a:pPr>
            <a:r>
              <a:rPr lang="es-ES" dirty="0" smtClean="0"/>
              <a:t>∆BT</a:t>
            </a:r>
            <a:r>
              <a:rPr lang="es-ES" baseline="-25000" dirty="0" smtClean="0"/>
              <a:t> B-A</a:t>
            </a:r>
            <a:r>
              <a:rPr lang="es-ES" dirty="0" smtClean="0"/>
              <a:t> = ∆ IT </a:t>
            </a:r>
            <a:r>
              <a:rPr lang="es-ES" baseline="-25000" dirty="0" smtClean="0"/>
              <a:t>B-A   </a:t>
            </a:r>
            <a:r>
              <a:rPr lang="es-ES" dirty="0" smtClean="0"/>
              <a:t> -  ∆ CT</a:t>
            </a:r>
            <a:r>
              <a:rPr lang="es-ES" baseline="-25000" dirty="0" smtClean="0"/>
              <a:t> B-A</a:t>
            </a:r>
            <a:endParaRPr lang="es-ES" dirty="0" smtClean="0"/>
          </a:p>
        </p:txBody>
      </p:sp>
    </p:spTree>
    <p:extLst>
      <p:ext uri="{BB962C8B-B14F-4D97-AF65-F5344CB8AC3E}">
        <p14:creationId xmlns:p14="http://schemas.microsoft.com/office/powerpoint/2010/main" val="1722108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1313644"/>
          </a:xfrm>
        </p:spPr>
        <p:txBody>
          <a:bodyPr/>
          <a:lstStyle/>
          <a:p>
            <a:pPr algn="ctr"/>
            <a:r>
              <a:rPr lang="es-ES" b="1" dirty="0"/>
              <a:t>Los costos: </a:t>
            </a:r>
            <a:r>
              <a:rPr lang="es-ES" b="1" dirty="0" smtClean="0"/>
              <a:t>instrumentos </a:t>
            </a:r>
            <a:r>
              <a:rPr lang="es-ES" b="1" dirty="0"/>
              <a:t>para la toma de decisiones </a:t>
            </a:r>
            <a:r>
              <a:rPr lang="es-ES" b="1" dirty="0" smtClean="0"/>
              <a:t>(2)</a:t>
            </a:r>
            <a:endParaRPr lang="es-AR" dirty="0"/>
          </a:p>
        </p:txBody>
      </p:sp>
      <p:sp>
        <p:nvSpPr>
          <p:cNvPr id="3" name="Marcador de contenido 2"/>
          <p:cNvSpPr>
            <a:spLocks noGrp="1"/>
          </p:cNvSpPr>
          <p:nvPr>
            <p:ph idx="1"/>
          </p:nvPr>
        </p:nvSpPr>
        <p:spPr>
          <a:xfrm>
            <a:off x="0" y="1477894"/>
            <a:ext cx="12192000" cy="5380106"/>
          </a:xfrm>
        </p:spPr>
        <p:txBody>
          <a:bodyPr>
            <a:normAutofit fontScale="85000" lnSpcReduction="20000"/>
          </a:bodyPr>
          <a:lstStyle/>
          <a:p>
            <a:pPr marL="0" indent="0" algn="just">
              <a:buNone/>
            </a:pPr>
            <a:r>
              <a:rPr lang="es-ES" dirty="0" smtClean="0"/>
              <a:t>¿Cómo diferenciamos el análisis </a:t>
            </a:r>
            <a:r>
              <a:rPr lang="es-ES" dirty="0"/>
              <a:t>incremental </a:t>
            </a:r>
            <a:r>
              <a:rPr lang="es-ES" dirty="0" smtClean="0"/>
              <a:t>del </a:t>
            </a:r>
            <a:r>
              <a:rPr lang="es-ES" dirty="0"/>
              <a:t>análisis </a:t>
            </a:r>
            <a:r>
              <a:rPr lang="es-ES" dirty="0" err="1" smtClean="0"/>
              <a:t>marginalista</a:t>
            </a:r>
            <a:r>
              <a:rPr lang="es-ES" dirty="0" smtClean="0"/>
              <a:t>?</a:t>
            </a:r>
          </a:p>
          <a:p>
            <a:pPr marL="0" indent="0" algn="just">
              <a:buNone/>
            </a:pPr>
            <a:endParaRPr lang="es-AR" dirty="0"/>
          </a:p>
          <a:p>
            <a:pPr algn="just"/>
            <a:r>
              <a:rPr lang="es-ES" dirty="0" smtClean="0"/>
              <a:t>Mientras </a:t>
            </a:r>
            <a:r>
              <a:rPr lang="es-ES" dirty="0"/>
              <a:t>el análisis </a:t>
            </a:r>
            <a:r>
              <a:rPr lang="es-ES" dirty="0" err="1"/>
              <a:t>marginalista</a:t>
            </a:r>
            <a:r>
              <a:rPr lang="es-ES" dirty="0"/>
              <a:t> se aplica a cambios por unidad, el análisis incremental permite </a:t>
            </a:r>
            <a:r>
              <a:rPr lang="es-ES" dirty="0" smtClean="0"/>
              <a:t>analizar </a:t>
            </a:r>
            <a:r>
              <a:rPr lang="es-ES" dirty="0"/>
              <a:t>cambios de cualquier magnitud.</a:t>
            </a:r>
            <a:endParaRPr lang="es-AR" dirty="0"/>
          </a:p>
          <a:p>
            <a:pPr algn="just"/>
            <a:r>
              <a:rPr lang="es-ES" dirty="0" smtClean="0"/>
              <a:t>El </a:t>
            </a:r>
            <a:r>
              <a:rPr lang="es-ES" dirty="0"/>
              <a:t>análisis </a:t>
            </a:r>
            <a:r>
              <a:rPr lang="es-ES" dirty="0" err="1"/>
              <a:t>marginalista</a:t>
            </a:r>
            <a:r>
              <a:rPr lang="es-ES" dirty="0"/>
              <a:t> es útil </a:t>
            </a:r>
            <a:r>
              <a:rPr lang="es-ES" dirty="0" smtClean="0"/>
              <a:t>para comparar </a:t>
            </a:r>
            <a:r>
              <a:rPr lang="es-ES" dirty="0"/>
              <a:t>relaciones que representan funciones curvilíneas, por ejemplo las de producción o costos totales; en </a:t>
            </a:r>
            <a:r>
              <a:rPr lang="es-ES" dirty="0" smtClean="0"/>
              <a:t>cambio, </a:t>
            </a:r>
            <a:r>
              <a:rPr lang="es-ES" dirty="0"/>
              <a:t>el análisis incremental </a:t>
            </a:r>
            <a:r>
              <a:rPr lang="es-ES" dirty="0" smtClean="0"/>
              <a:t>permite estudiar los beneficios </a:t>
            </a:r>
            <a:r>
              <a:rPr lang="es-ES" dirty="0"/>
              <a:t>totales </a:t>
            </a:r>
            <a:r>
              <a:rPr lang="es-ES" dirty="0" smtClean="0"/>
              <a:t>de funciones lineales (costos o ingresos), </a:t>
            </a:r>
            <a:r>
              <a:rPr lang="es-ES" dirty="0"/>
              <a:t>o funciones de producción con coeficientes fijos.</a:t>
            </a:r>
            <a:endParaRPr lang="es-AR" dirty="0"/>
          </a:p>
          <a:p>
            <a:pPr algn="just"/>
            <a:r>
              <a:rPr lang="es-ES" dirty="0" smtClean="0"/>
              <a:t>El </a:t>
            </a:r>
            <a:r>
              <a:rPr lang="es-ES" dirty="0"/>
              <a:t>análisis </a:t>
            </a:r>
            <a:r>
              <a:rPr lang="es-ES" dirty="0" err="1"/>
              <a:t>marginalista</a:t>
            </a:r>
            <a:r>
              <a:rPr lang="es-ES" dirty="0"/>
              <a:t> es un caso especial del análisis incremental. Permite </a:t>
            </a:r>
            <a:r>
              <a:rPr lang="es-ES" dirty="0" smtClean="0"/>
              <a:t>trabajar </a:t>
            </a:r>
            <a:r>
              <a:rPr lang="es-ES" dirty="0"/>
              <a:t>con cálculos algebraicos y diferenciales; si bien éstos no resultan muy conocidos por la mayoría de los gerentes.</a:t>
            </a:r>
            <a:endParaRPr lang="es-AR" dirty="0"/>
          </a:p>
          <a:p>
            <a:pPr algn="just"/>
            <a:r>
              <a:rPr lang="es-ES" dirty="0" smtClean="0"/>
              <a:t>El </a:t>
            </a:r>
            <a:r>
              <a:rPr lang="es-ES" dirty="0"/>
              <a:t>análisis incremental permite comparar alternativas discretas, por ejemplo como </a:t>
            </a:r>
            <a:r>
              <a:rPr lang="es-ES" dirty="0" smtClean="0"/>
              <a:t>cambian </a:t>
            </a:r>
            <a:r>
              <a:rPr lang="es-ES" dirty="0"/>
              <a:t>los costos cuando se puede llevar adelante el proceso productivo con </a:t>
            </a:r>
            <a:r>
              <a:rPr lang="es-ES" dirty="0" smtClean="0"/>
              <a:t>distintas formas; </a:t>
            </a:r>
            <a:r>
              <a:rPr lang="es-ES" dirty="0"/>
              <a:t>analizando los efectos en los costos de cada una de </a:t>
            </a:r>
            <a:r>
              <a:rPr lang="es-ES" dirty="0" smtClean="0"/>
              <a:t>ellas en los </a:t>
            </a:r>
            <a:r>
              <a:rPr lang="es-ES" dirty="0"/>
              <a:t>procesos </a:t>
            </a:r>
            <a:r>
              <a:rPr lang="es-ES" dirty="0" smtClean="0"/>
              <a:t>involucrados.</a:t>
            </a:r>
            <a:endParaRPr lang="es-AR" dirty="0"/>
          </a:p>
          <a:p>
            <a:pPr algn="just"/>
            <a:r>
              <a:rPr lang="es-ES" dirty="0"/>
              <a:t>Es útil recordar que el nivel de producción óptimo derivado de la teoría </a:t>
            </a:r>
            <a:r>
              <a:rPr lang="es-ES" dirty="0" err="1"/>
              <a:t>marginalista</a:t>
            </a:r>
            <a:r>
              <a:rPr lang="es-ES" dirty="0"/>
              <a:t> se localiza donde los costos marginales se igualan a los ingresos marginales</a:t>
            </a:r>
            <a:endParaRPr lang="es-AR" dirty="0"/>
          </a:p>
          <a:p>
            <a:pPr marL="0" indent="0">
              <a:buNone/>
            </a:pPr>
            <a:r>
              <a:rPr lang="es-ES" dirty="0"/>
              <a:t> </a:t>
            </a:r>
            <a:endParaRPr lang="es-AR" dirty="0"/>
          </a:p>
        </p:txBody>
      </p:sp>
    </p:spTree>
    <p:extLst>
      <p:ext uri="{BB962C8B-B14F-4D97-AF65-F5344CB8AC3E}">
        <p14:creationId xmlns:p14="http://schemas.microsoft.com/office/powerpoint/2010/main" val="495136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1 Título"/>
          <p:cNvSpPr>
            <a:spLocks noGrp="1"/>
          </p:cNvSpPr>
          <p:nvPr>
            <p:ph type="title"/>
          </p:nvPr>
        </p:nvSpPr>
        <p:spPr>
          <a:xfrm>
            <a:off x="1981200" y="0"/>
            <a:ext cx="8229600" cy="1417638"/>
          </a:xfrm>
        </p:spPr>
        <p:txBody>
          <a:bodyPr/>
          <a:lstStyle/>
          <a:p>
            <a:pPr eaLnBrk="1" hangingPunct="1"/>
            <a:r>
              <a:rPr lang="es-ES" altLang="es-AR" b="1" dirty="0" smtClean="0"/>
              <a:t>Métodos de estimación de costos</a:t>
            </a:r>
          </a:p>
        </p:txBody>
      </p:sp>
      <p:sp>
        <p:nvSpPr>
          <p:cNvPr id="3" name="2 Marcador de contenido"/>
          <p:cNvSpPr>
            <a:spLocks noGrp="1"/>
          </p:cNvSpPr>
          <p:nvPr>
            <p:ph idx="1"/>
          </p:nvPr>
        </p:nvSpPr>
        <p:spPr>
          <a:xfrm>
            <a:off x="1524000" y="1600200"/>
            <a:ext cx="9144000" cy="5257800"/>
          </a:xfrm>
        </p:spPr>
        <p:txBody>
          <a:bodyPr rtlCol="0">
            <a:normAutofit/>
          </a:bodyPr>
          <a:lstStyle/>
          <a:p>
            <a:pPr>
              <a:buNone/>
              <a:defRPr/>
            </a:pPr>
            <a:r>
              <a:rPr lang="es-ES" dirty="0" smtClean="0"/>
              <a:t>Los métodos para estimar costos  son:</a:t>
            </a:r>
          </a:p>
          <a:p>
            <a:pPr>
              <a:buNone/>
              <a:defRPr/>
            </a:pPr>
            <a:endParaRPr lang="es-ES" dirty="0" smtClean="0"/>
          </a:p>
          <a:p>
            <a:pPr>
              <a:defRPr/>
            </a:pPr>
            <a:r>
              <a:rPr lang="es-ES" dirty="0" smtClean="0"/>
              <a:t>Método basado en el enfoque económico –ingenieril</a:t>
            </a:r>
          </a:p>
          <a:p>
            <a:pPr>
              <a:defRPr/>
            </a:pPr>
            <a:r>
              <a:rPr lang="es-ES" dirty="0" smtClean="0"/>
              <a:t>Método estadístico econométrico</a:t>
            </a:r>
          </a:p>
          <a:p>
            <a:pPr>
              <a:defRPr/>
            </a:pPr>
            <a:r>
              <a:rPr lang="es-ES" dirty="0" smtClean="0"/>
              <a:t>Método del ABC</a:t>
            </a:r>
          </a:p>
          <a:p>
            <a:pPr>
              <a:buNone/>
              <a:defRPr/>
            </a:pPr>
            <a:endParaRPr lang="es-ES" dirty="0" smtClean="0"/>
          </a:p>
          <a:p>
            <a:pPr>
              <a:buNone/>
              <a:defRPr/>
            </a:pPr>
            <a:r>
              <a:rPr lang="es-ES" dirty="0" smtClean="0"/>
              <a:t>¿Qué debemos conocer de cada uno de ellos?</a:t>
            </a:r>
          </a:p>
          <a:p>
            <a:pPr algn="ctr">
              <a:buNone/>
              <a:defRPr/>
            </a:pPr>
            <a:r>
              <a:rPr lang="es-ES" dirty="0" smtClean="0"/>
              <a:t>      Sus objetivos, forma de trabajo, alcances y limitaciones  </a:t>
            </a:r>
          </a:p>
        </p:txBody>
      </p:sp>
    </p:spTree>
    <p:extLst>
      <p:ext uri="{BB962C8B-B14F-4D97-AF65-F5344CB8AC3E}">
        <p14:creationId xmlns:p14="http://schemas.microsoft.com/office/powerpoint/2010/main" val="607778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192000" cy="1236371"/>
          </a:xfrm>
        </p:spPr>
        <p:txBody>
          <a:bodyPr>
            <a:normAutofit fontScale="90000"/>
          </a:bodyPr>
          <a:lstStyle/>
          <a:p>
            <a:pPr algn="ctr"/>
            <a:r>
              <a:rPr lang="es-ES" b="1" dirty="0"/>
              <a:t>Método basado en el enfoque económico –</a:t>
            </a:r>
            <a:r>
              <a:rPr lang="es-ES" b="1" dirty="0" smtClean="0"/>
              <a:t>ingenieril (1) </a:t>
            </a:r>
            <a:endParaRPr lang="es-AR" b="1" dirty="0"/>
          </a:p>
        </p:txBody>
      </p:sp>
      <p:sp>
        <p:nvSpPr>
          <p:cNvPr id="3" name="Marcador de contenido 2"/>
          <p:cNvSpPr>
            <a:spLocks noGrp="1"/>
          </p:cNvSpPr>
          <p:nvPr>
            <p:ph idx="1"/>
          </p:nvPr>
        </p:nvSpPr>
        <p:spPr/>
        <p:txBody>
          <a:bodyPr>
            <a:normAutofit fontScale="92500" lnSpcReduction="20000"/>
          </a:bodyPr>
          <a:lstStyle/>
          <a:p>
            <a:pPr algn="just"/>
            <a:r>
              <a:rPr lang="es-ES" dirty="0"/>
              <a:t>El método basado en el enfoque económico ingenieril fue propuesto en 1956 por French, L.L. </a:t>
            </a:r>
            <a:r>
              <a:rPr lang="es-ES" dirty="0" err="1"/>
              <a:t>Sammet</a:t>
            </a:r>
            <a:r>
              <a:rPr lang="es-ES" dirty="0"/>
              <a:t> y R.G. </a:t>
            </a:r>
            <a:r>
              <a:rPr lang="es-ES" dirty="0" err="1"/>
              <a:t>Bessler</a:t>
            </a:r>
            <a:r>
              <a:rPr lang="es-ES" dirty="0"/>
              <a:t> en </a:t>
            </a:r>
            <a:r>
              <a:rPr lang="es-ES" dirty="0" smtClean="0"/>
              <a:t>la </a:t>
            </a:r>
            <a:r>
              <a:rPr lang="es-ES" dirty="0"/>
              <a:t>investigación </a:t>
            </a:r>
            <a:r>
              <a:rPr lang="es-ES" dirty="0" smtClean="0"/>
              <a:t>“</a:t>
            </a:r>
            <a:r>
              <a:rPr lang="es-ES" dirty="0" err="1"/>
              <a:t>Economic</a:t>
            </a:r>
            <a:r>
              <a:rPr lang="es-ES" dirty="0"/>
              <a:t> </a:t>
            </a:r>
            <a:r>
              <a:rPr lang="es-ES" dirty="0" err="1"/>
              <a:t>Efficiency</a:t>
            </a:r>
            <a:r>
              <a:rPr lang="es-ES" dirty="0"/>
              <a:t> in </a:t>
            </a:r>
            <a:r>
              <a:rPr lang="es-ES" dirty="0" err="1"/>
              <a:t>Plant</a:t>
            </a:r>
            <a:r>
              <a:rPr lang="es-ES" dirty="0"/>
              <a:t> </a:t>
            </a:r>
            <a:r>
              <a:rPr lang="es-ES" dirty="0" err="1"/>
              <a:t>Operations</a:t>
            </a:r>
            <a:r>
              <a:rPr lang="es-ES" dirty="0"/>
              <a:t>”.</a:t>
            </a:r>
            <a:endParaRPr lang="es-AR" dirty="0"/>
          </a:p>
          <a:p>
            <a:pPr marL="0" indent="0" algn="just">
              <a:buNone/>
            </a:pPr>
            <a:r>
              <a:rPr lang="es-ES" dirty="0"/>
              <a:t> </a:t>
            </a:r>
            <a:endParaRPr lang="es-AR" dirty="0"/>
          </a:p>
          <a:p>
            <a:pPr algn="just"/>
            <a:r>
              <a:rPr lang="es-ES" dirty="0"/>
              <a:t>Este método permite decidir con el parámetro de la “eficiencia” cuando se dispone de varias tecnologías alternativas para llevar a cabo un proceso productivo. Permite, además derivar funciones de costos de corto plazo para tamaños de plantas específicos estandarizando una tecnología determinada.</a:t>
            </a:r>
            <a:endParaRPr lang="es-AR" dirty="0"/>
          </a:p>
          <a:p>
            <a:pPr marL="0" indent="0" algn="just">
              <a:buNone/>
            </a:pPr>
            <a:r>
              <a:rPr lang="es-ES" dirty="0"/>
              <a:t> </a:t>
            </a:r>
            <a:endParaRPr lang="es-AR" dirty="0"/>
          </a:p>
          <a:p>
            <a:pPr algn="just"/>
            <a:r>
              <a:rPr lang="es-ES" dirty="0"/>
              <a:t>Permite deducir las funciones de costos de largo plazo para la producción de un bien o servicio con tamaños de planta diferentes (envolvente) en el horizonte de planeación de la empresa.</a:t>
            </a:r>
            <a:endParaRPr lang="es-AR" dirty="0"/>
          </a:p>
          <a:p>
            <a:endParaRPr lang="es-AR" dirty="0"/>
          </a:p>
        </p:txBody>
      </p:sp>
    </p:spTree>
    <p:extLst>
      <p:ext uri="{BB962C8B-B14F-4D97-AF65-F5344CB8AC3E}">
        <p14:creationId xmlns:p14="http://schemas.microsoft.com/office/powerpoint/2010/main" val="3332465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1"/>
            <a:ext cx="12192000" cy="940157"/>
          </a:xfrm>
        </p:spPr>
        <p:txBody>
          <a:bodyPr>
            <a:normAutofit fontScale="90000"/>
          </a:bodyPr>
          <a:lstStyle/>
          <a:p>
            <a:r>
              <a:rPr lang="es-ES" b="1" dirty="0"/>
              <a:t>Método basado en el enfoque económico –</a:t>
            </a:r>
            <a:r>
              <a:rPr lang="es-ES" b="1" dirty="0" smtClean="0"/>
              <a:t>ingenieril (2) </a:t>
            </a:r>
            <a:r>
              <a:rPr lang="es-ES" sz="4000" b="1" dirty="0" smtClean="0"/>
              <a:t>Etapas:</a:t>
            </a:r>
            <a:endParaRPr lang="es-AR" sz="4000" b="1" dirty="0"/>
          </a:p>
        </p:txBody>
      </p:sp>
      <p:sp>
        <p:nvSpPr>
          <p:cNvPr id="3" name="Marcador de contenido 2"/>
          <p:cNvSpPr>
            <a:spLocks noGrp="1"/>
          </p:cNvSpPr>
          <p:nvPr>
            <p:ph idx="1"/>
          </p:nvPr>
        </p:nvSpPr>
        <p:spPr>
          <a:xfrm>
            <a:off x="0" y="1056068"/>
            <a:ext cx="12192000" cy="5801932"/>
          </a:xfrm>
        </p:spPr>
        <p:txBody>
          <a:bodyPr>
            <a:normAutofit fontScale="85000" lnSpcReduction="20000"/>
          </a:bodyPr>
          <a:lstStyle/>
          <a:p>
            <a:pPr lvl="0" algn="just"/>
            <a:r>
              <a:rPr lang="es-ES" dirty="0"/>
              <a:t>Establecer las capacidades posibles de planta a instalarse que estarán asociadas con los niveles posibles de demanda esperada del producto. Esto requiere estudios de mercado previos.</a:t>
            </a:r>
            <a:endParaRPr lang="es-AR" dirty="0"/>
          </a:p>
          <a:p>
            <a:pPr marL="0" indent="0" algn="just">
              <a:buNone/>
            </a:pPr>
            <a:r>
              <a:rPr lang="es-ES" dirty="0"/>
              <a:t> </a:t>
            </a:r>
            <a:endParaRPr lang="es-AR" dirty="0"/>
          </a:p>
          <a:p>
            <a:pPr lvl="0" algn="just"/>
            <a:r>
              <a:rPr lang="es-ES" dirty="0"/>
              <a:t>Diagramar el flujo del proceso productivo en etapas, en lazos de transporte y en puntos de almacenamiento temporal o definitivo con la finalidad de establecer métodos alternativos y calcular requerimientos físicos de insumos de cada caso. </a:t>
            </a:r>
            <a:endParaRPr lang="es-AR" dirty="0"/>
          </a:p>
          <a:p>
            <a:pPr marL="0" indent="0" algn="just">
              <a:buNone/>
            </a:pPr>
            <a:r>
              <a:rPr lang="es-ES" dirty="0"/>
              <a:t> </a:t>
            </a:r>
            <a:endParaRPr lang="es-AR" dirty="0"/>
          </a:p>
          <a:p>
            <a:pPr lvl="0" algn="just"/>
            <a:r>
              <a:rPr lang="es-ES" dirty="0"/>
              <a:t>Calcular los coeficientes de las combinaciones de insumos de mano de obra materiales y equipo para los niveles de producción planeados en cada tamaño de planta.</a:t>
            </a:r>
            <a:endParaRPr lang="es-AR" dirty="0"/>
          </a:p>
          <a:p>
            <a:pPr marL="0" indent="0" algn="just">
              <a:buNone/>
            </a:pPr>
            <a:r>
              <a:rPr lang="es-ES" dirty="0"/>
              <a:t> </a:t>
            </a:r>
            <a:endParaRPr lang="es-AR" dirty="0"/>
          </a:p>
          <a:p>
            <a:pPr lvl="0" algn="just"/>
            <a:r>
              <a:rPr lang="es-ES" dirty="0"/>
              <a:t>Sintetizar las etapas de procesos en plantas completas </a:t>
            </a:r>
            <a:r>
              <a:rPr lang="es-ES" dirty="0" smtClean="0"/>
              <a:t>y </a:t>
            </a:r>
            <a:r>
              <a:rPr lang="es-ES" dirty="0"/>
              <a:t>estimar los costos para cada tamaño de planta (CVT y CFT).</a:t>
            </a:r>
            <a:endParaRPr lang="es-AR" dirty="0"/>
          </a:p>
          <a:p>
            <a:pPr marL="0" indent="0" algn="just">
              <a:buNone/>
            </a:pPr>
            <a:r>
              <a:rPr lang="es-ES" dirty="0"/>
              <a:t> </a:t>
            </a:r>
            <a:endParaRPr lang="es-AR" dirty="0"/>
          </a:p>
          <a:p>
            <a:pPr lvl="0" algn="just"/>
            <a:r>
              <a:rPr lang="es-ES" dirty="0"/>
              <a:t>Derivar la función de costos medios de largo plazo para el conjunto de plantas posibles.</a:t>
            </a:r>
            <a:endParaRPr lang="es-AR" dirty="0"/>
          </a:p>
          <a:p>
            <a:pPr marL="0" indent="0" algn="just">
              <a:buNone/>
            </a:pPr>
            <a:r>
              <a:rPr lang="es-ES" dirty="0"/>
              <a:t> </a:t>
            </a:r>
            <a:endParaRPr lang="es-AR" dirty="0"/>
          </a:p>
          <a:p>
            <a:pPr lvl="0" algn="just"/>
            <a:r>
              <a:rPr lang="es-ES" dirty="0"/>
              <a:t>Incorporar los costos de transporte y almacenamiento en las curvas de costos ya estimada</a:t>
            </a:r>
            <a:r>
              <a:rPr lang="es-ES" dirty="0" smtClean="0"/>
              <a:t>.</a:t>
            </a:r>
            <a:endParaRPr lang="es-AR" dirty="0"/>
          </a:p>
        </p:txBody>
      </p:sp>
    </p:spTree>
    <p:extLst>
      <p:ext uri="{BB962C8B-B14F-4D97-AF65-F5344CB8AC3E}">
        <p14:creationId xmlns:p14="http://schemas.microsoft.com/office/powerpoint/2010/main" val="425265713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1605</Words>
  <Application>Microsoft Office PowerPoint</Application>
  <PresentationFormat>Panorámica</PresentationFormat>
  <Paragraphs>147</Paragraphs>
  <Slides>17</Slides>
  <Notes>1</Notes>
  <HiddenSlides>0</HiddenSlides>
  <MMClips>0</MMClips>
  <ScaleCrop>false</ScaleCrop>
  <HeadingPairs>
    <vt:vector size="8" baseType="variant">
      <vt:variant>
        <vt:lpstr>Fuentes usadas</vt:lpstr>
      </vt:variant>
      <vt:variant>
        <vt:i4>4</vt:i4>
      </vt:variant>
      <vt:variant>
        <vt:lpstr>Tema</vt:lpstr>
      </vt:variant>
      <vt:variant>
        <vt:i4>1</vt:i4>
      </vt:variant>
      <vt:variant>
        <vt:lpstr>Servidores OLE incrustados</vt:lpstr>
      </vt:variant>
      <vt:variant>
        <vt:i4>1</vt:i4>
      </vt:variant>
      <vt:variant>
        <vt:lpstr>Títulos de diapositiva</vt:lpstr>
      </vt:variant>
      <vt:variant>
        <vt:i4>17</vt:i4>
      </vt:variant>
    </vt:vector>
  </HeadingPairs>
  <TitlesOfParts>
    <vt:vector size="23" baseType="lpstr">
      <vt:lpstr>Arial</vt:lpstr>
      <vt:lpstr>Calibri</vt:lpstr>
      <vt:lpstr>Calibri Light</vt:lpstr>
      <vt:lpstr>Wingdings</vt:lpstr>
      <vt:lpstr>Tema de Office</vt:lpstr>
      <vt:lpstr>CorelDRAW.Graphic.14</vt:lpstr>
      <vt:lpstr>      ESTRATEGIAS PARA  TOMA DE DECISIONES EN LA EMPRESA Modalidad Virtual</vt:lpstr>
      <vt:lpstr>La teoría de la producción y los costos</vt:lpstr>
      <vt:lpstr>La producción: una revisión conceptual y analítica</vt:lpstr>
      <vt:lpstr>Revisión del papel de los costos en la empresa:   Su Tipología</vt:lpstr>
      <vt:lpstr>Los costos: instrumentos para la toma de decisiones (1)</vt:lpstr>
      <vt:lpstr>Los costos: instrumentos para la toma de decisiones (2)</vt:lpstr>
      <vt:lpstr>Métodos de estimación de costos</vt:lpstr>
      <vt:lpstr>Método basado en el enfoque económico –ingenieril (1) </vt:lpstr>
      <vt:lpstr>Método basado en el enfoque económico –ingenieril (2) Etapas:</vt:lpstr>
      <vt:lpstr>Método basado en el enfoque económico –ingenieril (3)</vt:lpstr>
      <vt:lpstr>El método de costeo basado en las actividades (ABC).  </vt:lpstr>
      <vt:lpstr>Conceptos previos para el ABC </vt:lpstr>
      <vt:lpstr>El modelo de Método del ABC</vt:lpstr>
      <vt:lpstr>Presentación de PowerPoint</vt:lpstr>
      <vt:lpstr>Etapas para la elaboración de un sistema de costos ABC </vt:lpstr>
      <vt:lpstr>Una disgresión final:  los costos en la fijación de los precios</vt:lpstr>
      <vt:lpstr>Casos de Aplicación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ESTRATEGIAS PARA  TOMA DE DECISIONES EN LA EMPRESA</dc:title>
  <dc:creator>Asis Inés del Valle</dc:creator>
  <cp:lastModifiedBy>Asis Inés del Valle</cp:lastModifiedBy>
  <cp:revision>12</cp:revision>
  <dcterms:created xsi:type="dcterms:W3CDTF">2018-10-07T23:52:04Z</dcterms:created>
  <dcterms:modified xsi:type="dcterms:W3CDTF">2020-09-08T21:03:25Z</dcterms:modified>
</cp:coreProperties>
</file>