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9" r:id="rId1"/>
  </p:sldMasterIdLst>
  <p:notesMasterIdLst>
    <p:notesMasterId r:id="rId31"/>
  </p:notesMasterIdLst>
  <p:sldIdLst>
    <p:sldId id="479" r:id="rId2"/>
    <p:sldId id="259" r:id="rId3"/>
    <p:sldId id="291" r:id="rId4"/>
    <p:sldId id="261" r:id="rId5"/>
    <p:sldId id="466" r:id="rId6"/>
    <p:sldId id="467" r:id="rId7"/>
    <p:sldId id="269" r:id="rId8"/>
    <p:sldId id="267" r:id="rId9"/>
    <p:sldId id="268" r:id="rId10"/>
    <p:sldId id="272" r:id="rId11"/>
    <p:sldId id="273" r:id="rId12"/>
    <p:sldId id="294" r:id="rId13"/>
    <p:sldId id="276" r:id="rId14"/>
    <p:sldId id="474" r:id="rId15"/>
    <p:sldId id="295" r:id="rId16"/>
    <p:sldId id="442" r:id="rId17"/>
    <p:sldId id="459" r:id="rId18"/>
    <p:sldId id="460" r:id="rId19"/>
    <p:sldId id="446" r:id="rId20"/>
    <p:sldId id="469" r:id="rId21"/>
    <p:sldId id="477" r:id="rId22"/>
    <p:sldId id="461" r:id="rId23"/>
    <p:sldId id="462" r:id="rId24"/>
    <p:sldId id="475" r:id="rId25"/>
    <p:sldId id="465" r:id="rId26"/>
    <p:sldId id="478" r:id="rId27"/>
    <p:sldId id="471" r:id="rId28"/>
    <p:sldId id="476" r:id="rId29"/>
    <p:sldId id="44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63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64" autoAdjust="0"/>
    <p:restoredTop sz="94660"/>
  </p:normalViewPr>
  <p:slideViewPr>
    <p:cSldViewPr snapToGrid="0">
      <p:cViewPr varScale="1">
        <p:scale>
          <a:sx n="74" d="100"/>
          <a:sy n="74" d="100"/>
        </p:scale>
        <p:origin x="5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esktop\modelo%20CVU.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Hoja1!$C$10</c:f>
              <c:strCache>
                <c:ptCount val="1"/>
                <c:pt idx="0">
                  <c:v>Ingresos totales</c:v>
                </c:pt>
              </c:strCache>
            </c:strRef>
          </c:tx>
          <c:spPr>
            <a:ln w="38100" cap="rnd" cmpd="sng" algn="ctr">
              <a:solidFill>
                <a:schemeClr val="accent1"/>
              </a:solidFill>
              <a:prstDash val="solid"/>
              <a:round/>
            </a:ln>
            <a:effectLst/>
          </c:spPr>
          <c:marker>
            <c:symbol val="none"/>
          </c:marker>
          <c:cat>
            <c:numRef>
              <c:f>Hoja1!$B$11:$B$21</c:f>
              <c:numCache>
                <c:formatCode>_ * #,##0_ ;_ * \-#,##0_ ;_ * "-"??_ ;_ @_ </c:formatCode>
                <c:ptCount val="11"/>
                <c:pt idx="0">
                  <c:v>0</c:v>
                </c:pt>
                <c:pt idx="1">
                  <c:v>100</c:v>
                </c:pt>
                <c:pt idx="2">
                  <c:v>200</c:v>
                </c:pt>
                <c:pt idx="3">
                  <c:v>300</c:v>
                </c:pt>
                <c:pt idx="4">
                  <c:v>400</c:v>
                </c:pt>
                <c:pt idx="5">
                  <c:v>500</c:v>
                </c:pt>
                <c:pt idx="6">
                  <c:v>600</c:v>
                </c:pt>
                <c:pt idx="7">
                  <c:v>700</c:v>
                </c:pt>
                <c:pt idx="8">
                  <c:v>800</c:v>
                </c:pt>
                <c:pt idx="9">
                  <c:v>900</c:v>
                </c:pt>
                <c:pt idx="10">
                  <c:v>1000</c:v>
                </c:pt>
              </c:numCache>
            </c:numRef>
          </c:cat>
          <c:val>
            <c:numRef>
              <c:f>Hoja1!$C$11:$C$21</c:f>
              <c:numCache>
                <c:formatCode>_ "$"\ * #,##0_ ;_ "$"\ * \-#,##0_ ;_ "$"\ * "-"??_ ;_ @_ </c:formatCode>
                <c:ptCount val="11"/>
                <c:pt idx="0">
                  <c:v>0</c:v>
                </c:pt>
                <c:pt idx="1">
                  <c:v>700000</c:v>
                </c:pt>
                <c:pt idx="2">
                  <c:v>1400000</c:v>
                </c:pt>
                <c:pt idx="3">
                  <c:v>2100000</c:v>
                </c:pt>
                <c:pt idx="4">
                  <c:v>2800000</c:v>
                </c:pt>
                <c:pt idx="5">
                  <c:v>3500000</c:v>
                </c:pt>
                <c:pt idx="6">
                  <c:v>4200000</c:v>
                </c:pt>
                <c:pt idx="7">
                  <c:v>4900000</c:v>
                </c:pt>
                <c:pt idx="8">
                  <c:v>5600000</c:v>
                </c:pt>
                <c:pt idx="9">
                  <c:v>6300000</c:v>
                </c:pt>
                <c:pt idx="10">
                  <c:v>7000000</c:v>
                </c:pt>
              </c:numCache>
            </c:numRef>
          </c:val>
          <c:smooth val="0"/>
          <c:extLst xmlns:c16r2="http://schemas.microsoft.com/office/drawing/2015/06/chart">
            <c:ext xmlns:c16="http://schemas.microsoft.com/office/drawing/2014/chart" uri="{C3380CC4-5D6E-409C-BE32-E72D297353CC}">
              <c16:uniqueId val="{00000000-0C11-47AF-BB79-728E3A982481}"/>
            </c:ext>
          </c:extLst>
        </c:ser>
        <c:ser>
          <c:idx val="1"/>
          <c:order val="1"/>
          <c:tx>
            <c:strRef>
              <c:f>Hoja1!$D$10</c:f>
              <c:strCache>
                <c:ptCount val="1"/>
                <c:pt idx="0">
                  <c:v>Costos Variables</c:v>
                </c:pt>
              </c:strCache>
            </c:strRef>
          </c:tx>
          <c:spPr>
            <a:ln w="38100" cap="rnd" cmpd="sng" algn="ctr">
              <a:solidFill>
                <a:schemeClr val="accent3"/>
              </a:solidFill>
              <a:prstDash val="solid"/>
              <a:round/>
            </a:ln>
            <a:effectLst/>
          </c:spPr>
          <c:marker>
            <c:symbol val="none"/>
          </c:marker>
          <c:cat>
            <c:numRef>
              <c:f>Hoja1!$B$11:$B$21</c:f>
              <c:numCache>
                <c:formatCode>_ * #,##0_ ;_ * \-#,##0_ ;_ * "-"??_ ;_ @_ </c:formatCode>
                <c:ptCount val="11"/>
                <c:pt idx="0">
                  <c:v>0</c:v>
                </c:pt>
                <c:pt idx="1">
                  <c:v>100</c:v>
                </c:pt>
                <c:pt idx="2">
                  <c:v>200</c:v>
                </c:pt>
                <c:pt idx="3">
                  <c:v>300</c:v>
                </c:pt>
                <c:pt idx="4">
                  <c:v>400</c:v>
                </c:pt>
                <c:pt idx="5">
                  <c:v>500</c:v>
                </c:pt>
                <c:pt idx="6">
                  <c:v>600</c:v>
                </c:pt>
                <c:pt idx="7">
                  <c:v>700</c:v>
                </c:pt>
                <c:pt idx="8">
                  <c:v>800</c:v>
                </c:pt>
                <c:pt idx="9">
                  <c:v>900</c:v>
                </c:pt>
                <c:pt idx="10">
                  <c:v>1000</c:v>
                </c:pt>
              </c:numCache>
            </c:numRef>
          </c:cat>
          <c:val>
            <c:numRef>
              <c:f>Hoja1!$D$11:$D$21</c:f>
              <c:numCache>
                <c:formatCode>_ "$"\ * #,##0_ ;_ "$"\ * \-#,##0_ ;_ "$"\ * "-"??_ ;_ @_ </c:formatCode>
                <c:ptCount val="11"/>
                <c:pt idx="0">
                  <c:v>0</c:v>
                </c:pt>
                <c:pt idx="1">
                  <c:v>400000</c:v>
                </c:pt>
                <c:pt idx="2">
                  <c:v>800000</c:v>
                </c:pt>
                <c:pt idx="3">
                  <c:v>1200000</c:v>
                </c:pt>
                <c:pt idx="4">
                  <c:v>1600000</c:v>
                </c:pt>
                <c:pt idx="5">
                  <c:v>2000000</c:v>
                </c:pt>
                <c:pt idx="6">
                  <c:v>2400000</c:v>
                </c:pt>
                <c:pt idx="7">
                  <c:v>2800000</c:v>
                </c:pt>
                <c:pt idx="8">
                  <c:v>3200000</c:v>
                </c:pt>
                <c:pt idx="9">
                  <c:v>3600000</c:v>
                </c:pt>
                <c:pt idx="10">
                  <c:v>4000000</c:v>
                </c:pt>
              </c:numCache>
            </c:numRef>
          </c:val>
          <c:smooth val="0"/>
          <c:extLst xmlns:c16r2="http://schemas.microsoft.com/office/drawing/2015/06/chart">
            <c:ext xmlns:c16="http://schemas.microsoft.com/office/drawing/2014/chart" uri="{C3380CC4-5D6E-409C-BE32-E72D297353CC}">
              <c16:uniqueId val="{00000001-0C11-47AF-BB79-728E3A982481}"/>
            </c:ext>
          </c:extLst>
        </c:ser>
        <c:ser>
          <c:idx val="2"/>
          <c:order val="2"/>
          <c:tx>
            <c:strRef>
              <c:f>Hoja1!$E$10</c:f>
              <c:strCache>
                <c:ptCount val="1"/>
                <c:pt idx="0">
                  <c:v>Costos Fijos</c:v>
                </c:pt>
              </c:strCache>
            </c:strRef>
          </c:tx>
          <c:spPr>
            <a:ln w="38100" cap="rnd" cmpd="sng" algn="ctr">
              <a:solidFill>
                <a:schemeClr val="accent5"/>
              </a:solidFill>
              <a:prstDash val="solid"/>
              <a:round/>
            </a:ln>
            <a:effectLst/>
          </c:spPr>
          <c:marker>
            <c:symbol val="none"/>
          </c:marker>
          <c:cat>
            <c:numRef>
              <c:f>Hoja1!$B$11:$B$21</c:f>
              <c:numCache>
                <c:formatCode>_ * #,##0_ ;_ * \-#,##0_ ;_ * "-"??_ ;_ @_ </c:formatCode>
                <c:ptCount val="11"/>
                <c:pt idx="0">
                  <c:v>0</c:v>
                </c:pt>
                <c:pt idx="1">
                  <c:v>100</c:v>
                </c:pt>
                <c:pt idx="2">
                  <c:v>200</c:v>
                </c:pt>
                <c:pt idx="3">
                  <c:v>300</c:v>
                </c:pt>
                <c:pt idx="4">
                  <c:v>400</c:v>
                </c:pt>
                <c:pt idx="5">
                  <c:v>500</c:v>
                </c:pt>
                <c:pt idx="6">
                  <c:v>600</c:v>
                </c:pt>
                <c:pt idx="7">
                  <c:v>700</c:v>
                </c:pt>
                <c:pt idx="8">
                  <c:v>800</c:v>
                </c:pt>
                <c:pt idx="9">
                  <c:v>900</c:v>
                </c:pt>
                <c:pt idx="10">
                  <c:v>1000</c:v>
                </c:pt>
              </c:numCache>
            </c:numRef>
          </c:cat>
          <c:val>
            <c:numRef>
              <c:f>Hoja1!$E$11:$E$21</c:f>
              <c:numCache>
                <c:formatCode>_ "$"\ * #,##0_ ;_ "$"\ * \-#,##0_ ;_ "$"\ * "-"??_ ;_ @_ </c:formatCode>
                <c:ptCount val="11"/>
                <c:pt idx="0">
                  <c:v>1800000</c:v>
                </c:pt>
                <c:pt idx="1">
                  <c:v>1800000</c:v>
                </c:pt>
                <c:pt idx="2">
                  <c:v>1800000</c:v>
                </c:pt>
                <c:pt idx="3">
                  <c:v>1800000</c:v>
                </c:pt>
                <c:pt idx="4">
                  <c:v>1800000</c:v>
                </c:pt>
                <c:pt idx="5">
                  <c:v>1800000</c:v>
                </c:pt>
                <c:pt idx="6">
                  <c:v>1800000</c:v>
                </c:pt>
                <c:pt idx="7">
                  <c:v>1800000</c:v>
                </c:pt>
                <c:pt idx="8">
                  <c:v>1800000</c:v>
                </c:pt>
                <c:pt idx="9">
                  <c:v>1800000</c:v>
                </c:pt>
                <c:pt idx="10">
                  <c:v>1800000</c:v>
                </c:pt>
              </c:numCache>
            </c:numRef>
          </c:val>
          <c:smooth val="0"/>
          <c:extLst xmlns:c16r2="http://schemas.microsoft.com/office/drawing/2015/06/chart">
            <c:ext xmlns:c16="http://schemas.microsoft.com/office/drawing/2014/chart" uri="{C3380CC4-5D6E-409C-BE32-E72D297353CC}">
              <c16:uniqueId val="{00000002-0C11-47AF-BB79-728E3A982481}"/>
            </c:ext>
          </c:extLst>
        </c:ser>
        <c:ser>
          <c:idx val="3"/>
          <c:order val="3"/>
          <c:tx>
            <c:strRef>
              <c:f>Hoja1!$F$10</c:f>
              <c:strCache>
                <c:ptCount val="1"/>
                <c:pt idx="0">
                  <c:v>Costo Total</c:v>
                </c:pt>
              </c:strCache>
            </c:strRef>
          </c:tx>
          <c:spPr>
            <a:ln w="38100" cap="rnd" cmpd="sng" algn="ctr">
              <a:solidFill>
                <a:schemeClr val="accent1">
                  <a:lumMod val="60000"/>
                </a:schemeClr>
              </a:solidFill>
              <a:prstDash val="solid"/>
              <a:round/>
            </a:ln>
            <a:effectLst/>
          </c:spPr>
          <c:marker>
            <c:symbol val="none"/>
          </c:marker>
          <c:cat>
            <c:numRef>
              <c:f>Hoja1!$B$11:$B$21</c:f>
              <c:numCache>
                <c:formatCode>_ * #,##0_ ;_ * \-#,##0_ ;_ * "-"??_ ;_ @_ </c:formatCode>
                <c:ptCount val="11"/>
                <c:pt idx="0">
                  <c:v>0</c:v>
                </c:pt>
                <c:pt idx="1">
                  <c:v>100</c:v>
                </c:pt>
                <c:pt idx="2">
                  <c:v>200</c:v>
                </c:pt>
                <c:pt idx="3">
                  <c:v>300</c:v>
                </c:pt>
                <c:pt idx="4">
                  <c:v>400</c:v>
                </c:pt>
                <c:pt idx="5">
                  <c:v>500</c:v>
                </c:pt>
                <c:pt idx="6">
                  <c:v>600</c:v>
                </c:pt>
                <c:pt idx="7">
                  <c:v>700</c:v>
                </c:pt>
                <c:pt idx="8">
                  <c:v>800</c:v>
                </c:pt>
                <c:pt idx="9">
                  <c:v>900</c:v>
                </c:pt>
                <c:pt idx="10">
                  <c:v>1000</c:v>
                </c:pt>
              </c:numCache>
            </c:numRef>
          </c:cat>
          <c:val>
            <c:numRef>
              <c:f>Hoja1!$F$11:$F$21</c:f>
              <c:numCache>
                <c:formatCode>_ "$"\ * #,##0_ ;_ "$"\ * \-#,##0_ ;_ "$"\ * "-"??_ ;_ @_ </c:formatCode>
                <c:ptCount val="11"/>
                <c:pt idx="0">
                  <c:v>1800000</c:v>
                </c:pt>
                <c:pt idx="1">
                  <c:v>2200000</c:v>
                </c:pt>
                <c:pt idx="2">
                  <c:v>2600000</c:v>
                </c:pt>
                <c:pt idx="3">
                  <c:v>3000000</c:v>
                </c:pt>
                <c:pt idx="4">
                  <c:v>3400000</c:v>
                </c:pt>
                <c:pt idx="5">
                  <c:v>3800000</c:v>
                </c:pt>
                <c:pt idx="6">
                  <c:v>4200000</c:v>
                </c:pt>
                <c:pt idx="7">
                  <c:v>4600000</c:v>
                </c:pt>
                <c:pt idx="8">
                  <c:v>5000000</c:v>
                </c:pt>
                <c:pt idx="9">
                  <c:v>5400000</c:v>
                </c:pt>
                <c:pt idx="10">
                  <c:v>5800000</c:v>
                </c:pt>
              </c:numCache>
            </c:numRef>
          </c:val>
          <c:smooth val="0"/>
          <c:extLst xmlns:c16r2="http://schemas.microsoft.com/office/drawing/2015/06/chart">
            <c:ext xmlns:c16="http://schemas.microsoft.com/office/drawing/2014/chart" uri="{C3380CC4-5D6E-409C-BE32-E72D297353CC}">
              <c16:uniqueId val="{00000003-0C11-47AF-BB79-728E3A982481}"/>
            </c:ext>
          </c:extLst>
        </c:ser>
        <c:dLbls>
          <c:showLegendKey val="0"/>
          <c:showVal val="0"/>
          <c:showCatName val="0"/>
          <c:showSerName val="0"/>
          <c:showPercent val="0"/>
          <c:showBubbleSize val="0"/>
        </c:dLbls>
        <c:smooth val="0"/>
        <c:axId val="2072281328"/>
        <c:axId val="242100208"/>
      </c:lineChart>
      <c:catAx>
        <c:axId val="2072281328"/>
        <c:scaling>
          <c:orientation val="minMax"/>
        </c:scaling>
        <c:delete val="0"/>
        <c:axPos val="b"/>
        <c:numFmt formatCode="_ * #,##0_ ;_ * \-#,##0_ ;_ * &quot;-&quot;??_ ;_ @_ " sourceLinked="1"/>
        <c:majorTickMark val="none"/>
        <c:minorTickMark val="none"/>
        <c:tickLblPos val="nextTo"/>
        <c:spPr>
          <a:noFill/>
          <a:ln w="12700" cap="flat" cmpd="sng" algn="ctr">
            <a:solidFill>
              <a:schemeClr val="tx1">
                <a:tint val="75000"/>
              </a:schemeClr>
            </a:solidFill>
            <a:prstDash val="solid"/>
            <a:round/>
          </a:ln>
          <a:effectLst/>
        </c:spPr>
        <c:txPr>
          <a:bodyPr rot="-6000000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es-AR"/>
          </a:p>
        </c:txPr>
        <c:crossAx val="242100208"/>
        <c:crosses val="autoZero"/>
        <c:auto val="1"/>
        <c:lblAlgn val="ctr"/>
        <c:lblOffset val="100"/>
        <c:noMultiLvlLbl val="0"/>
      </c:catAx>
      <c:valAx>
        <c:axId val="242100208"/>
        <c:scaling>
          <c:orientation val="minMax"/>
        </c:scaling>
        <c:delete val="0"/>
        <c:axPos val="l"/>
        <c:title>
          <c:tx>
            <c:rich>
              <a:bodyPr rot="-5400000" spcFirstLastPara="1" vertOverflow="ellipsis" vert="horz" wrap="square" anchor="ctr" anchorCtr="1"/>
              <a:lstStyle/>
              <a:p>
                <a:pPr>
                  <a:defRPr sz="1500" b="1" i="0" u="none" strike="noStrike" kern="1200" baseline="0">
                    <a:solidFill>
                      <a:schemeClr val="tx1"/>
                    </a:solidFill>
                    <a:latin typeface="+mn-lt"/>
                    <a:ea typeface="+mn-ea"/>
                    <a:cs typeface="+mn-cs"/>
                  </a:defRPr>
                </a:pPr>
                <a:r>
                  <a:rPr lang="es-AR" sz="1500" dirty="0"/>
                  <a:t>ventas</a:t>
                </a:r>
                <a:endParaRPr lang="en-US" sz="1500" dirty="0"/>
              </a:p>
            </c:rich>
          </c:tx>
          <c:layout/>
          <c:overlay val="0"/>
          <c:spPr>
            <a:noFill/>
            <a:ln>
              <a:noFill/>
            </a:ln>
            <a:effectLst/>
          </c:spPr>
          <c:txPr>
            <a:bodyPr rot="-5400000" spcFirstLastPara="1" vertOverflow="ellipsis" vert="horz" wrap="square" anchor="ctr" anchorCtr="1"/>
            <a:lstStyle/>
            <a:p>
              <a:pPr>
                <a:defRPr sz="1500" b="1" i="0" u="none" strike="noStrike" kern="1200" baseline="0">
                  <a:solidFill>
                    <a:schemeClr val="tx1"/>
                  </a:solidFill>
                  <a:latin typeface="+mn-lt"/>
                  <a:ea typeface="+mn-ea"/>
                  <a:cs typeface="+mn-cs"/>
                </a:defRPr>
              </a:pPr>
              <a:endParaRPr lang="es-AR"/>
            </a:p>
          </c:txPr>
        </c:title>
        <c:numFmt formatCode="_ &quot;$&quot;\ * #,##0_ ;_ &quot;$&quot;\ * \-#,##0_ ;_ &quot;$&quot;\ * &quot;-&quot;??_ ;_ @_ " sourceLinked="1"/>
        <c:majorTickMark val="none"/>
        <c:minorTickMark val="none"/>
        <c:tickLblPos val="nextTo"/>
        <c:spPr>
          <a:noFill/>
          <a:ln w="12700" cap="flat" cmpd="sng" algn="ctr">
            <a:solidFill>
              <a:schemeClr val="tx1">
                <a:tint val="75000"/>
              </a:schemeClr>
            </a:solidFill>
            <a:prstDash val="solid"/>
            <a:round/>
          </a:ln>
          <a:effectLst/>
        </c:spPr>
        <c:txPr>
          <a:bodyPr rot="-6000000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es-AR"/>
          </a:p>
        </c:txPr>
        <c:crossAx val="207228132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s-AR"/>
        </a:p>
      </c:txPr>
    </c:legend>
    <c:plotVisOnly val="1"/>
    <c:dispBlanksAs val="gap"/>
    <c:showDLblsOverMax val="0"/>
  </c:chart>
  <c:spPr>
    <a:noFill/>
    <a:ln w="12700" cap="flat" cmpd="sng" algn="ctr">
      <a:noFill/>
      <a:prstDash val="solid"/>
    </a:ln>
    <a:effectLst/>
  </c:spPr>
  <c:txPr>
    <a:bodyPr/>
    <a:lstStyle/>
    <a:p>
      <a:pPr>
        <a:defRPr/>
      </a:pPr>
      <a:endParaRPr lang="es-A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s-AR" sz="2000" dirty="0"/>
              <a:t>GRÁFICO</a:t>
            </a:r>
            <a:r>
              <a:rPr lang="es-AR" sz="2000" baseline="0" dirty="0"/>
              <a:t> UTILIDAD VOLUMEN</a:t>
            </a:r>
            <a:endParaRPr lang="es-AR" sz="2000" dirty="0"/>
          </a:p>
        </c:rich>
      </c:tx>
      <c:layout>
        <c:manualLayout>
          <c:xMode val="edge"/>
          <c:yMode val="edge"/>
          <c:x val="0.41405650486936968"/>
          <c:y val="2.1431384448450875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AR"/>
        </a:p>
      </c:txPr>
    </c:title>
    <c:autoTitleDeleted val="0"/>
    <c:plotArea>
      <c:layout/>
      <c:lineChart>
        <c:grouping val="stacked"/>
        <c:varyColors val="0"/>
        <c:ser>
          <c:idx val="0"/>
          <c:order val="0"/>
          <c:tx>
            <c:strRef>
              <c:f>Hoja1!$B$6</c:f>
              <c:strCache>
                <c:ptCount val="1"/>
                <c:pt idx="0">
                  <c:v>Cantidades</c:v>
                </c:pt>
              </c:strCache>
            </c:strRef>
          </c:tx>
          <c:spPr>
            <a:ln w="28575" cap="rnd">
              <a:solidFill>
                <a:schemeClr val="accent1"/>
              </a:solidFill>
              <a:round/>
            </a:ln>
            <a:effectLst/>
          </c:spPr>
          <c:marker>
            <c:symbol val="none"/>
          </c:marker>
          <c:val>
            <c:numRef>
              <c:f>Hoja1!$B$7:$B$16</c:f>
              <c:numCache>
                <c:formatCode>General</c:formatCode>
                <c:ptCount val="10"/>
                <c:pt idx="0">
                  <c:v>100</c:v>
                </c:pt>
                <c:pt idx="1">
                  <c:v>200</c:v>
                </c:pt>
                <c:pt idx="2">
                  <c:v>300</c:v>
                </c:pt>
                <c:pt idx="3">
                  <c:v>400</c:v>
                </c:pt>
                <c:pt idx="4">
                  <c:v>500</c:v>
                </c:pt>
                <c:pt idx="5">
                  <c:v>600</c:v>
                </c:pt>
                <c:pt idx="6">
                  <c:v>700</c:v>
                </c:pt>
                <c:pt idx="7">
                  <c:v>800</c:v>
                </c:pt>
                <c:pt idx="8">
                  <c:v>900</c:v>
                </c:pt>
                <c:pt idx="9">
                  <c:v>1000</c:v>
                </c:pt>
              </c:numCache>
            </c:numRef>
          </c:val>
          <c:smooth val="0"/>
          <c:extLst xmlns:c16r2="http://schemas.microsoft.com/office/drawing/2015/06/chart">
            <c:ext xmlns:c16="http://schemas.microsoft.com/office/drawing/2014/chart" uri="{C3380CC4-5D6E-409C-BE32-E72D297353CC}">
              <c16:uniqueId val="{00000000-325F-4E4D-9F30-180FB4BD5246}"/>
            </c:ext>
          </c:extLst>
        </c:ser>
        <c:ser>
          <c:idx val="1"/>
          <c:order val="1"/>
          <c:tx>
            <c:strRef>
              <c:f>Hoja1!$C$6</c:f>
              <c:strCache>
                <c:ptCount val="1"/>
                <c:pt idx="0">
                  <c:v>R OP</c:v>
                </c:pt>
              </c:strCache>
            </c:strRef>
          </c:tx>
          <c:spPr>
            <a:ln w="28575" cap="rnd">
              <a:solidFill>
                <a:schemeClr val="accent2"/>
              </a:solidFill>
              <a:round/>
            </a:ln>
            <a:effectLst/>
          </c:spPr>
          <c:marker>
            <c:symbol val="none"/>
          </c:marker>
          <c:val>
            <c:numRef>
              <c:f>Hoja1!$C$7:$C$16</c:f>
              <c:numCache>
                <c:formatCode>General</c:formatCode>
                <c:ptCount val="10"/>
                <c:pt idx="0">
                  <c:v>-1500000</c:v>
                </c:pt>
                <c:pt idx="1">
                  <c:v>-1200000</c:v>
                </c:pt>
                <c:pt idx="2">
                  <c:v>-900000</c:v>
                </c:pt>
                <c:pt idx="3">
                  <c:v>-600000</c:v>
                </c:pt>
                <c:pt idx="4">
                  <c:v>-300000</c:v>
                </c:pt>
                <c:pt idx="5">
                  <c:v>0</c:v>
                </c:pt>
                <c:pt idx="6">
                  <c:v>300000</c:v>
                </c:pt>
                <c:pt idx="7">
                  <c:v>600000</c:v>
                </c:pt>
                <c:pt idx="8">
                  <c:v>900000</c:v>
                </c:pt>
                <c:pt idx="9">
                  <c:v>1200000</c:v>
                </c:pt>
              </c:numCache>
            </c:numRef>
          </c:val>
          <c:smooth val="0"/>
          <c:extLst xmlns:c16r2="http://schemas.microsoft.com/office/drawing/2015/06/chart">
            <c:ext xmlns:c16="http://schemas.microsoft.com/office/drawing/2014/chart" uri="{C3380CC4-5D6E-409C-BE32-E72D297353CC}">
              <c16:uniqueId val="{00000001-325F-4E4D-9F30-180FB4BD5246}"/>
            </c:ext>
          </c:extLst>
        </c:ser>
        <c:dLbls>
          <c:showLegendKey val="0"/>
          <c:showVal val="0"/>
          <c:showCatName val="0"/>
          <c:showSerName val="0"/>
          <c:showPercent val="0"/>
          <c:showBubbleSize val="0"/>
        </c:dLbls>
        <c:smooth val="0"/>
        <c:axId val="242101296"/>
        <c:axId val="242101840"/>
      </c:lineChart>
      <c:catAx>
        <c:axId val="24210129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AR"/>
          </a:p>
        </c:txPr>
        <c:crossAx val="242101840"/>
        <c:crosses val="autoZero"/>
        <c:auto val="1"/>
        <c:lblAlgn val="ctr"/>
        <c:lblOffset val="100"/>
        <c:noMultiLvlLbl val="0"/>
      </c:catAx>
      <c:valAx>
        <c:axId val="242101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s-AR"/>
          </a:p>
        </c:txPr>
        <c:crossAx val="24210129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zero"/>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drawing1.xml><?xml version="1.0" encoding="utf-8"?>
<c:userShapes xmlns:c="http://schemas.openxmlformats.org/drawingml/2006/chart">
  <cdr:relSizeAnchor xmlns:cdr="http://schemas.openxmlformats.org/drawingml/2006/chartDrawing">
    <cdr:from>
      <cdr:x>0.16071</cdr:x>
      <cdr:y>0.4507</cdr:y>
    </cdr:from>
    <cdr:to>
      <cdr:x>0.53571</cdr:x>
      <cdr:y>0.4507</cdr:y>
    </cdr:to>
    <cdr:sp macro="" textlink="">
      <cdr:nvSpPr>
        <cdr:cNvPr id="3" name="2 Conector recto"/>
        <cdr:cNvSpPr/>
      </cdr:nvSpPr>
      <cdr:spPr>
        <a:xfrm xmlns:a="http://schemas.openxmlformats.org/drawingml/2006/main">
          <a:off x="1285884" y="2286016"/>
          <a:ext cx="3000396" cy="0"/>
        </a:xfrm>
        <a:prstGeom xmlns:a="http://schemas.openxmlformats.org/drawingml/2006/main" prst="line">
          <a:avLst/>
        </a:prstGeom>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0.48214</cdr:x>
      <cdr:y>0.92958</cdr:y>
    </cdr:from>
    <cdr:to>
      <cdr:x>0.57143</cdr:x>
      <cdr:y>0.97183</cdr:y>
    </cdr:to>
    <cdr:sp macro="" textlink="">
      <cdr:nvSpPr>
        <cdr:cNvPr id="4" name="5 Elipse"/>
        <cdr:cNvSpPr/>
      </cdr:nvSpPr>
      <cdr:spPr>
        <a:xfrm xmlns:a="http://schemas.openxmlformats.org/drawingml/2006/main">
          <a:off x="3857652" y="4714908"/>
          <a:ext cx="714380" cy="214314"/>
        </a:xfrm>
        <a:prstGeom xmlns:a="http://schemas.openxmlformats.org/drawingml/2006/main" prst="ellipse">
          <a:avLst/>
        </a:prstGeom>
        <a:solidFill xmlns:a="http://schemas.openxmlformats.org/drawingml/2006/main">
          <a:srgbClr val="FFF39D"/>
        </a:solidFill>
        <a:ln xmlns:a="http://schemas.openxmlformats.org/drawingml/2006/main" w="25400" cap="flat" cmpd="sng" algn="ctr">
          <a:solidFill>
            <a:srgbClr val="FE8637">
              <a:shade val="50000"/>
            </a:srgbClr>
          </a:solidFill>
          <a:prstDash val="solid"/>
        </a:ln>
        <a:effectLst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s-ES"/>
          </a:defPPr>
          <a:lvl1pPr marL="0" algn="l" defTabSz="914400" rtl="0" eaLnBrk="1" latinLnBrk="0" hangingPunct="1">
            <a:defRPr sz="1800" kern="1200">
              <a:solidFill>
                <a:sysClr val="window" lastClr="FFFFFF"/>
              </a:solidFill>
              <a:latin typeface="Century Schoolbook"/>
            </a:defRPr>
          </a:lvl1pPr>
          <a:lvl2pPr marL="457200" algn="l" defTabSz="914400" rtl="0" eaLnBrk="1" latinLnBrk="0" hangingPunct="1">
            <a:defRPr sz="1800" kern="1200">
              <a:solidFill>
                <a:sysClr val="window" lastClr="FFFFFF"/>
              </a:solidFill>
              <a:latin typeface="Century Schoolbook"/>
            </a:defRPr>
          </a:lvl2pPr>
          <a:lvl3pPr marL="914400" algn="l" defTabSz="914400" rtl="0" eaLnBrk="1" latinLnBrk="0" hangingPunct="1">
            <a:defRPr sz="1800" kern="1200">
              <a:solidFill>
                <a:sysClr val="window" lastClr="FFFFFF"/>
              </a:solidFill>
              <a:latin typeface="Century Schoolbook"/>
            </a:defRPr>
          </a:lvl3pPr>
          <a:lvl4pPr marL="1371600" algn="l" defTabSz="914400" rtl="0" eaLnBrk="1" latinLnBrk="0" hangingPunct="1">
            <a:defRPr sz="1800" kern="1200">
              <a:solidFill>
                <a:sysClr val="window" lastClr="FFFFFF"/>
              </a:solidFill>
              <a:latin typeface="Century Schoolbook"/>
            </a:defRPr>
          </a:lvl4pPr>
          <a:lvl5pPr marL="1828800" algn="l" defTabSz="914400" rtl="0" eaLnBrk="1" latinLnBrk="0" hangingPunct="1">
            <a:defRPr sz="1800" kern="1200">
              <a:solidFill>
                <a:sysClr val="window" lastClr="FFFFFF"/>
              </a:solidFill>
              <a:latin typeface="Century Schoolbook"/>
            </a:defRPr>
          </a:lvl5pPr>
          <a:lvl6pPr marL="2286000" algn="l" defTabSz="914400" rtl="0" eaLnBrk="1" latinLnBrk="0" hangingPunct="1">
            <a:defRPr sz="1800" kern="1200">
              <a:solidFill>
                <a:sysClr val="window" lastClr="FFFFFF"/>
              </a:solidFill>
              <a:latin typeface="Century Schoolbook"/>
            </a:defRPr>
          </a:lvl6pPr>
          <a:lvl7pPr marL="2743200" algn="l" defTabSz="914400" rtl="0" eaLnBrk="1" latinLnBrk="0" hangingPunct="1">
            <a:defRPr sz="1800" kern="1200">
              <a:solidFill>
                <a:sysClr val="window" lastClr="FFFFFF"/>
              </a:solidFill>
              <a:latin typeface="Century Schoolbook"/>
            </a:defRPr>
          </a:lvl7pPr>
          <a:lvl8pPr marL="3200400" algn="l" defTabSz="914400" rtl="0" eaLnBrk="1" latinLnBrk="0" hangingPunct="1">
            <a:defRPr sz="1800" kern="1200">
              <a:solidFill>
                <a:sysClr val="window" lastClr="FFFFFF"/>
              </a:solidFill>
              <a:latin typeface="Century Schoolbook"/>
            </a:defRPr>
          </a:lvl8pPr>
          <a:lvl9pPr marL="3657600" algn="l" defTabSz="914400" rtl="0" eaLnBrk="1" latinLnBrk="0" hangingPunct="1">
            <a:defRPr sz="1800" kern="1200">
              <a:solidFill>
                <a:sysClr val="window" lastClr="FFFFFF"/>
              </a:solidFill>
              <a:latin typeface="Century Schoolbook"/>
            </a:defRPr>
          </a:lvl9pPr>
        </a:lstStyle>
        <a:p xmlns:a="http://schemas.openxmlformats.org/drawingml/2006/main">
          <a:pPr algn="ctr"/>
          <a:r>
            <a:rPr lang="es-AR" sz="1400" dirty="0">
              <a:solidFill>
                <a:sysClr val="windowText" lastClr="000000"/>
              </a:solidFill>
            </a:rPr>
            <a:t>Q*</a:t>
          </a:r>
          <a:endParaRPr lang="en-US" sz="1400" dirty="0">
            <a:solidFill>
              <a:sysClr val="windowText" lastClr="00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D06B1A-B2F0-484E-B24A-7AF3D4535C70}" type="datetimeFigureOut">
              <a:rPr lang="es-AR" smtClean="0"/>
              <a:t>29/09/2020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CA454-8ADE-47F3-8BD3-CE2C1763BA12}" type="slidenum">
              <a:rPr lang="es-AR" smtClean="0"/>
              <a:t>‹Nº›</a:t>
            </a:fld>
            <a:endParaRPr lang="es-AR"/>
          </a:p>
        </p:txBody>
      </p:sp>
    </p:spTree>
    <p:extLst>
      <p:ext uri="{BB962C8B-B14F-4D97-AF65-F5344CB8AC3E}">
        <p14:creationId xmlns:p14="http://schemas.microsoft.com/office/powerpoint/2010/main" val="1198282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700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1156892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9129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228073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9/29/2020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50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749703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9/29/2020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105542068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9/29/2020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48208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278504F-A551-4DE0-9316-4DCD1D8CC752}" type="datetimeFigureOut">
              <a:rPr lang="en-US" smtClean="0"/>
              <a:t>9/29/2020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713637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BE4249-C0D0-4B06-8692-E8BB871AF643}" type="datetimeFigureOut">
              <a:rPr lang="en-US" smtClean="0"/>
              <a:t>9/29/2020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353812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042B0DB6-F5C7-45FB-8CF3-31B45F9C2DAC}" type="datetimeFigureOut">
              <a:rPr lang="en-US" smtClean="0"/>
              <a:t>9/29/2020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355292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160EA64-D806-43AC-9DF2-F8C432F32B4C}" type="datetimeFigureOut">
              <a:rPr lang="en-US" smtClean="0"/>
              <a:t>9/29/2020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7A6979-0714-4377-B894-6BE4C2D6E202}" type="slidenum">
              <a:rPr lang="en-US" smtClean="0"/>
              <a:pPr/>
              <a:t>‹Nº›</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71242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4410"/>
            <a:ext cx="9144000" cy="1571223"/>
          </a:xfrm>
        </p:spPr>
        <p:txBody>
          <a:bodyPr>
            <a:normAutofit fontScale="90000"/>
          </a:bodyPr>
          <a:lstStyle/>
          <a:p>
            <a:pPr algn="ctr"/>
            <a:r>
              <a:rPr lang="es-ES" b="1" dirty="0" smtClean="0"/>
              <a:t/>
            </a:r>
            <a:br>
              <a:rPr lang="es-ES" b="1" dirty="0" smtClean="0"/>
            </a:br>
            <a:r>
              <a:rPr lang="es-ES" b="1" dirty="0" smtClean="0"/>
              <a:t/>
            </a:r>
            <a:br>
              <a:rPr lang="es-ES" b="1" dirty="0" smtClean="0"/>
            </a:br>
            <a:r>
              <a:rPr lang="es-ES" b="1" dirty="0"/>
              <a:t/>
            </a:r>
            <a:br>
              <a:rPr lang="es-ES" b="1" dirty="0"/>
            </a:br>
            <a:r>
              <a:rPr lang="es-ES" b="1" dirty="0" smtClean="0"/>
              <a:t/>
            </a:r>
            <a:br>
              <a:rPr lang="es-ES" b="1" dirty="0" smtClean="0"/>
            </a:br>
            <a:r>
              <a:rPr lang="es-ES" b="1" dirty="0"/>
              <a:t/>
            </a:r>
            <a:br>
              <a:rPr lang="es-ES" b="1" dirty="0"/>
            </a:br>
            <a:r>
              <a:rPr lang="es-ES" b="1" dirty="0" smtClean="0"/>
              <a:t/>
            </a:r>
            <a:br>
              <a:rPr lang="es-ES" b="1" dirty="0" smtClean="0"/>
            </a:br>
            <a:r>
              <a:rPr lang="es-ES" sz="4000" b="1" dirty="0" smtClean="0"/>
              <a:t>ESTRATEGIAS </a:t>
            </a:r>
            <a:r>
              <a:rPr lang="es-ES" sz="4000" b="1" dirty="0"/>
              <a:t>PARA  TOMA DE DECISIONES EN LA </a:t>
            </a:r>
            <a:r>
              <a:rPr lang="es-ES" sz="4000" b="1" dirty="0" smtClean="0"/>
              <a:t>EMPRESA</a:t>
            </a:r>
            <a:br>
              <a:rPr lang="es-ES" sz="4000" b="1" dirty="0" smtClean="0"/>
            </a:br>
            <a:r>
              <a:rPr lang="es-ES" sz="2700" b="1" dirty="0" smtClean="0"/>
              <a:t>Modalidad Virtual</a:t>
            </a:r>
            <a:endParaRPr lang="es-AR" sz="2700" dirty="0"/>
          </a:p>
        </p:txBody>
      </p:sp>
      <p:sp>
        <p:nvSpPr>
          <p:cNvPr id="3" name="Subtítulo 2"/>
          <p:cNvSpPr>
            <a:spLocks noGrp="1"/>
          </p:cNvSpPr>
          <p:nvPr>
            <p:ph type="subTitle" idx="1"/>
          </p:nvPr>
        </p:nvSpPr>
        <p:spPr>
          <a:xfrm>
            <a:off x="1524000" y="4185634"/>
            <a:ext cx="9144000" cy="2318196"/>
          </a:xfrm>
        </p:spPr>
        <p:txBody>
          <a:bodyPr>
            <a:normAutofit fontScale="92500" lnSpcReduction="10000"/>
          </a:bodyPr>
          <a:lstStyle/>
          <a:p>
            <a:endParaRPr lang="es-ES" dirty="0" smtClean="0"/>
          </a:p>
          <a:p>
            <a:pPr algn="ctr"/>
            <a:r>
              <a:rPr lang="es-ES" sz="2800" b="1" dirty="0" smtClean="0">
                <a:solidFill>
                  <a:schemeClr val="tx1"/>
                </a:solidFill>
              </a:rPr>
              <a:t>MODULO </a:t>
            </a:r>
            <a:r>
              <a:rPr lang="es-ES" sz="2800" b="1" dirty="0" smtClean="0">
                <a:solidFill>
                  <a:schemeClr val="tx1"/>
                </a:solidFill>
              </a:rPr>
              <a:t>3</a:t>
            </a:r>
            <a:endParaRPr lang="es-ES" sz="2800" b="1" dirty="0" smtClean="0">
              <a:solidFill>
                <a:schemeClr val="tx1"/>
              </a:solidFill>
            </a:endParaRPr>
          </a:p>
          <a:p>
            <a:pPr algn="ctr"/>
            <a:r>
              <a:rPr lang="es-ES" sz="2800" b="1" i="1" dirty="0">
                <a:solidFill>
                  <a:schemeClr val="tx1"/>
                </a:solidFill>
              </a:rPr>
              <a:t>Herramientas para la gestión: el punto óptimo</a:t>
            </a:r>
            <a:endParaRPr lang="es-ES" sz="2800" b="1" dirty="0">
              <a:solidFill>
                <a:schemeClr val="tx1"/>
              </a:solidFill>
            </a:endParaRPr>
          </a:p>
          <a:p>
            <a:pPr algn="ctr"/>
            <a:r>
              <a:rPr lang="es-ES" sz="2200" b="1" i="1" dirty="0" smtClean="0">
                <a:solidFill>
                  <a:schemeClr val="tx1"/>
                </a:solidFill>
              </a:rPr>
              <a:t>Inés </a:t>
            </a:r>
            <a:r>
              <a:rPr lang="es-ES" sz="2200" b="1" i="1" dirty="0">
                <a:solidFill>
                  <a:schemeClr val="tx1"/>
                </a:solidFill>
              </a:rPr>
              <a:t>del Valle </a:t>
            </a:r>
            <a:r>
              <a:rPr lang="es-ES" sz="2200" b="1" i="1" dirty="0" smtClean="0">
                <a:solidFill>
                  <a:schemeClr val="tx1"/>
                </a:solidFill>
              </a:rPr>
              <a:t>Asis</a:t>
            </a:r>
          </a:p>
          <a:p>
            <a:pPr algn="ctr"/>
            <a:r>
              <a:rPr lang="es-ES" sz="2200" b="1" i="1" dirty="0" smtClean="0">
                <a:solidFill>
                  <a:schemeClr val="tx1"/>
                </a:solidFill>
              </a:rPr>
              <a:t>Córdoba, Septiembre de 2020</a:t>
            </a:r>
            <a:endParaRPr lang="es-AR" sz="2200" b="1" i="1" dirty="0">
              <a:solidFill>
                <a:schemeClr val="tx1"/>
              </a:solidFill>
            </a:endParaRPr>
          </a:p>
        </p:txBody>
      </p:sp>
      <p:pic>
        <p:nvPicPr>
          <p:cNvPr id="5" name="image2.png" descr="C:\Users\Usuario\Desktop\BannerwebSE2020.png"/>
          <p:cNvPicPr/>
          <p:nvPr/>
        </p:nvPicPr>
        <p:blipFill>
          <a:blip r:embed="rId2"/>
          <a:srcRect/>
          <a:stretch>
            <a:fillRect/>
          </a:stretch>
        </p:blipFill>
        <p:spPr>
          <a:xfrm>
            <a:off x="2215166" y="-1"/>
            <a:ext cx="6954592" cy="2614411"/>
          </a:xfrm>
          <a:prstGeom prst="rect">
            <a:avLst/>
          </a:prstGeom>
          <a:ln/>
        </p:spPr>
      </p:pic>
    </p:spTree>
    <p:extLst>
      <p:ext uri="{BB962C8B-B14F-4D97-AF65-F5344CB8AC3E}">
        <p14:creationId xmlns:p14="http://schemas.microsoft.com/office/powerpoint/2010/main" val="10108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18187" y="0"/>
            <a:ext cx="11191740" cy="966440"/>
          </a:xfrm>
        </p:spPr>
        <p:txBody>
          <a:bodyPr>
            <a:normAutofit/>
          </a:bodyPr>
          <a:lstStyle/>
          <a:p>
            <a:r>
              <a:rPr lang="es-ES_tradnl" sz="4400" b="1" cap="none" dirty="0"/>
              <a:t>Adaptaciones en el Cálculo del Punto de Equilibrio</a:t>
            </a:r>
            <a:endParaRPr lang="es-ES" sz="4400" b="1" cap="none" dirty="0"/>
          </a:p>
        </p:txBody>
      </p:sp>
      <p:sp>
        <p:nvSpPr>
          <p:cNvPr id="3" name="2 Marcador de contenido"/>
          <p:cNvSpPr>
            <a:spLocks noGrp="1"/>
          </p:cNvSpPr>
          <p:nvPr>
            <p:ph idx="1"/>
          </p:nvPr>
        </p:nvSpPr>
        <p:spPr>
          <a:xfrm>
            <a:off x="983673" y="1683658"/>
            <a:ext cx="9504217" cy="4056370"/>
          </a:xfrm>
        </p:spPr>
        <p:txBody>
          <a:bodyPr>
            <a:normAutofit/>
          </a:bodyPr>
          <a:lstStyle/>
          <a:p>
            <a:r>
              <a:rPr lang="es-ES_tradnl" b="1" i="1" u="sng" dirty="0"/>
              <a:t>Punto de Equilibrio Financiero</a:t>
            </a:r>
            <a:r>
              <a:rPr lang="es-ES_tradnl" dirty="0"/>
              <a:t>: Nivel de ventas que asegura que los Ingresos de operaciones cubren la parte de los Costos Fijos que </a:t>
            </a:r>
            <a:r>
              <a:rPr lang="es-ES_tradnl" dirty="0">
                <a:solidFill>
                  <a:schemeClr val="tx1"/>
                </a:solidFill>
              </a:rPr>
              <a:t>son </a:t>
            </a:r>
            <a:r>
              <a:rPr lang="es-ES_tradnl" b="1" u="sng" dirty="0" err="1">
                <a:solidFill>
                  <a:schemeClr val="tx1"/>
                </a:solidFill>
              </a:rPr>
              <a:t>Erogables</a:t>
            </a:r>
            <a:endParaRPr lang="es-ES_tradnl" b="1" u="sng" dirty="0">
              <a:solidFill>
                <a:schemeClr val="tx1"/>
              </a:solidFill>
            </a:endParaRPr>
          </a:p>
          <a:p>
            <a:pPr>
              <a:buNone/>
            </a:pPr>
            <a:endParaRPr lang="es-ES_tradnl" dirty="0"/>
          </a:p>
          <a:p>
            <a:pPr>
              <a:buNone/>
            </a:pPr>
            <a:endParaRPr lang="es-ES_tradnl" dirty="0"/>
          </a:p>
          <a:p>
            <a:endParaRPr lang="es-ES_tradnl" dirty="0"/>
          </a:p>
          <a:p>
            <a:endParaRPr lang="es-ES_tradnl" b="1" i="1" u="sng" dirty="0"/>
          </a:p>
          <a:p>
            <a:r>
              <a:rPr lang="es-ES_tradnl" b="1" i="1" u="sng" dirty="0"/>
              <a:t>Punto de Cierre</a:t>
            </a:r>
            <a:r>
              <a:rPr lang="es-ES_tradnl" dirty="0"/>
              <a:t>: Nivel de ventas mínimos para no interrumpir una actividad productiva, asegurando que se cubren solamente la </a:t>
            </a:r>
            <a:r>
              <a:rPr lang="es-ES_tradnl" dirty="0">
                <a:solidFill>
                  <a:schemeClr val="tx1"/>
                </a:solidFill>
              </a:rPr>
              <a:t>porción </a:t>
            </a:r>
            <a:r>
              <a:rPr lang="es-ES_tradnl" b="1" u="sng" dirty="0">
                <a:solidFill>
                  <a:schemeClr val="tx1"/>
                </a:solidFill>
              </a:rPr>
              <a:t>Evitable</a:t>
            </a:r>
            <a:r>
              <a:rPr lang="es-ES_tradnl" dirty="0">
                <a:solidFill>
                  <a:schemeClr val="tx1"/>
                </a:solidFill>
              </a:rPr>
              <a:t> </a:t>
            </a:r>
            <a:r>
              <a:rPr lang="es-ES_tradnl" dirty="0"/>
              <a:t>de los Costos Fijos </a:t>
            </a:r>
            <a:endParaRPr lang="es-ES" dirty="0"/>
          </a:p>
        </p:txBody>
      </p:sp>
      <p:graphicFrame>
        <p:nvGraphicFramePr>
          <p:cNvPr id="4" name="3 Objeto"/>
          <p:cNvGraphicFramePr>
            <a:graphicFrameLocks noChangeAspect="1"/>
          </p:cNvGraphicFramePr>
          <p:nvPr>
            <p:extLst>
              <p:ext uri="{D42A27DB-BD31-4B8C-83A1-F6EECF244321}">
                <p14:modId xmlns:p14="http://schemas.microsoft.com/office/powerpoint/2010/main" val="1971638805"/>
              </p:ext>
            </p:extLst>
          </p:nvPr>
        </p:nvGraphicFramePr>
        <p:xfrm>
          <a:off x="4545129" y="2862898"/>
          <a:ext cx="2143140" cy="1088055"/>
        </p:xfrm>
        <a:graphic>
          <a:graphicData uri="http://schemas.openxmlformats.org/presentationml/2006/ole">
            <mc:AlternateContent xmlns:mc="http://schemas.openxmlformats.org/markup-compatibility/2006">
              <mc:Choice xmlns:v="urn:schemas-microsoft-com:vml" Requires="v">
                <p:oleObj spid="_x0000_s5206" name="Ecuación" r:id="rId3" imgW="825480" imgH="419040" progId="Equation.3">
                  <p:embed/>
                </p:oleObj>
              </mc:Choice>
              <mc:Fallback>
                <p:oleObj name="Ecuación" r:id="rId3" imgW="825480" imgH="419040" progId="Equation.3">
                  <p:embed/>
                  <p:pic>
                    <p:nvPicPr>
                      <p:cNvPr id="4" name="3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129" y="2862898"/>
                        <a:ext cx="2143140" cy="1088055"/>
                      </a:xfrm>
                      <a:prstGeom prst="rect">
                        <a:avLst/>
                      </a:prstGeom>
                      <a:solidFill>
                        <a:schemeClr val="bg2"/>
                      </a:solidFill>
                      <a:ln w="19050">
                        <a:solidFill>
                          <a:schemeClr val="tx1"/>
                        </a:solidFill>
                        <a:miter lim="800000"/>
                        <a:headEnd/>
                        <a:tailEnd/>
                      </a:ln>
                    </p:spPr>
                  </p:pic>
                </p:oleObj>
              </mc:Fallback>
            </mc:AlternateContent>
          </a:graphicData>
        </a:graphic>
      </p:graphicFrame>
      <p:graphicFrame>
        <p:nvGraphicFramePr>
          <p:cNvPr id="4099" name="Object 3"/>
          <p:cNvGraphicFramePr>
            <a:graphicFrameLocks noChangeAspect="1"/>
          </p:cNvGraphicFramePr>
          <p:nvPr>
            <p:extLst>
              <p:ext uri="{D42A27DB-BD31-4B8C-83A1-F6EECF244321}">
                <p14:modId xmlns:p14="http://schemas.microsoft.com/office/powerpoint/2010/main" val="2967553584"/>
              </p:ext>
            </p:extLst>
          </p:nvPr>
        </p:nvGraphicFramePr>
        <p:xfrm>
          <a:off x="4545129" y="5047836"/>
          <a:ext cx="2143140" cy="1087438"/>
        </p:xfrm>
        <a:graphic>
          <a:graphicData uri="http://schemas.openxmlformats.org/presentationml/2006/ole">
            <mc:AlternateContent xmlns:mc="http://schemas.openxmlformats.org/markup-compatibility/2006">
              <mc:Choice xmlns:v="urn:schemas-microsoft-com:vml" Requires="v">
                <p:oleObj spid="_x0000_s5207" name="Ecuación" r:id="rId5" imgW="761760" imgH="419040" progId="Equation.3">
                  <p:embed/>
                </p:oleObj>
              </mc:Choice>
              <mc:Fallback>
                <p:oleObj name="Ecuación" r:id="rId5" imgW="761760" imgH="419040" progId="Equation.3">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5129" y="5047836"/>
                        <a:ext cx="2143140" cy="1087438"/>
                      </a:xfrm>
                      <a:prstGeom prst="rect">
                        <a:avLst/>
                      </a:prstGeom>
                      <a:solidFill>
                        <a:schemeClr val="bg2"/>
                      </a:solidFill>
                      <a:ln w="19050">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828132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31136" y="238977"/>
            <a:ext cx="7729728" cy="817091"/>
          </a:xfrm>
        </p:spPr>
        <p:txBody>
          <a:bodyPr>
            <a:noAutofit/>
          </a:bodyPr>
          <a:lstStyle/>
          <a:p>
            <a:r>
              <a:rPr lang="es-ES_tradnl" sz="4400" b="1" cap="none" dirty="0"/>
              <a:t>Punto de Ganancia</a:t>
            </a:r>
            <a:endParaRPr lang="es-ES" sz="4400" b="1" cap="none" dirty="0"/>
          </a:p>
        </p:txBody>
      </p:sp>
      <p:sp>
        <p:nvSpPr>
          <p:cNvPr id="3" name="2 Marcador de contenido"/>
          <p:cNvSpPr>
            <a:spLocks noGrp="1"/>
          </p:cNvSpPr>
          <p:nvPr>
            <p:ph idx="1"/>
          </p:nvPr>
        </p:nvSpPr>
        <p:spPr>
          <a:xfrm>
            <a:off x="1146629" y="1640114"/>
            <a:ext cx="9855200" cy="4688113"/>
          </a:xfrm>
        </p:spPr>
        <p:txBody>
          <a:bodyPr>
            <a:normAutofit/>
          </a:bodyPr>
          <a:lstStyle/>
          <a:p>
            <a:endParaRPr lang="es-ES_tradnl" sz="2200" dirty="0"/>
          </a:p>
          <a:p>
            <a:r>
              <a:rPr lang="es-ES_tradnl" sz="2200" dirty="0"/>
              <a:t>Las cantidades a vender que aseguran una meta de utilidad (como monto fijo y como indicador variable) se calculan como sigue</a:t>
            </a:r>
          </a:p>
          <a:p>
            <a:endParaRPr lang="es-ES_tradnl" sz="2200" dirty="0"/>
          </a:p>
          <a:p>
            <a:endParaRPr lang="es-ES_tradnl" sz="2200" dirty="0"/>
          </a:p>
          <a:p>
            <a:endParaRPr lang="es-ES_tradnl" sz="2200" dirty="0"/>
          </a:p>
          <a:p>
            <a:endParaRPr lang="es-ES_tradnl" sz="2200" dirty="0"/>
          </a:p>
        </p:txBody>
      </p:sp>
      <mc:AlternateContent xmlns:mc="http://schemas.openxmlformats.org/markup-compatibility/2006" xmlns:a14="http://schemas.microsoft.com/office/drawing/2010/main">
        <mc:Choice Requires="a14">
          <p:sp>
            <p:nvSpPr>
              <p:cNvPr id="6146" name="Object 2"/>
              <p:cNvSpPr txBox="1"/>
              <p:nvPr/>
            </p:nvSpPr>
            <p:spPr bwMode="auto">
              <a:xfrm>
                <a:off x="4857750" y="3355975"/>
                <a:ext cx="2779713" cy="965200"/>
              </a:xfrm>
              <a:prstGeom prst="rect">
                <a:avLst/>
              </a:prstGeom>
              <a:solidFill>
                <a:schemeClr val="bg2"/>
              </a:solidFill>
              <a:ln w="222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sz="2200" i="1" smtClean="0">
                          <a:solidFill>
                            <a:srgbClr val="000000"/>
                          </a:solidFill>
                          <a:latin typeface="Cambria Math" panose="02040503050406030204" pitchFamily="18" charset="0"/>
                        </a:rPr>
                        <m:t>𝑄𝑔</m:t>
                      </m:r>
                      <m:r>
                        <a:rPr lang="es-AR" sz="2200" i="1" smtClean="0">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𝐶𝐹</m:t>
                          </m:r>
                          <m:r>
                            <a:rPr lang="es-AR" sz="2200" b="0" i="1" smtClean="0">
                              <a:solidFill>
                                <a:srgbClr val="000000"/>
                              </a:solidFill>
                              <a:latin typeface="Cambria Math" panose="02040503050406030204" pitchFamily="18" charset="0"/>
                            </a:rPr>
                            <m:t>𝐸</m:t>
                          </m:r>
                        </m:num>
                        <m:den>
                          <m:r>
                            <a:rPr lang="es-AR" sz="2200" b="0" i="1" smtClean="0">
                              <a:solidFill>
                                <a:srgbClr val="000000"/>
                              </a:solidFill>
                              <a:latin typeface="Cambria Math" panose="02040503050406030204" pitchFamily="18" charset="0"/>
                            </a:rPr>
                            <m:t>𝐶𝑢</m:t>
                          </m:r>
                          <m:r>
                            <a:rPr lang="es-AR" sz="2200" i="1">
                              <a:solidFill>
                                <a:srgbClr val="000000"/>
                              </a:solidFill>
                              <a:latin typeface="Cambria Math" panose="02040503050406030204" pitchFamily="18" charset="0"/>
                            </a:rPr>
                            <m:t>−%</m:t>
                          </m:r>
                          <m:r>
                            <a:rPr lang="es-AR" sz="2200" i="1">
                              <a:solidFill>
                                <a:srgbClr val="000000"/>
                              </a:solidFill>
                              <a:latin typeface="Cambria Math" panose="02040503050406030204" pitchFamily="18" charset="0"/>
                            </a:rPr>
                            <m:t>𝑀𝑈</m:t>
                          </m:r>
                        </m:den>
                      </m:f>
                    </m:oMath>
                  </m:oMathPara>
                </a14:m>
                <a:endParaRPr lang="es-AR" sz="2200" dirty="0"/>
              </a:p>
            </p:txBody>
          </p:sp>
        </mc:Choice>
        <mc:Fallback xmlns="">
          <p:sp>
            <p:nvSpPr>
              <p:cNvPr id="6146" name="Object 2"/>
              <p:cNvSpPr txBox="1">
                <a:spLocks noRot="1" noChangeAspect="1" noMove="1" noResize="1" noEditPoints="1" noAdjustHandles="1" noChangeArrowheads="1" noChangeShapeType="1" noTextEdit="1"/>
              </p:cNvSpPr>
              <p:nvPr/>
            </p:nvSpPr>
            <p:spPr bwMode="auto">
              <a:xfrm>
                <a:off x="4857750" y="3355975"/>
                <a:ext cx="2779713" cy="965200"/>
              </a:xfrm>
              <a:prstGeom prst="rect">
                <a:avLst/>
              </a:prstGeom>
              <a:blipFill rotWithShape="0">
                <a:blip r:embed="rId2"/>
                <a:stretch>
                  <a:fillRect/>
                </a:stretch>
              </a:blipFill>
              <a:ln w="22225">
                <a:solidFill>
                  <a:schemeClr val="tx1"/>
                </a:solidFill>
                <a:miter lim="800000"/>
                <a:headEnd/>
                <a:tailEnd/>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147" name="Object 3"/>
              <p:cNvSpPr txBox="1"/>
              <p:nvPr/>
            </p:nvSpPr>
            <p:spPr bwMode="auto">
              <a:xfrm>
                <a:off x="1038225" y="3338513"/>
                <a:ext cx="2386013" cy="982662"/>
              </a:xfrm>
              <a:prstGeom prst="rect">
                <a:avLst/>
              </a:prstGeom>
              <a:solidFill>
                <a:schemeClr val="bg2"/>
              </a:solidFill>
              <a:ln w="222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sz="2200" i="1" smtClean="0">
                          <a:solidFill>
                            <a:srgbClr val="000000"/>
                          </a:solidFill>
                          <a:latin typeface="Cambria Math" panose="02040503050406030204" pitchFamily="18" charset="0"/>
                        </a:rPr>
                        <m:t>𝑄𝑔</m:t>
                      </m:r>
                      <m:r>
                        <a:rPr lang="es-AR" sz="2200" i="1" smtClean="0">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𝐶𝐹</m:t>
                          </m:r>
                          <m:r>
                            <a:rPr lang="es-AR" sz="2200" b="0" i="1" smtClean="0">
                              <a:solidFill>
                                <a:srgbClr val="000000"/>
                              </a:solidFill>
                              <a:latin typeface="Cambria Math" panose="02040503050406030204" pitchFamily="18" charset="0"/>
                            </a:rPr>
                            <m:t>𝐸</m:t>
                          </m:r>
                          <m:r>
                            <a:rPr lang="es-AR" sz="2200" i="1">
                              <a:solidFill>
                                <a:srgbClr val="000000"/>
                              </a:solidFill>
                              <a:latin typeface="Cambria Math" panose="02040503050406030204" pitchFamily="18" charset="0"/>
                            </a:rPr>
                            <m:t>+</m:t>
                          </m:r>
                          <m:r>
                            <a:rPr lang="es-AR" sz="2200" i="1">
                              <a:solidFill>
                                <a:srgbClr val="000000"/>
                              </a:solidFill>
                              <a:latin typeface="Cambria Math" panose="02040503050406030204" pitchFamily="18" charset="0"/>
                            </a:rPr>
                            <m:t>𝑀𝑈</m:t>
                          </m:r>
                        </m:num>
                        <m:den>
                          <m:r>
                            <a:rPr lang="es-AR" sz="2200" b="0" i="1" smtClean="0">
                              <a:solidFill>
                                <a:srgbClr val="000000"/>
                              </a:solidFill>
                              <a:latin typeface="Cambria Math" panose="02040503050406030204" pitchFamily="18" charset="0"/>
                            </a:rPr>
                            <m:t>𝐶𝑢</m:t>
                          </m:r>
                        </m:den>
                      </m:f>
                    </m:oMath>
                  </m:oMathPara>
                </a14:m>
                <a:endParaRPr lang="es-AR" sz="2200" dirty="0"/>
              </a:p>
            </p:txBody>
          </p:sp>
        </mc:Choice>
        <mc:Fallback xmlns="">
          <p:sp>
            <p:nvSpPr>
              <p:cNvPr id="6147" name="Object 3"/>
              <p:cNvSpPr txBox="1">
                <a:spLocks noRot="1" noChangeAspect="1" noMove="1" noResize="1" noEditPoints="1" noAdjustHandles="1" noChangeArrowheads="1" noChangeShapeType="1" noTextEdit="1"/>
              </p:cNvSpPr>
              <p:nvPr/>
            </p:nvSpPr>
            <p:spPr bwMode="auto">
              <a:xfrm>
                <a:off x="1038225" y="3338513"/>
                <a:ext cx="2386013" cy="982662"/>
              </a:xfrm>
              <a:prstGeom prst="rect">
                <a:avLst/>
              </a:prstGeom>
              <a:blipFill rotWithShape="0">
                <a:blip r:embed="rId3"/>
                <a:stretch>
                  <a:fillRect/>
                </a:stretch>
              </a:blipFill>
              <a:ln w="22225">
                <a:solidFill>
                  <a:schemeClr val="tx1"/>
                </a:solidFill>
                <a:miter lim="800000"/>
                <a:headEnd/>
                <a:tailEnd/>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xmlns="" id="{68C39876-78CF-4D57-9A87-27FD7A83BB85}"/>
                  </a:ext>
                </a:extLst>
              </p:cNvPr>
              <p:cNvSpPr txBox="1"/>
              <p:nvPr/>
            </p:nvSpPr>
            <p:spPr bwMode="auto">
              <a:xfrm>
                <a:off x="8767763" y="3213100"/>
                <a:ext cx="2803525" cy="1541463"/>
              </a:xfrm>
              <a:prstGeom prst="rect">
                <a:avLst/>
              </a:prstGeom>
              <a:solidFill>
                <a:schemeClr val="bg2"/>
              </a:solidFill>
              <a:ln w="222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sz="2200" i="1" smtClean="0">
                          <a:solidFill>
                            <a:srgbClr val="000000"/>
                          </a:solidFill>
                          <a:latin typeface="Cambria Math" panose="02040503050406030204" pitchFamily="18" charset="0"/>
                        </a:rPr>
                        <m:t>𝑄𝑔</m:t>
                      </m:r>
                      <m:r>
                        <a:rPr lang="es-AR" sz="2200" i="1" smtClean="0">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𝐶𝐹</m:t>
                          </m:r>
                          <m:r>
                            <a:rPr lang="es-AR" sz="2200" b="0" i="1" smtClean="0">
                              <a:solidFill>
                                <a:srgbClr val="000000"/>
                              </a:solidFill>
                              <a:latin typeface="Cambria Math" panose="02040503050406030204" pitchFamily="18" charset="0"/>
                            </a:rPr>
                            <m:t>𝐸</m:t>
                          </m:r>
                          <m:r>
                            <a:rPr lang="es-AR" sz="2200" i="1">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𝑈𝑁</m:t>
                              </m:r>
                            </m:num>
                            <m:den>
                              <m:r>
                                <a:rPr lang="es-AR" sz="2200" i="1">
                                  <a:solidFill>
                                    <a:srgbClr val="000000"/>
                                  </a:solidFill>
                                  <a:latin typeface="Cambria Math" panose="02040503050406030204" pitchFamily="18" charset="0"/>
                                </a:rPr>
                                <m:t>1−</m:t>
                              </m:r>
                              <m:r>
                                <a:rPr lang="es-AR" sz="2200" i="1">
                                  <a:solidFill>
                                    <a:srgbClr val="000000"/>
                                  </a:solidFill>
                                  <a:latin typeface="Cambria Math" panose="02040503050406030204" pitchFamily="18" charset="0"/>
                                </a:rPr>
                                <m:t>𝑇𝑔</m:t>
                              </m:r>
                            </m:den>
                          </m:f>
                        </m:num>
                        <m:den>
                          <m:r>
                            <a:rPr lang="es-AR" sz="2200" b="0" i="1" smtClean="0">
                              <a:solidFill>
                                <a:srgbClr val="000000"/>
                              </a:solidFill>
                              <a:latin typeface="Cambria Math" panose="02040503050406030204" pitchFamily="18" charset="0"/>
                            </a:rPr>
                            <m:t>𝐶𝑢</m:t>
                          </m:r>
                        </m:den>
                      </m:f>
                    </m:oMath>
                  </m:oMathPara>
                </a14:m>
                <a:endParaRPr lang="es-AR" sz="2200" dirty="0"/>
              </a:p>
            </p:txBody>
          </p:sp>
        </mc:Choice>
        <mc:Fallback xmlns="">
          <p:sp>
            <p:nvSpPr>
              <p:cNvPr id="6" name="Object 5">
                <a:extLst>
                  <a:ext uri="{FF2B5EF4-FFF2-40B4-BE49-F238E27FC236}">
                    <a16:creationId xmlns="" xmlns:a16="http://schemas.microsoft.com/office/drawing/2014/main" xmlns:a14="http://schemas.microsoft.com/office/drawing/2010/main" id="{68C39876-78CF-4D57-9A87-27FD7A83BB85}"/>
                  </a:ext>
                </a:extLst>
              </p:cNvPr>
              <p:cNvSpPr txBox="1">
                <a:spLocks noRot="1" noChangeAspect="1" noMove="1" noResize="1" noEditPoints="1" noAdjustHandles="1" noChangeArrowheads="1" noChangeShapeType="1" noTextEdit="1"/>
              </p:cNvSpPr>
              <p:nvPr/>
            </p:nvSpPr>
            <p:spPr bwMode="auto">
              <a:xfrm>
                <a:off x="8767763" y="3213100"/>
                <a:ext cx="2803525" cy="1541463"/>
              </a:xfrm>
              <a:prstGeom prst="rect">
                <a:avLst/>
              </a:prstGeom>
              <a:blipFill rotWithShape="0">
                <a:blip r:embed="rId4"/>
                <a:stretch>
                  <a:fillRect/>
                </a:stretch>
              </a:blipFill>
              <a:ln w="22225">
                <a:solidFill>
                  <a:schemeClr val="tx1"/>
                </a:solidFill>
                <a:miter lim="800000"/>
                <a:headEnd/>
                <a:tailEnd/>
              </a:ln>
            </p:spPr>
            <p:txBody>
              <a:bodyPr/>
              <a:lstStyle/>
              <a:p>
                <a:r>
                  <a:rPr lang="es-AR">
                    <a:noFill/>
                  </a:rPr>
                  <a:t> </a:t>
                </a:r>
              </a:p>
            </p:txBody>
          </p:sp>
        </mc:Fallback>
      </mc:AlternateContent>
    </p:spTree>
    <p:extLst>
      <p:ext uri="{BB962C8B-B14F-4D97-AF65-F5344CB8AC3E}">
        <p14:creationId xmlns:p14="http://schemas.microsoft.com/office/powerpoint/2010/main" val="224821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71070" y="135950"/>
            <a:ext cx="10882648" cy="938034"/>
          </a:xfrm>
        </p:spPr>
        <p:txBody>
          <a:bodyPr>
            <a:normAutofit/>
          </a:bodyPr>
          <a:lstStyle/>
          <a:p>
            <a:r>
              <a:rPr lang="es-ES_tradnl" sz="4400" b="1" cap="none" dirty="0"/>
              <a:t>Margen de Seguridad y Análisis de Sensibilidad</a:t>
            </a:r>
            <a:endParaRPr lang="es-ES" sz="4400" b="1" cap="none" dirty="0"/>
          </a:p>
        </p:txBody>
      </p:sp>
      <p:sp>
        <p:nvSpPr>
          <p:cNvPr id="3" name="2 Marcador de contenido"/>
          <p:cNvSpPr>
            <a:spLocks noGrp="1"/>
          </p:cNvSpPr>
          <p:nvPr>
            <p:ph idx="1"/>
          </p:nvPr>
        </p:nvSpPr>
        <p:spPr>
          <a:xfrm>
            <a:off x="972457" y="1727200"/>
            <a:ext cx="9753600" cy="5130800"/>
          </a:xfrm>
        </p:spPr>
        <p:txBody>
          <a:bodyPr>
            <a:normAutofit/>
          </a:bodyPr>
          <a:lstStyle/>
          <a:p>
            <a:endParaRPr lang="es-ES" sz="2400" dirty="0" smtClean="0"/>
          </a:p>
          <a:p>
            <a:r>
              <a:rPr lang="es-ES" sz="2400" dirty="0" smtClean="0"/>
              <a:t>Muestra </a:t>
            </a:r>
            <a:r>
              <a:rPr lang="es-ES" sz="2400" dirty="0"/>
              <a:t>el monto en el que pueden caer las ventas actuales o proyectadas, antes de ingresar a zona de pérdidas.</a:t>
            </a:r>
          </a:p>
          <a:p>
            <a:endParaRPr lang="es-ES" sz="2400" dirty="0"/>
          </a:p>
          <a:p>
            <a:endParaRPr lang="es-ES" sz="2400" dirty="0"/>
          </a:p>
          <a:p>
            <a:endParaRPr lang="es-ES" sz="2400" dirty="0"/>
          </a:p>
          <a:p>
            <a:endParaRPr lang="es-ES" sz="2400" dirty="0"/>
          </a:p>
          <a:p>
            <a:endParaRPr lang="es-ES" sz="2400" dirty="0"/>
          </a:p>
          <a:p>
            <a:endParaRPr lang="es-ES" sz="2400" dirty="0"/>
          </a:p>
        </p:txBody>
      </p:sp>
      <p:graphicFrame>
        <p:nvGraphicFramePr>
          <p:cNvPr id="25601" name="Object 1"/>
          <p:cNvGraphicFramePr>
            <a:graphicFrameLocks noChangeAspect="1"/>
          </p:cNvGraphicFramePr>
          <p:nvPr>
            <p:extLst>
              <p:ext uri="{D42A27DB-BD31-4B8C-83A1-F6EECF244321}">
                <p14:modId xmlns:p14="http://schemas.microsoft.com/office/powerpoint/2010/main" val="1232569134"/>
              </p:ext>
            </p:extLst>
          </p:nvPr>
        </p:nvGraphicFramePr>
        <p:xfrm>
          <a:off x="2310664" y="3542051"/>
          <a:ext cx="2090737" cy="950913"/>
        </p:xfrm>
        <a:graphic>
          <a:graphicData uri="http://schemas.openxmlformats.org/presentationml/2006/ole">
            <mc:AlternateContent xmlns:mc="http://schemas.openxmlformats.org/markup-compatibility/2006">
              <mc:Choice xmlns:v="urn:schemas-microsoft-com:vml" Requires="v">
                <p:oleObj spid="_x0000_s18472" name="Ecuación" r:id="rId3" imgW="863280" imgH="393480" progId="Equation.3">
                  <p:embed/>
                </p:oleObj>
              </mc:Choice>
              <mc:Fallback>
                <p:oleObj name="Ecuación" r:id="rId3" imgW="863280" imgH="393480" progId="Equation.3">
                  <p:embed/>
                  <p:pic>
                    <p:nvPicPr>
                      <p:cNvPr id="2560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0664" y="3542051"/>
                        <a:ext cx="2090737" cy="950913"/>
                      </a:xfrm>
                      <a:prstGeom prst="rect">
                        <a:avLst/>
                      </a:prstGeom>
                      <a:solidFill>
                        <a:schemeClr val="bg2"/>
                      </a:solidFill>
                      <a:ln w="22225">
                        <a:solidFill>
                          <a:schemeClr val="tx1"/>
                        </a:solidFill>
                        <a:miter lim="800000"/>
                        <a:headEnd/>
                        <a:tailEnd/>
                      </a:ln>
                    </p:spPr>
                  </p:pic>
                </p:oleObj>
              </mc:Fallback>
            </mc:AlternateContent>
          </a:graphicData>
        </a:graphic>
      </p:graphicFrame>
      <p:graphicFrame>
        <p:nvGraphicFramePr>
          <p:cNvPr id="25602" name="Object 2"/>
          <p:cNvGraphicFramePr>
            <a:graphicFrameLocks noChangeAspect="1"/>
          </p:cNvGraphicFramePr>
          <p:nvPr>
            <p:extLst>
              <p:ext uri="{D42A27DB-BD31-4B8C-83A1-F6EECF244321}">
                <p14:modId xmlns:p14="http://schemas.microsoft.com/office/powerpoint/2010/main" val="2157127826"/>
              </p:ext>
            </p:extLst>
          </p:nvPr>
        </p:nvGraphicFramePr>
        <p:xfrm>
          <a:off x="6312394" y="3542051"/>
          <a:ext cx="2090737" cy="950913"/>
        </p:xfrm>
        <a:graphic>
          <a:graphicData uri="http://schemas.openxmlformats.org/presentationml/2006/ole">
            <mc:AlternateContent xmlns:mc="http://schemas.openxmlformats.org/markup-compatibility/2006">
              <mc:Choice xmlns:v="urn:schemas-microsoft-com:vml" Requires="v">
                <p:oleObj spid="_x0000_s18473" name="Ecuación" r:id="rId5" imgW="863280" imgH="393480" progId="Equation.3">
                  <p:embed/>
                </p:oleObj>
              </mc:Choice>
              <mc:Fallback>
                <p:oleObj name="Ecuación" r:id="rId5" imgW="863280" imgH="393480" progId="Equation.3">
                  <p:embed/>
                  <p:pic>
                    <p:nvPicPr>
                      <p:cNvPr id="2560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394" y="3542051"/>
                        <a:ext cx="2090737" cy="950913"/>
                      </a:xfrm>
                      <a:prstGeom prst="rect">
                        <a:avLst/>
                      </a:prstGeom>
                      <a:solidFill>
                        <a:schemeClr val="bg2"/>
                      </a:solidFill>
                      <a:ln w="222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1975227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80654" y="138015"/>
            <a:ext cx="10484573" cy="969568"/>
          </a:xfrm>
        </p:spPr>
        <p:txBody>
          <a:bodyPr>
            <a:noAutofit/>
          </a:bodyPr>
          <a:lstStyle/>
          <a:p>
            <a:r>
              <a:rPr lang="es-ES_tradnl" cap="none" dirty="0"/>
              <a:t>Más de un producto con mezcla constante</a:t>
            </a:r>
            <a:endParaRPr lang="es-ES" cap="none" dirty="0"/>
          </a:p>
        </p:txBody>
      </p:sp>
      <p:sp>
        <p:nvSpPr>
          <p:cNvPr id="3" name="2 Marcador de contenido"/>
          <p:cNvSpPr>
            <a:spLocks noGrp="1"/>
          </p:cNvSpPr>
          <p:nvPr>
            <p:ph idx="1"/>
          </p:nvPr>
        </p:nvSpPr>
        <p:spPr>
          <a:xfrm>
            <a:off x="1080655" y="1648691"/>
            <a:ext cx="9688945" cy="4853709"/>
          </a:xfrm>
        </p:spPr>
        <p:txBody>
          <a:bodyPr>
            <a:normAutofit/>
          </a:bodyPr>
          <a:lstStyle/>
          <a:p>
            <a:endParaRPr lang="es-ES_tradnl" sz="2400" b="1" i="1" u="sng" dirty="0"/>
          </a:p>
          <a:p>
            <a:r>
              <a:rPr lang="es-ES_tradnl" sz="2400" b="1" i="1" u="sng" dirty="0"/>
              <a:t>Mezcla</a:t>
            </a:r>
            <a:r>
              <a:rPr lang="es-ES_tradnl" sz="2400" dirty="0"/>
              <a:t>: combinación relativa de las cantidades de productos o servicios que componen las ventas totales de una empresa.</a:t>
            </a:r>
          </a:p>
          <a:p>
            <a:r>
              <a:rPr lang="es-ES_tradnl" sz="2400" dirty="0"/>
              <a:t>Efecto sobre el cálculo del Punto de Equilibrio es:</a:t>
            </a:r>
          </a:p>
          <a:p>
            <a:endParaRPr lang="es-ES_tradnl" sz="2400" dirty="0"/>
          </a:p>
          <a:p>
            <a:endParaRPr lang="es-ES_tradnl" sz="2400" dirty="0"/>
          </a:p>
          <a:p>
            <a:endParaRPr lang="es-ES_tradnl" sz="2400" dirty="0"/>
          </a:p>
          <a:p>
            <a:endParaRPr lang="es-ES_tradnl" sz="2400" dirty="0"/>
          </a:p>
        </p:txBody>
      </p:sp>
      <mc:AlternateContent xmlns:mc="http://schemas.openxmlformats.org/markup-compatibility/2006" xmlns:a14="http://schemas.microsoft.com/office/drawing/2010/main">
        <mc:Choice Requires="a14">
          <p:sp>
            <p:nvSpPr>
              <p:cNvPr id="7170" name="Object 2"/>
              <p:cNvSpPr txBox="1"/>
              <p:nvPr/>
            </p:nvSpPr>
            <p:spPr bwMode="auto">
              <a:xfrm>
                <a:off x="6091960" y="3798888"/>
                <a:ext cx="2110653" cy="1133330"/>
              </a:xfrm>
              <a:prstGeom prst="rect">
                <a:avLst/>
              </a:prstGeom>
              <a:solidFill>
                <a:schemeClr val="bg2"/>
              </a:solidFill>
              <a:ln w="22225">
                <a:solidFill>
                  <a:schemeClr val="tx1"/>
                </a:solidFill>
                <a:miter lim="800000"/>
                <a:headEnd/>
                <a:tailEnd/>
              </a:ln>
            </p:spPr>
            <p:txBody>
              <a:bodyPr>
                <a:noAutofit/>
              </a:bodyPr>
              <a:lstStyle/>
              <a:p>
                <a:pPr/>
                <a14:m>
                  <m:oMathPara xmlns:m="http://schemas.openxmlformats.org/officeDocument/2006/math">
                    <m:oMathParaPr>
                      <m:jc m:val="centerGroup"/>
                    </m:oMathParaPr>
                    <m:oMath xmlns:m="http://schemas.openxmlformats.org/officeDocument/2006/math">
                      <m:r>
                        <a:rPr lang="es-AR" sz="2400" i="1" smtClean="0">
                          <a:solidFill>
                            <a:srgbClr val="000000"/>
                          </a:solidFill>
                          <a:latin typeface="Cambria Math" panose="02040503050406030204" pitchFamily="18" charset="0"/>
                        </a:rPr>
                        <m:t>𝑉𝑒</m:t>
                      </m:r>
                      <m:r>
                        <a:rPr lang="es-AR" sz="2400" i="1" smtClean="0">
                          <a:solidFill>
                            <a:srgbClr val="000000"/>
                          </a:solidFill>
                          <a:latin typeface="Cambria Math" panose="02040503050406030204" pitchFamily="18" charset="0"/>
                        </a:rPr>
                        <m:t>=</m:t>
                      </m:r>
                      <m:f>
                        <m:fPr>
                          <m:ctrlPr>
                            <a:rPr lang="es-AR" sz="2400" i="1">
                              <a:solidFill>
                                <a:srgbClr val="000000"/>
                              </a:solidFill>
                              <a:latin typeface="Cambria Math" panose="02040503050406030204" pitchFamily="18" charset="0"/>
                            </a:rPr>
                          </m:ctrlPr>
                        </m:fPr>
                        <m:num>
                          <m:r>
                            <a:rPr lang="es-AR" sz="2400" i="1">
                              <a:solidFill>
                                <a:srgbClr val="000000"/>
                              </a:solidFill>
                              <a:latin typeface="Cambria Math" panose="02040503050406030204" pitchFamily="18" charset="0"/>
                            </a:rPr>
                            <m:t>𝐶𝐹</m:t>
                          </m:r>
                          <m:r>
                            <a:rPr lang="es-AR" sz="2400" b="0" i="1" smtClean="0">
                              <a:solidFill>
                                <a:srgbClr val="000000"/>
                              </a:solidFill>
                              <a:latin typeface="Cambria Math" panose="02040503050406030204" pitchFamily="18" charset="0"/>
                            </a:rPr>
                            <m:t>𝐸</m:t>
                          </m:r>
                        </m:num>
                        <m:den>
                          <m:r>
                            <a:rPr lang="es-AR" sz="2400" b="0" i="1" smtClean="0">
                              <a:solidFill>
                                <a:srgbClr val="000000"/>
                              </a:solidFill>
                              <a:latin typeface="Cambria Math" panose="02040503050406030204" pitchFamily="18" charset="0"/>
                            </a:rPr>
                            <m:t>𝑀𝐶𝐵</m:t>
                          </m:r>
                          <m:r>
                            <a:rPr lang="es-AR" sz="2400" i="1">
                              <a:solidFill>
                                <a:srgbClr val="000000"/>
                              </a:solidFill>
                              <a:latin typeface="Cambria Math" panose="02040503050406030204" pitchFamily="18" charset="0"/>
                            </a:rPr>
                            <m:t>𝑔𝑝𝑝</m:t>
                          </m:r>
                        </m:den>
                      </m:f>
                    </m:oMath>
                  </m:oMathPara>
                </a14:m>
                <a:endParaRPr lang="es-AR" sz="2400" dirty="0"/>
              </a:p>
            </p:txBody>
          </p:sp>
        </mc:Choice>
        <mc:Fallback xmlns="">
          <p:sp>
            <p:nvSpPr>
              <p:cNvPr id="7170" name="Object 2"/>
              <p:cNvSpPr txBox="1">
                <a:spLocks noRot="1" noChangeAspect="1" noMove="1" noResize="1" noEditPoints="1" noAdjustHandles="1" noChangeArrowheads="1" noChangeShapeType="1" noTextEdit="1"/>
              </p:cNvSpPr>
              <p:nvPr/>
            </p:nvSpPr>
            <p:spPr bwMode="auto">
              <a:xfrm>
                <a:off x="6091960" y="3798888"/>
                <a:ext cx="2110653" cy="1133330"/>
              </a:xfrm>
              <a:prstGeom prst="rect">
                <a:avLst/>
              </a:prstGeom>
              <a:blipFill rotWithShape="0">
                <a:blip r:embed="rId2"/>
                <a:stretch>
                  <a:fillRect/>
                </a:stretch>
              </a:blipFill>
              <a:ln w="22225">
                <a:solidFill>
                  <a:schemeClr val="tx1"/>
                </a:solidFill>
                <a:miter lim="800000"/>
                <a:headEnd/>
                <a:tailEnd/>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171" name="Object 3"/>
              <p:cNvSpPr txBox="1"/>
              <p:nvPr/>
            </p:nvSpPr>
            <p:spPr bwMode="auto">
              <a:xfrm>
                <a:off x="2272145" y="3798888"/>
                <a:ext cx="1955368" cy="1133330"/>
              </a:xfrm>
              <a:prstGeom prst="rect">
                <a:avLst/>
              </a:prstGeom>
              <a:solidFill>
                <a:schemeClr val="bg2"/>
              </a:solidFill>
              <a:ln w="222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sz="2400" i="1" smtClean="0">
                          <a:solidFill>
                            <a:srgbClr val="000000"/>
                          </a:solidFill>
                          <a:latin typeface="Cambria Math" panose="02040503050406030204" pitchFamily="18" charset="0"/>
                        </a:rPr>
                        <m:t>𝑄𝑒</m:t>
                      </m:r>
                      <m:r>
                        <a:rPr lang="es-AR" sz="2400" i="1" smtClean="0">
                          <a:solidFill>
                            <a:srgbClr val="000000"/>
                          </a:solidFill>
                          <a:latin typeface="Cambria Math" panose="02040503050406030204" pitchFamily="18" charset="0"/>
                        </a:rPr>
                        <m:t>=</m:t>
                      </m:r>
                      <m:f>
                        <m:fPr>
                          <m:ctrlPr>
                            <a:rPr lang="es-AR" sz="2400" i="1">
                              <a:solidFill>
                                <a:srgbClr val="000000"/>
                              </a:solidFill>
                              <a:latin typeface="Cambria Math" panose="02040503050406030204" pitchFamily="18" charset="0"/>
                            </a:rPr>
                          </m:ctrlPr>
                        </m:fPr>
                        <m:num>
                          <m:r>
                            <a:rPr lang="es-AR" sz="2400" i="1">
                              <a:solidFill>
                                <a:srgbClr val="000000"/>
                              </a:solidFill>
                              <a:latin typeface="Cambria Math" panose="02040503050406030204" pitchFamily="18" charset="0"/>
                            </a:rPr>
                            <m:t>𝐶𝐹</m:t>
                          </m:r>
                          <m:r>
                            <a:rPr lang="es-AR" sz="2400" b="0" i="1" smtClean="0">
                              <a:solidFill>
                                <a:srgbClr val="000000"/>
                              </a:solidFill>
                              <a:latin typeface="Cambria Math" panose="02040503050406030204" pitchFamily="18" charset="0"/>
                            </a:rPr>
                            <m:t>𝐸</m:t>
                          </m:r>
                        </m:num>
                        <m:den>
                          <m:r>
                            <a:rPr lang="es-AR" sz="2400" b="0" i="1" smtClean="0">
                              <a:solidFill>
                                <a:srgbClr val="000000"/>
                              </a:solidFill>
                              <a:latin typeface="Cambria Math" panose="02040503050406030204" pitchFamily="18" charset="0"/>
                            </a:rPr>
                            <m:t>𝐶𝑢</m:t>
                          </m:r>
                          <m:r>
                            <a:rPr lang="es-AR" sz="2400" i="1">
                              <a:solidFill>
                                <a:srgbClr val="000000"/>
                              </a:solidFill>
                              <a:latin typeface="Cambria Math" panose="02040503050406030204" pitchFamily="18" charset="0"/>
                            </a:rPr>
                            <m:t>𝑔𝑝𝑝</m:t>
                          </m:r>
                        </m:den>
                      </m:f>
                    </m:oMath>
                  </m:oMathPara>
                </a14:m>
                <a:endParaRPr lang="es-AR" sz="2400" dirty="0"/>
              </a:p>
            </p:txBody>
          </p:sp>
        </mc:Choice>
        <mc:Fallback xmlns="">
          <p:sp>
            <p:nvSpPr>
              <p:cNvPr id="7171" name="Object 3"/>
              <p:cNvSpPr txBox="1">
                <a:spLocks noRot="1" noChangeAspect="1" noMove="1" noResize="1" noEditPoints="1" noAdjustHandles="1" noChangeArrowheads="1" noChangeShapeType="1" noTextEdit="1"/>
              </p:cNvSpPr>
              <p:nvPr/>
            </p:nvSpPr>
            <p:spPr bwMode="auto">
              <a:xfrm>
                <a:off x="2272145" y="3798888"/>
                <a:ext cx="1955368" cy="1133330"/>
              </a:xfrm>
              <a:prstGeom prst="rect">
                <a:avLst/>
              </a:prstGeom>
              <a:blipFill rotWithShape="0">
                <a:blip r:embed="rId3"/>
                <a:stretch>
                  <a:fillRect/>
                </a:stretch>
              </a:blipFill>
              <a:ln w="22225">
                <a:solidFill>
                  <a:schemeClr val="tx1"/>
                </a:solidFill>
                <a:miter lim="800000"/>
                <a:headEnd/>
                <a:tailEnd/>
              </a:ln>
            </p:spPr>
            <p:txBody>
              <a:bodyPr/>
              <a:lstStyle/>
              <a:p>
                <a:r>
                  <a:rPr lang="es-AR">
                    <a:noFill/>
                  </a:rPr>
                  <a:t> </a:t>
                </a:r>
              </a:p>
            </p:txBody>
          </p:sp>
        </mc:Fallback>
      </mc:AlternateContent>
    </p:spTree>
    <p:extLst>
      <p:ext uri="{BB962C8B-B14F-4D97-AF65-F5344CB8AC3E}">
        <p14:creationId xmlns:p14="http://schemas.microsoft.com/office/powerpoint/2010/main" val="182097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75854" y="1829330"/>
            <a:ext cx="10806545" cy="4673070"/>
          </a:xfrm>
        </p:spPr>
        <p:txBody>
          <a:bodyPr>
            <a:normAutofit/>
          </a:bodyPr>
          <a:lstStyle/>
          <a:p>
            <a:r>
              <a:rPr lang="es-ES_tradnl" sz="2400" dirty="0"/>
              <a:t>El Beneficio contable de la empresa se calcula como:</a:t>
            </a:r>
          </a:p>
          <a:p>
            <a:r>
              <a:rPr lang="es-ES_tradnl" sz="2400" dirty="0"/>
              <a:t>BC= IT-CT Explícito</a:t>
            </a:r>
          </a:p>
          <a:p>
            <a:r>
              <a:rPr lang="es-ES_tradnl" sz="2400" dirty="0"/>
              <a:t>Al considerar que el CO= CI + CE, se puede calcular el BE= IT – CE – CI</a:t>
            </a:r>
          </a:p>
          <a:p>
            <a:r>
              <a:rPr lang="es-ES_tradnl" sz="2400" dirty="0"/>
              <a:t>Al tomar decisiones, siempre que el beneficio económico sea mayor a cero, conviene llevar adelante la situación considerada bajo análisis.</a:t>
            </a:r>
          </a:p>
          <a:p>
            <a:r>
              <a:rPr lang="es-ES_tradnl" sz="2400" dirty="0"/>
              <a:t>Se puede calcular el valor de equilibrio económico como:</a:t>
            </a:r>
          </a:p>
          <a:p>
            <a:endParaRPr lang="es-ES_tradnl" sz="2400" dirty="0"/>
          </a:p>
          <a:p>
            <a:endParaRPr lang="es-ES_tradnl" sz="2400" dirty="0"/>
          </a:p>
          <a:p>
            <a:endParaRPr lang="es-ES_tradnl" sz="2400" dirty="0"/>
          </a:p>
          <a:p>
            <a:endParaRPr lang="es-ES_tradnl" sz="2400" dirty="0"/>
          </a:p>
        </p:txBody>
      </p:sp>
      <p:sp>
        <p:nvSpPr>
          <p:cNvPr id="4" name="1 Título">
            <a:extLst>
              <a:ext uri="{FF2B5EF4-FFF2-40B4-BE49-F238E27FC236}">
                <a16:creationId xmlns:a16="http://schemas.microsoft.com/office/drawing/2014/main" xmlns="" id="{BA063660-57F4-454B-ABC6-9B976FF1FA30}"/>
              </a:ext>
            </a:extLst>
          </p:cNvPr>
          <p:cNvSpPr txBox="1">
            <a:spLocks/>
          </p:cNvSpPr>
          <p:nvPr/>
        </p:nvSpPr>
        <p:spPr>
          <a:xfrm>
            <a:off x="1903585" y="-1"/>
            <a:ext cx="7965809" cy="119826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s-ES_tradnl" dirty="0"/>
              <a:t>Análisis de los Beneficios</a:t>
            </a:r>
            <a:endParaRPr lang="es-ES" dirty="0"/>
          </a:p>
        </p:txBody>
      </p:sp>
      <mc:AlternateContent xmlns:mc="http://schemas.openxmlformats.org/markup-compatibility/2006" xmlns:a14="http://schemas.microsoft.com/office/drawing/2010/main">
        <mc:Choice Requires="a14">
          <p:sp>
            <p:nvSpPr>
              <p:cNvPr id="5" name="Object 3">
                <a:extLst>
                  <a:ext uri="{FF2B5EF4-FFF2-40B4-BE49-F238E27FC236}">
                    <a16:creationId xmlns:a16="http://schemas.microsoft.com/office/drawing/2014/main" xmlns="" id="{AC6AA59D-1A14-40B8-9840-EFF73642D9AB}"/>
                  </a:ext>
                </a:extLst>
              </p:cNvPr>
              <p:cNvSpPr txBox="1"/>
              <p:nvPr/>
            </p:nvSpPr>
            <p:spPr bwMode="auto">
              <a:xfrm>
                <a:off x="2244436" y="5197474"/>
                <a:ext cx="2355273" cy="940089"/>
              </a:xfrm>
              <a:prstGeom prst="rect">
                <a:avLst/>
              </a:prstGeom>
              <a:solidFill>
                <a:schemeClr val="bg2"/>
              </a:solidFill>
              <a:ln w="222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sz="2200" i="1" smtClean="0">
                          <a:solidFill>
                            <a:srgbClr val="000000"/>
                          </a:solidFill>
                          <a:latin typeface="Cambria Math" panose="02040503050406030204" pitchFamily="18" charset="0"/>
                        </a:rPr>
                        <m:t>𝑄𝑒</m:t>
                      </m:r>
                      <m:r>
                        <a:rPr lang="es-AR" sz="2200" b="0" i="1" smtClean="0">
                          <a:solidFill>
                            <a:srgbClr val="000000"/>
                          </a:solidFill>
                          <a:latin typeface="Cambria Math" panose="02040503050406030204" pitchFamily="18" charset="0"/>
                        </a:rPr>
                        <m:t>∗</m:t>
                      </m:r>
                      <m:r>
                        <a:rPr lang="es-AR" sz="2200" i="1">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𝐶𝐹</m:t>
                          </m:r>
                          <m:r>
                            <a:rPr lang="es-AR" sz="2200" b="0" i="1" smtClean="0">
                              <a:solidFill>
                                <a:srgbClr val="000000"/>
                              </a:solidFill>
                              <a:latin typeface="Cambria Math" panose="02040503050406030204" pitchFamily="18" charset="0"/>
                            </a:rPr>
                            <m:t>𝐸</m:t>
                          </m:r>
                          <m:r>
                            <a:rPr lang="es-AR" sz="2200" b="0" i="1" smtClean="0">
                              <a:solidFill>
                                <a:srgbClr val="000000"/>
                              </a:solidFill>
                              <a:latin typeface="Cambria Math" panose="02040503050406030204" pitchFamily="18" charset="0"/>
                            </a:rPr>
                            <m:t>+</m:t>
                          </m:r>
                          <m:r>
                            <a:rPr lang="es-AR" sz="2200" b="0" i="1" smtClean="0">
                              <a:solidFill>
                                <a:srgbClr val="000000"/>
                              </a:solidFill>
                              <a:latin typeface="Cambria Math" panose="02040503050406030204" pitchFamily="18" charset="0"/>
                            </a:rPr>
                            <m:t>𝐶𝐹𝐼</m:t>
                          </m:r>
                        </m:num>
                        <m:den>
                          <m:r>
                            <a:rPr lang="es-AR" sz="2200" b="0" i="1" smtClean="0">
                              <a:solidFill>
                                <a:srgbClr val="000000"/>
                              </a:solidFill>
                              <a:latin typeface="Cambria Math" panose="02040503050406030204" pitchFamily="18" charset="0"/>
                            </a:rPr>
                            <m:t>𝐶𝑢</m:t>
                          </m:r>
                        </m:den>
                      </m:f>
                    </m:oMath>
                  </m:oMathPara>
                </a14:m>
                <a:endParaRPr lang="es-AR" sz="2200" dirty="0"/>
              </a:p>
            </p:txBody>
          </p:sp>
        </mc:Choice>
        <mc:Fallback xmlns="">
          <p:sp>
            <p:nvSpPr>
              <p:cNvPr id="5" name="Object 3">
                <a:extLst>
                  <a:ext uri="{FF2B5EF4-FFF2-40B4-BE49-F238E27FC236}">
                    <a16:creationId xmlns="" xmlns:a16="http://schemas.microsoft.com/office/drawing/2014/main" xmlns:a14="http://schemas.microsoft.com/office/drawing/2010/main" id="{AC6AA59D-1A14-40B8-9840-EFF73642D9AB}"/>
                  </a:ext>
                </a:extLst>
              </p:cNvPr>
              <p:cNvSpPr txBox="1">
                <a:spLocks noRot="1" noChangeAspect="1" noMove="1" noResize="1" noEditPoints="1" noAdjustHandles="1" noChangeArrowheads="1" noChangeShapeType="1" noTextEdit="1"/>
              </p:cNvSpPr>
              <p:nvPr/>
            </p:nvSpPr>
            <p:spPr bwMode="auto">
              <a:xfrm>
                <a:off x="2244436" y="5197474"/>
                <a:ext cx="2355273" cy="940089"/>
              </a:xfrm>
              <a:prstGeom prst="rect">
                <a:avLst/>
              </a:prstGeom>
              <a:blipFill rotWithShape="0">
                <a:blip r:embed="rId2"/>
                <a:stretch>
                  <a:fillRect/>
                </a:stretch>
              </a:blipFill>
              <a:ln w="22225">
                <a:solidFill>
                  <a:schemeClr val="tx1"/>
                </a:solidFill>
                <a:miter lim="800000"/>
                <a:headEnd/>
                <a:tailEnd/>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Object 2">
                <a:extLst>
                  <a:ext uri="{FF2B5EF4-FFF2-40B4-BE49-F238E27FC236}">
                    <a16:creationId xmlns:a16="http://schemas.microsoft.com/office/drawing/2014/main" xmlns="" id="{F095C517-3734-44B6-97BB-A10F35B1F0D6}"/>
                  </a:ext>
                </a:extLst>
              </p:cNvPr>
              <p:cNvSpPr txBox="1"/>
              <p:nvPr/>
            </p:nvSpPr>
            <p:spPr bwMode="auto">
              <a:xfrm>
                <a:off x="6539490" y="5199063"/>
                <a:ext cx="2355273" cy="938500"/>
              </a:xfrm>
              <a:prstGeom prst="rect">
                <a:avLst/>
              </a:prstGeom>
              <a:solidFill>
                <a:schemeClr val="bg2"/>
              </a:solidFill>
              <a:ln w="22225">
                <a:solidFill>
                  <a:schemeClr val="tx1"/>
                </a:solidFill>
                <a:miter lim="800000"/>
                <a:headEnd/>
                <a:tailEnd/>
              </a:ln>
            </p:spPr>
            <p:txBody>
              <a:bodyPr>
                <a:noAutofit/>
              </a:bodyPr>
              <a:lstStyle/>
              <a:p>
                <a:pPr/>
                <a14:m>
                  <m:oMathPara xmlns:m="http://schemas.openxmlformats.org/officeDocument/2006/math">
                    <m:oMathParaPr>
                      <m:jc m:val="centerGroup"/>
                    </m:oMathParaPr>
                    <m:oMath xmlns:m="http://schemas.openxmlformats.org/officeDocument/2006/math">
                      <m:r>
                        <a:rPr lang="es-AR" sz="2200" i="1" smtClean="0">
                          <a:solidFill>
                            <a:srgbClr val="000000"/>
                          </a:solidFill>
                          <a:latin typeface="Cambria Math" panose="02040503050406030204" pitchFamily="18" charset="0"/>
                        </a:rPr>
                        <m:t>𝑉𝑒</m:t>
                      </m:r>
                      <m:r>
                        <a:rPr lang="es-AR" sz="2200" i="1" smtClean="0">
                          <a:solidFill>
                            <a:srgbClr val="000000"/>
                          </a:solidFill>
                          <a:latin typeface="Cambria Math" panose="02040503050406030204" pitchFamily="18" charset="0"/>
                        </a:rPr>
                        <m:t>=</m:t>
                      </m:r>
                      <m:f>
                        <m:fPr>
                          <m:ctrlPr>
                            <a:rPr lang="es-AR" sz="2200" i="1">
                              <a:solidFill>
                                <a:srgbClr val="000000"/>
                              </a:solidFill>
                              <a:latin typeface="Cambria Math" panose="02040503050406030204" pitchFamily="18" charset="0"/>
                            </a:rPr>
                          </m:ctrlPr>
                        </m:fPr>
                        <m:num>
                          <m:r>
                            <a:rPr lang="es-AR" sz="2200" i="1">
                              <a:solidFill>
                                <a:srgbClr val="000000"/>
                              </a:solidFill>
                              <a:latin typeface="Cambria Math" panose="02040503050406030204" pitchFamily="18" charset="0"/>
                            </a:rPr>
                            <m:t>𝐶𝐹</m:t>
                          </m:r>
                          <m:r>
                            <a:rPr lang="es-AR" sz="2200" b="0" i="1" smtClean="0">
                              <a:solidFill>
                                <a:srgbClr val="000000"/>
                              </a:solidFill>
                              <a:latin typeface="Cambria Math" panose="02040503050406030204" pitchFamily="18" charset="0"/>
                            </a:rPr>
                            <m:t>𝐸</m:t>
                          </m:r>
                          <m:r>
                            <a:rPr lang="es-AR" sz="2200" b="0" i="1" smtClean="0">
                              <a:solidFill>
                                <a:srgbClr val="000000"/>
                              </a:solidFill>
                              <a:latin typeface="Cambria Math" panose="02040503050406030204" pitchFamily="18" charset="0"/>
                            </a:rPr>
                            <m:t>+</m:t>
                          </m:r>
                          <m:r>
                            <a:rPr lang="es-AR" sz="2200" b="0" i="1" smtClean="0">
                              <a:solidFill>
                                <a:srgbClr val="000000"/>
                              </a:solidFill>
                              <a:latin typeface="Cambria Math" panose="02040503050406030204" pitchFamily="18" charset="0"/>
                            </a:rPr>
                            <m:t>𝐶𝐹𝐼</m:t>
                          </m:r>
                        </m:num>
                        <m:den>
                          <m:r>
                            <a:rPr lang="es-AR" sz="2200" b="0" i="1" smtClean="0">
                              <a:solidFill>
                                <a:srgbClr val="000000"/>
                              </a:solidFill>
                              <a:latin typeface="Cambria Math" panose="02040503050406030204" pitchFamily="18" charset="0"/>
                            </a:rPr>
                            <m:t>𝑀𝐶𝐵</m:t>
                          </m:r>
                        </m:den>
                      </m:f>
                    </m:oMath>
                  </m:oMathPara>
                </a14:m>
                <a:endParaRPr lang="es-AR" sz="2200" dirty="0"/>
              </a:p>
            </p:txBody>
          </p:sp>
        </mc:Choice>
        <mc:Fallback xmlns="">
          <p:sp>
            <p:nvSpPr>
              <p:cNvPr id="6" name="Object 2">
                <a:extLst>
                  <a:ext uri="{FF2B5EF4-FFF2-40B4-BE49-F238E27FC236}">
                    <a16:creationId xmlns="" xmlns:a16="http://schemas.microsoft.com/office/drawing/2014/main" xmlns:a14="http://schemas.microsoft.com/office/drawing/2010/main" id="{F095C517-3734-44B6-97BB-A10F35B1F0D6}"/>
                  </a:ext>
                </a:extLst>
              </p:cNvPr>
              <p:cNvSpPr txBox="1">
                <a:spLocks noRot="1" noChangeAspect="1" noMove="1" noResize="1" noEditPoints="1" noAdjustHandles="1" noChangeArrowheads="1" noChangeShapeType="1" noTextEdit="1"/>
              </p:cNvSpPr>
              <p:nvPr/>
            </p:nvSpPr>
            <p:spPr bwMode="auto">
              <a:xfrm>
                <a:off x="6539490" y="5199063"/>
                <a:ext cx="2355273" cy="938500"/>
              </a:xfrm>
              <a:prstGeom prst="rect">
                <a:avLst/>
              </a:prstGeom>
              <a:blipFill rotWithShape="0">
                <a:blip r:embed="rId3"/>
                <a:stretch>
                  <a:fillRect/>
                </a:stretch>
              </a:blipFill>
              <a:ln w="22225">
                <a:solidFill>
                  <a:schemeClr val="tx1"/>
                </a:solidFill>
                <a:miter lim="800000"/>
                <a:headEnd/>
                <a:tailEnd/>
              </a:ln>
            </p:spPr>
            <p:txBody>
              <a:bodyPr/>
              <a:lstStyle/>
              <a:p>
                <a:r>
                  <a:rPr lang="es-AR">
                    <a:noFill/>
                  </a:rPr>
                  <a:t> </a:t>
                </a:r>
              </a:p>
            </p:txBody>
          </p:sp>
        </mc:Fallback>
      </mc:AlternateContent>
    </p:spTree>
    <p:extLst>
      <p:ext uri="{BB962C8B-B14F-4D97-AF65-F5344CB8AC3E}">
        <p14:creationId xmlns:p14="http://schemas.microsoft.com/office/powerpoint/2010/main" val="152135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p:txBody>
          <a:bodyPr/>
          <a:lstStyle/>
          <a:p>
            <a:r>
              <a:rPr lang="es-AR" dirty="0"/>
              <a:t>Caso de Aplicación</a:t>
            </a:r>
          </a:p>
        </p:txBody>
      </p:sp>
    </p:spTree>
    <p:extLst>
      <p:ext uri="{BB962C8B-B14F-4D97-AF65-F5344CB8AC3E}">
        <p14:creationId xmlns:p14="http://schemas.microsoft.com/office/powerpoint/2010/main" val="1994344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6 Marcador de contenido"/>
          <p:cNvSpPr>
            <a:spLocks noGrp="1"/>
          </p:cNvSpPr>
          <p:nvPr>
            <p:ph idx="1"/>
          </p:nvPr>
        </p:nvSpPr>
        <p:spPr>
          <a:xfrm>
            <a:off x="630381" y="628893"/>
            <a:ext cx="10931237" cy="5832648"/>
          </a:xfrm>
        </p:spPr>
        <p:txBody>
          <a:bodyPr>
            <a:normAutofit fontScale="92500" lnSpcReduction="10000"/>
          </a:bodyPr>
          <a:lstStyle/>
          <a:p>
            <a:pPr marL="0" indent="0">
              <a:buNone/>
            </a:pPr>
            <a:r>
              <a:rPr lang="es-ES" sz="2200" b="1" dirty="0"/>
              <a:t>Juan Sosa, </a:t>
            </a:r>
            <a:r>
              <a:rPr lang="es-ES" sz="2200" dirty="0"/>
              <a:t>analiza si seguir trabajando en relación de dependencia con un sueldo anual de $120.000, o encargarse de un local de la firma </a:t>
            </a:r>
            <a:r>
              <a:rPr lang="es-ES" sz="2200" b="1" dirty="0"/>
              <a:t>Brisco S.A., </a:t>
            </a:r>
            <a:r>
              <a:rPr lang="es-ES" sz="2200" dirty="0"/>
              <a:t>que opera una cadena de tiendas en las que ofrece una completa línea de indumentaria para deportes de montaña, con costos de compra y precios de venta idénticos.</a:t>
            </a:r>
            <a:endParaRPr lang="en-US" sz="2200" dirty="0"/>
          </a:p>
          <a:p>
            <a:pPr marL="0" indent="0">
              <a:buNone/>
            </a:pPr>
            <a:r>
              <a:rPr lang="es-ES" sz="2200" dirty="0"/>
              <a:t>La citada firma está analizando probables alternativas relacionadas con la incorporación de un nuevo local. A tal efecto se han recopilado las relaciones de ingresos y costos:</a:t>
            </a:r>
            <a:endParaRPr lang="en-US" sz="2200" dirty="0"/>
          </a:p>
          <a:p>
            <a:pPr marL="0" indent="0">
              <a:buNone/>
            </a:pPr>
            <a:r>
              <a:rPr lang="es-ES" sz="2200" b="1" dirty="0"/>
              <a:t> </a:t>
            </a:r>
            <a:r>
              <a:rPr lang="es-ES" sz="2200" b="1" u="sng" dirty="0"/>
              <a:t>Información Variable por par de guantes (en adelante unidad):</a:t>
            </a:r>
            <a:endParaRPr lang="en-US" sz="2200" dirty="0"/>
          </a:p>
          <a:p>
            <a:pPr defTabSz="1193800">
              <a:lnSpc>
                <a:spcPct val="100000"/>
              </a:lnSpc>
            </a:pPr>
            <a:r>
              <a:rPr lang="es-ES" sz="2200" dirty="0"/>
              <a:t>Precio de Venta :	                  $/u 30,00</a:t>
            </a:r>
            <a:endParaRPr lang="en-US" sz="2200" dirty="0"/>
          </a:p>
          <a:p>
            <a:pPr>
              <a:lnSpc>
                <a:spcPct val="100000"/>
              </a:lnSpc>
            </a:pPr>
            <a:r>
              <a:rPr lang="es-ES" sz="2200" dirty="0"/>
              <a:t>Costo de la indumentaria          $/u 19,50</a:t>
            </a:r>
            <a:endParaRPr lang="en-US" sz="2200" dirty="0"/>
          </a:p>
          <a:p>
            <a:pPr>
              <a:lnSpc>
                <a:spcPct val="100000"/>
              </a:lnSpc>
            </a:pPr>
            <a:r>
              <a:rPr lang="es-ES" sz="2200" dirty="0"/>
              <a:t>Comisiones sobre ventas  	$/u  1,50</a:t>
            </a:r>
            <a:endParaRPr lang="en-US" sz="2200" dirty="0"/>
          </a:p>
          <a:p>
            <a:pPr marL="0" indent="0">
              <a:buNone/>
            </a:pPr>
            <a:r>
              <a:rPr lang="es-ES" sz="2200" b="1" u="sng" dirty="0"/>
              <a:t>Gastos Fijos Anuales:</a:t>
            </a:r>
            <a:endParaRPr lang="en-US" sz="2200" dirty="0"/>
          </a:p>
          <a:p>
            <a:r>
              <a:rPr lang="es-ES" sz="2200" dirty="0"/>
              <a:t>Alquiler			  $ 60.000,00</a:t>
            </a:r>
            <a:endParaRPr lang="en-US" sz="2200" dirty="0"/>
          </a:p>
          <a:p>
            <a:r>
              <a:rPr lang="es-ES" sz="2200" dirty="0"/>
              <a:t>Sueldos y Cargas Sociales   	$ 200.000,00</a:t>
            </a:r>
            <a:endParaRPr lang="en-US" sz="2200" dirty="0"/>
          </a:p>
          <a:p>
            <a:r>
              <a:rPr lang="es-ES" sz="2200" dirty="0"/>
              <a:t>Publicidad			  $ 80.000,00</a:t>
            </a:r>
            <a:endParaRPr lang="en-US" sz="2200" dirty="0"/>
          </a:p>
          <a:p>
            <a:r>
              <a:rPr lang="es-ES" sz="2200" dirty="0"/>
              <a:t>Otros Gastos Fijos		  $ 20.000,00</a:t>
            </a:r>
            <a:endParaRPr lang="en-US" sz="2200" dirty="0"/>
          </a:p>
        </p:txBody>
      </p:sp>
    </p:spTree>
    <p:extLst>
      <p:ext uri="{BB962C8B-B14F-4D97-AF65-F5344CB8AC3E}">
        <p14:creationId xmlns:p14="http://schemas.microsoft.com/office/powerpoint/2010/main" val="1426147697"/>
      </p:ext>
    </p:extLst>
  </p:cSld>
  <p:clrMapOvr>
    <a:masterClrMapping/>
  </p:clrMapOvr>
  <p:transition spd="slow">
    <p:wedg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6 Marcador de contenido"/>
          <p:cNvSpPr>
            <a:spLocks noGrp="1"/>
          </p:cNvSpPr>
          <p:nvPr>
            <p:ph idx="1"/>
          </p:nvPr>
        </p:nvSpPr>
        <p:spPr>
          <a:xfrm>
            <a:off x="674270" y="1243964"/>
            <a:ext cx="10644893" cy="5295381"/>
          </a:xfrm>
        </p:spPr>
        <p:txBody>
          <a:bodyPr>
            <a:normAutofit/>
          </a:bodyPr>
          <a:lstStyle/>
          <a:p>
            <a:pPr marL="0" indent="0">
              <a:buNone/>
            </a:pPr>
            <a:r>
              <a:rPr lang="es-ES" sz="2400" b="1" i="1" dirty="0"/>
              <a:t>Responda considerando </a:t>
            </a:r>
            <a:r>
              <a:rPr lang="es-ES" sz="2400" b="1" i="1" u="sng" dirty="0"/>
              <a:t>cada pregunta por separado</a:t>
            </a:r>
            <a:r>
              <a:rPr lang="es-ES" sz="2400" b="1" i="1" dirty="0"/>
              <a:t>:</a:t>
            </a:r>
            <a:endParaRPr lang="en-US" sz="2400" dirty="0"/>
          </a:p>
          <a:p>
            <a:pPr marL="457200" indent="-457200">
              <a:buFont typeface="+mj-lt"/>
              <a:buAutoNum type="alphaLcPeriod"/>
            </a:pPr>
            <a:r>
              <a:rPr lang="es-ES" sz="2400" dirty="0"/>
              <a:t>¿Cuál es el punto de equilibrio contable y el económico en monto de ventas y en unidades?</a:t>
            </a:r>
            <a:endParaRPr lang="en-US" sz="2400" dirty="0"/>
          </a:p>
          <a:p>
            <a:pPr marL="457200" indent="-457200">
              <a:buFont typeface="+mj-lt"/>
              <a:buAutoNum type="alphaLcPeriod"/>
            </a:pPr>
            <a:r>
              <a:rPr lang="es-ES" sz="2400" dirty="0"/>
              <a:t> Si se vendieran 35.000 pares de guantes, ¿Cuál sería la utilidad contable y la económica del comercio?</a:t>
            </a:r>
            <a:endParaRPr lang="en-US" sz="2400" dirty="0"/>
          </a:p>
          <a:p>
            <a:pPr marL="457200" indent="-457200">
              <a:buFont typeface="+mj-lt"/>
              <a:buAutoNum type="alphaLcPeriod"/>
            </a:pPr>
            <a:r>
              <a:rPr lang="es-ES" sz="2400" dirty="0"/>
              <a:t>Si al Gerente del local se le pagara como comisión $ 0,30 por cada par de guantes que venda; ¿Cuál sería el punto de equilibrio contable y económico en monto de ventas y en unidades? (ACLARACIÓN: Esta comisión NO está incluida en la comisión del enunciado.)</a:t>
            </a:r>
            <a:endParaRPr lang="en-US" sz="2400" dirty="0"/>
          </a:p>
          <a:p>
            <a:pPr marL="457200" indent="-457200">
              <a:buFont typeface="+mj-lt"/>
              <a:buAutoNum type="alphaLcPeriod"/>
            </a:pPr>
            <a:r>
              <a:rPr lang="es-ES" sz="2400" dirty="0"/>
              <a:t>Si se dejaran de pagar comisiones sobre ventas y en lugar de ello se otorgará un aumento de $ 50.000 en sueldos fijos, ¿Cuál sería el punto de equilibrio contable y económico en monto de ventas y en unidades?</a:t>
            </a:r>
          </a:p>
          <a:p>
            <a:pPr marL="457200" indent="-457200">
              <a:buFont typeface="+mj-lt"/>
              <a:buAutoNum type="alphaLcPeriod"/>
            </a:pPr>
            <a:endParaRPr lang="en-US" sz="2400" dirty="0"/>
          </a:p>
        </p:txBody>
      </p:sp>
    </p:spTree>
    <p:extLst>
      <p:ext uri="{BB962C8B-B14F-4D97-AF65-F5344CB8AC3E}">
        <p14:creationId xmlns:p14="http://schemas.microsoft.com/office/powerpoint/2010/main" val="2303369092"/>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8">
                                            <p:txEl>
                                              <p:pRg st="1" end="1"/>
                                            </p:txEl>
                                          </p:spTgt>
                                        </p:tgtEl>
                                        <p:attrNameLst>
                                          <p:attrName>style.visibility</p:attrName>
                                        </p:attrNameLst>
                                      </p:cBhvr>
                                      <p:to>
                                        <p:strVal val="visible"/>
                                      </p:to>
                                    </p:set>
                                    <p:anim calcmode="lin" valueType="num">
                                      <p:cBhvr additive="base">
                                        <p:cTn id="7" dur="500" fill="hold"/>
                                        <p:tgtEl>
                                          <p:spTgt spid="1331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xEl>
                                              <p:pRg st="2" end="2"/>
                                            </p:txEl>
                                          </p:spTgt>
                                        </p:tgtEl>
                                        <p:attrNameLst>
                                          <p:attrName>style.visibility</p:attrName>
                                        </p:attrNameLst>
                                      </p:cBhvr>
                                      <p:to>
                                        <p:strVal val="visible"/>
                                      </p:to>
                                    </p:set>
                                    <p:anim calcmode="lin" valueType="num">
                                      <p:cBhvr additive="base">
                                        <p:cTn id="13" dur="500" fill="hold"/>
                                        <p:tgtEl>
                                          <p:spTgt spid="133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8">
                                            <p:txEl>
                                              <p:pRg st="3" end="3"/>
                                            </p:txEl>
                                          </p:spTgt>
                                        </p:tgtEl>
                                        <p:attrNameLst>
                                          <p:attrName>style.visibility</p:attrName>
                                        </p:attrNameLst>
                                      </p:cBhvr>
                                      <p:to>
                                        <p:strVal val="visible"/>
                                      </p:to>
                                    </p:set>
                                    <p:anim calcmode="lin" valueType="num">
                                      <p:cBhvr additive="base">
                                        <p:cTn id="19" dur="500" fill="hold"/>
                                        <p:tgtEl>
                                          <p:spTgt spid="1331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8">
                                            <p:txEl>
                                              <p:pRg st="4" end="4"/>
                                            </p:txEl>
                                          </p:spTgt>
                                        </p:tgtEl>
                                        <p:attrNameLst>
                                          <p:attrName>style.visibility</p:attrName>
                                        </p:attrNameLst>
                                      </p:cBhvr>
                                      <p:to>
                                        <p:strVal val="visible"/>
                                      </p:to>
                                    </p:set>
                                    <p:anim calcmode="lin" valueType="num">
                                      <p:cBhvr additive="base">
                                        <p:cTn id="25" dur="500" fill="hold"/>
                                        <p:tgtEl>
                                          <p:spTgt spid="1331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6 Marcador de contenido"/>
          <p:cNvSpPr>
            <a:spLocks noGrp="1"/>
          </p:cNvSpPr>
          <p:nvPr>
            <p:ph idx="1"/>
          </p:nvPr>
        </p:nvSpPr>
        <p:spPr>
          <a:xfrm>
            <a:off x="332509" y="1396363"/>
            <a:ext cx="11416146" cy="4713491"/>
          </a:xfrm>
        </p:spPr>
        <p:txBody>
          <a:bodyPr>
            <a:normAutofit fontScale="92500" lnSpcReduction="20000"/>
          </a:bodyPr>
          <a:lstStyle/>
          <a:p>
            <a:pPr marL="0" indent="0">
              <a:buNone/>
            </a:pPr>
            <a:r>
              <a:rPr lang="es-ES" sz="2300" b="1" i="1" dirty="0"/>
              <a:t>Responda considerando cada pregunta por separado:</a:t>
            </a:r>
            <a:endParaRPr lang="en-US" sz="2300" dirty="0"/>
          </a:p>
          <a:p>
            <a:pPr marL="457200" indent="-457200">
              <a:buFont typeface="+mj-lt"/>
              <a:buAutoNum type="alphaLcPeriod" startAt="5"/>
            </a:pPr>
            <a:r>
              <a:rPr lang="es-ES" sz="2300" dirty="0"/>
              <a:t>¿Cómo afectaría el punto de equilibrio contable y económico un aumento del precio de venta de $20, expresado en monto de ventas y en unidades?</a:t>
            </a:r>
            <a:endParaRPr lang="en-US" sz="2300" dirty="0"/>
          </a:p>
          <a:p>
            <a:pPr marL="457200" indent="-457200">
              <a:buFont typeface="+mj-lt"/>
              <a:buAutoNum type="alphaLcPeriod" startAt="5"/>
            </a:pPr>
            <a:r>
              <a:rPr lang="es-AR" sz="2300" dirty="0"/>
              <a:t>Calcule el punto de cierre en unidades considerando que todos el 50% de los fijos son evitables.</a:t>
            </a:r>
          </a:p>
          <a:p>
            <a:pPr marL="457200" indent="-457200">
              <a:buFont typeface="+mj-lt"/>
              <a:buAutoNum type="alphaLcPeriod" startAt="5"/>
            </a:pPr>
            <a:r>
              <a:rPr lang="es-ES" sz="2300" dirty="0"/>
              <a:t>Calcule los puntos de ganancia:</a:t>
            </a:r>
            <a:endParaRPr lang="en-US" sz="2300" dirty="0"/>
          </a:p>
          <a:p>
            <a:pPr marL="823913" lvl="1" indent="-457200">
              <a:buFont typeface="+mj-lt"/>
              <a:buAutoNum type="arabicPeriod"/>
            </a:pPr>
            <a:r>
              <a:rPr lang="es-ES" sz="2300" dirty="0"/>
              <a:t>Calcule el monto de ventas necesario para obtener una utilidad de $ 12.000,00; </a:t>
            </a:r>
          </a:p>
          <a:p>
            <a:pPr marL="823913" lvl="1" indent="-457200">
              <a:buFont typeface="+mj-lt"/>
              <a:buAutoNum type="arabicPeriod"/>
            </a:pPr>
            <a:r>
              <a:rPr lang="es-ES" sz="2300" dirty="0"/>
              <a:t>Calcule el monto de ventas necesario para obtener una utilidad después de impuestos de $12.000,00 (Suponga una alícuota impositiva del 20%).</a:t>
            </a:r>
          </a:p>
          <a:p>
            <a:pPr marL="823913" lvl="1" indent="-457200">
              <a:buFont typeface="+mj-lt"/>
              <a:buAutoNum type="arabicPeriod"/>
            </a:pPr>
            <a:r>
              <a:rPr lang="es-ES" sz="2300" dirty="0"/>
              <a:t>Unidades a vender para obtener una utilidad del 20% s/ventas.</a:t>
            </a:r>
          </a:p>
          <a:p>
            <a:pPr marL="457200" indent="-457200">
              <a:buFont typeface="+mj-lt"/>
              <a:buAutoNum type="alphaLcPeriod" startAt="5"/>
            </a:pPr>
            <a:r>
              <a:rPr lang="es-AR" sz="2300" dirty="0"/>
              <a:t>Calcule el Margen de Seguridad en porcentaje suponiendo que las ventas anuales esperadas ascienden a 75.000 pares de guantes.</a:t>
            </a:r>
          </a:p>
          <a:p>
            <a:pPr marL="457200" indent="-457200">
              <a:buFont typeface="+mj-lt"/>
              <a:buAutoNum type="alphaLcPeriod" startAt="5"/>
            </a:pPr>
            <a:r>
              <a:rPr lang="es-AR" sz="2300" dirty="0"/>
              <a:t>Considerando que la elasticidad precio de la demanda es de -2, y se estima que por un incremento en los gastos publicitarios de $20.000, los precios se podrán incrementar en un 15%. Sabiendo que actualmente se estima una venta de 55.000 pares de guantes. ¿Cómo sería el beneficio esperado ante esta circunstancia?</a:t>
            </a:r>
          </a:p>
          <a:p>
            <a:pPr algn="just"/>
            <a:endParaRPr lang="es-ES" altLang="es-AR" sz="2300" dirty="0"/>
          </a:p>
        </p:txBody>
      </p:sp>
    </p:spTree>
    <p:extLst>
      <p:ext uri="{BB962C8B-B14F-4D97-AF65-F5344CB8AC3E}">
        <p14:creationId xmlns:p14="http://schemas.microsoft.com/office/powerpoint/2010/main" val="1095773881"/>
      </p:ext>
    </p:extLst>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8">
                                            <p:txEl>
                                              <p:pRg st="3" end="3"/>
                                            </p:txEl>
                                          </p:spTgt>
                                        </p:tgtEl>
                                        <p:attrNameLst>
                                          <p:attrName>style.visibility</p:attrName>
                                        </p:attrNameLst>
                                      </p:cBhvr>
                                      <p:to>
                                        <p:strVal val="visible"/>
                                      </p:to>
                                    </p:set>
                                    <p:anim calcmode="lin" valueType="num">
                                      <p:cBhvr additive="base">
                                        <p:cTn id="7" dur="500" fill="hold"/>
                                        <p:tgtEl>
                                          <p:spTgt spid="1331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8">
                                            <p:txEl>
                                              <p:pRg st="2" end="2"/>
                                            </p:txEl>
                                          </p:spTgt>
                                        </p:tgtEl>
                                        <p:attrNameLst>
                                          <p:attrName>style.visibility</p:attrName>
                                        </p:attrNameLst>
                                      </p:cBhvr>
                                      <p:to>
                                        <p:strVal val="visible"/>
                                      </p:to>
                                    </p:set>
                                    <p:anim calcmode="lin" valueType="num">
                                      <p:cBhvr additive="base">
                                        <p:cTn id="13" dur="500" fill="hold"/>
                                        <p:tgtEl>
                                          <p:spTgt spid="1331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1703513" y="1196753"/>
            <a:ext cx="8659813" cy="4431565"/>
          </a:xfrm>
        </p:spPr>
        <p:txBody>
          <a:bodyPr>
            <a:normAutofit fontScale="92500" lnSpcReduction="20000"/>
          </a:bodyPr>
          <a:lstStyle/>
          <a:p>
            <a:r>
              <a:rPr lang="es-ES" sz="2200" dirty="0">
                <a:latin typeface="Arial" panose="020B0604020202020204" pitchFamily="34" charset="0"/>
                <a:cs typeface="Arial" panose="020B0604020202020204" pitchFamily="34" charset="0"/>
              </a:rPr>
              <a:t>Datos:</a:t>
            </a:r>
          </a:p>
          <a:p>
            <a:pPr marL="0" indent="0">
              <a:buNone/>
            </a:pPr>
            <a:endParaRPr lang="es-ES" sz="2200" dirty="0">
              <a:latin typeface="Arial" panose="020B0604020202020204" pitchFamily="34" charset="0"/>
              <a:cs typeface="Arial" panose="020B0604020202020204" pitchFamily="34" charset="0"/>
            </a:endParaRPr>
          </a:p>
          <a:p>
            <a:pPr lvl="1"/>
            <a:r>
              <a:rPr lang="es-ES" sz="2200" b="1" dirty="0">
                <a:latin typeface="Arial" panose="020B0604020202020204" pitchFamily="34" charset="0"/>
                <a:cs typeface="Arial" panose="020B0604020202020204" pitchFamily="34" charset="0"/>
              </a:rPr>
              <a:t>P (precio por unidad) = </a:t>
            </a:r>
            <a:r>
              <a:rPr lang="es-ES" sz="2200" dirty="0">
                <a:latin typeface="Arial" panose="020B0604020202020204" pitchFamily="34" charset="0"/>
                <a:cs typeface="Arial" panose="020B0604020202020204" pitchFamily="34" charset="0"/>
              </a:rPr>
              <a:t>$/u 30,00</a:t>
            </a:r>
          </a:p>
          <a:p>
            <a:pPr marL="393700" lvl="1" indent="0">
              <a:buNone/>
            </a:pPr>
            <a:r>
              <a:rPr lang="es-ES" sz="2200" dirty="0">
                <a:latin typeface="Arial" panose="020B0604020202020204" pitchFamily="34" charset="0"/>
                <a:cs typeface="Arial" panose="020B0604020202020204" pitchFamily="34" charset="0"/>
              </a:rPr>
              <a:t> </a:t>
            </a:r>
            <a:endParaRPr lang="es-ES" sz="2200" b="1" dirty="0">
              <a:latin typeface="Arial" panose="020B0604020202020204" pitchFamily="34" charset="0"/>
              <a:cs typeface="Arial" panose="020B0604020202020204" pitchFamily="34" charset="0"/>
            </a:endParaRPr>
          </a:p>
          <a:p>
            <a:pPr lvl="1"/>
            <a:r>
              <a:rPr lang="es-ES" sz="2200" b="1" dirty="0">
                <a:latin typeface="Arial" panose="020B0604020202020204" pitchFamily="34" charset="0"/>
                <a:cs typeface="Arial" panose="020B0604020202020204" pitchFamily="34" charset="0"/>
              </a:rPr>
              <a:t>cv (costo variable unitario)= </a:t>
            </a:r>
            <a:r>
              <a:rPr lang="es-ES" sz="2200" dirty="0">
                <a:latin typeface="Arial" panose="020B0604020202020204" pitchFamily="34" charset="0"/>
                <a:cs typeface="Arial" panose="020B0604020202020204" pitchFamily="34" charset="0"/>
              </a:rPr>
              <a:t>$/u  21,00</a:t>
            </a:r>
          </a:p>
          <a:p>
            <a:pPr marL="393700" lvl="1" indent="0">
              <a:buNone/>
            </a:pPr>
            <a:endParaRPr lang="es-ES" sz="2200" b="1" dirty="0">
              <a:latin typeface="Arial" panose="020B0604020202020204" pitchFamily="34" charset="0"/>
              <a:cs typeface="Arial" panose="020B0604020202020204" pitchFamily="34" charset="0"/>
            </a:endParaRPr>
          </a:p>
          <a:p>
            <a:pPr lvl="1"/>
            <a:r>
              <a:rPr lang="es-ES" sz="2200" b="1" dirty="0" smtClean="0">
                <a:latin typeface="Arial" panose="020B0604020202020204" pitchFamily="34" charset="0"/>
                <a:cs typeface="Arial" panose="020B0604020202020204" pitchFamily="34" charset="0"/>
              </a:rPr>
              <a:t>Cu </a:t>
            </a:r>
            <a:r>
              <a:rPr lang="es-ES" sz="2200" b="1" dirty="0">
                <a:latin typeface="Arial" panose="020B0604020202020204" pitchFamily="34" charset="0"/>
                <a:cs typeface="Arial" panose="020B0604020202020204" pitchFamily="34" charset="0"/>
              </a:rPr>
              <a:t>(contribución </a:t>
            </a:r>
            <a:r>
              <a:rPr lang="es-ES" sz="2200" b="1" dirty="0" smtClean="0">
                <a:latin typeface="Arial" panose="020B0604020202020204" pitchFamily="34" charset="0"/>
                <a:cs typeface="Arial" panose="020B0604020202020204" pitchFamily="34" charset="0"/>
              </a:rPr>
              <a:t>unitaria)</a:t>
            </a:r>
            <a:r>
              <a:rPr lang="es-ES" sz="2200" dirty="0" smtClean="0">
                <a:latin typeface="Arial" panose="020B0604020202020204" pitchFamily="34" charset="0"/>
                <a:cs typeface="Arial" panose="020B0604020202020204" pitchFamily="34" charset="0"/>
              </a:rPr>
              <a:t>= </a:t>
            </a:r>
            <a:r>
              <a:rPr lang="es-ES" sz="2200" dirty="0">
                <a:latin typeface="Arial" panose="020B0604020202020204" pitchFamily="34" charset="0"/>
                <a:cs typeface="Arial" panose="020B0604020202020204" pitchFamily="34" charset="0"/>
              </a:rPr>
              <a:t>P- CV = $/u 9,00</a:t>
            </a:r>
          </a:p>
          <a:p>
            <a:pPr marL="393700" lvl="1" indent="0">
              <a:buNone/>
            </a:pPr>
            <a:endParaRPr lang="en-US" sz="2200" dirty="0">
              <a:latin typeface="Arial" panose="020B0604020202020204" pitchFamily="34" charset="0"/>
              <a:cs typeface="Arial" panose="020B0604020202020204" pitchFamily="34" charset="0"/>
            </a:endParaRPr>
          </a:p>
          <a:p>
            <a:pPr lvl="1"/>
            <a:r>
              <a:rPr lang="es-AR" sz="2200" b="1" dirty="0" smtClean="0">
                <a:latin typeface="Arial" panose="020B0604020202020204" pitchFamily="34" charset="0"/>
                <a:cs typeface="Arial" panose="020B0604020202020204" pitchFamily="34" charset="0"/>
              </a:rPr>
              <a:t>MCB (Margen de contribución a los beneficios)</a:t>
            </a:r>
            <a:r>
              <a:rPr lang="es-AR" sz="2200" dirty="0" smtClean="0">
                <a:latin typeface="Arial" panose="020B0604020202020204" pitchFamily="34" charset="0"/>
                <a:cs typeface="Arial" panose="020B0604020202020204" pitchFamily="34" charset="0"/>
              </a:rPr>
              <a:t>= </a:t>
            </a:r>
            <a:r>
              <a:rPr lang="es-AR" sz="2200" dirty="0">
                <a:latin typeface="Arial" panose="020B0604020202020204" pitchFamily="34" charset="0"/>
                <a:cs typeface="Arial" panose="020B0604020202020204" pitchFamily="34" charset="0"/>
              </a:rPr>
              <a:t>(P- CV)/P= </a:t>
            </a:r>
            <a:r>
              <a:rPr lang="es-AR" sz="2200" dirty="0" smtClean="0">
                <a:latin typeface="Arial" panose="020B0604020202020204" pitchFamily="34" charset="0"/>
                <a:cs typeface="Arial" panose="020B0604020202020204" pitchFamily="34" charset="0"/>
              </a:rPr>
              <a:t>Cu/P </a:t>
            </a:r>
            <a:endParaRPr lang="es-AR" sz="2200" dirty="0">
              <a:latin typeface="Arial" panose="020B0604020202020204" pitchFamily="34" charset="0"/>
              <a:cs typeface="Arial" panose="020B0604020202020204" pitchFamily="34" charset="0"/>
            </a:endParaRPr>
          </a:p>
          <a:p>
            <a:pPr marL="393700" lvl="1" indent="0">
              <a:buNone/>
            </a:pPr>
            <a:r>
              <a:rPr lang="es-AR" sz="2200" dirty="0" smtClean="0">
                <a:latin typeface="Arial" panose="020B0604020202020204" pitchFamily="34" charset="0"/>
                <a:cs typeface="Arial" panose="020B0604020202020204" pitchFamily="34" charset="0"/>
              </a:rPr>
              <a:t>MCB= </a:t>
            </a:r>
            <a:r>
              <a:rPr lang="es-ES" sz="2200" dirty="0">
                <a:latin typeface="Arial" panose="020B0604020202020204" pitchFamily="34" charset="0"/>
                <a:cs typeface="Arial" panose="020B0604020202020204" pitchFamily="34" charset="0"/>
              </a:rPr>
              <a:t>0,30</a:t>
            </a:r>
          </a:p>
          <a:p>
            <a:pPr marL="393700" lvl="1" indent="0">
              <a:buNone/>
            </a:pPr>
            <a:endParaRPr lang="en-US" sz="2200" dirty="0">
              <a:latin typeface="Arial" panose="020B0604020202020204" pitchFamily="34" charset="0"/>
              <a:cs typeface="Arial" panose="020B0604020202020204" pitchFamily="34" charset="0"/>
            </a:endParaRPr>
          </a:p>
          <a:p>
            <a:pPr lvl="1"/>
            <a:r>
              <a:rPr lang="es-AR" sz="2200" b="1"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CFE (costos </a:t>
            </a:r>
            <a:r>
              <a:rPr lang="en-US" sz="2200" b="1" dirty="0" err="1">
                <a:latin typeface="Arial" panose="020B0604020202020204" pitchFamily="34" charset="0"/>
                <a:cs typeface="Arial" panose="020B0604020202020204" pitchFamily="34" charset="0"/>
              </a:rPr>
              <a:t>fijos</a:t>
            </a:r>
            <a:r>
              <a:rPr lang="en-US" sz="2200" b="1" dirty="0">
                <a:latin typeface="Arial" panose="020B0604020202020204" pitchFamily="34" charset="0"/>
                <a:cs typeface="Arial" panose="020B0604020202020204" pitchFamily="34" charset="0"/>
              </a:rPr>
              <a:t> totals </a:t>
            </a:r>
            <a:r>
              <a:rPr lang="en-US" sz="2200" b="1" dirty="0" err="1">
                <a:latin typeface="Arial" panose="020B0604020202020204" pitchFamily="34" charset="0"/>
                <a:cs typeface="Arial" panose="020B0604020202020204" pitchFamily="34" charset="0"/>
              </a:rPr>
              <a:t>explícitos</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$ 360.000,00</a:t>
            </a:r>
          </a:p>
          <a:p>
            <a:pPr lvl="1"/>
            <a:endParaRPr lang="en-US" sz="2200" dirty="0">
              <a:latin typeface="Arial" panose="020B0604020202020204" pitchFamily="34" charset="0"/>
              <a:cs typeface="Arial" panose="020B0604020202020204" pitchFamily="34" charset="0"/>
            </a:endParaRPr>
          </a:p>
          <a:p>
            <a:pPr lvl="1"/>
            <a:r>
              <a:rPr lang="es-AR" sz="2200" b="1"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CFI (</a:t>
            </a:r>
            <a:r>
              <a:rPr lang="en-US" sz="2200" b="1" dirty="0" err="1">
                <a:latin typeface="Arial" panose="020B0604020202020204" pitchFamily="34" charset="0"/>
                <a:cs typeface="Arial" panose="020B0604020202020204" pitchFamily="34" charset="0"/>
              </a:rPr>
              <a:t>costos</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fijos</a:t>
            </a:r>
            <a:r>
              <a:rPr lang="en-US" sz="2200" b="1" dirty="0">
                <a:latin typeface="Arial" panose="020B0604020202020204" pitchFamily="34" charset="0"/>
                <a:cs typeface="Arial" panose="020B0604020202020204" pitchFamily="34" charset="0"/>
              </a:rPr>
              <a:t> totals </a:t>
            </a:r>
            <a:r>
              <a:rPr lang="en-US" sz="2200" b="1" dirty="0" err="1">
                <a:latin typeface="Arial" panose="020B0604020202020204" pitchFamily="34" charset="0"/>
                <a:cs typeface="Arial" panose="020B0604020202020204" pitchFamily="34" charset="0"/>
              </a:rPr>
              <a:t>implícitos</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$ 120.000,00</a:t>
            </a:r>
          </a:p>
          <a:p>
            <a:endParaRPr lang="es-E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endParaRPr lang="es-E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lgn="just">
              <a:buNone/>
            </a:pPr>
            <a:endParaRPr lang="es-ES" altLang="es-A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930715"/>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41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1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4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6255" y="1838735"/>
            <a:ext cx="11665527" cy="4421723"/>
          </a:xfrm>
          <a:prstGeom prst="rect">
            <a:avLst/>
          </a:prstGeom>
        </p:spPr>
        <p:txBody>
          <a:bodyPr wrap="square">
            <a:spAutoFit/>
          </a:bodyPr>
          <a:lstStyle/>
          <a:p>
            <a:pPr lvl="0" algn="just">
              <a:lnSpc>
                <a:spcPct val="115000"/>
              </a:lnSpc>
              <a:spcAft>
                <a:spcPts val="1000"/>
              </a:spcAft>
            </a:pPr>
            <a:r>
              <a:rPr lang="es-AR" sz="1600" i="1" dirty="0" smtClean="0">
                <a:latin typeface="Calibri" panose="020F0502020204030204" pitchFamily="34" charset="0"/>
                <a:ea typeface="Calibri" panose="020F0502020204030204" pitchFamily="34" charset="0"/>
                <a:cs typeface="Times New Roman" panose="02020603050405020304" pitchFamily="18" charset="0"/>
              </a:rPr>
              <a:t>1</a:t>
            </a:r>
            <a:r>
              <a:rPr lang="es-AR" sz="2000" i="1" dirty="0" smtClean="0">
                <a:latin typeface="Calibri" panose="020F0502020204030204" pitchFamily="34" charset="0"/>
                <a:ea typeface="Calibri" panose="020F0502020204030204" pitchFamily="34" charset="0"/>
                <a:cs typeface="Times New Roman" panose="02020603050405020304" pitchFamily="18" charset="0"/>
              </a:rPr>
              <a:t>. </a:t>
            </a:r>
            <a:r>
              <a:rPr lang="es-AR" sz="2000" i="1" dirty="0">
                <a:latin typeface="Calibri" panose="020F0502020204030204" pitchFamily="34" charset="0"/>
                <a:ea typeface="Calibri" panose="020F0502020204030204" pitchFamily="34" charset="0"/>
                <a:cs typeface="Times New Roman" panose="02020603050405020304" pitchFamily="18" charset="0"/>
              </a:rPr>
              <a:t>El modelo costo-volumen-utilidad (CVU)</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Determinantes del Resultado Operativo. Variables del modelo CVU</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Funcionamiento del modelo. Supuestos básicos. </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Concepto del punto de equilibrio en el marco del modelo CVU</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Representaciones gráficas del modelo: gráfica CVU y gráfica V/U</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El equilibrio económico y el equilibrio financiero</a:t>
            </a:r>
          </a:p>
          <a:p>
            <a:pPr marL="800100" lvl="1" indent="-342900" algn="just">
              <a:lnSpc>
                <a:spcPct val="115000"/>
              </a:lnSpc>
              <a:spcAft>
                <a:spcPts val="0"/>
              </a:spcAft>
              <a:buFont typeface="+mj-lt"/>
              <a:buAutoNum type="alphaLcPeriod"/>
            </a:pPr>
            <a:r>
              <a:rPr lang="es-AR" sz="2000" dirty="0" smtClean="0">
                <a:latin typeface="Calibri" panose="020F0502020204030204" pitchFamily="34" charset="0"/>
                <a:ea typeface="Calibri" panose="020F0502020204030204" pitchFamily="34" charset="0"/>
                <a:cs typeface="Times New Roman" panose="02020603050405020304" pitchFamily="18" charset="0"/>
              </a:rPr>
              <a:t>Análisis de Rentabilidad o Análisis </a:t>
            </a:r>
            <a:r>
              <a:rPr lang="es-AR" sz="2000" dirty="0">
                <a:latin typeface="Calibri" panose="020F0502020204030204" pitchFamily="34" charset="0"/>
                <a:ea typeface="Calibri" panose="020F0502020204030204" pitchFamily="34" charset="0"/>
                <a:cs typeface="Times New Roman" panose="02020603050405020304" pitchFamily="18" charset="0"/>
              </a:rPr>
              <a:t>de sensibilidad ante cambios en las variables críticas</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Adaptación del modelo CVU a casos de múltiples productos o servicios</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Margen de seguridad, concepto y cálculo</a:t>
            </a:r>
          </a:p>
          <a:p>
            <a:pPr marL="800100" lvl="1" indent="-342900" algn="just">
              <a:lnSpc>
                <a:spcPct val="115000"/>
              </a:lnSpc>
              <a:spcAft>
                <a:spcPts val="0"/>
              </a:spcAft>
              <a:buFont typeface="+mj-lt"/>
              <a:buAutoNum type="alphaLcPeriod"/>
            </a:pPr>
            <a:r>
              <a:rPr lang="es-AR" sz="2000" dirty="0">
                <a:latin typeface="Calibri" panose="020F0502020204030204" pitchFamily="34" charset="0"/>
                <a:ea typeface="Calibri" panose="020F0502020204030204" pitchFamily="34" charset="0"/>
                <a:cs typeface="Times New Roman" panose="02020603050405020304" pitchFamily="18" charset="0"/>
              </a:rPr>
              <a:t>Ventaja Operativa. Concepto y cálculo</a:t>
            </a:r>
          </a:p>
          <a:p>
            <a:pPr marL="800100" lvl="1" indent="-342900" algn="just">
              <a:lnSpc>
                <a:spcPct val="115000"/>
              </a:lnSpc>
              <a:spcAft>
                <a:spcPts val="0"/>
              </a:spcAft>
              <a:buFont typeface="+mj-lt"/>
              <a:buAutoNum type="alphaLcPeriod"/>
              <a:tabLst>
                <a:tab pos="540385" algn="l"/>
              </a:tabLst>
            </a:pPr>
            <a:r>
              <a:rPr lang="es-AR" sz="2000" dirty="0">
                <a:latin typeface="Calibri" panose="020F0502020204030204" pitchFamily="34" charset="0"/>
                <a:ea typeface="Calibri" panose="020F0502020204030204" pitchFamily="34" charset="0"/>
                <a:cs typeface="Times New Roman" panose="02020603050405020304" pitchFamily="18" charset="0"/>
              </a:rPr>
              <a:t>Consideraciones fiscales en relación con el modelo CVU</a:t>
            </a:r>
          </a:p>
          <a:p>
            <a:pPr algn="just">
              <a:spcAft>
                <a:spcPts val="1000"/>
              </a:spcAft>
            </a:pPr>
            <a:r>
              <a:rPr lang="es-AR" sz="2000" dirty="0">
                <a:latin typeface="Calibri" panose="020F0502020204030204" pitchFamily="34" charset="0"/>
                <a:ea typeface="Calibri" panose="020F0502020204030204" pitchFamily="34" charset="0"/>
                <a:cs typeface="Calibri" panose="020F0502020204030204" pitchFamily="34" charset="0"/>
              </a:rPr>
              <a:t> </a:t>
            </a:r>
            <a:endParaRPr lang="es-AR" sz="2000" dirty="0">
              <a:latin typeface="Calibri" panose="020F0502020204030204" pitchFamily="34" charset="0"/>
              <a:cs typeface="Calibri" panose="020F0502020204030204" pitchFamily="34" charset="0"/>
            </a:endParaRPr>
          </a:p>
        </p:txBody>
      </p:sp>
      <p:sp>
        <p:nvSpPr>
          <p:cNvPr id="3" name="Título 2"/>
          <p:cNvSpPr>
            <a:spLocks noGrp="1"/>
          </p:cNvSpPr>
          <p:nvPr>
            <p:ph type="title"/>
          </p:nvPr>
        </p:nvSpPr>
        <p:spPr>
          <a:xfrm>
            <a:off x="166255" y="0"/>
            <a:ext cx="11665526" cy="1619794"/>
          </a:xfrm>
        </p:spPr>
        <p:txBody>
          <a:bodyPr>
            <a:noAutofit/>
          </a:bodyPr>
          <a:lstStyle/>
          <a:p>
            <a:r>
              <a:rPr lang="es-ES" sz="4000" cap="none" dirty="0" smtClean="0"/>
              <a:t>Herramientas </a:t>
            </a:r>
            <a:r>
              <a:rPr lang="es-ES" sz="4000" cap="none" dirty="0"/>
              <a:t>para la gestión: encontrar el punto óptimo</a:t>
            </a:r>
            <a:r>
              <a:rPr lang="es-AR" sz="4000" cap="none" dirty="0"/>
              <a:t> </a:t>
            </a:r>
            <a:r>
              <a:rPr lang="es-AR" sz="4000" dirty="0"/>
              <a:t/>
            </a:r>
            <a:br>
              <a:rPr lang="es-AR" sz="4000" dirty="0"/>
            </a:br>
            <a:r>
              <a:rPr lang="es-AR" sz="4000" cap="none" dirty="0"/>
              <a:t>El Análisis Marginal y el Modelo Costo-Volumen-Utilidad para Planificación y Control del Resultado Operativo</a:t>
            </a:r>
          </a:p>
        </p:txBody>
      </p:sp>
    </p:spTree>
    <p:extLst>
      <p:ext uri="{BB962C8B-B14F-4D97-AF65-F5344CB8AC3E}">
        <p14:creationId xmlns:p14="http://schemas.microsoft.com/office/powerpoint/2010/main" val="1096059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429491" y="1704109"/>
            <a:ext cx="11374582" cy="4502728"/>
          </a:xfrm>
        </p:spPr>
        <p:txBody>
          <a:bodyPr>
            <a:normAutofit/>
          </a:bodyPr>
          <a:lstStyle/>
          <a:p>
            <a:r>
              <a:rPr lang="es-ES" sz="2200" dirty="0">
                <a:latin typeface="Arial" panose="020B0604020202020204" pitchFamily="34" charset="0"/>
                <a:cs typeface="Arial" panose="020B0604020202020204" pitchFamily="34" charset="0"/>
              </a:rPr>
              <a:t>a)	</a:t>
            </a:r>
            <a:r>
              <a:rPr lang="es-AR" sz="2200" dirty="0">
                <a:latin typeface="Arial" panose="020B0604020202020204" pitchFamily="34" charset="0"/>
                <a:cs typeface="Arial" panose="020B0604020202020204" pitchFamily="34" charset="0"/>
              </a:rPr>
              <a:t>Equilibrio contable</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P.E. u = CFE / </a:t>
            </a:r>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40.000 </a:t>
            </a:r>
            <a:r>
              <a:rPr lang="es-ES" sz="2200" dirty="0"/>
              <a:t>unidades (pares de guantes)</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P.E. $= CFE /  </a:t>
            </a:r>
            <a:r>
              <a:rPr lang="en-US" sz="2200" dirty="0" smtClean="0">
                <a:latin typeface="Arial" panose="020B0604020202020204" pitchFamily="34" charset="0"/>
                <a:cs typeface="Arial" panose="020B0604020202020204" pitchFamily="34" charset="0"/>
              </a:rPr>
              <a:t>MCB= </a:t>
            </a:r>
            <a:r>
              <a:rPr lang="en-US" sz="2200" dirty="0">
                <a:latin typeface="Arial" panose="020B0604020202020204" pitchFamily="34" charset="0"/>
                <a:cs typeface="Arial" panose="020B0604020202020204" pitchFamily="34" charset="0"/>
              </a:rPr>
              <a:t>$1.200.000</a:t>
            </a:r>
          </a:p>
          <a:p>
            <a:r>
              <a:rPr lang="es-AR" sz="2200" dirty="0">
                <a:latin typeface="Arial" panose="020B0604020202020204" pitchFamily="34" charset="0"/>
                <a:cs typeface="Arial" panose="020B0604020202020204" pitchFamily="34" charset="0"/>
              </a:rPr>
              <a:t>Equilibrio económico</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P.E. u = (CFE +CFI) / </a:t>
            </a:r>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53.334 </a:t>
            </a:r>
            <a:r>
              <a:rPr lang="es-ES" sz="2200" dirty="0"/>
              <a:t>unidades (pares de guantes)</a:t>
            </a:r>
            <a:endParaRPr lang="en-US" sz="2200" dirty="0">
              <a:latin typeface="Arial" panose="020B0604020202020204" pitchFamily="34" charset="0"/>
              <a:cs typeface="Arial" panose="020B0604020202020204" pitchFamily="34" charset="0"/>
            </a:endParaRPr>
          </a:p>
          <a:p>
            <a:pPr marL="0" indent="0">
              <a:buNone/>
            </a:pPr>
            <a:r>
              <a:rPr lang="en-US" sz="2200" dirty="0">
                <a:latin typeface="Arial" panose="020B0604020202020204" pitchFamily="34" charset="0"/>
                <a:cs typeface="Arial" panose="020B0604020202020204" pitchFamily="34" charset="0"/>
              </a:rPr>
              <a:t>P.E. $= (CFE+CFI) /  </a:t>
            </a:r>
            <a:r>
              <a:rPr lang="en-US" sz="2200" dirty="0" smtClean="0">
                <a:latin typeface="Arial" panose="020B0604020202020204" pitchFamily="34" charset="0"/>
                <a:cs typeface="Arial" panose="020B0604020202020204" pitchFamily="34" charset="0"/>
              </a:rPr>
              <a:t>MCB= </a:t>
            </a:r>
            <a:r>
              <a:rPr lang="en-US" sz="2200" dirty="0">
                <a:latin typeface="Arial" panose="020B0604020202020204" pitchFamily="34" charset="0"/>
                <a:cs typeface="Arial" panose="020B0604020202020204" pitchFamily="34" charset="0"/>
              </a:rPr>
              <a:t>$1.600.000</a:t>
            </a:r>
          </a:p>
          <a:p>
            <a:pPr marL="0" indent="0">
              <a:buNone/>
            </a:pPr>
            <a:endParaRPr lang="en-U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b) Si se vendieran 35.000 pares de guantes, </a:t>
            </a:r>
            <a:r>
              <a:rPr lang="es-AR" sz="2200" dirty="0">
                <a:latin typeface="Arial" panose="020B0604020202020204" pitchFamily="34" charset="0"/>
                <a:cs typeface="Arial" panose="020B0604020202020204" pitchFamily="34" charset="0"/>
              </a:rPr>
              <a:t>se obtendría una pérdida de $45.000.</a:t>
            </a:r>
          </a:p>
          <a:p>
            <a:r>
              <a:rPr lang="es-AR" sz="2200" dirty="0">
                <a:latin typeface="Arial" panose="020B0604020202020204" pitchFamily="34" charset="0"/>
                <a:cs typeface="Arial" panose="020B0604020202020204" pitchFamily="34" charset="0"/>
              </a:rPr>
              <a:t>BE = $-165.000 </a:t>
            </a:r>
          </a:p>
          <a:p>
            <a:pPr marL="0" indent="0">
              <a:buNone/>
            </a:pPr>
            <a:endParaRPr lang="es-AR"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endParaRPr lang="es-AR"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indent="0" algn="just">
              <a:buNone/>
            </a:pPr>
            <a:endParaRPr lang="es-ES" altLang="es-A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7523928"/>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7415">
                                            <p:txEl>
                                              <p:pRg st="1" end="1"/>
                                            </p:txEl>
                                          </p:spTgt>
                                        </p:tgtEl>
                                        <p:attrNameLst>
                                          <p:attrName>style.visibility</p:attrName>
                                        </p:attrNameLst>
                                      </p:cBhvr>
                                      <p:to>
                                        <p:strVal val="visible"/>
                                      </p:to>
                                    </p:set>
                                    <p:animEffect transition="in" filter="fade">
                                      <p:cBhvr>
                                        <p:cTn id="11" dur="500"/>
                                        <p:tgtEl>
                                          <p:spTgt spid="17415">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7415">
                                            <p:txEl>
                                              <p:pRg st="2" end="2"/>
                                            </p:txEl>
                                          </p:spTgt>
                                        </p:tgtEl>
                                        <p:attrNameLst>
                                          <p:attrName>style.visibility</p:attrName>
                                        </p:attrNameLst>
                                      </p:cBhvr>
                                      <p:to>
                                        <p:strVal val="visible"/>
                                      </p:to>
                                    </p:set>
                                    <p:animEffect transition="in" filter="fade">
                                      <p:cBhvr>
                                        <p:cTn id="14" dur="500"/>
                                        <p:tgtEl>
                                          <p:spTgt spid="17415">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7415">
                                            <p:txEl>
                                              <p:pRg st="3" end="3"/>
                                            </p:txEl>
                                          </p:spTgt>
                                        </p:tgtEl>
                                        <p:attrNameLst>
                                          <p:attrName>style.visibility</p:attrName>
                                        </p:attrNameLst>
                                      </p:cBhvr>
                                      <p:to>
                                        <p:strVal val="visible"/>
                                      </p:to>
                                    </p:set>
                                    <p:animEffect transition="in" filter="fade">
                                      <p:cBhvr>
                                        <p:cTn id="17" dur="500"/>
                                        <p:tgtEl>
                                          <p:spTgt spid="17415">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7415">
                                            <p:txEl>
                                              <p:pRg st="4" end="4"/>
                                            </p:txEl>
                                          </p:spTgt>
                                        </p:tgtEl>
                                        <p:attrNameLst>
                                          <p:attrName>style.visibility</p:attrName>
                                        </p:attrNameLst>
                                      </p:cBhvr>
                                      <p:to>
                                        <p:strVal val="visible"/>
                                      </p:to>
                                    </p:set>
                                    <p:animEffect transition="in" filter="fade">
                                      <p:cBhvr>
                                        <p:cTn id="20" dur="500"/>
                                        <p:tgtEl>
                                          <p:spTgt spid="1741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415">
                                            <p:txEl>
                                              <p:pRg st="5" end="5"/>
                                            </p:txEl>
                                          </p:spTgt>
                                        </p:tgtEl>
                                        <p:attrNameLst>
                                          <p:attrName>style.visibility</p:attrName>
                                        </p:attrNameLst>
                                      </p:cBhvr>
                                      <p:to>
                                        <p:strVal val="visible"/>
                                      </p:to>
                                    </p:set>
                                    <p:animEffect transition="in" filter="fade">
                                      <p:cBhvr>
                                        <p:cTn id="23" dur="500"/>
                                        <p:tgtEl>
                                          <p:spTgt spid="1741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415">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74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595744" y="180110"/>
            <a:ext cx="11367655" cy="5652654"/>
          </a:xfrm>
        </p:spPr>
        <p:txBody>
          <a:bodyPr>
            <a:noAutofit/>
          </a:bodyPr>
          <a:lstStyle/>
          <a:p>
            <a:r>
              <a:rPr lang="es-AR" sz="1800" dirty="0">
                <a:latin typeface="Arial" panose="020B0604020202020204" pitchFamily="34" charset="0"/>
                <a:cs typeface="Arial" panose="020B0604020202020204" pitchFamily="34" charset="0"/>
              </a:rPr>
              <a:t>c) 	</a:t>
            </a:r>
            <a:r>
              <a:rPr lang="es-ES" sz="1800" dirty="0">
                <a:latin typeface="Arial" panose="020B0604020202020204" pitchFamily="34" charset="0"/>
                <a:cs typeface="Arial" panose="020B0604020202020204" pitchFamily="34" charset="0"/>
              </a:rPr>
              <a:t>Si al Gerente del local se le pagara como comisión $ 0,30 por cada par de guantes que venda</a:t>
            </a:r>
            <a:endParaRPr lang="es-AR" sz="1800" dirty="0">
              <a:latin typeface="Arial" panose="020B0604020202020204" pitchFamily="34" charset="0"/>
              <a:cs typeface="Arial" panose="020B0604020202020204" pitchFamily="34" charset="0"/>
            </a:endParaRPr>
          </a:p>
          <a:p>
            <a:r>
              <a:rPr lang="es-AR" sz="1800" dirty="0">
                <a:latin typeface="Arial" panose="020B0604020202020204" pitchFamily="34" charset="0"/>
                <a:cs typeface="Arial" panose="020B0604020202020204" pitchFamily="34" charset="0"/>
              </a:rPr>
              <a:t>Equilibrio contable</a:t>
            </a:r>
            <a:endParaRPr lang="en-U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u= 41.380 unidades (pares de guantes)</a:t>
            </a:r>
          </a:p>
          <a:p>
            <a:pPr marL="0" indent="0">
              <a:buNone/>
            </a:pPr>
            <a:r>
              <a:rPr lang="es-ES" sz="1800" dirty="0">
                <a:latin typeface="Arial" panose="020B0604020202020204" pitchFamily="34" charset="0"/>
                <a:cs typeface="Arial" panose="020B0604020202020204" pitchFamily="34" charset="0"/>
              </a:rPr>
              <a:t>P.E. $ =  $1.241.379,31</a:t>
            </a:r>
          </a:p>
          <a:p>
            <a:pPr marL="0" indent="0">
              <a:buNone/>
            </a:pPr>
            <a:r>
              <a:rPr lang="es-AR" sz="1800" dirty="0">
                <a:latin typeface="Arial" panose="020B0604020202020204" pitchFamily="34" charset="0"/>
                <a:cs typeface="Arial" panose="020B0604020202020204" pitchFamily="34" charset="0"/>
              </a:rPr>
              <a:t>Equilibrio económico</a:t>
            </a:r>
            <a:endParaRPr lang="es-E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u *= 55.173 unidades (pares de guantes)</a:t>
            </a:r>
          </a:p>
          <a:p>
            <a:r>
              <a:rPr lang="es-ES" sz="1800" dirty="0">
                <a:latin typeface="Arial" panose="020B0604020202020204" pitchFamily="34" charset="0"/>
                <a:cs typeface="Arial" panose="020B0604020202020204" pitchFamily="34" charset="0"/>
              </a:rPr>
              <a:t>P.E. $ *=  $1.655.172,41</a:t>
            </a:r>
          </a:p>
          <a:p>
            <a:endParaRPr lang="es-ES" sz="1800" dirty="0">
              <a:latin typeface="Arial" panose="020B0604020202020204" pitchFamily="34" charset="0"/>
              <a:cs typeface="Arial" panose="020B0604020202020204" pitchFamily="34" charset="0"/>
            </a:endParaRPr>
          </a:p>
          <a:p>
            <a:r>
              <a:rPr lang="es-ES" sz="1800" dirty="0">
                <a:latin typeface="Arial" panose="020B0604020202020204" pitchFamily="34" charset="0"/>
                <a:cs typeface="Arial" panose="020B0604020202020204" pitchFamily="34" charset="0"/>
              </a:rPr>
              <a:t>d) Si se dejaran de pagar comisiones sobre ventas y se otorgará un aumento de $ 50.000 en sueldos fijos</a:t>
            </a:r>
          </a:p>
          <a:p>
            <a:r>
              <a:rPr lang="es-AR" sz="1800" dirty="0">
                <a:latin typeface="Arial" panose="020B0604020202020204" pitchFamily="34" charset="0"/>
                <a:cs typeface="Arial" panose="020B0604020202020204" pitchFamily="34" charset="0"/>
              </a:rPr>
              <a:t>Equilibrio contable</a:t>
            </a:r>
            <a:endParaRPr lang="en-U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 $1.171.428,57</a:t>
            </a:r>
            <a:endParaRPr lang="en-U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u= 39.048 unidades (pares de guantes)</a:t>
            </a:r>
          </a:p>
          <a:p>
            <a:pPr marL="0" indent="0">
              <a:buNone/>
            </a:pPr>
            <a:r>
              <a:rPr lang="es-AR" sz="1800" dirty="0">
                <a:latin typeface="Arial" panose="020B0604020202020204" pitchFamily="34" charset="0"/>
                <a:cs typeface="Arial" panose="020B0604020202020204" pitchFamily="34" charset="0"/>
              </a:rPr>
              <a:t>Equilibrio económico</a:t>
            </a:r>
            <a:endParaRPr lang="es-E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 = $1.514.285,71</a:t>
            </a:r>
            <a:endParaRPr lang="en-US" sz="1800" dirty="0">
              <a:latin typeface="Arial" panose="020B0604020202020204" pitchFamily="34" charset="0"/>
              <a:cs typeface="Arial" panose="020B0604020202020204" pitchFamily="34" charset="0"/>
            </a:endParaRPr>
          </a:p>
          <a:p>
            <a:pPr marL="0" indent="0">
              <a:buNone/>
            </a:pPr>
            <a:r>
              <a:rPr lang="es-ES" sz="1800" dirty="0">
                <a:latin typeface="Arial" panose="020B0604020202020204" pitchFamily="34" charset="0"/>
                <a:cs typeface="Arial" panose="020B0604020202020204" pitchFamily="34" charset="0"/>
              </a:rPr>
              <a:t>P.E. u*= 50.477 unidades (pares de guantes)</a:t>
            </a:r>
          </a:p>
          <a:p>
            <a:pPr marL="0" indent="0">
              <a:buNone/>
            </a:pP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endParaRPr lang="es-AR"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marL="0" indent="0" algn="just">
              <a:buNone/>
            </a:pPr>
            <a:endParaRPr lang="es-ES" altLang="es-AR"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224452"/>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15">
                                            <p:txEl>
                                              <p:pRg st="2" end="2"/>
                                            </p:txEl>
                                          </p:spTgt>
                                        </p:tgtEl>
                                        <p:attrNameLst>
                                          <p:attrName>style.visibility</p:attrName>
                                        </p:attrNameLst>
                                      </p:cBhvr>
                                      <p:to>
                                        <p:strVal val="visible"/>
                                      </p:to>
                                    </p:set>
                                    <p:animEffect transition="in" filter="fade">
                                      <p:cBhvr>
                                        <p:cTn id="15" dur="500"/>
                                        <p:tgtEl>
                                          <p:spTgt spid="17415">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5">
                                            <p:txEl>
                                              <p:pRg st="3" end="3"/>
                                            </p:txEl>
                                          </p:spTgt>
                                        </p:tgtEl>
                                        <p:attrNameLst>
                                          <p:attrName>style.visibility</p:attrName>
                                        </p:attrNameLst>
                                      </p:cBhvr>
                                      <p:to>
                                        <p:strVal val="visible"/>
                                      </p:to>
                                    </p:set>
                                    <p:animEffect transition="in" filter="fade">
                                      <p:cBhvr>
                                        <p:cTn id="18" dur="500"/>
                                        <p:tgtEl>
                                          <p:spTgt spid="1741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15">
                                            <p:txEl>
                                              <p:pRg st="4" end="4"/>
                                            </p:txEl>
                                          </p:spTgt>
                                        </p:tgtEl>
                                        <p:attrNameLst>
                                          <p:attrName>style.visibility</p:attrName>
                                        </p:attrNameLst>
                                      </p:cBhvr>
                                      <p:to>
                                        <p:strVal val="visible"/>
                                      </p:to>
                                    </p:set>
                                    <p:animEffect transition="in" filter="fade">
                                      <p:cBhvr>
                                        <p:cTn id="21" dur="500"/>
                                        <p:tgtEl>
                                          <p:spTgt spid="1741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15">
                                            <p:txEl>
                                              <p:pRg st="5" end="5"/>
                                            </p:txEl>
                                          </p:spTgt>
                                        </p:tgtEl>
                                        <p:attrNameLst>
                                          <p:attrName>style.visibility</p:attrName>
                                        </p:attrNameLst>
                                      </p:cBhvr>
                                      <p:to>
                                        <p:strVal val="visible"/>
                                      </p:to>
                                    </p:set>
                                    <p:animEffect transition="in" filter="fade">
                                      <p:cBhvr>
                                        <p:cTn id="24" dur="500"/>
                                        <p:tgtEl>
                                          <p:spTgt spid="17415">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15">
                                            <p:txEl>
                                              <p:pRg st="6" end="6"/>
                                            </p:txEl>
                                          </p:spTgt>
                                        </p:tgtEl>
                                        <p:attrNameLst>
                                          <p:attrName>style.visibility</p:attrName>
                                        </p:attrNameLst>
                                      </p:cBhvr>
                                      <p:to>
                                        <p:strVal val="visible"/>
                                      </p:to>
                                    </p:set>
                                    <p:animEffect transition="in" filter="fade">
                                      <p:cBhvr>
                                        <p:cTn id="27" dur="500"/>
                                        <p:tgtEl>
                                          <p:spTgt spid="17415">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415">
                                            <p:txEl>
                                              <p:pRg st="8" end="8"/>
                                            </p:txEl>
                                          </p:spTgt>
                                        </p:tgtEl>
                                        <p:attrNameLst>
                                          <p:attrName>style.visibility</p:attrName>
                                        </p:attrNameLst>
                                      </p:cBhvr>
                                      <p:to>
                                        <p:strVal val="visible"/>
                                      </p:to>
                                    </p:set>
                                    <p:animEffect transition="in" filter="fade">
                                      <p:cBhvr>
                                        <p:cTn id="30" dur="500"/>
                                        <p:tgtEl>
                                          <p:spTgt spid="1741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415">
                                            <p:txEl>
                                              <p:pRg st="9" end="9"/>
                                            </p:txEl>
                                          </p:spTgt>
                                        </p:tgtEl>
                                        <p:attrNameLst>
                                          <p:attrName>style.visibility</p:attrName>
                                        </p:attrNameLst>
                                      </p:cBhvr>
                                      <p:to>
                                        <p:strVal val="visible"/>
                                      </p:to>
                                    </p:set>
                                    <p:animEffect transition="in" filter="fade">
                                      <p:cBhvr>
                                        <p:cTn id="33" dur="500"/>
                                        <p:tgtEl>
                                          <p:spTgt spid="1741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415">
                                            <p:txEl>
                                              <p:pRg st="10" end="10"/>
                                            </p:txEl>
                                          </p:spTgt>
                                        </p:tgtEl>
                                        <p:attrNameLst>
                                          <p:attrName>style.visibility</p:attrName>
                                        </p:attrNameLst>
                                      </p:cBhvr>
                                      <p:to>
                                        <p:strVal val="visible"/>
                                      </p:to>
                                    </p:set>
                                    <p:animEffect transition="in" filter="fade">
                                      <p:cBhvr>
                                        <p:cTn id="36" dur="500"/>
                                        <p:tgtEl>
                                          <p:spTgt spid="1741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7415">
                                            <p:txEl>
                                              <p:pRg st="11" end="11"/>
                                            </p:txEl>
                                          </p:spTgt>
                                        </p:tgtEl>
                                        <p:attrNameLst>
                                          <p:attrName>style.visibility</p:attrName>
                                        </p:attrNameLst>
                                      </p:cBhvr>
                                      <p:to>
                                        <p:strVal val="visible"/>
                                      </p:to>
                                    </p:set>
                                    <p:animEffect transition="in" filter="fade">
                                      <p:cBhvr>
                                        <p:cTn id="39" dur="500"/>
                                        <p:tgtEl>
                                          <p:spTgt spid="17415">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7415">
                                            <p:txEl>
                                              <p:pRg st="12" end="12"/>
                                            </p:txEl>
                                          </p:spTgt>
                                        </p:tgtEl>
                                        <p:attrNameLst>
                                          <p:attrName>style.visibility</p:attrName>
                                        </p:attrNameLst>
                                      </p:cBhvr>
                                      <p:to>
                                        <p:strVal val="visible"/>
                                      </p:to>
                                    </p:set>
                                    <p:animEffect transition="in" filter="fade">
                                      <p:cBhvr>
                                        <p:cTn id="42" dur="500"/>
                                        <p:tgtEl>
                                          <p:spTgt spid="1741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7415">
                                            <p:txEl>
                                              <p:pRg st="13" end="13"/>
                                            </p:txEl>
                                          </p:spTgt>
                                        </p:tgtEl>
                                        <p:attrNameLst>
                                          <p:attrName>style.visibility</p:attrName>
                                        </p:attrNameLst>
                                      </p:cBhvr>
                                      <p:to>
                                        <p:strVal val="visible"/>
                                      </p:to>
                                    </p:set>
                                    <p:animEffect transition="in" filter="fade">
                                      <p:cBhvr>
                                        <p:cTn id="45" dur="500"/>
                                        <p:tgtEl>
                                          <p:spTgt spid="1741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7415">
                                            <p:txEl>
                                              <p:pRg st="14" end="14"/>
                                            </p:txEl>
                                          </p:spTgt>
                                        </p:tgtEl>
                                        <p:attrNameLst>
                                          <p:attrName>style.visibility</p:attrName>
                                        </p:attrNameLst>
                                      </p:cBhvr>
                                      <p:to>
                                        <p:strVal val="visible"/>
                                      </p:to>
                                    </p:set>
                                    <p:animEffect transition="in" filter="fade">
                                      <p:cBhvr>
                                        <p:cTn id="48" dur="500"/>
                                        <p:tgtEl>
                                          <p:spTgt spid="1741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734292" y="533400"/>
            <a:ext cx="10266218" cy="5791200"/>
          </a:xfrm>
        </p:spPr>
        <p:txBody>
          <a:bodyPr>
            <a:normAutofit fontScale="92500" lnSpcReduction="10000"/>
          </a:bodyPr>
          <a:lstStyle/>
          <a:p>
            <a:pPr marL="0" indent="0">
              <a:buNone/>
            </a:pPr>
            <a:endParaRPr lang="es-ES"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e) 	Un </a:t>
            </a:r>
            <a:r>
              <a:rPr lang="es-ES" sz="2200" u="sng" dirty="0">
                <a:latin typeface="Arial" panose="020B0604020202020204" pitchFamily="34" charset="0"/>
                <a:cs typeface="Arial" panose="020B0604020202020204" pitchFamily="34" charset="0"/>
              </a:rPr>
              <a:t>aumento del precio</a:t>
            </a:r>
            <a:r>
              <a:rPr lang="es-ES" sz="2200" dirty="0">
                <a:latin typeface="Arial" panose="020B0604020202020204" pitchFamily="34" charset="0"/>
                <a:cs typeface="Arial" panose="020B0604020202020204" pitchFamily="34" charset="0"/>
              </a:rPr>
              <a:t> de venta de $20, lleva a:</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Equilibrio contable</a:t>
            </a:r>
          </a:p>
          <a:p>
            <a:pPr marL="0" indent="0">
              <a:buNone/>
            </a:pPr>
            <a:r>
              <a:rPr lang="es-ES" sz="2200" dirty="0">
                <a:latin typeface="Arial" panose="020B0604020202020204" pitchFamily="34" charset="0"/>
                <a:cs typeface="Arial" panose="020B0604020202020204" pitchFamily="34" charset="0"/>
              </a:rPr>
              <a:t>P.E. $=  $ 620.689,66</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P.E. u= 12.414 unidades (pares de guantes)</a:t>
            </a:r>
          </a:p>
          <a:p>
            <a:pPr marL="0" indent="0">
              <a:buNone/>
            </a:pPr>
            <a:r>
              <a:rPr lang="es-ES" sz="2200" dirty="0">
                <a:latin typeface="Arial" panose="020B0604020202020204" pitchFamily="34" charset="0"/>
                <a:cs typeface="Arial" panose="020B0604020202020204" pitchFamily="34" charset="0"/>
              </a:rPr>
              <a:t>Equilibrio económico</a:t>
            </a:r>
          </a:p>
          <a:p>
            <a:pPr marL="0" indent="0">
              <a:buNone/>
            </a:pPr>
            <a:r>
              <a:rPr lang="es-ES" sz="2200" dirty="0">
                <a:latin typeface="Arial" panose="020B0604020202020204" pitchFamily="34" charset="0"/>
                <a:cs typeface="Arial" panose="020B0604020202020204" pitchFamily="34" charset="0"/>
              </a:rPr>
              <a:t>P.E. $*=  $ 827.586,21</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P.E. u*= 16.552 unidades (pares de guantes)</a:t>
            </a:r>
          </a:p>
          <a:p>
            <a:endParaRPr lang="pt-BR" sz="2200" dirty="0">
              <a:latin typeface="Arial" panose="020B0604020202020204" pitchFamily="34" charset="0"/>
              <a:cs typeface="Arial" panose="020B0604020202020204" pitchFamily="34" charset="0"/>
            </a:endParaRPr>
          </a:p>
          <a:p>
            <a:r>
              <a:rPr lang="pt-BR" sz="2200" dirty="0">
                <a:latin typeface="Arial" panose="020B0604020202020204" pitchFamily="34" charset="0"/>
                <a:cs typeface="Arial" panose="020B0604020202020204" pitchFamily="34" charset="0"/>
              </a:rPr>
              <a:t>f) </a:t>
            </a:r>
            <a:r>
              <a:rPr lang="es-ES" sz="2200" dirty="0">
                <a:latin typeface="Arial" panose="020B0604020202020204" pitchFamily="34" charset="0"/>
                <a:cs typeface="Arial" panose="020B0604020202020204" pitchFamily="34" charset="0"/>
              </a:rPr>
              <a:t>Calcule el punto de cierre en unidades considerando que el 50% de los fijos son Evitables</a:t>
            </a:r>
            <a:endParaRPr lang="es-AR" sz="2200" dirty="0">
              <a:latin typeface="Arial" panose="020B0604020202020204" pitchFamily="34" charset="0"/>
              <a:cs typeface="Arial" panose="020B0604020202020204" pitchFamily="34" charset="0"/>
            </a:endParaRPr>
          </a:p>
          <a:p>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	$/u 9,00 </a:t>
            </a:r>
            <a:endParaRPr lang="es-AR"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CF EVITABLES = 0,50 x $360.000 = $180.000</a:t>
            </a:r>
            <a:endParaRPr lang="es-AR" sz="2200"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 PC u = CF evitables/ </a:t>
            </a:r>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 $180.000 / $/u 9,00 = 20.000 unidades</a:t>
            </a:r>
            <a:endParaRPr lang="es-AR" sz="2200" dirty="0">
              <a:latin typeface="Arial" panose="020B0604020202020204" pitchFamily="34" charset="0"/>
              <a:cs typeface="Arial" panose="020B0604020202020204" pitchFamily="34" charset="0"/>
            </a:endParaRPr>
          </a:p>
          <a:p>
            <a:pPr marL="0" indent="0">
              <a:buNone/>
            </a:pPr>
            <a:endParaRPr lang="es-E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marL="0" indent="0" algn="just">
              <a:buNone/>
            </a:pPr>
            <a:endParaRPr lang="es-ES" altLang="es-A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5971442"/>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15">
                                            <p:txEl>
                                              <p:pRg st="3" end="3"/>
                                            </p:txEl>
                                          </p:spTgt>
                                        </p:tgtEl>
                                        <p:attrNameLst>
                                          <p:attrName>style.visibility</p:attrName>
                                        </p:attrNameLst>
                                      </p:cBhvr>
                                      <p:to>
                                        <p:strVal val="visible"/>
                                      </p:to>
                                    </p:set>
                                    <p:animEffect transition="in" filter="fade">
                                      <p:cBhvr>
                                        <p:cTn id="15" dur="500"/>
                                        <p:tgtEl>
                                          <p:spTgt spid="1741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415">
                                            <p:txEl>
                                              <p:pRg st="4" end="4"/>
                                            </p:txEl>
                                          </p:spTgt>
                                        </p:tgtEl>
                                        <p:attrNameLst>
                                          <p:attrName>style.visibility</p:attrName>
                                        </p:attrNameLst>
                                      </p:cBhvr>
                                      <p:to>
                                        <p:strVal val="visible"/>
                                      </p:to>
                                    </p:set>
                                    <p:animEffect transition="in" filter="fade">
                                      <p:cBhvr>
                                        <p:cTn id="18" dur="500"/>
                                        <p:tgtEl>
                                          <p:spTgt spid="1741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415">
                                            <p:txEl>
                                              <p:pRg st="5" end="5"/>
                                            </p:txEl>
                                          </p:spTgt>
                                        </p:tgtEl>
                                        <p:attrNameLst>
                                          <p:attrName>style.visibility</p:attrName>
                                        </p:attrNameLst>
                                      </p:cBhvr>
                                      <p:to>
                                        <p:strVal val="visible"/>
                                      </p:to>
                                    </p:set>
                                    <p:animEffect transition="in" filter="fade">
                                      <p:cBhvr>
                                        <p:cTn id="21" dur="500"/>
                                        <p:tgtEl>
                                          <p:spTgt spid="1741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415">
                                            <p:txEl>
                                              <p:pRg st="6" end="6"/>
                                            </p:txEl>
                                          </p:spTgt>
                                        </p:tgtEl>
                                        <p:attrNameLst>
                                          <p:attrName>style.visibility</p:attrName>
                                        </p:attrNameLst>
                                      </p:cBhvr>
                                      <p:to>
                                        <p:strVal val="visible"/>
                                      </p:to>
                                    </p:set>
                                    <p:animEffect transition="in" filter="fade">
                                      <p:cBhvr>
                                        <p:cTn id="24" dur="500"/>
                                        <p:tgtEl>
                                          <p:spTgt spid="1741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7415">
                                            <p:txEl>
                                              <p:pRg st="7" end="7"/>
                                            </p:txEl>
                                          </p:spTgt>
                                        </p:tgtEl>
                                        <p:attrNameLst>
                                          <p:attrName>style.visibility</p:attrName>
                                        </p:attrNameLst>
                                      </p:cBhvr>
                                      <p:to>
                                        <p:strVal val="visible"/>
                                      </p:to>
                                    </p:set>
                                    <p:animEffect transition="in" filter="fade">
                                      <p:cBhvr>
                                        <p:cTn id="27" dur="500"/>
                                        <p:tgtEl>
                                          <p:spTgt spid="1741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7415">
                                            <p:txEl>
                                              <p:pRg st="9" end="9"/>
                                            </p:txEl>
                                          </p:spTgt>
                                        </p:tgtEl>
                                        <p:attrNameLst>
                                          <p:attrName>style.visibility</p:attrName>
                                        </p:attrNameLst>
                                      </p:cBhvr>
                                      <p:to>
                                        <p:strVal val="visible"/>
                                      </p:to>
                                    </p:set>
                                    <p:animEffect transition="in" filter="fade">
                                      <p:cBhvr>
                                        <p:cTn id="30" dur="500"/>
                                        <p:tgtEl>
                                          <p:spTgt spid="17415">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17415">
                                            <p:txEl>
                                              <p:pRg st="10" end="10"/>
                                            </p:txEl>
                                          </p:spTgt>
                                        </p:tgtEl>
                                        <p:attrNameLst>
                                          <p:attrName>style.visibility</p:attrName>
                                        </p:attrNameLst>
                                      </p:cBhvr>
                                      <p:to>
                                        <p:strVal val="visible"/>
                                      </p:to>
                                    </p:set>
                                    <p:animEffect transition="in" filter="fade">
                                      <p:cBhvr>
                                        <p:cTn id="33" dur="500"/>
                                        <p:tgtEl>
                                          <p:spTgt spid="17415">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415">
                                            <p:txEl>
                                              <p:pRg st="11" end="11"/>
                                            </p:txEl>
                                          </p:spTgt>
                                        </p:tgtEl>
                                        <p:attrNameLst>
                                          <p:attrName>style.visibility</p:attrName>
                                        </p:attrNameLst>
                                      </p:cBhvr>
                                      <p:to>
                                        <p:strVal val="visible"/>
                                      </p:to>
                                    </p:set>
                                    <p:animEffect transition="in" filter="fade">
                                      <p:cBhvr>
                                        <p:cTn id="36" dur="500"/>
                                        <p:tgtEl>
                                          <p:spTgt spid="17415">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7415">
                                            <p:txEl>
                                              <p:pRg st="12" end="12"/>
                                            </p:txEl>
                                          </p:spTgt>
                                        </p:tgtEl>
                                        <p:attrNameLst>
                                          <p:attrName>style.visibility</p:attrName>
                                        </p:attrNameLst>
                                      </p:cBhvr>
                                      <p:to>
                                        <p:strVal val="visible"/>
                                      </p:to>
                                    </p:set>
                                    <p:animEffect transition="in" filter="fade">
                                      <p:cBhvr>
                                        <p:cTn id="39" dur="500"/>
                                        <p:tgtEl>
                                          <p:spTgt spid="174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526473" y="916781"/>
            <a:ext cx="11139054" cy="5024438"/>
          </a:xfrm>
        </p:spPr>
        <p:txBody>
          <a:bodyPr>
            <a:normAutofit fontScale="92500" lnSpcReduction="10000"/>
          </a:bodyPr>
          <a:lstStyle/>
          <a:p>
            <a:r>
              <a:rPr lang="es-ES" sz="2200" dirty="0">
                <a:latin typeface="Arial" panose="020B0604020202020204" pitchFamily="34" charset="0"/>
                <a:cs typeface="Arial" panose="020B0604020202020204" pitchFamily="34" charset="0"/>
              </a:rPr>
              <a:t> g) Puntos de Ganancias</a:t>
            </a:r>
            <a:endParaRPr lang="en-US" sz="2200" dirty="0">
              <a:latin typeface="Arial" panose="020B0604020202020204" pitchFamily="34" charset="0"/>
              <a:cs typeface="Arial" panose="020B0604020202020204" pitchFamily="34" charset="0"/>
            </a:endParaRPr>
          </a:p>
          <a:p>
            <a:pPr lvl="1"/>
            <a:r>
              <a:rPr lang="es-ES" sz="2200" dirty="0">
                <a:latin typeface="Arial" panose="020B0604020202020204" pitchFamily="34" charset="0"/>
                <a:cs typeface="Arial" panose="020B0604020202020204" pitchFamily="34" charset="0"/>
              </a:rPr>
              <a:t>1) Ventas para obtener una utilidad de $ 12.000,00; </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 Gananc. $ = (CFE + Utilidad deseado) / </a:t>
            </a:r>
            <a:r>
              <a:rPr lang="es-ES" sz="2200" dirty="0" smtClean="0">
                <a:latin typeface="Arial" panose="020B0604020202020204" pitchFamily="34" charset="0"/>
                <a:cs typeface="Arial" panose="020B0604020202020204" pitchFamily="34" charset="0"/>
              </a:rPr>
              <a:t>MCB </a:t>
            </a:r>
            <a:r>
              <a:rPr lang="es-ES" sz="2200" dirty="0">
                <a:latin typeface="Arial" panose="020B0604020202020204" pitchFamily="34" charset="0"/>
                <a:cs typeface="Arial" panose="020B0604020202020204" pitchFamily="34" charset="0"/>
              </a:rPr>
              <a:t>= $1.240.000 </a:t>
            </a:r>
          </a:p>
          <a:p>
            <a:pPr marL="0" indent="0">
              <a:buNone/>
            </a:pPr>
            <a:r>
              <a:rPr lang="es-ES" sz="2200" dirty="0">
                <a:latin typeface="Arial" panose="020B0604020202020204" pitchFamily="34" charset="0"/>
                <a:cs typeface="Arial" panose="020B0604020202020204" pitchFamily="34" charset="0"/>
              </a:rPr>
              <a:t>P. </a:t>
            </a:r>
            <a:r>
              <a:rPr lang="es-ES" sz="2200" dirty="0" err="1">
                <a:latin typeface="Arial" panose="020B0604020202020204" pitchFamily="34" charset="0"/>
                <a:cs typeface="Arial" panose="020B0604020202020204" pitchFamily="34" charset="0"/>
              </a:rPr>
              <a:t>Gananc</a:t>
            </a:r>
            <a:r>
              <a:rPr lang="es-ES" sz="2200" dirty="0">
                <a:latin typeface="Arial" panose="020B0604020202020204" pitchFamily="34" charset="0"/>
                <a:cs typeface="Arial" panose="020B0604020202020204" pitchFamily="34" charset="0"/>
              </a:rPr>
              <a:t>. $ *= (CFE+CFI + Utilidad deseado) / </a:t>
            </a:r>
            <a:r>
              <a:rPr lang="es-ES" sz="2200" dirty="0" smtClean="0">
                <a:latin typeface="Arial" panose="020B0604020202020204" pitchFamily="34" charset="0"/>
                <a:cs typeface="Arial" panose="020B0604020202020204" pitchFamily="34" charset="0"/>
              </a:rPr>
              <a:t>MCB </a:t>
            </a:r>
            <a:r>
              <a:rPr lang="es-ES" sz="2200" dirty="0">
                <a:latin typeface="Arial" panose="020B0604020202020204" pitchFamily="34" charset="0"/>
                <a:cs typeface="Arial" panose="020B0604020202020204" pitchFamily="34" charset="0"/>
              </a:rPr>
              <a:t>= $ 1.640.000</a:t>
            </a:r>
          </a:p>
          <a:p>
            <a:pPr marL="0" indent="0">
              <a:buNone/>
            </a:pPr>
            <a:r>
              <a:rPr lang="es-ES" sz="2200" dirty="0">
                <a:latin typeface="Arial" panose="020B0604020202020204" pitchFamily="34" charset="0"/>
                <a:cs typeface="Arial" panose="020B0604020202020204" pitchFamily="34" charset="0"/>
              </a:rPr>
              <a:t> </a:t>
            </a:r>
            <a:endParaRPr lang="en-US" sz="2200" dirty="0">
              <a:latin typeface="Arial" panose="020B0604020202020204" pitchFamily="34" charset="0"/>
              <a:cs typeface="Arial" panose="020B0604020202020204" pitchFamily="34" charset="0"/>
            </a:endParaRPr>
          </a:p>
          <a:p>
            <a:pPr lvl="1"/>
            <a:r>
              <a:rPr lang="es-ES" sz="2200" dirty="0">
                <a:latin typeface="Arial" panose="020B0604020202020204" pitchFamily="34" charset="0"/>
                <a:cs typeface="Arial" panose="020B0604020202020204" pitchFamily="34" charset="0"/>
              </a:rPr>
              <a:t>2) Ventas para obtener una utilidad después de impuestos (t=0,2) de $12.000,00 . </a:t>
            </a:r>
          </a:p>
          <a:p>
            <a:pPr marL="393700" lvl="1" indent="0">
              <a:buNone/>
            </a:pPr>
            <a:r>
              <a:rPr lang="es-ES" sz="2200" dirty="0">
                <a:latin typeface="Arial" panose="020B0604020202020204" pitchFamily="34" charset="0"/>
                <a:cs typeface="Arial" panose="020B0604020202020204" pitchFamily="34" charset="0"/>
              </a:rPr>
              <a:t>Utilidad deseada/(1-tg)= $12.000/0,8=$15.000</a:t>
            </a:r>
            <a:endParaRPr lang="en-US" sz="2200" dirty="0">
              <a:latin typeface="Arial" panose="020B0604020202020204" pitchFamily="34" charset="0"/>
              <a:cs typeface="Arial" panose="020B0604020202020204" pitchFamily="34" charset="0"/>
            </a:endParaRPr>
          </a:p>
          <a:p>
            <a:pPr marL="0" lvl="1" indent="0">
              <a:buNone/>
            </a:pPr>
            <a:r>
              <a:rPr lang="es-ES" sz="2200" dirty="0">
                <a:latin typeface="Arial" panose="020B0604020202020204" pitchFamily="34" charset="0"/>
                <a:cs typeface="Arial" panose="020B0604020202020204" pitchFamily="34" charset="0"/>
              </a:rPr>
              <a:t>P. Gananc. $ = (CFE + Utilidad deseado/(1-tg)) / </a:t>
            </a:r>
            <a:r>
              <a:rPr lang="es-ES" sz="2200" dirty="0" smtClean="0">
                <a:latin typeface="Arial" panose="020B0604020202020204" pitchFamily="34" charset="0"/>
                <a:cs typeface="Arial" panose="020B0604020202020204" pitchFamily="34" charset="0"/>
              </a:rPr>
              <a:t>MCB </a:t>
            </a:r>
            <a:r>
              <a:rPr lang="es-ES" sz="2200" dirty="0">
                <a:latin typeface="Arial" panose="020B0604020202020204" pitchFamily="34" charset="0"/>
                <a:cs typeface="Arial" panose="020B0604020202020204" pitchFamily="34" charset="0"/>
              </a:rPr>
              <a:t>=$ 1.250.000</a:t>
            </a:r>
          </a:p>
          <a:p>
            <a:pPr marL="0" lvl="1" indent="0">
              <a:buNone/>
            </a:pPr>
            <a:r>
              <a:rPr lang="es-ES" sz="2200" dirty="0">
                <a:latin typeface="Arial" panose="020B0604020202020204" pitchFamily="34" charset="0"/>
                <a:cs typeface="Arial" panose="020B0604020202020204" pitchFamily="34" charset="0"/>
              </a:rPr>
              <a:t>P. </a:t>
            </a:r>
            <a:r>
              <a:rPr lang="es-ES" sz="2200" dirty="0" err="1">
                <a:latin typeface="Arial" panose="020B0604020202020204" pitchFamily="34" charset="0"/>
                <a:cs typeface="Arial" panose="020B0604020202020204" pitchFamily="34" charset="0"/>
              </a:rPr>
              <a:t>Gananc</a:t>
            </a:r>
            <a:r>
              <a:rPr lang="es-ES" sz="2200" dirty="0">
                <a:latin typeface="Arial" panose="020B0604020202020204" pitchFamily="34" charset="0"/>
                <a:cs typeface="Arial" panose="020B0604020202020204" pitchFamily="34" charset="0"/>
              </a:rPr>
              <a:t>. $ *= (CFE+CFI + Utilidad deseado) / </a:t>
            </a:r>
            <a:r>
              <a:rPr lang="es-ES" sz="2200" dirty="0" smtClean="0">
                <a:latin typeface="Arial" panose="020B0604020202020204" pitchFamily="34" charset="0"/>
                <a:cs typeface="Arial" panose="020B0604020202020204" pitchFamily="34" charset="0"/>
              </a:rPr>
              <a:t>MCB </a:t>
            </a:r>
            <a:r>
              <a:rPr lang="es-ES" sz="2200" dirty="0">
                <a:latin typeface="Arial" panose="020B0604020202020204" pitchFamily="34" charset="0"/>
                <a:cs typeface="Arial" panose="020B0604020202020204" pitchFamily="34" charset="0"/>
              </a:rPr>
              <a:t>= $ 1.650.000</a:t>
            </a:r>
          </a:p>
          <a:p>
            <a:pPr marL="0" lvl="1" indent="0">
              <a:buNone/>
            </a:pPr>
            <a:endParaRPr lang="en-US" sz="2200" dirty="0">
              <a:latin typeface="Arial" panose="020B0604020202020204" pitchFamily="34" charset="0"/>
              <a:cs typeface="Arial" panose="020B0604020202020204" pitchFamily="34" charset="0"/>
            </a:endParaRPr>
          </a:p>
          <a:p>
            <a:pPr lvl="1"/>
            <a:r>
              <a:rPr lang="es-ES" sz="2200" dirty="0">
                <a:latin typeface="Arial" panose="020B0604020202020204" pitchFamily="34" charset="0"/>
                <a:cs typeface="Arial" panose="020B0604020202020204" pitchFamily="34" charset="0"/>
              </a:rPr>
              <a:t>3) Unidades a vender para obtener una utilidad del 20% s/ventas.</a:t>
            </a:r>
            <a:endParaRPr lang="en-US" sz="2200" dirty="0">
              <a:latin typeface="Arial" panose="020B0604020202020204" pitchFamily="34" charset="0"/>
              <a:cs typeface="Arial" panose="020B0604020202020204" pitchFamily="34" charset="0"/>
            </a:endParaRPr>
          </a:p>
          <a:p>
            <a:pPr marL="0" indent="0">
              <a:buNone/>
            </a:pPr>
            <a:r>
              <a:rPr lang="es-ES" sz="2200" dirty="0">
                <a:latin typeface="Arial" panose="020B0604020202020204" pitchFamily="34" charset="0"/>
                <a:cs typeface="Arial" panose="020B0604020202020204" pitchFamily="34" charset="0"/>
              </a:rPr>
              <a:t>P. </a:t>
            </a:r>
            <a:r>
              <a:rPr lang="es-ES" sz="2200" dirty="0" err="1">
                <a:latin typeface="Arial" panose="020B0604020202020204" pitchFamily="34" charset="0"/>
                <a:cs typeface="Arial" panose="020B0604020202020204" pitchFamily="34" charset="0"/>
              </a:rPr>
              <a:t>Gananc</a:t>
            </a:r>
            <a:r>
              <a:rPr lang="es-ES" sz="2200" dirty="0">
                <a:latin typeface="Arial" panose="020B0604020202020204" pitchFamily="34" charset="0"/>
                <a:cs typeface="Arial" panose="020B0604020202020204" pitchFamily="34" charset="0"/>
              </a:rPr>
              <a:t>. U = CFE / (</a:t>
            </a:r>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 % </a:t>
            </a:r>
            <a:r>
              <a:rPr lang="es-ES" sz="2200" dirty="0" err="1">
                <a:latin typeface="Arial" panose="020B0604020202020204" pitchFamily="34" charset="0"/>
                <a:cs typeface="Arial" panose="020B0604020202020204" pitchFamily="34" charset="0"/>
              </a:rPr>
              <a:t>benef</a:t>
            </a:r>
            <a:r>
              <a:rPr lang="es-ES" sz="2200" dirty="0">
                <a:latin typeface="Arial" panose="020B0604020202020204" pitchFamily="34" charset="0"/>
                <a:cs typeface="Arial" panose="020B0604020202020204" pitchFamily="34" charset="0"/>
              </a:rPr>
              <a:t>. deseado x P) =120.000pares</a:t>
            </a:r>
          </a:p>
          <a:p>
            <a:pPr marL="0" indent="0">
              <a:buNone/>
            </a:pPr>
            <a:r>
              <a:rPr lang="es-ES" sz="2200" dirty="0">
                <a:latin typeface="Arial" panose="020B0604020202020204" pitchFamily="34" charset="0"/>
                <a:cs typeface="Arial" panose="020B0604020202020204" pitchFamily="34" charset="0"/>
              </a:rPr>
              <a:t>P. </a:t>
            </a:r>
            <a:r>
              <a:rPr lang="es-ES" sz="2200" dirty="0" err="1">
                <a:latin typeface="Arial" panose="020B0604020202020204" pitchFamily="34" charset="0"/>
                <a:cs typeface="Arial" panose="020B0604020202020204" pitchFamily="34" charset="0"/>
              </a:rPr>
              <a:t>Gananc</a:t>
            </a:r>
            <a:r>
              <a:rPr lang="es-ES" sz="2200" dirty="0">
                <a:latin typeface="Arial" panose="020B0604020202020204" pitchFamily="34" charset="0"/>
                <a:cs typeface="Arial" panose="020B0604020202020204" pitchFamily="34" charset="0"/>
              </a:rPr>
              <a:t>. U *= (CFE+CFI) / (</a:t>
            </a:r>
            <a:r>
              <a:rPr lang="es-ES" sz="2200" dirty="0" smtClean="0">
                <a:latin typeface="Arial" panose="020B0604020202020204" pitchFamily="34" charset="0"/>
                <a:cs typeface="Arial" panose="020B0604020202020204" pitchFamily="34" charset="0"/>
              </a:rPr>
              <a:t>Cu </a:t>
            </a:r>
            <a:r>
              <a:rPr lang="es-ES" sz="2200" dirty="0">
                <a:latin typeface="Arial" panose="020B0604020202020204" pitchFamily="34" charset="0"/>
                <a:cs typeface="Arial" panose="020B0604020202020204" pitchFamily="34" charset="0"/>
              </a:rPr>
              <a:t>- % </a:t>
            </a:r>
            <a:r>
              <a:rPr lang="es-ES" sz="2200" dirty="0" err="1">
                <a:latin typeface="Arial" panose="020B0604020202020204" pitchFamily="34" charset="0"/>
                <a:cs typeface="Arial" panose="020B0604020202020204" pitchFamily="34" charset="0"/>
              </a:rPr>
              <a:t>benef</a:t>
            </a:r>
            <a:r>
              <a:rPr lang="es-ES" sz="2200" dirty="0">
                <a:latin typeface="Arial" panose="020B0604020202020204" pitchFamily="34" charset="0"/>
                <a:cs typeface="Arial" panose="020B0604020202020204" pitchFamily="34" charset="0"/>
              </a:rPr>
              <a:t>. deseado x P) =160.000pares</a:t>
            </a:r>
          </a:p>
          <a:p>
            <a:pPr marL="0" lvl="1" indent="0">
              <a:buNone/>
            </a:pPr>
            <a:endParaRPr lang="es-ES" sz="2200" dirty="0">
              <a:latin typeface="Arial" panose="020B0604020202020204" pitchFamily="34" charset="0"/>
              <a:cs typeface="Arial" panose="020B0604020202020204" pitchFamily="34" charset="0"/>
            </a:endParaRPr>
          </a:p>
          <a:p>
            <a:pPr marL="0" lvl="1" indent="0">
              <a:buNone/>
            </a:pPr>
            <a:endParaRPr lang="en-US" sz="2200" dirty="0">
              <a:latin typeface="Arial" panose="020B0604020202020204" pitchFamily="34" charset="0"/>
              <a:cs typeface="Arial" panose="020B0604020202020204" pitchFamily="34" charset="0"/>
            </a:endParaRPr>
          </a:p>
          <a:p>
            <a:pPr marL="0" indent="0">
              <a:buNone/>
            </a:pPr>
            <a:endParaRPr lang="en-US" sz="2200" dirty="0">
              <a:latin typeface="Arial" panose="020B0604020202020204" pitchFamily="34" charset="0"/>
              <a:cs typeface="Arial" panose="020B0604020202020204" pitchFamily="34" charset="0"/>
            </a:endParaRPr>
          </a:p>
          <a:p>
            <a:pPr marL="0" lvl="1" indent="0">
              <a:buNone/>
            </a:pPr>
            <a:endParaRPr lang="en-US" sz="2200" dirty="0">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1787632"/>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7415">
                                            <p:txEl>
                                              <p:pRg st="2" end="2"/>
                                            </p:txEl>
                                          </p:spTgt>
                                        </p:tgtEl>
                                        <p:attrNameLst>
                                          <p:attrName>style.visibility</p:attrName>
                                        </p:attrNameLst>
                                      </p:cBhvr>
                                      <p:to>
                                        <p:strVal val="visible"/>
                                      </p:to>
                                    </p:set>
                                    <p:animEffect transition="in" filter="fade">
                                      <p:cBhvr>
                                        <p:cTn id="13" dur="500"/>
                                        <p:tgtEl>
                                          <p:spTgt spid="1741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5">
                                            <p:txEl>
                                              <p:pRg st="3" end="3"/>
                                            </p:txEl>
                                          </p:spTgt>
                                        </p:tgtEl>
                                        <p:attrNameLst>
                                          <p:attrName>style.visibility</p:attrName>
                                        </p:attrNameLst>
                                      </p:cBhvr>
                                      <p:to>
                                        <p:strVal val="visible"/>
                                      </p:to>
                                    </p:set>
                                    <p:animEffect transition="in" filter="fade">
                                      <p:cBhvr>
                                        <p:cTn id="16" dur="500"/>
                                        <p:tgtEl>
                                          <p:spTgt spid="1741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5">
                                            <p:txEl>
                                              <p:pRg st="4" end="4"/>
                                            </p:txEl>
                                          </p:spTgt>
                                        </p:tgtEl>
                                        <p:attrNameLst>
                                          <p:attrName>style.visibility</p:attrName>
                                        </p:attrNameLst>
                                      </p:cBhvr>
                                      <p:to>
                                        <p:strVal val="visible"/>
                                      </p:to>
                                    </p:set>
                                    <p:animEffect transition="in" filter="fade">
                                      <p:cBhvr>
                                        <p:cTn id="19" dur="500"/>
                                        <p:tgtEl>
                                          <p:spTgt spid="1741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7415">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7415">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415">
                                            <p:txEl>
                                              <p:pRg st="7" end="7"/>
                                            </p:txEl>
                                          </p:spTgt>
                                        </p:tgtEl>
                                        <p:attrNameLst>
                                          <p:attrName>style.visibility</p:attrName>
                                        </p:attrNameLst>
                                      </p:cBhvr>
                                      <p:to>
                                        <p:strVal val="visible"/>
                                      </p:to>
                                    </p:set>
                                    <p:animEffect transition="in" filter="fade">
                                      <p:cBhvr>
                                        <p:cTn id="32" dur="500"/>
                                        <p:tgtEl>
                                          <p:spTgt spid="174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443345" y="916781"/>
            <a:ext cx="10751128" cy="5024438"/>
          </a:xfrm>
        </p:spPr>
        <p:txBody>
          <a:bodyPr>
            <a:normAutofit/>
          </a:bodyPr>
          <a:lstStyle/>
          <a:p>
            <a:pPr marL="0" indent="0">
              <a:buNone/>
            </a:pPr>
            <a:r>
              <a:rPr lang="es-ES" sz="2400" dirty="0"/>
              <a:t> h) Calcule el Margen de Seguridad en porcentaje suponiendo que las ventas anuales esperadas ascienden a 75.000 pares de guantes.</a:t>
            </a:r>
            <a:endParaRPr lang="es-AR" sz="2400" dirty="0"/>
          </a:p>
          <a:p>
            <a:r>
              <a:rPr lang="es-ES" sz="2400" dirty="0"/>
              <a:t>El Margen de Seguridad (MS) es la cantidad por la cual los ingresos presupuestados (o reales) exceden los ingresos del punto de equilibrio.</a:t>
            </a:r>
            <a:endParaRPr lang="es-AR" sz="2400" dirty="0"/>
          </a:p>
          <a:p>
            <a:r>
              <a:rPr lang="es-ES" sz="2400" dirty="0"/>
              <a:t> </a:t>
            </a:r>
            <a:endParaRPr lang="es-AR" sz="2400" dirty="0"/>
          </a:p>
          <a:p>
            <a:pPr marL="0" indent="0">
              <a:buNone/>
            </a:pPr>
            <a:r>
              <a:rPr lang="es-ES" sz="2400" dirty="0"/>
              <a:t>MS %  = (</a:t>
            </a:r>
            <a:r>
              <a:rPr lang="es-ES" sz="2400" dirty="0" err="1"/>
              <a:t>Vtas</a:t>
            </a:r>
            <a:r>
              <a:rPr lang="es-ES" sz="2400" dirty="0"/>
              <a:t>. Esp. - </a:t>
            </a:r>
            <a:r>
              <a:rPr lang="es-ES" sz="2400" dirty="0" err="1"/>
              <a:t>Vtas</a:t>
            </a:r>
            <a:r>
              <a:rPr lang="es-ES" sz="2400" dirty="0"/>
              <a:t>. PE ) / </a:t>
            </a:r>
            <a:r>
              <a:rPr lang="es-ES" sz="2400" dirty="0" err="1"/>
              <a:t>Vtas</a:t>
            </a:r>
            <a:r>
              <a:rPr lang="es-ES" sz="2400" dirty="0"/>
              <a:t> esp. =</a:t>
            </a:r>
            <a:endParaRPr lang="es-AR" sz="2400" dirty="0"/>
          </a:p>
          <a:p>
            <a:r>
              <a:rPr lang="es-ES" sz="2400" dirty="0"/>
              <a:t>	= (75.000 u– 40.000u) / 75.000 u= 0,4667 es decir: 46,67%</a:t>
            </a:r>
            <a:endParaRPr lang="es-AR" sz="2400" dirty="0"/>
          </a:p>
          <a:p>
            <a:pPr marL="0" indent="0">
              <a:buNone/>
            </a:pPr>
            <a:r>
              <a:rPr lang="es-ES" sz="2400" dirty="0"/>
              <a:t>MS en unidades = (</a:t>
            </a:r>
            <a:r>
              <a:rPr lang="es-ES" sz="2400" dirty="0" err="1"/>
              <a:t>Vtas</a:t>
            </a:r>
            <a:r>
              <a:rPr lang="es-ES" sz="2400" dirty="0"/>
              <a:t>. Esp. - </a:t>
            </a:r>
            <a:r>
              <a:rPr lang="es-ES" sz="2400" dirty="0" err="1"/>
              <a:t>Vtas</a:t>
            </a:r>
            <a:r>
              <a:rPr lang="es-ES" sz="2400" dirty="0"/>
              <a:t>. PE ). =</a:t>
            </a:r>
            <a:endParaRPr lang="es-AR" sz="2400" dirty="0"/>
          </a:p>
          <a:p>
            <a:r>
              <a:rPr lang="es-ES" sz="2400" dirty="0"/>
              <a:t>	= (75.000 unidades– 40.000 unidades) = 35.000 unidades</a:t>
            </a:r>
            <a:endParaRPr lang="es-AR" sz="2400" dirty="0"/>
          </a:p>
          <a:p>
            <a:pPr lvl="0"/>
            <a:endParaRPr lang="es-ES" sz="2400" dirty="0">
              <a:latin typeface="Arial" panose="020B0604020202020204" pitchFamily="34" charset="0"/>
              <a:cs typeface="Arial" panose="020B0604020202020204" pitchFamily="34" charset="0"/>
            </a:endParaRPr>
          </a:p>
          <a:p>
            <a:pPr lvl="0"/>
            <a:endParaRPr lang="es-ES"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1567123"/>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7568" y="-171400"/>
            <a:ext cx="8229600" cy="1143000"/>
          </a:xfrm>
        </p:spPr>
        <p:txBody>
          <a:bodyPr/>
          <a:lstStyle/>
          <a:p>
            <a:r>
              <a:rPr lang="es-AR" dirty="0"/>
              <a:t>Resumen de los resultados</a:t>
            </a:r>
            <a:endParaRPr lang="en-US" dirty="0"/>
          </a:p>
        </p:txBody>
      </p:sp>
      <p:graphicFrame>
        <p:nvGraphicFramePr>
          <p:cNvPr id="4" name="Marcador de contenido 3"/>
          <p:cNvGraphicFramePr>
            <a:graphicFrameLocks noGrp="1"/>
          </p:cNvGraphicFramePr>
          <p:nvPr>
            <p:ph idx="1"/>
            <p:extLst/>
          </p:nvPr>
        </p:nvGraphicFramePr>
        <p:xfrm>
          <a:off x="2063552" y="1052736"/>
          <a:ext cx="7848104" cy="5227320"/>
        </p:xfrm>
        <a:graphic>
          <a:graphicData uri="http://schemas.openxmlformats.org/drawingml/2006/table">
            <a:tbl>
              <a:tblPr firstRow="1" bandRow="1">
                <a:tableStyleId>{5C22544A-7EE6-4342-B048-85BDC9FD1C3A}</a:tableStyleId>
              </a:tblPr>
              <a:tblGrid>
                <a:gridCol w="3924052">
                  <a:extLst>
                    <a:ext uri="{9D8B030D-6E8A-4147-A177-3AD203B41FA5}">
                      <a16:colId xmlns:a16="http://schemas.microsoft.com/office/drawing/2014/main" xmlns="" val="3167383218"/>
                    </a:ext>
                  </a:extLst>
                </a:gridCol>
                <a:gridCol w="3924052">
                  <a:extLst>
                    <a:ext uri="{9D8B030D-6E8A-4147-A177-3AD203B41FA5}">
                      <a16:colId xmlns:a16="http://schemas.microsoft.com/office/drawing/2014/main" xmlns="" val="3987431665"/>
                    </a:ext>
                  </a:extLst>
                </a:gridCol>
              </a:tblGrid>
              <a:tr h="370840">
                <a:tc>
                  <a:txBody>
                    <a:bodyPr/>
                    <a:lstStyle/>
                    <a:p>
                      <a:r>
                        <a:rPr lang="es-AR" dirty="0">
                          <a:latin typeface="Arial" panose="020B0604020202020204" pitchFamily="34" charset="0"/>
                          <a:cs typeface="Arial" panose="020B0604020202020204" pitchFamily="34" charset="0"/>
                        </a:rPr>
                        <a:t>Situación</a:t>
                      </a:r>
                      <a:r>
                        <a:rPr lang="es-AR" baseline="0" dirty="0">
                          <a:latin typeface="Arial" panose="020B0604020202020204" pitchFamily="34" charset="0"/>
                          <a:cs typeface="Arial" panose="020B0604020202020204" pitchFamily="34" charset="0"/>
                        </a:rPr>
                        <a:t> analizada</a:t>
                      </a:r>
                      <a:endParaRPr lang="en-US" dirty="0">
                        <a:latin typeface="Arial" panose="020B0604020202020204" pitchFamily="34" charset="0"/>
                        <a:cs typeface="Arial" panose="020B0604020202020204" pitchFamily="34" charset="0"/>
                      </a:endParaRPr>
                    </a:p>
                  </a:txBody>
                  <a:tcPr/>
                </a:tc>
                <a:tc>
                  <a:txBody>
                    <a:bodyPr/>
                    <a:lstStyle/>
                    <a:p>
                      <a:r>
                        <a:rPr lang="es-AR" dirty="0">
                          <a:latin typeface="Arial" panose="020B0604020202020204" pitchFamily="34" charset="0"/>
                          <a:cs typeface="Arial" panose="020B0604020202020204" pitchFamily="34" charset="0"/>
                        </a:rPr>
                        <a:t>Resultado en unidades (pares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626479592"/>
                  </a:ext>
                </a:extLst>
              </a:tr>
              <a:tr h="370840">
                <a:tc>
                  <a:txBody>
                    <a:bodyPr/>
                    <a:lstStyle/>
                    <a:p>
                      <a:r>
                        <a:rPr lang="es-AR" dirty="0">
                          <a:latin typeface="Arial" panose="020B0604020202020204" pitchFamily="34" charset="0"/>
                          <a:cs typeface="Arial" panose="020B0604020202020204" pitchFamily="34" charset="0"/>
                        </a:rPr>
                        <a:t>Equilibrio</a:t>
                      </a:r>
                      <a:endParaRPr lang="en-US"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s-ES" sz="1800" kern="1200" dirty="0">
                          <a:solidFill>
                            <a:schemeClr val="dk1"/>
                          </a:solidFill>
                          <a:effectLst/>
                          <a:latin typeface="Arial" panose="020B0604020202020204" pitchFamily="34" charset="0"/>
                          <a:ea typeface="+mn-ea"/>
                          <a:cs typeface="Arial" panose="020B0604020202020204" pitchFamily="34" charset="0"/>
                        </a:rPr>
                        <a:t>40.000 </a:t>
                      </a:r>
                      <a:r>
                        <a:rPr lang="es-ES" sz="1800" dirty="0">
                          <a:latin typeface="Arial" panose="020B0604020202020204" pitchFamily="34" charset="0"/>
                          <a:cs typeface="Arial" panose="020B0604020202020204" pitchFamily="34" charset="0"/>
                        </a:rPr>
                        <a:t>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691120979"/>
                  </a:ext>
                </a:extLst>
              </a:tr>
              <a:tr h="370840">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Incremento en los costos variables (ceteris paribus)</a:t>
                      </a:r>
                      <a:endParaRPr lang="en-US" dirty="0">
                        <a:latin typeface="Arial" panose="020B0604020202020204" pitchFamily="34" charset="0"/>
                        <a:cs typeface="Arial" panose="020B0604020202020204" pitchFamily="34" charset="0"/>
                      </a:endParaRPr>
                    </a:p>
                  </a:txBody>
                  <a:tcPr/>
                </a:tc>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41.380 </a:t>
                      </a:r>
                      <a:r>
                        <a:rPr lang="es-ES" sz="1800" dirty="0">
                          <a:latin typeface="Arial" panose="020B0604020202020204" pitchFamily="34" charset="0"/>
                          <a:cs typeface="Arial" panose="020B0604020202020204" pitchFamily="34" charset="0"/>
                        </a:rPr>
                        <a:t>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912876623"/>
                  </a:ext>
                </a:extLst>
              </a:tr>
              <a:tr h="370840">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Disminución de CV y aumento de CF</a:t>
                      </a:r>
                      <a:endParaRPr lang="en-US" dirty="0">
                        <a:latin typeface="Arial" panose="020B0604020202020204" pitchFamily="34" charset="0"/>
                        <a:cs typeface="Arial" panose="020B0604020202020204" pitchFamily="34" charset="0"/>
                      </a:endParaRPr>
                    </a:p>
                  </a:txBody>
                  <a:tcPr/>
                </a:tc>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39.048 </a:t>
                      </a:r>
                      <a:r>
                        <a:rPr lang="es-ES" sz="1800" dirty="0">
                          <a:latin typeface="Arial" panose="020B0604020202020204" pitchFamily="34" charset="0"/>
                          <a:cs typeface="Arial" panose="020B0604020202020204" pitchFamily="34" charset="0"/>
                        </a:rPr>
                        <a:t>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30843852"/>
                  </a:ext>
                </a:extLst>
              </a:tr>
              <a:tr h="370840">
                <a:tc>
                  <a:txBody>
                    <a:bodyPr/>
                    <a:lstStyle/>
                    <a:p>
                      <a:r>
                        <a:rPr lang="es-AR" dirty="0">
                          <a:latin typeface="Arial" panose="020B0604020202020204" pitchFamily="34" charset="0"/>
                          <a:cs typeface="Arial" panose="020B0604020202020204" pitchFamily="34" charset="0"/>
                        </a:rPr>
                        <a:t>Aumento del precio</a:t>
                      </a:r>
                      <a:endParaRPr lang="en-US" dirty="0">
                        <a:latin typeface="Arial" panose="020B0604020202020204" pitchFamily="34" charset="0"/>
                        <a:cs typeface="Arial" panose="020B0604020202020204" pitchFamily="34" charset="0"/>
                      </a:endParaRPr>
                    </a:p>
                  </a:txBody>
                  <a:tcPr/>
                </a:tc>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12.414 </a:t>
                      </a:r>
                      <a:r>
                        <a:rPr lang="es-ES" sz="1800" dirty="0">
                          <a:latin typeface="Arial" panose="020B0604020202020204" pitchFamily="34" charset="0"/>
                          <a:cs typeface="Arial" panose="020B0604020202020204" pitchFamily="34" charset="0"/>
                        </a:rPr>
                        <a:t>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4206554386"/>
                  </a:ext>
                </a:extLst>
              </a:tr>
              <a:tr h="370840">
                <a:tc>
                  <a:txBody>
                    <a:bodyPr/>
                    <a:lstStyle/>
                    <a:p>
                      <a:r>
                        <a:rPr lang="es-AR" dirty="0">
                          <a:latin typeface="Arial" panose="020B0604020202020204" pitchFamily="34" charset="0"/>
                          <a:cs typeface="Arial" panose="020B0604020202020204" pitchFamily="34" charset="0"/>
                        </a:rPr>
                        <a:t>Punto de cierre</a:t>
                      </a:r>
                      <a:endParaRPr lang="en-US" dirty="0">
                        <a:latin typeface="Arial" panose="020B0604020202020204" pitchFamily="34" charset="0"/>
                        <a:cs typeface="Arial" panose="020B0604020202020204" pitchFamily="34" charset="0"/>
                      </a:endParaRPr>
                    </a:p>
                  </a:txBody>
                  <a:tcPr/>
                </a:tc>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20.000 </a:t>
                      </a:r>
                      <a:r>
                        <a:rPr lang="es-ES" sz="1800" dirty="0">
                          <a:latin typeface="Arial" panose="020B0604020202020204" pitchFamily="34" charset="0"/>
                          <a:cs typeface="Arial" panose="020B0604020202020204" pitchFamily="34" charset="0"/>
                        </a:rPr>
                        <a:t>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956252208"/>
                  </a:ext>
                </a:extLst>
              </a:tr>
              <a:tr h="370840">
                <a:tc>
                  <a:txBody>
                    <a:bodyPr/>
                    <a:lstStyle/>
                    <a:p>
                      <a:r>
                        <a:rPr lang="es-ES" sz="1800" dirty="0">
                          <a:latin typeface="Arial" panose="020B0604020202020204" pitchFamily="34" charset="0"/>
                          <a:cs typeface="Arial" panose="020B0604020202020204" pitchFamily="34" charset="0"/>
                        </a:rPr>
                        <a:t>Ventas para obtener una utilidad de $ 12.000</a:t>
                      </a:r>
                      <a:endParaRPr lang="en-US" dirty="0">
                        <a:latin typeface="Arial" panose="020B0604020202020204" pitchFamily="34" charset="0"/>
                        <a:cs typeface="Arial" panose="020B0604020202020204" pitchFamily="34" charset="0"/>
                      </a:endParaRPr>
                    </a:p>
                  </a:txBody>
                  <a:tcPr/>
                </a:tc>
                <a:tc>
                  <a:txBody>
                    <a:bodyPr/>
                    <a:lstStyle/>
                    <a:p>
                      <a:r>
                        <a:rPr lang="es-ES" sz="1800" dirty="0">
                          <a:latin typeface="Arial" panose="020B0604020202020204" pitchFamily="34" charset="0"/>
                          <a:cs typeface="Arial" panose="020B0604020202020204" pitchFamily="34" charset="0"/>
                        </a:rPr>
                        <a:t>41.334 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467103371"/>
                  </a:ext>
                </a:extLst>
              </a:tr>
              <a:tr h="370840">
                <a:tc>
                  <a:txBody>
                    <a:bodyPr/>
                    <a:lstStyle/>
                    <a:p>
                      <a:r>
                        <a:rPr lang="es-ES" sz="1800" dirty="0">
                          <a:latin typeface="Arial" panose="020B0604020202020204" pitchFamily="34" charset="0"/>
                          <a:cs typeface="Arial" panose="020B0604020202020204" pitchFamily="34" charset="0"/>
                        </a:rPr>
                        <a:t>Ventas para obtener una utilidad de $ 12.000 después de impuestos</a:t>
                      </a:r>
                      <a:endParaRPr lang="en-US" dirty="0">
                        <a:latin typeface="Arial" panose="020B0604020202020204" pitchFamily="34" charset="0"/>
                        <a:cs typeface="Arial" panose="020B0604020202020204" pitchFamily="34" charset="0"/>
                      </a:endParaRPr>
                    </a:p>
                  </a:txBody>
                  <a:tcPr/>
                </a:tc>
                <a:tc>
                  <a:txBody>
                    <a:bodyPr/>
                    <a:lstStyle/>
                    <a:p>
                      <a:r>
                        <a:rPr lang="es-ES" sz="1800" dirty="0">
                          <a:latin typeface="Arial" panose="020B0604020202020204" pitchFamily="34" charset="0"/>
                          <a:cs typeface="Arial" panose="020B0604020202020204" pitchFamily="34" charset="0"/>
                        </a:rPr>
                        <a:t>41.667 pares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360319490"/>
                  </a:ext>
                </a:extLst>
              </a:tr>
              <a:tr h="370840">
                <a:tc>
                  <a:txBody>
                    <a:bodyPr/>
                    <a:lstStyle/>
                    <a:p>
                      <a:pPr marL="0" lvl="1" indent="0"/>
                      <a:r>
                        <a:rPr kumimoji="0" lang="es-ES" sz="1800" kern="1200" dirty="0">
                          <a:solidFill>
                            <a:schemeClr val="dk1"/>
                          </a:solidFill>
                          <a:latin typeface="Arial" panose="020B0604020202020204" pitchFamily="34" charset="0"/>
                          <a:ea typeface="+mn-ea"/>
                          <a:cs typeface="Arial" panose="020B0604020202020204" pitchFamily="34" charset="0"/>
                        </a:rPr>
                        <a:t>Ventas para obtener una utilidad del 20% s/ventas</a:t>
                      </a:r>
                      <a:endParaRPr lang="en-US" sz="22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txBody>
                  <a:tcPr/>
                </a:tc>
                <a:tc>
                  <a:txBody>
                    <a:bodyPr/>
                    <a:lstStyle/>
                    <a:p>
                      <a:r>
                        <a:rPr kumimoji="0" lang="es-ES" sz="1800" kern="1200" dirty="0">
                          <a:solidFill>
                            <a:schemeClr val="dk1"/>
                          </a:solidFill>
                          <a:effectLst/>
                          <a:latin typeface="Arial" panose="020B0604020202020204" pitchFamily="34" charset="0"/>
                          <a:ea typeface="+mn-ea"/>
                          <a:cs typeface="Arial" panose="020B0604020202020204" pitchFamily="34" charset="0"/>
                        </a:rPr>
                        <a:t>120.000 pares</a:t>
                      </a:r>
                      <a:r>
                        <a:rPr kumimoji="0" lang="es-ES" sz="1800" kern="1200" baseline="0" dirty="0">
                          <a:solidFill>
                            <a:schemeClr val="dk1"/>
                          </a:solidFill>
                          <a:effectLst/>
                          <a:latin typeface="Arial" panose="020B0604020202020204" pitchFamily="34" charset="0"/>
                          <a:ea typeface="+mn-ea"/>
                          <a:cs typeface="Arial" panose="020B0604020202020204" pitchFamily="34" charset="0"/>
                        </a:rPr>
                        <a:t> de guantes</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61949890"/>
                  </a:ext>
                </a:extLst>
              </a:tr>
            </a:tbl>
          </a:graphicData>
        </a:graphic>
      </p:graphicFrame>
    </p:spTree>
    <p:extLst>
      <p:ext uri="{BB962C8B-B14F-4D97-AF65-F5344CB8AC3E}">
        <p14:creationId xmlns:p14="http://schemas.microsoft.com/office/powerpoint/2010/main" val="421888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5" name="8 Marcador de contenido"/>
          <p:cNvSpPr>
            <a:spLocks noGrp="1"/>
          </p:cNvSpPr>
          <p:nvPr>
            <p:ph idx="1"/>
          </p:nvPr>
        </p:nvSpPr>
        <p:spPr>
          <a:xfrm>
            <a:off x="443345" y="916781"/>
            <a:ext cx="10751128" cy="5024438"/>
          </a:xfrm>
        </p:spPr>
        <p:txBody>
          <a:bodyPr>
            <a:normAutofit/>
          </a:bodyPr>
          <a:lstStyle/>
          <a:p>
            <a:pPr marL="0" indent="0">
              <a:buNone/>
            </a:pPr>
            <a:r>
              <a:rPr lang="es-ES" sz="2400" dirty="0"/>
              <a:t> i) Gasto publicitario de $20.000, incremento del 15% de precios, venta estimada 55.000 pares de guantes. Elasticidad precio de demanda es -2.</a:t>
            </a:r>
            <a:endParaRPr lang="es-AR" sz="2400" dirty="0"/>
          </a:p>
          <a:p>
            <a:pPr marL="0" indent="0">
              <a:buNone/>
            </a:pPr>
            <a:r>
              <a:rPr lang="es-ES" sz="2400" dirty="0"/>
              <a:t>Si aumentan precios en 1% las cantidades disminuyen en 2%.</a:t>
            </a:r>
          </a:p>
          <a:p>
            <a:pPr marL="0" indent="0">
              <a:buNone/>
            </a:pPr>
            <a:r>
              <a:rPr lang="es-ES" sz="2400" dirty="0"/>
              <a:t>P´= 30+ 0,15*30 = 34,50</a:t>
            </a:r>
          </a:p>
          <a:p>
            <a:pPr marL="0" indent="0">
              <a:buNone/>
            </a:pPr>
            <a:r>
              <a:rPr lang="es-ES" sz="2400" dirty="0"/>
              <a:t>Q´= 55.000- 0,30*55.000 = 38.500 </a:t>
            </a:r>
            <a:endParaRPr lang="es-AR" sz="2400" dirty="0"/>
          </a:p>
          <a:p>
            <a:pPr marL="0" indent="0">
              <a:buNone/>
            </a:pPr>
            <a:r>
              <a:rPr lang="es-AR" sz="2400" dirty="0"/>
              <a:t>BC1=1.650.000-1.155.000-360.000 = $135.000</a:t>
            </a:r>
          </a:p>
          <a:p>
            <a:pPr marL="0" indent="0">
              <a:buNone/>
            </a:pPr>
            <a:r>
              <a:rPr lang="es-AR" sz="2400" dirty="0"/>
              <a:t>BE1= 135.000-120.000= $15.000</a:t>
            </a:r>
          </a:p>
          <a:p>
            <a:pPr marL="0" indent="0">
              <a:buNone/>
            </a:pPr>
            <a:r>
              <a:rPr lang="es-AR" sz="2400" dirty="0"/>
              <a:t>BC2=1.328.250-808.500-380.000 = $139.750</a:t>
            </a:r>
          </a:p>
          <a:p>
            <a:pPr marL="0" indent="0">
              <a:buNone/>
            </a:pPr>
            <a:r>
              <a:rPr lang="es-AR" sz="2400" dirty="0"/>
              <a:t>BE2= 139.750 -120.000= $19.750 &gt; 0 =&gt; Conviene</a:t>
            </a:r>
          </a:p>
          <a:p>
            <a:pPr marL="0" indent="0">
              <a:buNone/>
            </a:pPr>
            <a:r>
              <a:rPr lang="es-AR" sz="2400" dirty="0"/>
              <a:t>∆BC= $4.750</a:t>
            </a:r>
          </a:p>
          <a:p>
            <a:pPr lvl="0"/>
            <a:endParaRPr lang="es-ES" sz="2400" dirty="0">
              <a:latin typeface="Arial" panose="020B0604020202020204" pitchFamily="34" charset="0"/>
              <a:cs typeface="Arial" panose="020B0604020202020204" pitchFamily="34" charset="0"/>
            </a:endParaRPr>
          </a:p>
          <a:p>
            <a:pPr lvl="0"/>
            <a:endParaRPr lang="es-ES" sz="2400" dirty="0">
              <a:latin typeface="Arial" panose="020B0604020202020204" pitchFamily="34" charset="0"/>
              <a:cs typeface="Arial" panose="020B0604020202020204" pitchFamily="34" charset="0"/>
            </a:endParaRPr>
          </a:p>
          <a:p>
            <a:pPr lvl="0"/>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587746"/>
      </p:ext>
    </p:extLst>
  </p:cSld>
  <p:clrMapOvr>
    <a:masterClrMapping/>
  </p:clrMapOvr>
  <p:transition spd="slow">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8 Marcador de contenido"/>
          <p:cNvSpPr>
            <a:spLocks noGrp="1"/>
          </p:cNvSpPr>
          <p:nvPr>
            <p:ph idx="1"/>
          </p:nvPr>
        </p:nvSpPr>
        <p:spPr>
          <a:xfrm>
            <a:off x="720435" y="1961843"/>
            <a:ext cx="10945091" cy="4896157"/>
          </a:xfrm>
        </p:spPr>
        <p:txBody>
          <a:bodyPr>
            <a:normAutofit/>
          </a:bodyPr>
          <a:lstStyle/>
          <a:p>
            <a:pPr algn="just"/>
            <a:r>
              <a:rPr lang="es-AR" altLang="es-AR" sz="2200" dirty="0">
                <a:latin typeface="Arial" panose="020B0604020202020204" pitchFamily="34" charset="0"/>
                <a:cs typeface="Arial" panose="020B0604020202020204" pitchFamily="34" charset="0"/>
              </a:rPr>
              <a:t>Considere que ahora se fabrican guantes y gorros:</a:t>
            </a:r>
          </a:p>
          <a:p>
            <a:pPr lvl="1" algn="just"/>
            <a:r>
              <a:rPr lang="es-AR" altLang="es-AR" sz="2200" dirty="0">
                <a:latin typeface="Arial" panose="020B0604020202020204" pitchFamily="34" charset="0"/>
                <a:cs typeface="Arial" panose="020B0604020202020204" pitchFamily="34" charset="0"/>
              </a:rPr>
              <a:t>Se supone que los CFT no cambian para simplificar cálculos del análisis.</a:t>
            </a:r>
          </a:p>
          <a:p>
            <a:pPr lvl="1" algn="just"/>
            <a:endParaRPr lang="es-AR" altLang="es-AR" sz="2200" dirty="0">
              <a:latin typeface="Arial" panose="020B0604020202020204" pitchFamily="34" charset="0"/>
              <a:cs typeface="Arial" panose="020B0604020202020204" pitchFamily="34" charset="0"/>
            </a:endParaRPr>
          </a:p>
          <a:p>
            <a:pPr lvl="1" algn="just"/>
            <a:r>
              <a:rPr lang="es-ES" sz="2200" u="sng" dirty="0">
                <a:latin typeface="Arial" panose="020B0604020202020204" pitchFamily="34" charset="0"/>
                <a:cs typeface="Arial" panose="020B0604020202020204" pitchFamily="34" charset="0"/>
              </a:rPr>
              <a:t>Ventas</a:t>
            </a:r>
            <a:r>
              <a:rPr lang="es-ES" sz="2200" dirty="0">
                <a:latin typeface="Arial" panose="020B0604020202020204" pitchFamily="34" charset="0"/>
                <a:cs typeface="Arial" panose="020B0604020202020204" pitchFamily="34" charset="0"/>
              </a:rPr>
              <a:t>: 40 mil unidades de guantes y 10 mil de gorros (total 50 mil). </a:t>
            </a:r>
          </a:p>
          <a:p>
            <a:pPr marL="201168" lvl="1" indent="0" algn="just">
              <a:buNone/>
            </a:pPr>
            <a:r>
              <a:rPr lang="es-ES" sz="2200" dirty="0">
                <a:latin typeface="Arial" panose="020B0604020202020204" pitchFamily="34" charset="0"/>
                <a:cs typeface="Arial" panose="020B0604020202020204" pitchFamily="34" charset="0"/>
              </a:rPr>
              <a:t>   Proporción de ventas de guantes: 0,80; de gorros: 0,20. </a:t>
            </a:r>
          </a:p>
          <a:p>
            <a:pPr marL="201168" lvl="1" indent="0" algn="just">
              <a:buNone/>
            </a:pPr>
            <a:endParaRPr lang="es-ES" sz="2200" dirty="0">
              <a:latin typeface="Arial" panose="020B0604020202020204" pitchFamily="34" charset="0"/>
              <a:cs typeface="Arial" panose="020B0604020202020204" pitchFamily="34" charset="0"/>
            </a:endParaRPr>
          </a:p>
          <a:p>
            <a:pPr lvl="1" algn="just"/>
            <a:r>
              <a:rPr lang="es-ES" sz="2200" u="sng" dirty="0">
                <a:latin typeface="Arial" panose="020B0604020202020204" pitchFamily="34" charset="0"/>
                <a:cs typeface="Arial" panose="020B0604020202020204" pitchFamily="34" charset="0"/>
              </a:rPr>
              <a:t>Datos de gorros:</a:t>
            </a:r>
          </a:p>
          <a:p>
            <a:pPr lvl="2" algn="just"/>
            <a:r>
              <a:rPr lang="es-ES" sz="2200" dirty="0">
                <a:latin typeface="Arial" panose="020B0604020202020204" pitchFamily="34" charset="0"/>
                <a:cs typeface="Arial" panose="020B0604020202020204" pitchFamily="34" charset="0"/>
              </a:rPr>
              <a:t>Precio de Venta :	$/u 25,00</a:t>
            </a:r>
            <a:endParaRPr lang="en-US" sz="2200" dirty="0">
              <a:latin typeface="Arial" panose="020B0604020202020204" pitchFamily="34" charset="0"/>
              <a:cs typeface="Arial" panose="020B0604020202020204" pitchFamily="34" charset="0"/>
            </a:endParaRPr>
          </a:p>
          <a:p>
            <a:pPr lvl="2" algn="just"/>
            <a:r>
              <a:rPr lang="es-ES" sz="2200" dirty="0">
                <a:latin typeface="Arial" panose="020B0604020202020204" pitchFamily="34" charset="0"/>
                <a:cs typeface="Arial" panose="020B0604020202020204" pitchFamily="34" charset="0"/>
              </a:rPr>
              <a:t>Costo de la indumentaria	$/u 10,00</a:t>
            </a:r>
            <a:endParaRPr lang="en-US" sz="2200" dirty="0">
              <a:latin typeface="Arial" panose="020B0604020202020204" pitchFamily="34" charset="0"/>
              <a:cs typeface="Arial" panose="020B0604020202020204" pitchFamily="34" charset="0"/>
            </a:endParaRPr>
          </a:p>
          <a:p>
            <a:pPr lvl="2" algn="just"/>
            <a:r>
              <a:rPr lang="es-ES" sz="2200" dirty="0">
                <a:latin typeface="Arial" panose="020B0604020202020204" pitchFamily="34" charset="0"/>
                <a:cs typeface="Arial" panose="020B0604020202020204" pitchFamily="34" charset="0"/>
              </a:rPr>
              <a:t>Comisiones sobre ventas	$/u  1,00</a:t>
            </a:r>
          </a:p>
          <a:p>
            <a:pPr lvl="2" algn="just"/>
            <a:r>
              <a:rPr lang="es-ES" altLang="es-AR" sz="2200" dirty="0" smtClean="0">
                <a:latin typeface="Arial" panose="020B0604020202020204" pitchFamily="34" charset="0"/>
                <a:cs typeface="Arial" panose="020B0604020202020204" pitchFamily="34" charset="0"/>
              </a:rPr>
              <a:t>Cu </a:t>
            </a:r>
            <a:r>
              <a:rPr lang="es-ES" altLang="es-AR" sz="2200" dirty="0">
                <a:latin typeface="Arial" panose="020B0604020202020204" pitchFamily="34" charset="0"/>
                <a:cs typeface="Arial" panose="020B0604020202020204" pitchFamily="34" charset="0"/>
              </a:rPr>
              <a:t>gorros= </a:t>
            </a:r>
            <a:r>
              <a:rPr lang="es-ES" sz="2200" dirty="0">
                <a:latin typeface="Arial" panose="020B0604020202020204" pitchFamily="34" charset="0"/>
                <a:cs typeface="Arial" panose="020B0604020202020204" pitchFamily="34" charset="0"/>
              </a:rPr>
              <a:t>$/u 25,00- ($/u 10,00+ $/u  1,00) = $/u  14,00</a:t>
            </a:r>
          </a:p>
          <a:p>
            <a:pPr lvl="1" algn="just"/>
            <a:endParaRPr lang="en-US" sz="2200" dirty="0">
              <a:latin typeface="Arial" panose="020B0604020202020204" pitchFamily="34" charset="0"/>
              <a:cs typeface="Arial" panose="020B0604020202020204" pitchFamily="34" charset="0"/>
            </a:endParaRPr>
          </a:p>
          <a:p>
            <a:pPr lvl="1" algn="just"/>
            <a:endParaRPr lang="es-AR" altLang="es-AR" sz="2200" dirty="0">
              <a:latin typeface="Arial" panose="020B0604020202020204" pitchFamily="34" charset="0"/>
              <a:cs typeface="Arial" panose="020B0604020202020204" pitchFamily="34" charset="0"/>
            </a:endParaRPr>
          </a:p>
        </p:txBody>
      </p:sp>
      <p:sp>
        <p:nvSpPr>
          <p:cNvPr id="3" name="Título 1">
            <a:extLst>
              <a:ext uri="{FF2B5EF4-FFF2-40B4-BE49-F238E27FC236}">
                <a16:creationId xmlns:a16="http://schemas.microsoft.com/office/drawing/2014/main" xmlns="" id="{CD9EBF52-A831-40C3-AE12-E8839223D1C8}"/>
              </a:ext>
            </a:extLst>
          </p:cNvPr>
          <p:cNvSpPr>
            <a:spLocks noGrp="1"/>
          </p:cNvSpPr>
          <p:nvPr>
            <p:ph type="title"/>
          </p:nvPr>
        </p:nvSpPr>
        <p:spPr>
          <a:xfrm>
            <a:off x="2078180" y="0"/>
            <a:ext cx="8229600" cy="1143000"/>
          </a:xfrm>
        </p:spPr>
        <p:txBody>
          <a:bodyPr/>
          <a:lstStyle/>
          <a:p>
            <a:r>
              <a:rPr lang="es-AR" dirty="0"/>
              <a:t>Caso de más de un producto</a:t>
            </a:r>
            <a:endParaRPr lang="en-US" dirty="0"/>
          </a:p>
        </p:txBody>
      </p:sp>
    </p:spTree>
    <p:extLst>
      <p:ext uri="{BB962C8B-B14F-4D97-AF65-F5344CB8AC3E}">
        <p14:creationId xmlns:p14="http://schemas.microsoft.com/office/powerpoint/2010/main" val="3273401865"/>
      </p:ext>
    </p:extLst>
  </p:cSld>
  <p:clrMapOvr>
    <a:masterClrMapping/>
  </p:clrMapOvr>
  <p:transition spd="slow" advTm="247081">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 calcmode="lin" valueType="num">
                                      <p:cBhvr additive="base">
                                        <p:cTn id="7" dur="500" fill="hold"/>
                                        <p:tgtEl>
                                          <p:spTgt spid="297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702">
                                            <p:txEl>
                                              <p:pRg st="1" end="1"/>
                                            </p:txEl>
                                          </p:spTgt>
                                        </p:tgtEl>
                                        <p:attrNameLst>
                                          <p:attrName>style.visibility</p:attrName>
                                        </p:attrNameLst>
                                      </p:cBhvr>
                                      <p:to>
                                        <p:strVal val="visible"/>
                                      </p:to>
                                    </p:set>
                                    <p:anim calcmode="lin" valueType="num">
                                      <p:cBhvr additive="base">
                                        <p:cTn id="11" dur="500" fill="hold"/>
                                        <p:tgtEl>
                                          <p:spTgt spid="2970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70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702">
                                            <p:txEl>
                                              <p:pRg st="6" end="6"/>
                                            </p:txEl>
                                          </p:spTgt>
                                        </p:tgtEl>
                                        <p:attrNameLst>
                                          <p:attrName>style.visibility</p:attrName>
                                        </p:attrNameLst>
                                      </p:cBhvr>
                                      <p:to>
                                        <p:strVal val="visible"/>
                                      </p:to>
                                    </p:set>
                                    <p:anim calcmode="lin" valueType="num">
                                      <p:cBhvr additive="base">
                                        <p:cTn id="15" dur="500" fill="hold"/>
                                        <p:tgtEl>
                                          <p:spTgt spid="2970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702">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9702">
                                            <p:txEl>
                                              <p:pRg st="3" end="3"/>
                                            </p:txEl>
                                          </p:spTgt>
                                        </p:tgtEl>
                                        <p:attrNameLst>
                                          <p:attrName>style.visibility</p:attrName>
                                        </p:attrNameLst>
                                      </p:cBhvr>
                                      <p:to>
                                        <p:strVal val="visible"/>
                                      </p:to>
                                    </p:set>
                                    <p:anim calcmode="lin" valueType="num">
                                      <p:cBhvr additive="base">
                                        <p:cTn id="19" dur="500" fill="hold"/>
                                        <p:tgtEl>
                                          <p:spTgt spid="297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70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9702">
                                            <p:txEl>
                                              <p:pRg st="4" end="4"/>
                                            </p:txEl>
                                          </p:spTgt>
                                        </p:tgtEl>
                                        <p:attrNameLst>
                                          <p:attrName>style.visibility</p:attrName>
                                        </p:attrNameLst>
                                      </p:cBhvr>
                                      <p:to>
                                        <p:strVal val="visible"/>
                                      </p:to>
                                    </p:set>
                                    <p:anim calcmode="lin" valueType="num">
                                      <p:cBhvr additive="base">
                                        <p:cTn id="23" dur="500" fill="hold"/>
                                        <p:tgtEl>
                                          <p:spTgt spid="2970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970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702">
                                            <p:txEl>
                                              <p:pRg st="7" end="7"/>
                                            </p:txEl>
                                          </p:spTgt>
                                        </p:tgtEl>
                                        <p:attrNameLst>
                                          <p:attrName>style.visibility</p:attrName>
                                        </p:attrNameLst>
                                      </p:cBhvr>
                                      <p:to>
                                        <p:strVal val="visible"/>
                                      </p:to>
                                    </p:set>
                                    <p:anim calcmode="lin" valueType="num">
                                      <p:cBhvr additive="base">
                                        <p:cTn id="27" dur="500" fill="hold"/>
                                        <p:tgtEl>
                                          <p:spTgt spid="29702">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9702">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9702">
                                            <p:txEl>
                                              <p:pRg st="8" end="8"/>
                                            </p:txEl>
                                          </p:spTgt>
                                        </p:tgtEl>
                                        <p:attrNameLst>
                                          <p:attrName>style.visibility</p:attrName>
                                        </p:attrNameLst>
                                      </p:cBhvr>
                                      <p:to>
                                        <p:strVal val="visible"/>
                                      </p:to>
                                    </p:set>
                                    <p:anim calcmode="lin" valueType="num">
                                      <p:cBhvr additive="base">
                                        <p:cTn id="31" dur="500" fill="hold"/>
                                        <p:tgtEl>
                                          <p:spTgt spid="29702">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9702">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9702">
                                            <p:txEl>
                                              <p:pRg st="9" end="9"/>
                                            </p:txEl>
                                          </p:spTgt>
                                        </p:tgtEl>
                                        <p:attrNameLst>
                                          <p:attrName>style.visibility</p:attrName>
                                        </p:attrNameLst>
                                      </p:cBhvr>
                                      <p:to>
                                        <p:strVal val="visible"/>
                                      </p:to>
                                    </p:set>
                                    <p:anim calcmode="lin" valueType="num">
                                      <p:cBhvr additive="base">
                                        <p:cTn id="35" dur="500" fill="hold"/>
                                        <p:tgtEl>
                                          <p:spTgt spid="29702">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9702">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702">
                                            <p:txEl>
                                              <p:pRg st="10" end="10"/>
                                            </p:txEl>
                                          </p:spTgt>
                                        </p:tgtEl>
                                        <p:attrNameLst>
                                          <p:attrName>style.visibility</p:attrName>
                                        </p:attrNameLst>
                                      </p:cBhvr>
                                      <p:to>
                                        <p:strVal val="visible"/>
                                      </p:to>
                                    </p:set>
                                    <p:anim calcmode="lin" valueType="num">
                                      <p:cBhvr additive="base">
                                        <p:cTn id="39" dur="500" fill="hold"/>
                                        <p:tgtEl>
                                          <p:spTgt spid="29702">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970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8 Marcador de contenido"/>
          <p:cNvSpPr>
            <a:spLocks noGrp="1"/>
          </p:cNvSpPr>
          <p:nvPr>
            <p:ph idx="1"/>
          </p:nvPr>
        </p:nvSpPr>
        <p:spPr>
          <a:xfrm>
            <a:off x="775852" y="720437"/>
            <a:ext cx="10945091" cy="5846618"/>
          </a:xfrm>
        </p:spPr>
        <p:txBody>
          <a:bodyPr>
            <a:normAutofit/>
          </a:bodyPr>
          <a:lstStyle/>
          <a:p>
            <a:pPr lvl="1" algn="just"/>
            <a:r>
              <a:rPr lang="es-ES" sz="2200" b="1" dirty="0" smtClean="0">
                <a:latin typeface="Arial" panose="020B0604020202020204" pitchFamily="34" charset="0"/>
                <a:cs typeface="Arial" panose="020B0604020202020204" pitchFamily="34" charset="0"/>
              </a:rPr>
              <a:t>Cu </a:t>
            </a:r>
            <a:r>
              <a:rPr lang="es-ES" sz="2200" b="1" dirty="0" err="1">
                <a:latin typeface="Arial" panose="020B0604020202020204" pitchFamily="34" charset="0"/>
                <a:cs typeface="Arial" panose="020B0604020202020204" pitchFamily="34" charset="0"/>
              </a:rPr>
              <a:t>pp</a:t>
            </a:r>
            <a:r>
              <a:rPr lang="es-ES" sz="2200" b="1" dirty="0">
                <a:latin typeface="Arial" panose="020B0604020202020204" pitchFamily="34" charset="0"/>
                <a:cs typeface="Arial" panose="020B0604020202020204" pitchFamily="34" charset="0"/>
              </a:rPr>
              <a:t>= $/u 9,00x 0,80 + $/u  14,00 x 0,20 = $/u 10</a:t>
            </a:r>
          </a:p>
          <a:p>
            <a:pPr lvl="1" algn="just"/>
            <a:r>
              <a:rPr lang="es-ES" sz="2200" b="1" dirty="0" smtClean="0">
                <a:latin typeface="Arial" panose="020B0604020202020204" pitchFamily="34" charset="0"/>
                <a:cs typeface="Arial" panose="020B0604020202020204" pitchFamily="34" charset="0"/>
              </a:rPr>
              <a:t>MCB </a:t>
            </a:r>
            <a:r>
              <a:rPr lang="es-ES" sz="2200" b="1" dirty="0" err="1" smtClean="0">
                <a:latin typeface="Arial" panose="020B0604020202020204" pitchFamily="34" charset="0"/>
                <a:cs typeface="Arial" panose="020B0604020202020204" pitchFamily="34" charset="0"/>
              </a:rPr>
              <a:t>pp</a:t>
            </a:r>
            <a:r>
              <a:rPr lang="es-ES" sz="2200" b="1" dirty="0">
                <a:latin typeface="Arial" panose="020B0604020202020204" pitchFamily="34" charset="0"/>
                <a:cs typeface="Arial" panose="020B0604020202020204" pitchFamily="34" charset="0"/>
              </a:rPr>
              <a:t>= 0,56 x 0,83 + 0,30 x 0,17 = 0,4648+ 0,051= 0,5158</a:t>
            </a:r>
            <a:endParaRPr lang="es-AR" sz="2200" b="1" dirty="0">
              <a:latin typeface="Arial" panose="020B0604020202020204" pitchFamily="34" charset="0"/>
              <a:cs typeface="Arial" panose="020B0604020202020204" pitchFamily="34" charset="0"/>
            </a:endParaRPr>
          </a:p>
          <a:p>
            <a:pPr lvl="1" algn="just"/>
            <a:endParaRPr lang="es-ES" sz="2200" b="1" dirty="0">
              <a:latin typeface="Arial" panose="020B0604020202020204" pitchFamily="34" charset="0"/>
              <a:cs typeface="Arial" panose="020B0604020202020204" pitchFamily="34" charset="0"/>
            </a:endParaRPr>
          </a:p>
          <a:p>
            <a:pPr marL="201168" lvl="1" indent="0" algn="just">
              <a:buNone/>
            </a:pPr>
            <a:endParaRPr lang="es-ES" sz="2200" b="1" dirty="0">
              <a:latin typeface="Arial" panose="020B0604020202020204" pitchFamily="34" charset="0"/>
              <a:cs typeface="Arial" panose="020B0604020202020204" pitchFamily="34" charset="0"/>
            </a:endParaRPr>
          </a:p>
          <a:p>
            <a:pPr marL="201168" lvl="1" indent="0" algn="just">
              <a:buNone/>
            </a:pPr>
            <a:r>
              <a:rPr lang="es-ES" sz="2200" b="1" dirty="0">
                <a:latin typeface="Arial" panose="020B0604020202020204" pitchFamily="34" charset="0"/>
                <a:cs typeface="Arial" panose="020B0604020202020204" pitchFamily="34" charset="0"/>
              </a:rPr>
              <a:t>P.E. u = CFT / </a:t>
            </a:r>
            <a:r>
              <a:rPr lang="es-ES" sz="2200" b="1" dirty="0" err="1" smtClean="0">
                <a:latin typeface="Arial" panose="020B0604020202020204" pitchFamily="34" charset="0"/>
                <a:cs typeface="Arial" panose="020B0604020202020204" pitchFamily="34" charset="0"/>
              </a:rPr>
              <a:t>Cupp</a:t>
            </a:r>
            <a:r>
              <a:rPr lang="es-ES" sz="2200" b="1" dirty="0">
                <a:latin typeface="Arial" panose="020B0604020202020204" pitchFamily="34" charset="0"/>
                <a:cs typeface="Arial" panose="020B0604020202020204" pitchFamily="34" charset="0"/>
              </a:rPr>
              <a:t>= $360.000 / $/u10 = 36.000 unidades</a:t>
            </a:r>
          </a:p>
          <a:p>
            <a:pPr marL="201168" lvl="1" indent="0" algn="just">
              <a:buNone/>
            </a:pPr>
            <a:r>
              <a:rPr lang="es-ES" sz="2200" dirty="0">
                <a:latin typeface="Arial" panose="020B0604020202020204" pitchFamily="34" charset="0"/>
                <a:cs typeface="Arial" panose="020B0604020202020204" pitchFamily="34" charset="0"/>
              </a:rPr>
              <a:t>Lleva a producir y vender la siguiente cantidad de ambos bienes:</a:t>
            </a:r>
          </a:p>
          <a:p>
            <a:pPr lvl="2" algn="just"/>
            <a:r>
              <a:rPr lang="es-ES" sz="2200" dirty="0">
                <a:latin typeface="Arial" panose="020B0604020202020204" pitchFamily="34" charset="0"/>
                <a:cs typeface="Arial" panose="020B0604020202020204" pitchFamily="34" charset="0"/>
              </a:rPr>
              <a:t>Guantes= 0,80 x 36.000 unidades = </a:t>
            </a:r>
            <a:r>
              <a:rPr lang="es-ES" sz="2200" b="1" dirty="0">
                <a:latin typeface="Arial" panose="020B0604020202020204" pitchFamily="34" charset="0"/>
                <a:cs typeface="Arial" panose="020B0604020202020204" pitchFamily="34" charset="0"/>
              </a:rPr>
              <a:t>28.800 unidades</a:t>
            </a:r>
          </a:p>
          <a:p>
            <a:pPr lvl="2" algn="just"/>
            <a:r>
              <a:rPr lang="es-ES" sz="2200" dirty="0">
                <a:latin typeface="Arial" panose="020B0604020202020204" pitchFamily="34" charset="0"/>
                <a:cs typeface="Arial" panose="020B0604020202020204" pitchFamily="34" charset="0"/>
              </a:rPr>
              <a:t>Gorros= 0,20 x 36.000 unidades= </a:t>
            </a:r>
            <a:r>
              <a:rPr lang="es-ES" sz="2200" b="1" dirty="0">
                <a:latin typeface="Arial" panose="020B0604020202020204" pitchFamily="34" charset="0"/>
                <a:cs typeface="Arial" panose="020B0604020202020204" pitchFamily="34" charset="0"/>
              </a:rPr>
              <a:t>7.200 unidades</a:t>
            </a:r>
          </a:p>
          <a:p>
            <a:pPr lvl="2" algn="just"/>
            <a:endParaRPr lang="es-ES" sz="2200" b="1" dirty="0">
              <a:latin typeface="Arial" panose="020B0604020202020204" pitchFamily="34" charset="0"/>
              <a:cs typeface="Arial" panose="020B0604020202020204" pitchFamily="34" charset="0"/>
            </a:endParaRPr>
          </a:p>
          <a:p>
            <a:r>
              <a:rPr lang="es-ES" sz="2200" dirty="0"/>
              <a:t> </a:t>
            </a:r>
            <a:r>
              <a:rPr lang="es-ES" sz="2200" b="1" dirty="0">
                <a:latin typeface="Arial" panose="020B0604020202020204" pitchFamily="34" charset="0"/>
                <a:cs typeface="Arial" panose="020B0604020202020204" pitchFamily="34" charset="0"/>
              </a:rPr>
              <a:t>P.E. $ = CFT / </a:t>
            </a:r>
            <a:r>
              <a:rPr lang="es-ES" sz="2200" b="1" dirty="0" err="1" smtClean="0">
                <a:latin typeface="Arial" panose="020B0604020202020204" pitchFamily="34" charset="0"/>
                <a:cs typeface="Arial" panose="020B0604020202020204" pitchFamily="34" charset="0"/>
              </a:rPr>
              <a:t>MCBpp</a:t>
            </a:r>
            <a:r>
              <a:rPr lang="es-ES" sz="2200" b="1" dirty="0" smtClean="0">
                <a:latin typeface="Arial" panose="020B0604020202020204" pitchFamily="34" charset="0"/>
                <a:cs typeface="Arial" panose="020B0604020202020204" pitchFamily="34" charset="0"/>
              </a:rPr>
              <a:t> </a:t>
            </a:r>
            <a:r>
              <a:rPr lang="es-ES" sz="2200" b="1" dirty="0">
                <a:latin typeface="Arial" panose="020B0604020202020204" pitchFamily="34" charset="0"/>
                <a:cs typeface="Arial" panose="020B0604020202020204" pitchFamily="34" charset="0"/>
              </a:rPr>
              <a:t>= $360.000 / 0,5158= $ 697.944,94</a:t>
            </a:r>
            <a:endParaRPr lang="es-AR" sz="2200" b="1" dirty="0">
              <a:latin typeface="Arial" panose="020B0604020202020204" pitchFamily="34" charset="0"/>
              <a:cs typeface="Arial" panose="020B0604020202020204" pitchFamily="34" charset="0"/>
            </a:endParaRPr>
          </a:p>
          <a:p>
            <a:r>
              <a:rPr lang="es-ES" sz="2200" dirty="0">
                <a:latin typeface="Arial" panose="020B0604020202020204" pitchFamily="34" charset="0"/>
                <a:cs typeface="Arial" panose="020B0604020202020204" pitchFamily="34" charset="0"/>
              </a:rPr>
              <a:t>Lleva a producir y vender la siguiente proporción de ventas de ambos bienes:</a:t>
            </a:r>
            <a:endParaRPr lang="es-AR" sz="2200" dirty="0">
              <a:latin typeface="Arial" panose="020B0604020202020204" pitchFamily="34" charset="0"/>
              <a:cs typeface="Arial" panose="020B0604020202020204" pitchFamily="34" charset="0"/>
            </a:endParaRPr>
          </a:p>
          <a:p>
            <a:pPr lvl="1"/>
            <a:r>
              <a:rPr lang="es-ES" sz="2200" dirty="0">
                <a:latin typeface="Arial" panose="020B0604020202020204" pitchFamily="34" charset="0"/>
                <a:cs typeface="Arial" panose="020B0604020202020204" pitchFamily="34" charset="0"/>
              </a:rPr>
              <a:t>Guantes= 0,83 x $ 697.944,94=</a:t>
            </a:r>
            <a:r>
              <a:rPr lang="es-ES" sz="2200" b="1" dirty="0">
                <a:latin typeface="Arial" panose="020B0604020202020204" pitchFamily="34" charset="0"/>
                <a:cs typeface="Arial" panose="020B0604020202020204" pitchFamily="34" charset="0"/>
              </a:rPr>
              <a:t> $ 579.294,30</a:t>
            </a:r>
            <a:endParaRPr lang="es-AR" sz="2200" b="1" dirty="0">
              <a:latin typeface="Arial" panose="020B0604020202020204" pitchFamily="34" charset="0"/>
              <a:cs typeface="Arial" panose="020B0604020202020204" pitchFamily="34" charset="0"/>
            </a:endParaRPr>
          </a:p>
          <a:p>
            <a:pPr lvl="1"/>
            <a:r>
              <a:rPr lang="es-ES" sz="2200" dirty="0">
                <a:latin typeface="Arial" panose="020B0604020202020204" pitchFamily="34" charset="0"/>
                <a:cs typeface="Arial" panose="020B0604020202020204" pitchFamily="34" charset="0"/>
              </a:rPr>
              <a:t>Gorros= 0,17 x $ 697.944,94= </a:t>
            </a:r>
            <a:r>
              <a:rPr lang="es-ES" sz="2200" b="1" dirty="0">
                <a:latin typeface="Arial" panose="020B0604020202020204" pitchFamily="34" charset="0"/>
                <a:cs typeface="Arial" panose="020B0604020202020204" pitchFamily="34" charset="0"/>
              </a:rPr>
              <a:t>$ 118.650,64</a:t>
            </a:r>
            <a:endParaRPr lang="es-AR" sz="2200" b="1" dirty="0">
              <a:latin typeface="Arial" panose="020B0604020202020204" pitchFamily="34" charset="0"/>
              <a:cs typeface="Arial" panose="020B0604020202020204" pitchFamily="34" charset="0"/>
            </a:endParaRPr>
          </a:p>
          <a:p>
            <a:pPr lvl="2" algn="just"/>
            <a:endParaRPr lang="es-ES" sz="2200" b="1" dirty="0">
              <a:latin typeface="Arial" panose="020B0604020202020204" pitchFamily="34" charset="0"/>
              <a:cs typeface="Arial" panose="020B0604020202020204" pitchFamily="34" charset="0"/>
            </a:endParaRPr>
          </a:p>
          <a:p>
            <a:pPr lvl="1" algn="just"/>
            <a:endParaRPr lang="en-US" sz="2200" dirty="0">
              <a:latin typeface="Arial" panose="020B0604020202020204" pitchFamily="34" charset="0"/>
              <a:cs typeface="Arial" panose="020B0604020202020204" pitchFamily="34" charset="0"/>
            </a:endParaRPr>
          </a:p>
          <a:p>
            <a:pPr lvl="1" algn="just"/>
            <a:endParaRPr lang="es-AR" altLang="es-AR"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0321969"/>
      </p:ext>
    </p:extLst>
  </p:cSld>
  <p:clrMapOvr>
    <a:masterClrMapping/>
  </p:clrMapOvr>
  <p:transition spd="slow" advTm="247081">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702">
                                            <p:txEl>
                                              <p:pRg st="0" end="0"/>
                                            </p:txEl>
                                          </p:spTgt>
                                        </p:tgtEl>
                                        <p:attrNameLst>
                                          <p:attrName>style.visibility</p:attrName>
                                        </p:attrNameLst>
                                      </p:cBhvr>
                                      <p:to>
                                        <p:strVal val="visible"/>
                                      </p:to>
                                    </p:set>
                                    <p:anim calcmode="lin" valueType="num">
                                      <p:cBhvr additive="base">
                                        <p:cTn id="7" dur="500" fill="hold"/>
                                        <p:tgtEl>
                                          <p:spTgt spid="297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7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9702">
                                            <p:txEl>
                                              <p:pRg st="1" end="1"/>
                                            </p:txEl>
                                          </p:spTgt>
                                        </p:tgtEl>
                                        <p:attrNameLst>
                                          <p:attrName>style.visibility</p:attrName>
                                        </p:attrNameLst>
                                      </p:cBhvr>
                                      <p:to>
                                        <p:strVal val="visible"/>
                                      </p:to>
                                    </p:set>
                                    <p:anim calcmode="lin" valueType="num">
                                      <p:cBhvr additive="base">
                                        <p:cTn id="13" dur="500" fill="hold"/>
                                        <p:tgtEl>
                                          <p:spTgt spid="2970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702">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9702">
                                            <p:txEl>
                                              <p:pRg st="4" end="4"/>
                                            </p:txEl>
                                          </p:spTgt>
                                        </p:tgtEl>
                                        <p:attrNameLst>
                                          <p:attrName>style.visibility</p:attrName>
                                        </p:attrNameLst>
                                      </p:cBhvr>
                                      <p:to>
                                        <p:strVal val="visible"/>
                                      </p:to>
                                    </p:set>
                                    <p:anim calcmode="lin" valueType="num">
                                      <p:cBhvr additive="base">
                                        <p:cTn id="17" dur="500" fill="hold"/>
                                        <p:tgtEl>
                                          <p:spTgt spid="29702">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702">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702">
                                            <p:txEl>
                                              <p:pRg st="5" end="5"/>
                                            </p:txEl>
                                          </p:spTgt>
                                        </p:tgtEl>
                                        <p:attrNameLst>
                                          <p:attrName>style.visibility</p:attrName>
                                        </p:attrNameLst>
                                      </p:cBhvr>
                                      <p:to>
                                        <p:strVal val="visible"/>
                                      </p:to>
                                    </p:set>
                                    <p:anim calcmode="lin" valueType="num">
                                      <p:cBhvr additive="base">
                                        <p:cTn id="21" dur="500" fill="hold"/>
                                        <p:tgtEl>
                                          <p:spTgt spid="29702">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702">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702">
                                            <p:txEl>
                                              <p:pRg st="6" end="6"/>
                                            </p:txEl>
                                          </p:spTgt>
                                        </p:tgtEl>
                                        <p:attrNameLst>
                                          <p:attrName>style.visibility</p:attrName>
                                        </p:attrNameLst>
                                      </p:cBhvr>
                                      <p:to>
                                        <p:strVal val="visible"/>
                                      </p:to>
                                    </p:set>
                                    <p:anim calcmode="lin" valueType="num">
                                      <p:cBhvr additive="base">
                                        <p:cTn id="25" dur="500" fill="hold"/>
                                        <p:tgtEl>
                                          <p:spTgt spid="29702">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702">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702">
                                            <p:txEl>
                                              <p:pRg st="7" end="7"/>
                                            </p:txEl>
                                          </p:spTgt>
                                        </p:tgtEl>
                                        <p:attrNameLst>
                                          <p:attrName>style.visibility</p:attrName>
                                        </p:attrNameLst>
                                      </p:cBhvr>
                                      <p:to>
                                        <p:strVal val="visible"/>
                                      </p:to>
                                    </p:set>
                                    <p:anim calcmode="lin" valueType="num">
                                      <p:cBhvr additive="base">
                                        <p:cTn id="29" dur="500" fill="hold"/>
                                        <p:tgtEl>
                                          <p:spTgt spid="2970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70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9702">
                                            <p:txEl>
                                              <p:pRg st="9" end="9"/>
                                            </p:txEl>
                                          </p:spTgt>
                                        </p:tgtEl>
                                        <p:attrNameLst>
                                          <p:attrName>style.visibility</p:attrName>
                                        </p:attrNameLst>
                                      </p:cBhvr>
                                      <p:to>
                                        <p:strVal val="visible"/>
                                      </p:to>
                                    </p:set>
                                    <p:anim calcmode="lin" valueType="num">
                                      <p:cBhvr additive="base">
                                        <p:cTn id="33" dur="500" fill="hold"/>
                                        <p:tgtEl>
                                          <p:spTgt spid="29702">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9702">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9702">
                                            <p:txEl>
                                              <p:pRg st="10" end="10"/>
                                            </p:txEl>
                                          </p:spTgt>
                                        </p:tgtEl>
                                        <p:attrNameLst>
                                          <p:attrName>style.visibility</p:attrName>
                                        </p:attrNameLst>
                                      </p:cBhvr>
                                      <p:to>
                                        <p:strVal val="visible"/>
                                      </p:to>
                                    </p:set>
                                    <p:anim calcmode="lin" valueType="num">
                                      <p:cBhvr additive="base">
                                        <p:cTn id="37" dur="500" fill="hold"/>
                                        <p:tgtEl>
                                          <p:spTgt spid="2970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702">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9702">
                                            <p:txEl>
                                              <p:pRg st="11" end="11"/>
                                            </p:txEl>
                                          </p:spTgt>
                                        </p:tgtEl>
                                        <p:attrNameLst>
                                          <p:attrName>style.visibility</p:attrName>
                                        </p:attrNameLst>
                                      </p:cBhvr>
                                      <p:to>
                                        <p:strVal val="visible"/>
                                      </p:to>
                                    </p:set>
                                    <p:anim calcmode="lin" valueType="num">
                                      <p:cBhvr additive="base">
                                        <p:cTn id="41" dur="500" fill="hold"/>
                                        <p:tgtEl>
                                          <p:spTgt spid="29702">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9702">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9702">
                                            <p:txEl>
                                              <p:pRg st="12" end="12"/>
                                            </p:txEl>
                                          </p:spTgt>
                                        </p:tgtEl>
                                        <p:attrNameLst>
                                          <p:attrName>style.visibility</p:attrName>
                                        </p:attrNameLst>
                                      </p:cBhvr>
                                      <p:to>
                                        <p:strVal val="visible"/>
                                      </p:to>
                                    </p:set>
                                    <p:anim calcmode="lin" valueType="num">
                                      <p:cBhvr additive="base">
                                        <p:cTn id="45" dur="500" fill="hold"/>
                                        <p:tgtEl>
                                          <p:spTgt spid="29702">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970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8 Marcador de contenido"/>
          <p:cNvSpPr>
            <a:spLocks noGrp="1"/>
          </p:cNvSpPr>
          <p:nvPr>
            <p:ph idx="1"/>
          </p:nvPr>
        </p:nvSpPr>
        <p:spPr>
          <a:xfrm>
            <a:off x="775855" y="1052514"/>
            <a:ext cx="9573059" cy="4929187"/>
          </a:xfrm>
        </p:spPr>
        <p:txBody>
          <a:bodyPr>
            <a:normAutofit fontScale="92500" lnSpcReduction="20000"/>
          </a:bodyPr>
          <a:lstStyle/>
          <a:p>
            <a:pPr algn="just"/>
            <a:endParaRPr lang="es-AR" altLang="es-AR" sz="2200" dirty="0"/>
          </a:p>
          <a:p>
            <a:pPr algn="just"/>
            <a:endParaRPr lang="es-AR" altLang="es-AR" sz="2200" dirty="0"/>
          </a:p>
          <a:p>
            <a:pPr algn="just"/>
            <a:r>
              <a:rPr lang="es-AR" altLang="es-AR" sz="2200" dirty="0"/>
              <a:t>Aplicaciones vistas en el ejercicio:</a:t>
            </a:r>
          </a:p>
          <a:p>
            <a:pPr lvl="1" algn="just"/>
            <a:r>
              <a:rPr lang="es-AR" altLang="es-AR" sz="2000" dirty="0"/>
              <a:t>Punto de Cierre.</a:t>
            </a:r>
          </a:p>
          <a:p>
            <a:pPr lvl="1" algn="just"/>
            <a:r>
              <a:rPr lang="es-AR" altLang="es-AR" sz="2000" dirty="0"/>
              <a:t>Planeación de utilidades.</a:t>
            </a:r>
          </a:p>
          <a:p>
            <a:pPr lvl="1" algn="just"/>
            <a:r>
              <a:rPr lang="es-AR" altLang="es-AR" sz="2000" dirty="0"/>
              <a:t>Cambio en CV, CF y P. </a:t>
            </a:r>
          </a:p>
          <a:p>
            <a:pPr lvl="1" algn="just"/>
            <a:r>
              <a:rPr lang="es-AR" altLang="es-AR" sz="2000" dirty="0"/>
              <a:t>Caso de que se produzca más de un producto o se deba calcular el punto de equilibrio de varias líneas.</a:t>
            </a:r>
          </a:p>
          <a:p>
            <a:pPr lvl="1" algn="just"/>
            <a:endParaRPr lang="es-AR" altLang="es-AR" sz="2000" dirty="0"/>
          </a:p>
          <a:p>
            <a:pPr algn="just"/>
            <a:r>
              <a:rPr lang="es-AR" altLang="es-AR" sz="2200" dirty="0"/>
              <a:t>Otras aplicaciones del modelo:</a:t>
            </a:r>
          </a:p>
          <a:p>
            <a:pPr lvl="1" algn="just"/>
            <a:r>
              <a:rPr lang="es-AR" altLang="es-AR" sz="2000" dirty="0"/>
              <a:t>Ampliación de planta.</a:t>
            </a:r>
          </a:p>
          <a:p>
            <a:pPr lvl="1" algn="just"/>
            <a:r>
              <a:rPr lang="es-AR" altLang="es-AR" sz="2000" dirty="0"/>
              <a:t>Casos especiales: instituciones sin fines de lucro.</a:t>
            </a:r>
          </a:p>
          <a:p>
            <a:pPr lvl="1" algn="just"/>
            <a:r>
              <a:rPr lang="es-AR" altLang="es-AR" sz="2000" dirty="0"/>
              <a:t>Incorporar la inflación al análisis.</a:t>
            </a:r>
          </a:p>
          <a:p>
            <a:pPr lvl="1" algn="just"/>
            <a:r>
              <a:rPr lang="es-AR" altLang="es-AR" sz="2000" dirty="0"/>
              <a:t>Incorporar probabilidades al análisis.</a:t>
            </a:r>
          </a:p>
          <a:p>
            <a:pPr lvl="1" algn="just"/>
            <a:r>
              <a:rPr lang="es-AR" altLang="es-AR" sz="2000" dirty="0"/>
              <a:t>Punto de equilibrio por sectores de la organización.</a:t>
            </a:r>
          </a:p>
          <a:p>
            <a:pPr lvl="1" algn="just"/>
            <a:endParaRPr lang="es-AR" altLang="es-AR" sz="2000" dirty="0"/>
          </a:p>
        </p:txBody>
      </p:sp>
      <p:sp>
        <p:nvSpPr>
          <p:cNvPr id="6" name="1 Título">
            <a:extLst>
              <a:ext uri="{FF2B5EF4-FFF2-40B4-BE49-F238E27FC236}">
                <a16:creationId xmlns:a16="http://schemas.microsoft.com/office/drawing/2014/main" xmlns="" id="{5196112F-1B26-400A-98F7-34406EF0890C}"/>
              </a:ext>
            </a:extLst>
          </p:cNvPr>
          <p:cNvSpPr>
            <a:spLocks noGrp="1"/>
          </p:cNvSpPr>
          <p:nvPr>
            <p:ph type="title"/>
          </p:nvPr>
        </p:nvSpPr>
        <p:spPr>
          <a:xfrm>
            <a:off x="2183965" y="326063"/>
            <a:ext cx="7729728" cy="726451"/>
          </a:xfrm>
        </p:spPr>
        <p:txBody>
          <a:bodyPr>
            <a:normAutofit/>
          </a:bodyPr>
          <a:lstStyle/>
          <a:p>
            <a:r>
              <a:rPr lang="es-AR" dirty="0"/>
              <a:t>Conclusiones</a:t>
            </a:r>
            <a:endParaRPr lang="en-US" dirty="0"/>
          </a:p>
        </p:txBody>
      </p:sp>
    </p:spTree>
    <p:extLst>
      <p:ext uri="{BB962C8B-B14F-4D97-AF65-F5344CB8AC3E}">
        <p14:creationId xmlns:p14="http://schemas.microsoft.com/office/powerpoint/2010/main" val="2675251111"/>
      </p:ext>
    </p:extLst>
  </p:cSld>
  <p:clrMapOvr>
    <a:masterClrMapping/>
  </p:clrMapOvr>
  <p:transition spd="slow" advTm="247081">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0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70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702">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70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12191999" cy="1188720"/>
          </a:xfrm>
        </p:spPr>
        <p:txBody>
          <a:bodyPr>
            <a:noAutofit/>
          </a:bodyPr>
          <a:lstStyle/>
          <a:p>
            <a:r>
              <a:rPr lang="es-ES_tradnl" sz="4400" b="1" dirty="0"/>
              <a:t>C</a:t>
            </a:r>
            <a:r>
              <a:rPr lang="es-ES_tradnl" sz="4400" b="1" cap="none" dirty="0"/>
              <a:t>ontribución </a:t>
            </a:r>
            <a:r>
              <a:rPr lang="es-ES_tradnl" sz="4400" b="1" cap="none" dirty="0" smtClean="0"/>
              <a:t>Unitaria </a:t>
            </a:r>
            <a:r>
              <a:rPr lang="es-ES_tradnl" sz="4400" b="1" cap="none" dirty="0"/>
              <a:t>y </a:t>
            </a:r>
            <a:r>
              <a:rPr lang="es-ES_tradnl" sz="4400" b="1" cap="none" dirty="0" smtClean="0"/>
              <a:t>Margen de Contribución a los Beneficios</a:t>
            </a:r>
            <a:endParaRPr lang="es-ES" sz="4400" b="1" cap="none" dirty="0"/>
          </a:p>
        </p:txBody>
      </p:sp>
      <p:sp>
        <p:nvSpPr>
          <p:cNvPr id="3" name="2 Marcador de contenido"/>
          <p:cNvSpPr>
            <a:spLocks noGrp="1"/>
          </p:cNvSpPr>
          <p:nvPr>
            <p:ph idx="1"/>
          </p:nvPr>
        </p:nvSpPr>
        <p:spPr>
          <a:xfrm>
            <a:off x="372489" y="1801091"/>
            <a:ext cx="11194472" cy="4572000"/>
          </a:xfrm>
        </p:spPr>
        <p:txBody>
          <a:bodyPr>
            <a:noAutofit/>
          </a:bodyPr>
          <a:lstStyle/>
          <a:p>
            <a:r>
              <a:rPr lang="es-ES_tradnl" dirty="0">
                <a:solidFill>
                  <a:schemeClr val="tx1"/>
                </a:solidFill>
              </a:rPr>
              <a:t>Es el </a:t>
            </a:r>
            <a:r>
              <a:rPr lang="es-ES_tradnl" b="1" u="sng" dirty="0">
                <a:solidFill>
                  <a:schemeClr val="tx1"/>
                </a:solidFill>
              </a:rPr>
              <a:t>excedente</a:t>
            </a:r>
            <a:r>
              <a:rPr lang="es-ES_tradnl" dirty="0">
                <a:solidFill>
                  <a:schemeClr val="tx1"/>
                </a:solidFill>
              </a:rPr>
              <a:t> del precio de venta (</a:t>
            </a:r>
            <a:r>
              <a:rPr lang="es-ES_tradnl" b="1" dirty="0">
                <a:solidFill>
                  <a:schemeClr val="tx1"/>
                </a:solidFill>
              </a:rPr>
              <a:t>P</a:t>
            </a:r>
            <a:r>
              <a:rPr lang="es-ES_tradnl" dirty="0">
                <a:solidFill>
                  <a:schemeClr val="tx1"/>
                </a:solidFill>
              </a:rPr>
              <a:t>) luego de que se cubren los  costos y gastos variables (en adelante designados como </a:t>
            </a:r>
            <a:r>
              <a:rPr lang="es-ES_tradnl" b="1" dirty="0">
                <a:solidFill>
                  <a:schemeClr val="tx1"/>
                </a:solidFill>
              </a:rPr>
              <a:t>“</a:t>
            </a:r>
            <a:r>
              <a:rPr lang="es-ES_tradnl" b="1" dirty="0" smtClean="0">
                <a:solidFill>
                  <a:schemeClr val="tx1"/>
                </a:solidFill>
              </a:rPr>
              <a:t>Cu”</a:t>
            </a:r>
            <a:r>
              <a:rPr lang="es-ES_tradnl" dirty="0" smtClean="0">
                <a:solidFill>
                  <a:schemeClr val="tx1"/>
                </a:solidFill>
              </a:rPr>
              <a:t>, </a:t>
            </a:r>
            <a:r>
              <a:rPr lang="es-ES_tradnl" dirty="0">
                <a:solidFill>
                  <a:schemeClr val="tx1"/>
                </a:solidFill>
              </a:rPr>
              <a:t>ambos)</a:t>
            </a:r>
          </a:p>
          <a:p>
            <a:r>
              <a:rPr lang="es-ES_tradnl" dirty="0">
                <a:solidFill>
                  <a:schemeClr val="tx1"/>
                </a:solidFill>
              </a:rPr>
              <a:t>Puede ser calculada de manera </a:t>
            </a:r>
            <a:r>
              <a:rPr lang="es-ES_tradnl" b="1" u="sng" dirty="0">
                <a:solidFill>
                  <a:schemeClr val="tx1"/>
                </a:solidFill>
              </a:rPr>
              <a:t>unitaria</a:t>
            </a:r>
            <a:r>
              <a:rPr lang="es-ES_tradnl" dirty="0">
                <a:solidFill>
                  <a:schemeClr val="tx1"/>
                </a:solidFill>
              </a:rPr>
              <a:t> (designada en adelante como </a:t>
            </a:r>
            <a:r>
              <a:rPr lang="es-ES_tradnl" dirty="0" smtClean="0">
                <a:solidFill>
                  <a:schemeClr val="tx1"/>
                </a:solidFill>
              </a:rPr>
              <a:t>“Cu”) </a:t>
            </a:r>
            <a:r>
              <a:rPr lang="es-ES_tradnl" dirty="0">
                <a:solidFill>
                  <a:schemeClr val="tx1"/>
                </a:solidFill>
              </a:rPr>
              <a:t>o </a:t>
            </a:r>
            <a:r>
              <a:rPr lang="es-ES_tradnl" b="1" u="sng" dirty="0">
                <a:solidFill>
                  <a:schemeClr val="tx1"/>
                </a:solidFill>
              </a:rPr>
              <a:t>total</a:t>
            </a:r>
            <a:r>
              <a:rPr lang="es-ES_tradnl" dirty="0">
                <a:solidFill>
                  <a:schemeClr val="tx1"/>
                </a:solidFill>
              </a:rPr>
              <a:t> (“</a:t>
            </a:r>
            <a:r>
              <a:rPr lang="es-ES_tradnl" dirty="0" smtClean="0">
                <a:solidFill>
                  <a:schemeClr val="tx1"/>
                </a:solidFill>
              </a:rPr>
              <a:t>CT”) </a:t>
            </a:r>
            <a:r>
              <a:rPr lang="es-ES_tradnl" dirty="0">
                <a:solidFill>
                  <a:schemeClr val="tx1"/>
                </a:solidFill>
              </a:rPr>
              <a:t>para un determinado número de unidades vendidas.</a:t>
            </a:r>
          </a:p>
          <a:p>
            <a:r>
              <a:rPr lang="es-ES_tradnl" dirty="0">
                <a:solidFill>
                  <a:schemeClr val="tx1"/>
                </a:solidFill>
              </a:rPr>
              <a:t>Por sus componentes variables, la Contribución </a:t>
            </a:r>
            <a:r>
              <a:rPr lang="es-ES_tradnl" b="1" u="sng" dirty="0">
                <a:solidFill>
                  <a:schemeClr val="tx1"/>
                </a:solidFill>
              </a:rPr>
              <a:t>cambia a medida que cambia el número de unidades</a:t>
            </a:r>
            <a:r>
              <a:rPr lang="es-ES_tradnl" dirty="0">
                <a:solidFill>
                  <a:schemeClr val="tx1"/>
                </a:solidFill>
              </a:rPr>
              <a:t> vendidas y eso hace cambiar el resultado operativo.</a:t>
            </a:r>
          </a:p>
          <a:p>
            <a:endParaRPr lang="es-ES_tradnl" dirty="0">
              <a:solidFill>
                <a:schemeClr val="tx1"/>
              </a:solidFill>
            </a:endParaRPr>
          </a:p>
          <a:p>
            <a:r>
              <a:rPr lang="es-ES_tradnl" dirty="0">
                <a:solidFill>
                  <a:schemeClr val="tx1"/>
                </a:solidFill>
              </a:rPr>
              <a:t>Si se expresa la </a:t>
            </a:r>
            <a:r>
              <a:rPr lang="es-ES_tradnl" dirty="0" smtClean="0">
                <a:solidFill>
                  <a:schemeClr val="tx1"/>
                </a:solidFill>
              </a:rPr>
              <a:t>Cu </a:t>
            </a:r>
            <a:r>
              <a:rPr lang="es-ES_tradnl" dirty="0">
                <a:solidFill>
                  <a:schemeClr val="tx1"/>
                </a:solidFill>
              </a:rPr>
              <a:t>en relación con los Ingresos, se obtiene una </a:t>
            </a:r>
            <a:r>
              <a:rPr lang="es-ES_tradnl" dirty="0" smtClean="0">
                <a:solidFill>
                  <a:schemeClr val="tx1"/>
                </a:solidFill>
              </a:rPr>
              <a:t>Cu  </a:t>
            </a:r>
            <a:r>
              <a:rPr lang="es-ES_tradnl" dirty="0">
                <a:solidFill>
                  <a:schemeClr val="tx1"/>
                </a:solidFill>
              </a:rPr>
              <a:t>en proporción a ese ingreso y se denomina </a:t>
            </a:r>
            <a:r>
              <a:rPr lang="es-ES_tradnl" b="1" dirty="0" smtClean="0">
                <a:solidFill>
                  <a:schemeClr val="tx1"/>
                </a:solidFill>
              </a:rPr>
              <a:t>Margen de Contribución a los Beneficios</a:t>
            </a:r>
            <a:r>
              <a:rPr lang="es-ES_tradnl" dirty="0" smtClean="0">
                <a:solidFill>
                  <a:schemeClr val="tx1"/>
                </a:solidFill>
              </a:rPr>
              <a:t>. </a:t>
            </a:r>
            <a:r>
              <a:rPr lang="es-ES_tradnl" dirty="0">
                <a:solidFill>
                  <a:schemeClr val="tx1"/>
                </a:solidFill>
              </a:rPr>
              <a:t>Mide la proporción de </a:t>
            </a:r>
            <a:r>
              <a:rPr lang="es-ES_tradnl" dirty="0" smtClean="0">
                <a:solidFill>
                  <a:schemeClr val="tx1"/>
                </a:solidFill>
              </a:rPr>
              <a:t>Contribución por </a:t>
            </a:r>
            <a:r>
              <a:rPr lang="es-ES_tradnl" dirty="0">
                <a:solidFill>
                  <a:schemeClr val="tx1"/>
                </a:solidFill>
              </a:rPr>
              <a:t>cada peso de venta (margen de contribución en porcentaje).</a:t>
            </a:r>
            <a:endParaRPr lang="es-ES" dirty="0">
              <a:solidFill>
                <a:schemeClr val="tx1"/>
              </a:solidFill>
            </a:endParaRPr>
          </a:p>
        </p:txBody>
      </p:sp>
      <mc:AlternateContent xmlns:mc="http://schemas.openxmlformats.org/markup-compatibility/2006" xmlns:a14="http://schemas.microsoft.com/office/drawing/2010/main">
        <mc:Choice Requires="a14">
          <p:sp>
            <p:nvSpPr>
              <p:cNvPr id="4" name="3 Marcador de contenido">
                <a:extLst>
                  <a:ext uri="{FF2B5EF4-FFF2-40B4-BE49-F238E27FC236}">
                    <a16:creationId xmlns:a16="http://schemas.microsoft.com/office/drawing/2014/main" xmlns="" id="{F5AC791C-9FF2-42B5-9C01-A11125418C2C}"/>
                  </a:ext>
                </a:extLst>
              </p:cNvPr>
              <p:cNvSpPr txBox="1"/>
              <p:nvPr/>
            </p:nvSpPr>
            <p:spPr bwMode="auto">
              <a:xfrm>
                <a:off x="1939925" y="3871770"/>
                <a:ext cx="3109913" cy="541338"/>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i="1" smtClean="0">
                          <a:solidFill>
                            <a:srgbClr val="000000"/>
                          </a:solidFill>
                          <a:latin typeface="Cambria Math" panose="02040503050406030204" pitchFamily="18" charset="0"/>
                        </a:rPr>
                        <m:t>𝐶</m:t>
                      </m:r>
                      <m:r>
                        <a:rPr lang="es-AR" i="1" smtClean="0">
                          <a:solidFill>
                            <a:srgbClr val="000000"/>
                          </a:solidFill>
                          <a:latin typeface="Cambria Math" panose="02040503050406030204" pitchFamily="18" charset="0"/>
                        </a:rPr>
                        <m:t>(</m:t>
                      </m:r>
                      <m:r>
                        <a:rPr lang="es-AR" i="1" smtClean="0">
                          <a:solidFill>
                            <a:srgbClr val="000000"/>
                          </a:solidFill>
                          <a:latin typeface="Cambria Math" panose="02040503050406030204" pitchFamily="18" charset="0"/>
                        </a:rPr>
                        <m:t>𝑢</m:t>
                      </m:r>
                      <m:r>
                        <a:rPr lang="es-AR" i="1" smtClean="0">
                          <a:solidFill>
                            <a:srgbClr val="000000"/>
                          </a:solidFill>
                          <a:latin typeface="Cambria Math" panose="02040503050406030204" pitchFamily="18" charset="0"/>
                        </a:rPr>
                        <m:t>)=</m:t>
                      </m:r>
                      <m:r>
                        <a:rPr lang="es-AR" b="0" i="1" smtClean="0">
                          <a:solidFill>
                            <a:srgbClr val="000000"/>
                          </a:solidFill>
                          <a:latin typeface="Cambria Math" panose="02040503050406030204" pitchFamily="18" charset="0"/>
                        </a:rPr>
                        <m:t>𝑃</m:t>
                      </m:r>
                      <m:r>
                        <a:rPr lang="es-AR" i="1" smtClean="0">
                          <a:solidFill>
                            <a:srgbClr val="000000"/>
                          </a:solidFill>
                          <a:latin typeface="Cambria Math" panose="02040503050406030204" pitchFamily="18" charset="0"/>
                        </a:rPr>
                        <m:t>−</m:t>
                      </m:r>
                      <m:r>
                        <a:rPr lang="es-AR" b="0" i="1" smtClean="0">
                          <a:solidFill>
                            <a:srgbClr val="000000"/>
                          </a:solidFill>
                          <a:latin typeface="Cambria Math" panose="02040503050406030204" pitchFamily="18" charset="0"/>
                        </a:rPr>
                        <m:t>𝐶</m:t>
                      </m:r>
                      <m:r>
                        <a:rPr lang="es-AR" i="1">
                          <a:solidFill>
                            <a:srgbClr val="000000"/>
                          </a:solidFill>
                          <a:latin typeface="Cambria Math" panose="02040503050406030204" pitchFamily="18" charset="0"/>
                        </a:rPr>
                        <m:t>𝑣</m:t>
                      </m:r>
                      <m:r>
                        <a:rPr lang="es-AR" i="1">
                          <a:solidFill>
                            <a:srgbClr val="000000"/>
                          </a:solidFill>
                          <a:latin typeface="Cambria Math" panose="02040503050406030204" pitchFamily="18" charset="0"/>
                        </a:rPr>
                        <m:t>(</m:t>
                      </m:r>
                      <m:r>
                        <a:rPr lang="es-AR" i="1">
                          <a:solidFill>
                            <a:srgbClr val="000000"/>
                          </a:solidFill>
                          <a:latin typeface="Cambria Math" panose="02040503050406030204" pitchFamily="18" charset="0"/>
                        </a:rPr>
                        <m:t>𝑢</m:t>
                      </m:r>
                      <m:r>
                        <a:rPr lang="es-AR" i="1">
                          <a:solidFill>
                            <a:srgbClr val="000000"/>
                          </a:solidFill>
                          <a:latin typeface="Cambria Math" panose="02040503050406030204" pitchFamily="18" charset="0"/>
                        </a:rPr>
                        <m:t>)</m:t>
                      </m:r>
                    </m:oMath>
                  </m:oMathPara>
                </a14:m>
                <a:endParaRPr lang="es-AR" dirty="0"/>
              </a:p>
            </p:txBody>
          </p:sp>
        </mc:Choice>
        <mc:Fallback xmlns="">
          <p:sp>
            <p:nvSpPr>
              <p:cNvPr id="4" name="3 Marcador de contenido">
                <a:extLst>
                  <a:ext uri="{FF2B5EF4-FFF2-40B4-BE49-F238E27FC236}">
                    <a16:creationId xmlns="" xmlns:a16="http://schemas.microsoft.com/office/drawing/2014/main" xmlns:a14="http://schemas.microsoft.com/office/drawing/2010/main" id="{F5AC791C-9FF2-42B5-9C01-A11125418C2C}"/>
                  </a:ext>
                </a:extLst>
              </p:cNvPr>
              <p:cNvSpPr txBox="1">
                <a:spLocks noRot="1" noChangeAspect="1" noMove="1" noResize="1" noEditPoints="1" noAdjustHandles="1" noChangeArrowheads="1" noChangeShapeType="1" noTextEdit="1"/>
              </p:cNvSpPr>
              <p:nvPr/>
            </p:nvSpPr>
            <p:spPr bwMode="auto">
              <a:xfrm>
                <a:off x="1939925" y="3871770"/>
                <a:ext cx="3109913" cy="541338"/>
              </a:xfrm>
              <a:prstGeom prst="rect">
                <a:avLst/>
              </a:prstGeom>
              <a:blipFill rotWithShape="0">
                <a:blip r:embed="rId2"/>
                <a:stretch>
                  <a:fillRect/>
                </a:stretch>
              </a:blipFill>
              <a:ln w="9525">
                <a:solidFill>
                  <a:schemeClr val="tx1"/>
                </a:solidFill>
                <a:miter lim="800000"/>
                <a:headEnd/>
                <a:tailEnd/>
              </a:ln>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5" name="3 Marcador de contenido">
                <a:extLst>
                  <a:ext uri="{FF2B5EF4-FFF2-40B4-BE49-F238E27FC236}">
                    <a16:creationId xmlns:a16="http://schemas.microsoft.com/office/drawing/2014/main" xmlns="" id="{B9E10017-DB45-40A0-8FBB-8570C064FDA8}"/>
                  </a:ext>
                </a:extLst>
              </p:cNvPr>
              <p:cNvSpPr txBox="1"/>
              <p:nvPr/>
            </p:nvSpPr>
            <p:spPr bwMode="auto">
              <a:xfrm>
                <a:off x="2105025" y="5351463"/>
                <a:ext cx="2286000" cy="725487"/>
              </a:xfrm>
              <a:prstGeom prst="rect">
                <a:avLst/>
              </a:prstGeom>
              <a:noFill/>
              <a:ln w="9525">
                <a:solidFill>
                  <a:schemeClr val="tx1"/>
                </a:solidFill>
                <a:miter lim="800000"/>
                <a:headEnd/>
                <a:tailEnd/>
              </a:ln>
            </p:spPr>
            <p:txBody>
              <a:bodyPr>
                <a:normAutofit/>
              </a:bodyPr>
              <a:lstStyle/>
              <a:p>
                <a:pPr/>
                <a14:m>
                  <m:oMathPara xmlns:m="http://schemas.openxmlformats.org/officeDocument/2006/math">
                    <m:oMathParaPr>
                      <m:jc m:val="centerGroup"/>
                    </m:oMathParaPr>
                    <m:oMath xmlns:m="http://schemas.openxmlformats.org/officeDocument/2006/math">
                      <m:r>
                        <a:rPr lang="es-AR" b="0" i="1" smtClean="0">
                          <a:solidFill>
                            <a:srgbClr val="000000"/>
                          </a:solidFill>
                          <a:latin typeface="Cambria Math" panose="02040503050406030204" pitchFamily="18" charset="0"/>
                        </a:rPr>
                        <m:t>𝑀𝐶𝐵</m:t>
                      </m:r>
                      <m:r>
                        <a:rPr lang="es-AR" i="1" smtClean="0">
                          <a:solidFill>
                            <a:srgbClr val="000000"/>
                          </a:solidFill>
                          <a:latin typeface="Cambria Math" panose="02040503050406030204" pitchFamily="18" charset="0"/>
                        </a:rPr>
                        <m:t>=</m:t>
                      </m:r>
                      <m:f>
                        <m:fPr>
                          <m:ctrlPr>
                            <a:rPr lang="es-AR" i="1">
                              <a:solidFill>
                                <a:srgbClr val="000000"/>
                              </a:solidFill>
                              <a:latin typeface="Cambria Math" panose="02040503050406030204" pitchFamily="18" charset="0"/>
                            </a:rPr>
                          </m:ctrlPr>
                        </m:fPr>
                        <m:num>
                          <m:r>
                            <a:rPr lang="es-AR" b="0" i="1" smtClean="0">
                              <a:solidFill>
                                <a:srgbClr val="000000"/>
                              </a:solidFill>
                              <a:latin typeface="Cambria Math" panose="02040503050406030204" pitchFamily="18" charset="0"/>
                            </a:rPr>
                            <m:t>𝐶𝑢</m:t>
                          </m:r>
                        </m:num>
                        <m:den>
                          <m:r>
                            <a:rPr lang="es-AR" b="0" i="1" smtClean="0">
                              <a:solidFill>
                                <a:srgbClr val="000000"/>
                              </a:solidFill>
                              <a:latin typeface="Cambria Math" panose="02040503050406030204" pitchFamily="18" charset="0"/>
                            </a:rPr>
                            <m:t>𝑃</m:t>
                          </m:r>
                        </m:den>
                      </m:f>
                    </m:oMath>
                  </m:oMathPara>
                </a14:m>
                <a:endParaRPr lang="es-AR" dirty="0"/>
              </a:p>
            </p:txBody>
          </p:sp>
        </mc:Choice>
        <mc:Fallback xmlns="">
          <p:sp>
            <p:nvSpPr>
              <p:cNvPr id="5" name="3 Marcador de contenido">
                <a:extLst>
                  <a:ext uri="{FF2B5EF4-FFF2-40B4-BE49-F238E27FC236}">
                    <a16:creationId xmlns="" xmlns:a16="http://schemas.microsoft.com/office/drawing/2014/main" xmlns:a14="http://schemas.microsoft.com/office/drawing/2010/main" id="{B9E10017-DB45-40A0-8FBB-8570C064FDA8}"/>
                  </a:ext>
                </a:extLst>
              </p:cNvPr>
              <p:cNvSpPr txBox="1">
                <a:spLocks noRot="1" noChangeAspect="1" noMove="1" noResize="1" noEditPoints="1" noAdjustHandles="1" noChangeArrowheads="1" noChangeShapeType="1" noTextEdit="1"/>
              </p:cNvSpPr>
              <p:nvPr/>
            </p:nvSpPr>
            <p:spPr bwMode="auto">
              <a:xfrm>
                <a:off x="2105025" y="5351463"/>
                <a:ext cx="2286000" cy="725487"/>
              </a:xfrm>
              <a:prstGeom prst="rect">
                <a:avLst/>
              </a:prstGeom>
              <a:blipFill rotWithShape="0">
                <a:blip r:embed="rId3"/>
                <a:stretch>
                  <a:fillRect/>
                </a:stretch>
              </a:blipFill>
              <a:ln w="9525">
                <a:solidFill>
                  <a:schemeClr val="tx1"/>
                </a:solidFill>
                <a:miter lim="800000"/>
                <a:headEnd/>
                <a:tailEnd/>
              </a:ln>
            </p:spPr>
            <p:txBody>
              <a:bodyPr/>
              <a:lstStyle/>
              <a:p>
                <a:r>
                  <a:rPr lang="es-AR">
                    <a:noFill/>
                  </a:rPr>
                  <a:t> </a:t>
                </a:r>
              </a:p>
            </p:txBody>
          </p:sp>
        </mc:Fallback>
      </mc:AlternateContent>
    </p:spTree>
    <p:extLst>
      <p:ext uri="{BB962C8B-B14F-4D97-AF65-F5344CB8AC3E}">
        <p14:creationId xmlns:p14="http://schemas.microsoft.com/office/powerpoint/2010/main" val="3543800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31136" y="1"/>
            <a:ext cx="7729728" cy="1210614"/>
          </a:xfrm>
        </p:spPr>
        <p:txBody>
          <a:bodyPr>
            <a:noAutofit/>
          </a:bodyPr>
          <a:lstStyle/>
          <a:p>
            <a:pPr algn="ctr"/>
            <a:r>
              <a:rPr lang="es-ES_tradnl" cap="none" dirty="0"/>
              <a:t/>
            </a:r>
            <a:br>
              <a:rPr lang="es-ES_tradnl" cap="none" dirty="0"/>
            </a:br>
            <a:r>
              <a:rPr lang="es-ES_tradnl" sz="4400" b="1" cap="none" dirty="0" smtClean="0"/>
              <a:t>Concepto</a:t>
            </a:r>
            <a:br>
              <a:rPr lang="es-ES_tradnl" sz="4400" b="1" cap="none" dirty="0" smtClean="0"/>
            </a:br>
            <a:endParaRPr lang="es-ES" sz="4400" b="1" cap="none" dirty="0"/>
          </a:p>
        </p:txBody>
      </p:sp>
      <p:sp>
        <p:nvSpPr>
          <p:cNvPr id="3" name="2 Marcador de contenido"/>
          <p:cNvSpPr>
            <a:spLocks noGrp="1"/>
          </p:cNvSpPr>
          <p:nvPr>
            <p:ph idx="1"/>
          </p:nvPr>
        </p:nvSpPr>
        <p:spPr>
          <a:xfrm>
            <a:off x="609600" y="1815737"/>
            <a:ext cx="10917381" cy="4663439"/>
          </a:xfrm>
        </p:spPr>
        <p:txBody>
          <a:bodyPr>
            <a:noAutofit/>
          </a:bodyPr>
          <a:lstStyle/>
          <a:p>
            <a:pPr algn="just"/>
            <a:r>
              <a:rPr lang="es-ES_tradnl" sz="2200" dirty="0"/>
              <a:t>Herramienta de Planificación y Control, de corto plazo, que permite examinar la reacción de los ingresos y costos (consecuentemente de los resultados) cuando cambian los niveles de producción y ventas, siempre que se opere bajo determinadas condiciones.</a:t>
            </a:r>
          </a:p>
          <a:p>
            <a:pPr algn="just"/>
            <a:r>
              <a:rPr lang="es-ES_tradnl" sz="2200" dirty="0"/>
              <a:t>“El análisis de la contribución muestra la forma en que un gerente puede utilizar adecuadamente la información sobre los costos para evaluar como cambia su rentabilidad. El objetivo del análisis de rentabilidad es determinar la utilidad o rentabilidad de la empresa derivado de distintos niveles de producción, cuando los costos y los ingresos pueden ser estimados”.</a:t>
            </a:r>
          </a:p>
          <a:p>
            <a:pPr algn="just"/>
            <a:r>
              <a:rPr lang="es-ES_tradnl" sz="2200" dirty="0"/>
              <a:t>Técnicas:</a:t>
            </a:r>
          </a:p>
          <a:p>
            <a:pPr algn="just">
              <a:buFont typeface="Wingdings" panose="05000000000000000000" pitchFamily="2" charset="2"/>
              <a:buChar char="§"/>
            </a:pPr>
            <a:r>
              <a:rPr lang="es-ES_tradnl" sz="2200" dirty="0"/>
              <a:t>Análisis del umbral de rentabilidad o punto muerto, también denominado punto de equilibrio.</a:t>
            </a:r>
          </a:p>
          <a:p>
            <a:pPr algn="just">
              <a:buFont typeface="Wingdings" panose="05000000000000000000" pitchFamily="2" charset="2"/>
              <a:buChar char="§"/>
            </a:pPr>
            <a:r>
              <a:rPr lang="es-ES_tradnl" sz="2200" dirty="0"/>
              <a:t>El análisis del beneficio.</a:t>
            </a:r>
          </a:p>
        </p:txBody>
      </p:sp>
    </p:spTree>
    <p:extLst>
      <p:ext uri="{BB962C8B-B14F-4D97-AF65-F5344CB8AC3E}">
        <p14:creationId xmlns:p14="http://schemas.microsoft.com/office/powerpoint/2010/main" val="144714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22" name="8 Marcador de contenido"/>
          <p:cNvSpPr>
            <a:spLocks noGrp="1"/>
          </p:cNvSpPr>
          <p:nvPr>
            <p:ph idx="1"/>
          </p:nvPr>
        </p:nvSpPr>
        <p:spPr>
          <a:xfrm>
            <a:off x="665018" y="1841791"/>
            <a:ext cx="9870682" cy="4348309"/>
          </a:xfrm>
        </p:spPr>
        <p:txBody>
          <a:bodyPr>
            <a:normAutofit lnSpcReduction="10000"/>
          </a:bodyPr>
          <a:lstStyle/>
          <a:p>
            <a:pPr marL="457200" indent="-457200" algn="just">
              <a:spcBef>
                <a:spcPct val="0"/>
              </a:spcBef>
              <a:buFont typeface="+mj-lt"/>
              <a:buAutoNum type="arabicPeriod"/>
            </a:pPr>
            <a:r>
              <a:rPr lang="es-AR" altLang="es-AR" sz="2200" b="1" dirty="0">
                <a:latin typeface="Times New Roman" panose="02020603050405020304" pitchFamily="18" charset="0"/>
                <a:cs typeface="Times New Roman" panose="02020603050405020304" pitchFamily="18" charset="0"/>
              </a:rPr>
              <a:t>Los cambios en los niveles de ingresos y costos se deben sólo a cambios en número de unidades producidas y vendidas.</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Los costos totales se pueden separar en fijos y variables (ambos incluyen tanto a los directos como indirectos).</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Gráficamente el ingreso total y costo total tienen comportamiento lineal en relación al nivel de producción dentro del rango relevante y del período.</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El precio de venta, costo variable unitario y costos totales son conocidos y constantes. Y no hay descuento de precios por cantidad.</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Se analiza para el caso de un solo producto o asumiendo que la proporción de productos permanece constante. La mezcla de ventas real es igual a la pronosticada.</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Se pueden sumar, restar y comparar todos los ingresos y costos sin tomar en cuenta el valor del dinero en el tiempo.</a:t>
            </a:r>
          </a:p>
          <a:p>
            <a:pPr marL="457200" indent="-457200" algn="just">
              <a:spcBef>
                <a:spcPct val="0"/>
              </a:spcBef>
              <a:buFont typeface="+mj-lt"/>
              <a:buAutoNum type="arabicPeriod"/>
            </a:pPr>
            <a:r>
              <a:rPr lang="es-AR" altLang="es-AR" sz="2200" dirty="0">
                <a:latin typeface="Times New Roman" panose="02020603050405020304" pitchFamily="18" charset="0"/>
                <a:cs typeface="Times New Roman" panose="02020603050405020304" pitchFamily="18" charset="0"/>
              </a:rPr>
              <a:t>La eficiencia de la planta es igual a la pronosticada, permaneciendo la capacidad de la misma relativamente constante. </a:t>
            </a:r>
            <a:r>
              <a:rPr lang="es-ES_tradnl" sz="2400" dirty="0">
                <a:latin typeface="Times New Roman" panose="02020603050405020304" pitchFamily="18" charset="0"/>
                <a:cs typeface="Times New Roman" panose="02020603050405020304" pitchFamily="18" charset="0"/>
              </a:rPr>
              <a:t>No existen cambios significativos en los niveles de stocks</a:t>
            </a:r>
          </a:p>
          <a:p>
            <a:pPr marL="457200" indent="-457200" algn="just">
              <a:spcBef>
                <a:spcPct val="0"/>
              </a:spcBef>
              <a:buFont typeface="+mj-lt"/>
              <a:buAutoNum type="arabicPeriod"/>
            </a:pPr>
            <a:endParaRPr lang="es-AR" altLang="es-AR" sz="2200" dirty="0">
              <a:latin typeface="Times New Roman" panose="02020603050405020304" pitchFamily="18" charset="0"/>
              <a:cs typeface="Times New Roman" panose="02020603050405020304" pitchFamily="18" charset="0"/>
            </a:endParaRPr>
          </a:p>
        </p:txBody>
      </p:sp>
      <p:sp>
        <p:nvSpPr>
          <p:cNvPr id="5" name="1 Título">
            <a:extLst>
              <a:ext uri="{FF2B5EF4-FFF2-40B4-BE49-F238E27FC236}">
                <a16:creationId xmlns:a16="http://schemas.microsoft.com/office/drawing/2014/main" xmlns="" id="{31F79668-160A-403D-A7CC-296A538697BD}"/>
              </a:ext>
            </a:extLst>
          </p:cNvPr>
          <p:cNvSpPr>
            <a:spLocks noGrp="1"/>
          </p:cNvSpPr>
          <p:nvPr>
            <p:ph type="title"/>
          </p:nvPr>
        </p:nvSpPr>
        <p:spPr>
          <a:xfrm>
            <a:off x="785611" y="1"/>
            <a:ext cx="10328857" cy="1081824"/>
          </a:xfrm>
        </p:spPr>
        <p:txBody>
          <a:bodyPr>
            <a:noAutofit/>
          </a:bodyPr>
          <a:lstStyle/>
          <a:p>
            <a:pPr algn="ctr"/>
            <a:r>
              <a:rPr lang="es-ES_tradnl" cap="none" dirty="0"/>
              <a:t/>
            </a:r>
            <a:br>
              <a:rPr lang="es-ES_tradnl" cap="none" dirty="0"/>
            </a:br>
            <a:r>
              <a:rPr lang="es-ES_tradnl" sz="4400" b="1" dirty="0"/>
              <a:t>Hipótesis o Supuestos del Modelo</a:t>
            </a:r>
            <a:endParaRPr lang="es-ES" sz="4400" b="1" cap="none" dirty="0"/>
          </a:p>
        </p:txBody>
      </p:sp>
    </p:spTree>
    <p:extLst>
      <p:ext uri="{BB962C8B-B14F-4D97-AF65-F5344CB8AC3E}">
        <p14:creationId xmlns:p14="http://schemas.microsoft.com/office/powerpoint/2010/main" val="774692774"/>
      </p:ext>
    </p:extLst>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2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8 Marcador de contenido"/>
          <p:cNvSpPr>
            <a:spLocks noGrp="1"/>
          </p:cNvSpPr>
          <p:nvPr>
            <p:ph idx="1"/>
          </p:nvPr>
        </p:nvSpPr>
        <p:spPr>
          <a:xfrm>
            <a:off x="983674" y="2098484"/>
            <a:ext cx="9642762" cy="1701726"/>
          </a:xfrm>
        </p:spPr>
        <p:txBody>
          <a:bodyPr>
            <a:noAutofit/>
          </a:bodyPr>
          <a:lstStyle/>
          <a:p>
            <a:pPr marL="0" indent="0" algn="ctr">
              <a:lnSpc>
                <a:spcPct val="150000"/>
              </a:lnSpc>
              <a:spcBef>
                <a:spcPct val="0"/>
              </a:spcBef>
              <a:buNone/>
            </a:pPr>
            <a:r>
              <a:rPr lang="es-AR" altLang="es-AR" dirty="0">
                <a:solidFill>
                  <a:schemeClr val="tx1"/>
                </a:solidFill>
                <a:latin typeface="Times New Roman" panose="02020603050405020304" pitchFamily="18" charset="0"/>
                <a:cs typeface="Times New Roman" panose="02020603050405020304" pitchFamily="18" charset="0"/>
              </a:rPr>
              <a:t>LIMITACIONES:</a:t>
            </a:r>
          </a:p>
          <a:p>
            <a:pPr marL="0" indent="0" algn="just">
              <a:lnSpc>
                <a:spcPct val="150000"/>
              </a:lnSpc>
              <a:spcBef>
                <a:spcPct val="0"/>
              </a:spcBef>
              <a:buNone/>
            </a:pPr>
            <a:r>
              <a:rPr lang="es-AR" altLang="es-AR" dirty="0">
                <a:solidFill>
                  <a:schemeClr val="tx1"/>
                </a:solidFill>
                <a:latin typeface="Times New Roman" panose="02020603050405020304" pitchFamily="18" charset="0"/>
                <a:cs typeface="Times New Roman" panose="02020603050405020304" pitchFamily="18" charset="0"/>
              </a:rPr>
              <a:t>El análisis depende de una cuidadosa segregación de costos de acuerdo a su variabilidad. Los costos pocas veces encajan dentro de las categorías teóricamente nítidas de costos variables o fijos.</a:t>
            </a:r>
          </a:p>
        </p:txBody>
      </p:sp>
      <p:sp>
        <p:nvSpPr>
          <p:cNvPr id="7" name="8 Marcador de contenido"/>
          <p:cNvSpPr txBox="1">
            <a:spLocks/>
          </p:cNvSpPr>
          <p:nvPr/>
        </p:nvSpPr>
        <p:spPr bwMode="auto">
          <a:xfrm>
            <a:off x="983674" y="3921443"/>
            <a:ext cx="9466782" cy="170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a:lnSpc>
                <a:spcPct val="150000"/>
              </a:lnSpc>
              <a:spcBef>
                <a:spcPct val="0"/>
              </a:spcBef>
              <a:buNone/>
            </a:pPr>
            <a:r>
              <a:rPr lang="es-AR" altLang="es-AR" sz="2000" dirty="0">
                <a:latin typeface="Times New Roman" panose="02020603050405020304" pitchFamily="18" charset="0"/>
                <a:cs typeface="Times New Roman" panose="02020603050405020304" pitchFamily="18" charset="0"/>
              </a:rPr>
              <a:t>VENTAJAS:</a:t>
            </a:r>
            <a:br>
              <a:rPr lang="es-AR" altLang="es-AR" sz="2000" dirty="0">
                <a:latin typeface="Times New Roman" panose="02020603050405020304" pitchFamily="18" charset="0"/>
                <a:cs typeface="Times New Roman" panose="02020603050405020304" pitchFamily="18" charset="0"/>
              </a:rPr>
            </a:br>
            <a:r>
              <a:rPr lang="es-AR" altLang="es-AR" sz="2000" dirty="0">
                <a:latin typeface="Times New Roman" panose="02020603050405020304" pitchFamily="18" charset="0"/>
                <a:cs typeface="Times New Roman" panose="02020603050405020304" pitchFamily="18" charset="0"/>
              </a:rPr>
              <a:t>Simple de manejar y comprender, en especial para los que no están habituados a interpretar informes contables.</a:t>
            </a:r>
          </a:p>
          <a:p>
            <a:pPr marL="0" indent="0" algn="just">
              <a:lnSpc>
                <a:spcPct val="150000"/>
              </a:lnSpc>
              <a:spcBef>
                <a:spcPct val="0"/>
              </a:spcBef>
              <a:buNone/>
            </a:pPr>
            <a:r>
              <a:rPr lang="es-AR" altLang="es-AR" sz="2000" dirty="0">
                <a:latin typeface="Times New Roman" panose="02020603050405020304" pitchFamily="18" charset="0"/>
                <a:cs typeface="Times New Roman" panose="02020603050405020304" pitchFamily="18" charset="0"/>
              </a:rPr>
              <a:t>Es útil para tomar decisiones de diversos tipos, para planeación y control.</a:t>
            </a:r>
          </a:p>
        </p:txBody>
      </p:sp>
      <p:sp>
        <p:nvSpPr>
          <p:cNvPr id="8" name="1 Título">
            <a:extLst>
              <a:ext uri="{FF2B5EF4-FFF2-40B4-BE49-F238E27FC236}">
                <a16:creationId xmlns:a16="http://schemas.microsoft.com/office/drawing/2014/main" xmlns="" id="{B8D7117D-85C2-4F1D-B05E-737E5D8D2544}"/>
              </a:ext>
            </a:extLst>
          </p:cNvPr>
          <p:cNvSpPr>
            <a:spLocks noGrp="1"/>
          </p:cNvSpPr>
          <p:nvPr>
            <p:ph type="title"/>
          </p:nvPr>
        </p:nvSpPr>
        <p:spPr>
          <a:xfrm>
            <a:off x="1197734" y="0"/>
            <a:ext cx="9916733" cy="1107583"/>
          </a:xfrm>
        </p:spPr>
        <p:txBody>
          <a:bodyPr>
            <a:noAutofit/>
          </a:bodyPr>
          <a:lstStyle/>
          <a:p>
            <a:pPr algn="ctr"/>
            <a:r>
              <a:rPr lang="es-ES_tradnl" cap="none" dirty="0"/>
              <a:t/>
            </a:r>
            <a:br>
              <a:rPr lang="es-ES_tradnl" cap="none" dirty="0"/>
            </a:br>
            <a:r>
              <a:rPr lang="es-ES_tradnl" sz="4400" b="1" dirty="0"/>
              <a:t>Limitaciones y ventajas del modelo</a:t>
            </a:r>
            <a:endParaRPr lang="es-ES" sz="4400" b="1" cap="none" dirty="0"/>
          </a:p>
        </p:txBody>
      </p:sp>
    </p:spTree>
    <p:extLst>
      <p:ext uri="{BB962C8B-B14F-4D97-AF65-F5344CB8AC3E}">
        <p14:creationId xmlns:p14="http://schemas.microsoft.com/office/powerpoint/2010/main" val="397566182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31136" y="1"/>
            <a:ext cx="7729728" cy="1097784"/>
          </a:xfrm>
        </p:spPr>
        <p:txBody>
          <a:bodyPr>
            <a:normAutofit/>
          </a:bodyPr>
          <a:lstStyle/>
          <a:p>
            <a:r>
              <a:rPr lang="es-ES_tradnl" sz="4400" b="1" cap="none" dirty="0"/>
              <a:t>Método de Cálculo</a:t>
            </a:r>
            <a:endParaRPr lang="es-ES" sz="4400" b="1" cap="none" dirty="0"/>
          </a:p>
        </p:txBody>
      </p:sp>
      <mc:AlternateContent xmlns:mc="http://schemas.openxmlformats.org/markup-compatibility/2006" xmlns:a14="http://schemas.microsoft.com/office/drawing/2010/main">
        <mc:Choice Requires="a14">
          <p:sp>
            <p:nvSpPr>
              <p:cNvPr id="2050" name="3 Marcador de contenido"/>
              <p:cNvSpPr txBox="1">
                <a:spLocks noGrp="1"/>
              </p:cNvSpPr>
              <p:nvPr>
                <p:ph idx="1"/>
              </p:nvPr>
            </p:nvSpPr>
            <p:spPr bwMode="auto">
              <a:xfrm>
                <a:off x="3675063" y="1806806"/>
                <a:ext cx="4144962" cy="561975"/>
              </a:xfrm>
              <a:prstGeom prst="rect">
                <a:avLst/>
              </a:prstGeom>
              <a:noFill/>
              <a:extLst/>
            </p:spPr>
            <p:txBody>
              <a:bodyPr>
                <a:normAutofit fontScale="92500"/>
              </a:bodyPr>
              <a:lstStyle/>
              <a:p>
                <a:pPr>
                  <a:buNone/>
                </a:pPr>
                <a:r>
                  <a:rPr lang="es-AR" sz="3000" dirty="0" smtClean="0">
                    <a:solidFill>
                      <a:srgbClr val="000000"/>
                    </a:solidFill>
                  </a:rPr>
                  <a:t>Q*</a:t>
                </a:r>
                <a14:m>
                  <m:oMath xmlns:m="http://schemas.openxmlformats.org/officeDocument/2006/math">
                    <m:r>
                      <m:rPr>
                        <m:sty m:val="p"/>
                      </m:rPr>
                      <a:rPr lang="es-AR" sz="3000" b="0" i="0" smtClean="0">
                        <a:solidFill>
                          <a:srgbClr val="000000"/>
                        </a:solidFill>
                        <a:latin typeface="Cambria Math" panose="02040503050406030204" pitchFamily="18" charset="0"/>
                      </a:rPr>
                      <m:t>pm</m:t>
                    </m:r>
                    <m:r>
                      <a:rPr lang="es-AR" sz="3000" b="0" i="1" smtClean="0">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𝐼𝑇</m:t>
                    </m:r>
                    <m:r>
                      <a:rPr lang="es-AR" sz="3000" i="1">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𝐶𝑉𝑇</m:t>
                    </m:r>
                    <m:r>
                      <a:rPr lang="es-AR" sz="3000" i="1">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𝐶𝐹𝐸</m:t>
                    </m:r>
                  </m:oMath>
                </a14:m>
                <a:endParaRPr lang="es-AR" sz="3000" dirty="0"/>
              </a:p>
            </p:txBody>
          </p:sp>
        </mc:Choice>
        <mc:Fallback xmlns="">
          <p:sp>
            <p:nvSpPr>
              <p:cNvPr id="2050" name="3 Marcador de contenido"/>
              <p:cNvSpPr txBox="1">
                <a:spLocks noGrp="1" noRot="1" noChangeAspect="1" noMove="1" noResize="1" noEditPoints="1" noAdjustHandles="1" noChangeArrowheads="1" noChangeShapeType="1" noTextEdit="1"/>
              </p:cNvSpPr>
              <p:nvPr>
                <p:ph idx="1"/>
              </p:nvPr>
            </p:nvSpPr>
            <p:spPr bwMode="auto">
              <a:xfrm>
                <a:off x="3675063" y="1806806"/>
                <a:ext cx="4144962" cy="561975"/>
              </a:xfrm>
              <a:prstGeom prst="rect">
                <a:avLst/>
              </a:prstGeom>
              <a:blipFill rotWithShape="0">
                <a:blip r:embed="rId2"/>
                <a:stretch>
                  <a:fillRect l="-5294" t="-17204" b="-15054"/>
                </a:stretch>
              </a:blipFill>
              <a:extLst/>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054" name="Object 6"/>
              <p:cNvSpPr txBox="1"/>
              <p:nvPr/>
            </p:nvSpPr>
            <p:spPr bwMode="auto">
              <a:xfrm>
                <a:off x="2657475" y="2334853"/>
                <a:ext cx="6180138" cy="742950"/>
              </a:xfrm>
              <a:prstGeom prst="rect">
                <a:avLst/>
              </a:prstGeom>
              <a:noFill/>
              <a:extLst/>
            </p:spPr>
            <p:txBody>
              <a:bodyPr>
                <a:normAutofit fontScale="92500"/>
              </a:bodyPr>
              <a:lstStyle/>
              <a:p>
                <a:pPr/>
                <a14:m>
                  <m:oMathPara xmlns:m="http://schemas.openxmlformats.org/officeDocument/2006/math">
                    <m:oMathParaPr>
                      <m:jc m:val="centerGroup"/>
                    </m:oMathParaPr>
                    <m:oMath xmlns:m="http://schemas.openxmlformats.org/officeDocument/2006/math">
                      <m:r>
                        <m:rPr>
                          <m:nor/>
                        </m:rPr>
                        <a:rPr lang="es-AR" sz="3000" dirty="0" smtClean="0">
                          <a:solidFill>
                            <a:srgbClr val="000000"/>
                          </a:solidFill>
                        </a:rPr>
                        <m:t>Q</m:t>
                      </m:r>
                      <m:r>
                        <m:rPr>
                          <m:nor/>
                        </m:rPr>
                        <a:rPr lang="es-AR" sz="3000" dirty="0" smtClean="0">
                          <a:solidFill>
                            <a:srgbClr val="000000"/>
                          </a:solidFill>
                        </a:rPr>
                        <m:t>∗</m:t>
                      </m:r>
                      <m:r>
                        <m:rPr>
                          <m:sty m:val="p"/>
                        </m:rPr>
                        <a:rPr lang="es-AR" sz="3000">
                          <a:solidFill>
                            <a:srgbClr val="000000"/>
                          </a:solidFill>
                          <a:latin typeface="Cambria Math" panose="02040503050406030204" pitchFamily="18" charset="0"/>
                        </a:rPr>
                        <m:t>pm</m:t>
                      </m:r>
                      <m:r>
                        <a:rPr lang="es-AR" sz="3000" b="0" i="1" smtClean="0">
                          <a:solidFill>
                            <a:srgbClr val="000000"/>
                          </a:solidFill>
                          <a:latin typeface="Cambria Math" panose="02040503050406030204" pitchFamily="18" charset="0"/>
                        </a:rPr>
                        <m:t>=</m:t>
                      </m:r>
                      <m:r>
                        <a:rPr lang="es-AR" sz="3000" b="0" i="1" smtClean="0">
                          <a:solidFill>
                            <a:srgbClr val="000000"/>
                          </a:solidFill>
                          <a:latin typeface="Cambria Math" panose="02040503050406030204" pitchFamily="18" charset="0"/>
                        </a:rPr>
                        <m:t>𝑃</m:t>
                      </m:r>
                      <m:r>
                        <a:rPr lang="es-AR" sz="3000" i="1">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𝑄</m:t>
                      </m:r>
                      <m:r>
                        <a:rPr lang="es-AR" sz="3000" i="1">
                          <a:solidFill>
                            <a:srgbClr val="000000"/>
                          </a:solidFill>
                          <a:latin typeface="Cambria Math" panose="02040503050406030204" pitchFamily="18" charset="0"/>
                        </a:rPr>
                        <m:t>−(</m:t>
                      </m:r>
                      <m:r>
                        <a:rPr lang="es-AR" sz="3000" b="0" i="1" smtClean="0">
                          <a:solidFill>
                            <a:srgbClr val="000000"/>
                          </a:solidFill>
                          <a:latin typeface="Cambria Math" panose="02040503050406030204" pitchFamily="18" charset="0"/>
                        </a:rPr>
                        <m:t>𝐶𝑉𝑀𝑒</m:t>
                      </m:r>
                      <m:r>
                        <a:rPr lang="es-AR" sz="3000" i="1">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𝑄</m:t>
                      </m:r>
                      <m:r>
                        <a:rPr lang="es-AR" sz="3000" i="1">
                          <a:solidFill>
                            <a:srgbClr val="000000"/>
                          </a:solidFill>
                          <a:latin typeface="Cambria Math" panose="02040503050406030204" pitchFamily="18" charset="0"/>
                        </a:rPr>
                        <m:t>−</m:t>
                      </m:r>
                      <m:r>
                        <a:rPr lang="es-AR" sz="3000" i="1">
                          <a:solidFill>
                            <a:srgbClr val="000000"/>
                          </a:solidFill>
                          <a:latin typeface="Cambria Math" panose="02040503050406030204" pitchFamily="18" charset="0"/>
                        </a:rPr>
                        <m:t>𝐶𝐹𝐸</m:t>
                      </m:r>
                      <m:r>
                        <a:rPr lang="es-AR" sz="3000" i="1">
                          <a:solidFill>
                            <a:srgbClr val="000000"/>
                          </a:solidFill>
                          <a:latin typeface="Cambria Math" panose="02040503050406030204" pitchFamily="18" charset="0"/>
                        </a:rPr>
                        <m:t>)</m:t>
                      </m:r>
                    </m:oMath>
                  </m:oMathPara>
                </a14:m>
                <a:endParaRPr lang="es-AR" sz="3000" dirty="0"/>
              </a:p>
            </p:txBody>
          </p:sp>
        </mc:Choice>
        <mc:Fallback xmlns="">
          <p:sp>
            <p:nvSpPr>
              <p:cNvPr id="2054" name="Object 6"/>
              <p:cNvSpPr txBox="1">
                <a:spLocks noRot="1" noChangeAspect="1" noMove="1" noResize="1" noEditPoints="1" noAdjustHandles="1" noChangeArrowheads="1" noChangeShapeType="1" noTextEdit="1"/>
              </p:cNvSpPr>
              <p:nvPr/>
            </p:nvSpPr>
            <p:spPr bwMode="auto">
              <a:xfrm>
                <a:off x="2657475" y="2334853"/>
                <a:ext cx="6180138" cy="742950"/>
              </a:xfrm>
              <a:prstGeom prst="rect">
                <a:avLst/>
              </a:prstGeom>
              <a:blipFill rotWithShape="0">
                <a:blip r:embed="rId3"/>
                <a:stretch>
                  <a:fillRect/>
                </a:stretch>
              </a:blipFill>
              <a:extLst/>
            </p:spPr>
            <p:txBody>
              <a:bodyPr/>
              <a:lstStyle/>
              <a:p>
                <a:r>
                  <a:rPr lang="es-AR">
                    <a:noFill/>
                  </a:rPr>
                  <a:t> </a:t>
                </a:r>
              </a:p>
            </p:txBody>
          </p:sp>
        </mc:Fallback>
      </mc:AlternateContent>
      <p:sp>
        <p:nvSpPr>
          <p:cNvPr id="11" name="1 Título">
            <a:extLst>
              <a:ext uri="{FF2B5EF4-FFF2-40B4-BE49-F238E27FC236}">
                <a16:creationId xmlns:a16="http://schemas.microsoft.com/office/drawing/2014/main" xmlns="" id="{B82D918B-3B3A-4C89-9C6C-83B28479327D}"/>
              </a:ext>
            </a:extLst>
          </p:cNvPr>
          <p:cNvSpPr txBox="1">
            <a:spLocks/>
          </p:cNvSpPr>
          <p:nvPr/>
        </p:nvSpPr>
        <p:spPr>
          <a:xfrm>
            <a:off x="1747385" y="3467563"/>
            <a:ext cx="7467600" cy="93978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s-ES_tradnl" sz="3200" u="sng" dirty="0">
                <a:solidFill>
                  <a:schemeClr val="tx1"/>
                </a:solidFill>
              </a:rPr>
              <a:t>El Punto de Equilibrio como parte </a:t>
            </a:r>
            <a:br>
              <a:rPr lang="es-ES_tradnl" sz="3200" u="sng" dirty="0">
                <a:solidFill>
                  <a:schemeClr val="tx1"/>
                </a:solidFill>
              </a:rPr>
            </a:br>
            <a:r>
              <a:rPr lang="es-ES_tradnl" sz="3200" u="sng" dirty="0">
                <a:solidFill>
                  <a:schemeClr val="tx1"/>
                </a:solidFill>
              </a:rPr>
              <a:t>del Modelo C-V-U</a:t>
            </a:r>
            <a:endParaRPr lang="es-ES" sz="3200" u="sng" dirty="0">
              <a:solidFill>
                <a:schemeClr val="tx1"/>
              </a:solidFill>
            </a:endParaRPr>
          </a:p>
        </p:txBody>
      </p:sp>
      <p:sp>
        <p:nvSpPr>
          <p:cNvPr id="12" name="2 Marcador de contenido">
            <a:extLst>
              <a:ext uri="{FF2B5EF4-FFF2-40B4-BE49-F238E27FC236}">
                <a16:creationId xmlns:a16="http://schemas.microsoft.com/office/drawing/2014/main" xmlns="" id="{2098DFE9-550E-4DF2-A56C-58AD1C5232CC}"/>
              </a:ext>
            </a:extLst>
          </p:cNvPr>
          <p:cNvSpPr txBox="1">
            <a:spLocks/>
          </p:cNvSpPr>
          <p:nvPr/>
        </p:nvSpPr>
        <p:spPr>
          <a:xfrm>
            <a:off x="914400" y="4581445"/>
            <a:ext cx="10363200" cy="168963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s-ES_tradnl" sz="2400" dirty="0">
                <a:solidFill>
                  <a:schemeClr val="tx1"/>
                </a:solidFill>
              </a:rPr>
              <a:t>Cantidad de unidades (o monto de ventas) que hacen que los ingresos totales igualen a los costos y gastos totales de operación, es decir, la utilidad es cero.</a:t>
            </a:r>
          </a:p>
        </p:txBody>
      </p:sp>
      <mc:AlternateContent xmlns:mc="http://schemas.openxmlformats.org/markup-compatibility/2006" xmlns:a14="http://schemas.microsoft.com/office/drawing/2010/main">
        <mc:Choice Requires="a14">
          <p:sp>
            <p:nvSpPr>
              <p:cNvPr id="13" name="Rectángulo 12">
                <a:extLst>
                  <a:ext uri="{FF2B5EF4-FFF2-40B4-BE49-F238E27FC236}">
                    <a16:creationId xmlns:a16="http://schemas.microsoft.com/office/drawing/2014/main" xmlns="" id="{D0143661-84E9-4041-AC8C-9FD1EBC37122}"/>
                  </a:ext>
                </a:extLst>
              </p:cNvPr>
              <p:cNvSpPr/>
              <p:nvPr/>
            </p:nvSpPr>
            <p:spPr>
              <a:xfrm>
                <a:off x="1207879" y="5446134"/>
                <a:ext cx="2046513" cy="8151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AR" sz="2500" b="0" i="1" smtClean="0">
                          <a:latin typeface="Cambria Math" panose="02040503050406030204" pitchFamily="18" charset="0"/>
                        </a:rPr>
                        <m:t>𝑄𝑒</m:t>
                      </m:r>
                      <m:r>
                        <a:rPr lang="es-AR" sz="2500" b="0" i="1" smtClean="0">
                          <a:latin typeface="Cambria Math" panose="02040503050406030204" pitchFamily="18" charset="0"/>
                        </a:rPr>
                        <m:t>=</m:t>
                      </m:r>
                      <m:f>
                        <m:fPr>
                          <m:ctrlPr>
                            <a:rPr lang="es-AR" sz="2500" b="0" i="1" smtClean="0">
                              <a:latin typeface="Cambria Math" panose="02040503050406030204" pitchFamily="18" charset="0"/>
                            </a:rPr>
                          </m:ctrlPr>
                        </m:fPr>
                        <m:num>
                          <m:r>
                            <a:rPr lang="es-AR" sz="2500" b="0" i="1" smtClean="0">
                              <a:latin typeface="Cambria Math" panose="02040503050406030204" pitchFamily="18" charset="0"/>
                            </a:rPr>
                            <m:t>𝐶𝐹𝐸</m:t>
                          </m:r>
                        </m:num>
                        <m:den>
                          <m:r>
                            <a:rPr lang="es-AR" sz="2500" b="0" i="1" smtClean="0">
                              <a:latin typeface="Cambria Math" panose="02040503050406030204" pitchFamily="18" charset="0"/>
                            </a:rPr>
                            <m:t>𝐶𝑢</m:t>
                          </m:r>
                        </m:den>
                      </m:f>
                    </m:oMath>
                  </m:oMathPara>
                </a14:m>
                <a:endParaRPr lang="es-AR" sz="2500" dirty="0"/>
              </a:p>
            </p:txBody>
          </p:sp>
        </mc:Choice>
        <mc:Fallback xmlns="">
          <p:sp>
            <p:nvSpPr>
              <p:cNvPr id="13" name="Rectángulo 12">
                <a:extLst>
                  <a:ext uri="{FF2B5EF4-FFF2-40B4-BE49-F238E27FC236}">
                    <a16:creationId xmlns="" xmlns:a16="http://schemas.microsoft.com/office/drawing/2014/main" xmlns:a14="http://schemas.microsoft.com/office/drawing/2010/main" id="{D0143661-84E9-4041-AC8C-9FD1EBC37122}"/>
                  </a:ext>
                </a:extLst>
              </p:cNvPr>
              <p:cNvSpPr>
                <a:spLocks noRot="1" noChangeAspect="1" noMove="1" noResize="1" noEditPoints="1" noAdjustHandles="1" noChangeArrowheads="1" noChangeShapeType="1" noTextEdit="1"/>
              </p:cNvSpPr>
              <p:nvPr/>
            </p:nvSpPr>
            <p:spPr>
              <a:xfrm>
                <a:off x="1207879" y="5446134"/>
                <a:ext cx="2046513" cy="815160"/>
              </a:xfrm>
              <a:prstGeom prst="rect">
                <a:avLst/>
              </a:prstGeom>
              <a:blipFill rotWithShape="0">
                <a:blip r:embed="rId4"/>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Rectángulo 13">
                <a:extLst>
                  <a:ext uri="{FF2B5EF4-FFF2-40B4-BE49-F238E27FC236}">
                    <a16:creationId xmlns:a16="http://schemas.microsoft.com/office/drawing/2014/main" xmlns="" id="{BC918B1A-6B64-4F2B-8097-9D735CDC06B6}"/>
                  </a:ext>
                </a:extLst>
              </p:cNvPr>
              <p:cNvSpPr/>
              <p:nvPr/>
            </p:nvSpPr>
            <p:spPr>
              <a:xfrm>
                <a:off x="6733308" y="5467908"/>
                <a:ext cx="2812473" cy="751168"/>
              </a:xfrm>
              <a:prstGeom prst="rect">
                <a:avLst/>
              </a:prstGeom>
            </p:spPr>
            <p:txBody>
              <a:bodyPr wrap="square">
                <a:spAutoFit/>
              </a:bodyPr>
              <a:lstStyle/>
              <a:p>
                <a:r>
                  <a:rPr lang="es-AR" sz="3000" b="0" dirty="0" smtClean="0"/>
                  <a:t>IVPM</a:t>
                </a:r>
                <a14:m>
                  <m:oMath xmlns:m="http://schemas.openxmlformats.org/officeDocument/2006/math">
                    <m:r>
                      <a:rPr lang="es-AR" sz="3000" b="0" i="1" smtClean="0">
                        <a:latin typeface="Cambria Math" panose="02040503050406030204" pitchFamily="18" charset="0"/>
                      </a:rPr>
                      <m:t>=</m:t>
                    </m:r>
                    <m:f>
                      <m:fPr>
                        <m:ctrlPr>
                          <a:rPr lang="es-AR" sz="3000" b="0" i="1" smtClean="0">
                            <a:latin typeface="Cambria Math" panose="02040503050406030204" pitchFamily="18" charset="0"/>
                          </a:rPr>
                        </m:ctrlPr>
                      </m:fPr>
                      <m:num>
                        <m:r>
                          <a:rPr lang="es-AR" sz="3000" b="0" i="1" smtClean="0">
                            <a:latin typeface="Cambria Math" panose="02040503050406030204" pitchFamily="18" charset="0"/>
                          </a:rPr>
                          <m:t>𝐶𝐹𝐸</m:t>
                        </m:r>
                      </m:num>
                      <m:den>
                        <m:r>
                          <a:rPr lang="es-AR" sz="3000" b="0" i="1" smtClean="0">
                            <a:latin typeface="Cambria Math" panose="02040503050406030204" pitchFamily="18" charset="0"/>
                          </a:rPr>
                          <m:t>𝑀𝐶𝐵</m:t>
                        </m:r>
                      </m:den>
                    </m:f>
                  </m:oMath>
                </a14:m>
                <a:endParaRPr lang="es-AR" sz="3000" dirty="0"/>
              </a:p>
            </p:txBody>
          </p:sp>
        </mc:Choice>
        <mc:Fallback xmlns="">
          <p:sp>
            <p:nvSpPr>
              <p:cNvPr id="14" name="Rectángulo 13">
                <a:extLst>
                  <a:ext uri="{FF2B5EF4-FFF2-40B4-BE49-F238E27FC236}">
                    <a16:creationId xmlns="" xmlns:a16="http://schemas.microsoft.com/office/drawing/2014/main" xmlns:a14="http://schemas.microsoft.com/office/drawing/2010/main" id="{BC918B1A-6B64-4F2B-8097-9D735CDC06B6}"/>
                  </a:ext>
                </a:extLst>
              </p:cNvPr>
              <p:cNvSpPr>
                <a:spLocks noRot="1" noChangeAspect="1" noMove="1" noResize="1" noEditPoints="1" noAdjustHandles="1" noChangeArrowheads="1" noChangeShapeType="1" noTextEdit="1"/>
              </p:cNvSpPr>
              <p:nvPr/>
            </p:nvSpPr>
            <p:spPr>
              <a:xfrm>
                <a:off x="6733308" y="5467908"/>
                <a:ext cx="2812473" cy="751168"/>
              </a:xfrm>
              <a:prstGeom prst="rect">
                <a:avLst/>
              </a:prstGeom>
              <a:blipFill rotWithShape="0">
                <a:blip r:embed="rId5"/>
                <a:stretch>
                  <a:fillRect l="-5206" b="-12195"/>
                </a:stretch>
              </a:blipFill>
            </p:spPr>
            <p:txBody>
              <a:bodyPr/>
              <a:lstStyle/>
              <a:p>
                <a:r>
                  <a:rPr lang="es-AR">
                    <a:noFill/>
                  </a:rPr>
                  <a:t> </a:t>
                </a:r>
              </a:p>
            </p:txBody>
          </p:sp>
        </mc:Fallback>
      </mc:AlternateContent>
    </p:spTree>
    <p:extLst>
      <p:ext uri="{BB962C8B-B14F-4D97-AF65-F5344CB8AC3E}">
        <p14:creationId xmlns:p14="http://schemas.microsoft.com/office/powerpoint/2010/main" val="2021298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24034" y="92412"/>
            <a:ext cx="7729728" cy="811247"/>
          </a:xfrm>
        </p:spPr>
        <p:txBody>
          <a:bodyPr>
            <a:normAutofit/>
          </a:bodyPr>
          <a:lstStyle/>
          <a:p>
            <a:r>
              <a:rPr lang="es-ES_tradnl" sz="4000" b="1" cap="none" dirty="0"/>
              <a:t>Método Gráfico</a:t>
            </a:r>
            <a:endParaRPr lang="es-ES" sz="4000" b="1" cap="none" dirty="0"/>
          </a:p>
        </p:txBody>
      </p:sp>
      <p:graphicFrame>
        <p:nvGraphicFramePr>
          <p:cNvPr id="3" name="4 Gráfico"/>
          <p:cNvGraphicFramePr/>
          <p:nvPr>
            <p:extLst>
              <p:ext uri="{D42A27DB-BD31-4B8C-83A1-F6EECF244321}">
                <p14:modId xmlns:p14="http://schemas.microsoft.com/office/powerpoint/2010/main" val="396273578"/>
              </p:ext>
            </p:extLst>
          </p:nvPr>
        </p:nvGraphicFramePr>
        <p:xfrm>
          <a:off x="720436" y="1250389"/>
          <a:ext cx="10363200" cy="5072098"/>
        </p:xfrm>
        <a:graphic>
          <a:graphicData uri="http://schemas.openxmlformats.org/drawingml/2006/chart">
            <c:chart xmlns:c="http://schemas.openxmlformats.org/drawingml/2006/chart" xmlns:r="http://schemas.openxmlformats.org/officeDocument/2006/relationships" r:id="rId2"/>
          </a:graphicData>
        </a:graphic>
      </p:graphicFrame>
      <p:cxnSp>
        <p:nvCxnSpPr>
          <p:cNvPr id="5" name="4 Conector recto"/>
          <p:cNvCxnSpPr/>
          <p:nvPr/>
        </p:nvCxnSpPr>
        <p:spPr>
          <a:xfrm rot="5400000">
            <a:off x="5002093" y="4694811"/>
            <a:ext cx="2357454" cy="0"/>
          </a:xfrm>
          <a:prstGeom prst="line">
            <a:avLst/>
          </a:prstGeom>
        </p:spPr>
        <p:style>
          <a:lnRef idx="1">
            <a:schemeClr val="dk1"/>
          </a:lnRef>
          <a:fillRef idx="0">
            <a:schemeClr val="dk1"/>
          </a:fillRef>
          <a:effectRef idx="0">
            <a:schemeClr val="dk1"/>
          </a:effectRef>
          <a:fontRef idx="minor">
            <a:schemeClr val="tx1"/>
          </a:fontRef>
        </p:style>
      </p:cxnSp>
      <p:sp>
        <p:nvSpPr>
          <p:cNvPr id="6" name="5 Elipse"/>
          <p:cNvSpPr/>
          <p:nvPr/>
        </p:nvSpPr>
        <p:spPr>
          <a:xfrm>
            <a:off x="2666976" y="3143248"/>
            <a:ext cx="857256" cy="35719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4,2</a:t>
            </a:r>
            <a:endParaRPr lang="en-US" dirty="0">
              <a:solidFill>
                <a:schemeClr val="tx1"/>
              </a:solidFill>
            </a:endParaRPr>
          </a:p>
        </p:txBody>
      </p:sp>
    </p:spTree>
    <p:extLst>
      <p:ext uri="{BB962C8B-B14F-4D97-AF65-F5344CB8AC3E}">
        <p14:creationId xmlns:p14="http://schemas.microsoft.com/office/powerpoint/2010/main" val="350363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áfico 3">
            <a:extLst>
              <a:ext uri="{FF2B5EF4-FFF2-40B4-BE49-F238E27FC236}">
                <a16:creationId xmlns:a16="http://schemas.microsoft.com/office/drawing/2014/main" xmlns="" id="{2DDBA92B-500D-40BB-9762-12B6AF01A53A}"/>
              </a:ext>
            </a:extLst>
          </p:cNvPr>
          <p:cNvGraphicFramePr>
            <a:graphicFrameLocks/>
          </p:cNvGraphicFramePr>
          <p:nvPr>
            <p:extLst>
              <p:ext uri="{D42A27DB-BD31-4B8C-83A1-F6EECF244321}">
                <p14:modId xmlns:p14="http://schemas.microsoft.com/office/powerpoint/2010/main" val="1111505674"/>
              </p:ext>
            </p:extLst>
          </p:nvPr>
        </p:nvGraphicFramePr>
        <p:xfrm>
          <a:off x="1413164" y="1821655"/>
          <a:ext cx="8711497" cy="47407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5402985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1226</TotalTime>
  <Words>1869</Words>
  <Application>Microsoft Office PowerPoint</Application>
  <PresentationFormat>Panorámica</PresentationFormat>
  <Paragraphs>279</Paragraphs>
  <Slides>29</Slides>
  <Notes>0</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9" baseType="lpstr">
      <vt:lpstr>Arial</vt:lpstr>
      <vt:lpstr>Calibri</vt:lpstr>
      <vt:lpstr>Calibri Light</vt:lpstr>
      <vt:lpstr>Cambria Math</vt:lpstr>
      <vt:lpstr>Century Schoolbook</vt:lpstr>
      <vt:lpstr>Times New Roman</vt:lpstr>
      <vt:lpstr>Wingdings</vt:lpstr>
      <vt:lpstr>Wingdings 2</vt:lpstr>
      <vt:lpstr>Retrospección</vt:lpstr>
      <vt:lpstr>Ecuación</vt:lpstr>
      <vt:lpstr>      ESTRATEGIAS PARA  TOMA DE DECISIONES EN LA EMPRESA Modalidad Virtual</vt:lpstr>
      <vt:lpstr>Herramientas para la gestión: encontrar el punto óptimo  El Análisis Marginal y el Modelo Costo-Volumen-Utilidad para Planificación y Control del Resultado Operativo</vt:lpstr>
      <vt:lpstr>Contribución Unitaria y Margen de Contribución a los Beneficios</vt:lpstr>
      <vt:lpstr> Concepto </vt:lpstr>
      <vt:lpstr> Hipótesis o Supuestos del Modelo</vt:lpstr>
      <vt:lpstr> Limitaciones y ventajas del modelo</vt:lpstr>
      <vt:lpstr>Método de Cálculo</vt:lpstr>
      <vt:lpstr>Método Gráfico</vt:lpstr>
      <vt:lpstr>Presentación de PowerPoint</vt:lpstr>
      <vt:lpstr>Adaptaciones en el Cálculo del Punto de Equilibrio</vt:lpstr>
      <vt:lpstr>Punto de Ganancia</vt:lpstr>
      <vt:lpstr>Margen de Seguridad y Análisis de Sensibilidad</vt:lpstr>
      <vt:lpstr>Más de un producto con mezcla constante</vt:lpstr>
      <vt:lpstr>Presentación de PowerPoint</vt:lpstr>
      <vt:lpstr>Caso de Aplicación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 de los resultados</vt:lpstr>
      <vt:lpstr>Presentación de PowerPoint</vt:lpstr>
      <vt:lpstr>Caso de más de un producto</vt:lpstr>
      <vt:lpstr>Presentación de PowerPoint</vt:lpstr>
      <vt:lpstr>Conclusiones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dc:title>
  <dc:creator>Marcelo</dc:creator>
  <cp:lastModifiedBy>Asis Inés del Valle</cp:lastModifiedBy>
  <cp:revision>99</cp:revision>
  <dcterms:created xsi:type="dcterms:W3CDTF">2018-08-10T01:15:12Z</dcterms:created>
  <dcterms:modified xsi:type="dcterms:W3CDTF">2020-09-29T20:50:59Z</dcterms:modified>
</cp:coreProperties>
</file>