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7" r:id="rId3"/>
    <p:sldId id="257" r:id="rId4"/>
    <p:sldId id="258" r:id="rId5"/>
    <p:sldId id="259" r:id="rId6"/>
    <p:sldId id="260" r:id="rId7"/>
    <p:sldId id="261" r:id="rId8"/>
    <p:sldId id="262" r:id="rId9"/>
    <p:sldId id="278" r:id="rId10"/>
    <p:sldId id="282" r:id="rId11"/>
    <p:sldId id="263" r:id="rId12"/>
    <p:sldId id="277" r:id="rId13"/>
    <p:sldId id="298" r:id="rId14"/>
    <p:sldId id="299" r:id="rId15"/>
    <p:sldId id="274" r:id="rId16"/>
    <p:sldId id="264" r:id="rId17"/>
    <p:sldId id="287" r:id="rId18"/>
    <p:sldId id="284" r:id="rId19"/>
    <p:sldId id="283" r:id="rId20"/>
    <p:sldId id="285" r:id="rId21"/>
    <p:sldId id="286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3" r:id="rId30"/>
    <p:sldId id="275" r:id="rId31"/>
    <p:sldId id="27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F62DE-0BE2-40A9-8DA0-88BBAF2FE5EA}" v="3" dt="2020-08-18T12:55:44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arisi" userId="578d2162daff1f77" providerId="LiveId" clId="{2D5F62DE-0BE2-40A9-8DA0-88BBAF2FE5EA}"/>
    <pc:docChg chg="undo custSel addSld modSld sldOrd">
      <pc:chgData name="Daniel Parisi" userId="578d2162daff1f77" providerId="LiveId" clId="{2D5F62DE-0BE2-40A9-8DA0-88BBAF2FE5EA}" dt="2020-08-18T19:53:18.900" v="469" actId="20577"/>
      <pc:docMkLst>
        <pc:docMk/>
      </pc:docMkLst>
      <pc:sldChg chg="ord">
        <pc:chgData name="Daniel Parisi" userId="578d2162daff1f77" providerId="LiveId" clId="{2D5F62DE-0BE2-40A9-8DA0-88BBAF2FE5EA}" dt="2020-08-18T17:30:51.373" v="243"/>
        <pc:sldMkLst>
          <pc:docMk/>
          <pc:sldMk cId="3356344352" sldId="263"/>
        </pc:sldMkLst>
      </pc:sldChg>
      <pc:sldChg chg="ord">
        <pc:chgData name="Daniel Parisi" userId="578d2162daff1f77" providerId="LiveId" clId="{2D5F62DE-0BE2-40A9-8DA0-88BBAF2FE5EA}" dt="2020-08-18T17:31:07.876" v="247"/>
        <pc:sldMkLst>
          <pc:docMk/>
          <pc:sldMk cId="2858672914" sldId="264"/>
        </pc:sldMkLst>
      </pc:sldChg>
      <pc:sldChg chg="ord">
        <pc:chgData name="Daniel Parisi" userId="578d2162daff1f77" providerId="LiveId" clId="{2D5F62DE-0BE2-40A9-8DA0-88BBAF2FE5EA}" dt="2020-08-18T17:31:04.168" v="245"/>
        <pc:sldMkLst>
          <pc:docMk/>
          <pc:sldMk cId="0" sldId="274"/>
        </pc:sldMkLst>
      </pc:sldChg>
      <pc:sldChg chg="modSp mod ord">
        <pc:chgData name="Daniel Parisi" userId="578d2162daff1f77" providerId="LiveId" clId="{2D5F62DE-0BE2-40A9-8DA0-88BBAF2FE5EA}" dt="2020-08-18T17:31:22.320" v="253"/>
        <pc:sldMkLst>
          <pc:docMk/>
          <pc:sldMk cId="0" sldId="277"/>
        </pc:sldMkLst>
        <pc:spChg chg="mod">
          <ac:chgData name="Daniel Parisi" userId="578d2162daff1f77" providerId="LiveId" clId="{2D5F62DE-0BE2-40A9-8DA0-88BBAF2FE5EA}" dt="2020-08-18T12:56:11.848" v="227" actId="20577"/>
          <ac:spMkLst>
            <pc:docMk/>
            <pc:sldMk cId="0" sldId="277"/>
            <ac:spMk id="3" creationId="{00000000-0000-0000-0000-000000000000}"/>
          </ac:spMkLst>
        </pc:spChg>
      </pc:sldChg>
      <pc:sldChg chg="ord">
        <pc:chgData name="Daniel Parisi" userId="578d2162daff1f77" providerId="LiveId" clId="{2D5F62DE-0BE2-40A9-8DA0-88BBAF2FE5EA}" dt="2020-08-18T17:31:19.222" v="251"/>
        <pc:sldMkLst>
          <pc:docMk/>
          <pc:sldMk cId="2858672914" sldId="287"/>
        </pc:sldMkLst>
      </pc:sldChg>
      <pc:sldChg chg="modSp mod">
        <pc:chgData name="Daniel Parisi" userId="578d2162daff1f77" providerId="LiveId" clId="{2D5F62DE-0BE2-40A9-8DA0-88BBAF2FE5EA}" dt="2020-08-18T19:53:18.900" v="469" actId="20577"/>
        <pc:sldMkLst>
          <pc:docMk/>
          <pc:sldMk cId="2469692858" sldId="297"/>
        </pc:sldMkLst>
        <pc:spChg chg="mod">
          <ac:chgData name="Daniel Parisi" userId="578d2162daff1f77" providerId="LiveId" clId="{2D5F62DE-0BE2-40A9-8DA0-88BBAF2FE5EA}" dt="2020-08-18T19:53:18.900" v="469" actId="20577"/>
          <ac:spMkLst>
            <pc:docMk/>
            <pc:sldMk cId="2469692858" sldId="297"/>
            <ac:spMk id="3" creationId="{DA365C09-E372-4CD9-91EA-925ADEA88F52}"/>
          </ac:spMkLst>
        </pc:spChg>
      </pc:sldChg>
      <pc:sldChg chg="modSp new mod ord">
        <pc:chgData name="Daniel Parisi" userId="578d2162daff1f77" providerId="LiveId" clId="{2D5F62DE-0BE2-40A9-8DA0-88BBAF2FE5EA}" dt="2020-08-18T17:31:25.153" v="255"/>
        <pc:sldMkLst>
          <pc:docMk/>
          <pc:sldMk cId="2316720848" sldId="298"/>
        </pc:sldMkLst>
        <pc:spChg chg="mod">
          <ac:chgData name="Daniel Parisi" userId="578d2162daff1f77" providerId="LiveId" clId="{2D5F62DE-0BE2-40A9-8DA0-88BBAF2FE5EA}" dt="2020-08-18T12:54:15.529" v="165" actId="20577"/>
          <ac:spMkLst>
            <pc:docMk/>
            <pc:sldMk cId="2316720848" sldId="298"/>
            <ac:spMk id="2" creationId="{AD0E6CF2-76BC-4C25-9004-8E6D4FF42AB4}"/>
          </ac:spMkLst>
        </pc:spChg>
        <pc:spChg chg="mod">
          <ac:chgData name="Daniel Parisi" userId="578d2162daff1f77" providerId="LiveId" clId="{2D5F62DE-0BE2-40A9-8DA0-88BBAF2FE5EA}" dt="2020-08-18T12:57:03.992" v="241" actId="108"/>
          <ac:spMkLst>
            <pc:docMk/>
            <pc:sldMk cId="2316720848" sldId="298"/>
            <ac:spMk id="3" creationId="{EEABC78F-85CB-468F-BA88-F6D0BB040D27}"/>
          </ac:spMkLst>
        </pc:spChg>
      </pc:sldChg>
      <pc:sldChg chg="modSp new mod">
        <pc:chgData name="Daniel Parisi" userId="578d2162daff1f77" providerId="LiveId" clId="{2D5F62DE-0BE2-40A9-8DA0-88BBAF2FE5EA}" dt="2020-08-18T19:49:37.869" v="301" actId="27636"/>
        <pc:sldMkLst>
          <pc:docMk/>
          <pc:sldMk cId="1945292588" sldId="299"/>
        </pc:sldMkLst>
        <pc:spChg chg="mod">
          <ac:chgData name="Daniel Parisi" userId="578d2162daff1f77" providerId="LiveId" clId="{2D5F62DE-0BE2-40A9-8DA0-88BBAF2FE5EA}" dt="2020-08-18T19:46:46.878" v="264" actId="20577"/>
          <ac:spMkLst>
            <pc:docMk/>
            <pc:sldMk cId="1945292588" sldId="299"/>
            <ac:spMk id="2" creationId="{23CEF9D3-E882-4918-8E4A-30FA7425A23D}"/>
          </ac:spMkLst>
        </pc:spChg>
        <pc:spChg chg="mod">
          <ac:chgData name="Daniel Parisi" userId="578d2162daff1f77" providerId="LiveId" clId="{2D5F62DE-0BE2-40A9-8DA0-88BBAF2FE5EA}" dt="2020-08-18T19:49:37.869" v="301" actId="27636"/>
          <ac:spMkLst>
            <pc:docMk/>
            <pc:sldMk cId="1945292588" sldId="299"/>
            <ac:spMk id="3" creationId="{F5670F98-108C-4277-9AD2-9449A3835691}"/>
          </ac:spMkLst>
        </pc:spChg>
      </pc:sldChg>
    </pc:docChg>
  </pc:docChgLst>
  <pc:docChgLst>
    <pc:chgData name="Daniel Parisi" userId="578d2162daff1f77" providerId="LiveId" clId="{F2D649AF-1219-41FD-89D3-790EF92A65C4}"/>
    <pc:docChg chg="custSel mod addSld delSld modSld sldOrd">
      <pc:chgData name="Daniel Parisi" userId="578d2162daff1f77" providerId="LiveId" clId="{F2D649AF-1219-41FD-89D3-790EF92A65C4}" dt="2020-06-03T15:50:48.485" v="249" actId="14100"/>
      <pc:docMkLst>
        <pc:docMk/>
      </pc:docMkLst>
      <pc:sldChg chg="ord">
        <pc:chgData name="Daniel Parisi" userId="578d2162daff1f77" providerId="LiveId" clId="{F2D649AF-1219-41FD-89D3-790EF92A65C4}" dt="2020-05-26T14:11:42.947" v="73"/>
        <pc:sldMkLst>
          <pc:docMk/>
          <pc:sldMk cId="3356344352" sldId="263"/>
        </pc:sldMkLst>
      </pc:sldChg>
      <pc:sldChg chg="addSp delSp modSp mod">
        <pc:chgData name="Daniel Parisi" userId="578d2162daff1f77" providerId="LiveId" clId="{F2D649AF-1219-41FD-89D3-790EF92A65C4}" dt="2020-06-03T15:50:48.485" v="249" actId="14100"/>
        <pc:sldMkLst>
          <pc:docMk/>
          <pc:sldMk cId="440224824" sldId="266"/>
        </pc:sldMkLst>
        <pc:spChg chg="add mod">
          <ac:chgData name="Daniel Parisi" userId="578d2162daff1f77" providerId="LiveId" clId="{F2D649AF-1219-41FD-89D3-790EF92A65C4}" dt="2020-06-03T15:50:48.485" v="249" actId="14100"/>
          <ac:spMkLst>
            <pc:docMk/>
            <pc:sldMk cId="440224824" sldId="266"/>
            <ac:spMk id="4" creationId="{23D4922A-56DF-416C-AE0B-0D37968ED5EE}"/>
          </ac:spMkLst>
        </pc:spChg>
        <pc:picChg chg="del mod">
          <ac:chgData name="Daniel Parisi" userId="578d2162daff1f77" providerId="LiveId" clId="{F2D649AF-1219-41FD-89D3-790EF92A65C4}" dt="2020-06-03T15:50:35.997" v="245" actId="478"/>
          <ac:picMkLst>
            <pc:docMk/>
            <pc:sldMk cId="440224824" sldId="266"/>
            <ac:picMk id="2052" creationId="{00000000-0000-0000-0000-000000000000}"/>
          </ac:picMkLst>
        </pc:picChg>
      </pc:sldChg>
      <pc:sldChg chg="modSp mod">
        <pc:chgData name="Daniel Parisi" userId="578d2162daff1f77" providerId="LiveId" clId="{F2D649AF-1219-41FD-89D3-790EF92A65C4}" dt="2020-06-03T15:48:25.757" v="190" actId="20577"/>
        <pc:sldMkLst>
          <pc:docMk/>
          <pc:sldMk cId="0" sldId="270"/>
        </pc:sldMkLst>
        <pc:graphicFrameChg chg="modGraphic">
          <ac:chgData name="Daniel Parisi" userId="578d2162daff1f77" providerId="LiveId" clId="{F2D649AF-1219-41FD-89D3-790EF92A65C4}" dt="2020-06-03T15:48:25.757" v="190" actId="20577"/>
          <ac:graphicFrameMkLst>
            <pc:docMk/>
            <pc:sldMk cId="0" sldId="270"/>
            <ac:graphicFrameMk id="4" creationId="{00000000-0000-0000-0000-000000000000}"/>
          </ac:graphicFrameMkLst>
        </pc:graphicFrameChg>
      </pc:sldChg>
      <pc:sldChg chg="del">
        <pc:chgData name="Daniel Parisi" userId="578d2162daff1f77" providerId="LiveId" clId="{F2D649AF-1219-41FD-89D3-790EF92A65C4}" dt="2020-06-02T16:15:06.595" v="114" actId="47"/>
        <pc:sldMkLst>
          <pc:docMk/>
          <pc:sldMk cId="0" sldId="272"/>
        </pc:sldMkLst>
      </pc:sldChg>
      <pc:sldChg chg="modSp mod">
        <pc:chgData name="Daniel Parisi" userId="578d2162daff1f77" providerId="LiveId" clId="{F2D649AF-1219-41FD-89D3-790EF92A65C4}" dt="2020-05-19T02:36:01.534" v="3"/>
        <pc:sldMkLst>
          <pc:docMk/>
          <pc:sldMk cId="0" sldId="277"/>
        </pc:sldMkLst>
        <pc:spChg chg="mod">
          <ac:chgData name="Daniel Parisi" userId="578d2162daff1f77" providerId="LiveId" clId="{F2D649AF-1219-41FD-89D3-790EF92A65C4}" dt="2020-05-19T02:36:01.534" v="3"/>
          <ac:spMkLst>
            <pc:docMk/>
            <pc:sldMk cId="0" sldId="277"/>
            <ac:spMk id="3" creationId="{00000000-0000-0000-0000-000000000000}"/>
          </ac:spMkLst>
        </pc:spChg>
      </pc:sldChg>
      <pc:sldChg chg="ord">
        <pc:chgData name="Daniel Parisi" userId="578d2162daff1f77" providerId="LiveId" clId="{F2D649AF-1219-41FD-89D3-790EF92A65C4}" dt="2020-05-19T02:38:54.920" v="5"/>
        <pc:sldMkLst>
          <pc:docMk/>
          <pc:sldMk cId="0" sldId="282"/>
        </pc:sldMkLst>
      </pc:sldChg>
      <pc:sldChg chg="modSp mod">
        <pc:chgData name="Daniel Parisi" userId="578d2162daff1f77" providerId="LiveId" clId="{F2D649AF-1219-41FD-89D3-790EF92A65C4}" dt="2020-05-26T14:15:41.056" v="113" actId="20577"/>
        <pc:sldMkLst>
          <pc:docMk/>
          <pc:sldMk cId="0" sldId="285"/>
        </pc:sldMkLst>
        <pc:spChg chg="mod">
          <ac:chgData name="Daniel Parisi" userId="578d2162daff1f77" providerId="LiveId" clId="{F2D649AF-1219-41FD-89D3-790EF92A65C4}" dt="2020-05-26T14:15:41.056" v="113" actId="20577"/>
          <ac:spMkLst>
            <pc:docMk/>
            <pc:sldMk cId="0" sldId="285"/>
            <ac:spMk id="3" creationId="{00000000-0000-0000-0000-000000000000}"/>
          </ac:spMkLst>
        </pc:spChg>
      </pc:sldChg>
      <pc:sldChg chg="addSp delSp modSp mod setBg">
        <pc:chgData name="Daniel Parisi" userId="578d2162daff1f77" providerId="LiveId" clId="{F2D649AF-1219-41FD-89D3-790EF92A65C4}" dt="2020-05-19T02:49:08.758" v="70" actId="27614"/>
        <pc:sldMkLst>
          <pc:docMk/>
          <pc:sldMk cId="2858672914" sldId="287"/>
        </pc:sldMkLst>
        <pc:spChg chg="mod">
          <ac:chgData name="Daniel Parisi" userId="578d2162daff1f77" providerId="LiveId" clId="{F2D649AF-1219-41FD-89D3-790EF92A65C4}" dt="2020-05-19T02:48:48.386" v="67" actId="26606"/>
          <ac:spMkLst>
            <pc:docMk/>
            <pc:sldMk cId="2858672914" sldId="287"/>
            <ac:spMk id="2" creationId="{D06558FC-7B48-4F35-8153-971F21C28B93}"/>
          </ac:spMkLst>
        </pc:spChg>
        <pc:spChg chg="mod">
          <ac:chgData name="Daniel Parisi" userId="578d2162daff1f77" providerId="LiveId" clId="{F2D649AF-1219-41FD-89D3-790EF92A65C4}" dt="2020-05-19T02:49:01.789" v="68" actId="207"/>
          <ac:spMkLst>
            <pc:docMk/>
            <pc:sldMk cId="2858672914" sldId="287"/>
            <ac:spMk id="3" creationId="{0A86B6E3-FCED-4F9A-8B9D-B264B7B99950}"/>
          </ac:spMkLst>
        </pc:spChg>
        <pc:spChg chg="add del">
          <ac:chgData name="Daniel Parisi" userId="578d2162daff1f77" providerId="LiveId" clId="{F2D649AF-1219-41FD-89D3-790EF92A65C4}" dt="2020-05-19T02:48:48.386" v="67" actId="26606"/>
          <ac:spMkLst>
            <pc:docMk/>
            <pc:sldMk cId="2858672914" sldId="287"/>
            <ac:spMk id="9" creationId="{7539E3D4-6962-40AB-8B73-E9DD5692F0E7}"/>
          </ac:spMkLst>
        </pc:spChg>
        <pc:spChg chg="add del">
          <ac:chgData name="Daniel Parisi" userId="578d2162daff1f77" providerId="LiveId" clId="{F2D649AF-1219-41FD-89D3-790EF92A65C4}" dt="2020-05-19T02:48:48.386" v="67" actId="26606"/>
          <ac:spMkLst>
            <pc:docMk/>
            <pc:sldMk cId="2858672914" sldId="287"/>
            <ac:spMk id="13" creationId="{AE7C53B3-E639-4BE7-9C53-AAF6DF686F9A}"/>
          </ac:spMkLst>
        </pc:spChg>
        <pc:spChg chg="add del">
          <ac:chgData name="Daniel Parisi" userId="578d2162daff1f77" providerId="LiveId" clId="{F2D649AF-1219-41FD-89D3-790EF92A65C4}" dt="2020-05-19T02:48:48.386" v="67" actId="26606"/>
          <ac:spMkLst>
            <pc:docMk/>
            <pc:sldMk cId="2858672914" sldId="287"/>
            <ac:spMk id="15" creationId="{2CD7F1D5-2F5D-4F06-91C2-5616C9AD5597}"/>
          </ac:spMkLst>
        </pc:spChg>
        <pc:spChg chg="add">
          <ac:chgData name="Daniel Parisi" userId="578d2162daff1f77" providerId="LiveId" clId="{F2D649AF-1219-41FD-89D3-790EF92A65C4}" dt="2020-05-19T02:48:48.386" v="67" actId="26606"/>
          <ac:spMkLst>
            <pc:docMk/>
            <pc:sldMk cId="2858672914" sldId="287"/>
            <ac:spMk id="26" creationId="{D5565D0D-718A-4DE6-8035-06338AA2EB27}"/>
          </ac:spMkLst>
        </pc:spChg>
        <pc:spChg chg="add">
          <ac:chgData name="Daniel Parisi" userId="578d2162daff1f77" providerId="LiveId" clId="{F2D649AF-1219-41FD-89D3-790EF92A65C4}" dt="2020-05-19T02:48:48.386" v="67" actId="26606"/>
          <ac:spMkLst>
            <pc:docMk/>
            <pc:sldMk cId="2858672914" sldId="287"/>
            <ac:spMk id="30" creationId="{CED0B296-6E59-4BEC-89DF-795457E13F21}"/>
          </ac:spMkLst>
        </pc:spChg>
        <pc:spChg chg="add">
          <ac:chgData name="Daniel Parisi" userId="578d2162daff1f77" providerId="LiveId" clId="{F2D649AF-1219-41FD-89D3-790EF92A65C4}" dt="2020-05-19T02:48:48.386" v="67" actId="26606"/>
          <ac:spMkLst>
            <pc:docMk/>
            <pc:sldMk cId="2858672914" sldId="287"/>
            <ac:spMk id="32" creationId="{8AA96CFF-CE12-4081-AC2A-94DB5EC7A079}"/>
          </ac:spMkLst>
        </pc:spChg>
        <pc:spChg chg="add">
          <ac:chgData name="Daniel Parisi" userId="578d2162daff1f77" providerId="LiveId" clId="{F2D649AF-1219-41FD-89D3-790EF92A65C4}" dt="2020-05-19T02:48:48.386" v="67" actId="26606"/>
          <ac:spMkLst>
            <pc:docMk/>
            <pc:sldMk cId="2858672914" sldId="287"/>
            <ac:spMk id="34" creationId="{A0653E17-D988-46DE-9F92-F1CAF456E571}"/>
          </ac:spMkLst>
        </pc:spChg>
        <pc:spChg chg="add">
          <ac:chgData name="Daniel Parisi" userId="578d2162daff1f77" providerId="LiveId" clId="{F2D649AF-1219-41FD-89D3-790EF92A65C4}" dt="2020-05-19T02:48:48.386" v="67" actId="26606"/>
          <ac:spMkLst>
            <pc:docMk/>
            <pc:sldMk cId="2858672914" sldId="287"/>
            <ac:spMk id="36" creationId="{FF1FC0A9-61AF-4A84-8E0C-EA326EC56885}"/>
          </ac:spMkLst>
        </pc:spChg>
        <pc:grpChg chg="add">
          <ac:chgData name="Daniel Parisi" userId="578d2162daff1f77" providerId="LiveId" clId="{F2D649AF-1219-41FD-89D3-790EF92A65C4}" dt="2020-05-19T02:48:48.386" v="67" actId="26606"/>
          <ac:grpSpMkLst>
            <pc:docMk/>
            <pc:sldMk cId="2858672914" sldId="287"/>
            <ac:grpSpMk id="22" creationId="{C082B616-0980-42A7-B75B-2FEFB0ACA685}"/>
          </ac:grpSpMkLst>
        </pc:grpChg>
        <pc:picChg chg="add mod modCrop">
          <ac:chgData name="Daniel Parisi" userId="578d2162daff1f77" providerId="LiveId" clId="{F2D649AF-1219-41FD-89D3-790EF92A65C4}" dt="2020-05-19T02:49:08.758" v="70" actId="27614"/>
          <ac:picMkLst>
            <pc:docMk/>
            <pc:sldMk cId="2858672914" sldId="287"/>
            <ac:picMk id="4" creationId="{C103899A-789A-4789-9CB3-927ADD81549C}"/>
          </ac:picMkLst>
        </pc:picChg>
        <pc:picChg chg="add mod modCrop">
          <ac:chgData name="Daniel Parisi" userId="578d2162daff1f77" providerId="LiveId" clId="{F2D649AF-1219-41FD-89D3-790EF92A65C4}" dt="2020-05-19T02:49:08.521" v="69" actId="27614"/>
          <ac:picMkLst>
            <pc:docMk/>
            <pc:sldMk cId="2858672914" sldId="287"/>
            <ac:picMk id="5" creationId="{7099642D-F9D6-4BC3-9C68-25C704CEDFC5}"/>
          </ac:picMkLst>
        </pc:picChg>
        <pc:picChg chg="add del">
          <ac:chgData name="Daniel Parisi" userId="578d2162daff1f77" providerId="LiveId" clId="{F2D649AF-1219-41FD-89D3-790EF92A65C4}" dt="2020-05-19T02:48:48.386" v="67" actId="26606"/>
          <ac:picMkLst>
            <pc:docMk/>
            <pc:sldMk cId="2858672914" sldId="287"/>
            <ac:picMk id="11" creationId="{9490E84B-32AB-4B93-B2A7-C660A2894F2C}"/>
          </ac:picMkLst>
        </pc:picChg>
        <pc:picChg chg="add del">
          <ac:chgData name="Daniel Parisi" userId="578d2162daff1f77" providerId="LiveId" clId="{F2D649AF-1219-41FD-89D3-790EF92A65C4}" dt="2020-05-19T02:48:48.386" v="67" actId="26606"/>
          <ac:picMkLst>
            <pc:docMk/>
            <pc:sldMk cId="2858672914" sldId="287"/>
            <ac:picMk id="17" creationId="{CA0F9C00-759D-439B-962A-EA32D6076602}"/>
          </ac:picMkLst>
        </pc:picChg>
        <pc:picChg chg="add">
          <ac:chgData name="Daniel Parisi" userId="578d2162daff1f77" providerId="LiveId" clId="{F2D649AF-1219-41FD-89D3-790EF92A65C4}" dt="2020-05-19T02:48:48.386" v="67" actId="26606"/>
          <ac:picMkLst>
            <pc:docMk/>
            <pc:sldMk cId="2858672914" sldId="287"/>
            <ac:picMk id="28" creationId="{8AC96956-CFDD-45F7-BE63-C58AAB53CB13}"/>
          </ac:picMkLst>
        </pc:picChg>
      </pc:sldChg>
      <pc:sldChg chg="add">
        <pc:chgData name="Daniel Parisi" userId="578d2162daff1f77" providerId="LiveId" clId="{F2D649AF-1219-41FD-89D3-790EF92A65C4}" dt="2020-05-19T02:58:53.053" v="71"/>
        <pc:sldMkLst>
          <pc:docMk/>
          <pc:sldMk cId="2469692858" sldId="297"/>
        </pc:sldMkLst>
      </pc:sldChg>
    </pc:docChg>
  </pc:docChgLst>
  <pc:docChgLst>
    <pc:chgData name="Daniel Parisi" userId="578d2162daff1f77" providerId="LiveId" clId="{9B9B8A9F-873C-4BEA-8AD0-4317E0AA40ED}"/>
    <pc:docChg chg="undo custSel mod addSld modSld sldOrd">
      <pc:chgData name="Daniel Parisi" userId="578d2162daff1f77" providerId="LiveId" clId="{9B9B8A9F-873C-4BEA-8AD0-4317E0AA40ED}" dt="2018-09-19T00:47:30.632" v="3772" actId="20577"/>
      <pc:docMkLst>
        <pc:docMk/>
      </pc:docMkLst>
      <pc:sldChg chg="modSp">
        <pc:chgData name="Daniel Parisi" userId="578d2162daff1f77" providerId="LiveId" clId="{9B9B8A9F-873C-4BEA-8AD0-4317E0AA40ED}" dt="2018-09-18T03:42:11.461" v="539" actId="20577"/>
        <pc:sldMkLst>
          <pc:docMk/>
          <pc:sldMk cId="960016654" sldId="257"/>
        </pc:sldMkLst>
        <pc:spChg chg="mod">
          <ac:chgData name="Daniel Parisi" userId="578d2162daff1f77" providerId="LiveId" clId="{9B9B8A9F-873C-4BEA-8AD0-4317E0AA40ED}" dt="2018-09-18T03:29:03.966" v="23" actId="20577"/>
          <ac:spMkLst>
            <pc:docMk/>
            <pc:sldMk cId="960016654" sldId="257"/>
            <ac:spMk id="2" creationId="{B1046278-A6B2-40C2-8936-148F5E017812}"/>
          </ac:spMkLst>
        </pc:spChg>
        <pc:spChg chg="mod">
          <ac:chgData name="Daniel Parisi" userId="578d2162daff1f77" providerId="LiveId" clId="{9B9B8A9F-873C-4BEA-8AD0-4317E0AA40ED}" dt="2018-09-18T03:42:11.461" v="539" actId="20577"/>
          <ac:spMkLst>
            <pc:docMk/>
            <pc:sldMk cId="960016654" sldId="257"/>
            <ac:spMk id="3" creationId="{274742B5-08A3-4FC5-B2E7-AF2FFB38D863}"/>
          </ac:spMkLst>
        </pc:spChg>
      </pc:sldChg>
      <pc:sldChg chg="modSp add">
        <pc:chgData name="Daniel Parisi" userId="578d2162daff1f77" providerId="LiveId" clId="{9B9B8A9F-873C-4BEA-8AD0-4317E0AA40ED}" dt="2018-09-18T03:45:12.879" v="712" actId="20577"/>
        <pc:sldMkLst>
          <pc:docMk/>
          <pc:sldMk cId="2967421279" sldId="258"/>
        </pc:sldMkLst>
        <pc:spChg chg="mod">
          <ac:chgData name="Daniel Parisi" userId="578d2162daff1f77" providerId="LiveId" clId="{9B9B8A9F-873C-4BEA-8AD0-4317E0AA40ED}" dt="2018-09-18T03:42:31.029" v="558" actId="20577"/>
          <ac:spMkLst>
            <pc:docMk/>
            <pc:sldMk cId="2967421279" sldId="258"/>
            <ac:spMk id="2" creationId="{190C30F9-2525-4A67-8965-13AB334DFEAF}"/>
          </ac:spMkLst>
        </pc:spChg>
        <pc:spChg chg="mod">
          <ac:chgData name="Daniel Parisi" userId="578d2162daff1f77" providerId="LiveId" clId="{9B9B8A9F-873C-4BEA-8AD0-4317E0AA40ED}" dt="2018-09-18T03:45:12.879" v="712" actId="20577"/>
          <ac:spMkLst>
            <pc:docMk/>
            <pc:sldMk cId="2967421279" sldId="258"/>
            <ac:spMk id="3" creationId="{26B6C2BB-63EB-4879-926D-531D6B6A4341}"/>
          </ac:spMkLst>
        </pc:spChg>
      </pc:sldChg>
      <pc:sldChg chg="modSp add">
        <pc:chgData name="Daniel Parisi" userId="578d2162daff1f77" providerId="LiveId" clId="{9B9B8A9F-873C-4BEA-8AD0-4317E0AA40ED}" dt="2018-09-18T03:49:18.087" v="1191" actId="20577"/>
        <pc:sldMkLst>
          <pc:docMk/>
          <pc:sldMk cId="1457925469" sldId="259"/>
        </pc:sldMkLst>
        <pc:spChg chg="mod">
          <ac:chgData name="Daniel Parisi" userId="578d2162daff1f77" providerId="LiveId" clId="{9B9B8A9F-873C-4BEA-8AD0-4317E0AA40ED}" dt="2018-09-18T03:46:16.011" v="742" actId="20577"/>
          <ac:spMkLst>
            <pc:docMk/>
            <pc:sldMk cId="1457925469" sldId="259"/>
            <ac:spMk id="2" creationId="{5CF2887A-7D97-4F4F-A0F4-B4D0BDB0F0BF}"/>
          </ac:spMkLst>
        </pc:spChg>
        <pc:spChg chg="mod">
          <ac:chgData name="Daniel Parisi" userId="578d2162daff1f77" providerId="LiveId" clId="{9B9B8A9F-873C-4BEA-8AD0-4317E0AA40ED}" dt="2018-09-18T03:49:18.087" v="1191" actId="20577"/>
          <ac:spMkLst>
            <pc:docMk/>
            <pc:sldMk cId="1457925469" sldId="259"/>
            <ac:spMk id="3" creationId="{CD15D11C-A6F6-4D36-97C9-EC2BEFDFD7C9}"/>
          </ac:spMkLst>
        </pc:spChg>
      </pc:sldChg>
      <pc:sldChg chg="modSp add">
        <pc:chgData name="Daniel Parisi" userId="578d2162daff1f77" providerId="LiveId" clId="{9B9B8A9F-873C-4BEA-8AD0-4317E0AA40ED}" dt="2018-09-18T03:59:01.161" v="1563" actId="15"/>
        <pc:sldMkLst>
          <pc:docMk/>
          <pc:sldMk cId="3630632662" sldId="260"/>
        </pc:sldMkLst>
        <pc:spChg chg="mod">
          <ac:chgData name="Daniel Parisi" userId="578d2162daff1f77" providerId="LiveId" clId="{9B9B8A9F-873C-4BEA-8AD0-4317E0AA40ED}" dt="2018-09-18T03:56:05.752" v="1274" actId="20577"/>
          <ac:spMkLst>
            <pc:docMk/>
            <pc:sldMk cId="3630632662" sldId="260"/>
            <ac:spMk id="2" creationId="{23A7740A-D85C-4B89-B528-E037B4616A38}"/>
          </ac:spMkLst>
        </pc:spChg>
        <pc:spChg chg="mod">
          <ac:chgData name="Daniel Parisi" userId="578d2162daff1f77" providerId="LiveId" clId="{9B9B8A9F-873C-4BEA-8AD0-4317E0AA40ED}" dt="2018-09-18T03:59:01.161" v="1563" actId="15"/>
          <ac:spMkLst>
            <pc:docMk/>
            <pc:sldMk cId="3630632662" sldId="260"/>
            <ac:spMk id="3" creationId="{11961B90-E6A9-4ACC-8EE0-AA2B30FD2EF0}"/>
          </ac:spMkLst>
        </pc:spChg>
      </pc:sldChg>
      <pc:sldChg chg="modSp add">
        <pc:chgData name="Daniel Parisi" userId="578d2162daff1f77" providerId="LiveId" clId="{9B9B8A9F-873C-4BEA-8AD0-4317E0AA40ED}" dt="2018-09-18T04:02:15.354" v="1854" actId="27636"/>
        <pc:sldMkLst>
          <pc:docMk/>
          <pc:sldMk cId="635855648" sldId="261"/>
        </pc:sldMkLst>
        <pc:spChg chg="mod">
          <ac:chgData name="Daniel Parisi" userId="578d2162daff1f77" providerId="LiveId" clId="{9B9B8A9F-873C-4BEA-8AD0-4317E0AA40ED}" dt="2018-09-18T04:02:15.354" v="1854" actId="27636"/>
          <ac:spMkLst>
            <pc:docMk/>
            <pc:sldMk cId="635855648" sldId="261"/>
            <ac:spMk id="3" creationId="{11961B90-E6A9-4ACC-8EE0-AA2B30FD2EF0}"/>
          </ac:spMkLst>
        </pc:spChg>
      </pc:sldChg>
      <pc:sldChg chg="modSp add">
        <pc:chgData name="Daniel Parisi" userId="578d2162daff1f77" providerId="LiveId" clId="{9B9B8A9F-873C-4BEA-8AD0-4317E0AA40ED}" dt="2018-09-18T23:44:18.659" v="2804" actId="27636"/>
        <pc:sldMkLst>
          <pc:docMk/>
          <pc:sldMk cId="2679289130" sldId="262"/>
        </pc:sldMkLst>
        <pc:spChg chg="mod">
          <ac:chgData name="Daniel Parisi" userId="578d2162daff1f77" providerId="LiveId" clId="{9B9B8A9F-873C-4BEA-8AD0-4317E0AA40ED}" dt="2018-09-18T04:02:39.771" v="1890" actId="20577"/>
          <ac:spMkLst>
            <pc:docMk/>
            <pc:sldMk cId="2679289130" sldId="262"/>
            <ac:spMk id="2" creationId="{D56F7118-CC3A-4C5B-A3F3-88EB5F7E8FFF}"/>
          </ac:spMkLst>
        </pc:spChg>
        <pc:spChg chg="mod">
          <ac:chgData name="Daniel Parisi" userId="578d2162daff1f77" providerId="LiveId" clId="{9B9B8A9F-873C-4BEA-8AD0-4317E0AA40ED}" dt="2018-09-18T23:44:18.659" v="2804" actId="27636"/>
          <ac:spMkLst>
            <pc:docMk/>
            <pc:sldMk cId="2679289130" sldId="262"/>
            <ac:spMk id="3" creationId="{4A4BE682-1B4D-44AD-8581-DBCF1EE381A8}"/>
          </ac:spMkLst>
        </pc:spChg>
      </pc:sldChg>
      <pc:sldChg chg="modSp add">
        <pc:chgData name="Daniel Parisi" userId="578d2162daff1f77" providerId="LiveId" clId="{9B9B8A9F-873C-4BEA-8AD0-4317E0AA40ED}" dt="2018-09-18T23:43:43.054" v="2754" actId="14100"/>
        <pc:sldMkLst>
          <pc:docMk/>
          <pc:sldMk cId="3356344352" sldId="263"/>
        </pc:sldMkLst>
        <pc:spChg chg="mod">
          <ac:chgData name="Daniel Parisi" userId="578d2162daff1f77" providerId="LiveId" clId="{9B9B8A9F-873C-4BEA-8AD0-4317E0AA40ED}" dt="2018-09-18T23:23:57.335" v="2395" actId="20577"/>
          <ac:spMkLst>
            <pc:docMk/>
            <pc:sldMk cId="3356344352" sldId="263"/>
            <ac:spMk id="2" creationId="{7012F1A8-7779-4734-8348-0415ED0013CD}"/>
          </ac:spMkLst>
        </pc:spChg>
        <pc:spChg chg="mod">
          <ac:chgData name="Daniel Parisi" userId="578d2162daff1f77" providerId="LiveId" clId="{9B9B8A9F-873C-4BEA-8AD0-4317E0AA40ED}" dt="2018-09-18T23:43:43.054" v="2754" actId="14100"/>
          <ac:spMkLst>
            <pc:docMk/>
            <pc:sldMk cId="3356344352" sldId="263"/>
            <ac:spMk id="3" creationId="{A1C9039A-72EA-4286-A571-7B4522889110}"/>
          </ac:spMkLst>
        </pc:spChg>
      </pc:sldChg>
      <pc:sldChg chg="addSp delSp modSp add">
        <pc:chgData name="Daniel Parisi" userId="578d2162daff1f77" providerId="LiveId" clId="{9B9B8A9F-873C-4BEA-8AD0-4317E0AA40ED}" dt="2018-09-18T23:58:25.484" v="3172" actId="1076"/>
        <pc:sldMkLst>
          <pc:docMk/>
          <pc:sldMk cId="2858672914" sldId="264"/>
        </pc:sldMkLst>
        <pc:spChg chg="mod">
          <ac:chgData name="Daniel Parisi" userId="578d2162daff1f77" providerId="LiveId" clId="{9B9B8A9F-873C-4BEA-8AD0-4317E0AA40ED}" dt="2018-09-18T23:45:45.438" v="2840" actId="20577"/>
          <ac:spMkLst>
            <pc:docMk/>
            <pc:sldMk cId="2858672914" sldId="264"/>
            <ac:spMk id="2" creationId="{D06558FC-7B48-4F35-8153-971F21C28B93}"/>
          </ac:spMkLst>
        </pc:spChg>
        <pc:spChg chg="mod">
          <ac:chgData name="Daniel Parisi" userId="578d2162daff1f77" providerId="LiveId" clId="{9B9B8A9F-873C-4BEA-8AD0-4317E0AA40ED}" dt="2018-09-18T23:58:17.235" v="3171" actId="27636"/>
          <ac:spMkLst>
            <pc:docMk/>
            <pc:sldMk cId="2858672914" sldId="264"/>
            <ac:spMk id="3" creationId="{0A86B6E3-FCED-4F9A-8B9D-B264B7B99950}"/>
          </ac:spMkLst>
        </pc:spChg>
        <pc:graphicFrameChg chg="add del mod modGraphic">
          <ac:chgData name="Daniel Parisi" userId="578d2162daff1f77" providerId="LiveId" clId="{9B9B8A9F-873C-4BEA-8AD0-4317E0AA40ED}" dt="2018-09-18T23:58:25.484" v="3172" actId="1076"/>
          <ac:graphicFrameMkLst>
            <pc:docMk/>
            <pc:sldMk cId="2858672914" sldId="264"/>
            <ac:graphicFrameMk id="4" creationId="{F734EE8C-64AF-45F0-B930-225E35CA4A7E}"/>
          </ac:graphicFrameMkLst>
        </pc:graphicFrameChg>
      </pc:sldChg>
      <pc:sldChg chg="addSp delSp modSp add mod setBg">
        <pc:chgData name="Daniel Parisi" userId="578d2162daff1f77" providerId="LiveId" clId="{9B9B8A9F-873C-4BEA-8AD0-4317E0AA40ED}" dt="2018-09-19T00:46:58.801" v="3711" actId="14100"/>
        <pc:sldMkLst>
          <pc:docMk/>
          <pc:sldMk cId="3108394867" sldId="265"/>
        </pc:sldMkLst>
        <pc:spChg chg="mod">
          <ac:chgData name="Daniel Parisi" userId="578d2162daff1f77" providerId="LiveId" clId="{9B9B8A9F-873C-4BEA-8AD0-4317E0AA40ED}" dt="2018-09-19T00:44:03.785" v="3676" actId="26606"/>
          <ac:spMkLst>
            <pc:docMk/>
            <pc:sldMk cId="3108394867" sldId="265"/>
            <ac:spMk id="2" creationId="{DBC168F4-930B-47A5-A043-ED33FFC3B117}"/>
          </ac:spMkLst>
        </pc:spChg>
        <pc:spChg chg="mod">
          <ac:chgData name="Daniel Parisi" userId="578d2162daff1f77" providerId="LiveId" clId="{9B9B8A9F-873C-4BEA-8AD0-4317E0AA40ED}" dt="2018-09-19T00:46:53.599" v="3710" actId="20577"/>
          <ac:spMkLst>
            <pc:docMk/>
            <pc:sldMk cId="3108394867" sldId="265"/>
            <ac:spMk id="3" creationId="{51D4C3CB-BEA8-4C86-91BD-0EF78B630E4F}"/>
          </ac:spMkLst>
        </pc:spChg>
        <pc:spChg chg="add del">
          <ac:chgData name="Daniel Parisi" userId="578d2162daff1f77" providerId="LiveId" clId="{9B9B8A9F-873C-4BEA-8AD0-4317E0AA40ED}" dt="2018-09-19T00:44:03.785" v="3676" actId="26606"/>
          <ac:spMkLst>
            <pc:docMk/>
            <pc:sldMk cId="3108394867" sldId="265"/>
            <ac:spMk id="13" creationId="{356B696F-2C62-45F3-A534-B39DDD903CE6}"/>
          </ac:spMkLst>
        </pc:spChg>
        <pc:spChg chg="add">
          <ac:chgData name="Daniel Parisi" userId="578d2162daff1f77" providerId="LiveId" clId="{9B9B8A9F-873C-4BEA-8AD0-4317E0AA40ED}" dt="2018-09-19T00:44:03.785" v="3676" actId="26606"/>
          <ac:spMkLst>
            <pc:docMk/>
            <pc:sldMk cId="3108394867" sldId="265"/>
            <ac:spMk id="24" creationId="{7E7A0DDB-02D0-4721-9306-E8AEA0476B2C}"/>
          </ac:spMkLst>
        </pc:spChg>
        <pc:grpChg chg="add del">
          <ac:chgData name="Daniel Parisi" userId="578d2162daff1f77" providerId="LiveId" clId="{9B9B8A9F-873C-4BEA-8AD0-4317E0AA40ED}" dt="2018-09-19T00:44:03.785" v="3676" actId="26606"/>
          <ac:grpSpMkLst>
            <pc:docMk/>
            <pc:sldMk cId="3108394867" sldId="265"/>
            <ac:grpSpMk id="9" creationId="{E0DAFD82-3F74-4E59-B32E-BD77462BFFD1}"/>
          </ac:grpSpMkLst>
        </pc:grpChg>
        <pc:grpChg chg="add">
          <ac:chgData name="Daniel Parisi" userId="578d2162daff1f77" providerId="LiveId" clId="{9B9B8A9F-873C-4BEA-8AD0-4317E0AA40ED}" dt="2018-09-19T00:44:03.785" v="3676" actId="26606"/>
          <ac:grpSpMkLst>
            <pc:docMk/>
            <pc:sldMk cId="3108394867" sldId="265"/>
            <ac:grpSpMk id="20" creationId="{B88F5C15-5BC6-4F5A-BCB4-412E09DDD2DB}"/>
          </ac:grpSpMkLst>
        </pc:grpChg>
        <pc:picChg chg="add mod ord modCrop">
          <ac:chgData name="Daniel Parisi" userId="578d2162daff1f77" providerId="LiveId" clId="{9B9B8A9F-873C-4BEA-8AD0-4317E0AA40ED}" dt="2018-09-19T00:46:58.801" v="3711" actId="14100"/>
          <ac:picMkLst>
            <pc:docMk/>
            <pc:sldMk cId="3108394867" sldId="265"/>
            <ac:picMk id="4" creationId="{68350C3F-3EB5-4DF2-BB61-22D09E40D54D}"/>
          </ac:picMkLst>
        </pc:picChg>
        <pc:picChg chg="add mod ord modCrop">
          <ac:chgData name="Daniel Parisi" userId="578d2162daff1f77" providerId="LiveId" clId="{9B9B8A9F-873C-4BEA-8AD0-4317E0AA40ED}" dt="2018-09-19T00:46:39.006" v="3703" actId="1076"/>
          <ac:picMkLst>
            <pc:docMk/>
            <pc:sldMk cId="3108394867" sldId="265"/>
            <ac:picMk id="5" creationId="{5BA4A0F7-56CC-4A51-B525-63309BB7640E}"/>
          </ac:picMkLst>
        </pc:picChg>
        <pc:picChg chg="add del">
          <ac:chgData name="Daniel Parisi" userId="578d2162daff1f77" providerId="LiveId" clId="{9B9B8A9F-873C-4BEA-8AD0-4317E0AA40ED}" dt="2018-09-19T00:44:03.785" v="3676" actId="26606"/>
          <ac:picMkLst>
            <pc:docMk/>
            <pc:sldMk cId="3108394867" sldId="265"/>
            <ac:picMk id="15" creationId="{655D1A39-500D-4C26-97A9-AB4AD60D0BBF}"/>
          </ac:picMkLst>
        </pc:picChg>
        <pc:picChg chg="add mod">
          <ac:chgData name="Daniel Parisi" userId="578d2162daff1f77" providerId="LiveId" clId="{9B9B8A9F-873C-4BEA-8AD0-4317E0AA40ED}" dt="2018-09-19T00:46:44.742" v="3706" actId="1076"/>
          <ac:picMkLst>
            <pc:docMk/>
            <pc:sldMk cId="3108394867" sldId="265"/>
            <ac:picMk id="16" creationId="{766E92DE-0224-40F9-911C-047BDE1526A9}"/>
          </ac:picMkLst>
        </pc:picChg>
        <pc:picChg chg="add">
          <ac:chgData name="Daniel Parisi" userId="578d2162daff1f77" providerId="LiveId" clId="{9B9B8A9F-873C-4BEA-8AD0-4317E0AA40ED}" dt="2018-09-19T00:44:03.785" v="3676" actId="26606"/>
          <ac:picMkLst>
            <pc:docMk/>
            <pc:sldMk cId="3108394867" sldId="265"/>
            <ac:picMk id="26" creationId="{AA1D6C94-3CA3-4C20-8463-EE546BE578AA}"/>
          </ac:picMkLst>
        </pc:picChg>
      </pc:sldChg>
      <pc:sldChg chg="addSp delSp modSp add ord">
        <pc:chgData name="Daniel Parisi" userId="578d2162daff1f77" providerId="LiveId" clId="{9B9B8A9F-873C-4BEA-8AD0-4317E0AA40ED}" dt="2018-09-19T00:47:30.632" v="3772" actId="20577"/>
        <pc:sldMkLst>
          <pc:docMk/>
          <pc:sldMk cId="440224824" sldId="266"/>
        </pc:sldMkLst>
        <pc:spChg chg="mod">
          <ac:chgData name="Daniel Parisi" userId="578d2162daff1f77" providerId="LiveId" clId="{9B9B8A9F-873C-4BEA-8AD0-4317E0AA40ED}" dt="2018-09-19T00:47:30.632" v="3772" actId="20577"/>
          <ac:spMkLst>
            <pc:docMk/>
            <pc:sldMk cId="440224824" sldId="266"/>
            <ac:spMk id="2" creationId="{7166172A-7512-4993-99BB-25680372689C}"/>
          </ac:spMkLst>
        </pc:spChg>
        <pc:picChg chg="add del mod modCrop">
          <ac:chgData name="Daniel Parisi" userId="578d2162daff1f77" providerId="LiveId" clId="{9B9B8A9F-873C-4BEA-8AD0-4317E0AA40ED}" dt="2018-09-19T00:47:05.105" v="3712" actId="478"/>
          <ac:picMkLst>
            <pc:docMk/>
            <pc:sldMk cId="440224824" sldId="266"/>
            <ac:picMk id="4" creationId="{A472728F-38DD-4DF3-9EEB-C9510E20AF8E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3634D-A900-413D-8B10-EFE0F0A28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Módulo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353BD-1525-4DCA-9FF7-28D9617BA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Como estimar y proyectar la demanda</a:t>
            </a:r>
          </a:p>
          <a:p>
            <a:r>
              <a:rPr lang="es-AR" dirty="0"/>
              <a:t>Lic. Daniel Parisi</a:t>
            </a:r>
          </a:p>
        </p:txBody>
      </p:sp>
    </p:spTree>
    <p:extLst>
      <p:ext uri="{BB962C8B-B14F-4D97-AF65-F5344CB8AC3E}">
        <p14:creationId xmlns:p14="http://schemas.microsoft.com/office/powerpoint/2010/main" val="22229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no econométricos: Trabajo de campo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0321" y="2336872"/>
            <a:ext cx="10527610" cy="4246807"/>
          </a:xfrm>
        </p:spPr>
        <p:txBody>
          <a:bodyPr>
            <a:normAutofit fontScale="92500" lnSpcReduction="10000"/>
          </a:bodyPr>
          <a:lstStyle/>
          <a:p>
            <a:r>
              <a:rPr lang="es-AR" dirty="0">
                <a:solidFill>
                  <a:schemeClr val="bg1"/>
                </a:solidFill>
              </a:rPr>
              <a:t>Recomendaciones Encuestas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Necesito información agregada (tamaño, perfil y hábitos)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Respuestas cerradas – usar “otros”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Puede ser </a:t>
            </a:r>
            <a:r>
              <a:rPr lang="es-AR" dirty="0" err="1">
                <a:solidFill>
                  <a:schemeClr val="bg1"/>
                </a:solidFill>
              </a:rPr>
              <a:t>bietápico</a:t>
            </a:r>
            <a:r>
              <a:rPr lang="es-AR" dirty="0">
                <a:solidFill>
                  <a:schemeClr val="bg1"/>
                </a:solidFill>
              </a:rPr>
              <a:t>: 1º etapa exploración – 2º etapa profundización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Dejar campo “comentarios” al final.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Utilizar entrevistas cuando la venta requiera de mucha información del cliente / Personalizada</a:t>
            </a:r>
          </a:p>
          <a:p>
            <a:pPr lvl="1"/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Ventajas: 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Forma de conocer la demanda de un nuevo producto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Forma de conocer cuando hay cambio de preferencias o expectativas</a:t>
            </a:r>
          </a:p>
          <a:p>
            <a:r>
              <a:rPr lang="es-AR" dirty="0">
                <a:solidFill>
                  <a:schemeClr val="bg1"/>
                </a:solidFill>
              </a:rPr>
              <a:t>Desventajas: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Respuestas rápidas poco meditadas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No hay certeza para la extrapolación a la población</a:t>
            </a:r>
          </a:p>
          <a:p>
            <a:pPr>
              <a:buNone/>
            </a:pPr>
            <a:endParaRPr lang="es-AR" dirty="0"/>
          </a:p>
          <a:p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2F1A8-7779-4734-8348-0415ED00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no econométricos: Trabajo de campo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9039A-72EA-4286-A571-7B4522889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3843"/>
            <a:ext cx="9613861" cy="4532244"/>
          </a:xfrm>
        </p:spPr>
        <p:txBody>
          <a:bodyPr>
            <a:normAutofit/>
          </a:bodyPr>
          <a:lstStyle/>
          <a:p>
            <a:pPr lvl="1"/>
            <a:endParaRPr lang="es-AR" dirty="0">
              <a:solidFill>
                <a:schemeClr val="bg1"/>
              </a:solidFill>
            </a:endParaRPr>
          </a:p>
          <a:p>
            <a:pPr lvl="1"/>
            <a:endParaRPr lang="es-AR" dirty="0">
              <a:solidFill>
                <a:schemeClr val="bg1"/>
              </a:solidFill>
            </a:endParaRPr>
          </a:p>
          <a:p>
            <a:pPr lvl="1"/>
            <a:r>
              <a:rPr lang="es-AR" dirty="0">
                <a:solidFill>
                  <a:schemeClr val="bg1"/>
                </a:solidFill>
              </a:rPr>
              <a:t>Listar una serie de precios y consultar las cantidades que están dispuestos a comprar</a:t>
            </a:r>
          </a:p>
          <a:p>
            <a:pPr lvl="1"/>
            <a:endParaRPr lang="es-AR" dirty="0">
              <a:solidFill>
                <a:schemeClr val="bg1"/>
              </a:solidFill>
            </a:endParaRPr>
          </a:p>
          <a:p>
            <a:pPr lvl="1"/>
            <a:r>
              <a:rPr lang="es-AR" dirty="0">
                <a:solidFill>
                  <a:schemeClr val="bg1"/>
                </a:solidFill>
              </a:rPr>
              <a:t>Ejercicio: Estimar la cantidad vendida completando la siguiente ficha:</a:t>
            </a:r>
          </a:p>
          <a:p>
            <a:pPr lvl="1"/>
            <a:endParaRPr lang="es-AR" dirty="0"/>
          </a:p>
          <a:p>
            <a:pPr lvl="1">
              <a:buNone/>
            </a:pP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018901" y="4272763"/>
          <a:ext cx="9431384" cy="2128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5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5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677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/>
                          </a:solidFill>
                        </a:rPr>
                        <a:t>Producto: Jabón de tocador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/>
                          </a:solidFill>
                        </a:rPr>
                        <a:t>Producto: Enjuague bucal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811">
                <a:tc>
                  <a:txBody>
                    <a:bodyPr/>
                    <a:lstStyle/>
                    <a:p>
                      <a:r>
                        <a:rPr lang="es-AR" dirty="0"/>
                        <a:t> ¿Cuántas unidades compraría</a:t>
                      </a:r>
                      <a:r>
                        <a:rPr lang="es-AR" baseline="0" dirty="0"/>
                        <a:t> la marca X?</a:t>
                      </a:r>
                      <a:endParaRPr lang="es-AR" dirty="0"/>
                    </a:p>
                    <a:p>
                      <a:endParaRPr lang="es-AR" dirty="0"/>
                    </a:p>
                    <a:p>
                      <a:r>
                        <a:rPr lang="es-AR" dirty="0"/>
                        <a:t>P = $20 : ………………………………</a:t>
                      </a:r>
                    </a:p>
                    <a:p>
                      <a:r>
                        <a:rPr lang="es-AR" dirty="0"/>
                        <a:t>P = $30</a:t>
                      </a:r>
                      <a:r>
                        <a:rPr lang="es-AR" baseline="0" dirty="0"/>
                        <a:t> : ……………………………..</a:t>
                      </a:r>
                    </a:p>
                    <a:p>
                      <a:r>
                        <a:rPr lang="es-AR" baseline="0" dirty="0"/>
                        <a:t>P = $40 : ……………………………..</a:t>
                      </a:r>
                      <a:endParaRPr lang="es-AR" dirty="0"/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  <a:p>
                      <a:endParaRPr lang="es-AR" dirty="0"/>
                    </a:p>
                    <a:p>
                      <a:r>
                        <a:rPr lang="es-AR" dirty="0"/>
                        <a:t>P</a:t>
                      </a:r>
                      <a:r>
                        <a:rPr lang="es-AR" baseline="0" dirty="0"/>
                        <a:t> de compra de </a:t>
                      </a:r>
                      <a:r>
                        <a:rPr lang="es-AR" dirty="0"/>
                        <a:t>1 unidad………………</a:t>
                      </a:r>
                    </a:p>
                    <a:p>
                      <a:r>
                        <a:rPr lang="es-AR" dirty="0"/>
                        <a:t>P de compra de 2 unidades…………..</a:t>
                      </a:r>
                    </a:p>
                    <a:p>
                      <a:r>
                        <a:rPr lang="es-AR" dirty="0"/>
                        <a:t>P</a:t>
                      </a:r>
                      <a:r>
                        <a:rPr lang="es-AR" baseline="0" dirty="0"/>
                        <a:t> de compra de 3 unidades…………..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4 Rectángulo"/>
          <p:cNvSpPr/>
          <p:nvPr/>
        </p:nvSpPr>
        <p:spPr>
          <a:xfrm>
            <a:off x="1037978" y="2186242"/>
            <a:ext cx="7439815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3000" dirty="0">
                <a:solidFill>
                  <a:schemeClr val="bg1"/>
                </a:solidFill>
              </a:rPr>
              <a:t>Método directo (encuesta / entrevista) </a:t>
            </a:r>
            <a:endParaRPr lang="es-AR" sz="3000" dirty="0"/>
          </a:p>
        </p:txBody>
      </p:sp>
    </p:spTree>
    <p:extLst>
      <p:ext uri="{BB962C8B-B14F-4D97-AF65-F5344CB8AC3E}">
        <p14:creationId xmlns:p14="http://schemas.microsoft.com/office/powerpoint/2010/main" val="335634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Definir :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Empresa real o potencial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Escribir su visión, misión y objetivo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Elaborar FODA</a:t>
            </a:r>
          </a:p>
          <a:p>
            <a:pPr lvl="1"/>
            <a:endParaRPr lang="es-AR" dirty="0">
              <a:solidFill>
                <a:schemeClr val="bg1"/>
              </a:solidFill>
            </a:endParaRPr>
          </a:p>
          <a:p>
            <a:pPr lvl="1"/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Forma de entrega en formato Word por buzón de entrega</a:t>
            </a:r>
          </a:p>
          <a:p>
            <a:pPr lvl="1"/>
            <a:endParaRPr lang="es-AR" dirty="0"/>
          </a:p>
          <a:p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E6CF2-76BC-4C25-9004-8E6D4FF4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TENER EN CUENTA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ABC78F-85CB-468F-BA88-F6D0BB04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solidFill>
                  <a:schemeClr val="bg1"/>
                </a:solidFill>
              </a:rPr>
              <a:t>Visión: </a:t>
            </a:r>
            <a:r>
              <a:rPr lang="es-A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posición estratégica que desea tenerse en un determinado período de tiempo</a:t>
            </a:r>
          </a:p>
          <a:p>
            <a:endParaRPr lang="es-AR" sz="1800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s-AR" dirty="0">
                <a:solidFill>
                  <a:schemeClr val="bg1"/>
                </a:solidFill>
              </a:rPr>
              <a:t>Misión: </a:t>
            </a:r>
            <a:r>
              <a:rPr lang="es-A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misión es lo que la empresa hace en el corto, mediano y largo plazo para lograr convertir la visión en realidad</a:t>
            </a:r>
          </a:p>
          <a:p>
            <a:endParaRPr lang="es-AR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AR" dirty="0">
                <a:solidFill>
                  <a:schemeClr val="bg1"/>
                </a:solidFill>
              </a:rPr>
              <a:t>Objetivos: </a:t>
            </a:r>
            <a:r>
              <a:rPr lang="es-A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 el plan de negocios, usted puede enfocarse en la definición de objetivos para un año. Los objetivos deben ser: Realista, Medibles y Cuantificables cuando sea posible. Generalmente los objetivos están relacionados con las ventas, rentabilidad, productos o servicios previstos, mercado, etc. . </a:t>
            </a:r>
          </a:p>
          <a:p>
            <a:endParaRPr lang="es-AR" sz="1800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s-AR" dirty="0">
                <a:solidFill>
                  <a:schemeClr val="bg1"/>
                </a:solidFill>
              </a:rPr>
              <a:t>FODA: </a:t>
            </a:r>
            <a:r>
              <a:rPr lang="es-A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Analice las oportunidades y amenazas de la actividad. Una vez identificadas las oportunidades o necesidades insatisfechas y las amenazas, es necesario seleccionar la o las oportunidades que se pretende aprovechar. 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20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EF9D3-E882-4918-8E4A-30FA7425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670F98-108C-4277-9AD2-9449A3835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b="0" i="0" dirty="0">
                <a:solidFill>
                  <a:srgbClr val="33475B"/>
                </a:solidFill>
                <a:effectLst/>
                <a:latin typeface="AvenirNext"/>
              </a:rPr>
              <a:t>Visión</a:t>
            </a:r>
          </a:p>
          <a:p>
            <a:pPr lvl="1"/>
            <a:r>
              <a:rPr lang="es-AR" b="0" i="0" dirty="0">
                <a:solidFill>
                  <a:srgbClr val="33475B"/>
                </a:solidFill>
                <a:effectLst/>
                <a:latin typeface="AvenirNext"/>
              </a:rPr>
              <a:t>Google: </a:t>
            </a:r>
            <a:r>
              <a:rPr lang="es-AR" b="0" i="1" dirty="0">
                <a:solidFill>
                  <a:srgbClr val="33475B"/>
                </a:solidFill>
                <a:effectLst/>
                <a:latin typeface="AvenirNext"/>
              </a:rPr>
              <a:t>Proporcionar acceso a la información del mundo en un solo clic.</a:t>
            </a:r>
          </a:p>
          <a:p>
            <a:pPr lvl="1"/>
            <a:r>
              <a:rPr lang="es-AR" b="0" i="0" dirty="0">
                <a:solidFill>
                  <a:srgbClr val="33475B"/>
                </a:solidFill>
                <a:effectLst/>
                <a:latin typeface="AvenirNext"/>
              </a:rPr>
              <a:t>Apple:  </a:t>
            </a:r>
            <a:r>
              <a:rPr lang="es-AR" b="0" i="1" dirty="0">
                <a:solidFill>
                  <a:srgbClr val="33475B"/>
                </a:solidFill>
                <a:effectLst/>
                <a:latin typeface="AvenirNext"/>
              </a:rPr>
              <a:t>Hacer excelentes productos y poner el foco en la innovación.</a:t>
            </a:r>
            <a:endParaRPr lang="es-AR" i="1" dirty="0">
              <a:solidFill>
                <a:srgbClr val="33475B"/>
              </a:solidFill>
              <a:effectLst/>
              <a:latin typeface="AvenirNext"/>
            </a:endParaRPr>
          </a:p>
          <a:p>
            <a:pPr lvl="1"/>
            <a:r>
              <a:rPr lang="es-AR" b="0" i="1" dirty="0">
                <a:solidFill>
                  <a:srgbClr val="33475B"/>
                </a:solidFill>
                <a:effectLst/>
                <a:latin typeface="AvenirNext"/>
              </a:rPr>
              <a:t>American Express: Proveer la mejor experiencia del usuario cada día.</a:t>
            </a:r>
          </a:p>
          <a:p>
            <a:pPr lvl="1"/>
            <a:r>
              <a:rPr lang="es-AR" b="0" i="1" dirty="0">
                <a:solidFill>
                  <a:srgbClr val="33475B"/>
                </a:solidFill>
                <a:effectLst/>
                <a:latin typeface="AvenirNext"/>
              </a:rPr>
              <a:t>IKEA: Mejorar la vida diaria de muchas personas.</a:t>
            </a:r>
            <a:endParaRPr lang="es-AR" i="1" dirty="0">
              <a:solidFill>
                <a:srgbClr val="33475B"/>
              </a:solidFill>
              <a:effectLst/>
              <a:latin typeface="AvenirNext"/>
            </a:endParaRPr>
          </a:p>
          <a:p>
            <a:pPr lvl="1"/>
            <a:endParaRPr lang="es-AR" i="1" dirty="0">
              <a:solidFill>
                <a:srgbClr val="33475B"/>
              </a:solidFill>
              <a:effectLst/>
              <a:latin typeface="AvenirNext"/>
            </a:endParaRPr>
          </a:p>
          <a:p>
            <a:r>
              <a:rPr lang="es-AR" i="1" dirty="0">
                <a:solidFill>
                  <a:srgbClr val="33475B"/>
                </a:solidFill>
                <a:effectLst/>
                <a:latin typeface="AvenirNext"/>
              </a:rPr>
              <a:t>Misión</a:t>
            </a:r>
          </a:p>
          <a:p>
            <a:pPr lvl="1"/>
            <a:r>
              <a:rPr lang="es-AR" b="0" i="1" dirty="0">
                <a:solidFill>
                  <a:srgbClr val="33475B"/>
                </a:solidFill>
                <a:effectLst/>
                <a:latin typeface="AvenirNext"/>
              </a:rPr>
              <a:t>Coca-Cola: </a:t>
            </a:r>
            <a:r>
              <a:rPr lang="es-AR" b="0" i="1" dirty="0">
                <a:solidFill>
                  <a:srgbClr val="33475B"/>
                </a:solidFill>
                <a:effectLst/>
                <a:latin typeface="inherit"/>
              </a:rPr>
              <a:t>Refrescar al mundo. Inspirar momentos de optimismo y felicidad. Crear valor y hacer la diferencia.</a:t>
            </a:r>
            <a:endParaRPr lang="es-AR" b="0" i="1" dirty="0">
              <a:solidFill>
                <a:srgbClr val="33475B"/>
              </a:solidFill>
              <a:effectLst/>
              <a:latin typeface="AvenirNext"/>
            </a:endParaRPr>
          </a:p>
          <a:p>
            <a:pPr lvl="1"/>
            <a:r>
              <a:rPr lang="es-AR" b="0" i="0" dirty="0">
                <a:solidFill>
                  <a:srgbClr val="33475B"/>
                </a:solidFill>
                <a:effectLst/>
                <a:latin typeface="AvenirNext"/>
              </a:rPr>
              <a:t>Apple:  </a:t>
            </a:r>
            <a:r>
              <a:rPr lang="es-AR" b="0" i="1" dirty="0">
                <a:solidFill>
                  <a:srgbClr val="33475B"/>
                </a:solidFill>
                <a:effectLst/>
                <a:latin typeface="AvenirNext"/>
              </a:rPr>
              <a:t>Diseñar las mejores computadoras personales del mundo, liderar la revolución de la música digital y definir el futuro de los medios </a:t>
            </a:r>
            <a:r>
              <a:rPr lang="es-AR" b="0" i="1" dirty="0" err="1">
                <a:solidFill>
                  <a:srgbClr val="33475B"/>
                </a:solidFill>
                <a:effectLst/>
                <a:latin typeface="AvenirNext"/>
              </a:rPr>
              <a:t>móvile</a:t>
            </a:r>
            <a:endParaRPr lang="es-AR" b="0" i="1" dirty="0">
              <a:solidFill>
                <a:srgbClr val="33475B"/>
              </a:solidFill>
              <a:effectLst/>
              <a:latin typeface="AvenirNext"/>
            </a:endParaRPr>
          </a:p>
          <a:p>
            <a:pPr lvl="1"/>
            <a:r>
              <a:rPr lang="es-AR" b="0" i="1" dirty="0">
                <a:solidFill>
                  <a:srgbClr val="33475B"/>
                </a:solidFill>
                <a:effectLst/>
                <a:latin typeface="AvenirNext"/>
              </a:rPr>
              <a:t>McDonald's: Proveer un ambiente divertido y seguro donde los clientes disfruten de buena comida con ingredientes de calidad y a precios accesibles.</a:t>
            </a:r>
          </a:p>
          <a:p>
            <a:pPr lvl="1"/>
            <a:r>
              <a:rPr lang="es-AR" b="0" i="1" dirty="0">
                <a:solidFill>
                  <a:srgbClr val="33475B"/>
                </a:solidFill>
                <a:effectLst/>
                <a:latin typeface="AvenirNext"/>
              </a:rPr>
              <a:t>IKEA: Ofrecer una amplia gama de productos de muebles para el hogar, bien diseñados y funcionales a precios tan bajos que la mayor cantidad posible de personas podrá pagarlos.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4529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no econométricos: Trabajo de campo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1167607" y="4753501"/>
            <a:ext cx="4472327" cy="6931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Ventajas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824013" y="5590329"/>
            <a:ext cx="4698355" cy="719031"/>
          </a:xfrm>
        </p:spPr>
        <p:txBody>
          <a:bodyPr>
            <a:normAutofit/>
          </a:bodyPr>
          <a:lstStyle/>
          <a:p>
            <a:pPr lvl="1"/>
            <a:r>
              <a:rPr lang="es-AR" dirty="0">
                <a:solidFill>
                  <a:schemeClr val="bg1"/>
                </a:solidFill>
              </a:rPr>
              <a:t>Comportamiento real del consumidor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Evita la desconfianza del encuestado</a:t>
            </a:r>
          </a:p>
          <a:p>
            <a:endParaRPr lang="es-AR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859344" y="4701249"/>
            <a:ext cx="4474028" cy="69207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1">
              <a:spcBef>
                <a:spcPts val="1000"/>
              </a:spcBef>
            </a:pPr>
            <a:r>
              <a:rPr lang="es-AR" sz="2400" dirty="0">
                <a:solidFill>
                  <a:schemeClr val="bg1"/>
                </a:solidFill>
              </a:rPr>
              <a:t>Desventajas: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777003" y="5538077"/>
            <a:ext cx="4700059" cy="875786"/>
          </a:xfrm>
        </p:spPr>
        <p:txBody>
          <a:bodyPr/>
          <a:lstStyle/>
          <a:p>
            <a:pPr lvl="2"/>
            <a:r>
              <a:rPr lang="es-AR" dirty="0">
                <a:solidFill>
                  <a:schemeClr val="bg1"/>
                </a:solidFill>
              </a:rPr>
              <a:t>Reacciones no espontáneas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Costos elevados</a:t>
            </a:r>
          </a:p>
          <a:p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2168433" y="2886893"/>
            <a:ext cx="8473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s-AR" dirty="0">
                <a:solidFill>
                  <a:schemeClr val="bg1"/>
                </a:solidFill>
              </a:rPr>
              <a:t>Evalúa la demanda indirectamente: (¿Conoce la diferencia de precios?)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Situación experimental (simular un mercado)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Observar conductas de compras (frecuencia, ubicación del producto)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Observar los residuos del barrio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037979" y="2225431"/>
            <a:ext cx="3259701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3000" dirty="0">
                <a:solidFill>
                  <a:schemeClr val="bg1"/>
                </a:solidFill>
              </a:rPr>
              <a:t>Método indirecto: </a:t>
            </a:r>
            <a:endParaRPr lang="es-AR" sz="3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558FC-7B48-4F35-8153-971F21C2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 no econométrico: Experimento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86B6E3-FCED-4F9A-8B9D-B264B7B9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2093842"/>
            <a:ext cx="11463131" cy="4293706"/>
          </a:xfrm>
        </p:spPr>
        <p:txBody>
          <a:bodyPr>
            <a:normAutofit fontScale="92500" lnSpcReduction="10000"/>
          </a:bodyPr>
          <a:lstStyle/>
          <a:p>
            <a:r>
              <a:rPr lang="es-AR" dirty="0">
                <a:solidFill>
                  <a:schemeClr val="bg1"/>
                </a:solidFill>
              </a:rPr>
              <a:t>Recurre directamente al mercado</a:t>
            </a:r>
          </a:p>
          <a:p>
            <a:r>
              <a:rPr lang="es-AR" dirty="0">
                <a:solidFill>
                  <a:schemeClr val="bg1"/>
                </a:solidFill>
              </a:rPr>
              <a:t>Ejemplo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endParaRPr lang="es-AR" dirty="0">
              <a:solidFill>
                <a:schemeClr val="bg1"/>
              </a:solidFill>
            </a:endParaRPr>
          </a:p>
          <a:p>
            <a:endParaRPr lang="es-AR" dirty="0">
              <a:solidFill>
                <a:schemeClr val="bg1"/>
              </a:solidFill>
            </a:endParaRP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Validación de la demanda</a:t>
            </a:r>
          </a:p>
          <a:p>
            <a:r>
              <a:rPr lang="es-AR" dirty="0">
                <a:solidFill>
                  <a:schemeClr val="bg1"/>
                </a:solidFill>
              </a:rPr>
              <a:t>Desventajas: 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Costoso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Pérdida de clientes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Experimento no controlado 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 Otras variables</a:t>
            </a:r>
            <a:endParaRPr lang="es-AR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734EE8C-64AF-45F0-B930-225E35CA4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04232"/>
              </p:ext>
            </p:extLst>
          </p:nvPr>
        </p:nvGraphicFramePr>
        <p:xfrm>
          <a:off x="521295" y="3128175"/>
          <a:ext cx="8861244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55304">
                  <a:extLst>
                    <a:ext uri="{9D8B030D-6E8A-4147-A177-3AD203B41FA5}">
                      <a16:colId xmlns:a16="http://schemas.microsoft.com/office/drawing/2014/main" val="2253270405"/>
                    </a:ext>
                  </a:extLst>
                </a:gridCol>
                <a:gridCol w="2080592">
                  <a:extLst>
                    <a:ext uri="{9D8B030D-6E8A-4147-A177-3AD203B41FA5}">
                      <a16:colId xmlns:a16="http://schemas.microsoft.com/office/drawing/2014/main" val="3441029795"/>
                    </a:ext>
                  </a:extLst>
                </a:gridCol>
                <a:gridCol w="2597426">
                  <a:extLst>
                    <a:ext uri="{9D8B030D-6E8A-4147-A177-3AD203B41FA5}">
                      <a16:colId xmlns:a16="http://schemas.microsoft.com/office/drawing/2014/main" val="521402581"/>
                    </a:ext>
                  </a:extLst>
                </a:gridCol>
                <a:gridCol w="2327922">
                  <a:extLst>
                    <a:ext uri="{9D8B030D-6E8A-4147-A177-3AD203B41FA5}">
                      <a16:colId xmlns:a16="http://schemas.microsoft.com/office/drawing/2014/main" val="2738181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/>
                          </a:solidFill>
                        </a:rPr>
                        <a:t>Punto de venta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/>
                          </a:solidFill>
                        </a:rPr>
                        <a:t>Cambio % en el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/>
                          </a:solidFill>
                        </a:rPr>
                        <a:t>Cambio % Publicidad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bg1"/>
                          </a:solidFill>
                        </a:rPr>
                        <a:t>Cambio % demanda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53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+5%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+15%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-10%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51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672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082B616-0980-42A7-B75B-2FEFB0ACA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3" name="Rectangle 22">
              <a:extLst>
                <a:ext uri="{FF2B5EF4-FFF2-40B4-BE49-F238E27FC236}">
                  <a16:creationId xmlns:a16="http://schemas.microsoft.com/office/drawing/2014/main" id="{DE0422D7-1F2C-4E50-ACF3-0540D2AD7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434704-8821-49F1-A200-69076FC0F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65D0D-718A-4DE6-8035-06338AA2E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6558FC-7B48-4F35-8153-971F21C2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4196478" cy="1080938"/>
          </a:xfrm>
        </p:spPr>
        <p:txBody>
          <a:bodyPr>
            <a:normAutofit/>
          </a:bodyPr>
          <a:lstStyle/>
          <a:p>
            <a:r>
              <a:rPr lang="es-AR" sz="2700"/>
              <a:t>Método no econométrico: Experimento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AC96956-CFDD-45F7-BE63-C58AAB53C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86B6E3-FCED-4F9A-8B9D-B264B7B9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24289" cy="3599316"/>
          </a:xfrm>
        </p:spPr>
        <p:txBody>
          <a:bodyPr>
            <a:normAutofit/>
          </a:bodyPr>
          <a:lstStyle/>
          <a:p>
            <a:r>
              <a:rPr lang="es-AR" sz="1600" b="1" dirty="0">
                <a:solidFill>
                  <a:schemeClr val="bg1"/>
                </a:solidFill>
              </a:rPr>
              <a:t>ACTIVIDAD</a:t>
            </a:r>
          </a:p>
          <a:p>
            <a:r>
              <a:rPr lang="es-AR" sz="1600" b="1" dirty="0">
                <a:solidFill>
                  <a:schemeClr val="bg1"/>
                </a:solidFill>
              </a:rPr>
              <a:t>Desarrollar las habilidades de análisis y de venta.</a:t>
            </a:r>
          </a:p>
          <a:p>
            <a:r>
              <a:rPr lang="es-AR" sz="1600" b="1" dirty="0">
                <a:solidFill>
                  <a:schemeClr val="bg1"/>
                </a:solidFill>
              </a:rPr>
              <a:t>Analizar el siguiente análisis de billetera y ofrecer el viaje soñado.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D0B296-6E59-4BEC-89DF-795457E1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C103899A-789A-4789-9CB3-927ADD8154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038" t="17214" r="5218" b="31068"/>
          <a:stretch/>
        </p:blipFill>
        <p:spPr>
          <a:xfrm>
            <a:off x="5609941" y="1036428"/>
            <a:ext cx="3056465" cy="241989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AA96CFF-CE12-4081-AC2A-94DB5EC7A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79" y="488844"/>
            <a:ext cx="2739690" cy="248087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653E17-D988-46DE-9F92-F1CAF456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8" y="4169238"/>
            <a:ext cx="3378077" cy="220937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1FC0A9-61AF-4A84-8E0C-EA326EC56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Captura de pantalla de un celular con texto e imágenes&#10;&#10;Descripción generada automáticamente">
            <a:extLst>
              <a:ext uri="{FF2B5EF4-FFF2-40B4-BE49-F238E27FC236}">
                <a16:creationId xmlns:a16="http://schemas.microsoft.com/office/drawing/2014/main" id="{7099642D-F9D6-4BC3-9C68-25C704CEDF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480" t="16017" r="6831" b="38012"/>
          <a:stretch/>
        </p:blipFill>
        <p:spPr>
          <a:xfrm>
            <a:off x="9115072" y="3858660"/>
            <a:ext cx="2451617" cy="177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7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no econométricos: Proyecciones</a:t>
            </a:r>
          </a:p>
        </p:txBody>
      </p:sp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2"/>
          <a:srcRect l="3614" t="22500" r="41167" b="17143"/>
          <a:stretch>
            <a:fillRect/>
          </a:stretch>
        </p:blipFill>
        <p:spPr bwMode="auto">
          <a:xfrm>
            <a:off x="1593669" y="2194560"/>
            <a:ext cx="9157062" cy="450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no econométricos: Proyecciones</a:t>
            </a: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680321" y="2336873"/>
            <a:ext cx="10671302" cy="3599316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Proyecciones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Capacidad Productiva por unidad de tiempo (30 unidades)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Determinación del precio (P = 100)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Obtención del ingreso (IT = 100 * 30 = 3000)</a:t>
            </a:r>
          </a:p>
          <a:p>
            <a:pPr lvl="1"/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Analizar: 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Cantidad de producción por maquinaria y trabajo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Ritmo de la inflación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Momentos de expansión (compra de maquinarias, incorporación de trabajadores)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Cambios estructurales</a:t>
            </a:r>
          </a:p>
          <a:p>
            <a:pPr lvl="1"/>
            <a:endParaRPr lang="es-AR" dirty="0">
              <a:solidFill>
                <a:schemeClr val="bg1"/>
              </a:solidFill>
            </a:endParaRPr>
          </a:p>
          <a:p>
            <a:pPr lvl="5"/>
            <a:endParaRPr lang="es-AR" dirty="0"/>
          </a:p>
          <a:p>
            <a:pPr lvl="1"/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679E1-1ABD-4312-99D6-2FBF0A56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Proceso de decisión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65C09-E372-4CD9-91EA-925ADEA88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>
                <a:solidFill>
                  <a:schemeClr val="bg1"/>
                </a:solidFill>
              </a:rPr>
              <a:t>La decisión surge de la información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Proceso de la decisión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Estrategia 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 Escenarios  Probabilidades  Criterios de decisión</a:t>
            </a:r>
          </a:p>
          <a:p>
            <a:pPr lvl="1"/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Optimista (lo mejor de lo mejor)</a:t>
            </a:r>
          </a:p>
          <a:p>
            <a:pPr lvl="1"/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Pesimista (lo mejor de lo peor)</a:t>
            </a:r>
          </a:p>
          <a:p>
            <a:pPr lvl="1"/>
            <a:endParaRPr lang="es-A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Resultados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92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no econométricos: Proyecciones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0321" y="2336873"/>
            <a:ext cx="10410045" cy="3599316"/>
          </a:xfrm>
        </p:spPr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Conceptos a tener en cuenta</a:t>
            </a:r>
          </a:p>
          <a:p>
            <a:r>
              <a:rPr lang="es-AR" dirty="0">
                <a:solidFill>
                  <a:schemeClr val="bg1"/>
                </a:solidFill>
              </a:rPr>
              <a:t>Productividad media = Total de producción / factor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Ejemplo. Si hay 10 trabajadores y el total producido es 500 </a:t>
            </a:r>
            <a:r>
              <a:rPr lang="es-AR" dirty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s-AR" dirty="0" err="1">
                <a:solidFill>
                  <a:schemeClr val="bg1"/>
                </a:solidFill>
                <a:sym typeface="Wingdings" pitchFamily="2" charset="2"/>
              </a:rPr>
              <a:t>Pme</a:t>
            </a:r>
            <a:r>
              <a:rPr lang="es-AR" dirty="0">
                <a:solidFill>
                  <a:schemeClr val="bg1"/>
                </a:solidFill>
                <a:sym typeface="Wingdings" pitchFamily="2" charset="2"/>
              </a:rPr>
              <a:t> = 500/10 = 5</a:t>
            </a:r>
          </a:p>
          <a:p>
            <a:pPr lvl="1"/>
            <a:endParaRPr lang="es-AR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s-AR" dirty="0">
                <a:solidFill>
                  <a:schemeClr val="bg1"/>
                </a:solidFill>
                <a:sym typeface="Wingdings" pitchFamily="2" charset="2"/>
              </a:rPr>
              <a:t>Elasticidad demanda del producto</a:t>
            </a:r>
          </a:p>
          <a:p>
            <a:pPr lvl="1"/>
            <a:endParaRPr lang="es-AR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s-AR" dirty="0">
                <a:solidFill>
                  <a:schemeClr val="bg1"/>
                </a:solidFill>
                <a:sym typeface="Wingdings" pitchFamily="2" charset="2"/>
              </a:rPr>
              <a:t>IT = P * Q</a:t>
            </a:r>
          </a:p>
          <a:p>
            <a:pPr lvl="2"/>
            <a:r>
              <a:rPr lang="es-AR" dirty="0">
                <a:solidFill>
                  <a:schemeClr val="bg1"/>
                </a:solidFill>
                <a:sym typeface="Wingdings" pitchFamily="2" charset="2"/>
              </a:rPr>
              <a:t>Conviene bajar precio si la cantidad reacciona más que proporcionalmente </a:t>
            </a:r>
          </a:p>
          <a:p>
            <a:pPr lvl="2"/>
            <a:r>
              <a:rPr lang="es-AR" dirty="0">
                <a:solidFill>
                  <a:schemeClr val="bg1"/>
                </a:solidFill>
                <a:sym typeface="Wingdings" pitchFamily="2" charset="2"/>
              </a:rPr>
              <a:t>Conviene subir precio si la cantidad reacciona menos que proporcionalmente</a:t>
            </a:r>
            <a:endParaRPr lang="es-A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no econométricos: Proyecciones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Actividad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Definir un producto y estimar el resultado para el primer período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Definir supuestos de proyección. Tener en cuenta: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Requerimiento de producción (determina la cantidad a vender)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Precio del producto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Obtención del ingreso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Crecimiento de la demanda (cantidad)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Crecimiento de los precios (factores inflacionarios o estrategia comercial)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Expansión (nuevos trabajadores, nuevo equipamiento, </a:t>
            </a:r>
            <a:r>
              <a:rPr lang="es-AR" dirty="0" err="1">
                <a:solidFill>
                  <a:schemeClr val="bg1"/>
                </a:solidFill>
              </a:rPr>
              <a:t>etc</a:t>
            </a:r>
            <a:r>
              <a:rPr lang="es-AR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Otros factores externos (Devaluación, cambios políticos, económicos)</a:t>
            </a:r>
          </a:p>
          <a:p>
            <a:pPr lvl="2"/>
            <a:endParaRPr lang="es-A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88F5C15-5BC6-4F5A-BCB4-412E09DDD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C464E57E-E5DA-4983-840E-E0F92344F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CB7F183-8C81-48F0-AB7A-BB225A6F5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5BA4A0F7-56CC-4A51-B525-63309BB76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49" t="39466" r="48685" b="16535"/>
          <a:stretch/>
        </p:blipFill>
        <p:spPr>
          <a:xfrm>
            <a:off x="8430621" y="522514"/>
            <a:ext cx="3182259" cy="2009071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E7A0DDB-02D0-4721-9306-E8AEA0476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C168F4-930B-47A5-A043-ED33FFC3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AR"/>
              <a:t>Método no econométrico: Técnicas de suavización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A1D6C94-3CA3-4C20-8463-EE546BE5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4C3CB-BEA8-4C86-91BD-0EF78B63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Permiten proyectar valores futuros</a:t>
            </a:r>
          </a:p>
          <a:p>
            <a:endParaRPr lang="es-AR" sz="2000" dirty="0">
              <a:solidFill>
                <a:schemeClr val="bg1"/>
              </a:solidFill>
            </a:endParaRPr>
          </a:p>
          <a:p>
            <a:endParaRPr lang="es-AR" sz="2000" dirty="0">
              <a:solidFill>
                <a:schemeClr val="bg1"/>
              </a:solidFill>
            </a:endParaRPr>
          </a:p>
          <a:p>
            <a:r>
              <a:rPr lang="es-AR" sz="2000" dirty="0">
                <a:solidFill>
                  <a:schemeClr val="bg1"/>
                </a:solidFill>
              </a:rPr>
              <a:t>Deben existir datos históricos sobre las ventas</a:t>
            </a:r>
          </a:p>
          <a:p>
            <a:endParaRPr lang="es-AR" sz="2000" dirty="0">
              <a:solidFill>
                <a:schemeClr val="bg1"/>
              </a:solidFill>
            </a:endParaRPr>
          </a:p>
          <a:p>
            <a:endParaRPr lang="es-AR" sz="2000" dirty="0">
              <a:solidFill>
                <a:schemeClr val="bg1"/>
              </a:solidFill>
            </a:endParaRPr>
          </a:p>
          <a:p>
            <a:endParaRPr lang="es-AR" sz="2000" dirty="0">
              <a:solidFill>
                <a:schemeClr val="bg1"/>
              </a:solidFill>
            </a:endParaRPr>
          </a:p>
          <a:p>
            <a:r>
              <a:rPr lang="es-AR" sz="2000" dirty="0">
                <a:solidFill>
                  <a:schemeClr val="bg1"/>
                </a:solidFill>
              </a:rPr>
              <a:t>Tendrá mayor poder de predicción si la serie tiene patrón definido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350C3F-3EB5-4DF2-BB61-22D09E40D5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14" t="46287" r="53349" b="31360"/>
          <a:stretch/>
        </p:blipFill>
        <p:spPr>
          <a:xfrm>
            <a:off x="8430621" y="2826841"/>
            <a:ext cx="3194761" cy="176441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66E92DE-0224-40F9-911C-047BDE1526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193" t="45126" r="54423" b="29631"/>
          <a:stretch/>
        </p:blipFill>
        <p:spPr>
          <a:xfrm>
            <a:off x="8464731" y="4886512"/>
            <a:ext cx="3160651" cy="17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94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6172A-7512-4993-99BB-25680372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no econométricos: Técnica de suavización- Media móvil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1C280-3F5B-4165-836D-C677DE11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El valor proyectado de ventas de un período t  es el promedio simple de  n períodos anteriores </a:t>
            </a:r>
          </a:p>
          <a:p>
            <a:pPr lvl="1"/>
            <a:endParaRPr lang="es-AR" dirty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s-AR" dirty="0">
                <a:solidFill>
                  <a:schemeClr val="bg1"/>
                </a:solidFill>
              </a:rPr>
              <a:t>V*(t) = promedio (ventas pasadas) </a:t>
            </a:r>
          </a:p>
          <a:p>
            <a:pPr lvl="1">
              <a:buNone/>
            </a:pPr>
            <a:endParaRPr lang="es-AR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s-AR" sz="2400" dirty="0">
                <a:solidFill>
                  <a:schemeClr val="bg1"/>
                </a:solidFill>
              </a:rPr>
              <a:t>Se realizan varias proyecciones y se elige la de menor desvío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3D4922A-56DF-416C-AE0B-0D37968ED5EE}"/>
                  </a:ext>
                </a:extLst>
              </p:cNvPr>
              <p:cNvSpPr/>
              <p:nvPr/>
            </p:nvSpPr>
            <p:spPr>
              <a:xfrm>
                <a:off x="3551582" y="4956313"/>
                <a:ext cx="3882888" cy="14825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𝐷𝑆</m:t>
                      </m:r>
                      <m:r>
                        <a:rPr lang="es-A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s-A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A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A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s-A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AR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d>
                                            <m:dPr>
                                              <m:ctrlPr>
                                                <a:rPr lang="es-AR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s-AR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s-AR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s-AR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AR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p>
                                              <m:r>
                                                <a:rPr lang="es-AR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  <m:r>
                                            <a:rPr lang="es-AR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s-AR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s-AR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A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s-A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3D4922A-56DF-416C-AE0B-0D37968ED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82" y="4956313"/>
                <a:ext cx="3882888" cy="1482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224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no econométricos: Técnica de suavización- Media móvil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613955" y="2442756"/>
          <a:ext cx="9797143" cy="3657600"/>
        </p:xfrm>
        <a:graphic>
          <a:graphicData uri="http://schemas.openxmlformats.org/drawingml/2006/table">
            <a:tbl>
              <a:tblPr/>
              <a:tblGrid>
                <a:gridCol w="205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0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0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0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Proyecciones de Ventas</a:t>
                      </a:r>
                      <a:endParaRPr lang="es-AR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trimestre</a:t>
                      </a:r>
                      <a:endParaRPr lang="es-AR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año</a:t>
                      </a:r>
                      <a:endParaRPr lang="es-AR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Ventas V(t)</a:t>
                      </a:r>
                      <a:endParaRPr lang="es-AR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(2 trimestres)</a:t>
                      </a:r>
                      <a:endParaRPr lang="es-AR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V*</a:t>
                      </a:r>
                      <a:r>
                        <a:rPr lang="es-MX" sz="2000" baseline="-25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</a:t>
                      </a:r>
                      <a:r>
                        <a:rPr lang="es-MX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(t)</a:t>
                      </a:r>
                      <a:endParaRPr lang="es-AR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(4 trimestres)</a:t>
                      </a:r>
                      <a:endParaRPr lang="es-AR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V*</a:t>
                      </a:r>
                      <a:r>
                        <a:rPr lang="es-MX" sz="2000" baseline="-25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</a:t>
                      </a:r>
                      <a:r>
                        <a:rPr lang="es-MX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(t)</a:t>
                      </a:r>
                      <a:endParaRPr lang="es-AR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EFM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2016</a:t>
                      </a:r>
                      <a:endParaRPr lang="es-AR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AMJ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261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JAS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273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255,5</a:t>
                      </a:r>
                      <a:endParaRPr lang="es-AR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OND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270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267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EFM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2017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252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271,5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263,5</a:t>
                      </a:r>
                      <a:endParaRPr lang="es-AR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AMJ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2017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261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264</a:t>
                      </a:r>
                      <a:endParaRPr lang="es-AR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JAS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2017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278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248,5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260</a:t>
                      </a:r>
                      <a:endParaRPr lang="es-AR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OND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2017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284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261,5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261,2</a:t>
                      </a:r>
                      <a:endParaRPr lang="es-AR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Proyección EFM</a:t>
                      </a:r>
                      <a:endParaRPr lang="es-AR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281</a:t>
                      </a:r>
                      <a:endParaRPr lang="es-AR" sz="20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264,7</a:t>
                      </a:r>
                      <a:endParaRPr lang="es-AR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no econométricos: Técnica de suavización- Media móvil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613955" y="2285996"/>
          <a:ext cx="7451251" cy="2667752"/>
        </p:xfrm>
        <a:graphic>
          <a:graphicData uri="http://schemas.openxmlformats.org/drawingml/2006/table">
            <a:tbl>
              <a:tblPr/>
              <a:tblGrid>
                <a:gridCol w="777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0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81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8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6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50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trimestre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año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Ventas V(t)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(t) -V*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(t)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[V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(t) -V*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(t)¨]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DS</a:t>
                      </a:r>
                      <a:r>
                        <a:rPr lang="en-US" sz="1400" baseline="-25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en-US" sz="1400" baseline="-25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(t) -V*</a:t>
                      </a:r>
                      <a:r>
                        <a:rPr lang="en-US" sz="1400" baseline="-25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(t)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[V(t)-V*</a:t>
                      </a:r>
                      <a:r>
                        <a:rPr lang="en-US" sz="1400" baseline="-25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 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(t)¨]</a:t>
                      </a:r>
                      <a:r>
                        <a:rPr lang="en-US" sz="1400" baseline="30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DS</a:t>
                      </a:r>
                      <a:r>
                        <a:rPr lang="en-US" sz="1400" baseline="-25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EFM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2016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AMJ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261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JAS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273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17,5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306,25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OND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270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EFM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2017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252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-19,5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380,25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-11,5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132,25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AMI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2017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-16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256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-19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361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JAS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2017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278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29,5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870,25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324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OND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2017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284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22,5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506,25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22,8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519,84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52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Totales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2328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19,69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1337,09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18,28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666205" y="5486400"/>
          <a:ext cx="1638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914400" imgH="914400" progId="">
                  <p:embed/>
                </p:oleObj>
              </mc:Choice>
              <mc:Fallback>
                <p:oleObj r:id="rId3" imgW="914400" imgH="914400" progId="">
                  <p:embed/>
                  <p:pic>
                    <p:nvPicPr>
                      <p:cNvPr id="317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05" y="5486400"/>
                        <a:ext cx="1638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174275" y="5512525"/>
          <a:ext cx="1876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5" imgW="914400" imgH="914400" progId="">
                  <p:embed/>
                </p:oleObj>
              </mc:Choice>
              <mc:Fallback>
                <p:oleObj r:id="rId5" imgW="914400" imgH="914400" progId="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275" y="5512525"/>
                        <a:ext cx="18764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Flecha derecha"/>
          <p:cNvSpPr/>
          <p:nvPr/>
        </p:nvSpPr>
        <p:spPr>
          <a:xfrm>
            <a:off x="5394960" y="5486400"/>
            <a:ext cx="640080" cy="5486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6296297" y="5564777"/>
            <a:ext cx="569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Mejor proyección es 264,7 agrupando de 4 trimestres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no econométricos: Técnica de suavización- Suavización Exponencial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chemeClr val="bg1"/>
                </a:solidFill>
              </a:rPr>
              <a:t>El valor proyectado es una suma ponderada de los valores presentes y proyectados de la serie en cada período t</a:t>
            </a:r>
          </a:p>
          <a:p>
            <a:pPr>
              <a:buNone/>
            </a:pPr>
            <a:endParaRPr lang="es-E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V*(t+1) = w V(t) + (1-w) V*(t) 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Los ponderadores son fijados por el investigador.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 primer valor surge del promedio simple de toda la serie</a:t>
            </a:r>
          </a:p>
          <a:p>
            <a:pPr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s-AR" sz="2400" dirty="0">
                <a:solidFill>
                  <a:schemeClr val="bg1"/>
                </a:solidFill>
              </a:rPr>
              <a:t>Se realizan varias proyecciones y se elige la de menor desvío</a:t>
            </a:r>
          </a:p>
          <a:p>
            <a:endParaRPr lang="es-ES" dirty="0"/>
          </a:p>
          <a:p>
            <a:endParaRPr lang="es-ES" dirty="0"/>
          </a:p>
          <a:p>
            <a:endParaRPr lang="es-A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no econométricos: Técnica de suavización- Suavización Exponencial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892525"/>
              </p:ext>
            </p:extLst>
          </p:nvPr>
        </p:nvGraphicFramePr>
        <p:xfrm>
          <a:off x="731517" y="2155367"/>
          <a:ext cx="11103433" cy="3644538"/>
        </p:xfrm>
        <a:graphic>
          <a:graphicData uri="http://schemas.openxmlformats.org/drawingml/2006/table">
            <a:tbl>
              <a:tblPr/>
              <a:tblGrid>
                <a:gridCol w="1216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1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1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13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0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Proyecciones de Ventas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trimestre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año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Ventas V(t)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 V</a:t>
                      </a:r>
                      <a:r>
                        <a:rPr lang="es-MX" sz="1400" baseline="-25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(t)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V* 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w=0.3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(t+1)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Cálculo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V* 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w=0.6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(t+1)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Cálculo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EFM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2016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264,10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Promedio simple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264,10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Promedio simple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AMJ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261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259,87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0.3*250 + 0.70*264.10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255,64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0.6*250 + 0.40*264.10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JAS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273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260,21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0.3*261 + 0.70</a:t>
                      </a:r>
                      <a:r>
                        <a:rPr lang="es-AR" sz="1400" baseline="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*259.87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258,86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0.6*261 + 0.40</a:t>
                      </a:r>
                      <a:r>
                        <a:rPr lang="es-AR" sz="1400" baseline="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*255,64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OND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270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264,05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0.3*273 + 0.70*260.21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267,34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0.6*273 + 0.40*258,86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EFM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2017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252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265,83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0.3*270 + 0.70*264.05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268,94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0.6*270 + 0.40*267,34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AMI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2017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261,68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0.3*252 + 0.70*265.83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258,78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0.6*252 + 0.40*258,78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JAS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2017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278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256,68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0.3*245 + 0.70*261.68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250,51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0.6*245 + 0.40*250,51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OND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2017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284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263,08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0.3*278 + 0.70*263.08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267,00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0.6*278 + 0.40*267,00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EFM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2018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269,36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0.3*284 + 0.70*269.36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277,20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0.6*284 + 0.40*277,20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264,1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no econométricos: Técnica de suavización- Suavización Exponencial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561703" y="2246811"/>
          <a:ext cx="8987245" cy="2939144"/>
        </p:xfrm>
        <a:graphic>
          <a:graphicData uri="http://schemas.openxmlformats.org/drawingml/2006/table">
            <a:tbl>
              <a:tblPr/>
              <a:tblGrid>
                <a:gridCol w="816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4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5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83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4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trimestre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año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Ventas V(t)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[V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(t) -V*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w=0.3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(t)]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[V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(t) -V*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w=0.3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(t)]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en-US" sz="1400" baseline="-25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(t) -V*</a:t>
                      </a:r>
                      <a:r>
                        <a:rPr lang="en-US" sz="1400" baseline="-25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w=0.6 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(t)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[V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(t) -V*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w=0.6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(t)]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1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EFM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2016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-14,1</a:t>
                      </a:r>
                      <a:endParaRPr lang="es-AR" sz="1400" kern="12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198,81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-14,10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198,81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1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AMJ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261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1,13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1,28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5,36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28,73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1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JAS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273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12,79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163,58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14,14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199,94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1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OND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270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5,95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35,40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2,66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7,08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1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EFM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2017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252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-13,83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191,27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-16,94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286,96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1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AMI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2017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245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-16,68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278,22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-13,78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189,89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1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JAS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2017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278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21,32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454,54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27,49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755,7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1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OND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2017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284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20,92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437,65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289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1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EFM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2018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1760,75</a:t>
                      </a:r>
                      <a:endParaRPr lang="es-AR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140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1956,11</a:t>
                      </a:r>
                      <a:endParaRPr lang="es-AR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627017" y="5499463"/>
          <a:ext cx="3113312" cy="862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914400" imgH="914400" progId="">
                  <p:embed/>
                </p:oleObj>
              </mc:Choice>
              <mc:Fallback>
                <p:oleObj r:id="rId3" imgW="914400" imgH="914400" progId="">
                  <p:embed/>
                  <p:pic>
                    <p:nvPicPr>
                      <p:cNvPr id="348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17" y="5499463"/>
                        <a:ext cx="3113312" cy="8621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931921" y="5512525"/>
          <a:ext cx="3226526" cy="84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5" imgW="914400" imgH="914400" progId="">
                  <p:embed/>
                </p:oleObj>
              </mc:Choice>
              <mc:Fallback>
                <p:oleObj r:id="rId5" imgW="914400" imgH="914400" progId="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921" y="5512525"/>
                        <a:ext cx="3226526" cy="8490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Flecha derecha"/>
          <p:cNvSpPr/>
          <p:nvPr/>
        </p:nvSpPr>
        <p:spPr>
          <a:xfrm>
            <a:off x="7367451" y="5630091"/>
            <a:ext cx="561703" cy="600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8081624" y="5669280"/>
            <a:ext cx="411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Mejor proyección es 269,36 utilizando ponderador de w=0.30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no econométricos: Método barométrico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La demanda de un bien puede seguir la evolución de alguna otra variable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Emitir señales anticipadas, coincidentes o rezagadas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Se puede calcular un índice con distintas variables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Solo permite reconocer crecimiento/estabilidad/caída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46278-A6B2-40C2-8936-148F5E01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función Demanda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4742B5-08A3-4FC5-B2E7-AF2FFB38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Estimación de la cantidad de bienes a vender que la gente compraría bajo distintas condiciones.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Desde la escuela neoclásica se estableció al precio como la variable más importante</a:t>
            </a:r>
          </a:p>
          <a:p>
            <a:endParaRPr lang="es-AR" dirty="0"/>
          </a:p>
        </p:txBody>
      </p:sp>
      <p:cxnSp>
        <p:nvCxnSpPr>
          <p:cNvPr id="5" name="4 Conector recto de flecha"/>
          <p:cNvCxnSpPr/>
          <p:nvPr/>
        </p:nvCxnSpPr>
        <p:spPr>
          <a:xfrm flipH="1" flipV="1">
            <a:off x="2795452" y="4428309"/>
            <a:ext cx="13062" cy="19202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2795451" y="6387737"/>
            <a:ext cx="254725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2808514" y="4767943"/>
            <a:ext cx="1854926" cy="15936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181497" y="4467497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Precio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142412" y="6428899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Cantidad comprada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7105438" y="4193365"/>
            <a:ext cx="2330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>
                <a:solidFill>
                  <a:schemeClr val="bg1"/>
                </a:solidFill>
              </a:rPr>
              <a:t>Q = f(P)</a:t>
            </a:r>
          </a:p>
        </p:txBody>
      </p:sp>
      <p:cxnSp>
        <p:nvCxnSpPr>
          <p:cNvPr id="14" name="13 Conector recto"/>
          <p:cNvCxnSpPr/>
          <p:nvPr/>
        </p:nvCxnSpPr>
        <p:spPr>
          <a:xfrm flipV="1">
            <a:off x="2834640" y="5342709"/>
            <a:ext cx="62701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448594" y="5342709"/>
            <a:ext cx="0" cy="104502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2468881" y="5225141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3274424" y="6422569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516779" y="5717175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80</a:t>
            </a:r>
          </a:p>
        </p:txBody>
      </p:sp>
      <p:cxnSp>
        <p:nvCxnSpPr>
          <p:cNvPr id="21" name="20 Conector recto"/>
          <p:cNvCxnSpPr>
            <a:stCxn id="19" idx="3"/>
          </p:cNvCxnSpPr>
          <p:nvPr/>
        </p:nvCxnSpPr>
        <p:spPr>
          <a:xfrm>
            <a:off x="2836097" y="5840286"/>
            <a:ext cx="1239514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4062549" y="5839097"/>
            <a:ext cx="13062" cy="53557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3949338" y="6431277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40</a:t>
            </a:r>
          </a:p>
        </p:txBody>
      </p:sp>
      <p:cxnSp>
        <p:nvCxnSpPr>
          <p:cNvPr id="26" name="25 Conector recto de flecha"/>
          <p:cNvCxnSpPr/>
          <p:nvPr/>
        </p:nvCxnSpPr>
        <p:spPr>
          <a:xfrm flipH="1">
            <a:off x="2451652" y="5348252"/>
            <a:ext cx="0" cy="52246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3472070" y="6751984"/>
            <a:ext cx="622852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6440556" y="5314122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La cantidad que compran a cada precio</a:t>
            </a:r>
          </a:p>
        </p:txBody>
      </p:sp>
    </p:spTree>
    <p:extLst>
      <p:ext uri="{BB962C8B-B14F-4D97-AF65-F5344CB8AC3E}">
        <p14:creationId xmlns:p14="http://schemas.microsoft.com/office/powerpoint/2010/main" val="96001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no econométricos: Método barométrico</a:t>
            </a: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391886" y="3148148"/>
          <a:ext cx="3644537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3990975" imgH="2390775" progId="">
                  <p:embed/>
                </p:oleObj>
              </mc:Choice>
              <mc:Fallback>
                <p:oleObj r:id="rId3" imgW="3990975" imgH="2390775" progId="">
                  <p:embed/>
                  <p:pic>
                    <p:nvPicPr>
                      <p:cNvPr id="3584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886" y="3148148"/>
                        <a:ext cx="3644537" cy="239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984171" y="3043647"/>
          <a:ext cx="408622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5" imgW="4086225" imgH="2390775" progId="">
                  <p:embed/>
                </p:oleObj>
              </mc:Choice>
              <mc:Fallback>
                <p:oleObj r:id="rId5" imgW="4086225" imgH="2390775" progId="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171" y="3043647"/>
                        <a:ext cx="4086225" cy="239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7867650" y="2991395"/>
          <a:ext cx="4324350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7" imgW="4324350" imgH="2390775" progId="">
                  <p:embed/>
                </p:oleObj>
              </mc:Choice>
              <mc:Fallback>
                <p:oleObj r:id="rId7" imgW="4324350" imgH="2390775" progId="">
                  <p:embed/>
                  <p:pic>
                    <p:nvPicPr>
                      <p:cNvPr id="3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650" y="2991395"/>
                        <a:ext cx="4324350" cy="239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1541418" y="231212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Anticipada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168538" y="2373085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Coincidente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9109167" y="2381794"/>
            <a:ext cx="115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Rezagada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252651" y="340940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7415348" y="383612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1290662" y="385789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592286" y="382741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7624355" y="430638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1608526" y="43847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280160" y="5878286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Anticipo -2 meses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9035143" y="5730240"/>
            <a:ext cx="191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Rezago +2 meses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no econométricos: Método barométrico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94556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Variables que pueden indicar anticipos o coincidencias: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Índice de la Bolsa de Comercio</a:t>
            </a:r>
            <a:endParaRPr lang="es-AR" dirty="0">
              <a:solidFill>
                <a:schemeClr val="bg1"/>
              </a:solidFill>
            </a:endParaRPr>
          </a:p>
          <a:p>
            <a:pPr lvl="1"/>
            <a:r>
              <a:rPr lang="es-MX" dirty="0">
                <a:solidFill>
                  <a:schemeClr val="bg1"/>
                </a:solidFill>
              </a:rPr>
              <a:t>Quiebras y Concursos Preventivos</a:t>
            </a:r>
            <a:endParaRPr lang="es-AR" dirty="0">
              <a:solidFill>
                <a:schemeClr val="bg1"/>
              </a:solidFill>
            </a:endParaRPr>
          </a:p>
          <a:p>
            <a:pPr lvl="1"/>
            <a:r>
              <a:rPr lang="es-MX" dirty="0">
                <a:solidFill>
                  <a:schemeClr val="bg1"/>
                </a:solidFill>
              </a:rPr>
              <a:t>Diferencia entre la serie de ventas y la serie del nivel de inventarios</a:t>
            </a:r>
            <a:endParaRPr lang="es-AR" dirty="0">
              <a:solidFill>
                <a:schemeClr val="bg1"/>
              </a:solidFill>
            </a:endParaRPr>
          </a:p>
          <a:p>
            <a:pPr lvl="1"/>
            <a:r>
              <a:rPr lang="es-MX" dirty="0">
                <a:solidFill>
                  <a:schemeClr val="bg1"/>
                </a:solidFill>
              </a:rPr>
              <a:t>Empleo.</a:t>
            </a:r>
            <a:endParaRPr lang="es-AR" dirty="0">
              <a:solidFill>
                <a:schemeClr val="bg1"/>
              </a:solidFill>
            </a:endParaRPr>
          </a:p>
          <a:p>
            <a:pPr lvl="1"/>
            <a:r>
              <a:rPr lang="es-MX" dirty="0">
                <a:solidFill>
                  <a:schemeClr val="bg1"/>
                </a:solidFill>
              </a:rPr>
              <a:t>Recaudación del IVA Bruto (Total)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Índice de la Producción Manufacturera</a:t>
            </a:r>
            <a:endParaRPr lang="es-AR" sz="1400" dirty="0">
              <a:solidFill>
                <a:schemeClr val="bg1"/>
              </a:solidFill>
            </a:endParaRPr>
          </a:p>
          <a:p>
            <a:pPr lvl="1"/>
            <a:r>
              <a:rPr lang="es-MX" dirty="0">
                <a:solidFill>
                  <a:schemeClr val="bg1"/>
                </a:solidFill>
              </a:rPr>
              <a:t>Importaciones Totales de Bienes</a:t>
            </a:r>
            <a:endParaRPr lang="es-AR" sz="1400" dirty="0">
              <a:solidFill>
                <a:schemeClr val="bg1"/>
              </a:solidFill>
            </a:endParaRPr>
          </a:p>
          <a:p>
            <a:pPr lvl="1"/>
            <a:r>
              <a:rPr lang="es-AR" dirty="0">
                <a:solidFill>
                  <a:schemeClr val="bg1"/>
                </a:solidFill>
              </a:rPr>
              <a:t>Tipo de cambio</a:t>
            </a:r>
            <a:endParaRPr lang="es-AR" sz="1400" dirty="0">
              <a:solidFill>
                <a:schemeClr val="bg1"/>
              </a:solidFill>
            </a:endParaRPr>
          </a:p>
          <a:p>
            <a:pPr lvl="1"/>
            <a:r>
              <a:rPr lang="es-MX" dirty="0">
                <a:solidFill>
                  <a:schemeClr val="bg1"/>
                </a:solidFill>
              </a:rPr>
              <a:t>Despachos de Cemento Portland</a:t>
            </a:r>
            <a:endParaRPr lang="es-AR" sz="1400" dirty="0">
              <a:solidFill>
                <a:schemeClr val="bg1"/>
              </a:solidFill>
            </a:endParaRPr>
          </a:p>
          <a:p>
            <a:pPr lvl="1"/>
            <a:r>
              <a:rPr lang="es-MX" dirty="0">
                <a:solidFill>
                  <a:schemeClr val="bg1"/>
                </a:solidFill>
              </a:rPr>
              <a:t>Ventas de Automóviles</a:t>
            </a:r>
            <a:endParaRPr lang="es-AR" sz="1400" dirty="0">
              <a:solidFill>
                <a:schemeClr val="bg1"/>
              </a:solidFill>
            </a:endParaRPr>
          </a:p>
          <a:p>
            <a:pPr lvl="1"/>
            <a:r>
              <a:rPr lang="es-MX" dirty="0">
                <a:solidFill>
                  <a:schemeClr val="bg1"/>
                </a:solidFill>
              </a:rPr>
              <a:t>Serie del PIB (Producto Interno Bruto)</a:t>
            </a:r>
            <a:endParaRPr lang="es-AR" sz="1400" dirty="0">
              <a:solidFill>
                <a:schemeClr val="bg1"/>
              </a:solidFill>
            </a:endParaRPr>
          </a:p>
          <a:p>
            <a:pPr lvl="1"/>
            <a:endParaRPr lang="es-AR" dirty="0"/>
          </a:p>
          <a:p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C30F9-2525-4A67-8965-13AB334D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función Demanda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B6C2BB-63EB-4879-926D-531D6B6A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>
                <a:solidFill>
                  <a:schemeClr val="bg1"/>
                </a:solidFill>
              </a:rPr>
              <a:t>En el estudio de la demanda debe estar definido: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El producto</a:t>
            </a:r>
          </a:p>
          <a:p>
            <a:pPr lvl="1"/>
            <a:endParaRPr lang="es-AR" dirty="0">
              <a:solidFill>
                <a:schemeClr val="bg1"/>
              </a:solidFill>
            </a:endParaRPr>
          </a:p>
          <a:p>
            <a:pPr lvl="1"/>
            <a:r>
              <a:rPr lang="es-AR" dirty="0">
                <a:solidFill>
                  <a:schemeClr val="bg1"/>
                </a:solidFill>
              </a:rPr>
              <a:t>Clientes</a:t>
            </a:r>
          </a:p>
          <a:p>
            <a:pPr lvl="1"/>
            <a:endParaRPr lang="es-AR" dirty="0">
              <a:solidFill>
                <a:schemeClr val="bg1"/>
              </a:solidFill>
            </a:endParaRPr>
          </a:p>
          <a:p>
            <a:pPr lvl="1"/>
            <a:r>
              <a:rPr lang="es-AR" dirty="0">
                <a:solidFill>
                  <a:schemeClr val="bg1"/>
                </a:solidFill>
              </a:rPr>
              <a:t>La capacidad instalada</a:t>
            </a:r>
          </a:p>
          <a:p>
            <a:pPr lvl="1"/>
            <a:endParaRPr lang="es-AR" dirty="0">
              <a:solidFill>
                <a:schemeClr val="bg1"/>
              </a:solidFill>
            </a:endParaRPr>
          </a:p>
          <a:p>
            <a:pPr lvl="1"/>
            <a:r>
              <a:rPr lang="es-AR" dirty="0">
                <a:solidFill>
                  <a:schemeClr val="bg1"/>
                </a:solidFill>
              </a:rPr>
              <a:t>Área geográfica</a:t>
            </a:r>
          </a:p>
          <a:p>
            <a:pPr lvl="1"/>
            <a:endParaRPr lang="es-AR" dirty="0">
              <a:solidFill>
                <a:schemeClr val="bg1"/>
              </a:solidFill>
            </a:endParaRPr>
          </a:p>
          <a:p>
            <a:pPr lvl="1"/>
            <a:r>
              <a:rPr lang="es-AR" dirty="0">
                <a:solidFill>
                  <a:schemeClr val="bg1"/>
                </a:solidFill>
              </a:rPr>
              <a:t>Tiempo</a:t>
            </a:r>
          </a:p>
          <a:p>
            <a:pPr lvl="1"/>
            <a:endParaRPr lang="es-AR" dirty="0">
              <a:solidFill>
                <a:schemeClr val="bg1"/>
              </a:solidFill>
            </a:endParaRPr>
          </a:p>
          <a:p>
            <a:pPr lvl="1"/>
            <a:r>
              <a:rPr lang="es-AR" dirty="0">
                <a:solidFill>
                  <a:schemeClr val="bg1"/>
                </a:solidFill>
              </a:rPr>
              <a:t>Plan de marketing</a:t>
            </a:r>
          </a:p>
          <a:p>
            <a:pPr lvl="1"/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6742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2887A-7D97-4F4F-A0F4-B4D0BDB0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funciones de demanda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5D11C-A6F6-4D36-97C9-EC2BEFDF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solidFill>
                  <a:schemeClr val="bg1"/>
                </a:solidFill>
              </a:rPr>
              <a:t>Demanda funcional 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 se compra por su función o cualidad</a:t>
            </a:r>
          </a:p>
          <a:p>
            <a:endParaRPr lang="es-A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Demanda no funcional  se compra por otros factores</a:t>
            </a:r>
          </a:p>
          <a:p>
            <a:pPr lvl="1"/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Por imitación </a:t>
            </a:r>
          </a:p>
          <a:p>
            <a:pPr lvl="1"/>
            <a:endParaRPr lang="es-A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Esnobismo (exclusividad)</a:t>
            </a:r>
          </a:p>
          <a:p>
            <a:pPr lvl="1"/>
            <a:endParaRPr lang="es-A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Demanda especulativa  Se compra por una rentabilidad futura</a:t>
            </a:r>
          </a:p>
          <a:p>
            <a:endParaRPr lang="es-A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Demanda irracional  se compra por urgencias o caprichos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2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7740A-D85C-4B89-B528-E037B461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Demanda según categoría de bienes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961B90-E6A9-4ACC-8EE0-AA2B30FD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Demanda de bienes no durables 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 se agotan con el primer uso/corto tiempo</a:t>
            </a:r>
          </a:p>
          <a:p>
            <a:pPr lvl="1"/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Precio del bien</a:t>
            </a:r>
          </a:p>
          <a:p>
            <a:pPr lvl="1"/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Tamaño del mercado</a:t>
            </a:r>
          </a:p>
          <a:p>
            <a:pPr lvl="1"/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Poder adquisitivo del consumidor</a:t>
            </a:r>
          </a:p>
          <a:p>
            <a:pPr lvl="1"/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El precio de bienes sustitutos y complementarios</a:t>
            </a:r>
          </a:p>
          <a:p>
            <a:endParaRPr lang="es-A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Ejemplo la demanda de nafta, de electricidad, diarios, </a:t>
            </a:r>
            <a:r>
              <a:rPr lang="es-AR" dirty="0" err="1">
                <a:solidFill>
                  <a:schemeClr val="bg1"/>
                </a:solidFill>
                <a:sym typeface="Wingdings" panose="05000000000000000000" pitchFamily="2" charset="2"/>
              </a:rPr>
              <a:t>etc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3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7740A-D85C-4B89-B528-E037B461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Demanda según categoría de bienes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961B90-E6A9-4ACC-8EE0-AA2B30FD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solidFill>
                  <a:schemeClr val="bg1"/>
                </a:solidFill>
              </a:rPr>
              <a:t>Demanda de bienes durables 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 se consumen en un horizonte temporal largo</a:t>
            </a:r>
          </a:p>
          <a:p>
            <a:pPr lvl="1"/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Precio del bien</a:t>
            </a:r>
          </a:p>
          <a:p>
            <a:pPr lvl="1"/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Número de hogares</a:t>
            </a:r>
          </a:p>
          <a:p>
            <a:pPr lvl="1"/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Número de viviendas con instalaciones disponibles</a:t>
            </a:r>
          </a:p>
          <a:p>
            <a:pPr lvl="1"/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Poder adquisitivo del consumidor</a:t>
            </a:r>
          </a:p>
          <a:p>
            <a:pPr lvl="1"/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Financiamiento (tasa de interés)</a:t>
            </a:r>
          </a:p>
          <a:p>
            <a:pPr lvl="1"/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Stock existentes</a:t>
            </a:r>
          </a:p>
          <a:p>
            <a:pPr lvl="1"/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Edad</a:t>
            </a:r>
          </a:p>
          <a:p>
            <a:endParaRPr lang="es-A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Ejemplo la demanda de autos, heladeras, computadoras, generadores solares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5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F7118-CC3A-4C5B-A3F3-88EB5F7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de estimación de la demanda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4BE682-1B4D-44AD-8581-DBCF1EE38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82809" cy="3599316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Métodos no econométricos 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 no proporcionan parámetros estadísticos</a:t>
            </a:r>
            <a:endParaRPr lang="es-AR" dirty="0">
              <a:solidFill>
                <a:schemeClr val="bg1"/>
              </a:solidFill>
            </a:endParaRPr>
          </a:p>
          <a:p>
            <a:pPr lvl="1"/>
            <a:r>
              <a:rPr lang="es-AR" dirty="0">
                <a:solidFill>
                  <a:schemeClr val="bg1"/>
                </a:solidFill>
              </a:rPr>
              <a:t>Trabajos de campo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Experimentos directos de mercado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Entrevistas/encuestas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Técnicas de suavización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Técnica de media móvil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Suavización exponencial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Método barométrico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Métodos econométricos</a:t>
            </a:r>
            <a:r>
              <a:rPr lang="es-AR" dirty="0">
                <a:solidFill>
                  <a:schemeClr val="bg1"/>
                </a:solidFill>
                <a:sym typeface="Wingdings" panose="05000000000000000000" pitchFamily="2" charset="2"/>
              </a:rPr>
              <a:t>  proporcionan parámetros estadísticos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8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no econométricos: Trabajo de campo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>
                <a:solidFill>
                  <a:schemeClr val="bg1"/>
                </a:solidFill>
              </a:rPr>
              <a:t>Entrevista / Encuesta</a:t>
            </a:r>
          </a:p>
          <a:p>
            <a:pPr lvl="1"/>
            <a:r>
              <a:rPr lang="es-AR" dirty="0">
                <a:solidFill>
                  <a:schemeClr val="bg1"/>
                </a:solidFill>
              </a:rPr>
              <a:t>Número de posibles clientes (TAMAÑO)</a:t>
            </a:r>
          </a:p>
          <a:p>
            <a:pPr lvl="1"/>
            <a:endParaRPr lang="es-AR" dirty="0">
              <a:solidFill>
                <a:schemeClr val="bg1"/>
              </a:solidFill>
            </a:endParaRPr>
          </a:p>
          <a:p>
            <a:pPr lvl="1"/>
            <a:r>
              <a:rPr lang="es-AR" dirty="0">
                <a:solidFill>
                  <a:schemeClr val="bg1"/>
                </a:solidFill>
              </a:rPr>
              <a:t>Características de los clientes (PERFIL)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Tipología del cliente: consumidor final o intermediario, gubernamental o privado, edad, sexo, profesión, situación económica, lugar geográfico, etc.</a:t>
            </a:r>
          </a:p>
          <a:p>
            <a:pPr lvl="2">
              <a:buNone/>
            </a:pPr>
            <a:endParaRPr lang="es-AR" dirty="0">
              <a:solidFill>
                <a:schemeClr val="bg1"/>
              </a:solidFill>
            </a:endParaRPr>
          </a:p>
          <a:p>
            <a:pPr lvl="1"/>
            <a:r>
              <a:rPr lang="es-AR" dirty="0">
                <a:solidFill>
                  <a:schemeClr val="bg1"/>
                </a:solidFill>
              </a:rPr>
              <a:t>Variables que influyen en la toma de decisión de comprar (HABITO)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La oportunidad que ofrece cada tipo de cliente en cuanto a poder de compra: precio que está dispuesto a pagar, volúmenes, frecuencia, regularidad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Los servicios que exige cada tipo de cliente: calidad, plazo, facilidades de pago</a:t>
            </a:r>
          </a:p>
          <a:p>
            <a:pPr lvl="2"/>
            <a:r>
              <a:rPr lang="es-AR" dirty="0">
                <a:solidFill>
                  <a:schemeClr val="bg1"/>
                </a:solidFill>
              </a:rPr>
              <a:t>Comportamiento, gustos y tendencias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2092</Words>
  <Application>Microsoft Office PowerPoint</Application>
  <PresentationFormat>Panorámica</PresentationFormat>
  <Paragraphs>534</Paragraphs>
  <Slides>31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AvenirNext</vt:lpstr>
      <vt:lpstr>Cambria Math</vt:lpstr>
      <vt:lpstr>inherit</vt:lpstr>
      <vt:lpstr>Times New Roman</vt:lpstr>
      <vt:lpstr>Trebuchet MS</vt:lpstr>
      <vt:lpstr>Berlín</vt:lpstr>
      <vt:lpstr>Módulo 1</vt:lpstr>
      <vt:lpstr>Proceso de decisión</vt:lpstr>
      <vt:lpstr>La función Demanda</vt:lpstr>
      <vt:lpstr>La función Demanda</vt:lpstr>
      <vt:lpstr>Tipos de funciones de demanda</vt:lpstr>
      <vt:lpstr>La Demanda según categoría de bienes</vt:lpstr>
      <vt:lpstr>La Demanda según categoría de bienes</vt:lpstr>
      <vt:lpstr>Métodos de estimación de la demanda</vt:lpstr>
      <vt:lpstr>Métodos no econométricos: Trabajo de campo</vt:lpstr>
      <vt:lpstr>Métodos no econométricos: Trabajo de campo</vt:lpstr>
      <vt:lpstr>Métodos no econométricos: Trabajo de campo</vt:lpstr>
      <vt:lpstr>EJERCICIO</vt:lpstr>
      <vt:lpstr>TENER EN CUENTA</vt:lpstr>
      <vt:lpstr>Ejemplos</vt:lpstr>
      <vt:lpstr>Métodos no econométricos: Trabajo de campo</vt:lpstr>
      <vt:lpstr>Método no econométrico: Experimento</vt:lpstr>
      <vt:lpstr>Método no econométrico: Experimento</vt:lpstr>
      <vt:lpstr>Métodos no econométricos: Proyecciones</vt:lpstr>
      <vt:lpstr>Métodos no econométricos: Proyecciones</vt:lpstr>
      <vt:lpstr>Métodos no econométricos: Proyecciones</vt:lpstr>
      <vt:lpstr>Métodos no econométricos: Proyecciones</vt:lpstr>
      <vt:lpstr>Método no econométrico: Técnicas de suavización</vt:lpstr>
      <vt:lpstr>Métodos no econométricos: Técnica de suavización- Media móvil</vt:lpstr>
      <vt:lpstr>Métodos no econométricos: Técnica de suavización- Media móvil</vt:lpstr>
      <vt:lpstr>Métodos no econométricos: Técnica de suavización- Media móvil</vt:lpstr>
      <vt:lpstr>Métodos no econométricos: Técnica de suavización- Suavización Exponencial</vt:lpstr>
      <vt:lpstr>Métodos no econométricos: Técnica de suavización- Suavización Exponencial</vt:lpstr>
      <vt:lpstr>Métodos no econométricos: Técnica de suavización- Suavización Exponencial</vt:lpstr>
      <vt:lpstr>Métodos no econométricos: Método barométrico</vt:lpstr>
      <vt:lpstr>Métodos no econométricos: Método barométrico</vt:lpstr>
      <vt:lpstr>Métodos no econométricos: Método barométrico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</dc:title>
  <dc:creator>Daniel Parisi</dc:creator>
  <cp:lastModifiedBy>Daniel Parisi</cp:lastModifiedBy>
  <cp:revision>1</cp:revision>
  <dcterms:created xsi:type="dcterms:W3CDTF">2020-05-19T02:48:48Z</dcterms:created>
  <dcterms:modified xsi:type="dcterms:W3CDTF">2020-08-18T19:53:22Z</dcterms:modified>
</cp:coreProperties>
</file>