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90" r:id="rId2"/>
    <p:sldId id="258"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7010400" cy="92964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s-AR"/>
          </a:p>
        </p:txBody>
      </p:sp>
      <p:sp>
        <p:nvSpPr>
          <p:cNvPr id="3" name="Marcador de fecha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FF36413-FA8C-435A-8719-720C67F3A3A1}" type="datetimeFigureOut">
              <a:rPr lang="es-AR" smtClean="0"/>
              <a:t>22/09/2020</a:t>
            </a:fld>
            <a:endParaRPr lang="es-AR"/>
          </a:p>
        </p:txBody>
      </p:sp>
      <p:sp>
        <p:nvSpPr>
          <p:cNvPr id="4" name="Marcador de pie de página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s-AR"/>
          </a:p>
        </p:txBody>
      </p:sp>
      <p:sp>
        <p:nvSpPr>
          <p:cNvPr id="5" name="Marcador de número de diapositiva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715E4E9-3D68-4691-B00D-C169265B3370}" type="slidenum">
              <a:rPr lang="es-AR" smtClean="0"/>
              <a:t>‹Nº›</a:t>
            </a:fld>
            <a:endParaRPr lang="es-AR"/>
          </a:p>
        </p:txBody>
      </p:sp>
    </p:spTree>
    <p:extLst>
      <p:ext uri="{BB962C8B-B14F-4D97-AF65-F5344CB8AC3E}">
        <p14:creationId xmlns:p14="http://schemas.microsoft.com/office/powerpoint/2010/main" val="3137297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1326734A-B6CE-4A01-BF79-6CEE4547BE7A}" type="datetimeFigureOut">
              <a:rPr lang="es-AR" smtClean="0"/>
              <a:t>22/09/2020</a:t>
            </a:fld>
            <a:endParaRPr lang="es-AR"/>
          </a:p>
        </p:txBody>
      </p:sp>
      <p:sp>
        <p:nvSpPr>
          <p:cNvPr id="4" name="Marcador de imagen de diapositiva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2527851-4BE3-44A2-8A86-255CF6912BF2}" type="slidenum">
              <a:rPr lang="es-AR" smtClean="0"/>
              <a:t>‹Nº›</a:t>
            </a:fld>
            <a:endParaRPr lang="es-AR"/>
          </a:p>
        </p:txBody>
      </p:sp>
    </p:spTree>
    <p:extLst>
      <p:ext uri="{BB962C8B-B14F-4D97-AF65-F5344CB8AC3E}">
        <p14:creationId xmlns:p14="http://schemas.microsoft.com/office/powerpoint/2010/main" val="1998733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D2527851-4BE3-44A2-8A86-255CF6912BF2}" type="slidenum">
              <a:rPr lang="es-AR" smtClean="0"/>
              <a:t>1</a:t>
            </a:fld>
            <a:endParaRPr lang="es-AR"/>
          </a:p>
        </p:txBody>
      </p:sp>
    </p:spTree>
    <p:extLst>
      <p:ext uri="{BB962C8B-B14F-4D97-AF65-F5344CB8AC3E}">
        <p14:creationId xmlns:p14="http://schemas.microsoft.com/office/powerpoint/2010/main" val="2618722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E83A7E58-8126-4086-B653-C93CFB97A33A}" type="datetimeFigureOut">
              <a:rPr lang="es-AR" smtClean="0"/>
              <a:t>22/09/2020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9CCF48C-A7E0-42FB-90D4-602AC0F25238}" type="slidenum">
              <a:rPr lang="es-AR" smtClean="0"/>
              <a:t>‹Nº›</a:t>
            </a:fld>
            <a:endParaRPr lang="es-AR"/>
          </a:p>
        </p:txBody>
      </p:sp>
    </p:spTree>
    <p:extLst>
      <p:ext uri="{BB962C8B-B14F-4D97-AF65-F5344CB8AC3E}">
        <p14:creationId xmlns:p14="http://schemas.microsoft.com/office/powerpoint/2010/main" val="280160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E83A7E58-8126-4086-B653-C93CFB97A33A}" type="datetimeFigureOut">
              <a:rPr lang="es-AR" smtClean="0"/>
              <a:t>22/09/2020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9CCF48C-A7E0-42FB-90D4-602AC0F25238}" type="slidenum">
              <a:rPr lang="es-AR" smtClean="0"/>
              <a:t>‹Nº›</a:t>
            </a:fld>
            <a:endParaRPr lang="es-AR"/>
          </a:p>
        </p:txBody>
      </p:sp>
    </p:spTree>
    <p:extLst>
      <p:ext uri="{BB962C8B-B14F-4D97-AF65-F5344CB8AC3E}">
        <p14:creationId xmlns:p14="http://schemas.microsoft.com/office/powerpoint/2010/main" val="108649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E83A7E58-8126-4086-B653-C93CFB97A33A}" type="datetimeFigureOut">
              <a:rPr lang="es-AR" smtClean="0"/>
              <a:t>22/09/2020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9CCF48C-A7E0-42FB-90D4-602AC0F25238}" type="slidenum">
              <a:rPr lang="es-AR" smtClean="0"/>
              <a:t>‹Nº›</a:t>
            </a:fld>
            <a:endParaRPr lang="es-AR"/>
          </a:p>
        </p:txBody>
      </p:sp>
    </p:spTree>
    <p:extLst>
      <p:ext uri="{BB962C8B-B14F-4D97-AF65-F5344CB8AC3E}">
        <p14:creationId xmlns:p14="http://schemas.microsoft.com/office/powerpoint/2010/main" val="1995202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E83A7E58-8126-4086-B653-C93CFB97A33A}" type="datetimeFigureOut">
              <a:rPr lang="es-AR" smtClean="0"/>
              <a:t>22/09/2020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9CCF48C-A7E0-42FB-90D4-602AC0F25238}" type="slidenum">
              <a:rPr lang="es-AR" smtClean="0"/>
              <a:t>‹Nº›</a:t>
            </a:fld>
            <a:endParaRPr lang="es-AR"/>
          </a:p>
        </p:txBody>
      </p:sp>
    </p:spTree>
    <p:extLst>
      <p:ext uri="{BB962C8B-B14F-4D97-AF65-F5344CB8AC3E}">
        <p14:creationId xmlns:p14="http://schemas.microsoft.com/office/powerpoint/2010/main" val="124293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E83A7E58-8126-4086-B653-C93CFB97A33A}" type="datetimeFigureOut">
              <a:rPr lang="es-AR" smtClean="0"/>
              <a:t>22/09/2020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69CCF48C-A7E0-42FB-90D4-602AC0F25238}" type="slidenum">
              <a:rPr lang="es-AR" smtClean="0"/>
              <a:t>‹Nº›</a:t>
            </a:fld>
            <a:endParaRPr lang="es-AR"/>
          </a:p>
        </p:txBody>
      </p:sp>
    </p:spTree>
    <p:extLst>
      <p:ext uri="{BB962C8B-B14F-4D97-AF65-F5344CB8AC3E}">
        <p14:creationId xmlns:p14="http://schemas.microsoft.com/office/powerpoint/2010/main" val="412087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E83A7E58-8126-4086-B653-C93CFB97A33A}" type="datetimeFigureOut">
              <a:rPr lang="es-AR" smtClean="0"/>
              <a:t>22/09/2020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9CCF48C-A7E0-42FB-90D4-602AC0F25238}" type="slidenum">
              <a:rPr lang="es-AR" smtClean="0"/>
              <a:t>‹Nº›</a:t>
            </a:fld>
            <a:endParaRPr lang="es-AR"/>
          </a:p>
        </p:txBody>
      </p:sp>
    </p:spTree>
    <p:extLst>
      <p:ext uri="{BB962C8B-B14F-4D97-AF65-F5344CB8AC3E}">
        <p14:creationId xmlns:p14="http://schemas.microsoft.com/office/powerpoint/2010/main" val="31843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E83A7E58-8126-4086-B653-C93CFB97A33A}" type="datetimeFigureOut">
              <a:rPr lang="es-AR" smtClean="0"/>
              <a:t>22/09/2020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69CCF48C-A7E0-42FB-90D4-602AC0F25238}" type="slidenum">
              <a:rPr lang="es-AR" smtClean="0"/>
              <a:t>‹Nº›</a:t>
            </a:fld>
            <a:endParaRPr lang="es-AR"/>
          </a:p>
        </p:txBody>
      </p:sp>
    </p:spTree>
    <p:extLst>
      <p:ext uri="{BB962C8B-B14F-4D97-AF65-F5344CB8AC3E}">
        <p14:creationId xmlns:p14="http://schemas.microsoft.com/office/powerpoint/2010/main" val="162671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E83A7E58-8126-4086-B653-C93CFB97A33A}" type="datetimeFigureOut">
              <a:rPr lang="es-AR" smtClean="0"/>
              <a:t>22/09/2020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69CCF48C-A7E0-42FB-90D4-602AC0F25238}" type="slidenum">
              <a:rPr lang="es-AR" smtClean="0"/>
              <a:t>‹Nº›</a:t>
            </a:fld>
            <a:endParaRPr lang="es-AR"/>
          </a:p>
        </p:txBody>
      </p:sp>
    </p:spTree>
    <p:extLst>
      <p:ext uri="{BB962C8B-B14F-4D97-AF65-F5344CB8AC3E}">
        <p14:creationId xmlns:p14="http://schemas.microsoft.com/office/powerpoint/2010/main" val="3314127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83A7E58-8126-4086-B653-C93CFB97A33A}" type="datetimeFigureOut">
              <a:rPr lang="es-AR" smtClean="0"/>
              <a:t>22/09/2020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69CCF48C-A7E0-42FB-90D4-602AC0F25238}" type="slidenum">
              <a:rPr lang="es-AR" smtClean="0"/>
              <a:t>‹Nº›</a:t>
            </a:fld>
            <a:endParaRPr lang="es-AR"/>
          </a:p>
        </p:txBody>
      </p:sp>
    </p:spTree>
    <p:extLst>
      <p:ext uri="{BB962C8B-B14F-4D97-AF65-F5344CB8AC3E}">
        <p14:creationId xmlns:p14="http://schemas.microsoft.com/office/powerpoint/2010/main" val="2012830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3A7E58-8126-4086-B653-C93CFB97A33A}" type="datetimeFigureOut">
              <a:rPr lang="es-AR" smtClean="0"/>
              <a:t>22/09/2020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9CCF48C-A7E0-42FB-90D4-602AC0F25238}" type="slidenum">
              <a:rPr lang="es-AR" smtClean="0"/>
              <a:t>‹Nº›</a:t>
            </a:fld>
            <a:endParaRPr lang="es-AR"/>
          </a:p>
        </p:txBody>
      </p:sp>
    </p:spTree>
    <p:extLst>
      <p:ext uri="{BB962C8B-B14F-4D97-AF65-F5344CB8AC3E}">
        <p14:creationId xmlns:p14="http://schemas.microsoft.com/office/powerpoint/2010/main" val="5469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83A7E58-8126-4086-B653-C93CFB97A33A}" type="datetimeFigureOut">
              <a:rPr lang="es-AR" smtClean="0"/>
              <a:t>22/09/2020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69CCF48C-A7E0-42FB-90D4-602AC0F25238}" type="slidenum">
              <a:rPr lang="es-AR" smtClean="0"/>
              <a:t>‹Nº›</a:t>
            </a:fld>
            <a:endParaRPr lang="es-AR"/>
          </a:p>
        </p:txBody>
      </p:sp>
    </p:spTree>
    <p:extLst>
      <p:ext uri="{BB962C8B-B14F-4D97-AF65-F5344CB8AC3E}">
        <p14:creationId xmlns:p14="http://schemas.microsoft.com/office/powerpoint/2010/main" val="40566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3A7E58-8126-4086-B653-C93CFB97A33A}" type="datetimeFigureOut">
              <a:rPr lang="es-AR" smtClean="0"/>
              <a:t>22/09/2020</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CF48C-A7E0-42FB-90D4-602AC0F25238}" type="slidenum">
              <a:rPr lang="es-AR" smtClean="0"/>
              <a:t>‹Nº›</a:t>
            </a:fld>
            <a:endParaRPr lang="es-AR"/>
          </a:p>
        </p:txBody>
      </p:sp>
    </p:spTree>
    <p:extLst>
      <p:ext uri="{BB962C8B-B14F-4D97-AF65-F5344CB8AC3E}">
        <p14:creationId xmlns:p14="http://schemas.microsoft.com/office/powerpoint/2010/main" val="922816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614410"/>
            <a:ext cx="9144000" cy="1571223"/>
          </a:xfrm>
        </p:spPr>
        <p:txBody>
          <a:bodyPr>
            <a:normAutofit fontScale="90000"/>
          </a:bodyPr>
          <a:lstStyle/>
          <a:p>
            <a:r>
              <a:rPr lang="es-ES" b="1" dirty="0" smtClean="0"/>
              <a:t/>
            </a:r>
            <a:br>
              <a:rPr lang="es-ES" b="1" dirty="0" smtClean="0"/>
            </a:br>
            <a:r>
              <a:rPr lang="es-ES" b="1" dirty="0" smtClean="0"/>
              <a:t/>
            </a:r>
            <a:br>
              <a:rPr lang="es-ES" b="1" dirty="0" smtClean="0"/>
            </a:br>
            <a:r>
              <a:rPr lang="es-ES" b="1" dirty="0"/>
              <a:t/>
            </a:r>
            <a:br>
              <a:rPr lang="es-ES" b="1" dirty="0"/>
            </a:br>
            <a:r>
              <a:rPr lang="es-ES" b="1" dirty="0" smtClean="0"/>
              <a:t/>
            </a:r>
            <a:br>
              <a:rPr lang="es-ES" b="1" dirty="0" smtClean="0"/>
            </a:br>
            <a:r>
              <a:rPr lang="es-ES" b="1" dirty="0"/>
              <a:t/>
            </a:r>
            <a:br>
              <a:rPr lang="es-ES" b="1" dirty="0"/>
            </a:br>
            <a:r>
              <a:rPr lang="es-ES" b="1" dirty="0" smtClean="0"/>
              <a:t/>
            </a:r>
            <a:br>
              <a:rPr lang="es-ES" b="1" dirty="0" smtClean="0"/>
            </a:br>
            <a:r>
              <a:rPr lang="es-ES" sz="4000" b="1" dirty="0" smtClean="0"/>
              <a:t>ESTRATEGIAS </a:t>
            </a:r>
            <a:r>
              <a:rPr lang="es-ES" sz="4000" b="1" dirty="0"/>
              <a:t>PARA  TOMA DE DECISIONES EN LA </a:t>
            </a:r>
            <a:r>
              <a:rPr lang="es-ES" sz="4000" b="1" dirty="0" smtClean="0"/>
              <a:t>EMPRESA</a:t>
            </a:r>
            <a:br>
              <a:rPr lang="es-ES" sz="4000" b="1" dirty="0" smtClean="0"/>
            </a:br>
            <a:r>
              <a:rPr lang="es-ES" sz="2700" b="1" dirty="0" smtClean="0"/>
              <a:t>Modalidad Virtual</a:t>
            </a:r>
            <a:endParaRPr lang="es-AR" sz="2700" dirty="0"/>
          </a:p>
        </p:txBody>
      </p:sp>
      <p:sp>
        <p:nvSpPr>
          <p:cNvPr id="3" name="Subtítulo 2"/>
          <p:cNvSpPr>
            <a:spLocks noGrp="1"/>
          </p:cNvSpPr>
          <p:nvPr>
            <p:ph type="subTitle" idx="1"/>
          </p:nvPr>
        </p:nvSpPr>
        <p:spPr>
          <a:xfrm>
            <a:off x="1524000" y="4185634"/>
            <a:ext cx="9144000" cy="2672366"/>
          </a:xfrm>
        </p:spPr>
        <p:txBody>
          <a:bodyPr>
            <a:normAutofit fontScale="92500" lnSpcReduction="20000"/>
          </a:bodyPr>
          <a:lstStyle/>
          <a:p>
            <a:endParaRPr lang="es-ES" dirty="0" smtClean="0"/>
          </a:p>
          <a:p>
            <a:r>
              <a:rPr lang="es-ES" sz="3000" b="1" i="1" dirty="0"/>
              <a:t>MODULO 4</a:t>
            </a:r>
            <a:endParaRPr lang="es-AR" sz="3000" dirty="0"/>
          </a:p>
          <a:p>
            <a:r>
              <a:rPr lang="es-ES" sz="3000" b="1" i="1" dirty="0"/>
              <a:t>     EL análisis de rentabilidad y la fijación de precios</a:t>
            </a:r>
            <a:endParaRPr lang="es-ES" sz="3000" dirty="0" smtClean="0"/>
          </a:p>
          <a:p>
            <a:endParaRPr lang="es-ES" dirty="0" smtClean="0"/>
          </a:p>
          <a:p>
            <a:r>
              <a:rPr lang="es-ES" dirty="0" smtClean="0"/>
              <a:t>Inés </a:t>
            </a:r>
            <a:r>
              <a:rPr lang="es-ES" dirty="0"/>
              <a:t>del Valle </a:t>
            </a:r>
            <a:r>
              <a:rPr lang="es-ES" dirty="0" smtClean="0"/>
              <a:t>Asis</a:t>
            </a:r>
          </a:p>
          <a:p>
            <a:endParaRPr lang="es-ES" dirty="0" smtClean="0"/>
          </a:p>
          <a:p>
            <a:r>
              <a:rPr lang="es-ES" i="1" dirty="0" smtClean="0"/>
              <a:t>Córdoba, </a:t>
            </a:r>
            <a:r>
              <a:rPr lang="es-ES" i="1" dirty="0" smtClean="0"/>
              <a:t>Septiembre de </a:t>
            </a:r>
            <a:r>
              <a:rPr lang="es-ES" i="1" dirty="0" smtClean="0"/>
              <a:t>Julio de 2020</a:t>
            </a:r>
            <a:endParaRPr lang="es-AR" i="1" dirty="0"/>
          </a:p>
        </p:txBody>
      </p:sp>
      <p:pic>
        <p:nvPicPr>
          <p:cNvPr id="5" name="image2.png" descr="C:\Users\Usuario\Desktop\BannerwebSE2020.png"/>
          <p:cNvPicPr/>
          <p:nvPr/>
        </p:nvPicPr>
        <p:blipFill>
          <a:blip r:embed="rId3"/>
          <a:srcRect/>
          <a:stretch>
            <a:fillRect/>
          </a:stretch>
        </p:blipFill>
        <p:spPr>
          <a:xfrm>
            <a:off x="2215166" y="-1"/>
            <a:ext cx="6954592" cy="2614411"/>
          </a:xfrm>
          <a:prstGeom prst="rect">
            <a:avLst/>
          </a:prstGeom>
          <a:ln/>
        </p:spPr>
      </p:pic>
    </p:spTree>
    <p:extLst>
      <p:ext uri="{BB962C8B-B14F-4D97-AF65-F5344CB8AC3E}">
        <p14:creationId xmlns:p14="http://schemas.microsoft.com/office/powerpoint/2010/main" val="1486111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0"/>
            <a:ext cx="12192000" cy="1163638"/>
          </a:xfrm>
        </p:spPr>
        <p:txBody>
          <a:bodyPr>
            <a:normAutofit fontScale="90000"/>
          </a:bodyPr>
          <a:lstStyle/>
          <a:p>
            <a:r>
              <a:rPr lang="es-ES_tradnl" altLang="es-AR" sz="3200" b="1" dirty="0"/>
              <a:t/>
            </a:r>
            <a:br>
              <a:rPr lang="es-ES_tradnl" altLang="es-AR" sz="3200" b="1" dirty="0"/>
            </a:br>
            <a:r>
              <a:rPr lang="es-ES_tradnl" altLang="es-AR" b="1" dirty="0"/>
              <a:t>Decisiones de precios y análisis de rentabilidad de la empresa (5)</a:t>
            </a:r>
            <a:br>
              <a:rPr lang="es-ES_tradnl" altLang="es-AR" b="1" dirty="0"/>
            </a:br>
            <a:endParaRPr lang="es-ES" altLang="es-AR" b="1" dirty="0"/>
          </a:p>
        </p:txBody>
      </p:sp>
      <p:sp>
        <p:nvSpPr>
          <p:cNvPr id="13315" name="Rectangle 3"/>
          <p:cNvSpPr>
            <a:spLocks noGrp="1" noChangeArrowheads="1"/>
          </p:cNvSpPr>
          <p:nvPr>
            <p:ph type="body" idx="1"/>
          </p:nvPr>
        </p:nvSpPr>
        <p:spPr>
          <a:xfrm>
            <a:off x="1524000" y="1341438"/>
            <a:ext cx="9144000" cy="5516562"/>
          </a:xfrm>
        </p:spPr>
        <p:txBody>
          <a:bodyPr/>
          <a:lstStyle/>
          <a:p>
            <a:pPr>
              <a:buFontTx/>
              <a:buNone/>
            </a:pPr>
            <a:endParaRPr lang="es-ES" altLang="es-AR" dirty="0" smtClean="0"/>
          </a:p>
          <a:p>
            <a:pPr>
              <a:buFontTx/>
              <a:buNone/>
            </a:pPr>
            <a:r>
              <a:rPr lang="es-ES" altLang="es-AR" dirty="0" smtClean="0"/>
              <a:t>                Funciones lineales                  Funciones curvilíneas</a:t>
            </a:r>
          </a:p>
        </p:txBody>
      </p:sp>
      <p:sp>
        <p:nvSpPr>
          <p:cNvPr id="13316"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graphicFrame>
        <p:nvGraphicFramePr>
          <p:cNvPr id="13317" name="Object 4"/>
          <p:cNvGraphicFramePr>
            <a:graphicFrameLocks noChangeAspect="1"/>
          </p:cNvGraphicFramePr>
          <p:nvPr/>
        </p:nvGraphicFramePr>
        <p:xfrm>
          <a:off x="2351088" y="3357563"/>
          <a:ext cx="3529012" cy="2824162"/>
        </p:xfrm>
        <a:graphic>
          <a:graphicData uri="http://schemas.openxmlformats.org/presentationml/2006/ole">
            <mc:AlternateContent xmlns:mc="http://schemas.openxmlformats.org/markup-compatibility/2006">
              <mc:Choice xmlns:v="urn:schemas-microsoft-com:vml" Requires="v">
                <p:oleObj spid="_x0000_s2076" r:id="rId3" imgW="3243072" imgH="2596896" progId="CorelDraw.Graphic.8">
                  <p:embed/>
                </p:oleObj>
              </mc:Choice>
              <mc:Fallback>
                <p:oleObj r:id="rId3" imgW="3243072" imgH="2596896" progId="CorelDraw.Graphic.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8" y="3357563"/>
                        <a:ext cx="3529012" cy="282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Rectangle 7"/>
          <p:cNvSpPr>
            <a:spLocks noChangeArrowheads="1"/>
          </p:cNvSpPr>
          <p:nvPr/>
        </p:nvSpPr>
        <p:spPr bwMode="auto">
          <a:xfrm>
            <a:off x="1524001" y="23204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graphicFrame>
        <p:nvGraphicFramePr>
          <p:cNvPr id="13319" name="Object 6"/>
          <p:cNvGraphicFramePr>
            <a:graphicFrameLocks noChangeAspect="1"/>
          </p:cNvGraphicFramePr>
          <p:nvPr/>
        </p:nvGraphicFramePr>
        <p:xfrm>
          <a:off x="6816726" y="3500439"/>
          <a:ext cx="3527425" cy="2706687"/>
        </p:xfrm>
        <a:graphic>
          <a:graphicData uri="http://schemas.openxmlformats.org/presentationml/2006/ole">
            <mc:AlternateContent xmlns:mc="http://schemas.openxmlformats.org/markup-compatibility/2006">
              <mc:Choice xmlns:v="urn:schemas-microsoft-com:vml" Requires="v">
                <p:oleObj spid="_x0000_s2077" r:id="rId5" imgW="3444240" imgH="2645664" progId="CorelDraw.Graphic.8">
                  <p:embed/>
                </p:oleObj>
              </mc:Choice>
              <mc:Fallback>
                <p:oleObj r:id="rId5" imgW="3444240" imgH="2645664" progId="CorelDraw.Graphic.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16726" y="3500439"/>
                        <a:ext cx="3527425" cy="27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1700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1"/>
            <a:ext cx="12192000" cy="1196975"/>
          </a:xfrm>
        </p:spPr>
        <p:txBody>
          <a:bodyPr>
            <a:normAutofit fontScale="90000"/>
          </a:bodyPr>
          <a:lstStyle/>
          <a:p>
            <a:r>
              <a:rPr lang="es-ES_tradnl" altLang="es-AR" sz="3200" b="1" dirty="0"/>
              <a:t/>
            </a:r>
            <a:br>
              <a:rPr lang="es-ES_tradnl" altLang="es-AR" sz="3200" b="1" dirty="0"/>
            </a:br>
            <a:r>
              <a:rPr lang="es-ES_tradnl" altLang="es-AR" b="1" dirty="0"/>
              <a:t>Decisiones de precios y análisis de rentabilidad de la empresa (6)</a:t>
            </a:r>
            <a:br>
              <a:rPr lang="es-ES_tradnl" altLang="es-AR" b="1" dirty="0"/>
            </a:br>
            <a:endParaRPr lang="es-ES" altLang="es-AR" b="1" dirty="0"/>
          </a:p>
        </p:txBody>
      </p:sp>
      <p:sp>
        <p:nvSpPr>
          <p:cNvPr id="14339" name="Rectangle 3"/>
          <p:cNvSpPr>
            <a:spLocks noGrp="1" noChangeArrowheads="1"/>
          </p:cNvSpPr>
          <p:nvPr>
            <p:ph type="body" idx="1"/>
          </p:nvPr>
        </p:nvSpPr>
        <p:spPr>
          <a:xfrm>
            <a:off x="0" y="1196976"/>
            <a:ext cx="12192000" cy="5661025"/>
          </a:xfrm>
        </p:spPr>
        <p:txBody>
          <a:bodyPr>
            <a:normAutofit lnSpcReduction="10000"/>
          </a:bodyPr>
          <a:lstStyle/>
          <a:p>
            <a:pPr>
              <a:lnSpc>
                <a:spcPct val="80000"/>
              </a:lnSpc>
              <a:buFontTx/>
              <a:buNone/>
            </a:pPr>
            <a:r>
              <a:rPr lang="es-ES_tradnl" altLang="es-AR" b="1" dirty="0"/>
              <a:t>Análisis de Rentabilidad</a:t>
            </a:r>
            <a:endParaRPr lang="es-ES_tradnl" altLang="es-AR" dirty="0"/>
          </a:p>
          <a:p>
            <a:pPr>
              <a:lnSpc>
                <a:spcPct val="80000"/>
              </a:lnSpc>
            </a:pPr>
            <a:r>
              <a:rPr lang="es-ES_tradnl" altLang="es-AR" dirty="0"/>
              <a:t>Es una aplicación del análisis de punto muerto para analizar los efectos de cambios en precios, costos y cantidades vendidas sobre los beneficios de la empresa: </a:t>
            </a:r>
            <a:r>
              <a:rPr lang="es-AR" altLang="es-AR" dirty="0"/>
              <a:t>IT = (BT+CF) / MCB</a:t>
            </a:r>
          </a:p>
          <a:p>
            <a:pPr>
              <a:lnSpc>
                <a:spcPct val="80000"/>
              </a:lnSpc>
              <a:buFontTx/>
              <a:buNone/>
            </a:pPr>
            <a:endParaRPr lang="es-AR" altLang="es-AR" dirty="0"/>
          </a:p>
          <a:p>
            <a:pPr>
              <a:lnSpc>
                <a:spcPct val="80000"/>
              </a:lnSpc>
              <a:buFontTx/>
              <a:buNone/>
            </a:pPr>
            <a:endParaRPr lang="es-AR" altLang="es-AR" dirty="0"/>
          </a:p>
          <a:p>
            <a:pPr>
              <a:lnSpc>
                <a:spcPct val="80000"/>
              </a:lnSpc>
              <a:buFontTx/>
              <a:buNone/>
            </a:pPr>
            <a:endParaRPr lang="es-AR" altLang="es-AR" dirty="0"/>
          </a:p>
          <a:p>
            <a:pPr>
              <a:lnSpc>
                <a:spcPct val="80000"/>
              </a:lnSpc>
              <a:buFontTx/>
              <a:buNone/>
            </a:pPr>
            <a:endParaRPr lang="es-AR" altLang="es-AR" dirty="0"/>
          </a:p>
          <a:p>
            <a:pPr>
              <a:lnSpc>
                <a:spcPct val="80000"/>
              </a:lnSpc>
              <a:buFontTx/>
              <a:buNone/>
            </a:pPr>
            <a:endParaRPr lang="es-ES_tradnl" altLang="es-AR" sz="2000" dirty="0"/>
          </a:p>
          <a:p>
            <a:pPr>
              <a:lnSpc>
                <a:spcPct val="80000"/>
              </a:lnSpc>
              <a:buFontTx/>
              <a:buNone/>
            </a:pPr>
            <a:endParaRPr lang="es-ES_tradnl" altLang="es-AR" sz="2000" dirty="0"/>
          </a:p>
          <a:p>
            <a:pPr>
              <a:lnSpc>
                <a:spcPct val="80000"/>
              </a:lnSpc>
              <a:buFontTx/>
              <a:buNone/>
            </a:pPr>
            <a:r>
              <a:rPr lang="es-ES_tradnl" altLang="es-AR" dirty="0"/>
              <a:t>Este análisis permite:</a:t>
            </a:r>
          </a:p>
          <a:p>
            <a:pPr>
              <a:lnSpc>
                <a:spcPct val="80000"/>
              </a:lnSpc>
            </a:pPr>
            <a:r>
              <a:rPr lang="es-ES_tradnl" altLang="es-AR" dirty="0"/>
              <a:t>Determinar un beneficio objetivo</a:t>
            </a:r>
            <a:endParaRPr lang="es-ES" altLang="es-AR" dirty="0"/>
          </a:p>
          <a:p>
            <a:pPr>
              <a:lnSpc>
                <a:spcPct val="80000"/>
              </a:lnSpc>
            </a:pPr>
            <a:r>
              <a:rPr lang="es-ES" altLang="es-AR" dirty="0"/>
              <a:t>Analizar los cambios requeridos en la demanda a partir de cambios objetivos en los precios, a fin de que la rentabilidad de la empresa mejore.</a:t>
            </a:r>
          </a:p>
        </p:txBody>
      </p:sp>
      <p:sp>
        <p:nvSpPr>
          <p:cNvPr id="14340" name="Rectangle 5"/>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sp>
        <p:nvSpPr>
          <p:cNvPr id="14341" name="Rectangle 7"/>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sp>
        <p:nvSpPr>
          <p:cNvPr id="14342" name="Rectangle 9"/>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graphicFrame>
        <p:nvGraphicFramePr>
          <p:cNvPr id="14343" name="Object 8"/>
          <p:cNvGraphicFramePr>
            <a:graphicFrameLocks noChangeAspect="1"/>
          </p:cNvGraphicFramePr>
          <p:nvPr/>
        </p:nvGraphicFramePr>
        <p:xfrm>
          <a:off x="4295775" y="2852739"/>
          <a:ext cx="3168650" cy="1704975"/>
        </p:xfrm>
        <a:graphic>
          <a:graphicData uri="http://schemas.openxmlformats.org/presentationml/2006/ole">
            <mc:AlternateContent xmlns:mc="http://schemas.openxmlformats.org/markup-compatibility/2006">
              <mc:Choice xmlns:v="urn:schemas-microsoft-com:vml" Requires="v">
                <p:oleObj spid="_x0000_s3088" r:id="rId3" imgW="3810000" imgH="2167128" progId="CorelDraw.Graphic.8">
                  <p:embed/>
                </p:oleObj>
              </mc:Choice>
              <mc:Fallback>
                <p:oleObj r:id="rId3" imgW="3810000" imgH="2167128" progId="CorelDraw.Graphic.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2852739"/>
                        <a:ext cx="31686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4" name="Rectangle 1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sp>
        <p:nvSpPr>
          <p:cNvPr id="14345" name="Rectangle 1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spTree>
    <p:extLst>
      <p:ext uri="{BB962C8B-B14F-4D97-AF65-F5344CB8AC3E}">
        <p14:creationId xmlns:p14="http://schemas.microsoft.com/office/powerpoint/2010/main" val="406938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12192000" cy="1125538"/>
          </a:xfrm>
        </p:spPr>
        <p:txBody>
          <a:bodyPr>
            <a:normAutofit fontScale="90000"/>
          </a:bodyPr>
          <a:lstStyle/>
          <a:p>
            <a:r>
              <a:rPr lang="es-ES_tradnl" altLang="es-AR" sz="3200" b="1" dirty="0"/>
              <a:t/>
            </a:r>
            <a:br>
              <a:rPr lang="es-ES_tradnl" altLang="es-AR" sz="3200" b="1" dirty="0"/>
            </a:br>
            <a:r>
              <a:rPr lang="es-ES_tradnl" altLang="es-AR" b="1" dirty="0"/>
              <a:t>Decisiones de precios y análisis de rentabilidad de la empresa (7)</a:t>
            </a:r>
            <a:br>
              <a:rPr lang="es-ES_tradnl" altLang="es-AR" b="1" dirty="0"/>
            </a:br>
            <a:endParaRPr lang="es-ES" altLang="es-AR" b="1" dirty="0"/>
          </a:p>
        </p:txBody>
      </p:sp>
      <p:sp>
        <p:nvSpPr>
          <p:cNvPr id="15363" name="Rectangle 3"/>
          <p:cNvSpPr>
            <a:spLocks noGrp="1" noChangeArrowheads="1"/>
          </p:cNvSpPr>
          <p:nvPr>
            <p:ph type="body" idx="1"/>
          </p:nvPr>
        </p:nvSpPr>
        <p:spPr>
          <a:xfrm>
            <a:off x="154546" y="1125538"/>
            <a:ext cx="11938716" cy="5732462"/>
          </a:xfrm>
        </p:spPr>
        <p:txBody>
          <a:bodyPr>
            <a:noAutofit/>
          </a:bodyPr>
          <a:lstStyle/>
          <a:p>
            <a:pPr>
              <a:lnSpc>
                <a:spcPct val="80000"/>
              </a:lnSpc>
              <a:buFontTx/>
              <a:buNone/>
            </a:pPr>
            <a:r>
              <a:rPr lang="es-ES" altLang="es-AR" sz="2400" b="1" dirty="0"/>
              <a:t>Decisiones de Precios en líneas de productos</a:t>
            </a:r>
            <a:endParaRPr lang="es-ES" altLang="es-AR" sz="2400" dirty="0"/>
          </a:p>
          <a:p>
            <a:pPr>
              <a:lnSpc>
                <a:spcPct val="80000"/>
              </a:lnSpc>
              <a:buFontTx/>
              <a:buNone/>
            </a:pPr>
            <a:r>
              <a:rPr lang="es-ES" altLang="es-AR" sz="2400" dirty="0" smtClean="0"/>
              <a:t>En </a:t>
            </a:r>
            <a:r>
              <a:rPr lang="es-ES" altLang="es-AR" sz="2400" dirty="0"/>
              <a:t>el caso </a:t>
            </a:r>
            <a:r>
              <a:rPr lang="es-ES" altLang="es-AR" sz="2400" dirty="0" err="1"/>
              <a:t>multiproducto</a:t>
            </a:r>
            <a:r>
              <a:rPr lang="es-ES" altLang="es-AR" sz="2400" dirty="0"/>
              <a:t> se debe hacer máxima la contribución al ingreso total y no la maximización de las ventas. Esto obedece a que cada producto posee:</a:t>
            </a:r>
          </a:p>
          <a:p>
            <a:pPr>
              <a:lnSpc>
                <a:spcPct val="80000"/>
              </a:lnSpc>
            </a:pPr>
            <a:r>
              <a:rPr lang="es-ES" altLang="es-AR" sz="2400" dirty="0"/>
              <a:t>Competencia  distinta</a:t>
            </a:r>
          </a:p>
          <a:p>
            <a:pPr>
              <a:lnSpc>
                <a:spcPct val="80000"/>
              </a:lnSpc>
            </a:pPr>
            <a:r>
              <a:rPr lang="es-ES" altLang="es-AR" sz="2400" dirty="0"/>
              <a:t>Elasticidades precios distinta</a:t>
            </a:r>
          </a:p>
          <a:p>
            <a:pPr>
              <a:lnSpc>
                <a:spcPct val="80000"/>
              </a:lnSpc>
            </a:pPr>
            <a:r>
              <a:rPr lang="es-ES" altLang="es-AR" sz="2400" dirty="0"/>
              <a:t>Dependencia de la situación de los otros productos de la línea, ya que son interdependientes</a:t>
            </a:r>
            <a:endParaRPr lang="es-AR" altLang="es-AR" sz="2400" dirty="0"/>
          </a:p>
          <a:p>
            <a:pPr>
              <a:lnSpc>
                <a:spcPct val="80000"/>
              </a:lnSpc>
              <a:buFontTx/>
              <a:buNone/>
            </a:pPr>
            <a:endParaRPr lang="es-AR" altLang="es-AR" sz="2400" dirty="0"/>
          </a:p>
          <a:p>
            <a:pPr>
              <a:lnSpc>
                <a:spcPct val="80000"/>
              </a:lnSpc>
              <a:buFontTx/>
              <a:buNone/>
            </a:pPr>
            <a:r>
              <a:rPr lang="es-AR" altLang="es-AR" sz="2400" dirty="0"/>
              <a:t>El margen Global se determina  ponderando los márgenes individuales de los productos de la mezcla por las participaciones relativas en las ventas en pesos o cantidades, según se desee. </a:t>
            </a:r>
            <a:endParaRPr lang="es-ES" altLang="es-AR" sz="2400" dirty="0"/>
          </a:p>
          <a:p>
            <a:pPr algn="ctr">
              <a:lnSpc>
                <a:spcPct val="80000"/>
              </a:lnSpc>
              <a:buFontTx/>
              <a:buNone/>
            </a:pPr>
            <a:r>
              <a:rPr lang="es-ES" altLang="es-AR" sz="2400" dirty="0"/>
              <a:t>MGCB = </a:t>
            </a:r>
            <a:r>
              <a:rPr lang="es-ES" altLang="es-AR" sz="2400" dirty="0">
                <a:sym typeface="Symbol" panose="05050102010706020507" pitchFamily="18" charset="2"/>
              </a:rPr>
              <a:t></a:t>
            </a:r>
            <a:r>
              <a:rPr lang="es-ES" altLang="es-AR" sz="2400" dirty="0"/>
              <a:t> MCB i * </a:t>
            </a:r>
            <a:r>
              <a:rPr lang="es-ES" altLang="es-AR" sz="2400" dirty="0" err="1"/>
              <a:t>ai</a:t>
            </a:r>
            <a:r>
              <a:rPr lang="es-ES" altLang="es-AR" sz="2400" dirty="0"/>
              <a:t>,   </a:t>
            </a:r>
            <a:r>
              <a:rPr lang="es-ES_tradnl" altLang="es-AR" sz="2400" dirty="0"/>
              <a:t>siendo: </a:t>
            </a:r>
          </a:p>
          <a:p>
            <a:pPr>
              <a:lnSpc>
                <a:spcPct val="80000"/>
              </a:lnSpc>
            </a:pPr>
            <a:r>
              <a:rPr lang="es-ES_tradnl" altLang="es-AR" sz="2400" dirty="0"/>
              <a:t>MCGB: margen de contribución global a los beneficios</a:t>
            </a:r>
            <a:endParaRPr lang="es-ES" altLang="es-AR" sz="2400" dirty="0"/>
          </a:p>
          <a:p>
            <a:pPr>
              <a:lnSpc>
                <a:spcPct val="80000"/>
              </a:lnSpc>
            </a:pPr>
            <a:r>
              <a:rPr lang="es-ES" altLang="es-AR" sz="2400" dirty="0" err="1"/>
              <a:t>MCBi</a:t>
            </a:r>
            <a:r>
              <a:rPr lang="es-ES" altLang="es-AR" sz="2400" dirty="0"/>
              <a:t> : margen de contribución del producto i</a:t>
            </a:r>
            <a:endParaRPr lang="es-ES_tradnl" altLang="es-AR" sz="2400" dirty="0"/>
          </a:p>
          <a:p>
            <a:pPr>
              <a:lnSpc>
                <a:spcPct val="80000"/>
              </a:lnSpc>
            </a:pPr>
            <a:r>
              <a:rPr lang="es-ES_tradnl" altLang="es-AR" sz="2400" dirty="0" err="1"/>
              <a:t>ai</a:t>
            </a:r>
            <a:r>
              <a:rPr lang="es-ES_tradnl" altLang="es-AR" sz="2400" dirty="0"/>
              <a:t>:: participación de las ventas del producto i en la venta de la mezcla de la línea de productos</a:t>
            </a:r>
            <a:endParaRPr lang="es-ES" altLang="es-AR" sz="2400" dirty="0"/>
          </a:p>
        </p:txBody>
      </p:sp>
    </p:spTree>
    <p:extLst>
      <p:ext uri="{BB962C8B-B14F-4D97-AF65-F5344CB8AC3E}">
        <p14:creationId xmlns:p14="http://schemas.microsoft.com/office/powerpoint/2010/main" val="3364617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1"/>
            <a:ext cx="12192000" cy="1296536"/>
          </a:xfrm>
        </p:spPr>
        <p:txBody>
          <a:bodyPr>
            <a:normAutofit fontScale="90000"/>
          </a:bodyPr>
          <a:lstStyle/>
          <a:p>
            <a:r>
              <a:rPr lang="es-ES_tradnl" altLang="es-AR" sz="3200" b="1" dirty="0"/>
              <a:t/>
            </a:r>
            <a:br>
              <a:rPr lang="es-ES_tradnl" altLang="es-AR" sz="3200" b="1" dirty="0"/>
            </a:br>
            <a:r>
              <a:rPr lang="es-ES_tradnl" altLang="es-AR" b="1" dirty="0"/>
              <a:t>Decisiones de precios y análisis de rentabilidad de la empresa (8)</a:t>
            </a:r>
            <a:br>
              <a:rPr lang="es-ES_tradnl" altLang="es-AR" b="1" dirty="0"/>
            </a:br>
            <a:endParaRPr lang="es-ES" altLang="es-AR" b="1" dirty="0"/>
          </a:p>
        </p:txBody>
      </p:sp>
      <p:sp>
        <p:nvSpPr>
          <p:cNvPr id="16387" name="Rectangle 3"/>
          <p:cNvSpPr>
            <a:spLocks noGrp="1" noChangeArrowheads="1"/>
          </p:cNvSpPr>
          <p:nvPr>
            <p:ph type="body" idx="1"/>
          </p:nvPr>
        </p:nvSpPr>
        <p:spPr>
          <a:xfrm>
            <a:off x="0" y="1023582"/>
            <a:ext cx="12192000" cy="5834417"/>
          </a:xfrm>
        </p:spPr>
        <p:txBody>
          <a:bodyPr>
            <a:normAutofit lnSpcReduction="10000"/>
          </a:bodyPr>
          <a:lstStyle/>
          <a:p>
            <a:pPr>
              <a:lnSpc>
                <a:spcPct val="80000"/>
              </a:lnSpc>
              <a:buFontTx/>
              <a:buNone/>
            </a:pPr>
            <a:endParaRPr lang="es-AR" altLang="es-AR" sz="2000" b="1" dirty="0"/>
          </a:p>
          <a:p>
            <a:pPr>
              <a:lnSpc>
                <a:spcPct val="80000"/>
              </a:lnSpc>
              <a:buFontTx/>
              <a:buNone/>
            </a:pPr>
            <a:r>
              <a:rPr lang="es-AR" altLang="es-AR" sz="2400" b="1" dirty="0"/>
              <a:t>Decisiones de precios con restricciones de recursos</a:t>
            </a:r>
            <a:endParaRPr lang="es-AR" altLang="es-AR" sz="2400" dirty="0"/>
          </a:p>
          <a:p>
            <a:pPr>
              <a:lnSpc>
                <a:spcPct val="80000"/>
              </a:lnSpc>
              <a:buFontTx/>
              <a:buNone/>
            </a:pPr>
            <a:r>
              <a:rPr lang="es-AR" altLang="es-AR" sz="2400" dirty="0"/>
              <a:t>Se presenta cuando la cantidad de productos que puede vender la empresa es superior a la capacidad requerida disponible para producirlos, existen cuatro criterios para reasignar el recurso escaso:</a:t>
            </a:r>
          </a:p>
          <a:p>
            <a:pPr>
              <a:lnSpc>
                <a:spcPct val="80000"/>
              </a:lnSpc>
            </a:pPr>
            <a:r>
              <a:rPr lang="es-AR" altLang="es-AR" sz="2400" b="1" dirty="0"/>
              <a:t>Criterio 1</a:t>
            </a:r>
            <a:r>
              <a:rPr lang="es-AR" altLang="es-AR" sz="2400" dirty="0"/>
              <a:t>: Asignación de recursos entre los productos de la línea según la diferencia precio, IMEV </a:t>
            </a:r>
            <a:r>
              <a:rPr lang="es-AR" altLang="es-AR" sz="2400" dirty="0" err="1"/>
              <a:t>ó</a:t>
            </a:r>
            <a:r>
              <a:rPr lang="es-AR" altLang="es-AR" sz="2400" dirty="0"/>
              <a:t> CV, que lleva a distribuir el recurso escaso en función de la contribución unitaria de cada producto. En esta metodología el recurso escaso se asigna a los productos de mayor contribución unitaria, hasta agotar su capacidad.</a:t>
            </a:r>
            <a:endParaRPr lang="es-AR" altLang="es-AR" sz="2400" b="1" dirty="0"/>
          </a:p>
          <a:p>
            <a:pPr>
              <a:lnSpc>
                <a:spcPct val="80000"/>
              </a:lnSpc>
            </a:pPr>
            <a:r>
              <a:rPr lang="es-AR" altLang="es-AR" sz="2400" b="1" dirty="0"/>
              <a:t>Criterio 2</a:t>
            </a:r>
            <a:r>
              <a:rPr lang="es-AR" altLang="es-AR" sz="2400" dirty="0"/>
              <a:t>: Asignación de recursos según la contribución total que el producto genera a los beneficios de la empresa. Esta metodología lleva a asignar el recurso escaso a los productos que signifiquen para la empresa una mayor contribución total a los beneficios.</a:t>
            </a:r>
            <a:endParaRPr lang="es-AR" altLang="es-AR" sz="2400" b="1" dirty="0"/>
          </a:p>
          <a:p>
            <a:pPr>
              <a:lnSpc>
                <a:spcPct val="80000"/>
              </a:lnSpc>
            </a:pPr>
            <a:r>
              <a:rPr lang="es-AR" altLang="es-AR" sz="2400" b="1" dirty="0"/>
              <a:t>Criterio 3</a:t>
            </a:r>
            <a:r>
              <a:rPr lang="es-AR" altLang="es-AR" sz="2400" dirty="0"/>
              <a:t>: Asignación de recursos según la proporción requerida por cada producto, para la producción relativa de cada uno de ellos en la demanda del mercado. En este caso se mantiene la proporción que corresponde a la necesidad de insumos en términos de la demanda original.</a:t>
            </a:r>
            <a:endParaRPr lang="es-AR" altLang="es-AR" sz="2400" b="1" dirty="0"/>
          </a:p>
          <a:p>
            <a:pPr>
              <a:lnSpc>
                <a:spcPct val="80000"/>
              </a:lnSpc>
            </a:pPr>
            <a:r>
              <a:rPr lang="es-AR" altLang="es-AR" sz="2400" b="1" dirty="0"/>
              <a:t>Criterio 4</a:t>
            </a:r>
            <a:r>
              <a:rPr lang="es-AR" altLang="es-AR" sz="2400" dirty="0"/>
              <a:t>: MCUR consiste en la asignación del recurso escaso en función de la contribución en $ por cada unidad de recurso escaso, de manera tal de asignar una mayor proporción a los productos que presenten mayor MCUR.</a:t>
            </a:r>
            <a:endParaRPr lang="es-ES" altLang="es-AR" sz="2400" dirty="0"/>
          </a:p>
        </p:txBody>
      </p:sp>
    </p:spTree>
    <p:extLst>
      <p:ext uri="{BB962C8B-B14F-4D97-AF65-F5344CB8AC3E}">
        <p14:creationId xmlns:p14="http://schemas.microsoft.com/office/powerpoint/2010/main" val="66021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24000" y="1"/>
            <a:ext cx="9144000" cy="1196975"/>
          </a:xfrm>
        </p:spPr>
        <p:txBody>
          <a:bodyPr>
            <a:normAutofit fontScale="90000"/>
          </a:bodyPr>
          <a:lstStyle/>
          <a:p>
            <a:r>
              <a:rPr lang="es-ES" altLang="es-AR" sz="3200" b="1" dirty="0"/>
              <a:t/>
            </a:r>
            <a:br>
              <a:rPr lang="es-ES" altLang="es-AR" sz="3200" b="1" dirty="0"/>
            </a:br>
            <a:r>
              <a:rPr lang="es-ES" altLang="es-AR" b="1" dirty="0"/>
              <a:t>Algunos casos de aplicación</a:t>
            </a:r>
            <a:br>
              <a:rPr lang="es-ES" altLang="es-AR" b="1" dirty="0"/>
            </a:br>
            <a:endParaRPr lang="es-ES" altLang="es-AR" b="1" dirty="0"/>
          </a:p>
        </p:txBody>
      </p:sp>
      <p:sp>
        <p:nvSpPr>
          <p:cNvPr id="17411" name="Rectangle 3"/>
          <p:cNvSpPr>
            <a:spLocks noGrp="1" noChangeArrowheads="1"/>
          </p:cNvSpPr>
          <p:nvPr>
            <p:ph type="body" idx="1"/>
          </p:nvPr>
        </p:nvSpPr>
        <p:spPr>
          <a:xfrm>
            <a:off x="1524000" y="1196976"/>
            <a:ext cx="9144000" cy="5661025"/>
          </a:xfrm>
        </p:spPr>
        <p:txBody>
          <a:bodyPr/>
          <a:lstStyle/>
          <a:p>
            <a:pPr>
              <a:lnSpc>
                <a:spcPct val="90000"/>
              </a:lnSpc>
              <a:buFontTx/>
              <a:buNone/>
            </a:pPr>
            <a:endParaRPr lang="es-ES" altLang="es-AR" b="1" dirty="0" smtClean="0"/>
          </a:p>
          <a:p>
            <a:pPr>
              <a:lnSpc>
                <a:spcPct val="90000"/>
              </a:lnSpc>
            </a:pPr>
            <a:r>
              <a:rPr lang="es-ES" altLang="es-AR" dirty="0" smtClean="0"/>
              <a:t>La fijación de los precios en función de los costos y la rentabilidad</a:t>
            </a:r>
          </a:p>
          <a:p>
            <a:pPr>
              <a:lnSpc>
                <a:spcPct val="90000"/>
              </a:lnSpc>
            </a:pPr>
            <a:endParaRPr lang="es-ES" altLang="es-AR" dirty="0" smtClean="0"/>
          </a:p>
          <a:p>
            <a:pPr>
              <a:lnSpc>
                <a:spcPct val="90000"/>
              </a:lnSpc>
            </a:pPr>
            <a:r>
              <a:rPr lang="es-ES" altLang="es-AR" dirty="0" smtClean="0"/>
              <a:t>Casos especiales de fijación de precios: </a:t>
            </a:r>
          </a:p>
          <a:p>
            <a:pPr lvl="1">
              <a:lnSpc>
                <a:spcPct val="90000"/>
              </a:lnSpc>
              <a:buFont typeface="Wingdings" panose="05000000000000000000" pitchFamily="2" charset="2"/>
              <a:buChar char="Ø"/>
            </a:pPr>
            <a:r>
              <a:rPr lang="es-ES" altLang="es-AR" sz="3200" dirty="0"/>
              <a:t>Decisiones de precios a partir de la curva de experiencia </a:t>
            </a:r>
          </a:p>
          <a:p>
            <a:pPr lvl="1">
              <a:lnSpc>
                <a:spcPct val="90000"/>
              </a:lnSpc>
              <a:buFont typeface="Wingdings" panose="05000000000000000000" pitchFamily="2" charset="2"/>
              <a:buChar char="Ø"/>
            </a:pPr>
            <a:r>
              <a:rPr lang="es-ES" altLang="es-AR" sz="3200" i="1" dirty="0"/>
              <a:t>Decisiones de precios para nuevos productos</a:t>
            </a:r>
          </a:p>
          <a:p>
            <a:pPr lvl="1">
              <a:lnSpc>
                <a:spcPct val="90000"/>
              </a:lnSpc>
              <a:buFont typeface="Wingdings" panose="05000000000000000000" pitchFamily="2" charset="2"/>
              <a:buChar char="Ø"/>
            </a:pPr>
            <a:r>
              <a:rPr lang="es-ES" altLang="es-AR" sz="3200" i="1" dirty="0"/>
              <a:t>Decisiones de precios para líneas de productos</a:t>
            </a:r>
          </a:p>
        </p:txBody>
      </p:sp>
    </p:spTree>
    <p:extLst>
      <p:ext uri="{BB962C8B-B14F-4D97-AF65-F5344CB8AC3E}">
        <p14:creationId xmlns:p14="http://schemas.microsoft.com/office/powerpoint/2010/main" val="381064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0" y="-38100"/>
            <a:ext cx="12192000" cy="1417638"/>
          </a:xfrm>
        </p:spPr>
        <p:txBody>
          <a:bodyPr/>
          <a:lstStyle/>
          <a:p>
            <a:r>
              <a:rPr lang="es-ES" altLang="es-AR" sz="4000" b="1" dirty="0"/>
              <a:t>La fijación de los precios.</a:t>
            </a:r>
            <a:br>
              <a:rPr lang="es-ES" altLang="es-AR" sz="4000" b="1" dirty="0"/>
            </a:br>
            <a:r>
              <a:rPr lang="es-ES" altLang="es-AR" sz="4000" b="1" dirty="0"/>
              <a:t>Los costos y la rentabilidad (1)</a:t>
            </a:r>
            <a:endParaRPr lang="es-AR" altLang="es-AR" sz="4000" b="1" dirty="0"/>
          </a:p>
        </p:txBody>
      </p:sp>
      <p:sp>
        <p:nvSpPr>
          <p:cNvPr id="13315" name="2 Marcador de contenido"/>
          <p:cNvSpPr>
            <a:spLocks noGrp="1"/>
          </p:cNvSpPr>
          <p:nvPr>
            <p:ph idx="1"/>
          </p:nvPr>
        </p:nvSpPr>
        <p:spPr>
          <a:xfrm>
            <a:off x="1524000" y="1341438"/>
            <a:ext cx="9144000" cy="5516562"/>
          </a:xfrm>
        </p:spPr>
        <p:txBody>
          <a:bodyPr/>
          <a:lstStyle/>
          <a:p>
            <a:pPr eaLnBrk="1" hangingPunct="1">
              <a:lnSpc>
                <a:spcPct val="90000"/>
              </a:lnSpc>
              <a:buFontTx/>
              <a:buNone/>
            </a:pPr>
            <a:r>
              <a:rPr lang="es-AR" altLang="es-AR" b="1"/>
              <a:t>Revisión del papel de los costos en la empresa:  </a:t>
            </a:r>
            <a:r>
              <a:rPr lang="es-AR" altLang="es-AR"/>
              <a:t>Su</a:t>
            </a:r>
            <a:r>
              <a:rPr lang="es-AR" altLang="es-AR" b="1"/>
              <a:t> </a:t>
            </a:r>
            <a:r>
              <a:rPr lang="es-AR" altLang="es-AR" i="1"/>
              <a:t>Tipología.</a:t>
            </a:r>
          </a:p>
          <a:p>
            <a:pPr eaLnBrk="1" hangingPunct="1">
              <a:lnSpc>
                <a:spcPct val="90000"/>
              </a:lnSpc>
              <a:buFontTx/>
              <a:buNone/>
            </a:pPr>
            <a:r>
              <a:rPr lang="es-AR" altLang="es-AR"/>
              <a:t>Desde la Contabilidad:</a:t>
            </a:r>
          </a:p>
          <a:p>
            <a:pPr eaLnBrk="1" hangingPunct="1">
              <a:lnSpc>
                <a:spcPct val="90000"/>
              </a:lnSpc>
            </a:pPr>
            <a:r>
              <a:rPr lang="es-AR" altLang="es-AR"/>
              <a:t>costo efectivo o costo stándard -costo a priori-</a:t>
            </a:r>
          </a:p>
          <a:p>
            <a:pPr eaLnBrk="1" hangingPunct="1">
              <a:lnSpc>
                <a:spcPct val="90000"/>
              </a:lnSpc>
            </a:pPr>
            <a:r>
              <a:rPr lang="es-AR" altLang="es-AR"/>
              <a:t>costo corriente o  costo de inversión</a:t>
            </a:r>
          </a:p>
          <a:p>
            <a:pPr eaLnBrk="1" hangingPunct="1">
              <a:lnSpc>
                <a:spcPct val="90000"/>
              </a:lnSpc>
            </a:pPr>
            <a:r>
              <a:rPr lang="es-AR" altLang="es-AR"/>
              <a:t>costo histórico o costo de reposición</a:t>
            </a:r>
          </a:p>
          <a:p>
            <a:pPr eaLnBrk="1" hangingPunct="1">
              <a:lnSpc>
                <a:spcPct val="90000"/>
              </a:lnSpc>
              <a:buFontTx/>
              <a:buNone/>
            </a:pPr>
            <a:r>
              <a:rPr lang="es-AR" altLang="es-AR"/>
              <a:t>Desde la Economía</a:t>
            </a:r>
          </a:p>
          <a:p>
            <a:pPr eaLnBrk="1" hangingPunct="1">
              <a:lnSpc>
                <a:spcPct val="90000"/>
              </a:lnSpc>
            </a:pPr>
            <a:r>
              <a:rPr lang="es-AR" altLang="es-AR"/>
              <a:t>costos en fijos y variables</a:t>
            </a:r>
          </a:p>
          <a:p>
            <a:pPr eaLnBrk="1" hangingPunct="1">
              <a:lnSpc>
                <a:spcPct val="90000"/>
              </a:lnSpc>
            </a:pPr>
            <a:r>
              <a:rPr lang="es-AR" altLang="es-AR"/>
              <a:t>casos especiales</a:t>
            </a:r>
            <a:endParaRPr lang="es-AR" altLang="es-AR" i="1"/>
          </a:p>
          <a:p>
            <a:pPr lvl="1" eaLnBrk="1" hangingPunct="1">
              <a:lnSpc>
                <a:spcPct val="90000"/>
              </a:lnSpc>
              <a:buFont typeface="Wingdings" panose="05000000000000000000" pitchFamily="2" charset="2"/>
              <a:buChar char="ü"/>
            </a:pPr>
            <a:r>
              <a:rPr lang="es-AR" altLang="es-AR" i="1" smtClean="0"/>
              <a:t>Costos semifijos y semivariables</a:t>
            </a:r>
          </a:p>
          <a:p>
            <a:pPr lvl="1" eaLnBrk="1" hangingPunct="1">
              <a:lnSpc>
                <a:spcPct val="90000"/>
              </a:lnSpc>
              <a:buFont typeface="Wingdings" panose="05000000000000000000" pitchFamily="2" charset="2"/>
              <a:buChar char="ü"/>
            </a:pPr>
            <a:r>
              <a:rPr lang="es-AR" altLang="es-AR" i="1" smtClean="0"/>
              <a:t>Costos fijos escalonados</a:t>
            </a:r>
          </a:p>
          <a:p>
            <a:pPr lvl="1" eaLnBrk="1" hangingPunct="1">
              <a:lnSpc>
                <a:spcPct val="90000"/>
              </a:lnSpc>
              <a:buFont typeface="Wingdings" panose="05000000000000000000" pitchFamily="2" charset="2"/>
              <a:buChar char="ü"/>
            </a:pPr>
            <a:r>
              <a:rPr lang="es-AR" altLang="es-AR" i="1" smtClean="0"/>
              <a:t>Costos continuos o costos uniformes. Costos</a:t>
            </a:r>
            <a:endParaRPr lang="es-AR" altLang="es-AR" smtClean="0"/>
          </a:p>
        </p:txBody>
      </p:sp>
    </p:spTree>
    <p:extLst>
      <p:ext uri="{BB962C8B-B14F-4D97-AF65-F5344CB8AC3E}">
        <p14:creationId xmlns:p14="http://schemas.microsoft.com/office/powerpoint/2010/main" val="170366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1524000" y="0"/>
            <a:ext cx="9144000" cy="1417638"/>
          </a:xfrm>
        </p:spPr>
        <p:txBody>
          <a:bodyPr/>
          <a:lstStyle/>
          <a:p>
            <a:r>
              <a:rPr lang="es-ES" altLang="es-AR" sz="4000" b="1"/>
              <a:t>La fijación de los precios.</a:t>
            </a:r>
            <a:br>
              <a:rPr lang="es-ES" altLang="es-AR" sz="4000" b="1"/>
            </a:br>
            <a:r>
              <a:rPr lang="es-ES" altLang="es-AR" sz="4000" b="1"/>
              <a:t>Los costos y la rentabilidad (2)</a:t>
            </a:r>
            <a:endParaRPr lang="es-AR" altLang="es-AR" sz="4000" b="1"/>
          </a:p>
        </p:txBody>
      </p:sp>
      <p:sp>
        <p:nvSpPr>
          <p:cNvPr id="14339" name="2 Marcador de contenido"/>
          <p:cNvSpPr>
            <a:spLocks noGrp="1"/>
          </p:cNvSpPr>
          <p:nvPr>
            <p:ph idx="1"/>
          </p:nvPr>
        </p:nvSpPr>
        <p:spPr>
          <a:xfrm>
            <a:off x="1524000" y="1600200"/>
            <a:ext cx="9144000" cy="5257800"/>
          </a:xfrm>
        </p:spPr>
        <p:txBody>
          <a:bodyPr/>
          <a:lstStyle/>
          <a:p>
            <a:pPr eaLnBrk="1" hangingPunct="1">
              <a:lnSpc>
                <a:spcPct val="80000"/>
              </a:lnSpc>
              <a:buFontTx/>
              <a:buNone/>
            </a:pPr>
            <a:r>
              <a:rPr lang="es-AR" altLang="es-AR" b="1" smtClean="0"/>
              <a:t>La fijación de precios en base a costos</a:t>
            </a:r>
          </a:p>
          <a:p>
            <a:pPr eaLnBrk="1" hangingPunct="1">
              <a:lnSpc>
                <a:spcPct val="80000"/>
              </a:lnSpc>
              <a:buFontTx/>
              <a:buNone/>
            </a:pPr>
            <a:endParaRPr lang="es-AR" altLang="es-AR" smtClean="0"/>
          </a:p>
          <a:p>
            <a:pPr eaLnBrk="1" hangingPunct="1">
              <a:lnSpc>
                <a:spcPct val="80000"/>
              </a:lnSpc>
              <a:buFontTx/>
              <a:buNone/>
            </a:pPr>
            <a:r>
              <a:rPr lang="es-AR" altLang="es-AR" smtClean="0"/>
              <a:t>Las empresas al establecer sus políticas de precios analizan y toman en cuenta tres concepciones diferentes acerca de los costos: </a:t>
            </a:r>
          </a:p>
          <a:p>
            <a:pPr eaLnBrk="1" hangingPunct="1">
              <a:lnSpc>
                <a:spcPct val="80000"/>
              </a:lnSpc>
              <a:buFontTx/>
              <a:buNone/>
            </a:pPr>
            <a:endParaRPr lang="es-AR" altLang="es-AR" smtClean="0"/>
          </a:p>
          <a:p>
            <a:pPr lvl="1" eaLnBrk="1" hangingPunct="1">
              <a:lnSpc>
                <a:spcPct val="80000"/>
              </a:lnSpc>
              <a:buFont typeface="Wingdings" panose="05000000000000000000" pitchFamily="2" charset="2"/>
              <a:buChar char="ü"/>
            </a:pPr>
            <a:r>
              <a:rPr lang="es-AR" altLang="es-AR" smtClean="0"/>
              <a:t>c</a:t>
            </a:r>
            <a:r>
              <a:rPr lang="es-AR" altLang="es-AR" b="1" smtClean="0"/>
              <a:t>osto del comprador, </a:t>
            </a:r>
          </a:p>
          <a:p>
            <a:pPr lvl="1">
              <a:lnSpc>
                <a:spcPct val="80000"/>
              </a:lnSpc>
              <a:buFont typeface="Wingdings" panose="05000000000000000000" pitchFamily="2" charset="2"/>
              <a:buChar char="ü"/>
            </a:pPr>
            <a:r>
              <a:rPr lang="es-AR" altLang="es-AR" b="1" smtClean="0"/>
              <a:t>costo de los rivales </a:t>
            </a:r>
          </a:p>
          <a:p>
            <a:pPr lvl="1" eaLnBrk="1" hangingPunct="1">
              <a:lnSpc>
                <a:spcPct val="80000"/>
              </a:lnSpc>
              <a:buFont typeface="Wingdings" panose="05000000000000000000" pitchFamily="2" charset="2"/>
              <a:buChar char="ü"/>
            </a:pPr>
            <a:r>
              <a:rPr lang="es-AR" altLang="es-AR" b="1" smtClean="0"/>
              <a:t> costo del vendedor</a:t>
            </a:r>
            <a:r>
              <a:rPr lang="es-AR" altLang="es-AR" smtClean="0"/>
              <a:t>:</a:t>
            </a:r>
            <a:endParaRPr lang="es-AR" altLang="es-AR" b="1" smtClean="0"/>
          </a:p>
          <a:p>
            <a:pPr algn="ctr" eaLnBrk="1" hangingPunct="1">
              <a:lnSpc>
                <a:spcPct val="80000"/>
              </a:lnSpc>
              <a:buFontTx/>
              <a:buNone/>
            </a:pPr>
            <a:endParaRPr lang="es-AR" altLang="es-AR" sz="2400" b="1"/>
          </a:p>
        </p:txBody>
      </p:sp>
    </p:spTree>
    <p:extLst>
      <p:ext uri="{BB962C8B-B14F-4D97-AF65-F5344CB8AC3E}">
        <p14:creationId xmlns:p14="http://schemas.microsoft.com/office/powerpoint/2010/main" val="445436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0" y="0"/>
            <a:ext cx="12192000" cy="1417638"/>
          </a:xfrm>
        </p:spPr>
        <p:txBody>
          <a:bodyPr/>
          <a:lstStyle/>
          <a:p>
            <a:pPr eaLnBrk="1" hangingPunct="1">
              <a:lnSpc>
                <a:spcPct val="80000"/>
              </a:lnSpc>
            </a:pPr>
            <a:r>
              <a:rPr lang="es-AR" altLang="es-AR" sz="4000" b="1" dirty="0"/>
              <a:t>Métodos de fijación de precios basados en márgenes sobre costos</a:t>
            </a:r>
          </a:p>
        </p:txBody>
      </p:sp>
      <p:sp>
        <p:nvSpPr>
          <p:cNvPr id="3" name="2 Marcador de contenido"/>
          <p:cNvSpPr>
            <a:spLocks noGrp="1"/>
          </p:cNvSpPr>
          <p:nvPr>
            <p:ph idx="1"/>
          </p:nvPr>
        </p:nvSpPr>
        <p:spPr>
          <a:xfrm>
            <a:off x="368489" y="1341438"/>
            <a:ext cx="11586949" cy="5516562"/>
          </a:xfrm>
        </p:spPr>
        <p:txBody>
          <a:bodyPr>
            <a:normAutofit lnSpcReduction="10000"/>
          </a:bodyPr>
          <a:lstStyle/>
          <a:p>
            <a:pPr eaLnBrk="1" hangingPunct="1">
              <a:lnSpc>
                <a:spcPct val="80000"/>
              </a:lnSpc>
              <a:buFont typeface="Arial" charset="0"/>
              <a:buChar char="•"/>
              <a:defRPr/>
            </a:pPr>
            <a:endParaRPr lang="es-AR" sz="2400" b="1" dirty="0"/>
          </a:p>
          <a:p>
            <a:pPr eaLnBrk="1" hangingPunct="1">
              <a:lnSpc>
                <a:spcPct val="80000"/>
              </a:lnSpc>
              <a:buFont typeface="Arial" charset="0"/>
              <a:buChar char="•"/>
              <a:defRPr/>
            </a:pPr>
            <a:r>
              <a:rPr lang="es-AR" b="1" dirty="0"/>
              <a:t>Método del full-</a:t>
            </a:r>
            <a:r>
              <a:rPr lang="es-AR" b="1" dirty="0" err="1"/>
              <a:t>cost</a:t>
            </a:r>
            <a:r>
              <a:rPr lang="es-AR" b="1" dirty="0"/>
              <a:t>: </a:t>
            </a:r>
            <a:r>
              <a:rPr lang="es-AR" dirty="0"/>
              <a:t>el precio se establece adicionando al </a:t>
            </a:r>
            <a:r>
              <a:rPr lang="es-AR" dirty="0" err="1"/>
              <a:t>CmeT</a:t>
            </a:r>
            <a:r>
              <a:rPr lang="es-AR" dirty="0"/>
              <a:t> un cierto margen porcentual (k) aplicado sobre dicho costo,</a:t>
            </a:r>
            <a:endParaRPr lang="en-US" dirty="0"/>
          </a:p>
          <a:p>
            <a:pPr algn="ctr" eaLnBrk="1" hangingPunct="1">
              <a:lnSpc>
                <a:spcPct val="80000"/>
              </a:lnSpc>
              <a:buFontTx/>
              <a:buNone/>
              <a:defRPr/>
            </a:pPr>
            <a:r>
              <a:rPr lang="en-US" dirty="0"/>
              <a:t>P = </a:t>
            </a:r>
            <a:r>
              <a:rPr lang="en-US" dirty="0" err="1"/>
              <a:t>CmeT</a:t>
            </a:r>
            <a:r>
              <a:rPr lang="en-US" dirty="0"/>
              <a:t> + (k*</a:t>
            </a:r>
            <a:r>
              <a:rPr lang="en-US" dirty="0" err="1"/>
              <a:t>CmeT</a:t>
            </a:r>
            <a:r>
              <a:rPr lang="en-US" dirty="0"/>
              <a:t>) = </a:t>
            </a:r>
            <a:r>
              <a:rPr lang="en-US" dirty="0" err="1"/>
              <a:t>CmeT</a:t>
            </a:r>
            <a:r>
              <a:rPr lang="en-US" dirty="0"/>
              <a:t> (1 + k)</a:t>
            </a:r>
            <a:endParaRPr lang="es-AR" b="1" dirty="0"/>
          </a:p>
          <a:p>
            <a:pPr eaLnBrk="1" hangingPunct="1">
              <a:lnSpc>
                <a:spcPct val="80000"/>
              </a:lnSpc>
              <a:buFont typeface="Arial" charset="0"/>
              <a:buChar char="•"/>
              <a:defRPr/>
            </a:pPr>
            <a:r>
              <a:rPr lang="es-AR" b="1" dirty="0"/>
              <a:t>Método del </a:t>
            </a:r>
            <a:r>
              <a:rPr lang="es-AR" b="1" dirty="0" err="1"/>
              <a:t>direct-cost</a:t>
            </a:r>
            <a:r>
              <a:rPr lang="es-AR" b="1" dirty="0"/>
              <a:t> o costo variable: </a:t>
            </a:r>
            <a:r>
              <a:rPr lang="es-AR" dirty="0"/>
              <a:t>se basa, únicamente, en los costos variables pues considera a los costos fijos como una carga global que soporta la empresa.    </a:t>
            </a:r>
          </a:p>
          <a:p>
            <a:pPr marL="0" indent="0">
              <a:lnSpc>
                <a:spcPct val="80000"/>
              </a:lnSpc>
              <a:buNone/>
              <a:defRPr/>
            </a:pPr>
            <a:r>
              <a:rPr lang="es-AR" dirty="0"/>
              <a:t>                                              CT = CVT + MCB</a:t>
            </a:r>
          </a:p>
          <a:p>
            <a:pPr algn="ctr" eaLnBrk="1" hangingPunct="1">
              <a:lnSpc>
                <a:spcPct val="80000"/>
              </a:lnSpc>
              <a:buFontTx/>
              <a:buNone/>
              <a:defRPr/>
            </a:pPr>
            <a:r>
              <a:rPr lang="es-AR" dirty="0"/>
              <a:t>Luego, el precio de un lote de producción de n unidades vendrá dado por:</a:t>
            </a:r>
            <a:endParaRPr lang="pt-BR" dirty="0"/>
          </a:p>
          <a:p>
            <a:pPr algn="ctr" eaLnBrk="1" hangingPunct="1">
              <a:lnSpc>
                <a:spcPct val="80000"/>
              </a:lnSpc>
              <a:buFontTx/>
              <a:buNone/>
              <a:defRPr/>
            </a:pPr>
            <a:r>
              <a:rPr lang="pt-BR" dirty="0"/>
              <a:t>P = CT/n = ( CVT + CFT + BN ) / n</a:t>
            </a:r>
            <a:endParaRPr lang="es-AR" b="1" dirty="0"/>
          </a:p>
          <a:p>
            <a:pPr eaLnBrk="1" hangingPunct="1">
              <a:lnSpc>
                <a:spcPct val="80000"/>
              </a:lnSpc>
              <a:buFont typeface="Arial" charset="0"/>
              <a:buChar char="•"/>
              <a:defRPr/>
            </a:pPr>
            <a:r>
              <a:rPr lang="es-AR" b="1" dirty="0"/>
              <a:t>Método de los costos </a:t>
            </a:r>
            <a:r>
              <a:rPr lang="es-AR" b="1" dirty="0" err="1"/>
              <a:t>estándards</a:t>
            </a:r>
            <a:r>
              <a:rPr lang="es-AR" b="1" dirty="0"/>
              <a:t>: </a:t>
            </a:r>
            <a:r>
              <a:rPr lang="es-AR" dirty="0"/>
              <a:t>se determina el precio de venta del producto.</a:t>
            </a:r>
            <a:endParaRPr lang="es-AR" b="1" dirty="0"/>
          </a:p>
          <a:p>
            <a:pPr algn="ctr" eaLnBrk="1" hangingPunct="1">
              <a:lnSpc>
                <a:spcPct val="80000"/>
              </a:lnSpc>
              <a:buFontTx/>
              <a:buNone/>
              <a:defRPr/>
            </a:pPr>
            <a:r>
              <a:rPr lang="es-AR" dirty="0"/>
              <a:t>P = </a:t>
            </a:r>
            <a:r>
              <a:rPr lang="es-AR" dirty="0" err="1"/>
              <a:t>CmeV</a:t>
            </a:r>
            <a:r>
              <a:rPr lang="es-AR" dirty="0"/>
              <a:t> + </a:t>
            </a:r>
            <a:r>
              <a:rPr lang="es-AR" dirty="0" err="1"/>
              <a:t>CmeF</a:t>
            </a:r>
            <a:r>
              <a:rPr lang="es-AR" dirty="0"/>
              <a:t> + x</a:t>
            </a:r>
          </a:p>
          <a:p>
            <a:pPr algn="ctr" eaLnBrk="1" hangingPunct="1">
              <a:lnSpc>
                <a:spcPct val="80000"/>
              </a:lnSpc>
              <a:buFontTx/>
              <a:buNone/>
              <a:defRPr/>
            </a:pPr>
            <a:r>
              <a:rPr lang="es-AR" dirty="0"/>
              <a:t>Generalmente, el </a:t>
            </a:r>
            <a:r>
              <a:rPr lang="es-AR" dirty="0" err="1"/>
              <a:t>CmeF+x</a:t>
            </a:r>
            <a:r>
              <a:rPr lang="es-AR" dirty="0"/>
              <a:t> se expresa como un porcentaje del precio de venta</a:t>
            </a:r>
          </a:p>
          <a:p>
            <a:pPr marL="0" indent="0">
              <a:buNone/>
              <a:defRPr/>
            </a:pPr>
            <a:endParaRPr lang="es-AR" dirty="0"/>
          </a:p>
        </p:txBody>
      </p:sp>
    </p:spTree>
    <p:extLst>
      <p:ext uri="{BB962C8B-B14F-4D97-AF65-F5344CB8AC3E}">
        <p14:creationId xmlns:p14="http://schemas.microsoft.com/office/powerpoint/2010/main" val="59886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614149" y="0"/>
            <a:ext cx="10053851" cy="1125538"/>
          </a:xfrm>
        </p:spPr>
        <p:txBody>
          <a:bodyPr/>
          <a:lstStyle/>
          <a:p>
            <a:r>
              <a:rPr lang="es-ES" altLang="es-AR" sz="4000" b="1" dirty="0"/>
              <a:t>Conceptos de Precios </a:t>
            </a:r>
            <a:endParaRPr lang="es-AR" altLang="es-AR" sz="4000" b="1" dirty="0"/>
          </a:p>
        </p:txBody>
      </p:sp>
      <p:sp>
        <p:nvSpPr>
          <p:cNvPr id="3" name="2 Marcador de contenido"/>
          <p:cNvSpPr>
            <a:spLocks noGrp="1"/>
          </p:cNvSpPr>
          <p:nvPr>
            <p:ph idx="1"/>
          </p:nvPr>
        </p:nvSpPr>
        <p:spPr>
          <a:xfrm>
            <a:off x="0" y="968991"/>
            <a:ext cx="12192000" cy="5889009"/>
          </a:xfrm>
        </p:spPr>
        <p:txBody>
          <a:bodyPr>
            <a:normAutofit/>
          </a:bodyPr>
          <a:lstStyle/>
          <a:p>
            <a:pPr eaLnBrk="1" hangingPunct="1">
              <a:lnSpc>
                <a:spcPct val="80000"/>
              </a:lnSpc>
              <a:buFont typeface="Arial" charset="0"/>
              <a:buChar char="•"/>
              <a:defRPr/>
            </a:pPr>
            <a:r>
              <a:rPr lang="es-AR" dirty="0"/>
              <a:t>El</a:t>
            </a:r>
            <a:r>
              <a:rPr lang="es-AR" b="1" dirty="0"/>
              <a:t> precio técnico </a:t>
            </a:r>
            <a:r>
              <a:rPr lang="es-AR" dirty="0"/>
              <a:t>es el precio que se corresponde con un nivel de actividad de la empresa ubicado en el umbral de rentabilidad en el sentido clásico o convencional. Esto significa un  ingreso total (IT) igual a los costos totales explícitos (CT). Con este criterio el ingreso total le permite cubrir sus costos explícitos, y solo más allá de Q(i) comienza a obtener un beneficio (contable) </a:t>
            </a:r>
          </a:p>
          <a:p>
            <a:pPr eaLnBrk="1" hangingPunct="1">
              <a:lnSpc>
                <a:spcPct val="80000"/>
              </a:lnSpc>
              <a:buFont typeface="Arial" charset="0"/>
              <a:buChar char="•"/>
              <a:defRPr/>
            </a:pPr>
            <a:r>
              <a:rPr lang="es-AR" dirty="0"/>
              <a:t>El </a:t>
            </a:r>
            <a:r>
              <a:rPr lang="es-AR" b="1" dirty="0"/>
              <a:t>precio mínimo</a:t>
            </a:r>
            <a:r>
              <a:rPr lang="es-AR" dirty="0"/>
              <a:t> es aquel que se iguala al costo medio variable del producto en cuestión. Es el precio que permite recuperar únicamente, los costos variables del proceso productivo o bien, el valor de reposición de los factores directamente incorporados a la producción.</a:t>
            </a:r>
          </a:p>
          <a:p>
            <a:pPr eaLnBrk="1" hangingPunct="1">
              <a:lnSpc>
                <a:spcPct val="80000"/>
              </a:lnSpc>
              <a:buFont typeface="Arial" charset="0"/>
              <a:buChar char="•"/>
              <a:defRPr/>
            </a:pPr>
            <a:r>
              <a:rPr lang="es-AR" dirty="0"/>
              <a:t>El </a:t>
            </a:r>
            <a:r>
              <a:rPr lang="es-AR" b="1" dirty="0"/>
              <a:t>precio objetivo</a:t>
            </a:r>
            <a:r>
              <a:rPr lang="es-AR" dirty="0"/>
              <a:t> es el precio técnico más una cierta retribución al capital invertido en la actividad, que se estima como una rentabilidad “normal” unitaria. En forma matemática:</a:t>
            </a:r>
          </a:p>
          <a:p>
            <a:pPr eaLnBrk="1" hangingPunct="1">
              <a:lnSpc>
                <a:spcPct val="80000"/>
              </a:lnSpc>
              <a:buFontTx/>
              <a:buNone/>
              <a:defRPr/>
            </a:pPr>
            <a:r>
              <a:rPr lang="es-AR" dirty="0"/>
              <a:t>                                    Precio objetivo = Precio técnico + ( R / D(e) )</a:t>
            </a:r>
          </a:p>
          <a:p>
            <a:pPr eaLnBrk="1" hangingPunct="1">
              <a:lnSpc>
                <a:spcPct val="80000"/>
              </a:lnSpc>
              <a:buFontTx/>
              <a:buNone/>
              <a:defRPr/>
            </a:pPr>
            <a:r>
              <a:rPr lang="es-AR" dirty="0"/>
              <a:t>       R : renta anual equivalente de un capital P a una tasa de interés i en un período de duración n, y D(e) es la demanda esperada.</a:t>
            </a:r>
            <a:endParaRPr lang="es-ES" dirty="0"/>
          </a:p>
          <a:p>
            <a:pPr marL="0" indent="0">
              <a:buNone/>
              <a:defRPr/>
            </a:pPr>
            <a:endParaRPr lang="es-AR" dirty="0"/>
          </a:p>
        </p:txBody>
      </p:sp>
    </p:spTree>
    <p:extLst>
      <p:ext uri="{BB962C8B-B14F-4D97-AF65-F5344CB8AC3E}">
        <p14:creationId xmlns:p14="http://schemas.microsoft.com/office/powerpoint/2010/main" val="1088745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22746" y="-4762"/>
            <a:ext cx="12169254" cy="1417638"/>
          </a:xfrm>
        </p:spPr>
        <p:txBody>
          <a:bodyPr/>
          <a:lstStyle/>
          <a:p>
            <a:r>
              <a:rPr lang="es-ES" altLang="es-AR" sz="4000" b="1" dirty="0"/>
              <a:t>La fijación de los precios</a:t>
            </a:r>
            <a:r>
              <a:rPr lang="es-ES" altLang="es-AR" sz="4000" b="1" dirty="0" smtClean="0"/>
              <a:t>.  Análisis </a:t>
            </a:r>
            <a:r>
              <a:rPr lang="es-ES" altLang="es-AR" sz="4000" b="1" dirty="0"/>
              <a:t>Gráfico </a:t>
            </a:r>
            <a:endParaRPr lang="es-AR" altLang="es-AR" sz="4000" b="1" dirty="0"/>
          </a:p>
        </p:txBody>
      </p:sp>
      <p:sp>
        <p:nvSpPr>
          <p:cNvPr id="17411" name="2 Marcador de contenido"/>
          <p:cNvSpPr>
            <a:spLocks noGrp="1"/>
          </p:cNvSpPr>
          <p:nvPr>
            <p:ph idx="1"/>
          </p:nvPr>
        </p:nvSpPr>
        <p:spPr>
          <a:xfrm>
            <a:off x="1524000" y="1412876"/>
            <a:ext cx="9144000" cy="5445125"/>
          </a:xfrm>
        </p:spPr>
        <p:txBody>
          <a:bodyPr/>
          <a:lstStyle/>
          <a:p>
            <a:pPr marL="0" indent="0">
              <a:buNone/>
            </a:pPr>
            <a:r>
              <a:rPr lang="es-ES" altLang="es-AR" dirty="0" smtClean="0"/>
              <a:t>Veamos en un gráfico los tres precios: </a:t>
            </a:r>
          </a:p>
          <a:p>
            <a:pPr marL="0" indent="0">
              <a:buNone/>
            </a:pPr>
            <a:endParaRPr lang="es-AR" altLang="es-AR" dirty="0" smtClean="0"/>
          </a:p>
        </p:txBody>
      </p:sp>
      <p:graphicFrame>
        <p:nvGraphicFramePr>
          <p:cNvPr id="17412" name="3 Objeto"/>
          <p:cNvGraphicFramePr>
            <a:graphicFrameLocks noChangeAspect="1"/>
          </p:cNvGraphicFramePr>
          <p:nvPr/>
        </p:nvGraphicFramePr>
        <p:xfrm>
          <a:off x="3359150" y="2346325"/>
          <a:ext cx="5938838" cy="4178300"/>
        </p:xfrm>
        <a:graphic>
          <a:graphicData uri="http://schemas.openxmlformats.org/presentationml/2006/ole">
            <mc:AlternateContent xmlns:mc="http://schemas.openxmlformats.org/markup-compatibility/2006">
              <mc:Choice xmlns:v="urn:schemas-microsoft-com:vml" Requires="v">
                <p:oleObj spid="_x0000_s4110" r:id="rId3" imgW="3441192" imgH="2420112" progId="CorelDraw.Graphic.8">
                  <p:embed/>
                </p:oleObj>
              </mc:Choice>
              <mc:Fallback>
                <p:oleObj r:id="rId3" imgW="3441192" imgH="2420112" progId="CorelDraw.Graphic.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150" y="2346325"/>
                        <a:ext cx="5938838"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0432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1690688"/>
          </a:xfrm>
        </p:spPr>
        <p:txBody>
          <a:bodyPr>
            <a:normAutofit fontScale="90000"/>
          </a:bodyPr>
          <a:lstStyle/>
          <a:p>
            <a:r>
              <a:rPr lang="es-AR" b="1" dirty="0" smtClean="0"/>
              <a:t>Módulo 4</a:t>
            </a:r>
            <a:br>
              <a:rPr lang="es-AR" b="1" dirty="0" smtClean="0"/>
            </a:br>
            <a:r>
              <a:rPr lang="es-ES" b="1" i="1" dirty="0" smtClean="0"/>
              <a:t>EL análisis de rentabilidad y la fijación de precios</a:t>
            </a:r>
            <a:endParaRPr lang="es-AR" b="1" dirty="0"/>
          </a:p>
        </p:txBody>
      </p:sp>
      <p:sp>
        <p:nvSpPr>
          <p:cNvPr id="3" name="Marcador de contenido 2"/>
          <p:cNvSpPr>
            <a:spLocks noGrp="1"/>
          </p:cNvSpPr>
          <p:nvPr>
            <p:ph idx="1"/>
          </p:nvPr>
        </p:nvSpPr>
        <p:spPr>
          <a:xfrm>
            <a:off x="838200" y="2292439"/>
            <a:ext cx="10515600" cy="4565560"/>
          </a:xfrm>
        </p:spPr>
        <p:txBody>
          <a:bodyPr/>
          <a:lstStyle/>
          <a:p>
            <a:pPr lvl="1"/>
            <a:r>
              <a:rPr lang="es-MX" altLang="es-AR" sz="2800" dirty="0" smtClean="0"/>
              <a:t>Importancia  de la fijación de precios</a:t>
            </a:r>
          </a:p>
          <a:p>
            <a:pPr lvl="1"/>
            <a:r>
              <a:rPr lang="es-MX" altLang="es-AR" sz="2800" dirty="0" smtClean="0"/>
              <a:t>Marco </a:t>
            </a:r>
            <a:r>
              <a:rPr lang="es-MX" altLang="es-AR" sz="2800" dirty="0"/>
              <a:t>conceptual</a:t>
            </a:r>
          </a:p>
          <a:p>
            <a:pPr lvl="1"/>
            <a:r>
              <a:rPr lang="es-MX" altLang="es-AR" sz="2800" dirty="0"/>
              <a:t>Decisiones de precios y análisis de rentabilidad de la empresa</a:t>
            </a:r>
          </a:p>
          <a:p>
            <a:pPr lvl="1"/>
            <a:r>
              <a:rPr lang="es-ES" altLang="es-AR" sz="2800" dirty="0"/>
              <a:t>La fijación de los precios en función de los costos y la rentabilidad</a:t>
            </a:r>
          </a:p>
          <a:p>
            <a:pPr lvl="1"/>
            <a:r>
              <a:rPr lang="es-ES" altLang="es-AR" sz="2800" dirty="0"/>
              <a:t>Casos especiales de fijación de precios</a:t>
            </a:r>
            <a:endParaRPr lang="es-MX" altLang="es-AR" sz="2800" dirty="0"/>
          </a:p>
          <a:p>
            <a:pPr lvl="2"/>
            <a:r>
              <a:rPr lang="es-MX" altLang="es-AR" sz="2400" dirty="0" smtClean="0"/>
              <a:t>La curva de experiencia</a:t>
            </a:r>
          </a:p>
          <a:p>
            <a:pPr lvl="2"/>
            <a:r>
              <a:rPr lang="es-MX" altLang="es-AR" sz="2400" dirty="0" smtClean="0"/>
              <a:t>Otros casos especiales: a partir del ciclo de vida del producto, para productos nuevos y líneas de productos</a:t>
            </a:r>
            <a:endParaRPr lang="es-AR" sz="2400" dirty="0"/>
          </a:p>
        </p:txBody>
      </p:sp>
    </p:spTree>
    <p:extLst>
      <p:ext uri="{BB962C8B-B14F-4D97-AF65-F5344CB8AC3E}">
        <p14:creationId xmlns:p14="http://schemas.microsoft.com/office/powerpoint/2010/main" val="2690226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0" y="0"/>
            <a:ext cx="12192000" cy="1417638"/>
          </a:xfrm>
        </p:spPr>
        <p:txBody>
          <a:bodyPr/>
          <a:lstStyle/>
          <a:p>
            <a:r>
              <a:rPr lang="es-ES" altLang="es-AR" sz="4000" b="1" dirty="0"/>
              <a:t>La fijación de precios en base a la rentabilidad </a:t>
            </a:r>
            <a:endParaRPr lang="es-AR" altLang="es-AR" sz="4000" b="1" dirty="0"/>
          </a:p>
        </p:txBody>
      </p:sp>
      <p:sp>
        <p:nvSpPr>
          <p:cNvPr id="3" name="2 Marcador de contenido"/>
          <p:cNvSpPr>
            <a:spLocks noGrp="1"/>
          </p:cNvSpPr>
          <p:nvPr>
            <p:ph idx="1"/>
          </p:nvPr>
        </p:nvSpPr>
        <p:spPr>
          <a:xfrm>
            <a:off x="0" y="1132764"/>
            <a:ext cx="12192000" cy="5725236"/>
          </a:xfrm>
        </p:spPr>
        <p:txBody>
          <a:bodyPr>
            <a:normAutofit lnSpcReduction="10000"/>
          </a:bodyPr>
          <a:lstStyle/>
          <a:p>
            <a:pPr eaLnBrk="1" hangingPunct="1">
              <a:lnSpc>
                <a:spcPct val="80000"/>
              </a:lnSpc>
              <a:buFontTx/>
              <a:buNone/>
              <a:defRPr/>
            </a:pPr>
            <a:endParaRPr lang="es-AR" sz="2400" dirty="0"/>
          </a:p>
          <a:p>
            <a:pPr eaLnBrk="1" hangingPunct="1">
              <a:lnSpc>
                <a:spcPct val="80000"/>
              </a:lnSpc>
              <a:buFontTx/>
              <a:buNone/>
              <a:defRPr/>
            </a:pPr>
            <a:r>
              <a:rPr lang="es-AR" dirty="0"/>
              <a:t>Las propuestas de fijación de precios en base a la rentabilidad han surgido de la aplicación de técnicas utilizadas en el análisis financiero. </a:t>
            </a:r>
          </a:p>
          <a:p>
            <a:pPr eaLnBrk="1" hangingPunct="1">
              <a:lnSpc>
                <a:spcPct val="80000"/>
              </a:lnSpc>
              <a:buFont typeface="Arial" charset="0"/>
              <a:buChar char="•"/>
              <a:defRPr/>
            </a:pPr>
            <a:r>
              <a:rPr lang="es-AR" b="1" dirty="0"/>
              <a:t>La rentabilidad óptima sobre la inversión (R.O.I.): </a:t>
            </a:r>
            <a:r>
              <a:rPr lang="es-AR" dirty="0"/>
              <a:t>consiste en determinar un precio objetivo rentabilidad para un cierto producto/s resultante/s de un proyecto. Así </a:t>
            </a:r>
            <a:endParaRPr lang="es-AR" b="1" dirty="0"/>
          </a:p>
          <a:p>
            <a:pPr algn="ctr" eaLnBrk="1" hangingPunct="1">
              <a:lnSpc>
                <a:spcPct val="80000"/>
              </a:lnSpc>
              <a:buFontTx/>
              <a:buNone/>
              <a:defRPr/>
            </a:pPr>
            <a:r>
              <a:rPr lang="pt-BR" dirty="0" err="1"/>
              <a:t>po</a:t>
            </a:r>
            <a:r>
              <a:rPr lang="pt-BR" dirty="0"/>
              <a:t>(i) = </a:t>
            </a:r>
            <a:r>
              <a:rPr lang="pt-BR" dirty="0" err="1"/>
              <a:t>CMeV</a:t>
            </a:r>
            <a:r>
              <a:rPr lang="pt-BR" dirty="0"/>
              <a:t> + {CFT / V(e)t } + { (</a:t>
            </a:r>
            <a:r>
              <a:rPr lang="pt-BR" dirty="0" err="1"/>
              <a:t>r.K</a:t>
            </a:r>
            <a:r>
              <a:rPr lang="pt-BR" dirty="0"/>
              <a:t>) / V(e)t }</a:t>
            </a:r>
            <a:endParaRPr lang="es-AR" dirty="0"/>
          </a:p>
          <a:p>
            <a:pPr eaLnBrk="1" hangingPunct="1">
              <a:lnSpc>
                <a:spcPct val="80000"/>
              </a:lnSpc>
              <a:buFontTx/>
              <a:buNone/>
              <a:defRPr/>
            </a:pPr>
            <a:r>
              <a:rPr lang="es-AR" dirty="0"/>
              <a:t>      donde K es el valor de los activos comprometidos en la producción.</a:t>
            </a:r>
          </a:p>
          <a:p>
            <a:pPr eaLnBrk="1" hangingPunct="1">
              <a:lnSpc>
                <a:spcPct val="80000"/>
              </a:lnSpc>
              <a:buFont typeface="Arial" charset="0"/>
              <a:buChar char="•"/>
              <a:defRPr/>
            </a:pPr>
            <a:r>
              <a:rPr lang="es-AR" b="1" dirty="0"/>
              <a:t>El método del </a:t>
            </a:r>
            <a:r>
              <a:rPr lang="es-AR" b="1" dirty="0" err="1"/>
              <a:t>mark</a:t>
            </a:r>
            <a:r>
              <a:rPr lang="es-AR" b="1" dirty="0"/>
              <a:t> up: </a:t>
            </a:r>
            <a:r>
              <a:rPr lang="es-AR" dirty="0"/>
              <a:t>parte del supuesto que la empresa fija una tasa de rentabilidad objetivo r* sobre el capital invertido. Dicha tasa permite calcular el </a:t>
            </a:r>
            <a:r>
              <a:rPr lang="es-AR" dirty="0" err="1"/>
              <a:t>mark</a:t>
            </a:r>
            <a:r>
              <a:rPr lang="es-AR" dirty="0"/>
              <a:t> up para llegar a determinar el precio de venta del producto.</a:t>
            </a:r>
            <a:endParaRPr lang="es-AR" b="1" dirty="0"/>
          </a:p>
          <a:p>
            <a:pPr algn="ctr" eaLnBrk="1" hangingPunct="1">
              <a:lnSpc>
                <a:spcPct val="80000"/>
              </a:lnSpc>
              <a:buFontTx/>
              <a:buNone/>
              <a:defRPr/>
            </a:pPr>
            <a:r>
              <a:rPr lang="en-US" dirty="0"/>
              <a:t>mark up = { CI / CT }. r*</a:t>
            </a:r>
            <a:endParaRPr lang="es-AR" dirty="0"/>
          </a:p>
          <a:p>
            <a:pPr algn="ctr" eaLnBrk="1" hangingPunct="1">
              <a:lnSpc>
                <a:spcPct val="80000"/>
              </a:lnSpc>
              <a:buFontTx/>
              <a:buNone/>
              <a:defRPr/>
            </a:pPr>
            <a:r>
              <a:rPr lang="es-AR" dirty="0"/>
              <a:t>donde: CI es el capital invertido y CT es el coto total.</a:t>
            </a:r>
          </a:p>
          <a:p>
            <a:pPr eaLnBrk="1" hangingPunct="1">
              <a:lnSpc>
                <a:spcPct val="80000"/>
              </a:lnSpc>
              <a:buFontTx/>
              <a:buNone/>
              <a:defRPr/>
            </a:pPr>
            <a:r>
              <a:rPr lang="es-AR" dirty="0"/>
              <a:t>    Y el precio de venta por cada unidad del producto será</a:t>
            </a:r>
            <a:endParaRPr lang="en-US" dirty="0"/>
          </a:p>
          <a:p>
            <a:pPr algn="ctr" eaLnBrk="1" hangingPunct="1">
              <a:lnSpc>
                <a:spcPct val="80000"/>
              </a:lnSpc>
              <a:buFontTx/>
              <a:buNone/>
              <a:defRPr/>
            </a:pPr>
            <a:r>
              <a:rPr lang="en-US" dirty="0"/>
              <a:t>P = </a:t>
            </a:r>
            <a:r>
              <a:rPr lang="en-US" dirty="0" err="1"/>
              <a:t>CMeV</a:t>
            </a:r>
            <a:r>
              <a:rPr lang="en-US" dirty="0"/>
              <a:t> + </a:t>
            </a:r>
            <a:r>
              <a:rPr lang="en-US" dirty="0" err="1"/>
              <a:t>CMeF</a:t>
            </a:r>
            <a:r>
              <a:rPr lang="en-US" dirty="0"/>
              <a:t> + (mark up * </a:t>
            </a:r>
            <a:r>
              <a:rPr lang="en-US" dirty="0" err="1"/>
              <a:t>CMeT</a:t>
            </a:r>
            <a:r>
              <a:rPr lang="en-US" dirty="0"/>
              <a:t>)</a:t>
            </a:r>
            <a:endParaRPr lang="es-ES" dirty="0"/>
          </a:p>
          <a:p>
            <a:pPr marL="0" indent="0">
              <a:buNone/>
              <a:defRPr/>
            </a:pPr>
            <a:endParaRPr lang="es-AR" dirty="0"/>
          </a:p>
        </p:txBody>
      </p:sp>
    </p:spTree>
    <p:extLst>
      <p:ext uri="{BB962C8B-B14F-4D97-AF65-F5344CB8AC3E}">
        <p14:creationId xmlns:p14="http://schemas.microsoft.com/office/powerpoint/2010/main" val="36231257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12192000" cy="1455313"/>
          </a:xfrm>
        </p:spPr>
        <p:txBody>
          <a:bodyPr/>
          <a:lstStyle/>
          <a:p>
            <a:pPr eaLnBrk="1" hangingPunct="1"/>
            <a:r>
              <a:rPr lang="es-ES" altLang="es-AR" sz="4000" b="1" dirty="0" smtClean="0"/>
              <a:t>Casos Especiales de Fijación de Precios</a:t>
            </a:r>
            <a:br>
              <a:rPr lang="es-ES" altLang="es-AR" sz="4000" b="1" dirty="0" smtClean="0"/>
            </a:br>
            <a:r>
              <a:rPr lang="es-ES" altLang="es-AR" sz="3200" b="1" dirty="0" smtClean="0"/>
              <a:t> </a:t>
            </a:r>
            <a:r>
              <a:rPr lang="es-ES" altLang="es-AR" sz="2800" b="1" dirty="0"/>
              <a:t>Decisiones de precios a partir de la curva de experiencia (1)</a:t>
            </a:r>
          </a:p>
        </p:txBody>
      </p:sp>
      <p:sp>
        <p:nvSpPr>
          <p:cNvPr id="9219" name="Rectangle 3"/>
          <p:cNvSpPr>
            <a:spLocks noGrp="1" noChangeArrowheads="1"/>
          </p:cNvSpPr>
          <p:nvPr>
            <p:ph type="body" idx="1"/>
          </p:nvPr>
        </p:nvSpPr>
        <p:spPr>
          <a:xfrm>
            <a:off x="95534" y="1455313"/>
            <a:ext cx="12096466" cy="5402687"/>
          </a:xfrm>
        </p:spPr>
        <p:txBody>
          <a:bodyPr>
            <a:normAutofit/>
          </a:bodyPr>
          <a:lstStyle/>
          <a:p>
            <a:pPr eaLnBrk="1" hangingPunct="1">
              <a:lnSpc>
                <a:spcPct val="80000"/>
              </a:lnSpc>
              <a:defRPr/>
            </a:pPr>
            <a:r>
              <a:rPr lang="es-ES" dirty="0"/>
              <a:t>Objetivo empresarial:  aumentar la participación en el mercado;  el precio es una de las variables que  pueden utilizarse para lograr ese objetivo porque al disminuirlo más aceleradamente que los competidores, la empresa puede aumentar su participación en el mercado. </a:t>
            </a:r>
          </a:p>
          <a:p>
            <a:pPr marL="0" indent="0">
              <a:lnSpc>
                <a:spcPct val="80000"/>
              </a:lnSpc>
              <a:buNone/>
              <a:defRPr/>
            </a:pPr>
            <a:endParaRPr lang="es-ES" dirty="0"/>
          </a:p>
          <a:p>
            <a:pPr eaLnBrk="1" hangingPunct="1">
              <a:lnSpc>
                <a:spcPct val="80000"/>
              </a:lnSpc>
              <a:defRPr/>
            </a:pPr>
            <a:r>
              <a:rPr lang="es-ES" dirty="0"/>
              <a:t>Una de las explicaciones mas utilizada para explicar la interrelación existente entre el precio, el volumen de ventas y la participación de la empresa en el mercado es el </a:t>
            </a:r>
            <a:r>
              <a:rPr lang="es-ES" b="1" dirty="0"/>
              <a:t>fenómeno de la experiencia; </a:t>
            </a:r>
            <a:r>
              <a:rPr lang="es-ES" dirty="0"/>
              <a:t> a partir de ello, se desarrolla la fijación de </a:t>
            </a:r>
            <a:r>
              <a:rPr lang="es-ES" b="1" dirty="0"/>
              <a:t>precios según el ciclo de vida del producto.</a:t>
            </a:r>
          </a:p>
          <a:p>
            <a:pPr marL="0" indent="0">
              <a:lnSpc>
                <a:spcPct val="80000"/>
              </a:lnSpc>
              <a:buNone/>
              <a:defRPr/>
            </a:pPr>
            <a:endParaRPr lang="es-ES" b="1" dirty="0"/>
          </a:p>
          <a:p>
            <a:pPr eaLnBrk="1" hangingPunct="1">
              <a:lnSpc>
                <a:spcPct val="80000"/>
              </a:lnSpc>
              <a:defRPr/>
            </a:pPr>
            <a:r>
              <a:rPr lang="es-ES" dirty="0"/>
              <a:t>Se derivó de la coexistencia de ejemplos empíricos de empresas que utilizan la curva de experiencia como una base de su marketing y estrategia de precios.</a:t>
            </a:r>
          </a:p>
          <a:p>
            <a:pPr eaLnBrk="1" hangingPunct="1">
              <a:lnSpc>
                <a:spcPct val="80000"/>
              </a:lnSpc>
              <a:buFontTx/>
              <a:buNone/>
              <a:defRPr/>
            </a:pPr>
            <a:endParaRPr lang="es-ES" dirty="0"/>
          </a:p>
        </p:txBody>
      </p:sp>
    </p:spTree>
    <p:extLst>
      <p:ext uri="{BB962C8B-B14F-4D97-AF65-F5344CB8AC3E}">
        <p14:creationId xmlns:p14="http://schemas.microsoft.com/office/powerpoint/2010/main" val="136291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12192000" cy="1417638"/>
          </a:xfrm>
        </p:spPr>
        <p:txBody>
          <a:bodyPr/>
          <a:lstStyle/>
          <a:p>
            <a:r>
              <a:rPr lang="es-ES" altLang="es-AR" sz="4000" b="1" dirty="0"/>
              <a:t>Casos Especiales de Fijación de Precios</a:t>
            </a:r>
            <a:br>
              <a:rPr lang="es-ES" altLang="es-AR" sz="4000" b="1" dirty="0"/>
            </a:br>
            <a:r>
              <a:rPr lang="es-ES" altLang="es-AR" sz="2800" b="1" dirty="0" smtClean="0"/>
              <a:t>Decisiones </a:t>
            </a:r>
            <a:r>
              <a:rPr lang="es-ES" altLang="es-AR" sz="2800" b="1" dirty="0"/>
              <a:t>de precios a partir de la curva de experiencia (2)</a:t>
            </a:r>
          </a:p>
        </p:txBody>
      </p:sp>
      <p:sp>
        <p:nvSpPr>
          <p:cNvPr id="10243" name="Rectangle 3"/>
          <p:cNvSpPr>
            <a:spLocks noGrp="1" noChangeArrowheads="1"/>
          </p:cNvSpPr>
          <p:nvPr>
            <p:ph type="body" idx="1"/>
          </p:nvPr>
        </p:nvSpPr>
        <p:spPr>
          <a:xfrm>
            <a:off x="163773" y="1557338"/>
            <a:ext cx="12028227" cy="5300662"/>
          </a:xfrm>
        </p:spPr>
        <p:txBody>
          <a:bodyPr>
            <a:noAutofit/>
          </a:bodyPr>
          <a:lstStyle/>
          <a:p>
            <a:pPr eaLnBrk="1" hangingPunct="1">
              <a:lnSpc>
                <a:spcPct val="90000"/>
              </a:lnSpc>
              <a:buFontTx/>
              <a:buNone/>
              <a:defRPr/>
            </a:pPr>
            <a:r>
              <a:rPr lang="es-ES" dirty="0"/>
              <a:t>Deben distinguirse dos aproximaciones a esta interrelación volumen creciente-reducción de costo:         </a:t>
            </a:r>
          </a:p>
          <a:p>
            <a:pPr eaLnBrk="1" hangingPunct="1">
              <a:lnSpc>
                <a:spcPct val="90000"/>
              </a:lnSpc>
              <a:defRPr/>
            </a:pPr>
            <a:endParaRPr lang="es-ES" dirty="0" smtClean="0"/>
          </a:p>
          <a:p>
            <a:pPr eaLnBrk="1" hangingPunct="1">
              <a:lnSpc>
                <a:spcPct val="90000"/>
              </a:lnSpc>
              <a:defRPr/>
            </a:pPr>
            <a:r>
              <a:rPr lang="es-ES" dirty="0" smtClean="0"/>
              <a:t>La </a:t>
            </a:r>
            <a:r>
              <a:rPr lang="es-ES" b="1" dirty="0"/>
              <a:t>curva de aprendizaje</a:t>
            </a:r>
            <a:r>
              <a:rPr lang="es-ES" dirty="0"/>
              <a:t>, o función de despegue o de progreso que muestra como los costos de manufactura, especialmente de mano de obra, bajan a medida que se incrementa el volumen (las industrias aéreas, químicas y de cámaras fotográficas han brindado numerosos casos empíricos que corroboran la existencia de la curva de aprendizaje).</a:t>
            </a:r>
          </a:p>
          <a:p>
            <a:pPr eaLnBrk="1" hangingPunct="1">
              <a:lnSpc>
                <a:spcPct val="90000"/>
              </a:lnSpc>
              <a:defRPr/>
            </a:pPr>
            <a:r>
              <a:rPr lang="es-ES" dirty="0" smtClean="0"/>
              <a:t>La </a:t>
            </a:r>
            <a:r>
              <a:rPr lang="es-ES" b="1" dirty="0"/>
              <a:t>curva de experiencia </a:t>
            </a:r>
            <a:r>
              <a:rPr lang="es-ES" dirty="0"/>
              <a:t>muestra cómo los costos unitarios totales de una línea de productos disminuyen a medida que se dobla el volumen acumulado (los casos en que ha sido verificada la curva de experiencia lo constituyen las industrias químicas y petroquímicas, entre otras).</a:t>
            </a:r>
            <a:br>
              <a:rPr lang="es-ES" dirty="0"/>
            </a:br>
            <a:endParaRPr lang="es-ES" dirty="0"/>
          </a:p>
        </p:txBody>
      </p:sp>
    </p:spTree>
    <p:extLst>
      <p:ext uri="{BB962C8B-B14F-4D97-AF65-F5344CB8AC3E}">
        <p14:creationId xmlns:p14="http://schemas.microsoft.com/office/powerpoint/2010/main" val="58617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12192000" cy="1417638"/>
          </a:xfrm>
        </p:spPr>
        <p:txBody>
          <a:bodyPr/>
          <a:lstStyle/>
          <a:p>
            <a:r>
              <a:rPr lang="es-ES" altLang="es-AR" sz="4000" b="1" dirty="0"/>
              <a:t>Casos Especiales de Fijación de Precios</a:t>
            </a:r>
            <a:br>
              <a:rPr lang="es-ES" altLang="es-AR" sz="4000" b="1" dirty="0"/>
            </a:br>
            <a:r>
              <a:rPr lang="es-ES" altLang="es-AR" sz="2800" b="1" dirty="0" smtClean="0"/>
              <a:t>Decisiones </a:t>
            </a:r>
            <a:r>
              <a:rPr lang="es-ES" altLang="es-AR" sz="2800" b="1" dirty="0"/>
              <a:t>de precios a partir de la curva de experiencia (3)</a:t>
            </a:r>
          </a:p>
        </p:txBody>
      </p:sp>
      <p:sp>
        <p:nvSpPr>
          <p:cNvPr id="21507" name="Rectangle 3"/>
          <p:cNvSpPr>
            <a:spLocks noGrp="1" noChangeArrowheads="1"/>
          </p:cNvSpPr>
          <p:nvPr>
            <p:ph type="body" idx="1"/>
          </p:nvPr>
        </p:nvSpPr>
        <p:spPr>
          <a:xfrm>
            <a:off x="1524000" y="1412876"/>
            <a:ext cx="9144000" cy="5445125"/>
          </a:xfrm>
        </p:spPr>
        <p:txBody>
          <a:bodyPr/>
          <a:lstStyle/>
          <a:p>
            <a:pPr algn="ctr" eaLnBrk="1" hangingPunct="1">
              <a:buFontTx/>
              <a:buNone/>
            </a:pPr>
            <a:r>
              <a:rPr lang="es-ES" altLang="es-AR" sz="2400"/>
              <a:t>Modelo precio-costo para Industria</a:t>
            </a:r>
          </a:p>
          <a:p>
            <a:pPr algn="ctr" eaLnBrk="1" hangingPunct="1">
              <a:buFontTx/>
              <a:buNone/>
            </a:pPr>
            <a:endParaRPr lang="es-ES" altLang="es-AR" smtClean="0"/>
          </a:p>
        </p:txBody>
      </p:sp>
      <p:grpSp>
        <p:nvGrpSpPr>
          <p:cNvPr id="21508" name="Group 4"/>
          <p:cNvGrpSpPr>
            <a:grpSpLocks noChangeAspect="1"/>
          </p:cNvGrpSpPr>
          <p:nvPr/>
        </p:nvGrpSpPr>
        <p:grpSpPr bwMode="auto">
          <a:xfrm>
            <a:off x="1524000" y="1989138"/>
            <a:ext cx="9144000" cy="4868862"/>
            <a:chOff x="2126" y="9294"/>
            <a:chExt cx="9360" cy="4140"/>
          </a:xfrm>
        </p:grpSpPr>
        <p:sp>
          <p:nvSpPr>
            <p:cNvPr id="21509" name="AutoShape 5"/>
            <p:cNvSpPr>
              <a:spLocks noChangeAspect="1" noChangeArrowheads="1"/>
            </p:cNvSpPr>
            <p:nvPr/>
          </p:nvSpPr>
          <p:spPr bwMode="auto">
            <a:xfrm>
              <a:off x="2126" y="9294"/>
              <a:ext cx="9360" cy="4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solidFill>
                  <a:srgbClr val="000000"/>
                </a:solidFill>
              </a:endParaRPr>
            </a:p>
          </p:txBody>
        </p:sp>
        <p:sp>
          <p:nvSpPr>
            <p:cNvPr id="21510" name="Text Box 6"/>
            <p:cNvSpPr txBox="1">
              <a:spLocks noChangeArrowheads="1"/>
            </p:cNvSpPr>
            <p:nvPr/>
          </p:nvSpPr>
          <p:spPr bwMode="auto">
            <a:xfrm>
              <a:off x="4898" y="11274"/>
              <a:ext cx="144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800">
                  <a:solidFill>
                    <a:srgbClr val="000000"/>
                  </a:solidFill>
                  <a:latin typeface="Times New Roman" panose="02020603050405020304" pitchFamily="18" charset="0"/>
                </a:rPr>
                <a:t>Costo de la curva de experiencia</a:t>
              </a:r>
              <a:endParaRPr lang="es-ES" altLang="es-AR" sz="1800">
                <a:solidFill>
                  <a:srgbClr val="000000"/>
                </a:solidFill>
              </a:endParaRPr>
            </a:p>
          </p:txBody>
        </p:sp>
        <p:sp>
          <p:nvSpPr>
            <p:cNvPr id="21511" name="Text Box 7"/>
            <p:cNvSpPr txBox="1">
              <a:spLocks noChangeArrowheads="1"/>
            </p:cNvSpPr>
            <p:nvPr/>
          </p:nvSpPr>
          <p:spPr bwMode="auto">
            <a:xfrm>
              <a:off x="6878" y="10554"/>
              <a:ext cx="144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800">
                  <a:solidFill>
                    <a:srgbClr val="000000"/>
                  </a:solidFill>
                  <a:latin typeface="Times New Roman" panose="02020603050405020304" pitchFamily="18" charset="0"/>
                </a:rPr>
                <a:t>Precio de la curva de experiencia</a:t>
              </a:r>
              <a:endParaRPr lang="es-ES" altLang="es-AR" sz="1800">
                <a:solidFill>
                  <a:srgbClr val="000000"/>
                </a:solidFill>
              </a:endParaRPr>
            </a:p>
          </p:txBody>
        </p:sp>
        <p:sp>
          <p:nvSpPr>
            <p:cNvPr id="21512" name="Text Box 8"/>
            <p:cNvSpPr txBox="1">
              <a:spLocks noChangeArrowheads="1"/>
            </p:cNvSpPr>
            <p:nvPr/>
          </p:nvSpPr>
          <p:spPr bwMode="auto">
            <a:xfrm>
              <a:off x="5438" y="12894"/>
              <a:ext cx="3132"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800">
                  <a:solidFill>
                    <a:srgbClr val="000000"/>
                  </a:solidFill>
                  <a:latin typeface="Times New Roman" panose="02020603050405020304" pitchFamily="18" charset="0"/>
                </a:rPr>
                <a:t>Volumen acumulado (logaritmo)</a:t>
              </a:r>
              <a:endParaRPr lang="es-ES" altLang="es-AR" sz="1800">
                <a:solidFill>
                  <a:srgbClr val="000000"/>
                </a:solidFill>
              </a:endParaRPr>
            </a:p>
          </p:txBody>
        </p:sp>
        <p:sp>
          <p:nvSpPr>
            <p:cNvPr id="21513" name="Text Box 9"/>
            <p:cNvSpPr txBox="1">
              <a:spLocks noChangeArrowheads="1"/>
            </p:cNvSpPr>
            <p:nvPr/>
          </p:nvSpPr>
          <p:spPr bwMode="auto">
            <a:xfrm>
              <a:off x="3566" y="9294"/>
              <a:ext cx="1440" cy="7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800">
                  <a:solidFill>
                    <a:srgbClr val="000000"/>
                  </a:solidFill>
                  <a:latin typeface="Times New Roman" panose="02020603050405020304" pitchFamily="18" charset="0"/>
                </a:rPr>
                <a:t>Costo o precio por unidad (logaritmo)</a:t>
              </a:r>
              <a:endParaRPr lang="es-ES" altLang="es-AR" sz="1800">
                <a:solidFill>
                  <a:srgbClr val="000000"/>
                </a:solidFill>
              </a:endParaRPr>
            </a:p>
          </p:txBody>
        </p:sp>
        <p:sp>
          <p:nvSpPr>
            <p:cNvPr id="21514" name="Line 10"/>
            <p:cNvSpPr>
              <a:spLocks noChangeShapeType="1"/>
            </p:cNvSpPr>
            <p:nvPr/>
          </p:nvSpPr>
          <p:spPr bwMode="auto">
            <a:xfrm>
              <a:off x="4826" y="9474"/>
              <a:ext cx="1" cy="34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1515" name="Line 11"/>
            <p:cNvSpPr>
              <a:spLocks noChangeShapeType="1"/>
            </p:cNvSpPr>
            <p:nvPr/>
          </p:nvSpPr>
          <p:spPr bwMode="auto">
            <a:xfrm flipV="1">
              <a:off x="4826" y="12895"/>
              <a:ext cx="414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1516" name="Line 12"/>
            <p:cNvSpPr>
              <a:spLocks noChangeShapeType="1"/>
            </p:cNvSpPr>
            <p:nvPr/>
          </p:nvSpPr>
          <p:spPr bwMode="auto">
            <a:xfrm>
              <a:off x="4830" y="10734"/>
              <a:ext cx="3308" cy="10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AR"/>
            </a:p>
          </p:txBody>
        </p:sp>
        <p:sp>
          <p:nvSpPr>
            <p:cNvPr id="21517" name="Freeform 13"/>
            <p:cNvSpPr>
              <a:spLocks/>
            </p:cNvSpPr>
            <p:nvPr/>
          </p:nvSpPr>
          <p:spPr bwMode="auto">
            <a:xfrm>
              <a:off x="4841" y="10374"/>
              <a:ext cx="3240" cy="1260"/>
            </a:xfrm>
            <a:custGeom>
              <a:avLst/>
              <a:gdLst>
                <a:gd name="T0" fmla="*/ 0 w 3240"/>
                <a:gd name="T1" fmla="*/ 0 h 1260"/>
                <a:gd name="T2" fmla="*/ 1080 w 3240"/>
                <a:gd name="T3" fmla="*/ 0 h 1260"/>
                <a:gd name="T4" fmla="*/ 2160 w 3240"/>
                <a:gd name="T5" fmla="*/ 900 h 1260"/>
                <a:gd name="T6" fmla="*/ 3240 w 3240"/>
                <a:gd name="T7" fmla="*/ 1260 h 12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40" h="1260">
                  <a:moveTo>
                    <a:pt x="0" y="0"/>
                  </a:moveTo>
                  <a:lnTo>
                    <a:pt x="1080" y="0"/>
                  </a:lnTo>
                  <a:lnTo>
                    <a:pt x="2160" y="900"/>
                  </a:lnTo>
                  <a:lnTo>
                    <a:pt x="3240" y="12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s-AR"/>
            </a:p>
          </p:txBody>
        </p:sp>
      </p:grpSp>
    </p:spTree>
    <p:extLst>
      <p:ext uri="{BB962C8B-B14F-4D97-AF65-F5344CB8AC3E}">
        <p14:creationId xmlns:p14="http://schemas.microsoft.com/office/powerpoint/2010/main" val="473860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12192000" cy="1417638"/>
          </a:xfrm>
        </p:spPr>
        <p:txBody>
          <a:bodyPr/>
          <a:lstStyle/>
          <a:p>
            <a:r>
              <a:rPr lang="es-ES" altLang="es-AR" sz="4000" b="1" dirty="0"/>
              <a:t>Casos Especiales de Fijación de Precios</a:t>
            </a:r>
            <a:br>
              <a:rPr lang="es-ES" altLang="es-AR" sz="4000" b="1" dirty="0"/>
            </a:br>
            <a:r>
              <a:rPr lang="es-ES" altLang="es-AR" sz="2800" b="1" dirty="0" smtClean="0"/>
              <a:t>Decisiones </a:t>
            </a:r>
            <a:r>
              <a:rPr lang="es-ES" altLang="es-AR" sz="2800" b="1" dirty="0"/>
              <a:t>de precios a partir de la curva de experiencia (4)</a:t>
            </a:r>
          </a:p>
        </p:txBody>
      </p:sp>
      <p:sp>
        <p:nvSpPr>
          <p:cNvPr id="22531" name="Rectangle 3"/>
          <p:cNvSpPr>
            <a:spLocks noGrp="1" noChangeArrowheads="1"/>
          </p:cNvSpPr>
          <p:nvPr>
            <p:ph type="body" idx="1"/>
          </p:nvPr>
        </p:nvSpPr>
        <p:spPr>
          <a:xfrm>
            <a:off x="1569493" y="1557338"/>
            <a:ext cx="10622507" cy="5300662"/>
          </a:xfrm>
        </p:spPr>
        <p:txBody>
          <a:bodyPr/>
          <a:lstStyle/>
          <a:p>
            <a:pPr eaLnBrk="1" hangingPunct="1">
              <a:lnSpc>
                <a:spcPct val="90000"/>
              </a:lnSpc>
              <a:buFontTx/>
              <a:buNone/>
            </a:pPr>
            <a:endParaRPr lang="es-ES" altLang="es-AR" sz="2400" dirty="0"/>
          </a:p>
          <a:p>
            <a:pPr eaLnBrk="1" hangingPunct="1">
              <a:lnSpc>
                <a:spcPct val="90000"/>
              </a:lnSpc>
              <a:buFontTx/>
              <a:buNone/>
            </a:pPr>
            <a:r>
              <a:rPr lang="es-ES" altLang="es-AR" dirty="0"/>
              <a:t>Para lograr una excelente utilización de la curva de experiencia se requiere que la empresa:</a:t>
            </a:r>
          </a:p>
          <a:p>
            <a:pPr eaLnBrk="1" hangingPunct="1">
              <a:lnSpc>
                <a:spcPct val="90000"/>
              </a:lnSpc>
              <a:buFontTx/>
              <a:buNone/>
            </a:pPr>
            <a:endParaRPr lang="es-ES" altLang="es-AR" dirty="0"/>
          </a:p>
          <a:p>
            <a:pPr eaLnBrk="1" hangingPunct="1">
              <a:lnSpc>
                <a:spcPct val="90000"/>
              </a:lnSpc>
            </a:pPr>
            <a:r>
              <a:rPr lang="es-ES" altLang="es-AR" dirty="0"/>
              <a:t>Conozca sus costos de producción directos o indirectos</a:t>
            </a:r>
          </a:p>
          <a:p>
            <a:pPr eaLnBrk="1" hangingPunct="1">
              <a:lnSpc>
                <a:spcPct val="90000"/>
              </a:lnSpc>
            </a:pPr>
            <a:r>
              <a:rPr lang="es-ES" altLang="es-AR" dirty="0"/>
              <a:t>Comprenda las fuentes de economías en los costos atribuidas a la experiencia</a:t>
            </a:r>
          </a:p>
          <a:p>
            <a:pPr eaLnBrk="1" hangingPunct="1">
              <a:lnSpc>
                <a:spcPct val="90000"/>
              </a:lnSpc>
            </a:pPr>
            <a:r>
              <a:rPr lang="es-ES" altLang="es-AR" dirty="0"/>
              <a:t>Estime la curva de experiencia que se ajuste a su operación</a:t>
            </a:r>
          </a:p>
          <a:p>
            <a:pPr eaLnBrk="1" hangingPunct="1">
              <a:lnSpc>
                <a:spcPct val="90000"/>
              </a:lnSpc>
            </a:pPr>
            <a:r>
              <a:rPr lang="es-ES" altLang="es-AR" dirty="0"/>
              <a:t>Entienda las circunstancias particulares bajo las cuales puede ser utilizada exitosamente.</a:t>
            </a:r>
          </a:p>
        </p:txBody>
      </p:sp>
    </p:spTree>
    <p:extLst>
      <p:ext uri="{BB962C8B-B14F-4D97-AF65-F5344CB8AC3E}">
        <p14:creationId xmlns:p14="http://schemas.microsoft.com/office/powerpoint/2010/main" val="1467551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12192000" cy="1417638"/>
          </a:xfrm>
        </p:spPr>
        <p:txBody>
          <a:bodyPr/>
          <a:lstStyle/>
          <a:p>
            <a:r>
              <a:rPr lang="es-ES" altLang="es-AR" sz="4000" b="1" dirty="0"/>
              <a:t>Casos Especiales de Fijación de Precios</a:t>
            </a:r>
            <a:br>
              <a:rPr lang="es-ES" altLang="es-AR" sz="4000" b="1" dirty="0"/>
            </a:br>
            <a:r>
              <a:rPr lang="es-ES" altLang="es-AR" sz="2800" b="1" dirty="0" smtClean="0"/>
              <a:t>Decisiones </a:t>
            </a:r>
            <a:r>
              <a:rPr lang="es-ES" altLang="es-AR" sz="2800" b="1" dirty="0"/>
              <a:t>de precios a partir de la curva de experiencia (5)</a:t>
            </a:r>
          </a:p>
        </p:txBody>
      </p:sp>
      <p:sp>
        <p:nvSpPr>
          <p:cNvPr id="23555" name="Rectangle 3"/>
          <p:cNvSpPr>
            <a:spLocks noGrp="1" noChangeArrowheads="1"/>
          </p:cNvSpPr>
          <p:nvPr>
            <p:ph type="body" idx="1"/>
          </p:nvPr>
        </p:nvSpPr>
        <p:spPr>
          <a:xfrm>
            <a:off x="0" y="1600200"/>
            <a:ext cx="12191999" cy="5257800"/>
          </a:xfrm>
        </p:spPr>
        <p:txBody>
          <a:bodyPr/>
          <a:lstStyle/>
          <a:p>
            <a:pPr eaLnBrk="1" hangingPunct="1">
              <a:lnSpc>
                <a:spcPct val="90000"/>
              </a:lnSpc>
              <a:buFontTx/>
              <a:buNone/>
            </a:pPr>
            <a:r>
              <a:rPr lang="es-ES" altLang="es-AR" i="1" dirty="0" smtClean="0"/>
              <a:t>La </a:t>
            </a:r>
            <a:r>
              <a:rPr lang="es-ES" altLang="es-AR" i="1" dirty="0"/>
              <a:t>relación entre los costos y la experiencia:</a:t>
            </a:r>
          </a:p>
          <a:p>
            <a:pPr eaLnBrk="1" hangingPunct="1">
              <a:lnSpc>
                <a:spcPct val="90000"/>
              </a:lnSpc>
              <a:buFontTx/>
              <a:buNone/>
            </a:pPr>
            <a:endParaRPr lang="es-ES" altLang="es-AR" i="1" dirty="0"/>
          </a:p>
          <a:p>
            <a:pPr eaLnBrk="1" hangingPunct="1">
              <a:lnSpc>
                <a:spcPct val="90000"/>
              </a:lnSpc>
            </a:pPr>
            <a:r>
              <a:rPr lang="es-ES" altLang="es-AR" dirty="0"/>
              <a:t>El fenómeno de los costos que disminuyen en una cantidad predecible, cada vez que la experiencia acumulada se duplica, permite prever también los costos de los competidores y los costos y precios medios de la industria a la cual pertenece la empresa. </a:t>
            </a:r>
          </a:p>
          <a:p>
            <a:pPr eaLnBrk="1" hangingPunct="1">
              <a:lnSpc>
                <a:spcPct val="90000"/>
              </a:lnSpc>
            </a:pPr>
            <a:r>
              <a:rPr lang="es-ES" altLang="es-AR" dirty="0"/>
              <a:t>En términos generales, se pueden predecir que los costos disminuyen entre un 10% y un 30%, cada vez que la experiencia acumulada se duplica (normalmente el declive se encuentra en el rango 20%-30%).</a:t>
            </a:r>
          </a:p>
        </p:txBody>
      </p:sp>
    </p:spTree>
    <p:extLst>
      <p:ext uri="{BB962C8B-B14F-4D97-AF65-F5344CB8AC3E}">
        <p14:creationId xmlns:p14="http://schemas.microsoft.com/office/powerpoint/2010/main" val="3586899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1 Título"/>
          <p:cNvSpPr>
            <a:spLocks noGrp="1"/>
          </p:cNvSpPr>
          <p:nvPr>
            <p:ph type="title"/>
          </p:nvPr>
        </p:nvSpPr>
        <p:spPr>
          <a:xfrm>
            <a:off x="0" y="0"/>
            <a:ext cx="12192000" cy="1064525"/>
          </a:xfrm>
        </p:spPr>
        <p:txBody>
          <a:bodyPr>
            <a:normAutofit/>
          </a:bodyPr>
          <a:lstStyle/>
          <a:p>
            <a:r>
              <a:rPr lang="es-ES_tradnl" altLang="es-AR" sz="4000" b="1" dirty="0"/>
              <a:t>Fijación de precios según el ciclo de vida del producto </a:t>
            </a:r>
            <a:r>
              <a:rPr lang="es-ES_tradnl" altLang="es-AR" sz="4000" b="1" dirty="0" smtClean="0"/>
              <a:t>(1)</a:t>
            </a:r>
            <a:endParaRPr lang="es-AR" altLang="es-AR" sz="4000" dirty="0"/>
          </a:p>
        </p:txBody>
      </p:sp>
      <p:sp>
        <p:nvSpPr>
          <p:cNvPr id="3" name="2 Marcador de contenido"/>
          <p:cNvSpPr>
            <a:spLocks noGrp="1"/>
          </p:cNvSpPr>
          <p:nvPr>
            <p:ph idx="1"/>
          </p:nvPr>
        </p:nvSpPr>
        <p:spPr>
          <a:xfrm>
            <a:off x="0" y="1064525"/>
            <a:ext cx="12192000" cy="5793475"/>
          </a:xfrm>
        </p:spPr>
        <p:txBody>
          <a:bodyPr>
            <a:noAutofit/>
          </a:bodyPr>
          <a:lstStyle/>
          <a:p>
            <a:pPr>
              <a:defRPr/>
            </a:pPr>
            <a:r>
              <a:rPr lang="es-ES_tradnl" dirty="0"/>
              <a:t>Desde hace tiempo, el precio es el determinante de la demanda que  recibió mayor atención, aunque los recientes cambios en el entorno estimularon un nuevo interés.</a:t>
            </a:r>
            <a:endParaRPr lang="es-AR" dirty="0"/>
          </a:p>
          <a:p>
            <a:pPr>
              <a:defRPr/>
            </a:pPr>
            <a:r>
              <a:rPr lang="es-ES_tradnl" dirty="0"/>
              <a:t>Las prácticas en la fijación de precios en  general son intuitivas porque no se fundamentan en un esquema conceptual claro.</a:t>
            </a:r>
            <a:endParaRPr lang="es-AR" dirty="0"/>
          </a:p>
          <a:p>
            <a:pPr>
              <a:defRPr/>
            </a:pPr>
            <a:r>
              <a:rPr lang="es-ES_tradnl" dirty="0"/>
              <a:t>El ciclo de vida del producto es una tendencia de las ventas que interesa también en el análisis de la rentabilidad, las decisiones de inversión y la fijación de </a:t>
            </a:r>
            <a:r>
              <a:rPr lang="es-ES_tradnl" dirty="0" smtClean="0"/>
              <a:t>precios.</a:t>
            </a:r>
            <a:endParaRPr lang="es-AR" dirty="0"/>
          </a:p>
          <a:p>
            <a:pPr>
              <a:defRPr/>
            </a:pPr>
            <a:r>
              <a:rPr lang="es-ES_tradnl" dirty="0"/>
              <a:t>La gestión de una empresa </a:t>
            </a:r>
            <a:r>
              <a:rPr lang="es-ES_tradnl" dirty="0" err="1"/>
              <a:t>multi</a:t>
            </a:r>
            <a:r>
              <a:rPr lang="es-ES_tradnl" dirty="0"/>
              <a:t>-producto deberá estar de acuerdo con la gestión de productos siguiendo sus ciclos de vida propios. </a:t>
            </a:r>
            <a:endParaRPr lang="es-AR" dirty="0"/>
          </a:p>
          <a:p>
            <a:pPr>
              <a:defRPr/>
            </a:pPr>
            <a:r>
              <a:rPr lang="es-ES_tradnl" dirty="0"/>
              <a:t>La curva de experiencia sugiere que a medida que crecen las ventas del producto, los costos y los precios disminuyen, aunque no automáticamente; si no se controlan los costos comunes se desfavorecen las reducciones de costos directos debidas a la experiencia acumulada.</a:t>
            </a:r>
            <a:endParaRPr lang="es-AR" dirty="0"/>
          </a:p>
          <a:p>
            <a:pPr marL="0" indent="0">
              <a:buNone/>
              <a:defRPr/>
            </a:pPr>
            <a:r>
              <a:rPr lang="es-ES_tradnl" dirty="0"/>
              <a:t> </a:t>
            </a:r>
            <a:endParaRPr lang="es-AR" dirty="0"/>
          </a:p>
        </p:txBody>
      </p:sp>
    </p:spTree>
    <p:extLst>
      <p:ext uri="{BB962C8B-B14F-4D97-AF65-F5344CB8AC3E}">
        <p14:creationId xmlns:p14="http://schemas.microsoft.com/office/powerpoint/2010/main" val="221177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ítulo 1"/>
          <p:cNvSpPr>
            <a:spLocks noGrp="1"/>
          </p:cNvSpPr>
          <p:nvPr>
            <p:ph type="title"/>
          </p:nvPr>
        </p:nvSpPr>
        <p:spPr>
          <a:xfrm>
            <a:off x="0" y="1588"/>
            <a:ext cx="12192000" cy="1143000"/>
          </a:xfrm>
        </p:spPr>
        <p:txBody>
          <a:bodyPr>
            <a:normAutofit/>
          </a:bodyPr>
          <a:lstStyle/>
          <a:p>
            <a:r>
              <a:rPr lang="es-ES_tradnl" altLang="es-AR" sz="4000" b="1" dirty="0"/>
              <a:t>Fijación de precios según el ciclo de vida del producto </a:t>
            </a:r>
            <a:r>
              <a:rPr lang="es-ES_tradnl" altLang="es-AR" sz="4000" b="1" dirty="0" smtClean="0"/>
              <a:t>(2)</a:t>
            </a:r>
            <a:endParaRPr lang="es-AR" altLang="es-AR" sz="4000" dirty="0"/>
          </a:p>
        </p:txBody>
      </p:sp>
      <p:sp>
        <p:nvSpPr>
          <p:cNvPr id="3" name="Marcador de contenido 2"/>
          <p:cNvSpPr>
            <a:spLocks noGrp="1"/>
          </p:cNvSpPr>
          <p:nvPr>
            <p:ph idx="1"/>
          </p:nvPr>
        </p:nvSpPr>
        <p:spPr>
          <a:xfrm>
            <a:off x="0" y="1196976"/>
            <a:ext cx="12192000" cy="5661025"/>
          </a:xfrm>
        </p:spPr>
        <p:txBody>
          <a:bodyPr>
            <a:normAutofit fontScale="92500" lnSpcReduction="20000"/>
          </a:bodyPr>
          <a:lstStyle/>
          <a:p>
            <a:pPr marL="0" indent="0">
              <a:buNone/>
              <a:defRPr/>
            </a:pPr>
            <a:r>
              <a:rPr lang="es-ES_tradnl" sz="2600" b="1" dirty="0"/>
              <a:t>Objetivo: </a:t>
            </a:r>
            <a:r>
              <a:rPr lang="es-ES_tradnl" sz="2600" dirty="0"/>
              <a:t>Analizar el Ciclo de Vida del producto  y definir estrategias de precios a seguir en cada una de las etapas. </a:t>
            </a:r>
            <a:endParaRPr lang="es-AR" sz="2600" dirty="0"/>
          </a:p>
          <a:p>
            <a:pPr marL="0" indent="0">
              <a:buNone/>
              <a:defRPr/>
            </a:pPr>
            <a:r>
              <a:rPr lang="es-ES_tradnl" sz="2600" dirty="0"/>
              <a:t> ¿Cómo?</a:t>
            </a:r>
            <a:endParaRPr lang="es-AR" sz="2600" dirty="0"/>
          </a:p>
          <a:p>
            <a:pPr marL="0" indent="0">
              <a:buNone/>
              <a:defRPr/>
            </a:pPr>
            <a:r>
              <a:rPr lang="es-ES_tradnl" sz="2600" dirty="0"/>
              <a:t> </a:t>
            </a:r>
            <a:r>
              <a:rPr lang="es-ES_tradnl" sz="2600" b="1" dirty="0"/>
              <a:t>1° Los ciclos de vida </a:t>
            </a:r>
            <a:endParaRPr lang="es-AR" sz="2600" dirty="0"/>
          </a:p>
          <a:p>
            <a:pPr marL="0" indent="0">
              <a:buNone/>
              <a:defRPr/>
            </a:pPr>
            <a:r>
              <a:rPr lang="es-ES_tradnl" sz="2600" b="1" dirty="0"/>
              <a:t> 2° Precios para nuevos productos </a:t>
            </a:r>
            <a:endParaRPr lang="es-AR" sz="2600" dirty="0"/>
          </a:p>
          <a:p>
            <a:pPr marL="0" indent="0">
              <a:buNone/>
              <a:defRPr/>
            </a:pPr>
            <a:r>
              <a:rPr lang="es-ES_tradnl" sz="2600" dirty="0"/>
              <a:t> </a:t>
            </a:r>
          </a:p>
          <a:p>
            <a:pPr marL="0" indent="0">
              <a:buNone/>
              <a:defRPr/>
            </a:pPr>
            <a:r>
              <a:rPr lang="es-ES_tradnl" sz="2600" b="1" dirty="0"/>
              <a:t>Los ciclos de vida </a:t>
            </a:r>
            <a:endParaRPr lang="es-AR" sz="2600" dirty="0"/>
          </a:p>
          <a:p>
            <a:pPr marL="0" indent="0">
              <a:buNone/>
              <a:defRPr/>
            </a:pPr>
            <a:r>
              <a:rPr lang="es-ES_tradnl" sz="2600" dirty="0"/>
              <a:t> </a:t>
            </a:r>
            <a:r>
              <a:rPr lang="es-ES_tradnl" sz="2600" i="1" dirty="0"/>
              <a:t>El modelo conceptual</a:t>
            </a:r>
            <a:endParaRPr lang="es-AR" sz="2600" dirty="0"/>
          </a:p>
          <a:p>
            <a:pPr marL="0" indent="0">
              <a:buNone/>
              <a:defRPr/>
            </a:pPr>
            <a:r>
              <a:rPr lang="es-ES_tradnl" sz="2600" dirty="0"/>
              <a:t> Existen varios ciclos de vida que interesan:</a:t>
            </a:r>
            <a:endParaRPr lang="es-AR" sz="2600" dirty="0"/>
          </a:p>
          <a:p>
            <a:pPr>
              <a:defRPr/>
            </a:pPr>
            <a:r>
              <a:rPr lang="es-ES_tradnl" sz="2600" dirty="0"/>
              <a:t>Ciclos de vida del volumen de ventas (el más conocido)</a:t>
            </a:r>
            <a:endParaRPr lang="es-AR" sz="2600" dirty="0"/>
          </a:p>
          <a:p>
            <a:pPr>
              <a:defRPr/>
            </a:pPr>
            <a:r>
              <a:rPr lang="es-ES_tradnl" sz="2600" dirty="0"/>
              <a:t>Ciclos de vida de la tasa de crecimiento de las ventas </a:t>
            </a:r>
            <a:endParaRPr lang="es-AR" sz="2600" dirty="0"/>
          </a:p>
          <a:p>
            <a:pPr>
              <a:defRPr/>
            </a:pPr>
            <a:r>
              <a:rPr lang="es-ES_tradnl" sz="2600" dirty="0"/>
              <a:t>Ciclos de vida de la rentabilidad </a:t>
            </a:r>
            <a:endParaRPr lang="es-AR" sz="2600" dirty="0"/>
          </a:p>
          <a:p>
            <a:pPr>
              <a:defRPr/>
            </a:pPr>
            <a:r>
              <a:rPr lang="es-ES_tradnl" sz="2600" dirty="0"/>
              <a:t>Ciclos de vida del flujo de caja (analiza la rentabilidad del capital y de la empresa)</a:t>
            </a:r>
            <a:endParaRPr lang="es-AR" sz="2600" dirty="0"/>
          </a:p>
          <a:p>
            <a:pPr marL="0" indent="0">
              <a:buNone/>
              <a:defRPr/>
            </a:pPr>
            <a:r>
              <a:rPr lang="es-ES_tradnl" sz="2600" dirty="0"/>
              <a:t> Etapas: D</a:t>
            </a:r>
            <a:r>
              <a:rPr lang="es-ES_tradnl" sz="2600" i="1" dirty="0"/>
              <a:t>esarrollo, Introducción, Crecimiento, Madurez, Saturación, Decadencia, Declive </a:t>
            </a:r>
            <a:endParaRPr lang="es-AR" sz="2600" dirty="0"/>
          </a:p>
          <a:p>
            <a:pPr marL="0" indent="0">
              <a:buNone/>
              <a:defRPr/>
            </a:pPr>
            <a:endParaRPr lang="es-AR" sz="2000" dirty="0"/>
          </a:p>
        </p:txBody>
      </p:sp>
    </p:spTree>
    <p:extLst>
      <p:ext uri="{BB962C8B-B14F-4D97-AF65-F5344CB8AC3E}">
        <p14:creationId xmlns:p14="http://schemas.microsoft.com/office/powerpoint/2010/main" val="3897335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Imagen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6501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ítulo 1"/>
          <p:cNvSpPr>
            <a:spLocks noGrp="1"/>
          </p:cNvSpPr>
          <p:nvPr>
            <p:ph type="title"/>
          </p:nvPr>
        </p:nvSpPr>
        <p:spPr>
          <a:xfrm>
            <a:off x="0" y="1"/>
            <a:ext cx="12192000" cy="1196975"/>
          </a:xfrm>
        </p:spPr>
        <p:txBody>
          <a:bodyPr>
            <a:normAutofit/>
          </a:bodyPr>
          <a:lstStyle/>
          <a:p>
            <a:r>
              <a:rPr lang="es-ES_tradnl" altLang="es-AR" sz="4000" b="1" dirty="0"/>
              <a:t>Fijación de precios según el ciclo de vida del producto </a:t>
            </a:r>
            <a:r>
              <a:rPr lang="es-ES_tradnl" altLang="es-AR" sz="4000" b="1" dirty="0" smtClean="0"/>
              <a:t>(3)</a:t>
            </a:r>
            <a:endParaRPr lang="es-AR" altLang="es-AR" sz="4000" dirty="0"/>
          </a:p>
        </p:txBody>
      </p:sp>
      <p:sp>
        <p:nvSpPr>
          <p:cNvPr id="3" name="Marcador de contenido 2"/>
          <p:cNvSpPr>
            <a:spLocks noGrp="1"/>
          </p:cNvSpPr>
          <p:nvPr>
            <p:ph idx="1"/>
          </p:nvPr>
        </p:nvSpPr>
        <p:spPr>
          <a:xfrm>
            <a:off x="0" y="1125538"/>
            <a:ext cx="12192000" cy="5732462"/>
          </a:xfrm>
        </p:spPr>
        <p:txBody>
          <a:bodyPr>
            <a:normAutofit lnSpcReduction="10000"/>
          </a:bodyPr>
          <a:lstStyle/>
          <a:p>
            <a:pPr marL="0" indent="0">
              <a:buNone/>
              <a:defRPr/>
            </a:pPr>
            <a:r>
              <a:rPr lang="es-ES_tradnl" sz="2000" dirty="0"/>
              <a:t>1. </a:t>
            </a:r>
            <a:r>
              <a:rPr lang="es-ES_tradnl" sz="2400" dirty="0"/>
              <a:t>El modelo de ciclo de vida del producto posee implicaciones estratégicas en la fijación de precios de la empresa; por lo tanto, es importante reconocer que: </a:t>
            </a:r>
            <a:endParaRPr lang="es-AR" sz="2400" dirty="0"/>
          </a:p>
          <a:p>
            <a:pPr>
              <a:defRPr/>
            </a:pPr>
            <a:r>
              <a:rPr lang="es-ES_tradnl" sz="2400" dirty="0"/>
              <a:t> Los productos tienen una vida limitada. </a:t>
            </a:r>
            <a:endParaRPr lang="es-AR" sz="2400" dirty="0"/>
          </a:p>
          <a:p>
            <a:pPr>
              <a:defRPr/>
            </a:pPr>
            <a:r>
              <a:rPr lang="es-ES_tradnl" sz="2400" dirty="0"/>
              <a:t> La aceleración del crecimiento tecnológico hace disminuir la duración de la vida de un producto. </a:t>
            </a:r>
            <a:endParaRPr lang="es-AR" sz="2400" dirty="0"/>
          </a:p>
          <a:p>
            <a:pPr>
              <a:defRPr/>
            </a:pPr>
            <a:r>
              <a:rPr lang="es-ES_tradnl" sz="2400" dirty="0"/>
              <a:t> Existe una relación entre la curva de experiencia y el ciclo de vida de un producto. </a:t>
            </a:r>
            <a:endParaRPr lang="es-AR" sz="2400" dirty="0"/>
          </a:p>
          <a:p>
            <a:pPr>
              <a:defRPr/>
            </a:pPr>
            <a:r>
              <a:rPr lang="es-ES_tradnl" sz="2400" dirty="0"/>
              <a:t> Las ventas y los beneficios tienden a seguir una tendencia previsible. </a:t>
            </a:r>
            <a:endParaRPr lang="es-AR" sz="2400" dirty="0"/>
          </a:p>
          <a:p>
            <a:pPr>
              <a:defRPr/>
            </a:pPr>
            <a:r>
              <a:rPr lang="es-ES_tradnl" sz="2400" dirty="0"/>
              <a:t> Los productos requieren diferentes estratégicas de marketing para cada etapa del ciclo de vida. </a:t>
            </a:r>
            <a:endParaRPr lang="es-AR" sz="2400" dirty="0"/>
          </a:p>
          <a:p>
            <a:pPr>
              <a:defRPr/>
            </a:pPr>
            <a:r>
              <a:rPr lang="es-ES_tradnl" sz="2400" dirty="0"/>
              <a:t> La estrategia de precios es vital para cada etapa de ciclo de vida, pero </a:t>
            </a:r>
            <a:br>
              <a:rPr lang="es-ES_tradnl" sz="2400" dirty="0"/>
            </a:br>
            <a:r>
              <a:rPr lang="es-ES_tradnl" sz="2400" dirty="0"/>
              <a:t>particularmente importante para la etapa de introducción. </a:t>
            </a:r>
            <a:endParaRPr lang="es-AR" sz="2400" dirty="0"/>
          </a:p>
          <a:p>
            <a:pPr marL="0" indent="0">
              <a:buNone/>
              <a:defRPr/>
            </a:pPr>
            <a:endParaRPr lang="es-ES_tradnl" sz="2400" i="1" dirty="0"/>
          </a:p>
          <a:p>
            <a:pPr marL="0" indent="0">
              <a:buNone/>
              <a:defRPr/>
            </a:pPr>
            <a:r>
              <a:rPr lang="es-ES_tradnl" sz="2400" i="1" dirty="0"/>
              <a:t>2. Elasticidad-precio a lo largo del ciclo de vida del producto </a:t>
            </a:r>
            <a:endParaRPr lang="es-AR" sz="2400" dirty="0"/>
          </a:p>
          <a:p>
            <a:pPr marL="0" indent="0">
              <a:buNone/>
              <a:defRPr/>
            </a:pPr>
            <a:r>
              <a:rPr lang="es-ES_tradnl" sz="2400" dirty="0"/>
              <a:t>3. Existen dos estrategias para fijar el precio de los productos en la introducción:  </a:t>
            </a:r>
            <a:r>
              <a:rPr lang="es-AR" sz="2400" b="1" dirty="0"/>
              <a:t>Precios de selección o precios de penetración</a:t>
            </a:r>
          </a:p>
        </p:txBody>
      </p:sp>
    </p:spTree>
    <p:extLst>
      <p:ext uri="{BB962C8B-B14F-4D97-AF65-F5344CB8AC3E}">
        <p14:creationId xmlns:p14="http://schemas.microsoft.com/office/powerpoint/2010/main" val="419581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914399"/>
          </a:xfrm>
        </p:spPr>
        <p:txBody>
          <a:bodyPr>
            <a:normAutofit/>
          </a:bodyPr>
          <a:lstStyle/>
          <a:p>
            <a:r>
              <a:rPr lang="es-AR" sz="4000" b="1" dirty="0" smtClean="0"/>
              <a:t>La importancia de la fijación de precios</a:t>
            </a:r>
            <a:endParaRPr lang="es-AR" sz="4000" b="1" dirty="0"/>
          </a:p>
        </p:txBody>
      </p:sp>
      <p:sp>
        <p:nvSpPr>
          <p:cNvPr id="3" name="Marcador de contenido 2"/>
          <p:cNvSpPr>
            <a:spLocks noGrp="1"/>
          </p:cNvSpPr>
          <p:nvPr>
            <p:ph idx="1"/>
          </p:nvPr>
        </p:nvSpPr>
        <p:spPr>
          <a:xfrm>
            <a:off x="258650" y="914400"/>
            <a:ext cx="11242183" cy="5943600"/>
          </a:xfrm>
        </p:spPr>
        <p:txBody>
          <a:bodyPr>
            <a:normAutofit fontScale="85000" lnSpcReduction="10000"/>
          </a:bodyPr>
          <a:lstStyle/>
          <a:p>
            <a:pPr algn="ctr">
              <a:lnSpc>
                <a:spcPct val="80000"/>
              </a:lnSpc>
              <a:buFontTx/>
              <a:buNone/>
            </a:pPr>
            <a:r>
              <a:rPr lang="es-MX" altLang="es-AR" dirty="0" smtClean="0"/>
              <a:t>Dado que l</a:t>
            </a:r>
            <a:r>
              <a:rPr lang="es-ES_tradnl" altLang="es-AR" dirty="0" smtClean="0"/>
              <a:t>os precios han recibido una importante atención para su análisis en las empresas, utilizando los precios relativos de la microeconomía se estudia la  asignación de los recursos y las decisiones de los oferentes y demandantes</a:t>
            </a:r>
            <a:endParaRPr lang="es-MX" altLang="es-AR" dirty="0" smtClean="0"/>
          </a:p>
          <a:p>
            <a:pPr algn="ctr">
              <a:lnSpc>
                <a:spcPct val="80000"/>
              </a:lnSpc>
              <a:buFontTx/>
              <a:buNone/>
            </a:pPr>
            <a:endParaRPr lang="es-MX" altLang="es-AR" dirty="0" smtClean="0"/>
          </a:p>
          <a:p>
            <a:pPr>
              <a:lnSpc>
                <a:spcPct val="80000"/>
              </a:lnSpc>
              <a:buFontTx/>
              <a:buNone/>
            </a:pPr>
            <a:r>
              <a:rPr lang="es-MX" altLang="es-AR" dirty="0" smtClean="0"/>
              <a:t>Nos preguntamos….</a:t>
            </a:r>
            <a:endParaRPr lang="es-ES_tradnl" altLang="es-AR" dirty="0" smtClean="0"/>
          </a:p>
          <a:p>
            <a:pPr>
              <a:lnSpc>
                <a:spcPct val="80000"/>
              </a:lnSpc>
            </a:pPr>
            <a:r>
              <a:rPr lang="es-ES_tradnl" altLang="es-AR" dirty="0" smtClean="0"/>
              <a:t>¿Qué conceptos de precios se involucran?</a:t>
            </a:r>
          </a:p>
          <a:p>
            <a:pPr>
              <a:lnSpc>
                <a:spcPct val="80000"/>
              </a:lnSpc>
            </a:pPr>
            <a:r>
              <a:rPr lang="es-ES_tradnl" altLang="es-AR" dirty="0" smtClean="0"/>
              <a:t>¿Cómo se fijan los precios?</a:t>
            </a:r>
          </a:p>
          <a:p>
            <a:pPr>
              <a:lnSpc>
                <a:spcPct val="80000"/>
              </a:lnSpc>
            </a:pPr>
            <a:r>
              <a:rPr lang="es-ES_tradnl" altLang="es-AR" dirty="0" smtClean="0"/>
              <a:t>¿Qué consideraciones realizan las empresas para determinar su política de precios? </a:t>
            </a:r>
          </a:p>
          <a:p>
            <a:pPr>
              <a:lnSpc>
                <a:spcPct val="80000"/>
              </a:lnSpc>
            </a:pPr>
            <a:r>
              <a:rPr lang="es-ES_tradnl" altLang="es-AR" dirty="0" smtClean="0"/>
              <a:t>¿Cuáles son los condicionantes y limitaciones que se presentan en estas decisiones?</a:t>
            </a:r>
          </a:p>
          <a:p>
            <a:pPr>
              <a:lnSpc>
                <a:spcPct val="80000"/>
              </a:lnSpc>
            </a:pPr>
            <a:r>
              <a:rPr lang="es-ES_tradnl" altLang="es-AR" dirty="0" smtClean="0"/>
              <a:t>¿Cuáles son las técnicas apropiadas que permiten analizar estos problemas?</a:t>
            </a:r>
            <a:endParaRPr lang="es-MX" altLang="es-AR" dirty="0" smtClean="0"/>
          </a:p>
          <a:p>
            <a:pPr>
              <a:lnSpc>
                <a:spcPct val="80000"/>
              </a:lnSpc>
              <a:buFontTx/>
              <a:buNone/>
            </a:pPr>
            <a:endParaRPr lang="es-MX" altLang="es-AR" dirty="0" smtClean="0"/>
          </a:p>
          <a:p>
            <a:pPr>
              <a:lnSpc>
                <a:spcPct val="80000"/>
              </a:lnSpc>
              <a:buFontTx/>
              <a:buNone/>
            </a:pPr>
            <a:r>
              <a:rPr lang="es-MX" altLang="es-AR" dirty="0" smtClean="0"/>
              <a:t>Por ello estudiamos:</a:t>
            </a:r>
            <a:endParaRPr lang="es-ES_tradnl" altLang="es-AR" dirty="0" smtClean="0"/>
          </a:p>
          <a:p>
            <a:pPr>
              <a:lnSpc>
                <a:spcPct val="80000"/>
              </a:lnSpc>
            </a:pPr>
            <a:r>
              <a:rPr lang="es-ES_tradnl" altLang="es-AR" dirty="0" smtClean="0"/>
              <a:t>Marco conceptual</a:t>
            </a:r>
            <a:endParaRPr lang="es-AR" altLang="es-AR" dirty="0" smtClean="0"/>
          </a:p>
          <a:p>
            <a:pPr>
              <a:lnSpc>
                <a:spcPct val="80000"/>
              </a:lnSpc>
            </a:pPr>
            <a:r>
              <a:rPr lang="es-AR" altLang="es-AR" dirty="0" smtClean="0"/>
              <a:t>Decisiones de precios y análisis de rentabilidad de la empresa</a:t>
            </a:r>
          </a:p>
          <a:p>
            <a:pPr>
              <a:lnSpc>
                <a:spcPct val="80000"/>
              </a:lnSpc>
            </a:pPr>
            <a:r>
              <a:rPr lang="es-AR" altLang="es-AR" dirty="0" smtClean="0"/>
              <a:t>La fijación de los precios en función de los costos y la rentabilidad</a:t>
            </a:r>
          </a:p>
          <a:p>
            <a:pPr>
              <a:lnSpc>
                <a:spcPct val="80000"/>
              </a:lnSpc>
            </a:pPr>
            <a:r>
              <a:rPr lang="es-AR" altLang="es-AR" dirty="0" smtClean="0"/>
              <a:t>Casos especiales: Curva de experiencia</a:t>
            </a:r>
            <a:endParaRPr lang="es-AR" dirty="0"/>
          </a:p>
        </p:txBody>
      </p:sp>
    </p:spTree>
    <p:extLst>
      <p:ext uri="{BB962C8B-B14F-4D97-AF65-F5344CB8AC3E}">
        <p14:creationId xmlns:p14="http://schemas.microsoft.com/office/powerpoint/2010/main" val="2532683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ítulo 1"/>
          <p:cNvSpPr>
            <a:spLocks noGrp="1"/>
          </p:cNvSpPr>
          <p:nvPr>
            <p:ph type="title"/>
          </p:nvPr>
        </p:nvSpPr>
        <p:spPr>
          <a:xfrm>
            <a:off x="115909" y="0"/>
            <a:ext cx="11964473" cy="1236372"/>
          </a:xfrm>
        </p:spPr>
        <p:txBody>
          <a:bodyPr>
            <a:normAutofit fontScale="90000"/>
          </a:bodyPr>
          <a:lstStyle/>
          <a:p>
            <a:r>
              <a:rPr lang="es-ES_tradnl" altLang="es-AR" sz="3200" b="1" dirty="0"/>
              <a:t/>
            </a:r>
            <a:br>
              <a:rPr lang="es-ES_tradnl" altLang="es-AR" sz="3200" b="1" dirty="0"/>
            </a:br>
            <a:r>
              <a:rPr lang="es-ES_tradnl" altLang="es-AR" b="1" dirty="0" smtClean="0"/>
              <a:t>Fijación de precios </a:t>
            </a:r>
            <a:r>
              <a:rPr lang="es-ES_tradnl" altLang="es-AR" b="1" dirty="0"/>
              <a:t>para nuevos productos </a:t>
            </a:r>
            <a:r>
              <a:rPr lang="es-ES_tradnl" altLang="es-AR" b="1" dirty="0" smtClean="0"/>
              <a:t>(1)</a:t>
            </a:r>
            <a:r>
              <a:rPr lang="es-AR" altLang="es-AR" dirty="0" smtClean="0"/>
              <a:t/>
            </a:r>
            <a:br>
              <a:rPr lang="es-AR" altLang="es-AR" dirty="0" smtClean="0"/>
            </a:br>
            <a:endParaRPr lang="es-AR" altLang="es-AR" dirty="0" smtClean="0"/>
          </a:p>
        </p:txBody>
      </p:sp>
      <p:sp>
        <p:nvSpPr>
          <p:cNvPr id="3" name="Marcador de contenido 2"/>
          <p:cNvSpPr>
            <a:spLocks noGrp="1"/>
          </p:cNvSpPr>
          <p:nvPr>
            <p:ph idx="1"/>
          </p:nvPr>
        </p:nvSpPr>
        <p:spPr>
          <a:xfrm>
            <a:off x="0" y="1105470"/>
            <a:ext cx="12299324" cy="5752532"/>
          </a:xfrm>
        </p:spPr>
        <p:txBody>
          <a:bodyPr>
            <a:normAutofit/>
          </a:bodyPr>
          <a:lstStyle/>
          <a:p>
            <a:pPr>
              <a:defRPr/>
            </a:pPr>
            <a:r>
              <a:rPr lang="es-ES_tradnl" sz="2400" dirty="0"/>
              <a:t>Desafío: escasez o inexistencia de información sobre la demanda, los costos y la competencia. </a:t>
            </a:r>
            <a:endParaRPr lang="es-AR" sz="2400" dirty="0"/>
          </a:p>
          <a:p>
            <a:pPr>
              <a:defRPr/>
            </a:pPr>
            <a:r>
              <a:rPr lang="es-ES_tradnl" sz="2400" dirty="0"/>
              <a:t>Algunos productos son en los nuevos mercados en los cuales se trata de participar. Otros resultan sustitutos con productos establecidos, en estos casos, los precios de los productos similares influyen en la determinación del precio de un nuevo producto. </a:t>
            </a:r>
            <a:endParaRPr lang="es-AR" sz="2400" dirty="0"/>
          </a:p>
          <a:p>
            <a:pPr>
              <a:defRPr/>
            </a:pPr>
            <a:r>
              <a:rPr lang="es-ES_tradnl" sz="2400" dirty="0"/>
              <a:t> El caso más difícil de resolver se da con aquellos productos nuevos que son únicos</a:t>
            </a:r>
            <a:endParaRPr lang="es-AR" sz="2400" dirty="0"/>
          </a:p>
          <a:p>
            <a:pPr marL="0" indent="0">
              <a:buNone/>
              <a:defRPr/>
            </a:pPr>
            <a:r>
              <a:rPr lang="es-ES_tradnl" sz="2400" i="1" dirty="0"/>
              <a:t>  </a:t>
            </a:r>
            <a:endParaRPr lang="es-AR" sz="2400" dirty="0"/>
          </a:p>
          <a:p>
            <a:pPr>
              <a:defRPr/>
            </a:pPr>
            <a:r>
              <a:rPr lang="es-ES_tradnl" sz="2400" i="1" dirty="0"/>
              <a:t>Factores que determinan la fijación de precios de nuevos productos </a:t>
            </a:r>
            <a:endParaRPr lang="es-AR" sz="2400" dirty="0"/>
          </a:p>
          <a:p>
            <a:pPr>
              <a:defRPr/>
            </a:pPr>
            <a:r>
              <a:rPr lang="es-ES_tradnl" sz="2400" dirty="0"/>
              <a:t> La demanda: brinda el precio máximo o límite que se puede fijar, depende de las percepciones de valor de los clientes. </a:t>
            </a:r>
            <a:endParaRPr lang="es-AR" sz="2400" dirty="0"/>
          </a:p>
          <a:p>
            <a:pPr>
              <a:defRPr/>
            </a:pPr>
            <a:r>
              <a:rPr lang="es-ES_tradnl" sz="2400" dirty="0"/>
              <a:t> Los costes: determinan el menor precio posible para un nuevo producto, los costos relevantes son los costos futuros a lo largo del ciclo de vida del producto. </a:t>
            </a:r>
            <a:endParaRPr lang="es-AR" sz="2400" dirty="0"/>
          </a:p>
          <a:p>
            <a:pPr>
              <a:defRPr/>
            </a:pPr>
            <a:r>
              <a:rPr lang="es-ES_tradnl" sz="2400" dirty="0"/>
              <a:t> La competencia: la brecha discrecional entre el precio que determina la demanda, y el precio que determinan los costos, permite discrecionalidad </a:t>
            </a:r>
            <a:r>
              <a:rPr lang="es-ES_tradnl" sz="2400" b="1" dirty="0"/>
              <a:t> </a:t>
            </a:r>
            <a:endParaRPr lang="es-AR" sz="2400" dirty="0"/>
          </a:p>
        </p:txBody>
      </p:sp>
    </p:spTree>
    <p:extLst>
      <p:ext uri="{BB962C8B-B14F-4D97-AF65-F5344CB8AC3E}">
        <p14:creationId xmlns:p14="http://schemas.microsoft.com/office/powerpoint/2010/main" val="1962037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ítulo 1"/>
          <p:cNvSpPr>
            <a:spLocks noGrp="1"/>
          </p:cNvSpPr>
          <p:nvPr>
            <p:ph type="title"/>
          </p:nvPr>
        </p:nvSpPr>
        <p:spPr>
          <a:xfrm>
            <a:off x="0" y="0"/>
            <a:ext cx="12052479" cy="1326524"/>
          </a:xfrm>
        </p:spPr>
        <p:txBody>
          <a:bodyPr>
            <a:normAutofit/>
          </a:bodyPr>
          <a:lstStyle/>
          <a:p>
            <a:r>
              <a:rPr lang="es-ES_tradnl" altLang="es-AR" sz="4000" b="1" dirty="0" smtClean="0"/>
              <a:t>Fijación de precios para nuevos productos (2)</a:t>
            </a:r>
            <a:r>
              <a:rPr lang="es-AR" altLang="es-AR" sz="3200" dirty="0" smtClean="0"/>
              <a:t/>
            </a:r>
            <a:br>
              <a:rPr lang="es-AR" altLang="es-AR" sz="3200" dirty="0" smtClean="0"/>
            </a:br>
            <a:endParaRPr lang="es-AR" altLang="es-AR" dirty="0" smtClean="0"/>
          </a:p>
        </p:txBody>
      </p:sp>
      <p:sp>
        <p:nvSpPr>
          <p:cNvPr id="3" name="Marcador de contenido 2"/>
          <p:cNvSpPr>
            <a:spLocks noGrp="1"/>
          </p:cNvSpPr>
          <p:nvPr>
            <p:ph idx="1"/>
          </p:nvPr>
        </p:nvSpPr>
        <p:spPr>
          <a:xfrm>
            <a:off x="115910" y="1146220"/>
            <a:ext cx="12076090" cy="5711780"/>
          </a:xfrm>
        </p:spPr>
        <p:txBody>
          <a:bodyPr>
            <a:normAutofit lnSpcReduction="10000"/>
          </a:bodyPr>
          <a:lstStyle/>
          <a:p>
            <a:pPr marL="0" indent="0">
              <a:buNone/>
              <a:defRPr/>
            </a:pPr>
            <a:r>
              <a:rPr lang="es-ES_tradnl" sz="2400" i="1" dirty="0"/>
              <a:t>Análisis del valor </a:t>
            </a:r>
          </a:p>
          <a:p>
            <a:pPr>
              <a:defRPr/>
            </a:pPr>
            <a:r>
              <a:rPr lang="es-ES_tradnl" sz="2400" dirty="0"/>
              <a:t>Se trabaja a partir del concepto de precio </a:t>
            </a:r>
            <a:endParaRPr lang="es-AR" sz="2400" dirty="0"/>
          </a:p>
          <a:p>
            <a:pPr>
              <a:defRPr/>
            </a:pPr>
            <a:r>
              <a:rPr lang="es-ES_tradnl" sz="2400" dirty="0"/>
              <a:t>La relación entre el valor (beneficios recibidos) y el costo total de adquirir el producto viene dada por: </a:t>
            </a:r>
          </a:p>
          <a:p>
            <a:pPr>
              <a:defRPr/>
            </a:pPr>
            <a:endParaRPr lang="es-ES_tradnl" sz="2400" dirty="0"/>
          </a:p>
          <a:p>
            <a:pPr>
              <a:defRPr/>
            </a:pPr>
            <a:endParaRPr lang="es-ES_tradnl" sz="2400" dirty="0"/>
          </a:p>
          <a:p>
            <a:pPr>
              <a:defRPr/>
            </a:pPr>
            <a:endParaRPr lang="es-ES_tradnl" sz="2400" dirty="0"/>
          </a:p>
          <a:p>
            <a:pPr>
              <a:defRPr/>
            </a:pPr>
            <a:endParaRPr lang="es-ES_tradnl" sz="2400" dirty="0"/>
          </a:p>
          <a:p>
            <a:pPr marL="0" indent="0">
              <a:buNone/>
              <a:defRPr/>
            </a:pPr>
            <a:r>
              <a:rPr lang="es-ES_tradnl" sz="2400" dirty="0" smtClean="0"/>
              <a:t>Precio</a:t>
            </a:r>
            <a:r>
              <a:rPr lang="es-ES_tradnl" sz="2400" dirty="0"/>
              <a:t>: es el costo total para el comprador, igual a: </a:t>
            </a:r>
            <a:endParaRPr lang="es-AR" sz="2400" dirty="0"/>
          </a:p>
          <a:p>
            <a:pPr>
              <a:defRPr/>
            </a:pPr>
            <a:r>
              <a:rPr lang="es-ES_tradnl" sz="2400" dirty="0"/>
              <a:t> </a:t>
            </a:r>
            <a:r>
              <a:rPr lang="es-ES_tradnl" sz="2400" dirty="0" err="1"/>
              <a:t>Pp</a:t>
            </a:r>
            <a:r>
              <a:rPr lang="es-ES_tradnl" sz="2400" dirty="0"/>
              <a:t> = Precio de compra + costo de transporte + costos de instalación + manipulación de pedidos + riesgo de fracaso. </a:t>
            </a:r>
            <a:endParaRPr lang="es-AR" sz="2400" dirty="0"/>
          </a:p>
          <a:p>
            <a:pPr marL="0" indent="0">
              <a:buNone/>
              <a:defRPr/>
            </a:pPr>
            <a:r>
              <a:rPr lang="es-ES_tradnl" sz="2400" dirty="0"/>
              <a:t> </a:t>
            </a:r>
            <a:endParaRPr lang="es-AR" sz="2400" dirty="0"/>
          </a:p>
          <a:p>
            <a:pPr marL="0" indent="0">
              <a:buNone/>
              <a:defRPr/>
            </a:pPr>
            <a:r>
              <a:rPr lang="es-ES_tradnl" sz="2400" dirty="0"/>
              <a:t>Beneficios percibidos: es una combinación de atributos físicos, de servicio y soporte técnico disponible en relación al uso particular del producto</a:t>
            </a:r>
            <a:endParaRPr lang="es-AR" sz="2400" dirty="0"/>
          </a:p>
          <a:p>
            <a:pPr marL="0" indent="0">
              <a:buNone/>
              <a:defRPr/>
            </a:pPr>
            <a:endParaRPr lang="es-AR" dirty="0"/>
          </a:p>
        </p:txBody>
      </p:sp>
      <p:pic>
        <p:nvPicPr>
          <p:cNvPr id="33796" name="Imagen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2565401"/>
            <a:ext cx="63373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6274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ítulo 1"/>
          <p:cNvSpPr>
            <a:spLocks noGrp="1"/>
          </p:cNvSpPr>
          <p:nvPr>
            <p:ph type="title"/>
          </p:nvPr>
        </p:nvSpPr>
        <p:spPr>
          <a:xfrm>
            <a:off x="0" y="1"/>
            <a:ext cx="12192000" cy="981075"/>
          </a:xfrm>
        </p:spPr>
        <p:txBody>
          <a:bodyPr>
            <a:noAutofit/>
          </a:bodyPr>
          <a:lstStyle/>
          <a:p>
            <a:r>
              <a:rPr lang="es-ES_tradnl" altLang="es-AR" sz="4000" b="1" dirty="0" smtClean="0"/>
              <a:t>Fijación de precios para nuevos productos (3) </a:t>
            </a:r>
            <a:r>
              <a:rPr lang="es-AR" altLang="es-AR" sz="4000" dirty="0" smtClean="0"/>
              <a:t/>
            </a:r>
            <a:br>
              <a:rPr lang="es-AR" altLang="es-AR" sz="4000" dirty="0" smtClean="0"/>
            </a:br>
            <a:endParaRPr lang="es-AR" altLang="es-AR" sz="4000" dirty="0"/>
          </a:p>
        </p:txBody>
      </p:sp>
      <p:sp>
        <p:nvSpPr>
          <p:cNvPr id="3" name="Marcador de contenido 2"/>
          <p:cNvSpPr>
            <a:spLocks noGrp="1"/>
          </p:cNvSpPr>
          <p:nvPr>
            <p:ph idx="1"/>
          </p:nvPr>
        </p:nvSpPr>
        <p:spPr>
          <a:xfrm>
            <a:off x="0" y="981076"/>
            <a:ext cx="12192000" cy="5876925"/>
          </a:xfrm>
        </p:spPr>
        <p:txBody>
          <a:bodyPr>
            <a:normAutofit/>
          </a:bodyPr>
          <a:lstStyle/>
          <a:p>
            <a:pPr marL="0" indent="0">
              <a:buNone/>
              <a:defRPr/>
            </a:pPr>
            <a:r>
              <a:rPr lang="es-ES_tradnl" sz="2400" i="1" dirty="0"/>
              <a:t>Aproximaciones a la fijación de precios de nuevos productos </a:t>
            </a:r>
            <a:endParaRPr lang="es-AR" sz="2400" dirty="0"/>
          </a:p>
          <a:p>
            <a:pPr>
              <a:defRPr/>
            </a:pPr>
            <a:r>
              <a:rPr lang="es-ES_tradnl" sz="2400" b="1" dirty="0"/>
              <a:t> </a:t>
            </a:r>
            <a:r>
              <a:rPr lang="es-ES_tradnl" sz="2400" i="1" dirty="0"/>
              <a:t>Aproximación intuitiva: </a:t>
            </a:r>
            <a:r>
              <a:rPr lang="es-ES_tradnl" sz="2400" dirty="0"/>
              <a:t>Valora la información disponible, más por instinto que por diseño, para fijar los precios. </a:t>
            </a:r>
            <a:endParaRPr lang="es-AR" sz="2400" dirty="0"/>
          </a:p>
          <a:p>
            <a:pPr>
              <a:defRPr/>
            </a:pPr>
            <a:r>
              <a:rPr lang="es-ES_tradnl" sz="2400" i="1" dirty="0"/>
              <a:t> Aproximación sistemática: </a:t>
            </a:r>
            <a:r>
              <a:rPr lang="es-ES_tradnl" sz="2400" dirty="0"/>
              <a:t>Consiste en la consideración de etapas o requerimientos previos antes de la determinación del precio. </a:t>
            </a:r>
            <a:r>
              <a:rPr lang="es-ES_tradnl" sz="2400" i="1" dirty="0"/>
              <a:t> </a:t>
            </a:r>
            <a:endParaRPr lang="es-AR" sz="2400" dirty="0"/>
          </a:p>
          <a:p>
            <a:pPr>
              <a:defRPr/>
            </a:pPr>
            <a:r>
              <a:rPr lang="es-ES_tradnl" sz="2400" i="1" dirty="0"/>
              <a:t>Aproximación por simulación: </a:t>
            </a:r>
            <a:r>
              <a:rPr lang="es-ES_tradnl" sz="2400" dirty="0"/>
              <a:t>Se utilizan modelos matemáticos para determinar el precio de nuevos productos. Considera valores simulados para el precio y las otras variables del marketing en un modelo computacional. </a:t>
            </a:r>
            <a:endParaRPr lang="es-AR" sz="2400" dirty="0"/>
          </a:p>
          <a:p>
            <a:pPr marL="0" indent="0">
              <a:buNone/>
              <a:defRPr/>
            </a:pPr>
            <a:r>
              <a:rPr lang="es-ES_tradnl" sz="2400" dirty="0"/>
              <a:t> </a:t>
            </a:r>
            <a:endParaRPr lang="es-ES_tradnl" sz="2400" dirty="0" smtClean="0"/>
          </a:p>
          <a:p>
            <a:pPr marL="0" indent="0">
              <a:buNone/>
              <a:defRPr/>
            </a:pPr>
            <a:r>
              <a:rPr lang="es-ES_tradnl" sz="2400" b="1" dirty="0" smtClean="0"/>
              <a:t>Los </a:t>
            </a:r>
            <a:r>
              <a:rPr lang="es-ES_tradnl" sz="2400" b="1" dirty="0"/>
              <a:t>puntos más importantes de la aproximación sistemática</a:t>
            </a:r>
            <a:r>
              <a:rPr lang="es-ES_tradnl" sz="2400" dirty="0"/>
              <a:t>: la estimación de la demanda, los costos, la interrelación beneficio-volumen y la selección de precios. </a:t>
            </a:r>
            <a:endParaRPr lang="es-AR" sz="2400" dirty="0"/>
          </a:p>
          <a:p>
            <a:pPr>
              <a:defRPr/>
            </a:pPr>
            <a:endParaRPr lang="es-ES_tradnl" sz="2400" dirty="0" smtClean="0"/>
          </a:p>
          <a:p>
            <a:pPr marL="0" indent="0">
              <a:buNone/>
              <a:defRPr/>
            </a:pPr>
            <a:r>
              <a:rPr lang="es-ES_tradnl" sz="2400" dirty="0"/>
              <a:t> </a:t>
            </a:r>
            <a:r>
              <a:rPr lang="es-ES_tradnl" sz="2400" b="1" dirty="0"/>
              <a:t>Precios a lo largo del ciclo de vida en el caso de nuevos productos</a:t>
            </a:r>
            <a:endParaRPr lang="es-AR" sz="2400" dirty="0"/>
          </a:p>
          <a:p>
            <a:pPr marL="0" indent="0">
              <a:buNone/>
              <a:defRPr/>
            </a:pPr>
            <a:r>
              <a:rPr lang="es-ES_tradnl" sz="2400" dirty="0"/>
              <a:t>      Supuesto: el nuevo producto sobrevivió  a la etapa de introducción </a:t>
            </a:r>
            <a:endParaRPr lang="es-AR" sz="2400" dirty="0"/>
          </a:p>
          <a:p>
            <a:pPr>
              <a:defRPr/>
            </a:pPr>
            <a:endParaRPr lang="es-AR" dirty="0"/>
          </a:p>
        </p:txBody>
      </p:sp>
    </p:spTree>
    <p:extLst>
      <p:ext uri="{BB962C8B-B14F-4D97-AF65-F5344CB8AC3E}">
        <p14:creationId xmlns:p14="http://schemas.microsoft.com/office/powerpoint/2010/main" val="284424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1313644"/>
          </a:xfrm>
        </p:spPr>
        <p:txBody>
          <a:bodyPr>
            <a:normAutofit/>
          </a:bodyPr>
          <a:lstStyle/>
          <a:p>
            <a:r>
              <a:rPr lang="es-AR" sz="4000" b="1" dirty="0" smtClean="0"/>
              <a:t>Marco conceptual (1)</a:t>
            </a:r>
            <a:endParaRPr lang="es-AR" sz="4000" b="1" dirty="0"/>
          </a:p>
        </p:txBody>
      </p:sp>
      <p:sp>
        <p:nvSpPr>
          <p:cNvPr id="3" name="Marcador de contenido 2"/>
          <p:cNvSpPr>
            <a:spLocks noGrp="1"/>
          </p:cNvSpPr>
          <p:nvPr>
            <p:ph idx="1"/>
          </p:nvPr>
        </p:nvSpPr>
        <p:spPr>
          <a:xfrm>
            <a:off x="838200" y="1171978"/>
            <a:ext cx="10515600" cy="5686022"/>
          </a:xfrm>
        </p:spPr>
        <p:txBody>
          <a:bodyPr>
            <a:normAutofit/>
          </a:bodyPr>
          <a:lstStyle/>
          <a:p>
            <a:pPr>
              <a:buNone/>
              <a:defRPr/>
            </a:pPr>
            <a:r>
              <a:rPr lang="es-ES_tradnl" b="1" dirty="0"/>
              <a:t>Conceptos alternativos de precios</a:t>
            </a:r>
            <a:endParaRPr lang="es-ES_tradnl" dirty="0"/>
          </a:p>
          <a:p>
            <a:pPr>
              <a:buFont typeface="Arial" charset="0"/>
              <a:buChar char="•"/>
              <a:defRPr/>
            </a:pPr>
            <a:r>
              <a:rPr lang="es-ES_tradnl" dirty="0"/>
              <a:t>El </a:t>
            </a:r>
            <a:r>
              <a:rPr lang="es-ES_tradnl" b="1" dirty="0"/>
              <a:t>precio absoluto</a:t>
            </a:r>
            <a:r>
              <a:rPr lang="es-ES_tradnl" dirty="0"/>
              <a:t> de un bien es el número de unidades monetarias que deben entregarse para obtener una unidad del mismo.</a:t>
            </a:r>
          </a:p>
          <a:p>
            <a:pPr>
              <a:buFont typeface="Arial" charset="0"/>
              <a:buChar char="•"/>
              <a:defRPr/>
            </a:pPr>
            <a:r>
              <a:rPr lang="es-ES_tradnl" dirty="0"/>
              <a:t>El </a:t>
            </a:r>
            <a:r>
              <a:rPr lang="es-ES_tradnl" b="1" dirty="0"/>
              <a:t>precio relativo</a:t>
            </a:r>
            <a:r>
              <a:rPr lang="es-ES_tradnl" dirty="0"/>
              <a:t> de un bien es el precio del mismo en términos de otro bien que se toma como referencia, queda definido por el número de unidades físicas que deben entregarse de un bien para obtener una unidad adicional del otro.</a:t>
            </a:r>
          </a:p>
          <a:p>
            <a:pPr>
              <a:buFont typeface="Arial" charset="0"/>
              <a:buChar char="•"/>
              <a:defRPr/>
            </a:pPr>
            <a:r>
              <a:rPr lang="es-ES_tradnl" dirty="0"/>
              <a:t>Kent Monroe desarrolló el concepto de </a:t>
            </a:r>
            <a:r>
              <a:rPr lang="es-ES_tradnl" b="1" dirty="0"/>
              <a:t>precio aparente</a:t>
            </a:r>
            <a:r>
              <a:rPr lang="es-ES_tradnl" dirty="0"/>
              <a:t> como el ratio entre lo que recibe el vendedor y lo que recibe el comprador de la siguiente manera</a:t>
            </a:r>
            <a:r>
              <a:rPr lang="es-ES_tradnl" sz="3200" dirty="0"/>
              <a:t>:</a:t>
            </a:r>
          </a:p>
          <a:p>
            <a:pPr marL="0" indent="0">
              <a:buNone/>
              <a:defRPr/>
            </a:pPr>
            <a:endParaRPr lang="es-ES" sz="3200" dirty="0"/>
          </a:p>
          <a:p>
            <a:endParaRPr lang="es-AR" dirty="0"/>
          </a:p>
        </p:txBody>
      </p:sp>
      <p:graphicFrame>
        <p:nvGraphicFramePr>
          <p:cNvPr id="4" name="Object 4"/>
          <p:cNvGraphicFramePr>
            <a:graphicFrameLocks noChangeAspect="1"/>
          </p:cNvGraphicFramePr>
          <p:nvPr>
            <p:extLst>
              <p:ext uri="{D42A27DB-BD31-4B8C-83A1-F6EECF244321}">
                <p14:modId xmlns:p14="http://schemas.microsoft.com/office/powerpoint/2010/main" val="4265441286"/>
              </p:ext>
            </p:extLst>
          </p:nvPr>
        </p:nvGraphicFramePr>
        <p:xfrm>
          <a:off x="1706137" y="5745094"/>
          <a:ext cx="8424863" cy="765175"/>
        </p:xfrm>
        <a:graphic>
          <a:graphicData uri="http://schemas.openxmlformats.org/presentationml/2006/ole">
            <mc:AlternateContent xmlns:mc="http://schemas.openxmlformats.org/markup-compatibility/2006">
              <mc:Choice xmlns:v="urn:schemas-microsoft-com:vml" Requires="v">
                <p:oleObj spid="_x0000_s1038" name="Ecuación" r:id="rId3" imgW="4660900" imgH="419100" progId="Equation.3">
                  <p:embed/>
                </p:oleObj>
              </mc:Choice>
              <mc:Fallback>
                <p:oleObj name="Ecuación" r:id="rId3" imgW="4660900" imgH="4191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6137" y="5745094"/>
                        <a:ext cx="842486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1667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8635"/>
            <a:ext cx="10515600" cy="1339402"/>
          </a:xfrm>
        </p:spPr>
        <p:txBody>
          <a:bodyPr>
            <a:normAutofit/>
          </a:bodyPr>
          <a:lstStyle/>
          <a:p>
            <a:r>
              <a:rPr lang="es-AR" sz="4000" b="1" dirty="0" smtClean="0"/>
              <a:t>Marco conceptual (2)</a:t>
            </a:r>
            <a:endParaRPr lang="es-AR" sz="4000" b="1" dirty="0"/>
          </a:p>
        </p:txBody>
      </p:sp>
      <p:sp>
        <p:nvSpPr>
          <p:cNvPr id="3" name="Marcador de contenido 2"/>
          <p:cNvSpPr>
            <a:spLocks noGrp="1"/>
          </p:cNvSpPr>
          <p:nvPr>
            <p:ph idx="1"/>
          </p:nvPr>
        </p:nvSpPr>
        <p:spPr/>
        <p:txBody>
          <a:bodyPr>
            <a:normAutofit/>
          </a:bodyPr>
          <a:lstStyle/>
          <a:p>
            <a:pPr>
              <a:lnSpc>
                <a:spcPct val="80000"/>
              </a:lnSpc>
              <a:buFontTx/>
              <a:buNone/>
            </a:pPr>
            <a:r>
              <a:rPr lang="es-ES_tradnl" altLang="es-AR" b="1" dirty="0" smtClean="0"/>
              <a:t>Políticas, Estrategias y Tácticas de Precios</a:t>
            </a:r>
          </a:p>
          <a:p>
            <a:pPr>
              <a:lnSpc>
                <a:spcPct val="80000"/>
              </a:lnSpc>
              <a:buFontTx/>
              <a:buNone/>
            </a:pPr>
            <a:endParaRPr lang="es-ES_tradnl" altLang="es-AR" b="1" dirty="0" smtClean="0"/>
          </a:p>
          <a:p>
            <a:pPr>
              <a:lnSpc>
                <a:spcPct val="80000"/>
              </a:lnSpc>
            </a:pPr>
            <a:r>
              <a:rPr lang="es-ES_tradnl" altLang="es-AR" b="1" dirty="0" smtClean="0"/>
              <a:t>Políticas de precios: </a:t>
            </a:r>
            <a:r>
              <a:rPr lang="es-ES_tradnl" altLang="es-AR" dirty="0" smtClean="0"/>
              <a:t>son las grandes orientaciones en función de los datos internos y externos generadas al más alto nivel de la empresa. Son las grandes líneas de acción.</a:t>
            </a:r>
            <a:endParaRPr lang="es-ES_tradnl" altLang="es-AR" b="1" dirty="0" smtClean="0"/>
          </a:p>
          <a:p>
            <a:pPr>
              <a:lnSpc>
                <a:spcPct val="80000"/>
              </a:lnSpc>
            </a:pPr>
            <a:r>
              <a:rPr lang="es-ES_tradnl" altLang="es-AR" b="1" dirty="0" smtClean="0"/>
              <a:t>Estrategias de precios: </a:t>
            </a:r>
            <a:r>
              <a:rPr lang="es-ES_tradnl" altLang="es-AR" dirty="0" smtClean="0"/>
              <a:t>suponen un proceso de concepción y planificación global de los cambios a realizar en las políticas, son los planes operativos.</a:t>
            </a:r>
            <a:endParaRPr lang="es-ES_tradnl" altLang="es-AR" b="1" dirty="0" smtClean="0"/>
          </a:p>
          <a:p>
            <a:pPr>
              <a:lnSpc>
                <a:spcPct val="80000"/>
              </a:lnSpc>
            </a:pPr>
            <a:r>
              <a:rPr lang="es-ES_tradnl" altLang="es-AR" b="1" dirty="0" smtClean="0"/>
              <a:t>Tácticas de precios: </a:t>
            </a:r>
            <a:r>
              <a:rPr lang="es-ES_tradnl" altLang="es-AR" dirty="0" smtClean="0"/>
              <a:t>es la organización práctica de las estrategias, implica acciones determinadas y su cronograma de realización.</a:t>
            </a:r>
          </a:p>
          <a:p>
            <a:pPr>
              <a:lnSpc>
                <a:spcPct val="80000"/>
              </a:lnSpc>
            </a:pPr>
            <a:endParaRPr lang="es-ES" altLang="es-AR" dirty="0" smtClean="0"/>
          </a:p>
          <a:p>
            <a:endParaRPr lang="es-AR" dirty="0"/>
          </a:p>
        </p:txBody>
      </p:sp>
    </p:spTree>
    <p:extLst>
      <p:ext uri="{BB962C8B-B14F-4D97-AF65-F5344CB8AC3E}">
        <p14:creationId xmlns:p14="http://schemas.microsoft.com/office/powerpoint/2010/main" val="3994246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1420232"/>
          </a:xfrm>
        </p:spPr>
        <p:txBody>
          <a:bodyPr>
            <a:normAutofit/>
          </a:bodyPr>
          <a:lstStyle/>
          <a:p>
            <a:r>
              <a:rPr lang="es-ES_tradnl" altLang="es-AR" sz="4000" b="1" dirty="0" smtClean="0"/>
              <a:t>Decisiones de precios y análisis de rentabilidad de la empresa (1)</a:t>
            </a:r>
            <a:endParaRPr lang="es-AR" sz="4000" dirty="0"/>
          </a:p>
        </p:txBody>
      </p:sp>
      <p:sp>
        <p:nvSpPr>
          <p:cNvPr id="3" name="Marcador de contenido 2"/>
          <p:cNvSpPr>
            <a:spLocks noGrp="1"/>
          </p:cNvSpPr>
          <p:nvPr>
            <p:ph idx="1"/>
          </p:nvPr>
        </p:nvSpPr>
        <p:spPr>
          <a:xfrm>
            <a:off x="838200" y="1825624"/>
            <a:ext cx="10515600" cy="5032375"/>
          </a:xfrm>
        </p:spPr>
        <p:txBody>
          <a:bodyPr/>
          <a:lstStyle/>
          <a:p>
            <a:r>
              <a:rPr lang="es-AR" altLang="es-AR" dirty="0"/>
              <a:t>Intentamos </a:t>
            </a:r>
            <a:r>
              <a:rPr lang="es-ES" altLang="es-AR" dirty="0"/>
              <a:t>integrar los diversos contenidos estudiados y mostrar cómo interactúan la demanda, la producción y los costos para determinar el beneficio de la empresa; sobre la base de considerar dada la estructura mercado en el cual </a:t>
            </a:r>
            <a:r>
              <a:rPr lang="es-ES" altLang="es-AR" dirty="0" smtClean="0"/>
              <a:t>trabaja la empresa. </a:t>
            </a:r>
            <a:endParaRPr lang="es-ES_tradnl" altLang="es-AR" dirty="0"/>
          </a:p>
          <a:p>
            <a:r>
              <a:rPr lang="es-ES_tradnl" altLang="es-AR" dirty="0"/>
              <a:t>El objetivo del análisis de rentabilidad es determinar la utilidad o rentabilidad de la empresa derivado de distintos niveles de producción, cuando los costos y los ingresos pueden ser estimados.</a:t>
            </a:r>
          </a:p>
          <a:p>
            <a:r>
              <a:rPr lang="es-ES_tradnl" altLang="es-AR" dirty="0"/>
              <a:t>Dos técnicas permiten arribar al tratamiento de este tema:</a:t>
            </a:r>
          </a:p>
          <a:p>
            <a:pPr lvl="3">
              <a:buFont typeface="Wingdings" panose="05000000000000000000" pitchFamily="2" charset="2"/>
              <a:buChar char="ü"/>
            </a:pPr>
            <a:r>
              <a:rPr lang="es-ES_tradnl" altLang="es-AR" sz="2400" dirty="0" smtClean="0"/>
              <a:t>El análisis del umbral de rentabilidad o punto muerto</a:t>
            </a:r>
          </a:p>
          <a:p>
            <a:pPr lvl="3">
              <a:buFont typeface="Wingdings" panose="05000000000000000000" pitchFamily="2" charset="2"/>
              <a:buChar char="ü"/>
            </a:pPr>
            <a:r>
              <a:rPr lang="es-ES_tradnl" altLang="es-AR" sz="2400" dirty="0" smtClean="0"/>
              <a:t>El análisis del beneficio</a:t>
            </a:r>
            <a:endParaRPr lang="es-ES" altLang="es-AR" sz="2400" dirty="0" smtClean="0"/>
          </a:p>
          <a:p>
            <a:endParaRPr lang="es-AR" dirty="0"/>
          </a:p>
        </p:txBody>
      </p:sp>
    </p:spTree>
    <p:extLst>
      <p:ext uri="{BB962C8B-B14F-4D97-AF65-F5344CB8AC3E}">
        <p14:creationId xmlns:p14="http://schemas.microsoft.com/office/powerpoint/2010/main" val="399708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12192000" cy="1341438"/>
          </a:xfrm>
        </p:spPr>
        <p:txBody>
          <a:bodyPr>
            <a:normAutofit/>
          </a:bodyPr>
          <a:lstStyle/>
          <a:p>
            <a:r>
              <a:rPr lang="es-ES_tradnl" altLang="es-AR" sz="4000" b="1" dirty="0"/>
              <a:t>Decisiones de precios y análisis de rentabilidad de la empresa(2)</a:t>
            </a:r>
            <a:endParaRPr lang="es-ES" altLang="es-AR" sz="4000" b="1" dirty="0"/>
          </a:p>
        </p:txBody>
      </p:sp>
      <p:sp>
        <p:nvSpPr>
          <p:cNvPr id="10243" name="Rectangle 3"/>
          <p:cNvSpPr>
            <a:spLocks noGrp="1" noChangeArrowheads="1"/>
          </p:cNvSpPr>
          <p:nvPr>
            <p:ph type="body" idx="1"/>
          </p:nvPr>
        </p:nvSpPr>
        <p:spPr>
          <a:xfrm>
            <a:off x="996287" y="1426998"/>
            <a:ext cx="10354284" cy="5487987"/>
          </a:xfrm>
        </p:spPr>
        <p:txBody>
          <a:bodyPr/>
          <a:lstStyle/>
          <a:p>
            <a:pPr algn="ctr">
              <a:buFontTx/>
              <a:buNone/>
            </a:pPr>
            <a:r>
              <a:rPr lang="es-ES_tradnl" altLang="es-AR" sz="2400" dirty="0"/>
              <a:t>Componentes del precio de un producto (</a:t>
            </a:r>
            <a:r>
              <a:rPr lang="es-ES_tradnl" altLang="es-AR" sz="2400" dirty="0" err="1"/>
              <a:t>Ostwald</a:t>
            </a:r>
            <a:r>
              <a:rPr lang="es-ES_tradnl" altLang="es-AR" sz="2400" dirty="0"/>
              <a:t>)</a:t>
            </a:r>
            <a:r>
              <a:rPr lang="es-ES" altLang="es-AR" sz="2400" dirty="0"/>
              <a:t> </a:t>
            </a:r>
          </a:p>
        </p:txBody>
      </p:sp>
      <p:grpSp>
        <p:nvGrpSpPr>
          <p:cNvPr id="10244" name="Group 4"/>
          <p:cNvGrpSpPr>
            <a:grpSpLocks noChangeAspect="1"/>
          </p:cNvGrpSpPr>
          <p:nvPr/>
        </p:nvGrpSpPr>
        <p:grpSpPr bwMode="auto">
          <a:xfrm>
            <a:off x="695134" y="1790164"/>
            <a:ext cx="10947367" cy="5067838"/>
            <a:chOff x="2042" y="8825"/>
            <a:chExt cx="9000" cy="5760"/>
          </a:xfrm>
        </p:grpSpPr>
        <p:sp>
          <p:nvSpPr>
            <p:cNvPr id="10245" name="AutoShape 5"/>
            <p:cNvSpPr>
              <a:spLocks noChangeAspect="1" noChangeArrowheads="1"/>
            </p:cNvSpPr>
            <p:nvPr/>
          </p:nvSpPr>
          <p:spPr bwMode="auto">
            <a:xfrm>
              <a:off x="2042" y="8825"/>
              <a:ext cx="9000" cy="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grpSp>
          <p:nvGrpSpPr>
            <p:cNvPr id="10246" name="Group 6"/>
            <p:cNvGrpSpPr>
              <a:grpSpLocks/>
            </p:cNvGrpSpPr>
            <p:nvPr/>
          </p:nvGrpSpPr>
          <p:grpSpPr bwMode="auto">
            <a:xfrm>
              <a:off x="2162" y="8945"/>
              <a:ext cx="8640" cy="5400"/>
              <a:chOff x="2162" y="8945"/>
              <a:chExt cx="8640" cy="5400"/>
            </a:xfrm>
          </p:grpSpPr>
          <p:sp>
            <p:nvSpPr>
              <p:cNvPr id="10247" name="Text Box 7"/>
              <p:cNvSpPr txBox="1">
                <a:spLocks noChangeArrowheads="1"/>
              </p:cNvSpPr>
              <p:nvPr/>
            </p:nvSpPr>
            <p:spPr bwMode="auto">
              <a:xfrm>
                <a:off x="2162" y="8945"/>
                <a:ext cx="2760" cy="3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800" dirty="0">
                    <a:latin typeface="Times New Roman" panose="02020603050405020304" pitchFamily="18" charset="0"/>
                  </a:rPr>
                  <a:t>Costo Directo de Materia Prima</a:t>
                </a: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r>
                  <a:rPr lang="es-ES" altLang="es-AR" sz="800" dirty="0">
                    <a:latin typeface="Times New Roman" panose="02020603050405020304" pitchFamily="18" charset="0"/>
                  </a:rPr>
                  <a:t>+</a:t>
                </a: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r>
                  <a:rPr lang="es-ES" altLang="es-AR" sz="800" dirty="0">
                    <a:latin typeface="Times New Roman" panose="02020603050405020304" pitchFamily="18" charset="0"/>
                  </a:rPr>
                  <a:t>Costo Directo de Mano de Obra</a:t>
                </a: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r>
                  <a:rPr lang="es-ES" altLang="es-AR" sz="800" dirty="0">
                    <a:latin typeface="Times New Roman" panose="02020603050405020304" pitchFamily="18" charset="0"/>
                  </a:rPr>
                  <a:t>+</a:t>
                </a: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r>
                  <a:rPr lang="es-ES" altLang="es-AR" sz="800" dirty="0">
                    <a:latin typeface="Times New Roman" panose="02020603050405020304" pitchFamily="18" charset="0"/>
                  </a:rPr>
                  <a:t>Costos Indirectos de Fabricación</a:t>
                </a: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r>
                  <a:rPr lang="es-ES" altLang="es-AR" sz="800" dirty="0">
                    <a:latin typeface="Times New Roman" panose="02020603050405020304" pitchFamily="18" charset="0"/>
                  </a:rPr>
                  <a:t>+</a:t>
                </a: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r>
                  <a:rPr lang="es-ES" altLang="es-AR" sz="800" dirty="0">
                    <a:latin typeface="Times New Roman" panose="02020603050405020304" pitchFamily="18" charset="0"/>
                  </a:rPr>
                  <a:t>Costos Directos de Marketing</a:t>
                </a: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r>
                  <a:rPr lang="es-ES" altLang="es-AR" sz="800" dirty="0">
                    <a:latin typeface="Times New Roman" panose="02020603050405020304" pitchFamily="18" charset="0"/>
                  </a:rPr>
                  <a:t>+</a:t>
                </a: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r>
                  <a:rPr lang="es-ES" altLang="es-AR" sz="800" dirty="0">
                    <a:latin typeface="Times New Roman" panose="02020603050405020304" pitchFamily="18" charset="0"/>
                  </a:rPr>
                  <a:t>Costos Indirectos de Marketing</a:t>
                </a:r>
                <a:endParaRPr lang="es-ES" altLang="es-AR" sz="1800" dirty="0"/>
              </a:p>
            </p:txBody>
          </p:sp>
          <p:sp>
            <p:nvSpPr>
              <p:cNvPr id="10248" name="Text Box 8"/>
              <p:cNvSpPr txBox="1">
                <a:spLocks noChangeArrowheads="1"/>
              </p:cNvSpPr>
              <p:nvPr/>
            </p:nvSpPr>
            <p:spPr bwMode="auto">
              <a:xfrm>
                <a:off x="5162" y="8945"/>
                <a:ext cx="1200" cy="3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s-ES" altLang="es-AR" sz="800">
                  <a:latin typeface="Times New Roman" panose="02020603050405020304" pitchFamily="18" charset="0"/>
                </a:endParaRPr>
              </a:p>
              <a:p>
                <a:pPr algn="ctr" eaLnBrk="1" hangingPunct="1">
                  <a:spcBef>
                    <a:spcPct val="0"/>
                  </a:spcBef>
                  <a:buFontTx/>
                  <a:buNone/>
                </a:pPr>
                <a:endParaRPr lang="es-ES" altLang="es-AR" sz="800">
                  <a:latin typeface="Times New Roman" panose="02020603050405020304" pitchFamily="18" charset="0"/>
                </a:endParaRPr>
              </a:p>
              <a:p>
                <a:pPr algn="ctr" eaLnBrk="1" hangingPunct="1">
                  <a:spcBef>
                    <a:spcPct val="0"/>
                  </a:spcBef>
                  <a:buFontTx/>
                  <a:buNone/>
                </a:pPr>
                <a:endParaRPr lang="es-ES" altLang="es-AR" sz="800">
                  <a:latin typeface="Times New Roman" panose="02020603050405020304" pitchFamily="18" charset="0"/>
                </a:endParaRPr>
              </a:p>
              <a:p>
                <a:pPr algn="ctr" eaLnBrk="1" hangingPunct="1">
                  <a:spcBef>
                    <a:spcPct val="0"/>
                  </a:spcBef>
                  <a:buFontTx/>
                  <a:buNone/>
                </a:pPr>
                <a:r>
                  <a:rPr lang="es-ES" altLang="es-AR" sz="800">
                    <a:latin typeface="Times New Roman" panose="02020603050405020304" pitchFamily="18" charset="0"/>
                  </a:rPr>
                  <a:t>Costos de fabricación</a:t>
                </a:r>
              </a:p>
              <a:p>
                <a:pPr algn="ctr" eaLnBrk="1" hangingPunct="1">
                  <a:spcBef>
                    <a:spcPct val="0"/>
                  </a:spcBef>
                  <a:buFontTx/>
                  <a:buNone/>
                </a:pPr>
                <a:endParaRPr lang="es-ES" altLang="es-AR" sz="800">
                  <a:latin typeface="Times New Roman" panose="02020603050405020304" pitchFamily="18" charset="0"/>
                </a:endParaRPr>
              </a:p>
              <a:p>
                <a:pPr algn="ctr" eaLnBrk="1" hangingPunct="1">
                  <a:spcBef>
                    <a:spcPct val="0"/>
                  </a:spcBef>
                  <a:buFontTx/>
                  <a:buNone/>
                </a:pPr>
                <a:endParaRPr lang="es-ES" altLang="es-AR" sz="800">
                  <a:latin typeface="Times New Roman" panose="02020603050405020304" pitchFamily="18" charset="0"/>
                </a:endParaRPr>
              </a:p>
              <a:p>
                <a:pPr algn="ctr" eaLnBrk="1" hangingPunct="1">
                  <a:spcBef>
                    <a:spcPct val="0"/>
                  </a:spcBef>
                  <a:buFontTx/>
                  <a:buNone/>
                </a:pPr>
                <a:endParaRPr lang="es-ES" altLang="es-AR" sz="800">
                  <a:latin typeface="Times New Roman" panose="02020603050405020304" pitchFamily="18" charset="0"/>
                </a:endParaRPr>
              </a:p>
              <a:p>
                <a:pPr algn="ctr" eaLnBrk="1" hangingPunct="1">
                  <a:spcBef>
                    <a:spcPct val="0"/>
                  </a:spcBef>
                  <a:buFontTx/>
                  <a:buNone/>
                </a:pPr>
                <a:r>
                  <a:rPr lang="es-ES" altLang="es-AR" sz="1200">
                    <a:latin typeface="Times New Roman" panose="02020603050405020304" pitchFamily="18" charset="0"/>
                  </a:rPr>
                  <a:t>+</a:t>
                </a:r>
              </a:p>
              <a:p>
                <a:pPr algn="ctr" eaLnBrk="1" hangingPunct="1">
                  <a:spcBef>
                    <a:spcPct val="0"/>
                  </a:spcBef>
                  <a:buFontTx/>
                  <a:buNone/>
                </a:pPr>
                <a:endParaRPr lang="es-ES" altLang="es-AR" sz="800">
                  <a:latin typeface="Times New Roman" panose="02020603050405020304" pitchFamily="18" charset="0"/>
                </a:endParaRPr>
              </a:p>
              <a:p>
                <a:pPr algn="ctr" eaLnBrk="1" hangingPunct="1">
                  <a:spcBef>
                    <a:spcPct val="0"/>
                  </a:spcBef>
                  <a:buFontTx/>
                  <a:buNone/>
                </a:pPr>
                <a:endParaRPr lang="es-ES" altLang="es-AR" sz="800">
                  <a:latin typeface="Times New Roman" panose="02020603050405020304" pitchFamily="18" charset="0"/>
                </a:endParaRPr>
              </a:p>
              <a:p>
                <a:pPr algn="ctr" eaLnBrk="1" hangingPunct="1">
                  <a:spcBef>
                    <a:spcPct val="0"/>
                  </a:spcBef>
                  <a:buFontTx/>
                  <a:buNone/>
                </a:pPr>
                <a:endParaRPr lang="es-ES" altLang="es-AR" sz="800">
                  <a:latin typeface="Times New Roman" panose="02020603050405020304" pitchFamily="18" charset="0"/>
                </a:endParaRPr>
              </a:p>
              <a:p>
                <a:pPr algn="ctr" eaLnBrk="1" hangingPunct="1">
                  <a:spcBef>
                    <a:spcPct val="0"/>
                  </a:spcBef>
                  <a:buFontTx/>
                  <a:buNone/>
                </a:pPr>
                <a:endParaRPr lang="es-ES" altLang="es-AR" sz="800">
                  <a:latin typeface="Times New Roman" panose="02020603050405020304" pitchFamily="18" charset="0"/>
                </a:endParaRPr>
              </a:p>
              <a:p>
                <a:pPr algn="ctr" eaLnBrk="1" hangingPunct="1">
                  <a:spcBef>
                    <a:spcPct val="0"/>
                  </a:spcBef>
                  <a:buFontTx/>
                  <a:buNone/>
                </a:pPr>
                <a:r>
                  <a:rPr lang="es-ES" altLang="es-AR" sz="800">
                    <a:latin typeface="Times New Roman" panose="02020603050405020304" pitchFamily="18" charset="0"/>
                  </a:rPr>
                  <a:t>Costos de Marketing</a:t>
                </a:r>
                <a:endParaRPr lang="es-ES" altLang="es-AR" sz="1800"/>
              </a:p>
            </p:txBody>
          </p:sp>
          <p:sp>
            <p:nvSpPr>
              <p:cNvPr id="10249" name="Text Box 9"/>
              <p:cNvSpPr txBox="1">
                <a:spLocks noChangeArrowheads="1"/>
              </p:cNvSpPr>
              <p:nvPr/>
            </p:nvSpPr>
            <p:spPr bwMode="auto">
              <a:xfrm>
                <a:off x="6602" y="10505"/>
                <a:ext cx="1560" cy="38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800" dirty="0">
                    <a:latin typeface="Times New Roman" panose="02020603050405020304" pitchFamily="18" charset="0"/>
                  </a:rPr>
                  <a:t>Gastos corrientes</a:t>
                </a: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r>
                  <a:rPr lang="es-ES" altLang="es-AR" sz="800" dirty="0">
                    <a:latin typeface="Times New Roman" panose="02020603050405020304" pitchFamily="18" charset="0"/>
                  </a:rPr>
                  <a:t>+</a:t>
                </a:r>
              </a:p>
              <a:p>
                <a:pPr algn="ctr" eaLnBrk="1" hangingPunct="1">
                  <a:spcBef>
                    <a:spcPct val="0"/>
                  </a:spcBef>
                  <a:buFontTx/>
                  <a:buNone/>
                </a:pPr>
                <a:endParaRPr lang="es-ES" altLang="es-AR" sz="800" dirty="0">
                  <a:latin typeface="Times New Roman" panose="02020603050405020304" pitchFamily="18" charset="0"/>
                </a:endParaRPr>
              </a:p>
              <a:p>
                <a:pPr algn="ctr" eaLnBrk="1" hangingPunct="1">
                  <a:spcBef>
                    <a:spcPct val="0"/>
                  </a:spcBef>
                  <a:buFontTx/>
                  <a:buNone/>
                </a:pPr>
                <a:r>
                  <a:rPr lang="es-ES" altLang="es-AR" sz="800" dirty="0">
                    <a:latin typeface="Times New Roman" panose="02020603050405020304" pitchFamily="18" charset="0"/>
                  </a:rPr>
                  <a:t>Costos variables del período</a:t>
                </a:r>
              </a:p>
              <a:p>
                <a:pPr algn="ctr" eaLnBrk="1" hangingPunct="1">
                  <a:spcBef>
                    <a:spcPct val="0"/>
                  </a:spcBef>
                  <a:buFontTx/>
                  <a:buNone/>
                </a:pPr>
                <a:r>
                  <a:rPr lang="es-ES" altLang="es-AR" sz="800" dirty="0">
                    <a:latin typeface="Times New Roman" panose="02020603050405020304" pitchFamily="18" charset="0"/>
                  </a:rPr>
                  <a:t>+</a:t>
                </a:r>
              </a:p>
              <a:p>
                <a:pPr algn="ctr" eaLnBrk="1" hangingPunct="1">
                  <a:spcBef>
                    <a:spcPct val="0"/>
                  </a:spcBef>
                  <a:buFontTx/>
                  <a:buNone/>
                </a:pPr>
                <a:r>
                  <a:rPr lang="es-ES" altLang="es-AR" sz="800" dirty="0">
                    <a:latin typeface="Times New Roman" panose="02020603050405020304" pitchFamily="18" charset="0"/>
                  </a:rPr>
                  <a:t>Costo Fijo</a:t>
                </a:r>
              </a:p>
              <a:p>
                <a:pPr algn="ctr" eaLnBrk="1" hangingPunct="1">
                  <a:spcBef>
                    <a:spcPct val="0"/>
                  </a:spcBef>
                  <a:buFontTx/>
                  <a:buNone/>
                </a:pPr>
                <a:r>
                  <a:rPr lang="es-ES" altLang="es-AR" sz="800" dirty="0">
                    <a:latin typeface="Times New Roman" panose="02020603050405020304" pitchFamily="18" charset="0"/>
                  </a:rPr>
                  <a:t>+</a:t>
                </a:r>
              </a:p>
              <a:p>
                <a:pPr algn="ctr" eaLnBrk="1" hangingPunct="1">
                  <a:spcBef>
                    <a:spcPct val="0"/>
                  </a:spcBef>
                  <a:buFontTx/>
                  <a:buNone/>
                </a:pPr>
                <a:r>
                  <a:rPr lang="es-ES" altLang="es-AR" sz="800" dirty="0">
                    <a:latin typeface="Times New Roman" panose="02020603050405020304" pitchFamily="18" charset="0"/>
                  </a:rPr>
                  <a:t>Beneficio</a:t>
                </a:r>
                <a:endParaRPr lang="es-ES" altLang="es-AR" sz="1800" dirty="0"/>
              </a:p>
            </p:txBody>
          </p:sp>
          <p:sp>
            <p:nvSpPr>
              <p:cNvPr id="10250" name="Text Box 10"/>
              <p:cNvSpPr txBox="1">
                <a:spLocks noChangeArrowheads="1"/>
              </p:cNvSpPr>
              <p:nvPr/>
            </p:nvSpPr>
            <p:spPr bwMode="auto">
              <a:xfrm>
                <a:off x="8282" y="12844"/>
                <a:ext cx="132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800">
                    <a:latin typeface="Times New Roman" panose="02020603050405020304" pitchFamily="18" charset="0"/>
                  </a:rPr>
                  <a:t>Contribución</a:t>
                </a:r>
                <a:endParaRPr lang="es-ES" altLang="es-AR" sz="1800"/>
              </a:p>
            </p:txBody>
          </p:sp>
          <p:sp>
            <p:nvSpPr>
              <p:cNvPr id="10251" name="Text Box 11"/>
              <p:cNvSpPr txBox="1">
                <a:spLocks noChangeArrowheads="1"/>
              </p:cNvSpPr>
              <p:nvPr/>
            </p:nvSpPr>
            <p:spPr bwMode="auto">
              <a:xfrm>
                <a:off x="9842" y="11291"/>
                <a:ext cx="960" cy="4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s-ES" altLang="es-AR" sz="800">
                    <a:latin typeface="Times New Roman" panose="02020603050405020304" pitchFamily="18" charset="0"/>
                  </a:rPr>
                  <a:t>Precio</a:t>
                </a:r>
                <a:endParaRPr lang="es-ES" altLang="es-AR" sz="1800"/>
              </a:p>
            </p:txBody>
          </p:sp>
          <p:sp>
            <p:nvSpPr>
              <p:cNvPr id="10252" name="AutoShape 12"/>
              <p:cNvSpPr>
                <a:spLocks/>
              </p:cNvSpPr>
              <p:nvPr/>
            </p:nvSpPr>
            <p:spPr bwMode="auto">
              <a:xfrm>
                <a:off x="5042" y="8945"/>
                <a:ext cx="120" cy="1920"/>
              </a:xfrm>
              <a:prstGeom prst="rightBrace">
                <a:avLst>
                  <a:gd name="adj1" fmla="val 1333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sp>
            <p:nvSpPr>
              <p:cNvPr id="10253" name="AutoShape 13"/>
              <p:cNvSpPr>
                <a:spLocks/>
              </p:cNvSpPr>
              <p:nvPr/>
            </p:nvSpPr>
            <p:spPr bwMode="auto">
              <a:xfrm>
                <a:off x="5042" y="10985"/>
                <a:ext cx="120" cy="1320"/>
              </a:xfrm>
              <a:prstGeom prst="rightBrace">
                <a:avLst>
                  <a:gd name="adj1" fmla="val 9166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sp>
            <p:nvSpPr>
              <p:cNvPr id="10254" name="AutoShape 14"/>
              <p:cNvSpPr>
                <a:spLocks/>
              </p:cNvSpPr>
              <p:nvPr/>
            </p:nvSpPr>
            <p:spPr bwMode="auto">
              <a:xfrm>
                <a:off x="6482" y="8945"/>
                <a:ext cx="120" cy="3480"/>
              </a:xfrm>
              <a:prstGeom prst="rightBrace">
                <a:avLst>
                  <a:gd name="adj1" fmla="val 241667"/>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sp>
            <p:nvSpPr>
              <p:cNvPr id="10255" name="AutoShape 15"/>
              <p:cNvSpPr>
                <a:spLocks/>
              </p:cNvSpPr>
              <p:nvPr/>
            </p:nvSpPr>
            <p:spPr bwMode="auto">
              <a:xfrm>
                <a:off x="8282" y="12305"/>
                <a:ext cx="120" cy="1440"/>
              </a:xfrm>
              <a:prstGeom prst="rightBrace">
                <a:avLst>
                  <a:gd name="adj1" fmla="val 100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sp>
            <p:nvSpPr>
              <p:cNvPr id="10256" name="AutoShape 16"/>
              <p:cNvSpPr>
                <a:spLocks/>
              </p:cNvSpPr>
              <p:nvPr/>
            </p:nvSpPr>
            <p:spPr bwMode="auto">
              <a:xfrm>
                <a:off x="9722" y="8945"/>
                <a:ext cx="240" cy="5040"/>
              </a:xfrm>
              <a:prstGeom prst="rightBrace">
                <a:avLst>
                  <a:gd name="adj1" fmla="val 175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s-AR" altLang="es-AR" sz="1800"/>
              </a:p>
            </p:txBody>
          </p:sp>
        </p:grpSp>
      </p:grpSp>
    </p:spTree>
    <p:extLst>
      <p:ext uri="{BB962C8B-B14F-4D97-AF65-F5344CB8AC3E}">
        <p14:creationId xmlns:p14="http://schemas.microsoft.com/office/powerpoint/2010/main" val="3227301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1"/>
            <a:ext cx="12192000" cy="1196975"/>
          </a:xfrm>
        </p:spPr>
        <p:txBody>
          <a:bodyPr>
            <a:normAutofit/>
          </a:bodyPr>
          <a:lstStyle/>
          <a:p>
            <a:r>
              <a:rPr lang="es-ES_tradnl" altLang="es-AR" sz="4000" b="1" dirty="0"/>
              <a:t>Decisiones de precios y análisis de rentabilidad de la empresa (3)</a:t>
            </a:r>
            <a:endParaRPr lang="es-ES" altLang="es-AR" sz="4000" b="1" dirty="0"/>
          </a:p>
        </p:txBody>
      </p:sp>
      <p:sp>
        <p:nvSpPr>
          <p:cNvPr id="11267" name="Rectangle 3"/>
          <p:cNvSpPr>
            <a:spLocks noGrp="1" noChangeArrowheads="1"/>
          </p:cNvSpPr>
          <p:nvPr>
            <p:ph type="body" idx="1"/>
          </p:nvPr>
        </p:nvSpPr>
        <p:spPr>
          <a:xfrm>
            <a:off x="540913" y="1412876"/>
            <a:ext cx="10792495" cy="5445125"/>
          </a:xfrm>
        </p:spPr>
        <p:txBody>
          <a:bodyPr>
            <a:noAutofit/>
          </a:bodyPr>
          <a:lstStyle/>
          <a:p>
            <a:pPr algn="just">
              <a:lnSpc>
                <a:spcPct val="80000"/>
              </a:lnSpc>
              <a:buFontTx/>
              <a:buNone/>
            </a:pPr>
            <a:r>
              <a:rPr lang="es-ES_tradnl" altLang="es-AR" dirty="0"/>
              <a:t>Del Cuadro </a:t>
            </a:r>
            <a:r>
              <a:rPr lang="es-ES_tradnl" altLang="es-AR" dirty="0" smtClean="0"/>
              <a:t>anterior,  se </a:t>
            </a:r>
            <a:r>
              <a:rPr lang="es-ES_tradnl" altLang="es-AR" dirty="0"/>
              <a:t>observa que los factores o variables que afectan la rentabilidad de cualquier organización </a:t>
            </a:r>
            <a:r>
              <a:rPr lang="es-ES_tradnl" altLang="es-AR" dirty="0" err="1"/>
              <a:t>multiproducto</a:t>
            </a:r>
            <a:r>
              <a:rPr lang="es-ES_tradnl" altLang="es-AR" dirty="0"/>
              <a:t> o multiservicio, de un producto “i” son: </a:t>
            </a:r>
          </a:p>
          <a:p>
            <a:pPr>
              <a:lnSpc>
                <a:spcPct val="80000"/>
              </a:lnSpc>
              <a:buFontTx/>
              <a:buNone/>
            </a:pPr>
            <a:endParaRPr lang="es-ES_tradnl" altLang="es-AR" dirty="0"/>
          </a:p>
          <a:p>
            <a:pPr>
              <a:lnSpc>
                <a:spcPct val="80000"/>
              </a:lnSpc>
            </a:pPr>
            <a:r>
              <a:rPr lang="es-ES_tradnl" altLang="es-AR" dirty="0"/>
              <a:t>el precio por unidad, de cada producto, en pesos, (pi)</a:t>
            </a:r>
          </a:p>
          <a:p>
            <a:pPr>
              <a:lnSpc>
                <a:spcPct val="80000"/>
              </a:lnSpc>
            </a:pPr>
            <a:r>
              <a:rPr lang="es-ES_tradnl" altLang="es-AR" dirty="0"/>
              <a:t>los costos variables y fijos del período, en pesos, ( </a:t>
            </a:r>
            <a:r>
              <a:rPr lang="es-ES_tradnl" altLang="es-AR" dirty="0" err="1"/>
              <a:t>CVMei</a:t>
            </a:r>
            <a:r>
              <a:rPr lang="es-ES_tradnl" altLang="es-AR" dirty="0"/>
              <a:t> , CVT y CFT)</a:t>
            </a:r>
          </a:p>
          <a:p>
            <a:pPr>
              <a:lnSpc>
                <a:spcPct val="80000"/>
              </a:lnSpc>
            </a:pPr>
            <a:r>
              <a:rPr lang="es-ES_tradnl" altLang="es-AR" dirty="0"/>
              <a:t>la cantidad producida y vendida de cada producto de la mezcla, en unidades (</a:t>
            </a:r>
            <a:r>
              <a:rPr lang="es-ES_tradnl" altLang="es-AR" dirty="0" err="1"/>
              <a:t>Qi</a:t>
            </a:r>
            <a:r>
              <a:rPr lang="es-ES_tradnl" altLang="es-AR" dirty="0"/>
              <a:t>)</a:t>
            </a:r>
          </a:p>
          <a:p>
            <a:pPr>
              <a:lnSpc>
                <a:spcPct val="80000"/>
              </a:lnSpc>
            </a:pPr>
            <a:r>
              <a:rPr lang="es-ES_tradnl" altLang="es-AR" dirty="0"/>
              <a:t>los ingresos por ventas de la mezcla, en pesos</a:t>
            </a:r>
          </a:p>
          <a:p>
            <a:pPr>
              <a:lnSpc>
                <a:spcPct val="80000"/>
              </a:lnSpc>
              <a:buFontTx/>
              <a:buNone/>
            </a:pPr>
            <a:endParaRPr lang="es-ES_tradnl" altLang="es-AR" dirty="0"/>
          </a:p>
          <a:p>
            <a:pPr algn="ctr">
              <a:lnSpc>
                <a:spcPct val="80000"/>
              </a:lnSpc>
              <a:buFontTx/>
              <a:buNone/>
            </a:pPr>
            <a:r>
              <a:rPr lang="es-ES_tradnl" altLang="es-AR" dirty="0"/>
              <a:t>En el análisis de </a:t>
            </a:r>
            <a:r>
              <a:rPr lang="es-ES_tradnl" altLang="es-AR" dirty="0" smtClean="0"/>
              <a:t>rentabilidad, </a:t>
            </a:r>
            <a:r>
              <a:rPr lang="es-ES_tradnl" altLang="es-AR" dirty="0"/>
              <a:t>las medidas del beneficio se presentan en la contribución unitaria a los beneficios, la contribución total, la contribución por unidad de recurso escaso y los </a:t>
            </a:r>
            <a:r>
              <a:rPr lang="es-ES_tradnl" altLang="es-AR" dirty="0" smtClean="0"/>
              <a:t>beneficios.</a:t>
            </a:r>
            <a:endParaRPr lang="es-ES" altLang="es-AR" dirty="0"/>
          </a:p>
        </p:txBody>
      </p:sp>
    </p:spTree>
    <p:extLst>
      <p:ext uri="{BB962C8B-B14F-4D97-AF65-F5344CB8AC3E}">
        <p14:creationId xmlns:p14="http://schemas.microsoft.com/office/powerpoint/2010/main" val="2185608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12192000" cy="1341438"/>
          </a:xfrm>
        </p:spPr>
        <p:txBody>
          <a:bodyPr>
            <a:normAutofit/>
          </a:bodyPr>
          <a:lstStyle/>
          <a:p>
            <a:r>
              <a:rPr lang="es-ES_tradnl" altLang="es-AR" sz="4000" b="1" dirty="0"/>
              <a:t>Decisiones de precios y análisis de rentabilidad de la empresa (4)</a:t>
            </a:r>
            <a:endParaRPr lang="es-ES" altLang="es-AR" sz="4000" b="1" dirty="0"/>
          </a:p>
        </p:txBody>
      </p:sp>
      <p:sp>
        <p:nvSpPr>
          <p:cNvPr id="12291" name="Rectangle 3"/>
          <p:cNvSpPr>
            <a:spLocks noGrp="1" noChangeArrowheads="1"/>
          </p:cNvSpPr>
          <p:nvPr>
            <p:ph type="body" idx="1"/>
          </p:nvPr>
        </p:nvSpPr>
        <p:spPr>
          <a:xfrm>
            <a:off x="0" y="1196976"/>
            <a:ext cx="12192000" cy="5661025"/>
          </a:xfrm>
        </p:spPr>
        <p:txBody>
          <a:bodyPr>
            <a:noAutofit/>
          </a:bodyPr>
          <a:lstStyle/>
          <a:p>
            <a:pPr>
              <a:lnSpc>
                <a:spcPct val="90000"/>
              </a:lnSpc>
              <a:buFontTx/>
              <a:buNone/>
            </a:pPr>
            <a:r>
              <a:rPr lang="es-ES_tradnl" altLang="es-AR" b="1" dirty="0" smtClean="0"/>
              <a:t>Análisis </a:t>
            </a:r>
            <a:r>
              <a:rPr lang="es-ES_tradnl" altLang="es-AR" b="1" dirty="0"/>
              <a:t>de Umbral de Rentabilidad en la Decisiones de corto plazo</a:t>
            </a:r>
            <a:endParaRPr lang="es-ES_tradnl" altLang="es-AR" dirty="0"/>
          </a:p>
          <a:p>
            <a:pPr>
              <a:lnSpc>
                <a:spcPct val="90000"/>
              </a:lnSpc>
            </a:pPr>
            <a:r>
              <a:rPr lang="es-ES_tradnl" altLang="es-AR" dirty="0"/>
              <a:t>Decisiones que convierten costos fijos en costos variables</a:t>
            </a:r>
          </a:p>
          <a:p>
            <a:pPr>
              <a:lnSpc>
                <a:spcPct val="90000"/>
              </a:lnSpc>
            </a:pPr>
            <a:r>
              <a:rPr lang="es-ES_tradnl" altLang="es-AR" dirty="0"/>
              <a:t>Decisiones que incrementan o disminuyen costos</a:t>
            </a:r>
          </a:p>
          <a:p>
            <a:pPr>
              <a:lnSpc>
                <a:spcPct val="90000"/>
              </a:lnSpc>
            </a:pPr>
            <a:r>
              <a:rPr lang="es-ES_tradnl" altLang="es-AR" dirty="0"/>
              <a:t>Decisiones que elevan el volumen de ventas o los ingresos</a:t>
            </a:r>
          </a:p>
          <a:p>
            <a:pPr>
              <a:lnSpc>
                <a:spcPct val="90000"/>
              </a:lnSpc>
            </a:pPr>
            <a:r>
              <a:rPr lang="es-ES_tradnl" altLang="es-AR" dirty="0"/>
              <a:t>Decisiones de cambios en los precios de venta. </a:t>
            </a:r>
          </a:p>
          <a:p>
            <a:pPr>
              <a:lnSpc>
                <a:spcPct val="90000"/>
              </a:lnSpc>
              <a:buFontTx/>
              <a:buNone/>
            </a:pPr>
            <a:endParaRPr lang="es-ES_tradnl" altLang="es-AR" dirty="0"/>
          </a:p>
          <a:p>
            <a:pPr>
              <a:lnSpc>
                <a:spcPct val="90000"/>
              </a:lnSpc>
              <a:buFontTx/>
              <a:buNone/>
            </a:pPr>
            <a:r>
              <a:rPr lang="es-ES_tradnl" altLang="es-AR" dirty="0"/>
              <a:t>Según se consideren funciones lineales o curvilíneas de ingresos y costos totales se presentan dos casos:</a:t>
            </a:r>
          </a:p>
          <a:p>
            <a:pPr>
              <a:lnSpc>
                <a:spcPct val="90000"/>
              </a:lnSpc>
            </a:pPr>
            <a:r>
              <a:rPr lang="es-ES_tradnl" altLang="es-AR" dirty="0"/>
              <a:t>El análisis de punto muerto para funciones lineales, que constituye la versión tradicional de la técnica.</a:t>
            </a:r>
          </a:p>
          <a:p>
            <a:pPr>
              <a:lnSpc>
                <a:spcPct val="90000"/>
              </a:lnSpc>
            </a:pPr>
            <a:r>
              <a:rPr lang="es-ES_tradnl" altLang="es-AR" dirty="0"/>
              <a:t>El análisis de punto muerto para funciones de ingresos y costos curvas, que se deriva de la generalización del caso tradicional.</a:t>
            </a:r>
            <a:endParaRPr lang="es-ES" altLang="es-AR" dirty="0"/>
          </a:p>
        </p:txBody>
      </p:sp>
    </p:spTree>
    <p:extLst>
      <p:ext uri="{BB962C8B-B14F-4D97-AF65-F5344CB8AC3E}">
        <p14:creationId xmlns:p14="http://schemas.microsoft.com/office/powerpoint/2010/main" val="1307385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2832</Words>
  <Application>Microsoft Office PowerPoint</Application>
  <PresentationFormat>Panorámica</PresentationFormat>
  <Paragraphs>303</Paragraphs>
  <Slides>32</Slides>
  <Notes>1</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32</vt:i4>
      </vt:variant>
    </vt:vector>
  </HeadingPairs>
  <TitlesOfParts>
    <vt:vector size="41" baseType="lpstr">
      <vt:lpstr>Arial</vt:lpstr>
      <vt:lpstr>Calibri</vt:lpstr>
      <vt:lpstr>Calibri Light</vt:lpstr>
      <vt:lpstr>Symbol</vt:lpstr>
      <vt:lpstr>Times New Roman</vt:lpstr>
      <vt:lpstr>Wingdings</vt:lpstr>
      <vt:lpstr>Tema de Office</vt:lpstr>
      <vt:lpstr>Ecuación</vt:lpstr>
      <vt:lpstr>CorelDraw.Graphic.8</vt:lpstr>
      <vt:lpstr>      ESTRATEGIAS PARA  TOMA DE DECISIONES EN LA EMPRESA Modalidad Virtual</vt:lpstr>
      <vt:lpstr>Módulo 4 EL análisis de rentabilidad y la fijación de precios</vt:lpstr>
      <vt:lpstr>La importancia de la fijación de precios</vt:lpstr>
      <vt:lpstr>Marco conceptual (1)</vt:lpstr>
      <vt:lpstr>Marco conceptual (2)</vt:lpstr>
      <vt:lpstr>Decisiones de precios y análisis de rentabilidad de la empresa (1)</vt:lpstr>
      <vt:lpstr>Decisiones de precios y análisis de rentabilidad de la empresa(2)</vt:lpstr>
      <vt:lpstr>Decisiones de precios y análisis de rentabilidad de la empresa (3)</vt:lpstr>
      <vt:lpstr>Decisiones de precios y análisis de rentabilidad de la empresa (4)</vt:lpstr>
      <vt:lpstr> Decisiones de precios y análisis de rentabilidad de la empresa (5) </vt:lpstr>
      <vt:lpstr> Decisiones de precios y análisis de rentabilidad de la empresa (6) </vt:lpstr>
      <vt:lpstr> Decisiones de precios y análisis de rentabilidad de la empresa (7) </vt:lpstr>
      <vt:lpstr> Decisiones de precios y análisis de rentabilidad de la empresa (8) </vt:lpstr>
      <vt:lpstr> Algunos casos de aplicación </vt:lpstr>
      <vt:lpstr>La fijación de los precios. Los costos y la rentabilidad (1)</vt:lpstr>
      <vt:lpstr>La fijación de los precios. Los costos y la rentabilidad (2)</vt:lpstr>
      <vt:lpstr>Métodos de fijación de precios basados en márgenes sobre costos</vt:lpstr>
      <vt:lpstr>Conceptos de Precios </vt:lpstr>
      <vt:lpstr>La fijación de los precios.  Análisis Gráfico </vt:lpstr>
      <vt:lpstr>La fijación de precios en base a la rentabilidad </vt:lpstr>
      <vt:lpstr>Casos Especiales de Fijación de Precios  Decisiones de precios a partir de la curva de experiencia (1)</vt:lpstr>
      <vt:lpstr>Casos Especiales de Fijación de Precios Decisiones de precios a partir de la curva de experiencia (2)</vt:lpstr>
      <vt:lpstr>Casos Especiales de Fijación de Precios Decisiones de precios a partir de la curva de experiencia (3)</vt:lpstr>
      <vt:lpstr>Casos Especiales de Fijación de Precios Decisiones de precios a partir de la curva de experiencia (4)</vt:lpstr>
      <vt:lpstr>Casos Especiales de Fijación de Precios Decisiones de precios a partir de la curva de experiencia (5)</vt:lpstr>
      <vt:lpstr>Fijación de precios según el ciclo de vida del producto (1)</vt:lpstr>
      <vt:lpstr>Fijación de precios según el ciclo de vida del producto (2)</vt:lpstr>
      <vt:lpstr>Presentación de PowerPoint</vt:lpstr>
      <vt:lpstr>Fijación de precios según el ciclo de vida del producto (3)</vt:lpstr>
      <vt:lpstr> Fijación de precios para nuevos productos (1) </vt:lpstr>
      <vt:lpstr>Fijación de precios para nuevos productos (2) </vt:lpstr>
      <vt:lpstr>Fijación de precios para nuevos productos (3)  </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ESTRATEGIAS PARA  TOMA DE DECISIONES EN LA EMPRESA</dc:title>
  <dc:creator>Asis Inés del Valle</dc:creator>
  <cp:lastModifiedBy>Asis Inés del Valle</cp:lastModifiedBy>
  <cp:revision>17</cp:revision>
  <cp:lastPrinted>2020-02-18T16:48:16Z</cp:lastPrinted>
  <dcterms:created xsi:type="dcterms:W3CDTF">2018-11-02T02:09:31Z</dcterms:created>
  <dcterms:modified xsi:type="dcterms:W3CDTF">2020-09-22T16:42:35Z</dcterms:modified>
</cp:coreProperties>
</file>