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Student Name : Sidhant Vijh</a:t>
            </a:r>
          </a:p>
          <a:p>
            <a:r>
              <a:rPr lang="en-US" sz="2000" b="1" dirty="0">
                <a:solidFill>
                  <a:schemeClr val="accent1">
                    <a:lumMod val="75000"/>
                  </a:schemeClr>
                </a:solidFill>
                <a:latin typeface="Arial"/>
                <a:cs typeface="Arial"/>
              </a:rPr>
              <a:t>College Name : University of Strathclyde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Content Placeholder 1">
            <a:extLst>
              <a:ext uri="{FF2B5EF4-FFF2-40B4-BE49-F238E27FC236}">
                <a16:creationId xmlns:a16="http://schemas.microsoft.com/office/drawing/2014/main" id="{C896BB52-E66B-F88B-8B5A-DA34997DDAFE}"/>
              </a:ext>
            </a:extLst>
          </p:cNvPr>
          <p:cNvSpPr>
            <a:spLocks noGrp="1" noChangeArrowheads="1"/>
          </p:cNvSpPr>
          <p:nvPr>
            <p:ph idx="1"/>
          </p:nvPr>
        </p:nvSpPr>
        <p:spPr bwMode="auto">
          <a:xfrm>
            <a:off x="581192" y="2669192"/>
            <a:ext cx="1070485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cs typeface="Arial" panose="020B0604020202020204" pitchFamily="34" charset="0"/>
              </a:rPr>
              <a:t>Stronger Encryption:</a:t>
            </a:r>
            <a:r>
              <a:rPr kumimoji="0" lang="en-US" altLang="en-US" sz="2400" b="0" i="0" u="none" strike="noStrike" cap="none" normalizeH="0" baseline="0" dirty="0">
                <a:ln>
                  <a:noFill/>
                </a:ln>
                <a:solidFill>
                  <a:schemeClr val="tx1"/>
                </a:solidFill>
                <a:effectLst/>
                <a:cs typeface="Arial" panose="020B0604020202020204" pitchFamily="34" charset="0"/>
              </a:rPr>
              <a:t> Integrate advanced encryption for enhanced security.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cs typeface="Arial" panose="020B0604020202020204" pitchFamily="34" charset="0"/>
              </a:rPr>
              <a:t>Video Support:</a:t>
            </a:r>
            <a:r>
              <a:rPr kumimoji="0" lang="en-US" altLang="en-US" sz="2400" b="0" i="0" u="none" strike="noStrike" cap="none" normalizeH="0" baseline="0" dirty="0">
                <a:ln>
                  <a:noFill/>
                </a:ln>
                <a:solidFill>
                  <a:schemeClr val="tx1"/>
                </a:solidFill>
                <a:effectLst/>
                <a:cs typeface="Arial" panose="020B0604020202020204" pitchFamily="34" charset="0"/>
              </a:rPr>
              <a:t> Extend to hide messages in videos.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cs typeface="Arial" panose="020B0604020202020204" pitchFamily="34" charset="0"/>
              </a:rPr>
              <a:t>Steganalysis Tools:</a:t>
            </a:r>
            <a:r>
              <a:rPr kumimoji="0" lang="en-US" altLang="en-US" sz="2400" b="0" i="0" u="none" strike="noStrike" cap="none" normalizeH="0" baseline="0" dirty="0">
                <a:ln>
                  <a:noFill/>
                </a:ln>
                <a:solidFill>
                  <a:schemeClr val="tx1"/>
                </a:solidFill>
                <a:effectLst/>
                <a:cs typeface="Arial" panose="020B0604020202020204" pitchFamily="34" charset="0"/>
              </a:rPr>
              <a:t> Develop tools to detect hidden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cs typeface="Arial" panose="020B0604020202020204" pitchFamily="34" charset="0"/>
              </a:rPr>
              <a:t>Cross-Platform App:</a:t>
            </a:r>
            <a:r>
              <a:rPr kumimoji="0" lang="en-US" altLang="en-US" sz="2400" b="0" i="0" u="none" strike="noStrike" cap="none" normalizeH="0" baseline="0" dirty="0">
                <a:ln>
                  <a:noFill/>
                </a:ln>
                <a:solidFill>
                  <a:schemeClr val="tx1"/>
                </a:solidFill>
                <a:effectLst/>
                <a:cs typeface="Arial" panose="020B0604020202020204" pitchFamily="34" charset="0"/>
              </a:rPr>
              <a:t> Create a user-friendly app for multiple devices.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cs typeface="Arial" panose="020B0604020202020204" pitchFamily="34" charset="0"/>
              </a:rPr>
              <a:t>Real-Time Messaging:</a:t>
            </a:r>
            <a:r>
              <a:rPr kumimoji="0" lang="en-US" altLang="en-US" sz="2400" b="0" i="0" u="none" strike="noStrike" cap="none" normalizeH="0" baseline="0" dirty="0">
                <a:ln>
                  <a:noFill/>
                </a:ln>
                <a:solidFill>
                  <a:schemeClr val="tx1"/>
                </a:solidFill>
                <a:effectLst/>
                <a:cs typeface="Arial" panose="020B0604020202020204" pitchFamily="34" charset="0"/>
              </a:rPr>
              <a:t> Enable live, secure communication using steganography. </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52403" y="681896"/>
            <a:ext cx="11029616" cy="530296"/>
          </a:xfrm>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GB" sz="2700" dirty="0">
                <a:cs typeface="Arial" panose="020B0604020202020204" pitchFamily="34" charset="0"/>
              </a:rPr>
              <a:t>Ensuring data confidentiality is crucial in digital communication. Traditional encryption is detectable, making it vulnerable. Steganography hides messages within images, ensuring secrecy. This project securely embeds and extracts hidden messages using Python.</a:t>
            </a:r>
            <a:endParaRPr lang="en-IN" sz="2700" dirty="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4" name="Rectangle 2">
            <a:extLst>
              <a:ext uri="{FF2B5EF4-FFF2-40B4-BE49-F238E27FC236}">
                <a16:creationId xmlns:a16="http://schemas.microsoft.com/office/drawing/2014/main" id="{54FF6D25-4B88-08C6-6159-AF825FBE8452}"/>
              </a:ext>
            </a:extLst>
          </p:cNvPr>
          <p:cNvSpPr>
            <a:spLocks noGrp="1" noChangeArrowheads="1"/>
          </p:cNvSpPr>
          <p:nvPr>
            <p:ph idx="1"/>
          </p:nvPr>
        </p:nvSpPr>
        <p:spPr bwMode="auto">
          <a:xfrm>
            <a:off x="441325" y="2715369"/>
            <a:ext cx="965841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cs typeface="Arial" panose="020B0604020202020204" pitchFamily="34" charset="0"/>
              </a:rPr>
              <a:t>Programming Language:</a:t>
            </a:r>
            <a:r>
              <a:rPr kumimoji="0" lang="en-US" altLang="en-US" sz="2400" b="0" i="0" u="none" strike="noStrike" cap="none" normalizeH="0" baseline="0" dirty="0">
                <a:ln>
                  <a:noFill/>
                </a:ln>
                <a:solidFill>
                  <a:schemeClr val="tx1"/>
                </a:solidFill>
                <a:effectLst/>
                <a:cs typeface="Arial" panose="020B0604020202020204" pitchFamily="34" charset="0"/>
              </a:rPr>
              <a:t> Python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cs typeface="Arial" panose="020B0604020202020204" pitchFamily="34" charset="0"/>
              </a:rPr>
              <a:t>Development Environment:</a:t>
            </a:r>
            <a:r>
              <a:rPr kumimoji="0" lang="en-US" altLang="en-US" sz="2400" b="0" i="0" u="none" strike="noStrike" cap="none" normalizeH="0" baseline="0" dirty="0">
                <a:ln>
                  <a:noFill/>
                </a:ln>
                <a:solidFill>
                  <a:schemeClr val="tx1"/>
                </a:solidFill>
                <a:effectLst/>
                <a:cs typeface="Arial" panose="020B0604020202020204" pitchFamily="34" charset="0"/>
              </a:rPr>
              <a:t> Anaconda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cs typeface="Arial" panose="020B0604020202020204" pitchFamily="34" charset="0"/>
              </a:rPr>
              <a:t>Libraries Used:</a:t>
            </a:r>
            <a:endParaRPr kumimoji="0" lang="en-US" altLang="en-US" sz="24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cs typeface="Arial" panose="020B0604020202020204" pitchFamily="34" charset="0"/>
              </a:rPr>
              <a:t>OpenCV (for image processing)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cs typeface="Arial" panose="020B0604020202020204" pitchFamily="34" charset="0"/>
              </a:rPr>
              <a:t>OS (for file handling and execution)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cs typeface="Arial" panose="020B0604020202020204" pitchFamily="34" charset="0"/>
              </a:rPr>
              <a:t>Platform:</a:t>
            </a:r>
            <a:r>
              <a:rPr kumimoji="0" lang="en-US" altLang="en-US" sz="2400" b="0" i="0" u="none" strike="noStrike" cap="none" normalizeH="0" baseline="0" dirty="0">
                <a:ln>
                  <a:noFill/>
                </a:ln>
                <a:solidFill>
                  <a:schemeClr val="tx1"/>
                </a:solidFill>
                <a:effectLst/>
                <a:cs typeface="Arial" panose="020B0604020202020204" pitchFamily="34" charset="0"/>
              </a:rPr>
              <a:t> Windows (compatible with other OS with minor modifications)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1B1BE82B-434C-D089-223C-572B268F3D5A}"/>
              </a:ext>
            </a:extLst>
          </p:cNvPr>
          <p:cNvSpPr>
            <a:spLocks noGrp="1" noChangeArrowheads="1"/>
          </p:cNvSpPr>
          <p:nvPr>
            <p:ph idx="1"/>
          </p:nvPr>
        </p:nvSpPr>
        <p:spPr bwMode="auto">
          <a:xfrm>
            <a:off x="581192" y="2530693"/>
            <a:ext cx="10867847"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cs typeface="Arial" panose="020B0604020202020204" pitchFamily="34" charset="0"/>
              </a:rPr>
              <a:t>Invisible Encryption:</a:t>
            </a:r>
            <a:r>
              <a:rPr kumimoji="0" lang="en-US" altLang="en-US" sz="2400" b="0" i="0" u="none" strike="noStrike" cap="none" normalizeH="0" baseline="0" dirty="0">
                <a:ln>
                  <a:noFill/>
                </a:ln>
                <a:solidFill>
                  <a:schemeClr val="tx1"/>
                </a:solidFill>
                <a:effectLst/>
                <a:cs typeface="Arial" panose="020B0604020202020204" pitchFamily="34" charset="0"/>
              </a:rPr>
              <a:t> Hides data within images without altering their appearance.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cs typeface="Arial" panose="020B0604020202020204" pitchFamily="34" charset="0"/>
              </a:rPr>
              <a:t>Undetectable by Hackers:</a:t>
            </a:r>
            <a:r>
              <a:rPr kumimoji="0" lang="en-US" altLang="en-US" sz="2400" b="0" i="0" u="none" strike="noStrike" cap="none" normalizeH="0" baseline="0" dirty="0">
                <a:ln>
                  <a:noFill/>
                </a:ln>
                <a:solidFill>
                  <a:schemeClr val="tx1"/>
                </a:solidFill>
                <a:effectLst/>
                <a:cs typeface="Arial" panose="020B0604020202020204" pitchFamily="34" charset="0"/>
              </a:rPr>
              <a:t> Unlike traditional encryption, it doesn’t raise suspicion.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cs typeface="Arial" panose="020B0604020202020204" pitchFamily="34" charset="0"/>
              </a:rPr>
              <a:t>Quick &amp; Lightweight:</a:t>
            </a:r>
            <a:r>
              <a:rPr kumimoji="0" lang="en-US" altLang="en-US" sz="2400" b="0" i="0" u="none" strike="noStrike" cap="none" normalizeH="0" baseline="0" dirty="0">
                <a:ln>
                  <a:noFill/>
                </a:ln>
                <a:solidFill>
                  <a:schemeClr val="tx1"/>
                </a:solidFill>
                <a:effectLst/>
                <a:cs typeface="Arial" panose="020B0604020202020204" pitchFamily="34" charset="0"/>
              </a:rPr>
              <a:t> Fast processing with minimal resource usage.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cs typeface="Arial" panose="020B0604020202020204" pitchFamily="34" charset="0"/>
              </a:rPr>
              <a:t>No Extra Storage Needed:</a:t>
            </a:r>
            <a:r>
              <a:rPr kumimoji="0" lang="en-US" altLang="en-US" sz="2400" b="0" i="0" u="none" strike="noStrike" cap="none" normalizeH="0" baseline="0" dirty="0">
                <a:ln>
                  <a:noFill/>
                </a:ln>
                <a:solidFill>
                  <a:schemeClr val="tx1"/>
                </a:solidFill>
                <a:effectLst/>
                <a:cs typeface="Arial" panose="020B0604020202020204" pitchFamily="34" charset="0"/>
              </a:rPr>
              <a:t> Embeds data without noticeably increasing file size.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cs typeface="Arial" panose="020B0604020202020204" pitchFamily="34" charset="0"/>
              </a:rPr>
              <a:t>Easy to Use &amp; Modify:</a:t>
            </a:r>
            <a:r>
              <a:rPr kumimoji="0" lang="en-US" altLang="en-US" sz="2400" b="0" i="0" u="none" strike="noStrike" cap="none" normalizeH="0" baseline="0" dirty="0">
                <a:ln>
                  <a:noFill/>
                </a:ln>
                <a:solidFill>
                  <a:schemeClr val="tx1"/>
                </a:solidFill>
                <a:effectLst/>
                <a:cs typeface="Arial" panose="020B0604020202020204" pitchFamily="34" charset="0"/>
              </a:rPr>
              <a:t> Simple Python implementation with OpenCV.</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C67B9606-BC93-349E-7CFB-5413BEEE7EB4}"/>
              </a:ext>
            </a:extLst>
          </p:cNvPr>
          <p:cNvSpPr>
            <a:spLocks noGrp="1" noChangeArrowheads="1"/>
          </p:cNvSpPr>
          <p:nvPr>
            <p:ph idx="1"/>
          </p:nvPr>
        </p:nvSpPr>
        <p:spPr bwMode="auto">
          <a:xfrm>
            <a:off x="581192" y="2459504"/>
            <a:ext cx="11229808"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cs typeface="Arial" panose="020B0604020202020204" pitchFamily="34" charset="0"/>
              </a:rPr>
              <a:t>Security Professionals:</a:t>
            </a:r>
            <a:r>
              <a:rPr kumimoji="0" lang="en-US" altLang="en-US" sz="2000" b="0" i="0" u="none" strike="noStrike" cap="none" normalizeH="0" baseline="0" dirty="0">
                <a:ln>
                  <a:noFill/>
                </a:ln>
                <a:solidFill>
                  <a:schemeClr val="tx1"/>
                </a:solidFill>
                <a:effectLst/>
                <a:cs typeface="Arial" panose="020B0604020202020204" pitchFamily="34" charset="0"/>
              </a:rPr>
              <a:t> For embedding sensitive data securely within images for confidential communication.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cs typeface="Arial" panose="020B0604020202020204" pitchFamily="34" charset="0"/>
              </a:rPr>
              <a:t>Digital Forensics Experts:</a:t>
            </a:r>
            <a:r>
              <a:rPr kumimoji="0" lang="en-US" altLang="en-US" sz="2000" b="0" i="0" u="none" strike="noStrike" cap="none" normalizeH="0" baseline="0" dirty="0">
                <a:ln>
                  <a:noFill/>
                </a:ln>
                <a:solidFill>
                  <a:schemeClr val="tx1"/>
                </a:solidFill>
                <a:effectLst/>
                <a:cs typeface="Arial" panose="020B0604020202020204" pitchFamily="34" charset="0"/>
              </a:rPr>
              <a:t> To detect hidden data in images during investigations.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cs typeface="Arial" panose="020B0604020202020204" pitchFamily="34" charset="0"/>
              </a:rPr>
              <a:t>Developers &amp; Programmers:</a:t>
            </a:r>
            <a:r>
              <a:rPr kumimoji="0" lang="en-US" altLang="en-US" sz="2000" b="0" i="0" u="none" strike="noStrike" cap="none" normalizeH="0" baseline="0" dirty="0">
                <a:ln>
                  <a:noFill/>
                </a:ln>
                <a:solidFill>
                  <a:schemeClr val="tx1"/>
                </a:solidFill>
                <a:effectLst/>
                <a:cs typeface="Arial" panose="020B0604020202020204" pitchFamily="34" charset="0"/>
              </a:rPr>
              <a:t> For integrating steganography into apps and tools for secure messaging.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cs typeface="Arial" panose="020B0604020202020204" pitchFamily="34" charset="0"/>
              </a:rPr>
              <a:t>Private Individuals:</a:t>
            </a:r>
            <a:r>
              <a:rPr kumimoji="0" lang="en-US" altLang="en-US" sz="2000" b="0" i="0" u="none" strike="noStrike" cap="none" normalizeH="0" baseline="0" dirty="0">
                <a:ln>
                  <a:noFill/>
                </a:ln>
                <a:solidFill>
                  <a:schemeClr val="tx1"/>
                </a:solidFill>
                <a:effectLst/>
                <a:cs typeface="Arial" panose="020B0604020202020204" pitchFamily="34" charset="0"/>
              </a:rPr>
              <a:t> To share confidential information in a covert manner.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cs typeface="Arial" panose="020B0604020202020204" pitchFamily="34" charset="0"/>
              </a:rPr>
              <a:t>Businesses:</a:t>
            </a:r>
            <a:r>
              <a:rPr kumimoji="0" lang="en-US" altLang="en-US" sz="2000" b="0" i="0" u="none" strike="noStrike" cap="none" normalizeH="0" baseline="0" dirty="0">
                <a:ln>
                  <a:noFill/>
                </a:ln>
                <a:solidFill>
                  <a:schemeClr val="tx1"/>
                </a:solidFill>
                <a:effectLst/>
                <a:cs typeface="Arial" panose="020B0604020202020204" pitchFamily="34" charset="0"/>
              </a:rPr>
              <a:t> For secure internal communication without raising suspicion of data transmission.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Picture 6">
            <a:extLst>
              <a:ext uri="{FF2B5EF4-FFF2-40B4-BE49-F238E27FC236}">
                <a16:creationId xmlns:a16="http://schemas.microsoft.com/office/drawing/2014/main" id="{4C83EFBD-0985-EB89-F22D-6E16F06454E8}"/>
              </a:ext>
            </a:extLst>
          </p:cNvPr>
          <p:cNvPicPr>
            <a:picLocks noChangeAspect="1"/>
          </p:cNvPicPr>
          <p:nvPr/>
        </p:nvPicPr>
        <p:blipFill>
          <a:blip r:embed="rId2"/>
          <a:stretch>
            <a:fillRect/>
          </a:stretch>
        </p:blipFill>
        <p:spPr>
          <a:xfrm>
            <a:off x="581191" y="1382486"/>
            <a:ext cx="7064947" cy="4267903"/>
          </a:xfrm>
          <a:prstGeom prst="rect">
            <a:avLst/>
          </a:prstGeom>
        </p:spPr>
      </p:pic>
      <p:pic>
        <p:nvPicPr>
          <p:cNvPr id="11" name="Content Placeholder 10">
            <a:extLst>
              <a:ext uri="{FF2B5EF4-FFF2-40B4-BE49-F238E27FC236}">
                <a16:creationId xmlns:a16="http://schemas.microsoft.com/office/drawing/2014/main" id="{61857093-85E0-A234-C914-89EEE82A2E76}"/>
              </a:ext>
            </a:extLst>
          </p:cNvPr>
          <p:cNvPicPr>
            <a:picLocks noGrp="1" noChangeAspect="1"/>
          </p:cNvPicPr>
          <p:nvPr>
            <p:ph idx="1"/>
          </p:nvPr>
        </p:nvPicPr>
        <p:blipFill>
          <a:blip r:embed="rId3"/>
          <a:stretch>
            <a:fillRect/>
          </a:stretch>
        </p:blipFill>
        <p:spPr>
          <a:xfrm>
            <a:off x="8046757" y="1382486"/>
            <a:ext cx="3020864" cy="844916"/>
          </a:xfrm>
        </p:spPr>
      </p:pic>
      <p:pic>
        <p:nvPicPr>
          <p:cNvPr id="13" name="Picture 12" descr="A person with short hair wearing a blue shirt&#10;&#10;AI-generated content may be incorrect.">
            <a:extLst>
              <a:ext uri="{FF2B5EF4-FFF2-40B4-BE49-F238E27FC236}">
                <a16:creationId xmlns:a16="http://schemas.microsoft.com/office/drawing/2014/main" id="{E618E721-1568-81DE-AF46-238332941975}"/>
              </a:ext>
            </a:extLst>
          </p:cNvPr>
          <p:cNvPicPr>
            <a:picLocks noChangeAspect="1"/>
          </p:cNvPicPr>
          <p:nvPr/>
        </p:nvPicPr>
        <p:blipFill>
          <a:blip r:embed="rId4"/>
          <a:stretch>
            <a:fillRect/>
          </a:stretch>
        </p:blipFill>
        <p:spPr>
          <a:xfrm>
            <a:off x="8046757" y="2700360"/>
            <a:ext cx="2950029" cy="2950029"/>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lang="en-GB" sz="2400" dirty="0"/>
              <a:t>This project successfully addresses the growing need for secure data transmission by using steganography to hide messages within images. Unlike traditional encryption, this method ensures the confidentiality of sensitive information without raising suspicion. The implementation is lightweight, fast, and simple, providing an effective solution for secure communication. By utilizing Python and OpenCV, we’ve created a tool that is both practical and adaptable for various use cases, ensuring data privacy in the digital age.</a:t>
            </a:r>
            <a:endParaRPr lang="en-IN" sz="24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https://github.com/SidVijh/Stegno_Edunet.git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85</TotalTime>
  <Words>403</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Sidhant Vijh</cp:lastModifiedBy>
  <cp:revision>27</cp:revision>
  <dcterms:created xsi:type="dcterms:W3CDTF">2021-05-26T16:50:10Z</dcterms:created>
  <dcterms:modified xsi:type="dcterms:W3CDTF">2025-02-25T12:30:02Z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