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Fira Sans Extra Condensed"/>
      <p:regular r:id="rId22"/>
      <p:bold r:id="rId23"/>
      <p:italic r:id="rId24"/>
      <p:boldItalic r:id="rId25"/>
    </p:embeddedFont>
    <p:embeddedFont>
      <p:font typeface="Fira Sans Extra Condensed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regular.fntdata"/><Relationship Id="rId21" Type="http://schemas.openxmlformats.org/officeDocument/2006/relationships/font" Target="fonts/Roboto-boldItalic.fntdata"/><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regular.fntdata"/><Relationship Id="rId25" Type="http://schemas.openxmlformats.org/officeDocument/2006/relationships/font" Target="fonts/FiraSansExtraCondensed-boldItalic.fntdata"/><Relationship Id="rId28" Type="http://schemas.openxmlformats.org/officeDocument/2006/relationships/font" Target="fonts/FiraSansExtraCondensedSemiBold-italic.fntdata"/><Relationship Id="rId27" Type="http://schemas.openxmlformats.org/officeDocument/2006/relationships/font" Target="fonts/FiraSansExtraCondensed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SemiBol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22b2624a46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22b2624a46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22b2624a46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22b2624a46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e96fd5876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e96fd5876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3e7fef6b3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3e7fef6b3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2b2624a4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2b2624a4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2b2624a4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2b2624a4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2b2624a4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2b2624a4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e96fd5876e_0_2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e96fd5876e_0_2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e9566a474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e9566a474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22b2624a46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22b2624a46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cs.google.com/spreadsheets/d/19FeIRuXJx9UT93clUlzz1NoXdboyWKnovnHMDtdCS48/copy#gid=1595013267"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67563" y="711000"/>
            <a:ext cx="8208900" cy="248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Music Genre Classification model using machine Learning</a:t>
            </a:r>
            <a:endParaRPr sz="3000"/>
          </a:p>
          <a:p>
            <a:pPr indent="0" lvl="0" marL="0" rtl="0" algn="r">
              <a:spcBef>
                <a:spcPts val="0"/>
              </a:spcBef>
              <a:spcAft>
                <a:spcPts val="0"/>
              </a:spcAft>
              <a:buNone/>
            </a:pPr>
            <a:r>
              <a:t/>
            </a:r>
            <a:endParaRPr/>
          </a:p>
        </p:txBody>
      </p:sp>
      <p:sp>
        <p:nvSpPr>
          <p:cNvPr id="43" name="Google Shape;43;p13"/>
          <p:cNvSpPr txBox="1"/>
          <p:nvPr>
            <p:ph idx="1" type="subTitle"/>
          </p:nvPr>
        </p:nvSpPr>
        <p:spPr>
          <a:xfrm>
            <a:off x="7370275" y="3651450"/>
            <a:ext cx="2581200" cy="71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Made by:</a:t>
            </a:r>
            <a:endParaRPr/>
          </a:p>
          <a:p>
            <a:pPr indent="0" lvl="0" marL="0" rtl="0" algn="just">
              <a:spcBef>
                <a:spcPts val="0"/>
              </a:spcBef>
              <a:spcAft>
                <a:spcPts val="0"/>
              </a:spcAft>
              <a:buClr>
                <a:schemeClr val="dk1"/>
              </a:buClr>
              <a:buSzPts val="1100"/>
              <a:buFont typeface="Arial"/>
              <a:buNone/>
            </a:pPr>
            <a:r>
              <a:rPr lang="en"/>
              <a:t>Pranjal Vanjale</a:t>
            </a:r>
            <a:endParaRPr/>
          </a:p>
          <a:p>
            <a:pPr indent="0" lvl="0" marL="0" rtl="0" algn="just">
              <a:spcBef>
                <a:spcPts val="0"/>
              </a:spcBef>
              <a:spcAft>
                <a:spcPts val="0"/>
              </a:spcAft>
              <a:buNone/>
            </a:pPr>
            <a:r>
              <a:rPr lang="en"/>
              <a:t>Siddhant Gupta</a:t>
            </a:r>
            <a:endParaRPr/>
          </a:p>
          <a:p>
            <a:pPr indent="0" lvl="0" marL="0" rtl="0" algn="just">
              <a:spcBef>
                <a:spcPts val="0"/>
              </a:spcBef>
              <a:spcAft>
                <a:spcPts val="0"/>
              </a:spcAft>
              <a:buNone/>
            </a:pPr>
            <a:r>
              <a:rPr lang="en"/>
              <a:t>Vidhi Gupta</a:t>
            </a:r>
            <a:endParaRPr/>
          </a:p>
          <a:p>
            <a:pPr indent="0" lvl="0" marL="0" rtl="0" algn="just">
              <a:spcBef>
                <a:spcPts val="0"/>
              </a:spcBef>
              <a:spcAft>
                <a:spcPts val="0"/>
              </a:spcAft>
              <a:buNone/>
            </a:pPr>
            <a:r>
              <a:rPr lang="en"/>
              <a:t>Yashovardhan</a:t>
            </a:r>
            <a:endParaRPr/>
          </a:p>
        </p:txBody>
      </p:sp>
      <p:grpSp>
        <p:nvGrpSpPr>
          <p:cNvPr id="44" name="Google Shape;44;p13"/>
          <p:cNvGrpSpPr/>
          <p:nvPr/>
        </p:nvGrpSpPr>
        <p:grpSpPr>
          <a:xfrm>
            <a:off x="3068400" y="1776934"/>
            <a:ext cx="3007218" cy="3366556"/>
            <a:chOff x="457194" y="411475"/>
            <a:chExt cx="4385617" cy="4733627"/>
          </a:xfrm>
        </p:grpSpPr>
        <p:sp>
          <p:nvSpPr>
            <p:cNvPr id="45" name="Google Shape;45;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13"/>
            <p:cNvGrpSpPr/>
            <p:nvPr/>
          </p:nvGrpSpPr>
          <p:grpSpPr>
            <a:xfrm>
              <a:off x="457194" y="824705"/>
              <a:ext cx="4385617" cy="4320397"/>
              <a:chOff x="457209" y="411470"/>
              <a:chExt cx="4385617" cy="4320397"/>
            </a:xfrm>
          </p:grpSpPr>
          <p:sp>
            <p:nvSpPr>
              <p:cNvPr id="47" name="Google Shape;47;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3"/>
          <p:cNvSpPr txBox="1"/>
          <p:nvPr/>
        </p:nvSpPr>
        <p:spPr>
          <a:xfrm>
            <a:off x="0" y="3758100"/>
            <a:ext cx="2721000" cy="163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Roboto"/>
                <a:ea typeface="Roboto"/>
                <a:cs typeface="Roboto"/>
                <a:sym typeface="Roboto"/>
              </a:rPr>
              <a:t>Mentored by:</a:t>
            </a:r>
            <a:endParaRPr sz="16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Aishwarya Rao Maratha</a:t>
            </a:r>
            <a:endParaRPr sz="1600">
              <a:latin typeface="Roboto"/>
              <a:ea typeface="Roboto"/>
              <a:cs typeface="Roboto"/>
              <a:sym typeface="Roboto"/>
            </a:endParaRPr>
          </a:p>
          <a:p>
            <a:pPr indent="0" lvl="0" marL="0" rtl="0" algn="just">
              <a:spcBef>
                <a:spcPts val="0"/>
              </a:spcBef>
              <a:spcAft>
                <a:spcPts val="0"/>
              </a:spcAft>
              <a:buNone/>
            </a:pPr>
            <a:r>
              <a:rPr lang="en" sz="1600">
                <a:latin typeface="Roboto"/>
                <a:ea typeface="Roboto"/>
                <a:cs typeface="Roboto"/>
                <a:sym typeface="Roboto"/>
              </a:rPr>
              <a:t>Shreshth Mehrotra</a:t>
            </a:r>
            <a:endParaRPr sz="1600">
              <a:latin typeface="Roboto"/>
              <a:ea typeface="Roboto"/>
              <a:cs typeface="Roboto"/>
              <a:sym typeface="Roboto"/>
            </a:endParaRPr>
          </a:p>
          <a:p>
            <a:pPr indent="0" lvl="0" marL="0" rtl="0" algn="just">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28" name="Google Shape;228;p13"/>
          <p:cNvPicPr preferRelativeResize="0"/>
          <p:nvPr/>
        </p:nvPicPr>
        <p:blipFill>
          <a:blip r:embed="rId3">
            <a:alphaModFix/>
          </a:blip>
          <a:stretch>
            <a:fillRect/>
          </a:stretch>
        </p:blipFill>
        <p:spPr>
          <a:xfrm>
            <a:off x="0" y="0"/>
            <a:ext cx="711000" cy="711000"/>
          </a:xfrm>
          <a:prstGeom prst="rect">
            <a:avLst/>
          </a:prstGeom>
          <a:noFill/>
          <a:ln>
            <a:noFill/>
          </a:ln>
        </p:spPr>
      </p:pic>
      <p:pic>
        <p:nvPicPr>
          <p:cNvPr id="229" name="Google Shape;229;p13"/>
          <p:cNvPicPr preferRelativeResize="0"/>
          <p:nvPr/>
        </p:nvPicPr>
        <p:blipFill>
          <a:blip r:embed="rId4">
            <a:alphaModFix/>
          </a:blip>
          <a:stretch>
            <a:fillRect/>
          </a:stretch>
        </p:blipFill>
        <p:spPr>
          <a:xfrm>
            <a:off x="839425" y="-2"/>
            <a:ext cx="711000" cy="714168"/>
          </a:xfrm>
          <a:prstGeom prst="rect">
            <a:avLst/>
          </a:prstGeom>
          <a:noFill/>
          <a:ln>
            <a:noFill/>
          </a:ln>
        </p:spPr>
      </p:pic>
      <p:sp>
        <p:nvSpPr>
          <p:cNvPr id="230" name="Google Shape;230;p13"/>
          <p:cNvSpPr txBox="1"/>
          <p:nvPr/>
        </p:nvSpPr>
        <p:spPr>
          <a:xfrm>
            <a:off x="2656925" y="170350"/>
            <a:ext cx="3639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Roboto"/>
                <a:ea typeface="Roboto"/>
                <a:cs typeface="Roboto"/>
                <a:sym typeface="Roboto"/>
              </a:rPr>
              <a:t>ArIES Project</a:t>
            </a:r>
            <a:endParaRPr b="1" sz="3000" u="sng">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Ensembler-VotingClf (Voting)</a:t>
            </a:r>
            <a:endParaRPr/>
          </a:p>
        </p:txBody>
      </p:sp>
      <p:sp>
        <p:nvSpPr>
          <p:cNvPr id="1059" name="Google Shape;1059;p22"/>
          <p:cNvSpPr/>
          <p:nvPr/>
        </p:nvSpPr>
        <p:spPr>
          <a:xfrm>
            <a:off x="457200" y="962025"/>
            <a:ext cx="1771800" cy="1752600"/>
          </a:xfrm>
          <a:prstGeom prst="roundRect">
            <a:avLst>
              <a:gd fmla="val 15217" name="adj"/>
            </a:avLst>
          </a:prstGeom>
          <a:solidFill>
            <a:srgbClr val="E4EA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2"/>
          <p:cNvGrpSpPr/>
          <p:nvPr/>
        </p:nvGrpSpPr>
        <p:grpSpPr>
          <a:xfrm>
            <a:off x="533400" y="962025"/>
            <a:ext cx="1633700" cy="1638301"/>
            <a:chOff x="533400" y="962025"/>
            <a:chExt cx="1633700" cy="1638301"/>
          </a:xfrm>
        </p:grpSpPr>
        <p:sp>
          <p:nvSpPr>
            <p:cNvPr id="1061" name="Google Shape;1061;p22"/>
            <p:cNvSpPr txBox="1"/>
            <p:nvPr/>
          </p:nvSpPr>
          <p:spPr>
            <a:xfrm>
              <a:off x="533400" y="1389750"/>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Create Function </a:t>
              </a:r>
              <a:endParaRPr b="1" sz="1600">
                <a:solidFill>
                  <a:srgbClr val="000000"/>
                </a:solidFill>
                <a:latin typeface="Fira Sans Extra Condensed"/>
                <a:ea typeface="Fira Sans Extra Condensed"/>
                <a:cs typeface="Fira Sans Extra Condensed"/>
                <a:sym typeface="Fira Sans Extra Condensed"/>
              </a:endParaRPr>
            </a:p>
          </p:txBody>
        </p:sp>
        <p:sp>
          <p:nvSpPr>
            <p:cNvPr id="1062" name="Google Shape;1062;p22"/>
            <p:cNvSpPr txBox="1"/>
            <p:nvPr/>
          </p:nvSpPr>
          <p:spPr>
            <a:xfrm>
              <a:off x="533400" y="1838326"/>
              <a:ext cx="1467000" cy="7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For Generating Model by </a:t>
              </a:r>
              <a:r>
                <a:rPr lang="en" sz="1200">
                  <a:latin typeface="Roboto"/>
                  <a:ea typeface="Roboto"/>
                  <a:cs typeface="Roboto"/>
                  <a:sym typeface="Roboto"/>
                </a:rPr>
                <a:t>instruction for Primary Model</a:t>
              </a:r>
              <a:endParaRPr sz="1200">
                <a:solidFill>
                  <a:srgbClr val="000000"/>
                </a:solidFill>
                <a:latin typeface="Roboto"/>
                <a:ea typeface="Roboto"/>
                <a:cs typeface="Roboto"/>
                <a:sym typeface="Roboto"/>
              </a:endParaRPr>
            </a:p>
          </p:txBody>
        </p:sp>
        <p:sp>
          <p:nvSpPr>
            <p:cNvPr id="1063" name="Google Shape;1063;p22"/>
            <p:cNvSpPr txBox="1"/>
            <p:nvPr/>
          </p:nvSpPr>
          <p:spPr>
            <a:xfrm>
              <a:off x="1795400" y="962025"/>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1064" name="Google Shape;1064;p22"/>
          <p:cNvSpPr/>
          <p:nvPr/>
        </p:nvSpPr>
        <p:spPr>
          <a:xfrm>
            <a:off x="2609800" y="962025"/>
            <a:ext cx="1771800" cy="1752600"/>
          </a:xfrm>
          <a:prstGeom prst="roundRect">
            <a:avLst>
              <a:gd fmla="val 15217" name="adj"/>
            </a:avLst>
          </a:prstGeom>
          <a:solidFill>
            <a:srgbClr val="E99B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22"/>
          <p:cNvGrpSpPr/>
          <p:nvPr/>
        </p:nvGrpSpPr>
        <p:grpSpPr>
          <a:xfrm>
            <a:off x="2686000" y="962025"/>
            <a:ext cx="1633700" cy="1638422"/>
            <a:chOff x="2686000" y="962025"/>
            <a:chExt cx="1633700" cy="1638422"/>
          </a:xfrm>
        </p:grpSpPr>
        <p:sp>
          <p:nvSpPr>
            <p:cNvPr id="1066" name="Google Shape;1066;p22"/>
            <p:cNvSpPr txBox="1"/>
            <p:nvPr/>
          </p:nvSpPr>
          <p:spPr>
            <a:xfrm>
              <a:off x="2686000" y="1389750"/>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Model Instance</a:t>
              </a:r>
              <a:endParaRPr b="1" sz="1600">
                <a:solidFill>
                  <a:srgbClr val="000000"/>
                </a:solidFill>
                <a:latin typeface="Fira Sans Extra Condensed"/>
                <a:ea typeface="Fira Sans Extra Condensed"/>
                <a:cs typeface="Fira Sans Extra Condensed"/>
                <a:sym typeface="Fira Sans Extra Condensed"/>
              </a:endParaRPr>
            </a:p>
          </p:txBody>
        </p:sp>
        <p:sp>
          <p:nvSpPr>
            <p:cNvPr id="1067" name="Google Shape;1067;p22"/>
            <p:cNvSpPr txBox="1"/>
            <p:nvPr/>
          </p:nvSpPr>
          <p:spPr>
            <a:xfrm>
              <a:off x="2686000" y="1995047"/>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Create an </a:t>
              </a:r>
              <a:r>
                <a:rPr lang="en" sz="1200">
                  <a:latin typeface="Roboto"/>
                  <a:ea typeface="Roboto"/>
                  <a:cs typeface="Roboto"/>
                  <a:sym typeface="Roboto"/>
                </a:rPr>
                <a:t>instance</a:t>
              </a:r>
              <a:r>
                <a:rPr lang="en" sz="1200">
                  <a:latin typeface="Roboto"/>
                  <a:ea typeface="Roboto"/>
                  <a:cs typeface="Roboto"/>
                  <a:sym typeface="Roboto"/>
                </a:rPr>
                <a:t> of the CNN skeleton </a:t>
              </a:r>
              <a:r>
                <a:rPr lang="en" sz="1200">
                  <a:latin typeface="Roboto"/>
                  <a:ea typeface="Roboto"/>
                  <a:cs typeface="Roboto"/>
                  <a:sym typeface="Roboto"/>
                </a:rPr>
                <a:t>model</a:t>
              </a:r>
              <a:r>
                <a:rPr lang="en" sz="1200">
                  <a:latin typeface="Roboto"/>
                  <a:ea typeface="Roboto"/>
                  <a:cs typeface="Roboto"/>
                  <a:sym typeface="Roboto"/>
                </a:rPr>
                <a:t> </a:t>
              </a:r>
              <a:endParaRPr sz="1200">
                <a:latin typeface="Roboto"/>
                <a:ea typeface="Roboto"/>
                <a:cs typeface="Roboto"/>
                <a:sym typeface="Roboto"/>
              </a:endParaRPr>
            </a:p>
          </p:txBody>
        </p:sp>
        <p:sp>
          <p:nvSpPr>
            <p:cNvPr id="1068" name="Google Shape;1068;p22"/>
            <p:cNvSpPr txBox="1"/>
            <p:nvPr/>
          </p:nvSpPr>
          <p:spPr>
            <a:xfrm>
              <a:off x="3948000" y="962025"/>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1069" name="Google Shape;1069;p22"/>
          <p:cNvSpPr/>
          <p:nvPr/>
        </p:nvSpPr>
        <p:spPr>
          <a:xfrm>
            <a:off x="4762400" y="962025"/>
            <a:ext cx="1771800" cy="1752600"/>
          </a:xfrm>
          <a:prstGeom prst="roundRect">
            <a:avLst>
              <a:gd fmla="val 1521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22"/>
          <p:cNvGrpSpPr/>
          <p:nvPr/>
        </p:nvGrpSpPr>
        <p:grpSpPr>
          <a:xfrm>
            <a:off x="4838600" y="962025"/>
            <a:ext cx="1633800" cy="1596092"/>
            <a:chOff x="4838600" y="962025"/>
            <a:chExt cx="1633800" cy="1596092"/>
          </a:xfrm>
        </p:grpSpPr>
        <p:sp>
          <p:nvSpPr>
            <p:cNvPr id="1071" name="Google Shape;1071;p22"/>
            <p:cNvSpPr txBox="1"/>
            <p:nvPr/>
          </p:nvSpPr>
          <p:spPr>
            <a:xfrm>
              <a:off x="4838600" y="1389750"/>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Parameter Grid</a:t>
              </a:r>
              <a:endParaRPr b="1" sz="1600">
                <a:solidFill>
                  <a:srgbClr val="000000"/>
                </a:solidFill>
                <a:latin typeface="Fira Sans Extra Condensed"/>
                <a:ea typeface="Fira Sans Extra Condensed"/>
                <a:cs typeface="Fira Sans Extra Condensed"/>
                <a:sym typeface="Fira Sans Extra Condensed"/>
              </a:endParaRPr>
            </a:p>
          </p:txBody>
        </p:sp>
        <p:sp>
          <p:nvSpPr>
            <p:cNvPr id="1072" name="Google Shape;1072;p22"/>
            <p:cNvSpPr txBox="1"/>
            <p:nvPr/>
          </p:nvSpPr>
          <p:spPr>
            <a:xfrm>
              <a:off x="4838600" y="1952717"/>
              <a:ext cx="16338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Define a Parameter Grid for Selecting different parameters to choose from</a:t>
              </a:r>
              <a:endParaRPr sz="1200">
                <a:solidFill>
                  <a:srgbClr val="000000"/>
                </a:solidFill>
                <a:latin typeface="Roboto"/>
                <a:ea typeface="Roboto"/>
                <a:cs typeface="Roboto"/>
                <a:sym typeface="Roboto"/>
              </a:endParaRPr>
            </a:p>
          </p:txBody>
        </p:sp>
        <p:sp>
          <p:nvSpPr>
            <p:cNvPr id="1073" name="Google Shape;1073;p22"/>
            <p:cNvSpPr txBox="1"/>
            <p:nvPr/>
          </p:nvSpPr>
          <p:spPr>
            <a:xfrm>
              <a:off x="6100600" y="962025"/>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1074" name="Google Shape;1074;p22"/>
          <p:cNvSpPr/>
          <p:nvPr/>
        </p:nvSpPr>
        <p:spPr>
          <a:xfrm>
            <a:off x="6915000" y="962025"/>
            <a:ext cx="1771800" cy="1752600"/>
          </a:xfrm>
          <a:prstGeom prst="roundRect">
            <a:avLst>
              <a:gd fmla="val 15217"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5" name="Google Shape;1075;p22"/>
          <p:cNvCxnSpPr>
            <a:stCxn id="1059" idx="3"/>
            <a:endCxn id="1064" idx="1"/>
          </p:cNvCxnSpPr>
          <p:nvPr/>
        </p:nvCxnSpPr>
        <p:spPr>
          <a:xfrm>
            <a:off x="2229000" y="183832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22"/>
          <p:cNvCxnSpPr>
            <a:stCxn id="1064" idx="3"/>
            <a:endCxn id="1069" idx="1"/>
          </p:cNvCxnSpPr>
          <p:nvPr/>
        </p:nvCxnSpPr>
        <p:spPr>
          <a:xfrm>
            <a:off x="4381600" y="183832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22"/>
          <p:cNvCxnSpPr>
            <a:stCxn id="1069" idx="3"/>
            <a:endCxn id="1074" idx="1"/>
          </p:cNvCxnSpPr>
          <p:nvPr/>
        </p:nvCxnSpPr>
        <p:spPr>
          <a:xfrm>
            <a:off x="6534200" y="1838325"/>
            <a:ext cx="380700" cy="0"/>
          </a:xfrm>
          <a:prstGeom prst="straightConnector1">
            <a:avLst/>
          </a:prstGeom>
          <a:noFill/>
          <a:ln cap="flat" cmpd="sng" w="9525">
            <a:solidFill>
              <a:schemeClr val="dk2"/>
            </a:solidFill>
            <a:prstDash val="solid"/>
            <a:round/>
            <a:headEnd len="med" w="med" type="none"/>
            <a:tailEnd len="med" w="med" type="none"/>
          </a:ln>
        </p:spPr>
      </p:cxnSp>
      <p:sp>
        <p:nvSpPr>
          <p:cNvPr id="1078" name="Google Shape;1078;p22"/>
          <p:cNvSpPr/>
          <p:nvPr/>
        </p:nvSpPr>
        <p:spPr>
          <a:xfrm>
            <a:off x="1533450" y="3093700"/>
            <a:ext cx="1771800" cy="1752600"/>
          </a:xfrm>
          <a:prstGeom prst="roundRect">
            <a:avLst>
              <a:gd fmla="val 15217"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22"/>
          <p:cNvGrpSpPr/>
          <p:nvPr/>
        </p:nvGrpSpPr>
        <p:grpSpPr>
          <a:xfrm>
            <a:off x="6976700" y="962025"/>
            <a:ext cx="1648200" cy="1638422"/>
            <a:chOff x="6976700" y="962025"/>
            <a:chExt cx="1648200" cy="1638422"/>
          </a:xfrm>
        </p:grpSpPr>
        <p:sp>
          <p:nvSpPr>
            <p:cNvPr id="1080" name="Google Shape;1080;p22"/>
            <p:cNvSpPr txBox="1"/>
            <p:nvPr/>
          </p:nvSpPr>
          <p:spPr>
            <a:xfrm>
              <a:off x="6976700" y="1361538"/>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Voting Classifier Instance</a:t>
              </a:r>
              <a:endParaRPr b="1" sz="1600">
                <a:solidFill>
                  <a:srgbClr val="000000"/>
                </a:solidFill>
                <a:latin typeface="Fira Sans Extra Condensed"/>
                <a:ea typeface="Fira Sans Extra Condensed"/>
                <a:cs typeface="Fira Sans Extra Condensed"/>
                <a:sym typeface="Fira Sans Extra Condensed"/>
              </a:endParaRPr>
            </a:p>
          </p:txBody>
        </p:sp>
        <p:sp>
          <p:nvSpPr>
            <p:cNvPr id="1081" name="Google Shape;1081;p22"/>
            <p:cNvSpPr txBox="1"/>
            <p:nvPr/>
          </p:nvSpPr>
          <p:spPr>
            <a:xfrm>
              <a:off x="6991200" y="1995047"/>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Create a VotingClf instance by inputting default values in</a:t>
              </a:r>
              <a:endParaRPr sz="1200">
                <a:solidFill>
                  <a:srgbClr val="000000"/>
                </a:solidFill>
                <a:latin typeface="Roboto"/>
                <a:ea typeface="Roboto"/>
                <a:cs typeface="Roboto"/>
                <a:sym typeface="Roboto"/>
              </a:endParaRPr>
            </a:p>
          </p:txBody>
        </p:sp>
        <p:sp>
          <p:nvSpPr>
            <p:cNvPr id="1082" name="Google Shape;1082;p22"/>
            <p:cNvSpPr txBox="1"/>
            <p:nvPr/>
          </p:nvSpPr>
          <p:spPr>
            <a:xfrm>
              <a:off x="8253200" y="962025"/>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sp>
        <p:nvSpPr>
          <p:cNvPr id="1083" name="Google Shape;1083;p22"/>
          <p:cNvSpPr/>
          <p:nvPr/>
        </p:nvSpPr>
        <p:spPr>
          <a:xfrm>
            <a:off x="3686050" y="3093700"/>
            <a:ext cx="1771800" cy="1752600"/>
          </a:xfrm>
          <a:prstGeom prst="roundRect">
            <a:avLst>
              <a:gd fmla="val 15217" name="adj"/>
            </a:avLst>
          </a:prstGeom>
          <a:solidFill>
            <a:srgbClr val="26EAB8">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22"/>
          <p:cNvGrpSpPr/>
          <p:nvPr/>
        </p:nvGrpSpPr>
        <p:grpSpPr>
          <a:xfrm>
            <a:off x="3762250" y="3093700"/>
            <a:ext cx="1633700" cy="1638425"/>
            <a:chOff x="3762250" y="3093700"/>
            <a:chExt cx="1633700" cy="1638425"/>
          </a:xfrm>
        </p:grpSpPr>
        <p:sp>
          <p:nvSpPr>
            <p:cNvPr id="1085" name="Google Shape;1085;p22"/>
            <p:cNvSpPr txBox="1"/>
            <p:nvPr/>
          </p:nvSpPr>
          <p:spPr>
            <a:xfrm>
              <a:off x="3762250" y="3521425"/>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Fitting </a:t>
              </a:r>
              <a:endParaRPr b="1" sz="1600">
                <a:solidFill>
                  <a:srgbClr val="000000"/>
                </a:solidFill>
                <a:latin typeface="Fira Sans Extra Condensed"/>
                <a:ea typeface="Fira Sans Extra Condensed"/>
                <a:cs typeface="Fira Sans Extra Condensed"/>
                <a:sym typeface="Fira Sans Extra Condensed"/>
              </a:endParaRPr>
            </a:p>
          </p:txBody>
        </p:sp>
        <p:sp>
          <p:nvSpPr>
            <p:cNvPr id="1086" name="Google Shape;1086;p22"/>
            <p:cNvSpPr txBox="1"/>
            <p:nvPr/>
          </p:nvSpPr>
          <p:spPr>
            <a:xfrm>
              <a:off x="3762250" y="4126725"/>
              <a:ext cx="13959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Fitting Data in the Model </a:t>
              </a:r>
              <a:endParaRPr sz="1200">
                <a:latin typeface="Roboto"/>
                <a:ea typeface="Roboto"/>
                <a:cs typeface="Roboto"/>
                <a:sym typeface="Roboto"/>
              </a:endParaRPr>
            </a:p>
          </p:txBody>
        </p:sp>
        <p:sp>
          <p:nvSpPr>
            <p:cNvPr id="1087" name="Google Shape;1087;p22"/>
            <p:cNvSpPr txBox="1"/>
            <p:nvPr/>
          </p:nvSpPr>
          <p:spPr>
            <a:xfrm>
              <a:off x="5024250" y="3093700"/>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Fira Sans Extra Condensed"/>
                  <a:ea typeface="Fira Sans Extra Condensed"/>
                  <a:cs typeface="Fira Sans Extra Condensed"/>
                  <a:sym typeface="Fira Sans Extra Condensed"/>
                </a:rPr>
                <a:t>06</a:t>
              </a:r>
              <a:endParaRPr b="1">
                <a:solidFill>
                  <a:schemeClr val="accent2"/>
                </a:solidFill>
                <a:latin typeface="Fira Sans Extra Condensed"/>
                <a:ea typeface="Fira Sans Extra Condensed"/>
                <a:cs typeface="Fira Sans Extra Condensed"/>
                <a:sym typeface="Fira Sans Extra Condensed"/>
              </a:endParaRPr>
            </a:p>
          </p:txBody>
        </p:sp>
      </p:grpSp>
      <p:sp>
        <p:nvSpPr>
          <p:cNvPr id="1088" name="Google Shape;1088;p22"/>
          <p:cNvSpPr/>
          <p:nvPr/>
        </p:nvSpPr>
        <p:spPr>
          <a:xfrm>
            <a:off x="5838650" y="3093700"/>
            <a:ext cx="1771800" cy="1752600"/>
          </a:xfrm>
          <a:prstGeom prst="roundRect">
            <a:avLst>
              <a:gd fmla="val 15217" name="adj"/>
            </a:avLst>
          </a:prstGeom>
          <a:solidFill>
            <a:srgbClr val="E4EA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22"/>
          <p:cNvGrpSpPr/>
          <p:nvPr/>
        </p:nvGrpSpPr>
        <p:grpSpPr>
          <a:xfrm>
            <a:off x="5914850" y="3093700"/>
            <a:ext cx="1633700" cy="1638422"/>
            <a:chOff x="5914850" y="3093700"/>
            <a:chExt cx="1633700" cy="1638422"/>
          </a:xfrm>
        </p:grpSpPr>
        <p:sp>
          <p:nvSpPr>
            <p:cNvPr id="1090" name="Google Shape;1090;p22"/>
            <p:cNvSpPr txBox="1"/>
            <p:nvPr/>
          </p:nvSpPr>
          <p:spPr>
            <a:xfrm>
              <a:off x="5914850" y="3521425"/>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Computational Time</a:t>
              </a:r>
              <a:endParaRPr b="1" sz="1600">
                <a:solidFill>
                  <a:srgbClr val="000000"/>
                </a:solidFill>
                <a:latin typeface="Fira Sans Extra Condensed"/>
                <a:ea typeface="Fira Sans Extra Condensed"/>
                <a:cs typeface="Fira Sans Extra Condensed"/>
                <a:sym typeface="Fira Sans Extra Condensed"/>
              </a:endParaRPr>
            </a:p>
          </p:txBody>
        </p:sp>
        <p:sp>
          <p:nvSpPr>
            <p:cNvPr id="1091" name="Google Shape;1091;p22"/>
            <p:cNvSpPr txBox="1"/>
            <p:nvPr/>
          </p:nvSpPr>
          <p:spPr>
            <a:xfrm>
              <a:off x="5914850" y="4126722"/>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1092" name="Google Shape;1092;p22"/>
            <p:cNvSpPr txBox="1"/>
            <p:nvPr/>
          </p:nvSpPr>
          <p:spPr>
            <a:xfrm>
              <a:off x="7176850" y="3093700"/>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1"/>
                  </a:solidFill>
                  <a:latin typeface="Fira Sans Extra Condensed"/>
                  <a:ea typeface="Fira Sans Extra Condensed"/>
                  <a:cs typeface="Fira Sans Extra Condensed"/>
                  <a:sym typeface="Fira Sans Extra Condensed"/>
                </a:rPr>
                <a:t>07</a:t>
              </a:r>
              <a:endParaRPr b="1">
                <a:solidFill>
                  <a:schemeClr val="accent1"/>
                </a:solidFill>
                <a:latin typeface="Fira Sans Extra Condensed"/>
                <a:ea typeface="Fira Sans Extra Condensed"/>
                <a:cs typeface="Fira Sans Extra Condensed"/>
                <a:sym typeface="Fira Sans Extra Condensed"/>
              </a:endParaRPr>
            </a:p>
          </p:txBody>
        </p:sp>
      </p:grpSp>
      <p:grpSp>
        <p:nvGrpSpPr>
          <p:cNvPr id="1093" name="Google Shape;1093;p22"/>
          <p:cNvGrpSpPr/>
          <p:nvPr/>
        </p:nvGrpSpPr>
        <p:grpSpPr>
          <a:xfrm>
            <a:off x="1533450" y="3093700"/>
            <a:ext cx="1710000" cy="1564342"/>
            <a:chOff x="1533450" y="3093700"/>
            <a:chExt cx="1710000" cy="1564342"/>
          </a:xfrm>
        </p:grpSpPr>
        <p:sp>
          <p:nvSpPr>
            <p:cNvPr id="1094" name="Google Shape;1094;p22"/>
            <p:cNvSpPr txBox="1"/>
            <p:nvPr/>
          </p:nvSpPr>
          <p:spPr>
            <a:xfrm>
              <a:off x="1654950" y="3465100"/>
              <a:ext cx="1467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Grid CV Search</a:t>
              </a:r>
              <a:endParaRPr b="1" sz="1600">
                <a:solidFill>
                  <a:srgbClr val="000000"/>
                </a:solidFill>
                <a:latin typeface="Fira Sans Extra Condensed"/>
                <a:ea typeface="Fira Sans Extra Condensed"/>
                <a:cs typeface="Fira Sans Extra Condensed"/>
                <a:sym typeface="Fira Sans Extra Condensed"/>
              </a:endParaRPr>
            </a:p>
          </p:txBody>
        </p:sp>
        <p:sp>
          <p:nvSpPr>
            <p:cNvPr id="1095" name="Google Shape;1095;p22"/>
            <p:cNvSpPr txBox="1"/>
            <p:nvPr/>
          </p:nvSpPr>
          <p:spPr>
            <a:xfrm>
              <a:off x="1533450" y="4052642"/>
              <a:ext cx="1710000" cy="60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Applying Cross Validation (any folds) as well as Searching Through the Grid</a:t>
              </a:r>
              <a:endParaRPr sz="1200">
                <a:solidFill>
                  <a:srgbClr val="000000"/>
                </a:solidFill>
                <a:latin typeface="Roboto"/>
                <a:ea typeface="Roboto"/>
                <a:cs typeface="Roboto"/>
                <a:sym typeface="Roboto"/>
              </a:endParaRPr>
            </a:p>
          </p:txBody>
        </p:sp>
        <p:sp>
          <p:nvSpPr>
            <p:cNvPr id="1096" name="Google Shape;1096;p22"/>
            <p:cNvSpPr txBox="1"/>
            <p:nvPr/>
          </p:nvSpPr>
          <p:spPr>
            <a:xfrm>
              <a:off x="2871650" y="3093700"/>
              <a:ext cx="3717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cxnSp>
        <p:nvCxnSpPr>
          <p:cNvPr id="1097" name="Google Shape;1097;p22"/>
          <p:cNvCxnSpPr>
            <a:stCxn id="1078" idx="3"/>
            <a:endCxn id="1083" idx="1"/>
          </p:cNvCxnSpPr>
          <p:nvPr/>
        </p:nvCxnSpPr>
        <p:spPr>
          <a:xfrm>
            <a:off x="3305250" y="3970000"/>
            <a:ext cx="380700" cy="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2"/>
          <p:cNvCxnSpPr>
            <a:stCxn id="1083" idx="3"/>
            <a:endCxn id="1088" idx="1"/>
          </p:cNvCxnSpPr>
          <p:nvPr/>
        </p:nvCxnSpPr>
        <p:spPr>
          <a:xfrm>
            <a:off x="5457850" y="3970000"/>
            <a:ext cx="380700" cy="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2"/>
          <p:cNvCxnSpPr>
            <a:stCxn id="1074" idx="2"/>
            <a:endCxn id="1078" idx="0"/>
          </p:cNvCxnSpPr>
          <p:nvPr/>
        </p:nvCxnSpPr>
        <p:spPr>
          <a:xfrm rot="5400000">
            <a:off x="4920600" y="213525"/>
            <a:ext cx="379200" cy="5381400"/>
          </a:xfrm>
          <a:prstGeom prst="bentConnector3">
            <a:avLst>
              <a:gd fmla="val 49984" name="adj1"/>
            </a:avLst>
          </a:prstGeom>
          <a:noFill/>
          <a:ln cap="flat" cmpd="sng" w="9525">
            <a:solidFill>
              <a:schemeClr val="dk2"/>
            </a:solidFill>
            <a:prstDash val="solid"/>
            <a:round/>
            <a:headEnd len="med" w="med" type="none"/>
            <a:tailEnd len="med" w="med" type="none"/>
          </a:ln>
        </p:spPr>
      </p:cxnSp>
      <p:grpSp>
        <p:nvGrpSpPr>
          <p:cNvPr id="1100" name="Google Shape;1100;p22"/>
          <p:cNvGrpSpPr/>
          <p:nvPr/>
        </p:nvGrpSpPr>
        <p:grpSpPr>
          <a:xfrm>
            <a:off x="802931" y="1123991"/>
            <a:ext cx="469173" cy="368342"/>
            <a:chOff x="3110102" y="1499880"/>
            <a:chExt cx="330613" cy="358379"/>
          </a:xfrm>
        </p:grpSpPr>
        <p:sp>
          <p:nvSpPr>
            <p:cNvPr id="1101" name="Google Shape;1101;p22"/>
            <p:cNvSpPr/>
            <p:nvPr/>
          </p:nvSpPr>
          <p:spPr>
            <a:xfrm>
              <a:off x="3385024" y="1775979"/>
              <a:ext cx="55341" cy="71211"/>
            </a:xfrm>
            <a:custGeom>
              <a:rect b="b" l="l" r="r" t="t"/>
              <a:pathLst>
                <a:path extrusionOk="0" h="2239" w="1740">
                  <a:moveTo>
                    <a:pt x="1248" y="0"/>
                  </a:moveTo>
                  <a:cubicBezTo>
                    <a:pt x="1180" y="0"/>
                    <a:pt x="1124" y="45"/>
                    <a:pt x="1096" y="119"/>
                  </a:cubicBezTo>
                  <a:cubicBezTo>
                    <a:pt x="1072" y="202"/>
                    <a:pt x="1108" y="286"/>
                    <a:pt x="1203" y="321"/>
                  </a:cubicBezTo>
                  <a:cubicBezTo>
                    <a:pt x="1275" y="333"/>
                    <a:pt x="1334" y="369"/>
                    <a:pt x="1406" y="369"/>
                  </a:cubicBezTo>
                  <a:lnTo>
                    <a:pt x="1406" y="1095"/>
                  </a:lnTo>
                  <a:cubicBezTo>
                    <a:pt x="1320" y="1097"/>
                    <a:pt x="1242" y="1097"/>
                    <a:pt x="1171" y="1097"/>
                  </a:cubicBezTo>
                  <a:cubicBezTo>
                    <a:pt x="861" y="1097"/>
                    <a:pt x="689" y="1088"/>
                    <a:pt x="585" y="1088"/>
                  </a:cubicBezTo>
                  <a:cubicBezTo>
                    <a:pt x="472" y="1088"/>
                    <a:pt x="438" y="1098"/>
                    <a:pt x="394" y="1143"/>
                  </a:cubicBezTo>
                  <a:cubicBezTo>
                    <a:pt x="370" y="1167"/>
                    <a:pt x="358" y="1214"/>
                    <a:pt x="358" y="1262"/>
                  </a:cubicBezTo>
                  <a:cubicBezTo>
                    <a:pt x="370" y="1524"/>
                    <a:pt x="263" y="1774"/>
                    <a:pt x="96" y="1953"/>
                  </a:cubicBezTo>
                  <a:cubicBezTo>
                    <a:pt x="1" y="2060"/>
                    <a:pt x="72" y="2238"/>
                    <a:pt x="215" y="2238"/>
                  </a:cubicBezTo>
                  <a:cubicBezTo>
                    <a:pt x="263" y="2238"/>
                    <a:pt x="310" y="2226"/>
                    <a:pt x="334" y="2179"/>
                  </a:cubicBezTo>
                  <a:cubicBezTo>
                    <a:pt x="537" y="1976"/>
                    <a:pt x="667" y="1703"/>
                    <a:pt x="679" y="1417"/>
                  </a:cubicBezTo>
                  <a:lnTo>
                    <a:pt x="1572" y="1417"/>
                  </a:lnTo>
                  <a:cubicBezTo>
                    <a:pt x="1668" y="1417"/>
                    <a:pt x="1739" y="1345"/>
                    <a:pt x="1739" y="1262"/>
                  </a:cubicBezTo>
                  <a:lnTo>
                    <a:pt x="1739" y="238"/>
                  </a:lnTo>
                  <a:cubicBezTo>
                    <a:pt x="1739" y="131"/>
                    <a:pt x="1680" y="60"/>
                    <a:pt x="1572" y="60"/>
                  </a:cubicBezTo>
                  <a:cubicBezTo>
                    <a:pt x="1489" y="60"/>
                    <a:pt x="1382" y="36"/>
                    <a:pt x="1310" y="12"/>
                  </a:cubicBezTo>
                  <a:cubicBezTo>
                    <a:pt x="1289" y="4"/>
                    <a:pt x="1268" y="0"/>
                    <a:pt x="124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3347176" y="1535501"/>
              <a:ext cx="93189" cy="61765"/>
            </a:xfrm>
            <a:custGeom>
              <a:rect b="b" l="l" r="r" t="t"/>
              <a:pathLst>
                <a:path extrusionOk="0" h="1942" w="2930">
                  <a:moveTo>
                    <a:pt x="1703" y="1"/>
                  </a:moveTo>
                  <a:cubicBezTo>
                    <a:pt x="1619" y="1"/>
                    <a:pt x="1524" y="72"/>
                    <a:pt x="1536" y="179"/>
                  </a:cubicBezTo>
                  <a:cubicBezTo>
                    <a:pt x="1572" y="655"/>
                    <a:pt x="1155" y="1132"/>
                    <a:pt x="595" y="1132"/>
                  </a:cubicBezTo>
                  <a:cubicBezTo>
                    <a:pt x="476" y="1132"/>
                    <a:pt x="345" y="1108"/>
                    <a:pt x="250" y="1072"/>
                  </a:cubicBezTo>
                  <a:cubicBezTo>
                    <a:pt x="228" y="1064"/>
                    <a:pt x="206" y="1060"/>
                    <a:pt x="186" y="1060"/>
                  </a:cubicBezTo>
                  <a:cubicBezTo>
                    <a:pt x="118" y="1060"/>
                    <a:pt x="60" y="1101"/>
                    <a:pt x="24" y="1155"/>
                  </a:cubicBezTo>
                  <a:cubicBezTo>
                    <a:pt x="0" y="1251"/>
                    <a:pt x="36" y="1334"/>
                    <a:pt x="119" y="1382"/>
                  </a:cubicBezTo>
                  <a:cubicBezTo>
                    <a:pt x="262" y="1441"/>
                    <a:pt x="429" y="1465"/>
                    <a:pt x="595" y="1465"/>
                  </a:cubicBezTo>
                  <a:cubicBezTo>
                    <a:pt x="1250" y="1465"/>
                    <a:pt x="1798" y="977"/>
                    <a:pt x="1869" y="334"/>
                  </a:cubicBezTo>
                  <a:lnTo>
                    <a:pt x="2596" y="334"/>
                  </a:lnTo>
                  <a:lnTo>
                    <a:pt x="2596" y="1786"/>
                  </a:lnTo>
                  <a:cubicBezTo>
                    <a:pt x="2596" y="1870"/>
                    <a:pt x="2679" y="1941"/>
                    <a:pt x="2762" y="1941"/>
                  </a:cubicBezTo>
                  <a:cubicBezTo>
                    <a:pt x="2858" y="1941"/>
                    <a:pt x="2929" y="1870"/>
                    <a:pt x="2929" y="1786"/>
                  </a:cubicBezTo>
                  <a:lnTo>
                    <a:pt x="2929" y="155"/>
                  </a:lnTo>
                  <a:cubicBezTo>
                    <a:pt x="2929" y="72"/>
                    <a:pt x="2858" y="1"/>
                    <a:pt x="2762"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3110102" y="1580728"/>
              <a:ext cx="330613" cy="277530"/>
            </a:xfrm>
            <a:custGeom>
              <a:rect b="b" l="l" r="r" t="t"/>
              <a:pathLst>
                <a:path extrusionOk="0" h="8726" w="10395">
                  <a:moveTo>
                    <a:pt x="5044" y="1"/>
                  </a:moveTo>
                  <a:cubicBezTo>
                    <a:pt x="4997" y="1"/>
                    <a:pt x="4950" y="22"/>
                    <a:pt x="4918" y="67"/>
                  </a:cubicBezTo>
                  <a:cubicBezTo>
                    <a:pt x="4251" y="817"/>
                    <a:pt x="4692" y="2055"/>
                    <a:pt x="5704" y="2186"/>
                  </a:cubicBezTo>
                  <a:lnTo>
                    <a:pt x="5704" y="2924"/>
                  </a:lnTo>
                  <a:lnTo>
                    <a:pt x="4823" y="2924"/>
                  </a:lnTo>
                  <a:cubicBezTo>
                    <a:pt x="4739" y="2924"/>
                    <a:pt x="4668" y="2996"/>
                    <a:pt x="4668" y="3079"/>
                  </a:cubicBezTo>
                  <a:cubicBezTo>
                    <a:pt x="4668" y="3630"/>
                    <a:pt x="4207" y="4034"/>
                    <a:pt x="3710" y="4034"/>
                  </a:cubicBezTo>
                  <a:cubicBezTo>
                    <a:pt x="3573" y="4034"/>
                    <a:pt x="3433" y="4003"/>
                    <a:pt x="3299" y="3936"/>
                  </a:cubicBezTo>
                  <a:cubicBezTo>
                    <a:pt x="2977" y="3770"/>
                    <a:pt x="2775" y="3460"/>
                    <a:pt x="2775" y="3079"/>
                  </a:cubicBezTo>
                  <a:cubicBezTo>
                    <a:pt x="2775" y="2996"/>
                    <a:pt x="2704" y="2924"/>
                    <a:pt x="2608" y="2924"/>
                  </a:cubicBezTo>
                  <a:lnTo>
                    <a:pt x="1727" y="2924"/>
                  </a:lnTo>
                  <a:lnTo>
                    <a:pt x="1727" y="2043"/>
                  </a:lnTo>
                  <a:cubicBezTo>
                    <a:pt x="1727" y="1948"/>
                    <a:pt x="1656" y="1877"/>
                    <a:pt x="1572" y="1877"/>
                  </a:cubicBezTo>
                  <a:cubicBezTo>
                    <a:pt x="834" y="1865"/>
                    <a:pt x="394" y="1055"/>
                    <a:pt x="763" y="436"/>
                  </a:cubicBezTo>
                  <a:cubicBezTo>
                    <a:pt x="810" y="364"/>
                    <a:pt x="799" y="257"/>
                    <a:pt x="703" y="210"/>
                  </a:cubicBezTo>
                  <a:cubicBezTo>
                    <a:pt x="679" y="193"/>
                    <a:pt x="650" y="185"/>
                    <a:pt x="621" y="185"/>
                  </a:cubicBezTo>
                  <a:cubicBezTo>
                    <a:pt x="565" y="185"/>
                    <a:pt x="508" y="214"/>
                    <a:pt x="477" y="269"/>
                  </a:cubicBezTo>
                  <a:cubicBezTo>
                    <a:pt x="1" y="1055"/>
                    <a:pt x="501" y="2067"/>
                    <a:pt x="1406" y="2210"/>
                  </a:cubicBezTo>
                  <a:lnTo>
                    <a:pt x="1406" y="3651"/>
                  </a:lnTo>
                  <a:cubicBezTo>
                    <a:pt x="1406" y="3734"/>
                    <a:pt x="1477" y="3817"/>
                    <a:pt x="1572" y="3817"/>
                  </a:cubicBezTo>
                  <a:cubicBezTo>
                    <a:pt x="1656" y="3817"/>
                    <a:pt x="1727" y="3734"/>
                    <a:pt x="1727" y="3651"/>
                  </a:cubicBezTo>
                  <a:lnTo>
                    <a:pt x="1727" y="3246"/>
                  </a:lnTo>
                  <a:lnTo>
                    <a:pt x="2465" y="3246"/>
                  </a:lnTo>
                  <a:cubicBezTo>
                    <a:pt x="2537" y="3817"/>
                    <a:pt x="2977" y="4258"/>
                    <a:pt x="3549" y="4341"/>
                  </a:cubicBezTo>
                  <a:cubicBezTo>
                    <a:pt x="3614" y="4351"/>
                    <a:pt x="3678" y="4356"/>
                    <a:pt x="3742" y="4356"/>
                  </a:cubicBezTo>
                  <a:cubicBezTo>
                    <a:pt x="4376" y="4356"/>
                    <a:pt x="4914" y="3884"/>
                    <a:pt x="4990" y="3246"/>
                  </a:cubicBezTo>
                  <a:lnTo>
                    <a:pt x="5716" y="3246"/>
                  </a:lnTo>
                  <a:lnTo>
                    <a:pt x="5716" y="4127"/>
                  </a:lnTo>
                  <a:cubicBezTo>
                    <a:pt x="5716" y="4210"/>
                    <a:pt x="5799" y="4294"/>
                    <a:pt x="5882" y="4294"/>
                  </a:cubicBezTo>
                  <a:cubicBezTo>
                    <a:pt x="6406" y="4294"/>
                    <a:pt x="6835" y="4722"/>
                    <a:pt x="6835" y="5234"/>
                  </a:cubicBezTo>
                  <a:cubicBezTo>
                    <a:pt x="6835" y="5758"/>
                    <a:pt x="6406" y="6187"/>
                    <a:pt x="5882" y="6187"/>
                  </a:cubicBezTo>
                  <a:cubicBezTo>
                    <a:pt x="5799" y="6187"/>
                    <a:pt x="5716" y="6270"/>
                    <a:pt x="5716" y="6353"/>
                  </a:cubicBezTo>
                  <a:lnTo>
                    <a:pt x="5716" y="7234"/>
                  </a:lnTo>
                  <a:lnTo>
                    <a:pt x="4990" y="7234"/>
                  </a:lnTo>
                  <a:cubicBezTo>
                    <a:pt x="4906" y="7234"/>
                    <a:pt x="4823" y="7306"/>
                    <a:pt x="4823" y="7401"/>
                  </a:cubicBezTo>
                  <a:cubicBezTo>
                    <a:pt x="4823" y="7484"/>
                    <a:pt x="4906" y="7568"/>
                    <a:pt x="4990" y="7568"/>
                  </a:cubicBezTo>
                  <a:lnTo>
                    <a:pt x="6775" y="7568"/>
                  </a:lnTo>
                  <a:cubicBezTo>
                    <a:pt x="6839" y="8230"/>
                    <a:pt x="7403" y="8726"/>
                    <a:pt x="8059" y="8726"/>
                  </a:cubicBezTo>
                  <a:cubicBezTo>
                    <a:pt x="8146" y="8726"/>
                    <a:pt x="8234" y="8717"/>
                    <a:pt x="8323" y="8699"/>
                  </a:cubicBezTo>
                  <a:cubicBezTo>
                    <a:pt x="8419" y="8675"/>
                    <a:pt x="8478" y="8592"/>
                    <a:pt x="8454" y="8496"/>
                  </a:cubicBezTo>
                  <a:cubicBezTo>
                    <a:pt x="8443" y="8420"/>
                    <a:pt x="8373" y="8364"/>
                    <a:pt x="8288" y="8364"/>
                  </a:cubicBezTo>
                  <a:cubicBezTo>
                    <a:pt x="8280" y="8364"/>
                    <a:pt x="8272" y="8364"/>
                    <a:pt x="8264" y="8365"/>
                  </a:cubicBezTo>
                  <a:cubicBezTo>
                    <a:pt x="8195" y="8380"/>
                    <a:pt x="8127" y="8387"/>
                    <a:pt x="8061" y="8387"/>
                  </a:cubicBezTo>
                  <a:cubicBezTo>
                    <a:pt x="7535" y="8387"/>
                    <a:pt x="7089" y="7950"/>
                    <a:pt x="7121" y="7401"/>
                  </a:cubicBezTo>
                  <a:cubicBezTo>
                    <a:pt x="7121" y="7353"/>
                    <a:pt x="7109" y="7306"/>
                    <a:pt x="7073" y="7282"/>
                  </a:cubicBezTo>
                  <a:cubicBezTo>
                    <a:pt x="7034" y="7237"/>
                    <a:pt x="7003" y="7227"/>
                    <a:pt x="6891" y="7227"/>
                  </a:cubicBezTo>
                  <a:cubicBezTo>
                    <a:pt x="6787" y="7227"/>
                    <a:pt x="6613" y="7236"/>
                    <a:pt x="6299" y="7236"/>
                  </a:cubicBezTo>
                  <a:cubicBezTo>
                    <a:pt x="6227" y="7236"/>
                    <a:pt x="6148" y="7236"/>
                    <a:pt x="6061" y="7234"/>
                  </a:cubicBezTo>
                  <a:lnTo>
                    <a:pt x="6061" y="6508"/>
                  </a:lnTo>
                  <a:cubicBezTo>
                    <a:pt x="6811" y="6401"/>
                    <a:pt x="7299" y="5698"/>
                    <a:pt x="7145" y="4972"/>
                  </a:cubicBezTo>
                  <a:cubicBezTo>
                    <a:pt x="7049" y="4472"/>
                    <a:pt x="6633" y="4032"/>
                    <a:pt x="6061" y="3960"/>
                  </a:cubicBezTo>
                  <a:lnTo>
                    <a:pt x="6061" y="3234"/>
                  </a:lnTo>
                  <a:lnTo>
                    <a:pt x="6787" y="3234"/>
                  </a:lnTo>
                  <a:cubicBezTo>
                    <a:pt x="6878" y="3888"/>
                    <a:pt x="7448" y="4334"/>
                    <a:pt x="8061" y="4334"/>
                  </a:cubicBezTo>
                  <a:cubicBezTo>
                    <a:pt x="8252" y="4334"/>
                    <a:pt x="8447" y="4291"/>
                    <a:pt x="8633" y="4198"/>
                  </a:cubicBezTo>
                  <a:cubicBezTo>
                    <a:pt x="9026" y="4008"/>
                    <a:pt x="9276" y="3651"/>
                    <a:pt x="9335" y="3234"/>
                  </a:cubicBezTo>
                  <a:lnTo>
                    <a:pt x="10062" y="3234"/>
                  </a:lnTo>
                  <a:lnTo>
                    <a:pt x="10062" y="3960"/>
                  </a:lnTo>
                  <a:cubicBezTo>
                    <a:pt x="9109" y="4091"/>
                    <a:pt x="8633" y="5246"/>
                    <a:pt x="9228" y="6020"/>
                  </a:cubicBezTo>
                  <a:cubicBezTo>
                    <a:pt x="9262" y="6060"/>
                    <a:pt x="9311" y="6082"/>
                    <a:pt x="9360" y="6082"/>
                  </a:cubicBezTo>
                  <a:cubicBezTo>
                    <a:pt x="9398" y="6082"/>
                    <a:pt x="9435" y="6069"/>
                    <a:pt x="9466" y="6044"/>
                  </a:cubicBezTo>
                  <a:cubicBezTo>
                    <a:pt x="9550" y="5984"/>
                    <a:pt x="9562" y="5877"/>
                    <a:pt x="9502" y="5806"/>
                  </a:cubicBezTo>
                  <a:cubicBezTo>
                    <a:pt x="9026" y="5198"/>
                    <a:pt x="9454" y="4294"/>
                    <a:pt x="10228" y="4270"/>
                  </a:cubicBezTo>
                  <a:cubicBezTo>
                    <a:pt x="10324" y="4270"/>
                    <a:pt x="10395" y="4198"/>
                    <a:pt x="10395" y="4103"/>
                  </a:cubicBezTo>
                  <a:lnTo>
                    <a:pt x="10395" y="1007"/>
                  </a:lnTo>
                  <a:cubicBezTo>
                    <a:pt x="10383" y="936"/>
                    <a:pt x="10312" y="865"/>
                    <a:pt x="10216" y="865"/>
                  </a:cubicBezTo>
                  <a:cubicBezTo>
                    <a:pt x="10133" y="865"/>
                    <a:pt x="10050" y="936"/>
                    <a:pt x="10050" y="1031"/>
                  </a:cubicBezTo>
                  <a:lnTo>
                    <a:pt x="10050" y="2900"/>
                  </a:lnTo>
                  <a:lnTo>
                    <a:pt x="9157" y="2900"/>
                  </a:lnTo>
                  <a:cubicBezTo>
                    <a:pt x="9073" y="2900"/>
                    <a:pt x="8990" y="2984"/>
                    <a:pt x="8990" y="3067"/>
                  </a:cubicBezTo>
                  <a:cubicBezTo>
                    <a:pt x="8990" y="3293"/>
                    <a:pt x="8907" y="3520"/>
                    <a:pt x="8740" y="3698"/>
                  </a:cubicBezTo>
                  <a:cubicBezTo>
                    <a:pt x="8542" y="3912"/>
                    <a:pt x="8291" y="4008"/>
                    <a:pt x="8045" y="4008"/>
                  </a:cubicBezTo>
                  <a:cubicBezTo>
                    <a:pt x="7564" y="4008"/>
                    <a:pt x="7101" y="3642"/>
                    <a:pt x="7085" y="3067"/>
                  </a:cubicBezTo>
                  <a:cubicBezTo>
                    <a:pt x="7085" y="2984"/>
                    <a:pt x="7014" y="2900"/>
                    <a:pt x="6930" y="2900"/>
                  </a:cubicBezTo>
                  <a:lnTo>
                    <a:pt x="6049" y="2900"/>
                  </a:lnTo>
                  <a:lnTo>
                    <a:pt x="6049" y="2031"/>
                  </a:lnTo>
                  <a:cubicBezTo>
                    <a:pt x="6049" y="1936"/>
                    <a:pt x="5978" y="1865"/>
                    <a:pt x="5882" y="1865"/>
                  </a:cubicBezTo>
                  <a:cubicBezTo>
                    <a:pt x="5061" y="1865"/>
                    <a:pt x="4632" y="900"/>
                    <a:pt x="5168" y="281"/>
                  </a:cubicBezTo>
                  <a:cubicBezTo>
                    <a:pt x="5228" y="210"/>
                    <a:pt x="5228" y="103"/>
                    <a:pt x="5156" y="43"/>
                  </a:cubicBezTo>
                  <a:cubicBezTo>
                    <a:pt x="5123" y="16"/>
                    <a:pt x="5083" y="1"/>
                    <a:pt x="5044"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139267" y="1504428"/>
              <a:ext cx="77668" cy="78113"/>
            </a:xfrm>
            <a:custGeom>
              <a:rect b="b" l="l" r="r" t="t"/>
              <a:pathLst>
                <a:path extrusionOk="0" h="2456" w="2442">
                  <a:moveTo>
                    <a:pt x="2255" y="1"/>
                  </a:moveTo>
                  <a:cubicBezTo>
                    <a:pt x="2226" y="1"/>
                    <a:pt x="2196" y="9"/>
                    <a:pt x="2168" y="25"/>
                  </a:cubicBezTo>
                  <a:cubicBezTo>
                    <a:pt x="1810" y="216"/>
                    <a:pt x="1572" y="573"/>
                    <a:pt x="1513" y="978"/>
                  </a:cubicBezTo>
                  <a:lnTo>
                    <a:pt x="620" y="978"/>
                  </a:lnTo>
                  <a:cubicBezTo>
                    <a:pt x="536" y="978"/>
                    <a:pt x="465" y="1049"/>
                    <a:pt x="465" y="1132"/>
                  </a:cubicBezTo>
                  <a:lnTo>
                    <a:pt x="465" y="2025"/>
                  </a:lnTo>
                  <a:cubicBezTo>
                    <a:pt x="346" y="2049"/>
                    <a:pt x="215" y="2073"/>
                    <a:pt x="120" y="2132"/>
                  </a:cubicBezTo>
                  <a:cubicBezTo>
                    <a:pt x="24" y="2180"/>
                    <a:pt x="1" y="2263"/>
                    <a:pt x="24" y="2359"/>
                  </a:cubicBezTo>
                  <a:cubicBezTo>
                    <a:pt x="60" y="2420"/>
                    <a:pt x="121" y="2456"/>
                    <a:pt x="184" y="2456"/>
                  </a:cubicBezTo>
                  <a:cubicBezTo>
                    <a:pt x="206" y="2456"/>
                    <a:pt x="229" y="2451"/>
                    <a:pt x="251" y="2442"/>
                  </a:cubicBezTo>
                  <a:cubicBezTo>
                    <a:pt x="370" y="2382"/>
                    <a:pt x="501" y="2359"/>
                    <a:pt x="620" y="2359"/>
                  </a:cubicBezTo>
                  <a:cubicBezTo>
                    <a:pt x="715" y="2359"/>
                    <a:pt x="786" y="2275"/>
                    <a:pt x="786" y="2192"/>
                  </a:cubicBezTo>
                  <a:lnTo>
                    <a:pt x="786" y="1299"/>
                  </a:lnTo>
                  <a:lnTo>
                    <a:pt x="1667" y="1299"/>
                  </a:lnTo>
                  <a:cubicBezTo>
                    <a:pt x="1751" y="1299"/>
                    <a:pt x="1834" y="1228"/>
                    <a:pt x="1834" y="1132"/>
                  </a:cubicBezTo>
                  <a:cubicBezTo>
                    <a:pt x="1834" y="1132"/>
                    <a:pt x="1810" y="585"/>
                    <a:pt x="2322" y="299"/>
                  </a:cubicBezTo>
                  <a:cubicBezTo>
                    <a:pt x="2406" y="263"/>
                    <a:pt x="2441" y="168"/>
                    <a:pt x="2394" y="85"/>
                  </a:cubicBezTo>
                  <a:cubicBezTo>
                    <a:pt x="2362" y="30"/>
                    <a:pt x="2311" y="1"/>
                    <a:pt x="2255"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226381" y="1499880"/>
              <a:ext cx="116279" cy="82661"/>
            </a:xfrm>
            <a:custGeom>
              <a:rect b="b" l="l" r="r" t="t"/>
              <a:pathLst>
                <a:path extrusionOk="0" h="2599" w="3656">
                  <a:moveTo>
                    <a:pt x="170" y="0"/>
                  </a:moveTo>
                  <a:cubicBezTo>
                    <a:pt x="83" y="0"/>
                    <a:pt x="12" y="67"/>
                    <a:pt x="12" y="144"/>
                  </a:cubicBezTo>
                  <a:cubicBezTo>
                    <a:pt x="0" y="239"/>
                    <a:pt x="71" y="323"/>
                    <a:pt x="155" y="323"/>
                  </a:cubicBezTo>
                  <a:cubicBezTo>
                    <a:pt x="631" y="370"/>
                    <a:pt x="1024" y="775"/>
                    <a:pt x="1024" y="1275"/>
                  </a:cubicBezTo>
                  <a:cubicBezTo>
                    <a:pt x="1024" y="1371"/>
                    <a:pt x="1095" y="1442"/>
                    <a:pt x="1191" y="1442"/>
                  </a:cubicBezTo>
                  <a:lnTo>
                    <a:pt x="2084" y="1442"/>
                  </a:lnTo>
                  <a:lnTo>
                    <a:pt x="2084" y="2168"/>
                  </a:lnTo>
                  <a:cubicBezTo>
                    <a:pt x="1965" y="2192"/>
                    <a:pt x="1822" y="2228"/>
                    <a:pt x="1738" y="2275"/>
                  </a:cubicBezTo>
                  <a:cubicBezTo>
                    <a:pt x="1643" y="2299"/>
                    <a:pt x="1619" y="2406"/>
                    <a:pt x="1643" y="2502"/>
                  </a:cubicBezTo>
                  <a:cubicBezTo>
                    <a:pt x="1669" y="2563"/>
                    <a:pt x="1735" y="2599"/>
                    <a:pt x="1801" y="2599"/>
                  </a:cubicBezTo>
                  <a:cubicBezTo>
                    <a:pt x="1824" y="2599"/>
                    <a:pt x="1848" y="2594"/>
                    <a:pt x="1869" y="2585"/>
                  </a:cubicBezTo>
                  <a:cubicBezTo>
                    <a:pt x="1988" y="2549"/>
                    <a:pt x="2107" y="2514"/>
                    <a:pt x="2238" y="2514"/>
                  </a:cubicBezTo>
                  <a:cubicBezTo>
                    <a:pt x="2334" y="2514"/>
                    <a:pt x="2405" y="2442"/>
                    <a:pt x="2405" y="2347"/>
                  </a:cubicBezTo>
                  <a:lnTo>
                    <a:pt x="2405" y="1454"/>
                  </a:lnTo>
                  <a:lnTo>
                    <a:pt x="3131" y="1454"/>
                  </a:lnTo>
                  <a:cubicBezTo>
                    <a:pt x="3167" y="1668"/>
                    <a:pt x="3227" y="1859"/>
                    <a:pt x="3346" y="2025"/>
                  </a:cubicBezTo>
                  <a:cubicBezTo>
                    <a:pt x="3376" y="2072"/>
                    <a:pt x="3427" y="2098"/>
                    <a:pt x="3485" y="2098"/>
                  </a:cubicBezTo>
                  <a:cubicBezTo>
                    <a:pt x="3516" y="2098"/>
                    <a:pt x="3550" y="2090"/>
                    <a:pt x="3584" y="2073"/>
                  </a:cubicBezTo>
                  <a:cubicBezTo>
                    <a:pt x="3643" y="2013"/>
                    <a:pt x="3655" y="1906"/>
                    <a:pt x="3620" y="1823"/>
                  </a:cubicBezTo>
                  <a:cubicBezTo>
                    <a:pt x="3500" y="1656"/>
                    <a:pt x="3453" y="1442"/>
                    <a:pt x="3453" y="1299"/>
                  </a:cubicBezTo>
                  <a:cubicBezTo>
                    <a:pt x="3453" y="1204"/>
                    <a:pt x="3381" y="1121"/>
                    <a:pt x="3286" y="1121"/>
                  </a:cubicBezTo>
                  <a:lnTo>
                    <a:pt x="1334" y="1121"/>
                  </a:lnTo>
                  <a:cubicBezTo>
                    <a:pt x="1262" y="525"/>
                    <a:pt x="774" y="61"/>
                    <a:pt x="191" y="1"/>
                  </a:cubicBezTo>
                  <a:cubicBezTo>
                    <a:pt x="183" y="0"/>
                    <a:pt x="177" y="0"/>
                    <a:pt x="170"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179786" y="1775216"/>
              <a:ext cx="86764" cy="46594"/>
            </a:xfrm>
            <a:custGeom>
              <a:rect b="b" l="l" r="r" t="t"/>
              <a:pathLst>
                <a:path extrusionOk="0" h="1465" w="2728">
                  <a:moveTo>
                    <a:pt x="1525" y="0"/>
                  </a:moveTo>
                  <a:cubicBezTo>
                    <a:pt x="870" y="0"/>
                    <a:pt x="322" y="500"/>
                    <a:pt x="239" y="1131"/>
                  </a:cubicBezTo>
                  <a:lnTo>
                    <a:pt x="167" y="1131"/>
                  </a:lnTo>
                  <a:cubicBezTo>
                    <a:pt x="84" y="1131"/>
                    <a:pt x="1" y="1215"/>
                    <a:pt x="1" y="1298"/>
                  </a:cubicBezTo>
                  <a:cubicBezTo>
                    <a:pt x="1" y="1393"/>
                    <a:pt x="84" y="1465"/>
                    <a:pt x="167" y="1465"/>
                  </a:cubicBezTo>
                  <a:lnTo>
                    <a:pt x="405" y="1465"/>
                  </a:lnTo>
                  <a:cubicBezTo>
                    <a:pt x="501" y="1465"/>
                    <a:pt x="584" y="1393"/>
                    <a:pt x="572" y="1286"/>
                  </a:cubicBezTo>
                  <a:cubicBezTo>
                    <a:pt x="560" y="798"/>
                    <a:pt x="953" y="322"/>
                    <a:pt x="1525" y="322"/>
                  </a:cubicBezTo>
                  <a:cubicBezTo>
                    <a:pt x="1882" y="322"/>
                    <a:pt x="2227" y="524"/>
                    <a:pt x="2382" y="857"/>
                  </a:cubicBezTo>
                  <a:cubicBezTo>
                    <a:pt x="2415" y="915"/>
                    <a:pt x="2471" y="950"/>
                    <a:pt x="2530" y="950"/>
                  </a:cubicBezTo>
                  <a:cubicBezTo>
                    <a:pt x="2556" y="950"/>
                    <a:pt x="2583" y="943"/>
                    <a:pt x="2608" y="929"/>
                  </a:cubicBezTo>
                  <a:cubicBezTo>
                    <a:pt x="2679" y="905"/>
                    <a:pt x="2727" y="810"/>
                    <a:pt x="2679" y="738"/>
                  </a:cubicBezTo>
                  <a:cubicBezTo>
                    <a:pt x="2477" y="286"/>
                    <a:pt x="2013" y="0"/>
                    <a:pt x="1525"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154024" y="1712337"/>
              <a:ext cx="15203" cy="109473"/>
            </a:xfrm>
            <a:custGeom>
              <a:rect b="b" l="l" r="r" t="t"/>
              <a:pathLst>
                <a:path extrusionOk="0" h="3442" w="478">
                  <a:moveTo>
                    <a:pt x="156" y="1"/>
                  </a:moveTo>
                  <a:cubicBezTo>
                    <a:pt x="72" y="1"/>
                    <a:pt x="1" y="72"/>
                    <a:pt x="1" y="167"/>
                  </a:cubicBezTo>
                  <a:lnTo>
                    <a:pt x="1" y="3275"/>
                  </a:lnTo>
                  <a:cubicBezTo>
                    <a:pt x="1" y="3370"/>
                    <a:pt x="72" y="3442"/>
                    <a:pt x="156" y="3442"/>
                  </a:cubicBezTo>
                  <a:lnTo>
                    <a:pt x="310" y="3442"/>
                  </a:lnTo>
                  <a:cubicBezTo>
                    <a:pt x="394" y="3442"/>
                    <a:pt x="477" y="3370"/>
                    <a:pt x="477" y="3275"/>
                  </a:cubicBezTo>
                  <a:cubicBezTo>
                    <a:pt x="477" y="3203"/>
                    <a:pt x="418" y="3132"/>
                    <a:pt x="322" y="3108"/>
                  </a:cubicBezTo>
                  <a:lnTo>
                    <a:pt x="322" y="167"/>
                  </a:lnTo>
                  <a:cubicBezTo>
                    <a:pt x="322" y="72"/>
                    <a:pt x="251" y="1"/>
                    <a:pt x="156"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22"/>
          <p:cNvGrpSpPr/>
          <p:nvPr/>
        </p:nvGrpSpPr>
        <p:grpSpPr>
          <a:xfrm>
            <a:off x="2985228" y="1092312"/>
            <a:ext cx="320022" cy="359778"/>
            <a:chOff x="3567553" y="1499912"/>
            <a:chExt cx="320022" cy="359778"/>
          </a:xfrm>
        </p:grpSpPr>
        <p:sp>
          <p:nvSpPr>
            <p:cNvPr id="1109" name="Google Shape;1109;p22"/>
            <p:cNvSpPr/>
            <p:nvPr/>
          </p:nvSpPr>
          <p:spPr>
            <a:xfrm>
              <a:off x="3567553" y="1502933"/>
              <a:ext cx="263218" cy="356757"/>
            </a:xfrm>
            <a:custGeom>
              <a:rect b="b" l="l" r="r" t="t"/>
              <a:pathLst>
                <a:path extrusionOk="0" h="11217" w="8276">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3638001" y="1499912"/>
              <a:ext cx="249574" cy="142773"/>
            </a:xfrm>
            <a:custGeom>
              <a:rect b="b" l="l" r="r" t="t"/>
              <a:pathLst>
                <a:path extrusionOk="0" h="4489" w="7847">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641786" y="1594563"/>
              <a:ext cx="141659" cy="10273"/>
            </a:xfrm>
            <a:custGeom>
              <a:rect b="b" l="l" r="r" t="t"/>
              <a:pathLst>
                <a:path extrusionOk="0" h="323" w="4454">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641786" y="1638136"/>
              <a:ext cx="141659" cy="10241"/>
            </a:xfrm>
            <a:custGeom>
              <a:rect b="b" l="l" r="r" t="t"/>
              <a:pathLst>
                <a:path extrusionOk="0" h="322" w="4454">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641786" y="1682059"/>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641786" y="1725600"/>
              <a:ext cx="141659" cy="10623"/>
            </a:xfrm>
            <a:custGeom>
              <a:rect b="b" l="l" r="r" t="t"/>
              <a:pathLst>
                <a:path extrusionOk="0" h="334" w="4454">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4945008" y="1133368"/>
            <a:ext cx="330231" cy="359015"/>
            <a:chOff x="2667058" y="1500293"/>
            <a:chExt cx="330231" cy="359015"/>
          </a:xfrm>
        </p:grpSpPr>
        <p:sp>
          <p:nvSpPr>
            <p:cNvPr id="1116" name="Google Shape;1116;p22"/>
            <p:cNvSpPr/>
            <p:nvPr/>
          </p:nvSpPr>
          <p:spPr>
            <a:xfrm>
              <a:off x="2944239" y="1581714"/>
              <a:ext cx="32" cy="32"/>
            </a:xfrm>
            <a:custGeom>
              <a:rect b="b" l="l" r="r" t="t"/>
              <a:pathLst>
                <a:path extrusionOk="0" h="1" w="1">
                  <a:moveTo>
                    <a:pt x="1" y="0"/>
                  </a:moveTo>
                  <a:lnTo>
                    <a:pt x="1" y="0"/>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667058" y="1500293"/>
              <a:ext cx="330231" cy="359015"/>
            </a:xfrm>
            <a:custGeom>
              <a:rect b="b" l="l" r="r" t="t"/>
              <a:pathLst>
                <a:path extrusionOk="0" h="11288" w="10383">
                  <a:moveTo>
                    <a:pt x="1036" y="322"/>
                  </a:moveTo>
                  <a:lnTo>
                    <a:pt x="1036" y="1048"/>
                  </a:lnTo>
                  <a:lnTo>
                    <a:pt x="322" y="1048"/>
                  </a:lnTo>
                  <a:lnTo>
                    <a:pt x="322" y="322"/>
                  </a:lnTo>
                  <a:close/>
                  <a:moveTo>
                    <a:pt x="5561" y="334"/>
                  </a:moveTo>
                  <a:lnTo>
                    <a:pt x="5561" y="1048"/>
                  </a:lnTo>
                  <a:lnTo>
                    <a:pt x="4846" y="1048"/>
                  </a:lnTo>
                  <a:lnTo>
                    <a:pt x="4846" y="334"/>
                  </a:lnTo>
                  <a:close/>
                  <a:moveTo>
                    <a:pt x="10049" y="334"/>
                  </a:moveTo>
                  <a:lnTo>
                    <a:pt x="10049" y="1048"/>
                  </a:lnTo>
                  <a:lnTo>
                    <a:pt x="9335" y="1048"/>
                  </a:lnTo>
                  <a:lnTo>
                    <a:pt x="9335" y="334"/>
                  </a:lnTo>
                  <a:close/>
                  <a:moveTo>
                    <a:pt x="8799" y="1905"/>
                  </a:moveTo>
                  <a:lnTo>
                    <a:pt x="8799" y="1905"/>
                  </a:lnTo>
                  <a:cubicBezTo>
                    <a:pt x="8740" y="2381"/>
                    <a:pt x="8728" y="2536"/>
                    <a:pt x="8728" y="2560"/>
                  </a:cubicBezTo>
                  <a:lnTo>
                    <a:pt x="8549" y="2381"/>
                  </a:lnTo>
                  <a:lnTo>
                    <a:pt x="8311" y="2143"/>
                  </a:lnTo>
                  <a:lnTo>
                    <a:pt x="8132" y="1965"/>
                  </a:lnTo>
                  <a:lnTo>
                    <a:pt x="8132" y="1965"/>
                  </a:lnTo>
                  <a:cubicBezTo>
                    <a:pt x="8140" y="1967"/>
                    <a:pt x="8153" y="1969"/>
                    <a:pt x="8173" y="1969"/>
                  </a:cubicBezTo>
                  <a:cubicBezTo>
                    <a:pt x="8242" y="1969"/>
                    <a:pt x="8402" y="1951"/>
                    <a:pt x="8799" y="1905"/>
                  </a:cubicBezTo>
                  <a:close/>
                  <a:moveTo>
                    <a:pt x="7061" y="3048"/>
                  </a:moveTo>
                  <a:lnTo>
                    <a:pt x="7656" y="3644"/>
                  </a:lnTo>
                  <a:cubicBezTo>
                    <a:pt x="7156" y="3703"/>
                    <a:pt x="7347" y="3679"/>
                    <a:pt x="6989" y="3727"/>
                  </a:cubicBezTo>
                  <a:cubicBezTo>
                    <a:pt x="6989" y="3727"/>
                    <a:pt x="7001" y="3644"/>
                    <a:pt x="7061" y="3048"/>
                  </a:cubicBezTo>
                  <a:close/>
                  <a:moveTo>
                    <a:pt x="1036" y="5299"/>
                  </a:moveTo>
                  <a:lnTo>
                    <a:pt x="1036" y="6013"/>
                  </a:lnTo>
                  <a:lnTo>
                    <a:pt x="322" y="6013"/>
                  </a:lnTo>
                  <a:lnTo>
                    <a:pt x="322" y="5299"/>
                  </a:lnTo>
                  <a:close/>
                  <a:moveTo>
                    <a:pt x="10049" y="5299"/>
                  </a:moveTo>
                  <a:lnTo>
                    <a:pt x="10049" y="6013"/>
                  </a:lnTo>
                  <a:lnTo>
                    <a:pt x="9335" y="6013"/>
                  </a:lnTo>
                  <a:lnTo>
                    <a:pt x="9335" y="5299"/>
                  </a:lnTo>
                  <a:close/>
                  <a:moveTo>
                    <a:pt x="6728" y="3227"/>
                  </a:moveTo>
                  <a:lnTo>
                    <a:pt x="6656" y="3894"/>
                  </a:lnTo>
                  <a:cubicBezTo>
                    <a:pt x="6644" y="4001"/>
                    <a:pt x="6751" y="4096"/>
                    <a:pt x="6847" y="4096"/>
                  </a:cubicBezTo>
                  <a:lnTo>
                    <a:pt x="7418" y="4036"/>
                  </a:lnTo>
                  <a:lnTo>
                    <a:pt x="7418" y="10418"/>
                  </a:lnTo>
                  <a:lnTo>
                    <a:pt x="5906" y="10418"/>
                  </a:lnTo>
                  <a:lnTo>
                    <a:pt x="5906" y="10061"/>
                  </a:lnTo>
                  <a:cubicBezTo>
                    <a:pt x="5906" y="9978"/>
                    <a:pt x="5823" y="9894"/>
                    <a:pt x="5739" y="9894"/>
                  </a:cubicBezTo>
                  <a:lnTo>
                    <a:pt x="4680" y="9894"/>
                  </a:lnTo>
                  <a:cubicBezTo>
                    <a:pt x="4596" y="9894"/>
                    <a:pt x="4513" y="9978"/>
                    <a:pt x="4513" y="10061"/>
                  </a:cubicBezTo>
                  <a:lnTo>
                    <a:pt x="4513" y="10418"/>
                  </a:lnTo>
                  <a:lnTo>
                    <a:pt x="1394" y="10418"/>
                  </a:lnTo>
                  <a:lnTo>
                    <a:pt x="1394" y="10061"/>
                  </a:lnTo>
                  <a:cubicBezTo>
                    <a:pt x="1394" y="9978"/>
                    <a:pt x="1322" y="9894"/>
                    <a:pt x="1227" y="9894"/>
                  </a:cubicBezTo>
                  <a:lnTo>
                    <a:pt x="870" y="9894"/>
                  </a:lnTo>
                  <a:lnTo>
                    <a:pt x="870" y="6346"/>
                  </a:lnTo>
                  <a:lnTo>
                    <a:pt x="1227" y="6346"/>
                  </a:lnTo>
                  <a:cubicBezTo>
                    <a:pt x="1322" y="6346"/>
                    <a:pt x="1394" y="6263"/>
                    <a:pt x="1394" y="6180"/>
                  </a:cubicBezTo>
                  <a:lnTo>
                    <a:pt x="1394" y="5120"/>
                  </a:lnTo>
                  <a:cubicBezTo>
                    <a:pt x="1394" y="5025"/>
                    <a:pt x="1322" y="4953"/>
                    <a:pt x="1227" y="4953"/>
                  </a:cubicBezTo>
                  <a:lnTo>
                    <a:pt x="870" y="4953"/>
                  </a:lnTo>
                  <a:lnTo>
                    <a:pt x="870" y="3227"/>
                  </a:lnTo>
                  <a:close/>
                  <a:moveTo>
                    <a:pt x="9002" y="834"/>
                  </a:moveTo>
                  <a:lnTo>
                    <a:pt x="9002" y="1191"/>
                  </a:lnTo>
                  <a:cubicBezTo>
                    <a:pt x="9002" y="1274"/>
                    <a:pt x="9073" y="1358"/>
                    <a:pt x="9156" y="1358"/>
                  </a:cubicBezTo>
                  <a:lnTo>
                    <a:pt x="9514" y="1358"/>
                  </a:lnTo>
                  <a:lnTo>
                    <a:pt x="9514" y="4929"/>
                  </a:lnTo>
                  <a:lnTo>
                    <a:pt x="9156" y="4929"/>
                  </a:lnTo>
                  <a:cubicBezTo>
                    <a:pt x="9073" y="4929"/>
                    <a:pt x="9002" y="5001"/>
                    <a:pt x="9002" y="5084"/>
                  </a:cubicBezTo>
                  <a:lnTo>
                    <a:pt x="9002" y="6144"/>
                  </a:lnTo>
                  <a:cubicBezTo>
                    <a:pt x="9002" y="6239"/>
                    <a:pt x="9073" y="6311"/>
                    <a:pt x="9156" y="6311"/>
                  </a:cubicBezTo>
                  <a:lnTo>
                    <a:pt x="9514" y="6311"/>
                  </a:lnTo>
                  <a:lnTo>
                    <a:pt x="9514" y="9870"/>
                  </a:lnTo>
                  <a:lnTo>
                    <a:pt x="9156" y="9870"/>
                  </a:lnTo>
                  <a:cubicBezTo>
                    <a:pt x="9073" y="9894"/>
                    <a:pt x="9002" y="9978"/>
                    <a:pt x="9002" y="10061"/>
                  </a:cubicBezTo>
                  <a:lnTo>
                    <a:pt x="9002" y="10418"/>
                  </a:lnTo>
                  <a:lnTo>
                    <a:pt x="7716" y="10418"/>
                  </a:lnTo>
                  <a:lnTo>
                    <a:pt x="7716" y="3977"/>
                  </a:lnTo>
                  <a:lnTo>
                    <a:pt x="8049" y="3929"/>
                  </a:lnTo>
                  <a:cubicBezTo>
                    <a:pt x="8180" y="3917"/>
                    <a:pt x="8240" y="3739"/>
                    <a:pt x="8144" y="3644"/>
                  </a:cubicBezTo>
                  <a:lnTo>
                    <a:pt x="7728" y="3227"/>
                  </a:lnTo>
                  <a:lnTo>
                    <a:pt x="8323" y="2632"/>
                  </a:lnTo>
                  <a:cubicBezTo>
                    <a:pt x="8728" y="3024"/>
                    <a:pt x="8740" y="3096"/>
                    <a:pt x="8859" y="3096"/>
                  </a:cubicBezTo>
                  <a:cubicBezTo>
                    <a:pt x="8954" y="3096"/>
                    <a:pt x="9025" y="3036"/>
                    <a:pt x="9025" y="2953"/>
                  </a:cubicBezTo>
                  <a:lnTo>
                    <a:pt x="9025" y="2929"/>
                  </a:lnTo>
                  <a:cubicBezTo>
                    <a:pt x="9025" y="2882"/>
                    <a:pt x="9061" y="2667"/>
                    <a:pt x="9180" y="1715"/>
                  </a:cubicBezTo>
                  <a:cubicBezTo>
                    <a:pt x="9192" y="1608"/>
                    <a:pt x="9097" y="1512"/>
                    <a:pt x="8978" y="1512"/>
                  </a:cubicBezTo>
                  <a:lnTo>
                    <a:pt x="7763" y="1667"/>
                  </a:lnTo>
                  <a:cubicBezTo>
                    <a:pt x="7632" y="1679"/>
                    <a:pt x="7573" y="1858"/>
                    <a:pt x="7656" y="1953"/>
                  </a:cubicBezTo>
                  <a:lnTo>
                    <a:pt x="8085" y="2381"/>
                  </a:lnTo>
                  <a:lnTo>
                    <a:pt x="7513" y="2965"/>
                  </a:lnTo>
                  <a:lnTo>
                    <a:pt x="7406" y="2858"/>
                  </a:lnTo>
                  <a:lnTo>
                    <a:pt x="7073" y="2524"/>
                  </a:lnTo>
                  <a:cubicBezTo>
                    <a:pt x="7041" y="2493"/>
                    <a:pt x="7001" y="2478"/>
                    <a:pt x="6962" y="2478"/>
                  </a:cubicBezTo>
                  <a:cubicBezTo>
                    <a:pt x="6884" y="2478"/>
                    <a:pt x="6807" y="2536"/>
                    <a:pt x="6799" y="2632"/>
                  </a:cubicBezTo>
                  <a:lnTo>
                    <a:pt x="6763" y="2858"/>
                  </a:lnTo>
                  <a:lnTo>
                    <a:pt x="870" y="2858"/>
                  </a:lnTo>
                  <a:lnTo>
                    <a:pt x="870" y="1358"/>
                  </a:lnTo>
                  <a:lnTo>
                    <a:pt x="1227" y="1358"/>
                  </a:lnTo>
                  <a:cubicBezTo>
                    <a:pt x="1322" y="1358"/>
                    <a:pt x="1394" y="1274"/>
                    <a:pt x="1394" y="1191"/>
                  </a:cubicBezTo>
                  <a:lnTo>
                    <a:pt x="1394" y="834"/>
                  </a:lnTo>
                  <a:lnTo>
                    <a:pt x="4513" y="834"/>
                  </a:lnTo>
                  <a:lnTo>
                    <a:pt x="4513" y="1191"/>
                  </a:lnTo>
                  <a:cubicBezTo>
                    <a:pt x="4513" y="1274"/>
                    <a:pt x="4596" y="1358"/>
                    <a:pt x="4680" y="1358"/>
                  </a:cubicBezTo>
                  <a:lnTo>
                    <a:pt x="5739" y="1358"/>
                  </a:lnTo>
                  <a:cubicBezTo>
                    <a:pt x="5823" y="1358"/>
                    <a:pt x="5906" y="1274"/>
                    <a:pt x="5906" y="1191"/>
                  </a:cubicBezTo>
                  <a:lnTo>
                    <a:pt x="5906" y="834"/>
                  </a:lnTo>
                  <a:close/>
                  <a:moveTo>
                    <a:pt x="1036" y="10228"/>
                  </a:moveTo>
                  <a:lnTo>
                    <a:pt x="1036" y="10942"/>
                  </a:lnTo>
                  <a:lnTo>
                    <a:pt x="322" y="10942"/>
                  </a:lnTo>
                  <a:lnTo>
                    <a:pt x="322" y="10228"/>
                  </a:lnTo>
                  <a:close/>
                  <a:moveTo>
                    <a:pt x="5561" y="10228"/>
                  </a:moveTo>
                  <a:lnTo>
                    <a:pt x="5561" y="10942"/>
                  </a:lnTo>
                  <a:lnTo>
                    <a:pt x="4846" y="10942"/>
                  </a:lnTo>
                  <a:lnTo>
                    <a:pt x="4846" y="10228"/>
                  </a:lnTo>
                  <a:close/>
                  <a:moveTo>
                    <a:pt x="10049" y="10228"/>
                  </a:moveTo>
                  <a:lnTo>
                    <a:pt x="10049" y="10942"/>
                  </a:lnTo>
                  <a:lnTo>
                    <a:pt x="9335" y="10942"/>
                  </a:lnTo>
                  <a:lnTo>
                    <a:pt x="9335" y="10228"/>
                  </a:lnTo>
                  <a:close/>
                  <a:moveTo>
                    <a:pt x="167" y="0"/>
                  </a:moveTo>
                  <a:cubicBezTo>
                    <a:pt x="84" y="0"/>
                    <a:pt x="0" y="72"/>
                    <a:pt x="0" y="167"/>
                  </a:cubicBezTo>
                  <a:lnTo>
                    <a:pt x="0" y="1215"/>
                  </a:lnTo>
                  <a:cubicBezTo>
                    <a:pt x="0" y="1310"/>
                    <a:pt x="84" y="1381"/>
                    <a:pt x="167" y="1381"/>
                  </a:cubicBezTo>
                  <a:lnTo>
                    <a:pt x="524" y="1381"/>
                  </a:lnTo>
                  <a:lnTo>
                    <a:pt x="524" y="4953"/>
                  </a:lnTo>
                  <a:lnTo>
                    <a:pt x="167" y="4953"/>
                  </a:lnTo>
                  <a:cubicBezTo>
                    <a:pt x="84" y="4953"/>
                    <a:pt x="0" y="5025"/>
                    <a:pt x="0" y="5120"/>
                  </a:cubicBezTo>
                  <a:lnTo>
                    <a:pt x="0" y="6180"/>
                  </a:lnTo>
                  <a:cubicBezTo>
                    <a:pt x="0" y="6263"/>
                    <a:pt x="84" y="6346"/>
                    <a:pt x="167" y="6346"/>
                  </a:cubicBezTo>
                  <a:lnTo>
                    <a:pt x="524" y="6346"/>
                  </a:lnTo>
                  <a:lnTo>
                    <a:pt x="524" y="9894"/>
                  </a:lnTo>
                  <a:lnTo>
                    <a:pt x="167" y="9894"/>
                  </a:lnTo>
                  <a:cubicBezTo>
                    <a:pt x="84" y="9894"/>
                    <a:pt x="0" y="9978"/>
                    <a:pt x="0" y="10061"/>
                  </a:cubicBezTo>
                  <a:lnTo>
                    <a:pt x="0" y="11121"/>
                  </a:lnTo>
                  <a:cubicBezTo>
                    <a:pt x="0" y="11204"/>
                    <a:pt x="84" y="11287"/>
                    <a:pt x="167" y="11287"/>
                  </a:cubicBezTo>
                  <a:lnTo>
                    <a:pt x="1227" y="11287"/>
                  </a:lnTo>
                  <a:cubicBezTo>
                    <a:pt x="1322" y="11287"/>
                    <a:pt x="1394" y="11204"/>
                    <a:pt x="1394" y="11121"/>
                  </a:cubicBezTo>
                  <a:lnTo>
                    <a:pt x="1394" y="10763"/>
                  </a:lnTo>
                  <a:lnTo>
                    <a:pt x="4513" y="10763"/>
                  </a:lnTo>
                  <a:lnTo>
                    <a:pt x="4513" y="11121"/>
                  </a:lnTo>
                  <a:cubicBezTo>
                    <a:pt x="4513" y="11204"/>
                    <a:pt x="4596" y="11287"/>
                    <a:pt x="4680" y="11287"/>
                  </a:cubicBezTo>
                  <a:lnTo>
                    <a:pt x="5739" y="11287"/>
                  </a:lnTo>
                  <a:cubicBezTo>
                    <a:pt x="5823" y="11287"/>
                    <a:pt x="5906" y="11204"/>
                    <a:pt x="5906" y="11121"/>
                  </a:cubicBezTo>
                  <a:lnTo>
                    <a:pt x="5906" y="10763"/>
                  </a:lnTo>
                  <a:lnTo>
                    <a:pt x="9002" y="10763"/>
                  </a:lnTo>
                  <a:lnTo>
                    <a:pt x="9002" y="11121"/>
                  </a:lnTo>
                  <a:cubicBezTo>
                    <a:pt x="9002" y="11204"/>
                    <a:pt x="9073" y="11287"/>
                    <a:pt x="9156" y="11287"/>
                  </a:cubicBezTo>
                  <a:lnTo>
                    <a:pt x="10216" y="11287"/>
                  </a:lnTo>
                  <a:cubicBezTo>
                    <a:pt x="10311" y="11287"/>
                    <a:pt x="10383" y="11204"/>
                    <a:pt x="10383" y="11121"/>
                  </a:cubicBezTo>
                  <a:lnTo>
                    <a:pt x="10383" y="10061"/>
                  </a:lnTo>
                  <a:cubicBezTo>
                    <a:pt x="10383" y="9978"/>
                    <a:pt x="10311" y="9894"/>
                    <a:pt x="10216" y="9894"/>
                  </a:cubicBezTo>
                  <a:lnTo>
                    <a:pt x="9859" y="9894"/>
                  </a:lnTo>
                  <a:lnTo>
                    <a:pt x="9859" y="6346"/>
                  </a:lnTo>
                  <a:lnTo>
                    <a:pt x="10216" y="6346"/>
                  </a:lnTo>
                  <a:cubicBezTo>
                    <a:pt x="10311" y="6346"/>
                    <a:pt x="10383" y="6263"/>
                    <a:pt x="10383" y="6180"/>
                  </a:cubicBezTo>
                  <a:lnTo>
                    <a:pt x="10383" y="5120"/>
                  </a:lnTo>
                  <a:cubicBezTo>
                    <a:pt x="10383" y="5025"/>
                    <a:pt x="10311" y="4953"/>
                    <a:pt x="10216" y="4953"/>
                  </a:cubicBezTo>
                  <a:lnTo>
                    <a:pt x="9859" y="4953"/>
                  </a:lnTo>
                  <a:lnTo>
                    <a:pt x="9859" y="1381"/>
                  </a:lnTo>
                  <a:lnTo>
                    <a:pt x="10216" y="1381"/>
                  </a:lnTo>
                  <a:cubicBezTo>
                    <a:pt x="10311" y="1381"/>
                    <a:pt x="10383" y="1310"/>
                    <a:pt x="10383" y="1215"/>
                  </a:cubicBezTo>
                  <a:lnTo>
                    <a:pt x="10383" y="167"/>
                  </a:lnTo>
                  <a:cubicBezTo>
                    <a:pt x="10383" y="72"/>
                    <a:pt x="10311" y="0"/>
                    <a:pt x="10216" y="0"/>
                  </a:cubicBezTo>
                  <a:lnTo>
                    <a:pt x="9156" y="0"/>
                  </a:lnTo>
                  <a:cubicBezTo>
                    <a:pt x="9073" y="0"/>
                    <a:pt x="9002" y="72"/>
                    <a:pt x="9002" y="167"/>
                  </a:cubicBezTo>
                  <a:lnTo>
                    <a:pt x="9002" y="524"/>
                  </a:lnTo>
                  <a:lnTo>
                    <a:pt x="5882" y="524"/>
                  </a:lnTo>
                  <a:lnTo>
                    <a:pt x="5882" y="167"/>
                  </a:lnTo>
                  <a:cubicBezTo>
                    <a:pt x="5882" y="72"/>
                    <a:pt x="5811" y="0"/>
                    <a:pt x="5727" y="0"/>
                  </a:cubicBezTo>
                  <a:lnTo>
                    <a:pt x="4680" y="0"/>
                  </a:lnTo>
                  <a:cubicBezTo>
                    <a:pt x="4596" y="0"/>
                    <a:pt x="4513" y="72"/>
                    <a:pt x="4513" y="167"/>
                  </a:cubicBezTo>
                  <a:lnTo>
                    <a:pt x="4513" y="524"/>
                  </a:lnTo>
                  <a:lnTo>
                    <a:pt x="1394" y="524"/>
                  </a:lnTo>
                  <a:lnTo>
                    <a:pt x="1394" y="167"/>
                  </a:lnTo>
                  <a:cubicBezTo>
                    <a:pt x="1394" y="72"/>
                    <a:pt x="1322" y="0"/>
                    <a:pt x="122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925696" y="1563140"/>
              <a:ext cx="32" cy="32"/>
            </a:xfrm>
            <a:custGeom>
              <a:rect b="b" l="l" r="r" t="t"/>
              <a:pathLst>
                <a:path extrusionOk="0" h="1" w="1">
                  <a:moveTo>
                    <a:pt x="0" y="1"/>
                  </a:move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953717" y="1594563"/>
              <a:ext cx="32" cy="32"/>
            </a:xfrm>
            <a:custGeom>
              <a:rect b="b" l="l" r="r" t="t"/>
              <a:pathLst>
                <a:path extrusionOk="0" h="1" w="1">
                  <a:moveTo>
                    <a:pt x="1" y="1"/>
                  </a:move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953717" y="1594182"/>
              <a:ext cx="32" cy="413"/>
            </a:xfrm>
            <a:custGeom>
              <a:rect b="b" l="l" r="r" t="t"/>
              <a:pathLst>
                <a:path extrusionOk="0" h="13" w="1">
                  <a:moveTo>
                    <a:pt x="1" y="1"/>
                  </a:moveTo>
                  <a:cubicBezTo>
                    <a:pt x="1" y="1"/>
                    <a:pt x="1" y="13"/>
                    <a:pt x="1"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925696" y="1563140"/>
              <a:ext cx="32" cy="32"/>
            </a:xfrm>
            <a:custGeom>
              <a:rect b="b" l="l" r="r" t="t"/>
              <a:pathLst>
                <a:path extrusionOk="0" h="1" w="1">
                  <a:moveTo>
                    <a:pt x="0" y="1"/>
                  </a:moveTo>
                  <a:lnTo>
                    <a:pt x="0"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925696" y="1563140"/>
              <a:ext cx="32" cy="32"/>
            </a:xfrm>
            <a:custGeom>
              <a:rect b="b" l="l" r="r" t="t"/>
              <a:pathLst>
                <a:path extrusionOk="0" h="1" w="1">
                  <a:moveTo>
                    <a:pt x="0" y="1"/>
                  </a:moveTo>
                  <a:lnTo>
                    <a:pt x="0"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2953717" y="1594182"/>
              <a:ext cx="32" cy="32"/>
            </a:xfrm>
            <a:custGeom>
              <a:rect b="b" l="l" r="r" t="t"/>
              <a:pathLst>
                <a:path extrusionOk="0" h="1" w="1">
                  <a:moveTo>
                    <a:pt x="1" y="1"/>
                  </a:move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953717" y="1594182"/>
              <a:ext cx="32" cy="32"/>
            </a:xfrm>
            <a:custGeom>
              <a:rect b="b" l="l" r="r" t="t"/>
              <a:pathLst>
                <a:path extrusionOk="0" h="1" w="1">
                  <a:moveTo>
                    <a:pt x="1" y="1"/>
                  </a:move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2923788" y="1576403"/>
              <a:ext cx="32" cy="32"/>
            </a:xfrm>
            <a:custGeom>
              <a:rect b="b" l="l" r="r" t="t"/>
              <a:pathLst>
                <a:path extrusionOk="0" h="1" w="1">
                  <a:moveTo>
                    <a:pt x="1" y="0"/>
                  </a:moveTo>
                  <a:lnTo>
                    <a:pt x="1" y="0"/>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2953717" y="1594182"/>
              <a:ext cx="32" cy="32"/>
            </a:xfrm>
            <a:custGeom>
              <a:rect b="b" l="l" r="r" t="t"/>
              <a:pathLst>
                <a:path extrusionOk="0" h="1" w="1">
                  <a:moveTo>
                    <a:pt x="1" y="1"/>
                  </a:moveTo>
                  <a:lnTo>
                    <a:pt x="1" y="1"/>
                  </a:lnTo>
                  <a:lnTo>
                    <a:pt x="1" y="1"/>
                  </a:ln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2953717" y="1594182"/>
              <a:ext cx="32" cy="32"/>
            </a:xfrm>
            <a:custGeom>
              <a:rect b="b" l="l" r="r" t="t"/>
              <a:pathLst>
                <a:path extrusionOk="0" h="1" w="1">
                  <a:moveTo>
                    <a:pt x="1" y="1"/>
                  </a:move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2953717" y="1594182"/>
              <a:ext cx="32" cy="32"/>
            </a:xfrm>
            <a:custGeom>
              <a:rect b="b" l="l" r="r" t="t"/>
              <a:pathLst>
                <a:path extrusionOk="0" h="1" w="1">
                  <a:moveTo>
                    <a:pt x="1" y="1"/>
                  </a:moveTo>
                  <a:lnTo>
                    <a:pt x="1" y="1"/>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2923438" y="1576784"/>
              <a:ext cx="0" cy="32"/>
            </a:xfrm>
            <a:custGeom>
              <a:rect b="b" l="l" r="r" t="t"/>
              <a:pathLst>
                <a:path extrusionOk="0" h="1" w="0">
                  <a:moveTo>
                    <a:pt x="0" y="0"/>
                  </a:moveTo>
                  <a:lnTo>
                    <a:pt x="0" y="0"/>
                  </a:ln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2792783" y="1631298"/>
              <a:ext cx="87877" cy="101140"/>
            </a:xfrm>
            <a:custGeom>
              <a:rect b="b" l="l" r="r" t="t"/>
              <a:pathLst>
                <a:path extrusionOk="0" h="3180" w="2763">
                  <a:moveTo>
                    <a:pt x="167" y="1"/>
                  </a:moveTo>
                  <a:cubicBezTo>
                    <a:pt x="72" y="1"/>
                    <a:pt x="0" y="72"/>
                    <a:pt x="0" y="167"/>
                  </a:cubicBezTo>
                  <a:cubicBezTo>
                    <a:pt x="0" y="263"/>
                    <a:pt x="72" y="334"/>
                    <a:pt x="167" y="334"/>
                  </a:cubicBezTo>
                  <a:lnTo>
                    <a:pt x="2167" y="334"/>
                  </a:lnTo>
                  <a:cubicBezTo>
                    <a:pt x="2310" y="334"/>
                    <a:pt x="2429" y="453"/>
                    <a:pt x="2429" y="584"/>
                  </a:cubicBezTo>
                  <a:lnTo>
                    <a:pt x="2429" y="3013"/>
                  </a:lnTo>
                  <a:cubicBezTo>
                    <a:pt x="2429" y="3096"/>
                    <a:pt x="2501" y="3180"/>
                    <a:pt x="2584" y="3180"/>
                  </a:cubicBezTo>
                  <a:cubicBezTo>
                    <a:pt x="2679" y="3180"/>
                    <a:pt x="2751" y="3096"/>
                    <a:pt x="2751" y="3013"/>
                  </a:cubicBezTo>
                  <a:lnTo>
                    <a:pt x="2751" y="584"/>
                  </a:lnTo>
                  <a:cubicBezTo>
                    <a:pt x="2763" y="275"/>
                    <a:pt x="2501" y="1"/>
                    <a:pt x="216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2715147" y="1631298"/>
              <a:ext cx="66695" cy="122735"/>
            </a:xfrm>
            <a:custGeom>
              <a:rect b="b" l="l" r="r" t="t"/>
              <a:pathLst>
                <a:path extrusionOk="0" h="3859" w="2097">
                  <a:moveTo>
                    <a:pt x="596" y="1"/>
                  </a:moveTo>
                  <a:cubicBezTo>
                    <a:pt x="263" y="1"/>
                    <a:pt x="1" y="275"/>
                    <a:pt x="1" y="596"/>
                  </a:cubicBezTo>
                  <a:lnTo>
                    <a:pt x="1" y="3692"/>
                  </a:lnTo>
                  <a:cubicBezTo>
                    <a:pt x="1" y="3787"/>
                    <a:pt x="72" y="3858"/>
                    <a:pt x="167" y="3858"/>
                  </a:cubicBezTo>
                  <a:cubicBezTo>
                    <a:pt x="251" y="3858"/>
                    <a:pt x="322" y="3787"/>
                    <a:pt x="322" y="3692"/>
                  </a:cubicBezTo>
                  <a:lnTo>
                    <a:pt x="322" y="596"/>
                  </a:lnTo>
                  <a:cubicBezTo>
                    <a:pt x="322" y="453"/>
                    <a:pt x="441" y="346"/>
                    <a:pt x="584" y="346"/>
                  </a:cubicBezTo>
                  <a:lnTo>
                    <a:pt x="1917" y="346"/>
                  </a:lnTo>
                  <a:cubicBezTo>
                    <a:pt x="2013" y="346"/>
                    <a:pt x="2084" y="275"/>
                    <a:pt x="2084" y="179"/>
                  </a:cubicBezTo>
                  <a:cubicBezTo>
                    <a:pt x="2096" y="72"/>
                    <a:pt x="2025" y="1"/>
                    <a:pt x="1929"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2715911" y="1707789"/>
              <a:ext cx="166277" cy="93570"/>
            </a:xfrm>
            <a:custGeom>
              <a:rect b="b" l="l" r="r" t="t"/>
              <a:pathLst>
                <a:path extrusionOk="0" h="2942" w="5228">
                  <a:moveTo>
                    <a:pt x="2001" y="358"/>
                  </a:moveTo>
                  <a:cubicBezTo>
                    <a:pt x="2132" y="358"/>
                    <a:pt x="2239" y="429"/>
                    <a:pt x="2298" y="537"/>
                  </a:cubicBezTo>
                  <a:lnTo>
                    <a:pt x="2596" y="1132"/>
                  </a:lnTo>
                  <a:cubicBezTo>
                    <a:pt x="2429" y="1287"/>
                    <a:pt x="2215" y="1382"/>
                    <a:pt x="2001" y="1382"/>
                  </a:cubicBezTo>
                  <a:cubicBezTo>
                    <a:pt x="1763" y="1382"/>
                    <a:pt x="1548" y="1287"/>
                    <a:pt x="1382" y="1132"/>
                  </a:cubicBezTo>
                  <a:lnTo>
                    <a:pt x="1703" y="537"/>
                  </a:lnTo>
                  <a:cubicBezTo>
                    <a:pt x="1763" y="418"/>
                    <a:pt x="1870" y="358"/>
                    <a:pt x="2001" y="358"/>
                  </a:cubicBezTo>
                  <a:close/>
                  <a:moveTo>
                    <a:pt x="2739" y="1453"/>
                  </a:moveTo>
                  <a:lnTo>
                    <a:pt x="3334" y="2632"/>
                  </a:lnTo>
                  <a:lnTo>
                    <a:pt x="631" y="2632"/>
                  </a:lnTo>
                  <a:lnTo>
                    <a:pt x="1227" y="1453"/>
                  </a:lnTo>
                  <a:cubicBezTo>
                    <a:pt x="1429" y="1632"/>
                    <a:pt x="1703" y="1739"/>
                    <a:pt x="1989" y="1739"/>
                  </a:cubicBezTo>
                  <a:cubicBezTo>
                    <a:pt x="2263" y="1739"/>
                    <a:pt x="2536" y="1632"/>
                    <a:pt x="2739" y="1453"/>
                  </a:cubicBezTo>
                  <a:close/>
                  <a:moveTo>
                    <a:pt x="2001" y="1"/>
                  </a:moveTo>
                  <a:cubicBezTo>
                    <a:pt x="1739" y="1"/>
                    <a:pt x="1524" y="132"/>
                    <a:pt x="1405" y="370"/>
                  </a:cubicBezTo>
                  <a:lnTo>
                    <a:pt x="1048" y="1072"/>
                  </a:lnTo>
                  <a:lnTo>
                    <a:pt x="346" y="2454"/>
                  </a:lnTo>
                  <a:cubicBezTo>
                    <a:pt x="334" y="2418"/>
                    <a:pt x="334" y="2382"/>
                    <a:pt x="334" y="2346"/>
                  </a:cubicBezTo>
                  <a:lnTo>
                    <a:pt x="334" y="1930"/>
                  </a:lnTo>
                  <a:cubicBezTo>
                    <a:pt x="334" y="1834"/>
                    <a:pt x="250" y="1763"/>
                    <a:pt x="167" y="1763"/>
                  </a:cubicBezTo>
                  <a:cubicBezTo>
                    <a:pt x="72" y="1763"/>
                    <a:pt x="0" y="1834"/>
                    <a:pt x="0" y="1930"/>
                  </a:cubicBezTo>
                  <a:lnTo>
                    <a:pt x="0" y="2346"/>
                  </a:lnTo>
                  <a:cubicBezTo>
                    <a:pt x="0" y="2680"/>
                    <a:pt x="274" y="2942"/>
                    <a:pt x="596" y="2942"/>
                  </a:cubicBezTo>
                  <a:lnTo>
                    <a:pt x="4632" y="2942"/>
                  </a:lnTo>
                  <a:cubicBezTo>
                    <a:pt x="4953" y="2942"/>
                    <a:pt x="5227" y="2680"/>
                    <a:pt x="5227" y="2346"/>
                  </a:cubicBezTo>
                  <a:lnTo>
                    <a:pt x="5227" y="1263"/>
                  </a:lnTo>
                  <a:cubicBezTo>
                    <a:pt x="5180" y="1191"/>
                    <a:pt x="5108" y="1108"/>
                    <a:pt x="5025" y="1108"/>
                  </a:cubicBezTo>
                  <a:cubicBezTo>
                    <a:pt x="4930" y="1108"/>
                    <a:pt x="4858" y="1191"/>
                    <a:pt x="4858" y="1275"/>
                  </a:cubicBezTo>
                  <a:lnTo>
                    <a:pt x="4858" y="2358"/>
                  </a:lnTo>
                  <a:cubicBezTo>
                    <a:pt x="4858" y="2513"/>
                    <a:pt x="4739" y="2620"/>
                    <a:pt x="4596" y="2620"/>
                  </a:cubicBezTo>
                  <a:lnTo>
                    <a:pt x="3739" y="2620"/>
                  </a:lnTo>
                  <a:lnTo>
                    <a:pt x="2608" y="370"/>
                  </a:lnTo>
                  <a:cubicBezTo>
                    <a:pt x="2548" y="251"/>
                    <a:pt x="2465" y="156"/>
                    <a:pt x="2358" y="96"/>
                  </a:cubicBezTo>
                  <a:cubicBezTo>
                    <a:pt x="2251" y="37"/>
                    <a:pt x="2132" y="1"/>
                    <a:pt x="2001"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2799589" y="1654706"/>
              <a:ext cx="61384" cy="62974"/>
            </a:xfrm>
            <a:custGeom>
              <a:rect b="b" l="l" r="r" t="t"/>
              <a:pathLst>
                <a:path extrusionOk="0" h="1980" w="1930">
                  <a:moveTo>
                    <a:pt x="644" y="432"/>
                  </a:moveTo>
                  <a:cubicBezTo>
                    <a:pt x="608" y="932"/>
                    <a:pt x="965" y="1384"/>
                    <a:pt x="1441" y="1467"/>
                  </a:cubicBezTo>
                  <a:cubicBezTo>
                    <a:pt x="1322" y="1587"/>
                    <a:pt x="1167" y="1646"/>
                    <a:pt x="989" y="1646"/>
                  </a:cubicBezTo>
                  <a:cubicBezTo>
                    <a:pt x="620" y="1646"/>
                    <a:pt x="334" y="1348"/>
                    <a:pt x="334" y="991"/>
                  </a:cubicBezTo>
                  <a:cubicBezTo>
                    <a:pt x="334" y="753"/>
                    <a:pt x="453" y="551"/>
                    <a:pt x="644" y="432"/>
                  </a:cubicBezTo>
                  <a:close/>
                  <a:moveTo>
                    <a:pt x="898" y="0"/>
                  </a:moveTo>
                  <a:cubicBezTo>
                    <a:pt x="889" y="0"/>
                    <a:pt x="880" y="1"/>
                    <a:pt x="870" y="3"/>
                  </a:cubicBezTo>
                  <a:cubicBezTo>
                    <a:pt x="382" y="74"/>
                    <a:pt x="1" y="491"/>
                    <a:pt x="1" y="979"/>
                  </a:cubicBezTo>
                  <a:cubicBezTo>
                    <a:pt x="1" y="1527"/>
                    <a:pt x="453" y="1979"/>
                    <a:pt x="1001" y="1979"/>
                  </a:cubicBezTo>
                  <a:cubicBezTo>
                    <a:pt x="1406" y="1979"/>
                    <a:pt x="1763" y="1741"/>
                    <a:pt x="1918" y="1384"/>
                  </a:cubicBezTo>
                  <a:cubicBezTo>
                    <a:pt x="1929" y="1336"/>
                    <a:pt x="1929" y="1265"/>
                    <a:pt x="1894" y="1217"/>
                  </a:cubicBezTo>
                  <a:cubicBezTo>
                    <a:pt x="1874" y="1178"/>
                    <a:pt x="1830" y="1155"/>
                    <a:pt x="1768" y="1155"/>
                  </a:cubicBezTo>
                  <a:cubicBezTo>
                    <a:pt x="1755" y="1155"/>
                    <a:pt x="1741" y="1156"/>
                    <a:pt x="1727" y="1158"/>
                  </a:cubicBezTo>
                  <a:lnTo>
                    <a:pt x="1644" y="1158"/>
                  </a:lnTo>
                  <a:cubicBezTo>
                    <a:pt x="1275" y="1158"/>
                    <a:pt x="989" y="860"/>
                    <a:pt x="989" y="503"/>
                  </a:cubicBezTo>
                  <a:cubicBezTo>
                    <a:pt x="989" y="420"/>
                    <a:pt x="1001" y="324"/>
                    <a:pt x="1048" y="241"/>
                  </a:cubicBezTo>
                  <a:cubicBezTo>
                    <a:pt x="1092" y="131"/>
                    <a:pt x="1014" y="0"/>
                    <a:pt x="89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22"/>
          <p:cNvGrpSpPr/>
          <p:nvPr/>
        </p:nvGrpSpPr>
        <p:grpSpPr>
          <a:xfrm>
            <a:off x="7112024" y="1052019"/>
            <a:ext cx="324403" cy="347783"/>
            <a:chOff x="1767449" y="1513044"/>
            <a:chExt cx="324403" cy="347783"/>
          </a:xfrm>
        </p:grpSpPr>
        <p:sp>
          <p:nvSpPr>
            <p:cNvPr id="1135" name="Google Shape;1135;p22"/>
            <p:cNvSpPr/>
            <p:nvPr/>
          </p:nvSpPr>
          <p:spPr>
            <a:xfrm>
              <a:off x="1850039" y="1513044"/>
              <a:ext cx="159604" cy="347783"/>
            </a:xfrm>
            <a:custGeom>
              <a:rect b="b" l="l" r="r" t="t"/>
              <a:pathLst>
                <a:path extrusionOk="0" h="10978" w="5038">
                  <a:moveTo>
                    <a:pt x="1918" y="1893"/>
                  </a:moveTo>
                  <a:cubicBezTo>
                    <a:pt x="2156" y="1893"/>
                    <a:pt x="2358" y="2084"/>
                    <a:pt x="2358" y="2322"/>
                  </a:cubicBezTo>
                  <a:lnTo>
                    <a:pt x="2358" y="3465"/>
                  </a:lnTo>
                  <a:lnTo>
                    <a:pt x="1501" y="3465"/>
                  </a:lnTo>
                  <a:lnTo>
                    <a:pt x="1501" y="2703"/>
                  </a:lnTo>
                  <a:lnTo>
                    <a:pt x="1501" y="2310"/>
                  </a:lnTo>
                  <a:cubicBezTo>
                    <a:pt x="1501" y="2191"/>
                    <a:pt x="1549" y="2084"/>
                    <a:pt x="1620" y="2012"/>
                  </a:cubicBezTo>
                  <a:cubicBezTo>
                    <a:pt x="1703" y="1929"/>
                    <a:pt x="1822" y="1893"/>
                    <a:pt x="1918" y="1893"/>
                  </a:cubicBezTo>
                  <a:close/>
                  <a:moveTo>
                    <a:pt x="751" y="322"/>
                  </a:moveTo>
                  <a:cubicBezTo>
                    <a:pt x="989" y="322"/>
                    <a:pt x="1180" y="524"/>
                    <a:pt x="1180" y="750"/>
                  </a:cubicBezTo>
                  <a:lnTo>
                    <a:pt x="1180" y="2322"/>
                  </a:lnTo>
                  <a:lnTo>
                    <a:pt x="1180" y="2715"/>
                  </a:lnTo>
                  <a:lnTo>
                    <a:pt x="1180" y="3465"/>
                  </a:lnTo>
                  <a:lnTo>
                    <a:pt x="715" y="3465"/>
                  </a:lnTo>
                  <a:cubicBezTo>
                    <a:pt x="572" y="3465"/>
                    <a:pt x="429" y="3513"/>
                    <a:pt x="310" y="3584"/>
                  </a:cubicBezTo>
                  <a:lnTo>
                    <a:pt x="310" y="738"/>
                  </a:lnTo>
                  <a:lnTo>
                    <a:pt x="334" y="738"/>
                  </a:lnTo>
                  <a:cubicBezTo>
                    <a:pt x="334" y="619"/>
                    <a:pt x="370" y="524"/>
                    <a:pt x="453" y="441"/>
                  </a:cubicBezTo>
                  <a:cubicBezTo>
                    <a:pt x="525" y="369"/>
                    <a:pt x="644" y="322"/>
                    <a:pt x="751" y="322"/>
                  </a:cubicBezTo>
                  <a:close/>
                  <a:moveTo>
                    <a:pt x="4335" y="1870"/>
                  </a:moveTo>
                  <a:cubicBezTo>
                    <a:pt x="4537" y="1870"/>
                    <a:pt x="4716" y="2036"/>
                    <a:pt x="4716" y="2262"/>
                  </a:cubicBezTo>
                  <a:lnTo>
                    <a:pt x="4716" y="3275"/>
                  </a:lnTo>
                  <a:cubicBezTo>
                    <a:pt x="4704" y="3477"/>
                    <a:pt x="4537" y="3656"/>
                    <a:pt x="4335" y="3656"/>
                  </a:cubicBezTo>
                  <a:lnTo>
                    <a:pt x="4239" y="3656"/>
                  </a:lnTo>
                  <a:cubicBezTo>
                    <a:pt x="4037" y="3656"/>
                    <a:pt x="3858" y="3501"/>
                    <a:pt x="3858" y="3275"/>
                  </a:cubicBezTo>
                  <a:lnTo>
                    <a:pt x="3858" y="2286"/>
                  </a:lnTo>
                  <a:lnTo>
                    <a:pt x="3858" y="2262"/>
                  </a:lnTo>
                  <a:cubicBezTo>
                    <a:pt x="3858" y="2048"/>
                    <a:pt x="4013" y="1870"/>
                    <a:pt x="4239" y="1870"/>
                  </a:cubicBezTo>
                  <a:close/>
                  <a:moveTo>
                    <a:pt x="3108" y="1870"/>
                  </a:moveTo>
                  <a:cubicBezTo>
                    <a:pt x="3335" y="1870"/>
                    <a:pt x="3525" y="2048"/>
                    <a:pt x="3525" y="2286"/>
                  </a:cubicBezTo>
                  <a:lnTo>
                    <a:pt x="3525" y="3275"/>
                  </a:lnTo>
                  <a:lnTo>
                    <a:pt x="3525" y="3501"/>
                  </a:lnTo>
                  <a:cubicBezTo>
                    <a:pt x="3525" y="3715"/>
                    <a:pt x="3346" y="3917"/>
                    <a:pt x="3108" y="3917"/>
                  </a:cubicBezTo>
                  <a:lnTo>
                    <a:pt x="3037" y="3917"/>
                  </a:lnTo>
                  <a:lnTo>
                    <a:pt x="3037" y="3620"/>
                  </a:lnTo>
                  <a:cubicBezTo>
                    <a:pt x="3037" y="3525"/>
                    <a:pt x="2965" y="3453"/>
                    <a:pt x="2870" y="3453"/>
                  </a:cubicBezTo>
                  <a:lnTo>
                    <a:pt x="2668" y="3453"/>
                  </a:lnTo>
                  <a:lnTo>
                    <a:pt x="2668" y="2310"/>
                  </a:lnTo>
                  <a:lnTo>
                    <a:pt x="2668" y="2286"/>
                  </a:lnTo>
                  <a:cubicBezTo>
                    <a:pt x="2668" y="2072"/>
                    <a:pt x="2846" y="1870"/>
                    <a:pt x="3085" y="1870"/>
                  </a:cubicBezTo>
                  <a:close/>
                  <a:moveTo>
                    <a:pt x="2727" y="3763"/>
                  </a:moveTo>
                  <a:lnTo>
                    <a:pt x="2727" y="4632"/>
                  </a:lnTo>
                  <a:cubicBezTo>
                    <a:pt x="2727" y="4846"/>
                    <a:pt x="2549" y="5025"/>
                    <a:pt x="2323" y="5025"/>
                  </a:cubicBezTo>
                  <a:lnTo>
                    <a:pt x="727" y="5025"/>
                  </a:lnTo>
                  <a:cubicBezTo>
                    <a:pt x="513" y="5025"/>
                    <a:pt x="334" y="4846"/>
                    <a:pt x="334" y="4632"/>
                  </a:cubicBezTo>
                  <a:lnTo>
                    <a:pt x="334" y="4167"/>
                  </a:lnTo>
                  <a:cubicBezTo>
                    <a:pt x="334" y="3941"/>
                    <a:pt x="513" y="3763"/>
                    <a:pt x="727" y="3763"/>
                  </a:cubicBezTo>
                  <a:close/>
                  <a:moveTo>
                    <a:pt x="763" y="0"/>
                  </a:moveTo>
                  <a:cubicBezTo>
                    <a:pt x="572" y="0"/>
                    <a:pt x="370" y="72"/>
                    <a:pt x="227" y="227"/>
                  </a:cubicBezTo>
                  <a:cubicBezTo>
                    <a:pt x="72" y="369"/>
                    <a:pt x="1" y="548"/>
                    <a:pt x="1" y="762"/>
                  </a:cubicBezTo>
                  <a:lnTo>
                    <a:pt x="1" y="6751"/>
                  </a:lnTo>
                  <a:cubicBezTo>
                    <a:pt x="1" y="6846"/>
                    <a:pt x="72" y="6918"/>
                    <a:pt x="167" y="6918"/>
                  </a:cubicBezTo>
                  <a:cubicBezTo>
                    <a:pt x="251" y="6918"/>
                    <a:pt x="334" y="6846"/>
                    <a:pt x="334" y="6751"/>
                  </a:cubicBezTo>
                  <a:lnTo>
                    <a:pt x="334" y="5239"/>
                  </a:lnTo>
                  <a:cubicBezTo>
                    <a:pt x="453" y="5310"/>
                    <a:pt x="584" y="5358"/>
                    <a:pt x="727" y="5358"/>
                  </a:cubicBezTo>
                  <a:lnTo>
                    <a:pt x="2323" y="5358"/>
                  </a:lnTo>
                  <a:cubicBezTo>
                    <a:pt x="2727" y="5358"/>
                    <a:pt x="3037" y="5025"/>
                    <a:pt x="3037" y="4644"/>
                  </a:cubicBezTo>
                  <a:lnTo>
                    <a:pt x="3037" y="4239"/>
                  </a:lnTo>
                  <a:lnTo>
                    <a:pt x="3108" y="4239"/>
                  </a:lnTo>
                  <a:cubicBezTo>
                    <a:pt x="3394" y="4239"/>
                    <a:pt x="3644" y="4072"/>
                    <a:pt x="3763" y="3822"/>
                  </a:cubicBezTo>
                  <a:cubicBezTo>
                    <a:pt x="3882" y="3929"/>
                    <a:pt x="4049" y="3989"/>
                    <a:pt x="4216" y="3989"/>
                  </a:cubicBezTo>
                  <a:lnTo>
                    <a:pt x="4299" y="3989"/>
                  </a:lnTo>
                  <a:cubicBezTo>
                    <a:pt x="4442" y="3989"/>
                    <a:pt x="4573" y="3941"/>
                    <a:pt x="4692" y="3870"/>
                  </a:cubicBezTo>
                  <a:lnTo>
                    <a:pt x="4692" y="8335"/>
                  </a:lnTo>
                  <a:lnTo>
                    <a:pt x="2989" y="8335"/>
                  </a:lnTo>
                  <a:cubicBezTo>
                    <a:pt x="2906" y="8335"/>
                    <a:pt x="2834" y="8406"/>
                    <a:pt x="2834" y="8501"/>
                  </a:cubicBezTo>
                  <a:cubicBezTo>
                    <a:pt x="2834" y="8585"/>
                    <a:pt x="2906" y="8656"/>
                    <a:pt x="2989" y="8656"/>
                  </a:cubicBezTo>
                  <a:lnTo>
                    <a:pt x="4692" y="8656"/>
                  </a:lnTo>
                  <a:lnTo>
                    <a:pt x="4692" y="9299"/>
                  </a:lnTo>
                  <a:lnTo>
                    <a:pt x="334" y="9299"/>
                  </a:lnTo>
                  <a:lnTo>
                    <a:pt x="334" y="8656"/>
                  </a:lnTo>
                  <a:lnTo>
                    <a:pt x="2311" y="8656"/>
                  </a:lnTo>
                  <a:cubicBezTo>
                    <a:pt x="2394" y="8656"/>
                    <a:pt x="2477" y="8585"/>
                    <a:pt x="2477" y="8501"/>
                  </a:cubicBezTo>
                  <a:cubicBezTo>
                    <a:pt x="2477" y="8406"/>
                    <a:pt x="2394" y="8335"/>
                    <a:pt x="2311" y="8335"/>
                  </a:cubicBezTo>
                  <a:lnTo>
                    <a:pt x="346" y="8335"/>
                  </a:lnTo>
                  <a:lnTo>
                    <a:pt x="346" y="7382"/>
                  </a:lnTo>
                  <a:cubicBezTo>
                    <a:pt x="346" y="7287"/>
                    <a:pt x="275" y="7215"/>
                    <a:pt x="179" y="7215"/>
                  </a:cubicBezTo>
                  <a:cubicBezTo>
                    <a:pt x="96" y="7215"/>
                    <a:pt x="13" y="7287"/>
                    <a:pt x="13" y="7382"/>
                  </a:cubicBezTo>
                  <a:lnTo>
                    <a:pt x="13" y="9454"/>
                  </a:lnTo>
                  <a:cubicBezTo>
                    <a:pt x="13" y="9537"/>
                    <a:pt x="96" y="9609"/>
                    <a:pt x="179" y="9609"/>
                  </a:cubicBezTo>
                  <a:lnTo>
                    <a:pt x="1299" y="9609"/>
                  </a:lnTo>
                  <a:lnTo>
                    <a:pt x="1299" y="10823"/>
                  </a:lnTo>
                  <a:cubicBezTo>
                    <a:pt x="1299" y="10906"/>
                    <a:pt x="1370" y="10978"/>
                    <a:pt x="1465" y="10978"/>
                  </a:cubicBezTo>
                  <a:lnTo>
                    <a:pt x="2203" y="10978"/>
                  </a:lnTo>
                  <a:cubicBezTo>
                    <a:pt x="2299" y="10978"/>
                    <a:pt x="2370" y="10906"/>
                    <a:pt x="2370" y="10823"/>
                  </a:cubicBezTo>
                  <a:cubicBezTo>
                    <a:pt x="2370" y="10728"/>
                    <a:pt x="2299" y="10656"/>
                    <a:pt x="2203" y="10656"/>
                  </a:cubicBezTo>
                  <a:lnTo>
                    <a:pt x="1608" y="10656"/>
                  </a:lnTo>
                  <a:lnTo>
                    <a:pt x="1608" y="9597"/>
                  </a:lnTo>
                  <a:lnTo>
                    <a:pt x="3442" y="9597"/>
                  </a:lnTo>
                  <a:lnTo>
                    <a:pt x="3442" y="10656"/>
                  </a:lnTo>
                  <a:lnTo>
                    <a:pt x="2834" y="10656"/>
                  </a:lnTo>
                  <a:cubicBezTo>
                    <a:pt x="2739" y="10656"/>
                    <a:pt x="2668" y="10728"/>
                    <a:pt x="2668" y="10823"/>
                  </a:cubicBezTo>
                  <a:cubicBezTo>
                    <a:pt x="2668" y="10906"/>
                    <a:pt x="2739" y="10978"/>
                    <a:pt x="2834" y="10978"/>
                  </a:cubicBezTo>
                  <a:lnTo>
                    <a:pt x="3585" y="10978"/>
                  </a:lnTo>
                  <a:cubicBezTo>
                    <a:pt x="3680" y="10978"/>
                    <a:pt x="3751" y="10906"/>
                    <a:pt x="3751" y="10823"/>
                  </a:cubicBezTo>
                  <a:lnTo>
                    <a:pt x="3751" y="9609"/>
                  </a:lnTo>
                  <a:lnTo>
                    <a:pt x="4870" y="9609"/>
                  </a:lnTo>
                  <a:cubicBezTo>
                    <a:pt x="4954" y="9609"/>
                    <a:pt x="5037" y="9537"/>
                    <a:pt x="5037" y="9454"/>
                  </a:cubicBezTo>
                  <a:lnTo>
                    <a:pt x="5037" y="2703"/>
                  </a:lnTo>
                  <a:lnTo>
                    <a:pt x="5037" y="2262"/>
                  </a:lnTo>
                  <a:cubicBezTo>
                    <a:pt x="5037" y="1870"/>
                    <a:pt x="4716" y="1560"/>
                    <a:pt x="4335" y="1560"/>
                  </a:cubicBezTo>
                  <a:lnTo>
                    <a:pt x="4239" y="1560"/>
                  </a:lnTo>
                  <a:cubicBezTo>
                    <a:pt x="4025" y="1560"/>
                    <a:pt x="3823" y="1667"/>
                    <a:pt x="3692" y="1834"/>
                  </a:cubicBezTo>
                  <a:cubicBezTo>
                    <a:pt x="3561" y="1667"/>
                    <a:pt x="3346" y="1560"/>
                    <a:pt x="3132" y="1560"/>
                  </a:cubicBezTo>
                  <a:lnTo>
                    <a:pt x="3096" y="1560"/>
                  </a:lnTo>
                  <a:cubicBezTo>
                    <a:pt x="2858" y="1560"/>
                    <a:pt x="2656" y="1667"/>
                    <a:pt x="2513" y="1846"/>
                  </a:cubicBezTo>
                  <a:cubicBezTo>
                    <a:pt x="2382" y="1679"/>
                    <a:pt x="2180" y="1560"/>
                    <a:pt x="1942" y="1560"/>
                  </a:cubicBezTo>
                  <a:cubicBezTo>
                    <a:pt x="1787" y="1560"/>
                    <a:pt x="1644" y="1608"/>
                    <a:pt x="1501" y="1691"/>
                  </a:cubicBezTo>
                  <a:lnTo>
                    <a:pt x="1501" y="738"/>
                  </a:lnTo>
                  <a:cubicBezTo>
                    <a:pt x="1501" y="322"/>
                    <a:pt x="1168" y="0"/>
                    <a:pt x="76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1887009" y="1702332"/>
              <a:ext cx="53222" cy="48375"/>
            </a:xfrm>
            <a:custGeom>
              <a:rect b="b" l="l" r="r" t="t"/>
              <a:pathLst>
                <a:path extrusionOk="0" h="1527" w="1680">
                  <a:moveTo>
                    <a:pt x="1084" y="562"/>
                  </a:moveTo>
                  <a:lnTo>
                    <a:pt x="1013" y="979"/>
                  </a:lnTo>
                  <a:lnTo>
                    <a:pt x="608" y="979"/>
                  </a:lnTo>
                  <a:lnTo>
                    <a:pt x="679" y="562"/>
                  </a:lnTo>
                  <a:close/>
                  <a:moveTo>
                    <a:pt x="572" y="1"/>
                  </a:moveTo>
                  <a:cubicBezTo>
                    <a:pt x="487" y="1"/>
                    <a:pt x="415" y="57"/>
                    <a:pt x="394" y="133"/>
                  </a:cubicBezTo>
                  <a:lnTo>
                    <a:pt x="382" y="228"/>
                  </a:lnTo>
                  <a:lnTo>
                    <a:pt x="310" y="228"/>
                  </a:lnTo>
                  <a:cubicBezTo>
                    <a:pt x="215" y="228"/>
                    <a:pt x="143" y="300"/>
                    <a:pt x="143" y="395"/>
                  </a:cubicBezTo>
                  <a:cubicBezTo>
                    <a:pt x="143" y="478"/>
                    <a:pt x="215" y="562"/>
                    <a:pt x="310" y="562"/>
                  </a:cubicBezTo>
                  <a:lnTo>
                    <a:pt x="322" y="562"/>
                  </a:lnTo>
                  <a:lnTo>
                    <a:pt x="251" y="979"/>
                  </a:lnTo>
                  <a:lnTo>
                    <a:pt x="155" y="979"/>
                  </a:lnTo>
                  <a:cubicBezTo>
                    <a:pt x="72" y="979"/>
                    <a:pt x="1" y="1050"/>
                    <a:pt x="1" y="1133"/>
                  </a:cubicBezTo>
                  <a:cubicBezTo>
                    <a:pt x="1" y="1229"/>
                    <a:pt x="72" y="1300"/>
                    <a:pt x="155" y="1300"/>
                  </a:cubicBezTo>
                  <a:lnTo>
                    <a:pt x="191" y="1300"/>
                  </a:lnTo>
                  <a:lnTo>
                    <a:pt x="191" y="1336"/>
                  </a:lnTo>
                  <a:cubicBezTo>
                    <a:pt x="167" y="1419"/>
                    <a:pt x="239" y="1514"/>
                    <a:pt x="322" y="1526"/>
                  </a:cubicBezTo>
                  <a:lnTo>
                    <a:pt x="346" y="1526"/>
                  </a:lnTo>
                  <a:cubicBezTo>
                    <a:pt x="429" y="1526"/>
                    <a:pt x="501" y="1467"/>
                    <a:pt x="513" y="1395"/>
                  </a:cubicBezTo>
                  <a:lnTo>
                    <a:pt x="536" y="1300"/>
                  </a:lnTo>
                  <a:lnTo>
                    <a:pt x="929" y="1300"/>
                  </a:lnTo>
                  <a:lnTo>
                    <a:pt x="929" y="1336"/>
                  </a:lnTo>
                  <a:cubicBezTo>
                    <a:pt x="917" y="1419"/>
                    <a:pt x="977" y="1514"/>
                    <a:pt x="1060" y="1526"/>
                  </a:cubicBezTo>
                  <a:lnTo>
                    <a:pt x="1096" y="1526"/>
                  </a:lnTo>
                  <a:cubicBezTo>
                    <a:pt x="1167" y="1526"/>
                    <a:pt x="1239" y="1467"/>
                    <a:pt x="1263" y="1395"/>
                  </a:cubicBezTo>
                  <a:lnTo>
                    <a:pt x="1275" y="1300"/>
                  </a:lnTo>
                  <a:lnTo>
                    <a:pt x="1370" y="1300"/>
                  </a:lnTo>
                  <a:cubicBezTo>
                    <a:pt x="1453" y="1300"/>
                    <a:pt x="1525" y="1229"/>
                    <a:pt x="1525" y="1133"/>
                  </a:cubicBezTo>
                  <a:cubicBezTo>
                    <a:pt x="1525" y="1050"/>
                    <a:pt x="1453" y="979"/>
                    <a:pt x="1370" y="979"/>
                  </a:cubicBezTo>
                  <a:lnTo>
                    <a:pt x="1334" y="979"/>
                  </a:lnTo>
                  <a:lnTo>
                    <a:pt x="1406" y="562"/>
                  </a:lnTo>
                  <a:lnTo>
                    <a:pt x="1513" y="562"/>
                  </a:lnTo>
                  <a:cubicBezTo>
                    <a:pt x="1608" y="562"/>
                    <a:pt x="1679" y="478"/>
                    <a:pt x="1679" y="395"/>
                  </a:cubicBezTo>
                  <a:cubicBezTo>
                    <a:pt x="1679" y="300"/>
                    <a:pt x="1608" y="228"/>
                    <a:pt x="1513" y="228"/>
                  </a:cubicBezTo>
                  <a:lnTo>
                    <a:pt x="1465" y="228"/>
                  </a:lnTo>
                  <a:lnTo>
                    <a:pt x="1465" y="205"/>
                  </a:lnTo>
                  <a:cubicBezTo>
                    <a:pt x="1489" y="109"/>
                    <a:pt x="1429" y="26"/>
                    <a:pt x="1334" y="2"/>
                  </a:cubicBezTo>
                  <a:cubicBezTo>
                    <a:pt x="1327" y="1"/>
                    <a:pt x="1320" y="1"/>
                    <a:pt x="1312" y="1"/>
                  </a:cubicBezTo>
                  <a:cubicBezTo>
                    <a:pt x="1235" y="1"/>
                    <a:pt x="1154" y="57"/>
                    <a:pt x="1144" y="133"/>
                  </a:cubicBezTo>
                  <a:lnTo>
                    <a:pt x="1132" y="228"/>
                  </a:lnTo>
                  <a:lnTo>
                    <a:pt x="727" y="228"/>
                  </a:lnTo>
                  <a:lnTo>
                    <a:pt x="727" y="205"/>
                  </a:lnTo>
                  <a:cubicBezTo>
                    <a:pt x="739" y="109"/>
                    <a:pt x="679" y="26"/>
                    <a:pt x="596" y="2"/>
                  </a:cubicBezTo>
                  <a:cubicBezTo>
                    <a:pt x="588" y="1"/>
                    <a:pt x="580" y="1"/>
                    <a:pt x="572"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1943970" y="1686745"/>
              <a:ext cx="28702" cy="63962"/>
            </a:xfrm>
            <a:custGeom>
              <a:rect b="b" l="l" r="r" t="t"/>
              <a:pathLst>
                <a:path extrusionOk="0" h="2019" w="906">
                  <a:moveTo>
                    <a:pt x="457" y="0"/>
                  </a:moveTo>
                  <a:cubicBezTo>
                    <a:pt x="429" y="0"/>
                    <a:pt x="399" y="6"/>
                    <a:pt x="370" y="18"/>
                  </a:cubicBezTo>
                  <a:lnTo>
                    <a:pt x="108" y="173"/>
                  </a:lnTo>
                  <a:cubicBezTo>
                    <a:pt x="24" y="220"/>
                    <a:pt x="0" y="304"/>
                    <a:pt x="48" y="399"/>
                  </a:cubicBezTo>
                  <a:cubicBezTo>
                    <a:pt x="73" y="448"/>
                    <a:pt x="126" y="475"/>
                    <a:pt x="184" y="475"/>
                  </a:cubicBezTo>
                  <a:cubicBezTo>
                    <a:pt x="210" y="475"/>
                    <a:pt x="237" y="470"/>
                    <a:pt x="262" y="459"/>
                  </a:cubicBezTo>
                  <a:lnTo>
                    <a:pt x="298" y="435"/>
                  </a:lnTo>
                  <a:lnTo>
                    <a:pt x="298" y="1685"/>
                  </a:lnTo>
                  <a:lnTo>
                    <a:pt x="191" y="1685"/>
                  </a:lnTo>
                  <a:cubicBezTo>
                    <a:pt x="108" y="1685"/>
                    <a:pt x="24" y="1768"/>
                    <a:pt x="24" y="1852"/>
                  </a:cubicBezTo>
                  <a:cubicBezTo>
                    <a:pt x="24" y="1947"/>
                    <a:pt x="108" y="2018"/>
                    <a:pt x="191" y="2018"/>
                  </a:cubicBezTo>
                  <a:lnTo>
                    <a:pt x="739" y="2018"/>
                  </a:lnTo>
                  <a:cubicBezTo>
                    <a:pt x="834" y="2018"/>
                    <a:pt x="905" y="1947"/>
                    <a:pt x="905" y="1852"/>
                  </a:cubicBezTo>
                  <a:cubicBezTo>
                    <a:pt x="905" y="1768"/>
                    <a:pt x="822" y="1673"/>
                    <a:pt x="727" y="1673"/>
                  </a:cubicBezTo>
                  <a:lnTo>
                    <a:pt x="608" y="1673"/>
                  </a:lnTo>
                  <a:lnTo>
                    <a:pt x="608" y="161"/>
                  </a:lnTo>
                  <a:cubicBezTo>
                    <a:pt x="608" y="101"/>
                    <a:pt x="584" y="54"/>
                    <a:pt x="536" y="18"/>
                  </a:cubicBezTo>
                  <a:cubicBezTo>
                    <a:pt x="512" y="6"/>
                    <a:pt x="486" y="0"/>
                    <a:pt x="45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2029221" y="1707306"/>
              <a:ext cx="62631" cy="10201"/>
            </a:xfrm>
            <a:custGeom>
              <a:rect b="b" l="l" r="r" t="t"/>
              <a:pathLst>
                <a:path extrusionOk="0" h="322" w="1977">
                  <a:moveTo>
                    <a:pt x="167" y="0"/>
                  </a:moveTo>
                  <a:cubicBezTo>
                    <a:pt x="72" y="0"/>
                    <a:pt x="0" y="71"/>
                    <a:pt x="0" y="167"/>
                  </a:cubicBezTo>
                  <a:cubicBezTo>
                    <a:pt x="0" y="250"/>
                    <a:pt x="72" y="321"/>
                    <a:pt x="167" y="321"/>
                  </a:cubicBezTo>
                  <a:lnTo>
                    <a:pt x="1822" y="321"/>
                  </a:lnTo>
                  <a:cubicBezTo>
                    <a:pt x="1905" y="321"/>
                    <a:pt x="1977" y="250"/>
                    <a:pt x="1977" y="167"/>
                  </a:cubicBezTo>
                  <a:cubicBezTo>
                    <a:pt x="1977" y="60"/>
                    <a:pt x="1905" y="0"/>
                    <a:pt x="1822"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2029221" y="1758311"/>
              <a:ext cx="47552" cy="46696"/>
            </a:xfrm>
            <a:custGeom>
              <a:rect b="b" l="l" r="r" t="t"/>
              <a:pathLst>
                <a:path extrusionOk="0" h="1474" w="1501">
                  <a:moveTo>
                    <a:pt x="173" y="0"/>
                  </a:moveTo>
                  <a:cubicBezTo>
                    <a:pt x="131" y="0"/>
                    <a:pt x="90" y="15"/>
                    <a:pt x="60" y="45"/>
                  </a:cubicBezTo>
                  <a:cubicBezTo>
                    <a:pt x="0" y="105"/>
                    <a:pt x="0" y="200"/>
                    <a:pt x="60" y="259"/>
                  </a:cubicBezTo>
                  <a:lnTo>
                    <a:pt x="1227" y="1426"/>
                  </a:lnTo>
                  <a:cubicBezTo>
                    <a:pt x="1250" y="1450"/>
                    <a:pt x="1298" y="1474"/>
                    <a:pt x="1346" y="1474"/>
                  </a:cubicBezTo>
                  <a:cubicBezTo>
                    <a:pt x="1381" y="1474"/>
                    <a:pt x="1429" y="1450"/>
                    <a:pt x="1465" y="1426"/>
                  </a:cubicBezTo>
                  <a:cubicBezTo>
                    <a:pt x="1500" y="1378"/>
                    <a:pt x="1500" y="1271"/>
                    <a:pt x="1441" y="1200"/>
                  </a:cubicBezTo>
                  <a:lnTo>
                    <a:pt x="286" y="45"/>
                  </a:lnTo>
                  <a:cubicBezTo>
                    <a:pt x="256" y="15"/>
                    <a:pt x="215" y="0"/>
                    <a:pt x="17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2029221" y="1615339"/>
              <a:ext cx="47552" cy="46728"/>
            </a:xfrm>
            <a:custGeom>
              <a:rect b="b" l="l" r="r" t="t"/>
              <a:pathLst>
                <a:path extrusionOk="0" h="1475" w="1501">
                  <a:moveTo>
                    <a:pt x="1334" y="1"/>
                  </a:moveTo>
                  <a:cubicBezTo>
                    <a:pt x="1295" y="1"/>
                    <a:pt x="1256" y="16"/>
                    <a:pt x="1227" y="46"/>
                  </a:cubicBezTo>
                  <a:lnTo>
                    <a:pt x="60" y="1200"/>
                  </a:lnTo>
                  <a:cubicBezTo>
                    <a:pt x="0" y="1260"/>
                    <a:pt x="0" y="1367"/>
                    <a:pt x="60" y="1427"/>
                  </a:cubicBezTo>
                  <a:cubicBezTo>
                    <a:pt x="96" y="1462"/>
                    <a:pt x="131" y="1474"/>
                    <a:pt x="179" y="1474"/>
                  </a:cubicBezTo>
                  <a:cubicBezTo>
                    <a:pt x="226" y="1474"/>
                    <a:pt x="274" y="1462"/>
                    <a:pt x="298" y="1427"/>
                  </a:cubicBezTo>
                  <a:lnTo>
                    <a:pt x="1465" y="272"/>
                  </a:lnTo>
                  <a:cubicBezTo>
                    <a:pt x="1500" y="212"/>
                    <a:pt x="1500" y="105"/>
                    <a:pt x="1441" y="46"/>
                  </a:cubicBezTo>
                  <a:cubicBezTo>
                    <a:pt x="1411" y="16"/>
                    <a:pt x="1372" y="1"/>
                    <a:pt x="1334"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1767449" y="1703504"/>
              <a:ext cx="63012" cy="10233"/>
            </a:xfrm>
            <a:custGeom>
              <a:rect b="b" l="l" r="r" t="t"/>
              <a:pathLst>
                <a:path extrusionOk="0" h="323" w="1989">
                  <a:moveTo>
                    <a:pt x="167" y="1"/>
                  </a:moveTo>
                  <a:cubicBezTo>
                    <a:pt x="72" y="1"/>
                    <a:pt x="0" y="72"/>
                    <a:pt x="0" y="168"/>
                  </a:cubicBezTo>
                  <a:cubicBezTo>
                    <a:pt x="0" y="251"/>
                    <a:pt x="72" y="322"/>
                    <a:pt x="167" y="322"/>
                  </a:cubicBezTo>
                  <a:lnTo>
                    <a:pt x="1822" y="322"/>
                  </a:lnTo>
                  <a:cubicBezTo>
                    <a:pt x="1905" y="322"/>
                    <a:pt x="1989" y="251"/>
                    <a:pt x="1989" y="168"/>
                  </a:cubicBezTo>
                  <a:cubicBezTo>
                    <a:pt x="1989" y="72"/>
                    <a:pt x="1905" y="1"/>
                    <a:pt x="1822"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1783289" y="1615719"/>
              <a:ext cx="47552" cy="46728"/>
            </a:xfrm>
            <a:custGeom>
              <a:rect b="b" l="l" r="r" t="t"/>
              <a:pathLst>
                <a:path extrusionOk="0" h="1475" w="1501">
                  <a:moveTo>
                    <a:pt x="167" y="1"/>
                  </a:moveTo>
                  <a:cubicBezTo>
                    <a:pt x="128" y="1"/>
                    <a:pt x="90" y="16"/>
                    <a:pt x="60" y="45"/>
                  </a:cubicBezTo>
                  <a:cubicBezTo>
                    <a:pt x="0" y="105"/>
                    <a:pt x="0" y="212"/>
                    <a:pt x="60" y="272"/>
                  </a:cubicBezTo>
                  <a:lnTo>
                    <a:pt x="1215" y="1427"/>
                  </a:lnTo>
                  <a:cubicBezTo>
                    <a:pt x="1251" y="1462"/>
                    <a:pt x="1286" y="1474"/>
                    <a:pt x="1334" y="1474"/>
                  </a:cubicBezTo>
                  <a:cubicBezTo>
                    <a:pt x="1382" y="1474"/>
                    <a:pt x="1429" y="1462"/>
                    <a:pt x="1453" y="1427"/>
                  </a:cubicBezTo>
                  <a:cubicBezTo>
                    <a:pt x="1501" y="1367"/>
                    <a:pt x="1501" y="1272"/>
                    <a:pt x="1441" y="1212"/>
                  </a:cubicBezTo>
                  <a:lnTo>
                    <a:pt x="274" y="45"/>
                  </a:lnTo>
                  <a:cubicBezTo>
                    <a:pt x="244" y="16"/>
                    <a:pt x="206" y="1"/>
                    <a:pt x="16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1783289" y="1758311"/>
              <a:ext cx="47552" cy="46696"/>
            </a:xfrm>
            <a:custGeom>
              <a:rect b="b" l="l" r="r" t="t"/>
              <a:pathLst>
                <a:path extrusionOk="0" h="1474" w="1501">
                  <a:moveTo>
                    <a:pt x="1328" y="0"/>
                  </a:moveTo>
                  <a:cubicBezTo>
                    <a:pt x="1286" y="0"/>
                    <a:pt x="1245" y="15"/>
                    <a:pt x="1215" y="45"/>
                  </a:cubicBezTo>
                  <a:lnTo>
                    <a:pt x="60" y="1200"/>
                  </a:lnTo>
                  <a:cubicBezTo>
                    <a:pt x="0" y="1259"/>
                    <a:pt x="0" y="1367"/>
                    <a:pt x="60" y="1426"/>
                  </a:cubicBezTo>
                  <a:cubicBezTo>
                    <a:pt x="84" y="1450"/>
                    <a:pt x="131" y="1474"/>
                    <a:pt x="179" y="1474"/>
                  </a:cubicBezTo>
                  <a:cubicBezTo>
                    <a:pt x="215" y="1474"/>
                    <a:pt x="262" y="1450"/>
                    <a:pt x="298" y="1426"/>
                  </a:cubicBezTo>
                  <a:lnTo>
                    <a:pt x="1453" y="259"/>
                  </a:lnTo>
                  <a:cubicBezTo>
                    <a:pt x="1501" y="200"/>
                    <a:pt x="1501" y="105"/>
                    <a:pt x="1441" y="45"/>
                  </a:cubicBezTo>
                  <a:cubicBezTo>
                    <a:pt x="1411" y="15"/>
                    <a:pt x="1370" y="0"/>
                    <a:pt x="132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22"/>
          <p:cNvSpPr/>
          <p:nvPr/>
        </p:nvSpPr>
        <p:spPr>
          <a:xfrm>
            <a:off x="1798740" y="3242807"/>
            <a:ext cx="368371" cy="368340"/>
          </a:xfrm>
          <a:custGeom>
            <a:rect b="b" l="l" r="r" t="t"/>
            <a:pathLst>
              <a:path extrusionOk="0" h="11573" w="11574">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5" name="Google Shape;1145;p22"/>
          <p:cNvGrpSpPr/>
          <p:nvPr/>
        </p:nvGrpSpPr>
        <p:grpSpPr>
          <a:xfrm>
            <a:off x="3856217" y="3208009"/>
            <a:ext cx="369517" cy="375660"/>
            <a:chOff x="850092" y="3352934"/>
            <a:chExt cx="369517" cy="375660"/>
          </a:xfrm>
        </p:grpSpPr>
        <p:sp>
          <p:nvSpPr>
            <p:cNvPr id="1146" name="Google Shape;1146;p22"/>
            <p:cNvSpPr/>
            <p:nvPr/>
          </p:nvSpPr>
          <p:spPr>
            <a:xfrm>
              <a:off x="969859" y="3475692"/>
              <a:ext cx="53088" cy="53088"/>
            </a:xfrm>
            <a:custGeom>
              <a:rect b="b" l="l" r="r" t="t"/>
              <a:pathLst>
                <a:path extrusionOk="0" h="1668" w="1668">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1046786" y="3552237"/>
              <a:ext cx="53088" cy="53088"/>
            </a:xfrm>
            <a:custGeom>
              <a:rect b="b" l="l" r="r" t="t"/>
              <a:pathLst>
                <a:path extrusionOk="0" h="1668" w="1668">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984245" y="3485272"/>
              <a:ext cx="106527" cy="104999"/>
            </a:xfrm>
            <a:custGeom>
              <a:rect b="b" l="l" r="r" t="t"/>
              <a:pathLst>
                <a:path extrusionOk="0" h="3299" w="3347">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922850" y="3428715"/>
              <a:ext cx="223620" cy="223620"/>
            </a:xfrm>
            <a:custGeom>
              <a:rect b="b" l="l" r="r" t="t"/>
              <a:pathLst>
                <a:path extrusionOk="0" h="7026" w="7026">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850092" y="3352934"/>
              <a:ext cx="369517" cy="375660"/>
            </a:xfrm>
            <a:custGeom>
              <a:rect b="b" l="l" r="r" t="t"/>
              <a:pathLst>
                <a:path extrusionOk="0" h="11803" w="1161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2"/>
          <p:cNvGrpSpPr/>
          <p:nvPr/>
        </p:nvGrpSpPr>
        <p:grpSpPr>
          <a:xfrm>
            <a:off x="6034810" y="3162335"/>
            <a:ext cx="345265" cy="349848"/>
            <a:chOff x="3979435" y="1976585"/>
            <a:chExt cx="345265" cy="349848"/>
          </a:xfrm>
        </p:grpSpPr>
        <p:sp>
          <p:nvSpPr>
            <p:cNvPr id="1152" name="Google Shape;1152;p22"/>
            <p:cNvSpPr/>
            <p:nvPr/>
          </p:nvSpPr>
          <p:spPr>
            <a:xfrm>
              <a:off x="3979435" y="1976585"/>
              <a:ext cx="345265" cy="349848"/>
            </a:xfrm>
            <a:custGeom>
              <a:rect b="b" l="l" r="r" t="t"/>
              <a:pathLst>
                <a:path extrusionOk="0" h="10992" w="10848">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4044236" y="2176685"/>
              <a:ext cx="144783" cy="123077"/>
            </a:xfrm>
            <a:custGeom>
              <a:rect b="b" l="l" r="r" t="t"/>
              <a:pathLst>
                <a:path extrusionOk="0" h="3867" w="4549">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4046910" y="2065957"/>
              <a:ext cx="204269" cy="100893"/>
            </a:xfrm>
            <a:custGeom>
              <a:rect b="b" l="l" r="r" t="t"/>
              <a:pathLst>
                <a:path extrusionOk="0" h="3170" w="6418">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4195735" y="2118027"/>
              <a:ext cx="84247" cy="174224"/>
            </a:xfrm>
            <a:custGeom>
              <a:rect b="b" l="l" r="r" t="t"/>
              <a:pathLst>
                <a:path extrusionOk="0" h="5474" w="2647">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4109037" y="2161153"/>
              <a:ext cx="81510" cy="55348"/>
            </a:xfrm>
            <a:custGeom>
              <a:rect b="b" l="l" r="r" t="t"/>
              <a:pathLst>
                <a:path extrusionOk="0" h="1739" w="2561">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4157160" y="2083080"/>
              <a:ext cx="10662" cy="29218"/>
            </a:xfrm>
            <a:custGeom>
              <a:rect b="b" l="l" r="r" t="t"/>
              <a:pathLst>
                <a:path extrusionOk="0" h="918" w="335">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4109419" y="2096034"/>
              <a:ext cx="21261" cy="26862"/>
            </a:xfrm>
            <a:custGeom>
              <a:rect b="b" l="l" r="r" t="t"/>
              <a:pathLst>
                <a:path extrusionOk="0" h="844" w="668">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4074950" y="2130121"/>
              <a:ext cx="28454" cy="19669"/>
            </a:xfrm>
            <a:custGeom>
              <a:rect b="b" l="l" r="r" t="t"/>
              <a:pathLst>
                <a:path extrusionOk="0" h="618" w="894">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4063555" y="2177067"/>
              <a:ext cx="29218" cy="10630"/>
            </a:xfrm>
            <a:custGeom>
              <a:rect b="b" l="l" r="r" t="t"/>
              <a:pathLst>
                <a:path extrusionOk="0" h="334" w="918">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4073804" y="2215005"/>
              <a:ext cx="29600" cy="20051"/>
            </a:xfrm>
            <a:custGeom>
              <a:rect b="b" l="l" r="r" t="t"/>
              <a:pathLst>
                <a:path extrusionOk="0" h="630" w="93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4109419" y="2242472"/>
              <a:ext cx="21261" cy="26703"/>
            </a:xfrm>
            <a:custGeom>
              <a:rect b="b" l="l" r="r" t="t"/>
              <a:pathLst>
                <a:path extrusionOk="0" h="839" w="668">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4157924" y="2252466"/>
              <a:ext cx="10248" cy="29600"/>
            </a:xfrm>
            <a:custGeom>
              <a:rect b="b" l="l" r="r" t="t"/>
              <a:pathLst>
                <a:path extrusionOk="0" h="930" w="322">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4194685" y="2242472"/>
              <a:ext cx="21261" cy="27022"/>
            </a:xfrm>
            <a:custGeom>
              <a:rect b="b" l="l" r="r" t="t"/>
              <a:pathLst>
                <a:path extrusionOk="0" h="849" w="668">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4222343" y="2215387"/>
              <a:ext cx="27690" cy="19669"/>
            </a:xfrm>
            <a:custGeom>
              <a:rect b="b" l="l" r="r" t="t"/>
              <a:pathLst>
                <a:path extrusionOk="0" h="618" w="87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4232941" y="2177067"/>
              <a:ext cx="29600" cy="10630"/>
            </a:xfrm>
            <a:custGeom>
              <a:rect b="b" l="l" r="r" t="t"/>
              <a:pathLst>
                <a:path extrusionOk="0" h="334" w="93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4221579" y="2130694"/>
              <a:ext cx="28454" cy="19478"/>
            </a:xfrm>
            <a:custGeom>
              <a:rect b="b" l="l" r="r" t="t"/>
              <a:pathLst>
                <a:path extrusionOk="0" h="612" w="894">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194685" y="2095652"/>
              <a:ext cx="20879" cy="26862"/>
            </a:xfrm>
            <a:custGeom>
              <a:rect b="b" l="l" r="r" t="t"/>
              <a:pathLst>
                <a:path extrusionOk="0" h="844" w="656">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23"/>
          <p:cNvSpPr/>
          <p:nvPr/>
        </p:nvSpPr>
        <p:spPr>
          <a:xfrm>
            <a:off x="6163109" y="1022670"/>
            <a:ext cx="2877300" cy="4050900"/>
          </a:xfrm>
          <a:prstGeom prst="rect">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3177867" y="1022670"/>
            <a:ext cx="2877300" cy="4050900"/>
          </a:xfrm>
          <a:prstGeom prst="rect">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192625" y="1022670"/>
            <a:ext cx="2877300" cy="4050900"/>
          </a:xfrm>
          <a:prstGeom prst="rect">
            <a:avLst/>
          </a:prstGeom>
          <a:solidFill>
            <a:srgbClr val="E4EA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txBox="1"/>
          <p:nvPr>
            <p:ph type="title"/>
          </p:nvPr>
        </p:nvSpPr>
        <p:spPr>
          <a:xfrm>
            <a:off x="457200" y="220975"/>
            <a:ext cx="8229600" cy="3714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sz="2920"/>
              <a:t>ENSEMBLE  LEARNING?</a:t>
            </a:r>
            <a:endParaRPr sz="3100"/>
          </a:p>
        </p:txBody>
      </p:sp>
      <p:sp>
        <p:nvSpPr>
          <p:cNvPr id="1177" name="Google Shape;1177;p23"/>
          <p:cNvSpPr/>
          <p:nvPr/>
        </p:nvSpPr>
        <p:spPr>
          <a:xfrm>
            <a:off x="192625" y="681575"/>
            <a:ext cx="2877300" cy="709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3177854" y="681575"/>
            <a:ext cx="2877300" cy="7095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6163096" y="681575"/>
            <a:ext cx="2877300" cy="709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23"/>
          <p:cNvGrpSpPr/>
          <p:nvPr/>
        </p:nvGrpSpPr>
        <p:grpSpPr>
          <a:xfrm>
            <a:off x="3177875" y="826380"/>
            <a:ext cx="2812224" cy="2704207"/>
            <a:chOff x="3243802" y="1376475"/>
            <a:chExt cx="2608500" cy="2136362"/>
          </a:xfrm>
        </p:grpSpPr>
        <p:sp>
          <p:nvSpPr>
            <p:cNvPr id="1181" name="Google Shape;1181;p23"/>
            <p:cNvSpPr txBox="1"/>
            <p:nvPr/>
          </p:nvSpPr>
          <p:spPr>
            <a:xfrm>
              <a:off x="3457736" y="1376475"/>
              <a:ext cx="2240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How?</a:t>
              </a:r>
              <a:endParaRPr b="1" sz="1800">
                <a:solidFill>
                  <a:schemeClr val="lt1"/>
                </a:solidFill>
                <a:latin typeface="Fira Sans Extra Condensed"/>
                <a:ea typeface="Fira Sans Extra Condensed"/>
                <a:cs typeface="Fira Sans Extra Condensed"/>
                <a:sym typeface="Fira Sans Extra Condensed"/>
              </a:endParaRPr>
            </a:p>
          </p:txBody>
        </p:sp>
        <p:sp>
          <p:nvSpPr>
            <p:cNvPr id="1182" name="Google Shape;1182;p23"/>
            <p:cNvSpPr txBox="1"/>
            <p:nvPr/>
          </p:nvSpPr>
          <p:spPr>
            <a:xfrm>
              <a:off x="3243802" y="1997837"/>
              <a:ext cx="2608500" cy="15150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SzPts val="1350"/>
                <a:buFont typeface="Roboto"/>
                <a:buChar char="●"/>
              </a:pPr>
              <a:r>
                <a:rPr lang="en" sz="1350">
                  <a:latin typeface="Roboto"/>
                  <a:ea typeface="Roboto"/>
                  <a:cs typeface="Roboto"/>
                  <a:sym typeface="Roboto"/>
                </a:rPr>
                <a:t>Suppose there are 50 models and each model predicts something(0/1).Suppose 40 models predict 1 and 10 models predict 0 then the final output will be 1.</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 sz="1350">
                  <a:latin typeface="Roboto"/>
                  <a:ea typeface="Roboto"/>
                  <a:cs typeface="Roboto"/>
                  <a:sym typeface="Roboto"/>
                </a:rPr>
                <a:t>Similarly, in this case each model will predict a particular value. Then the final output will be average or maximum of all the predicted values.</a:t>
              </a:r>
              <a:endParaRPr sz="13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b="1" sz="1150">
                <a:latin typeface="Roboto"/>
                <a:ea typeface="Roboto"/>
                <a:cs typeface="Roboto"/>
                <a:sym typeface="Roboto"/>
              </a:endParaRPr>
            </a:p>
            <a:p>
              <a:pPr indent="0" lvl="0" marL="0" rtl="0" algn="l">
                <a:spcBef>
                  <a:spcPts val="0"/>
                </a:spcBef>
                <a:spcAft>
                  <a:spcPts val="0"/>
                </a:spcAft>
                <a:buNone/>
              </a:pPr>
              <a:r>
                <a:t/>
              </a:r>
              <a:endParaRPr b="1" sz="1150">
                <a:latin typeface="Roboto"/>
                <a:ea typeface="Roboto"/>
                <a:cs typeface="Roboto"/>
                <a:sym typeface="Roboto"/>
              </a:endParaRPr>
            </a:p>
          </p:txBody>
        </p:sp>
      </p:grpSp>
      <p:grpSp>
        <p:nvGrpSpPr>
          <p:cNvPr id="1183" name="Google Shape;1183;p23"/>
          <p:cNvGrpSpPr/>
          <p:nvPr/>
        </p:nvGrpSpPr>
        <p:grpSpPr>
          <a:xfrm>
            <a:off x="7679275" y="3701173"/>
            <a:ext cx="1281780" cy="1340387"/>
            <a:chOff x="1188850" y="432475"/>
            <a:chExt cx="1188925" cy="1058925"/>
          </a:xfrm>
        </p:grpSpPr>
        <p:sp>
          <p:nvSpPr>
            <p:cNvPr id="1184" name="Google Shape;1184;p23"/>
            <p:cNvSpPr/>
            <p:nvPr/>
          </p:nvSpPr>
          <p:spPr>
            <a:xfrm>
              <a:off x="1746975" y="1078000"/>
              <a:ext cx="458525" cy="413400"/>
            </a:xfrm>
            <a:custGeom>
              <a:rect b="b" l="l" r="r" t="t"/>
              <a:pathLst>
                <a:path extrusionOk="0" h="16536" w="18341">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1559650" y="861850"/>
              <a:ext cx="746075" cy="429725"/>
            </a:xfrm>
            <a:custGeom>
              <a:rect b="b" l="l" r="r" t="t"/>
              <a:pathLst>
                <a:path extrusionOk="0" h="17189" w="29843">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1188850" y="444325"/>
              <a:ext cx="1188925" cy="915150"/>
            </a:xfrm>
            <a:custGeom>
              <a:rect b="b" l="l" r="r" t="t"/>
              <a:pathLst>
                <a:path extrusionOk="0" h="36606" w="47557">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1658275" y="720000"/>
              <a:ext cx="31725" cy="332075"/>
            </a:xfrm>
            <a:custGeom>
              <a:rect b="b" l="l" r="r" t="t"/>
              <a:pathLst>
                <a:path extrusionOk="0" h="13283" w="1269">
                  <a:moveTo>
                    <a:pt x="0" y="1"/>
                  </a:moveTo>
                  <a:lnTo>
                    <a:pt x="0" y="13283"/>
                  </a:lnTo>
                  <a:lnTo>
                    <a:pt x="1268" y="13283"/>
                  </a:lnTo>
                  <a:lnTo>
                    <a:pt x="1268"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1720075" y="720000"/>
              <a:ext cx="31725" cy="332075"/>
            </a:xfrm>
            <a:custGeom>
              <a:rect b="b" l="l" r="r" t="t"/>
              <a:pathLst>
                <a:path extrusionOk="0" h="13283" w="1269">
                  <a:moveTo>
                    <a:pt x="0" y="1"/>
                  </a:moveTo>
                  <a:lnTo>
                    <a:pt x="0" y="13283"/>
                  </a:lnTo>
                  <a:lnTo>
                    <a:pt x="1268" y="13283"/>
                  </a:lnTo>
                  <a:lnTo>
                    <a:pt x="1268"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1783475" y="720000"/>
              <a:ext cx="31400" cy="332075"/>
            </a:xfrm>
            <a:custGeom>
              <a:rect b="b" l="l" r="r" t="t"/>
              <a:pathLst>
                <a:path extrusionOk="0" h="13283" w="1256">
                  <a:moveTo>
                    <a:pt x="0" y="1"/>
                  </a:moveTo>
                  <a:lnTo>
                    <a:pt x="0" y="13283"/>
                  </a:lnTo>
                  <a:lnTo>
                    <a:pt x="1255" y="13283"/>
                  </a:lnTo>
                  <a:lnTo>
                    <a:pt x="1255"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1570525" y="932625"/>
              <a:ext cx="332075" cy="31725"/>
            </a:xfrm>
            <a:custGeom>
              <a:rect b="b" l="l" r="r" t="t"/>
              <a:pathLst>
                <a:path extrusionOk="0" h="1269" w="13283">
                  <a:moveTo>
                    <a:pt x="1" y="0"/>
                  </a:moveTo>
                  <a:lnTo>
                    <a:pt x="1" y="1268"/>
                  </a:lnTo>
                  <a:lnTo>
                    <a:pt x="13283" y="1268"/>
                  </a:lnTo>
                  <a:lnTo>
                    <a:pt x="13283" y="0"/>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1570525" y="870825"/>
              <a:ext cx="332075" cy="31400"/>
            </a:xfrm>
            <a:custGeom>
              <a:rect b="b" l="l" r="r" t="t"/>
              <a:pathLst>
                <a:path extrusionOk="0" h="1256" w="13283">
                  <a:moveTo>
                    <a:pt x="1" y="0"/>
                  </a:moveTo>
                  <a:lnTo>
                    <a:pt x="1" y="1256"/>
                  </a:lnTo>
                  <a:lnTo>
                    <a:pt x="13283" y="1256"/>
                  </a:lnTo>
                  <a:lnTo>
                    <a:pt x="13283" y="0"/>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1570525" y="807750"/>
              <a:ext cx="332075" cy="31400"/>
            </a:xfrm>
            <a:custGeom>
              <a:rect b="b" l="l" r="r" t="t"/>
              <a:pathLst>
                <a:path extrusionOk="0" h="1256" w="13283">
                  <a:moveTo>
                    <a:pt x="1" y="0"/>
                  </a:moveTo>
                  <a:lnTo>
                    <a:pt x="1" y="1255"/>
                  </a:lnTo>
                  <a:lnTo>
                    <a:pt x="13283" y="1255"/>
                  </a:lnTo>
                  <a:lnTo>
                    <a:pt x="13283" y="0"/>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1617275" y="767400"/>
              <a:ext cx="237300" cy="237300"/>
            </a:xfrm>
            <a:custGeom>
              <a:rect b="b" l="l" r="r" t="t"/>
              <a:pathLst>
                <a:path extrusionOk="0" h="9492" w="9492">
                  <a:moveTo>
                    <a:pt x="1" y="0"/>
                  </a:moveTo>
                  <a:lnTo>
                    <a:pt x="1" y="9491"/>
                  </a:lnTo>
                  <a:lnTo>
                    <a:pt x="9491" y="9491"/>
                  </a:lnTo>
                  <a:lnTo>
                    <a:pt x="9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1617275" y="767400"/>
              <a:ext cx="118500" cy="237300"/>
            </a:xfrm>
            <a:custGeom>
              <a:rect b="b" l="l" r="r" t="t"/>
              <a:pathLst>
                <a:path extrusionOk="0" h="9492" w="4740">
                  <a:moveTo>
                    <a:pt x="1" y="0"/>
                  </a:moveTo>
                  <a:lnTo>
                    <a:pt x="1" y="9491"/>
                  </a:lnTo>
                  <a:lnTo>
                    <a:pt x="4740" y="4739"/>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1735750" y="767400"/>
              <a:ext cx="118825" cy="237300"/>
            </a:xfrm>
            <a:custGeom>
              <a:rect b="b" l="l" r="r" t="t"/>
              <a:pathLst>
                <a:path extrusionOk="0" h="9492" w="4753">
                  <a:moveTo>
                    <a:pt x="4752" y="0"/>
                  </a:moveTo>
                  <a:lnTo>
                    <a:pt x="1" y="4739"/>
                  </a:lnTo>
                  <a:lnTo>
                    <a:pt x="4752" y="9491"/>
                  </a:lnTo>
                  <a:lnTo>
                    <a:pt x="4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1656675" y="806775"/>
              <a:ext cx="158200" cy="158200"/>
            </a:xfrm>
            <a:custGeom>
              <a:rect b="b" l="l" r="r" t="t"/>
              <a:pathLst>
                <a:path extrusionOk="0" h="6328" w="6328">
                  <a:moveTo>
                    <a:pt x="0" y="1"/>
                  </a:moveTo>
                  <a:lnTo>
                    <a:pt x="0" y="6328"/>
                  </a:lnTo>
                  <a:lnTo>
                    <a:pt x="6327" y="6328"/>
                  </a:lnTo>
                  <a:lnTo>
                    <a:pt x="63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2035450" y="552225"/>
              <a:ext cx="89050" cy="345200"/>
            </a:xfrm>
            <a:custGeom>
              <a:rect b="b" l="l" r="r" t="t"/>
              <a:pathLst>
                <a:path extrusionOk="0" h="13808" w="3562">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2215400" y="721925"/>
              <a:ext cx="80075" cy="173250"/>
            </a:xfrm>
            <a:custGeom>
              <a:rect b="b" l="l" r="r" t="t"/>
              <a:pathLst>
                <a:path extrusionOk="0" h="6930" w="3203">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2016250" y="986725"/>
              <a:ext cx="127150" cy="171025"/>
            </a:xfrm>
            <a:custGeom>
              <a:rect b="b" l="l" r="r" t="t"/>
              <a:pathLst>
                <a:path extrusionOk="0" h="6841" w="5086">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1636825" y="432475"/>
              <a:ext cx="325325" cy="175500"/>
            </a:xfrm>
            <a:custGeom>
              <a:rect b="b" l="l" r="r" t="t"/>
              <a:pathLst>
                <a:path extrusionOk="0" h="7020" w="13013">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1382575" y="555100"/>
              <a:ext cx="204950" cy="139650"/>
            </a:xfrm>
            <a:custGeom>
              <a:rect b="b" l="l" r="r" t="t"/>
              <a:pathLst>
                <a:path extrusionOk="0" h="5586" w="8198">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1286200" y="717775"/>
              <a:ext cx="120425" cy="148600"/>
            </a:xfrm>
            <a:custGeom>
              <a:rect b="b" l="l" r="r" t="t"/>
              <a:pathLst>
                <a:path extrusionOk="0" h="5944" w="4817">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1684200" y="1149400"/>
              <a:ext cx="111125" cy="186375"/>
            </a:xfrm>
            <a:custGeom>
              <a:rect b="b" l="l" r="r" t="t"/>
              <a:pathLst>
                <a:path extrusionOk="0" h="7455" w="4445">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1399875" y="986725"/>
              <a:ext cx="244650" cy="379150"/>
            </a:xfrm>
            <a:custGeom>
              <a:rect b="b" l="l" r="r" t="t"/>
              <a:pathLst>
                <a:path extrusionOk="0" h="15166" w="9786">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1920500" y="1064550"/>
              <a:ext cx="24375" cy="166850"/>
            </a:xfrm>
            <a:custGeom>
              <a:rect b="b" l="l" r="r" t="t"/>
              <a:pathLst>
                <a:path extrusionOk="0" h="6674" w="975">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1386100" y="972975"/>
              <a:ext cx="51900" cy="51900"/>
            </a:xfrm>
            <a:custGeom>
              <a:rect b="b" l="l" r="r" t="t"/>
              <a:pathLst>
                <a:path extrusionOk="0" h="2076" w="2076">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1360175" y="818625"/>
              <a:ext cx="51875" cy="52225"/>
            </a:xfrm>
            <a:custGeom>
              <a:rect b="b" l="l" r="r" t="t"/>
              <a:pathLst>
                <a:path extrusionOk="0" h="2089" w="2075">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1549400" y="656600"/>
              <a:ext cx="52225" cy="51900"/>
            </a:xfrm>
            <a:custGeom>
              <a:rect b="b" l="l" r="r" t="t"/>
              <a:pathLst>
                <a:path extrusionOk="0" h="2076" w="2089">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1924025" y="569825"/>
              <a:ext cx="52225" cy="52225"/>
            </a:xfrm>
            <a:custGeom>
              <a:rect b="b" l="l" r="r" t="t"/>
              <a:pathLst>
                <a:path extrusionOk="0" h="2089" w="2089">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2174100" y="857050"/>
              <a:ext cx="51900" cy="51900"/>
            </a:xfrm>
            <a:custGeom>
              <a:rect b="b" l="l" r="r" t="t"/>
              <a:pathLst>
                <a:path extrusionOk="0" h="2076" w="2076">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2021375" y="859300"/>
              <a:ext cx="51900" cy="51900"/>
            </a:xfrm>
            <a:custGeom>
              <a:rect b="b" l="l" r="r" t="t"/>
              <a:pathLst>
                <a:path extrusionOk="0" h="2076" w="2076">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2101425" y="982250"/>
              <a:ext cx="52200" cy="51900"/>
            </a:xfrm>
            <a:custGeom>
              <a:rect b="b" l="l" r="r" t="t"/>
              <a:pathLst>
                <a:path extrusionOk="0" h="2076" w="2088">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1906750" y="1052050"/>
              <a:ext cx="51875" cy="51900"/>
            </a:xfrm>
            <a:custGeom>
              <a:rect b="b" l="l" r="r" t="t"/>
              <a:pathLst>
                <a:path extrusionOk="0" h="2076" w="2075">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1670425" y="1135625"/>
              <a:ext cx="51900" cy="51900"/>
            </a:xfrm>
            <a:custGeom>
              <a:rect b="b" l="l" r="r" t="t"/>
              <a:pathLst>
                <a:path extrusionOk="0" h="2076" w="2076">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1515775" y="1060050"/>
              <a:ext cx="24375" cy="97700"/>
            </a:xfrm>
            <a:custGeom>
              <a:rect b="b" l="l" r="r" t="t"/>
              <a:pathLst>
                <a:path extrusionOk="0" h="3908" w="975">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1502025" y="1052050"/>
              <a:ext cx="52200" cy="51900"/>
            </a:xfrm>
            <a:custGeom>
              <a:rect b="b" l="l" r="r" t="t"/>
              <a:pathLst>
                <a:path extrusionOk="0" h="2076" w="2088">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1988075" y="721925"/>
              <a:ext cx="136425" cy="24375"/>
            </a:xfrm>
            <a:custGeom>
              <a:rect b="b" l="l" r="r" t="t"/>
              <a:pathLst>
                <a:path extrusionOk="0" h="975" w="5457">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1974300" y="708150"/>
              <a:ext cx="51900" cy="52225"/>
            </a:xfrm>
            <a:custGeom>
              <a:rect b="b" l="l" r="r" t="t"/>
              <a:pathLst>
                <a:path extrusionOk="0" h="2089" w="2076">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3"/>
          <p:cNvGrpSpPr/>
          <p:nvPr/>
        </p:nvGrpSpPr>
        <p:grpSpPr>
          <a:xfrm>
            <a:off x="6163125" y="826380"/>
            <a:ext cx="2745597" cy="2088553"/>
            <a:chOff x="6012794" y="1376475"/>
            <a:chExt cx="2546700" cy="1649987"/>
          </a:xfrm>
        </p:grpSpPr>
        <p:sp>
          <p:nvSpPr>
            <p:cNvPr id="1220" name="Google Shape;1220;p23"/>
            <p:cNvSpPr txBox="1"/>
            <p:nvPr/>
          </p:nvSpPr>
          <p:spPr>
            <a:xfrm>
              <a:off x="6226661" y="1376475"/>
              <a:ext cx="2240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What?</a:t>
              </a:r>
              <a:endParaRPr b="1" sz="1800">
                <a:solidFill>
                  <a:schemeClr val="lt1"/>
                </a:solidFill>
                <a:latin typeface="Fira Sans Extra Condensed"/>
                <a:ea typeface="Fira Sans Extra Condensed"/>
                <a:cs typeface="Fira Sans Extra Condensed"/>
                <a:sym typeface="Fira Sans Extra Condensed"/>
              </a:endParaRPr>
            </a:p>
          </p:txBody>
        </p:sp>
        <p:sp>
          <p:nvSpPr>
            <p:cNvPr id="1221" name="Google Shape;1221;p23"/>
            <p:cNvSpPr txBox="1"/>
            <p:nvPr/>
          </p:nvSpPr>
          <p:spPr>
            <a:xfrm>
              <a:off x="6012794" y="1893062"/>
              <a:ext cx="2546700" cy="11334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Ensemble learning model is a collection of small models.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32004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our model we have implemented </a:t>
              </a:r>
              <a:r>
                <a:rPr b="1" lang="en">
                  <a:solidFill>
                    <a:schemeClr val="dk1"/>
                  </a:solidFill>
                  <a:latin typeface="Roboto"/>
                  <a:ea typeface="Roboto"/>
                  <a:cs typeface="Roboto"/>
                  <a:sym typeface="Roboto"/>
                </a:rPr>
                <a:t>Soft Voting </a:t>
              </a:r>
              <a:r>
                <a:rPr lang="en">
                  <a:solidFill>
                    <a:schemeClr val="dk1"/>
                  </a:solidFill>
                  <a:latin typeface="Roboto"/>
                  <a:ea typeface="Roboto"/>
                  <a:cs typeface="Roboto"/>
                  <a:sym typeface="Roboto"/>
                </a:rPr>
                <a:t>Ensembling in which all the models are trained with same algorithm but different hyperparameters in 2 folds for Cross Validation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17500" lvl="0" marL="32004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So in total we are training </a:t>
              </a:r>
              <a:r>
                <a:rPr b="1" lang="en">
                  <a:solidFill>
                    <a:schemeClr val="dk1"/>
                  </a:solidFill>
                  <a:latin typeface="Roboto"/>
                  <a:ea typeface="Roboto"/>
                  <a:cs typeface="Roboto"/>
                  <a:sym typeface="Roboto"/>
                </a:rPr>
                <a:t>2x24=48 base </a:t>
              </a:r>
              <a:r>
                <a:rPr lang="en">
                  <a:solidFill>
                    <a:schemeClr val="dk1"/>
                  </a:solidFill>
                  <a:latin typeface="Roboto"/>
                  <a:ea typeface="Roboto"/>
                  <a:cs typeface="Roboto"/>
                  <a:sym typeface="Roboto"/>
                </a:rPr>
                <a:t>models.</a:t>
              </a:r>
              <a:endParaRPr>
                <a:solidFill>
                  <a:schemeClr val="dk1"/>
                </a:solidFill>
                <a:latin typeface="Roboto"/>
                <a:ea typeface="Roboto"/>
                <a:cs typeface="Roboto"/>
                <a:sym typeface="Roboto"/>
              </a:endParaRPr>
            </a:p>
          </p:txBody>
        </p:sp>
      </p:grpSp>
      <p:grpSp>
        <p:nvGrpSpPr>
          <p:cNvPr id="1222" name="Google Shape;1222;p23"/>
          <p:cNvGrpSpPr/>
          <p:nvPr/>
        </p:nvGrpSpPr>
        <p:grpSpPr>
          <a:xfrm>
            <a:off x="192625" y="826380"/>
            <a:ext cx="2877233" cy="3252126"/>
            <a:chOff x="474810" y="1376475"/>
            <a:chExt cx="2668800" cy="2569226"/>
          </a:xfrm>
        </p:grpSpPr>
        <p:sp>
          <p:nvSpPr>
            <p:cNvPr id="1223" name="Google Shape;1223;p23"/>
            <p:cNvSpPr txBox="1"/>
            <p:nvPr/>
          </p:nvSpPr>
          <p:spPr>
            <a:xfrm>
              <a:off x="688824" y="1376475"/>
              <a:ext cx="2240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Why ?</a:t>
              </a:r>
              <a:endParaRPr b="1" sz="1800">
                <a:solidFill>
                  <a:schemeClr val="lt1"/>
                </a:solidFill>
                <a:latin typeface="Fira Sans Extra Condensed"/>
                <a:ea typeface="Fira Sans Extra Condensed"/>
                <a:cs typeface="Fira Sans Extra Condensed"/>
                <a:sym typeface="Fira Sans Extra Condensed"/>
              </a:endParaRPr>
            </a:p>
          </p:txBody>
        </p:sp>
        <p:sp>
          <p:nvSpPr>
            <p:cNvPr id="1224" name="Google Shape;1224;p23"/>
            <p:cNvSpPr txBox="1"/>
            <p:nvPr/>
          </p:nvSpPr>
          <p:spPr>
            <a:xfrm>
              <a:off x="688834" y="3613901"/>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1225" name="Google Shape;1225;p23"/>
            <p:cNvSpPr txBox="1"/>
            <p:nvPr/>
          </p:nvSpPr>
          <p:spPr>
            <a:xfrm>
              <a:off x="474810" y="1882614"/>
              <a:ext cx="2668800" cy="1580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solidFill>
                    <a:schemeClr val="dk1"/>
                  </a:solidFill>
                  <a:latin typeface="Roboto"/>
                  <a:ea typeface="Roboto"/>
                  <a:cs typeface="Roboto"/>
                  <a:sym typeface="Roboto"/>
                </a:rPr>
                <a:t>Ensemble learning is mainly used to </a:t>
              </a:r>
              <a:r>
                <a:rPr b="1" lang="en" sz="1300">
                  <a:solidFill>
                    <a:schemeClr val="dk1"/>
                  </a:solidFill>
                  <a:latin typeface="Roboto"/>
                  <a:ea typeface="Roboto"/>
                  <a:cs typeface="Roboto"/>
                  <a:sym typeface="Roboto"/>
                </a:rPr>
                <a:t>increase accuracy</a:t>
              </a:r>
              <a:r>
                <a:rPr lang="en" sz="1300">
                  <a:solidFill>
                    <a:schemeClr val="dk1"/>
                  </a:solidFill>
                  <a:latin typeface="Roboto"/>
                  <a:ea typeface="Roboto"/>
                  <a:cs typeface="Roboto"/>
                  <a:sym typeface="Roboto"/>
                </a:rPr>
                <a:t> and obtain a </a:t>
              </a:r>
              <a:r>
                <a:rPr b="1" lang="en" sz="1300">
                  <a:solidFill>
                    <a:schemeClr val="dk1"/>
                  </a:solidFill>
                  <a:latin typeface="Roboto"/>
                  <a:ea typeface="Roboto"/>
                  <a:cs typeface="Roboto"/>
                  <a:sym typeface="Roboto"/>
                </a:rPr>
                <a:t>low bias low variance</a:t>
              </a:r>
              <a:r>
                <a:rPr lang="en" sz="1300">
                  <a:solidFill>
                    <a:schemeClr val="dk1"/>
                  </a:solidFill>
                  <a:latin typeface="Roboto"/>
                  <a:ea typeface="Roboto"/>
                  <a:cs typeface="Roboto"/>
                  <a:sym typeface="Roboto"/>
                </a:rPr>
                <a:t> model. Disadvantage of using this is that it increases </a:t>
              </a:r>
              <a:r>
                <a:rPr b="1" lang="en" sz="1300">
                  <a:solidFill>
                    <a:schemeClr val="dk1"/>
                  </a:solidFill>
                  <a:latin typeface="Roboto"/>
                  <a:ea typeface="Roboto"/>
                  <a:cs typeface="Roboto"/>
                  <a:sym typeface="Roboto"/>
                </a:rPr>
                <a:t>Computational complexity</a:t>
              </a:r>
              <a:endParaRPr b="1" sz="1300">
                <a:solidFill>
                  <a:schemeClr val="dk1"/>
                </a:solidFill>
                <a:latin typeface="Roboto"/>
                <a:ea typeface="Roboto"/>
                <a:cs typeface="Roboto"/>
                <a:sym typeface="Roboto"/>
              </a:endParaRPr>
            </a:p>
            <a:p>
              <a:pPr indent="0" lvl="0" marL="457200" rtl="0" algn="l">
                <a:spcBef>
                  <a:spcPts val="0"/>
                </a:spcBef>
                <a:spcAft>
                  <a:spcPts val="0"/>
                </a:spcAft>
                <a:buNone/>
              </a:pPr>
              <a:r>
                <a:t/>
              </a:r>
              <a:endParaRPr b="1" sz="1300">
                <a:solidFill>
                  <a:schemeClr val="dk1"/>
                </a:solidFill>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There are primarily two ways in which we can have different models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arenR"/>
              </a:pPr>
              <a:r>
                <a:rPr lang="en" sz="1300">
                  <a:latin typeface="Roboto"/>
                  <a:ea typeface="Roboto"/>
                  <a:cs typeface="Roboto"/>
                  <a:sym typeface="Roboto"/>
                </a:rPr>
                <a:t>By having different  algorithms for different models.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arenR"/>
              </a:pPr>
              <a:r>
                <a:rPr lang="en" sz="1300">
                  <a:latin typeface="Roboto"/>
                  <a:ea typeface="Roboto"/>
                  <a:cs typeface="Roboto"/>
                  <a:sym typeface="Roboto"/>
                </a:rPr>
                <a:t>By having same algorithm for all models but trained on different datasets.</a:t>
              </a:r>
              <a:endParaRPr sz="1800">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4"/>
          <p:cNvSpPr txBox="1"/>
          <p:nvPr>
            <p:ph type="title"/>
          </p:nvPr>
        </p:nvSpPr>
        <p:spPr>
          <a:xfrm>
            <a:off x="601000" y="1019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Types of Ensembler</a:t>
            </a:r>
            <a:endParaRPr/>
          </a:p>
        </p:txBody>
      </p:sp>
      <p:grpSp>
        <p:nvGrpSpPr>
          <p:cNvPr id="1231" name="Google Shape;1231;p24"/>
          <p:cNvGrpSpPr/>
          <p:nvPr/>
        </p:nvGrpSpPr>
        <p:grpSpPr>
          <a:xfrm>
            <a:off x="3704250" y="1767875"/>
            <a:ext cx="1734600" cy="700500"/>
            <a:chOff x="3704250" y="1767875"/>
            <a:chExt cx="1734600" cy="700500"/>
          </a:xfrm>
        </p:grpSpPr>
        <p:sp>
          <p:nvSpPr>
            <p:cNvPr id="1232" name="Google Shape;1232;p24"/>
            <p:cNvSpPr txBox="1"/>
            <p:nvPr/>
          </p:nvSpPr>
          <p:spPr>
            <a:xfrm>
              <a:off x="3704250" y="2113000"/>
              <a:ext cx="17346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1233" name="Google Shape;1233;p24"/>
            <p:cNvSpPr txBox="1"/>
            <p:nvPr/>
          </p:nvSpPr>
          <p:spPr>
            <a:xfrm>
              <a:off x="3809250" y="1767875"/>
              <a:ext cx="1524600" cy="7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There are four different types of </a:t>
              </a:r>
              <a:r>
                <a:rPr lang="en">
                  <a:latin typeface="Roboto"/>
                  <a:ea typeface="Roboto"/>
                  <a:cs typeface="Roboto"/>
                  <a:sym typeface="Roboto"/>
                </a:rPr>
                <a:t>ensemble learning</a:t>
              </a:r>
              <a:r>
                <a:rPr lang="en">
                  <a:latin typeface="Roboto"/>
                  <a:ea typeface="Roboto"/>
                  <a:cs typeface="Roboto"/>
                  <a:sym typeface="Roboto"/>
                </a:rPr>
                <a:t> </a:t>
              </a:r>
              <a:endParaRPr>
                <a:latin typeface="Roboto"/>
                <a:ea typeface="Roboto"/>
                <a:cs typeface="Roboto"/>
                <a:sym typeface="Roboto"/>
              </a:endParaRPr>
            </a:p>
          </p:txBody>
        </p:sp>
      </p:grpSp>
      <p:grpSp>
        <p:nvGrpSpPr>
          <p:cNvPr id="1234" name="Google Shape;1234;p24"/>
          <p:cNvGrpSpPr/>
          <p:nvPr/>
        </p:nvGrpSpPr>
        <p:grpSpPr>
          <a:xfrm>
            <a:off x="2703077" y="450625"/>
            <a:ext cx="3515750" cy="3719409"/>
            <a:chOff x="2788540" y="1012550"/>
            <a:chExt cx="3515750" cy="3719409"/>
          </a:xfrm>
        </p:grpSpPr>
        <p:sp>
          <p:nvSpPr>
            <p:cNvPr id="1235" name="Google Shape;1235;p24"/>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236" name="Google Shape;1236;p24"/>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237" name="Google Shape;1237;p24"/>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266" name="Google Shape;1266;p24"/>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7" name="Google Shape;1267;p24"/>
            <p:cNvGrpSpPr/>
            <p:nvPr/>
          </p:nvGrpSpPr>
          <p:grpSpPr>
            <a:xfrm>
              <a:off x="4333697" y="3608632"/>
              <a:ext cx="472142" cy="472112"/>
              <a:chOff x="-44512325" y="3176075"/>
              <a:chExt cx="300900" cy="300900"/>
            </a:xfrm>
          </p:grpSpPr>
          <p:sp>
            <p:nvSpPr>
              <p:cNvPr id="1268" name="Google Shape;1268;p24"/>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1" name="Google Shape;1271;p24"/>
          <p:cNvGrpSpPr/>
          <p:nvPr/>
        </p:nvGrpSpPr>
        <p:grpSpPr>
          <a:xfrm>
            <a:off x="5623425" y="2581550"/>
            <a:ext cx="3213000" cy="2083500"/>
            <a:chOff x="6550200" y="2942900"/>
            <a:chExt cx="3213000" cy="2083500"/>
          </a:xfrm>
        </p:grpSpPr>
        <p:sp>
          <p:nvSpPr>
            <p:cNvPr id="1272" name="Google Shape;1272;p24"/>
            <p:cNvSpPr/>
            <p:nvPr/>
          </p:nvSpPr>
          <p:spPr>
            <a:xfrm>
              <a:off x="6837955" y="2942900"/>
              <a:ext cx="604500" cy="604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sp>
          <p:nvSpPr>
            <p:cNvPr id="1273" name="Google Shape;1273;p24"/>
            <p:cNvSpPr txBox="1"/>
            <p:nvPr/>
          </p:nvSpPr>
          <p:spPr>
            <a:xfrm>
              <a:off x="7571330" y="3079247"/>
              <a:ext cx="1734600" cy="33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Bagging</a:t>
              </a:r>
              <a:endParaRPr b="1" sz="1800">
                <a:solidFill>
                  <a:srgbClr val="000000"/>
                </a:solidFill>
                <a:latin typeface="Fira Sans Extra Condensed"/>
                <a:ea typeface="Fira Sans Extra Condensed"/>
                <a:cs typeface="Fira Sans Extra Condensed"/>
                <a:sym typeface="Fira Sans Extra Condensed"/>
              </a:endParaRPr>
            </a:p>
          </p:txBody>
        </p:sp>
        <p:sp>
          <p:nvSpPr>
            <p:cNvPr id="1274" name="Google Shape;1274;p24"/>
            <p:cNvSpPr txBox="1"/>
            <p:nvPr/>
          </p:nvSpPr>
          <p:spPr>
            <a:xfrm>
              <a:off x="6550200" y="3547400"/>
              <a:ext cx="3213000" cy="147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Base models are trained with same algorithm but on different dataset. Special case of this  is  Random forest in which base model algorithm is decision tree.</a:t>
              </a:r>
              <a:endParaRPr>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In bagging, weak learners are trained in parallel.</a:t>
              </a:r>
              <a:endParaRPr sz="1300">
                <a:latin typeface="Roboto"/>
                <a:ea typeface="Roboto"/>
                <a:cs typeface="Roboto"/>
                <a:sym typeface="Roboto"/>
              </a:endParaRPr>
            </a:p>
          </p:txBody>
        </p:sp>
      </p:grpSp>
      <p:grpSp>
        <p:nvGrpSpPr>
          <p:cNvPr id="1275" name="Google Shape;1275;p24"/>
          <p:cNvGrpSpPr/>
          <p:nvPr/>
        </p:nvGrpSpPr>
        <p:grpSpPr>
          <a:xfrm>
            <a:off x="14550" y="564338"/>
            <a:ext cx="3097353" cy="1654900"/>
            <a:chOff x="-909875" y="979600"/>
            <a:chExt cx="3097353" cy="1654900"/>
          </a:xfrm>
        </p:grpSpPr>
        <p:sp>
          <p:nvSpPr>
            <p:cNvPr id="1276" name="Google Shape;1276;p24"/>
            <p:cNvSpPr/>
            <p:nvPr/>
          </p:nvSpPr>
          <p:spPr>
            <a:xfrm>
              <a:off x="1582978" y="979608"/>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1277" name="Google Shape;1277;p24"/>
            <p:cNvSpPr txBox="1"/>
            <p:nvPr/>
          </p:nvSpPr>
          <p:spPr>
            <a:xfrm>
              <a:off x="-273297" y="979600"/>
              <a:ext cx="1734600" cy="33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Voting</a:t>
              </a:r>
              <a:endParaRPr b="1" sz="1800">
                <a:solidFill>
                  <a:srgbClr val="000000"/>
                </a:solidFill>
                <a:latin typeface="Fira Sans Extra Condensed"/>
                <a:ea typeface="Fira Sans Extra Condensed"/>
                <a:cs typeface="Fira Sans Extra Condensed"/>
                <a:sym typeface="Fira Sans Extra Condensed"/>
              </a:endParaRPr>
            </a:p>
          </p:txBody>
        </p:sp>
        <p:sp>
          <p:nvSpPr>
            <p:cNvPr id="1278" name="Google Shape;1278;p24"/>
            <p:cNvSpPr txBox="1"/>
            <p:nvPr/>
          </p:nvSpPr>
          <p:spPr>
            <a:xfrm>
              <a:off x="-909875" y="1402400"/>
              <a:ext cx="2688600" cy="12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Base models have different algorithms or same algorithm with different hyperparameters trained with same dataset.In voting all the base models have equal weightages.</a:t>
              </a:r>
              <a:endParaRPr sz="1300">
                <a:solidFill>
                  <a:schemeClr val="dk1"/>
                </a:solidFill>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grpSp>
      <p:grpSp>
        <p:nvGrpSpPr>
          <p:cNvPr id="1279" name="Google Shape;1279;p24"/>
          <p:cNvGrpSpPr/>
          <p:nvPr/>
        </p:nvGrpSpPr>
        <p:grpSpPr>
          <a:xfrm>
            <a:off x="247450" y="2086500"/>
            <a:ext cx="4100452" cy="2951000"/>
            <a:chOff x="221759" y="2086500"/>
            <a:chExt cx="3784800" cy="2951000"/>
          </a:xfrm>
        </p:grpSpPr>
        <p:sp>
          <p:nvSpPr>
            <p:cNvPr id="1280" name="Google Shape;1280;p24"/>
            <p:cNvSpPr/>
            <p:nvPr/>
          </p:nvSpPr>
          <p:spPr>
            <a:xfrm>
              <a:off x="1963878" y="2086500"/>
              <a:ext cx="604500" cy="604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1281" name="Google Shape;1281;p24"/>
            <p:cNvSpPr txBox="1"/>
            <p:nvPr/>
          </p:nvSpPr>
          <p:spPr>
            <a:xfrm>
              <a:off x="435277" y="2222850"/>
              <a:ext cx="1528500" cy="33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800">
                  <a:latin typeface="Fira Sans Extra Condensed"/>
                  <a:ea typeface="Fira Sans Extra Condensed"/>
                  <a:cs typeface="Fira Sans Extra Condensed"/>
                  <a:sym typeface="Fira Sans Extra Condensed"/>
                </a:rPr>
                <a:t>Boosting</a:t>
              </a:r>
              <a:endParaRPr b="1" sz="1800">
                <a:solidFill>
                  <a:srgbClr val="000000"/>
                </a:solidFill>
                <a:latin typeface="Fira Sans Extra Condensed"/>
                <a:ea typeface="Fira Sans Extra Condensed"/>
                <a:cs typeface="Fira Sans Extra Condensed"/>
                <a:sym typeface="Fira Sans Extra Condensed"/>
              </a:endParaRPr>
            </a:p>
          </p:txBody>
        </p:sp>
        <p:sp>
          <p:nvSpPr>
            <p:cNvPr id="1282" name="Google Shape;1282;p24"/>
            <p:cNvSpPr txBox="1"/>
            <p:nvPr/>
          </p:nvSpPr>
          <p:spPr>
            <a:xfrm>
              <a:off x="221759" y="2954000"/>
              <a:ext cx="3784800" cy="20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In this case one model is</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First trained on the dataset and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then the wrongly predicted data is passed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for training to the next model with same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algorithm and this is done for multiple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Number of times.So with each new model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iteration,the weights of the misclassified data in </a:t>
              </a:r>
              <a:endParaRPr>
                <a:solidFill>
                  <a:schemeClr val="dk1"/>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the previous model are increased.This redistribution of weights helps the algorithm identify the parameters that it needs to focus on  improving  its performance.</a:t>
              </a:r>
              <a:endParaRPr sz="1300">
                <a:solidFill>
                  <a:srgbClr val="161616"/>
                </a:solidFill>
              </a:endParaRPr>
            </a:p>
            <a:p>
              <a:pPr indent="0" lvl="0" marL="0" rtl="0" algn="just">
                <a:spcBef>
                  <a:spcPts val="0"/>
                </a:spcBef>
                <a:spcAft>
                  <a:spcPts val="0"/>
                </a:spcAft>
                <a:buClr>
                  <a:schemeClr val="dk1"/>
                </a:buClr>
                <a:buSzPts val="1100"/>
                <a:buFont typeface="Arial"/>
                <a:buNone/>
              </a:pPr>
              <a:r>
                <a:t/>
              </a:r>
              <a:endParaRPr>
                <a:solidFill>
                  <a:srgbClr val="161616"/>
                </a:solidFill>
              </a:endParaRPr>
            </a:p>
            <a:p>
              <a:pPr indent="0" lvl="0" marL="0" rtl="0" algn="just">
                <a:spcBef>
                  <a:spcPts val="0"/>
                </a:spcBef>
                <a:spcAft>
                  <a:spcPts val="0"/>
                </a:spcAft>
                <a:buClr>
                  <a:schemeClr val="dk1"/>
                </a:buClr>
                <a:buSzPts val="1100"/>
                <a:buFont typeface="Arial"/>
                <a:buNone/>
              </a:pPr>
              <a:r>
                <a:t/>
              </a:r>
              <a:endParaRPr>
                <a:solidFill>
                  <a:srgbClr val="161616"/>
                </a:solidFill>
                <a:highlight>
                  <a:schemeClr val="lt1"/>
                </a:highlight>
              </a:endParaRPr>
            </a:p>
            <a:p>
              <a:pPr indent="0" lvl="0" marL="0" rtl="0" algn="just">
                <a:spcBef>
                  <a:spcPts val="0"/>
                </a:spcBef>
                <a:spcAft>
                  <a:spcPts val="0"/>
                </a:spcAft>
                <a:buNone/>
              </a:pPr>
              <a:r>
                <a:t/>
              </a:r>
              <a:endParaRPr>
                <a:latin typeface="Roboto"/>
                <a:ea typeface="Roboto"/>
                <a:cs typeface="Roboto"/>
                <a:sym typeface="Roboto"/>
              </a:endParaRPr>
            </a:p>
          </p:txBody>
        </p:sp>
      </p:grpSp>
      <p:cxnSp>
        <p:nvCxnSpPr>
          <p:cNvPr id="1283" name="Google Shape;1283;p24"/>
          <p:cNvCxnSpPr>
            <a:stCxn id="1265" idx="0"/>
            <a:endCxn id="1276" idx="6"/>
          </p:cNvCxnSpPr>
          <p:nvPr/>
        </p:nvCxnSpPr>
        <p:spPr>
          <a:xfrm rot="5400000">
            <a:off x="3456715" y="273347"/>
            <a:ext cx="248400" cy="938100"/>
          </a:xfrm>
          <a:prstGeom prst="bentConnector4">
            <a:avLst>
              <a:gd fmla="val 100243" name="adj1"/>
              <a:gd fmla="val 101331" name="adj2"/>
            </a:avLst>
          </a:prstGeom>
          <a:noFill/>
          <a:ln cap="flat" cmpd="sng" w="9525">
            <a:solidFill>
              <a:schemeClr val="dk2"/>
            </a:solidFill>
            <a:prstDash val="solid"/>
            <a:round/>
            <a:headEnd len="med" w="med" type="oval"/>
            <a:tailEnd len="med" w="med" type="none"/>
          </a:ln>
        </p:spPr>
      </p:cxnSp>
      <p:cxnSp>
        <p:nvCxnSpPr>
          <p:cNvPr id="1284" name="Google Shape;1284;p24"/>
          <p:cNvCxnSpPr>
            <a:stCxn id="1280" idx="6"/>
          </p:cNvCxnSpPr>
          <p:nvPr/>
        </p:nvCxnSpPr>
        <p:spPr>
          <a:xfrm>
            <a:off x="2789778" y="2388750"/>
            <a:ext cx="50700" cy="240300"/>
          </a:xfrm>
          <a:prstGeom prst="bentConnector2">
            <a:avLst/>
          </a:prstGeom>
          <a:noFill/>
          <a:ln cap="flat" cmpd="sng" w="9525">
            <a:solidFill>
              <a:schemeClr val="dk2"/>
            </a:solidFill>
            <a:prstDash val="solid"/>
            <a:round/>
            <a:headEnd len="med" w="med" type="none"/>
            <a:tailEnd len="med" w="med" type="oval"/>
          </a:ln>
        </p:spPr>
      </p:cxnSp>
      <p:cxnSp>
        <p:nvCxnSpPr>
          <p:cNvPr id="1285" name="Google Shape;1285;p24"/>
          <p:cNvCxnSpPr>
            <a:stCxn id="1286" idx="2"/>
          </p:cNvCxnSpPr>
          <p:nvPr/>
        </p:nvCxnSpPr>
        <p:spPr>
          <a:xfrm flipH="1">
            <a:off x="5998730" y="833483"/>
            <a:ext cx="42000" cy="647100"/>
          </a:xfrm>
          <a:prstGeom prst="bentConnector2">
            <a:avLst/>
          </a:prstGeom>
          <a:noFill/>
          <a:ln cap="flat" cmpd="sng" w="9525">
            <a:solidFill>
              <a:schemeClr val="dk2"/>
            </a:solidFill>
            <a:prstDash val="solid"/>
            <a:round/>
            <a:headEnd len="med" w="med" type="none"/>
            <a:tailEnd len="med" w="med" type="oval"/>
          </a:ln>
        </p:spPr>
      </p:cxnSp>
      <p:cxnSp>
        <p:nvCxnSpPr>
          <p:cNvPr id="1287" name="Google Shape;1287;p24"/>
          <p:cNvCxnSpPr>
            <a:stCxn id="1272" idx="2"/>
            <a:endCxn id="1266" idx="6"/>
          </p:cNvCxnSpPr>
          <p:nvPr/>
        </p:nvCxnSpPr>
        <p:spPr>
          <a:xfrm flipH="1">
            <a:off x="4878580" y="2883800"/>
            <a:ext cx="1032600" cy="399300"/>
          </a:xfrm>
          <a:prstGeom prst="bentConnector3">
            <a:avLst>
              <a:gd fmla="val 49997" name="adj1"/>
            </a:avLst>
          </a:prstGeom>
          <a:noFill/>
          <a:ln cap="flat" cmpd="sng" w="9525">
            <a:solidFill>
              <a:schemeClr val="dk2"/>
            </a:solidFill>
            <a:prstDash val="solid"/>
            <a:round/>
            <a:headEnd len="med" w="med" type="none"/>
            <a:tailEnd len="med" w="med" type="none"/>
          </a:ln>
        </p:spPr>
      </p:cxnSp>
      <p:grpSp>
        <p:nvGrpSpPr>
          <p:cNvPr id="1288" name="Google Shape;1288;p24"/>
          <p:cNvGrpSpPr/>
          <p:nvPr/>
        </p:nvGrpSpPr>
        <p:grpSpPr>
          <a:xfrm>
            <a:off x="6040730" y="531233"/>
            <a:ext cx="3095470" cy="2209154"/>
            <a:chOff x="5974380" y="1040033"/>
            <a:chExt cx="3095470" cy="2209154"/>
          </a:xfrm>
        </p:grpSpPr>
        <p:sp>
          <p:nvSpPr>
            <p:cNvPr id="1286" name="Google Shape;1286;p24"/>
            <p:cNvSpPr/>
            <p:nvPr/>
          </p:nvSpPr>
          <p:spPr>
            <a:xfrm>
              <a:off x="5974380" y="1040033"/>
              <a:ext cx="604500" cy="60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1289" name="Google Shape;1289;p24"/>
            <p:cNvSpPr txBox="1"/>
            <p:nvPr/>
          </p:nvSpPr>
          <p:spPr>
            <a:xfrm>
              <a:off x="6158950" y="1499888"/>
              <a:ext cx="2910900" cy="17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In this case in addition to what is done in voting another model is trained by giving inputs (which are outputs of all models) to decide the weightages of these base models in providing the final output.</a:t>
              </a:r>
              <a:endParaRPr>
                <a:latin typeface="Fira Sans Extra Condensed"/>
                <a:ea typeface="Fira Sans Extra Condensed"/>
                <a:cs typeface="Fira Sans Extra Condensed"/>
                <a:sym typeface="Fira Sans Extra Condensed"/>
              </a:endParaRPr>
            </a:p>
          </p:txBody>
        </p:sp>
        <p:sp>
          <p:nvSpPr>
            <p:cNvPr id="1290" name="Google Shape;1290;p24"/>
            <p:cNvSpPr txBox="1"/>
            <p:nvPr/>
          </p:nvSpPr>
          <p:spPr>
            <a:xfrm>
              <a:off x="6578880" y="1168100"/>
              <a:ext cx="1734600" cy="33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Stacking</a:t>
              </a:r>
              <a:endParaRPr b="1" sz="1800">
                <a:solidFill>
                  <a:srgbClr val="000000"/>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pic>
        <p:nvPicPr>
          <p:cNvPr id="1295" name="Google Shape;1295;p25"/>
          <p:cNvPicPr preferRelativeResize="0"/>
          <p:nvPr/>
        </p:nvPicPr>
        <p:blipFill rotWithShape="1">
          <a:blip r:embed="rId3">
            <a:alphaModFix/>
          </a:blip>
          <a:srcRect b="0" l="0" r="14346" t="35864"/>
          <a:stretch/>
        </p:blipFill>
        <p:spPr>
          <a:xfrm>
            <a:off x="966425" y="637925"/>
            <a:ext cx="7211149" cy="2712499"/>
          </a:xfrm>
          <a:prstGeom prst="rect">
            <a:avLst/>
          </a:prstGeom>
          <a:noFill/>
          <a:ln>
            <a:noFill/>
          </a:ln>
        </p:spPr>
      </p:pic>
      <p:sp>
        <p:nvSpPr>
          <p:cNvPr id="1296" name="Google Shape;1296;p25"/>
          <p:cNvSpPr txBox="1"/>
          <p:nvPr>
            <p:ph type="title"/>
          </p:nvPr>
        </p:nvSpPr>
        <p:spPr>
          <a:xfrm>
            <a:off x="314025" y="82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Bagging v/s Boosting v/s Voting</a:t>
            </a:r>
            <a:endParaRPr/>
          </a:p>
        </p:txBody>
      </p:sp>
      <p:sp>
        <p:nvSpPr>
          <p:cNvPr id="1297" name="Google Shape;1297;p25"/>
          <p:cNvSpPr/>
          <p:nvPr/>
        </p:nvSpPr>
        <p:spPr>
          <a:xfrm>
            <a:off x="966425" y="3726225"/>
            <a:ext cx="756600" cy="633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txBox="1"/>
          <p:nvPr/>
        </p:nvSpPr>
        <p:spPr>
          <a:xfrm>
            <a:off x="1007325" y="3756925"/>
            <a:ext cx="65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Data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1299" name="Google Shape;1299;p25"/>
          <p:cNvCxnSpPr>
            <a:endCxn id="1300" idx="1"/>
          </p:cNvCxnSpPr>
          <p:nvPr/>
        </p:nvCxnSpPr>
        <p:spPr>
          <a:xfrm flipH="1" rot="10800000">
            <a:off x="1723125" y="3675375"/>
            <a:ext cx="952800" cy="378600"/>
          </a:xfrm>
          <a:prstGeom prst="straightConnector1">
            <a:avLst/>
          </a:prstGeom>
          <a:noFill/>
          <a:ln cap="flat" cmpd="sng" w="9525">
            <a:solidFill>
              <a:schemeClr val="accent3"/>
            </a:solidFill>
            <a:prstDash val="solid"/>
            <a:round/>
            <a:headEnd len="med" w="med" type="none"/>
            <a:tailEnd len="med" w="med" type="triangle"/>
          </a:ln>
        </p:spPr>
      </p:cxnSp>
      <p:cxnSp>
        <p:nvCxnSpPr>
          <p:cNvPr id="1301" name="Google Shape;1301;p25"/>
          <p:cNvCxnSpPr>
            <a:stCxn id="1298" idx="3"/>
            <a:endCxn id="1302" idx="1"/>
          </p:cNvCxnSpPr>
          <p:nvPr/>
        </p:nvCxnSpPr>
        <p:spPr>
          <a:xfrm>
            <a:off x="1661925" y="4064725"/>
            <a:ext cx="1014000" cy="22800"/>
          </a:xfrm>
          <a:prstGeom prst="straightConnector1">
            <a:avLst/>
          </a:prstGeom>
          <a:noFill/>
          <a:ln cap="flat" cmpd="sng" w="9525">
            <a:solidFill>
              <a:schemeClr val="accent3"/>
            </a:solidFill>
            <a:prstDash val="solid"/>
            <a:round/>
            <a:headEnd len="med" w="med" type="none"/>
            <a:tailEnd len="med" w="med" type="triangle"/>
          </a:ln>
        </p:spPr>
      </p:cxnSp>
      <p:cxnSp>
        <p:nvCxnSpPr>
          <p:cNvPr id="1303" name="Google Shape;1303;p25"/>
          <p:cNvCxnSpPr>
            <a:stCxn id="1298" idx="3"/>
            <a:endCxn id="1304" idx="1"/>
          </p:cNvCxnSpPr>
          <p:nvPr/>
        </p:nvCxnSpPr>
        <p:spPr>
          <a:xfrm>
            <a:off x="1661925" y="4064725"/>
            <a:ext cx="1014000" cy="834900"/>
          </a:xfrm>
          <a:prstGeom prst="straightConnector1">
            <a:avLst/>
          </a:prstGeom>
          <a:noFill/>
          <a:ln cap="flat" cmpd="sng" w="9525">
            <a:solidFill>
              <a:schemeClr val="accent3"/>
            </a:solidFill>
            <a:prstDash val="solid"/>
            <a:round/>
            <a:headEnd len="med" w="med" type="none"/>
            <a:tailEnd len="med" w="med" type="triangle"/>
          </a:ln>
        </p:spPr>
      </p:cxnSp>
      <p:cxnSp>
        <p:nvCxnSpPr>
          <p:cNvPr id="1305" name="Google Shape;1305;p25"/>
          <p:cNvCxnSpPr>
            <a:stCxn id="1298" idx="3"/>
            <a:endCxn id="1306" idx="1"/>
          </p:cNvCxnSpPr>
          <p:nvPr/>
        </p:nvCxnSpPr>
        <p:spPr>
          <a:xfrm>
            <a:off x="1661925" y="4064725"/>
            <a:ext cx="1014000" cy="435000"/>
          </a:xfrm>
          <a:prstGeom prst="straightConnector1">
            <a:avLst/>
          </a:prstGeom>
          <a:noFill/>
          <a:ln cap="flat" cmpd="sng" w="9525">
            <a:solidFill>
              <a:schemeClr val="accent3"/>
            </a:solidFill>
            <a:prstDash val="solid"/>
            <a:round/>
            <a:headEnd len="med" w="med" type="none"/>
            <a:tailEnd len="med" w="med" type="triangle"/>
          </a:ln>
        </p:spPr>
      </p:cxnSp>
      <p:sp>
        <p:nvSpPr>
          <p:cNvPr id="1300" name="Google Shape;1300;p25"/>
          <p:cNvSpPr/>
          <p:nvPr/>
        </p:nvSpPr>
        <p:spPr>
          <a:xfrm>
            <a:off x="2558325" y="3480825"/>
            <a:ext cx="470400" cy="3891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2558325" y="3892938"/>
            <a:ext cx="470400" cy="3891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2558325" y="4305075"/>
            <a:ext cx="470400" cy="3891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5"/>
          <p:cNvSpPr/>
          <p:nvPr/>
        </p:nvSpPr>
        <p:spPr>
          <a:xfrm>
            <a:off x="2558325" y="4704925"/>
            <a:ext cx="470400" cy="3891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txBox="1"/>
          <p:nvPr/>
        </p:nvSpPr>
        <p:spPr>
          <a:xfrm>
            <a:off x="2599350" y="3522925"/>
            <a:ext cx="47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m1</a:t>
            </a:r>
            <a:endParaRPr sz="1200">
              <a:latin typeface="Roboto"/>
              <a:ea typeface="Roboto"/>
              <a:cs typeface="Roboto"/>
              <a:sym typeface="Roboto"/>
            </a:endParaRPr>
          </a:p>
        </p:txBody>
      </p:sp>
      <p:sp>
        <p:nvSpPr>
          <p:cNvPr id="1308" name="Google Shape;1308;p25"/>
          <p:cNvSpPr txBox="1"/>
          <p:nvPr/>
        </p:nvSpPr>
        <p:spPr>
          <a:xfrm>
            <a:off x="2599350" y="4752351"/>
            <a:ext cx="47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m4</a:t>
            </a:r>
            <a:endParaRPr sz="1200">
              <a:latin typeface="Roboto"/>
              <a:ea typeface="Roboto"/>
              <a:cs typeface="Roboto"/>
              <a:sym typeface="Roboto"/>
            </a:endParaRPr>
          </a:p>
        </p:txBody>
      </p:sp>
      <p:sp>
        <p:nvSpPr>
          <p:cNvPr id="1309" name="Google Shape;1309;p25"/>
          <p:cNvSpPr txBox="1"/>
          <p:nvPr/>
        </p:nvSpPr>
        <p:spPr>
          <a:xfrm>
            <a:off x="2599350" y="3980125"/>
            <a:ext cx="47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m2</a:t>
            </a:r>
            <a:endParaRPr sz="1200">
              <a:latin typeface="Roboto"/>
              <a:ea typeface="Roboto"/>
              <a:cs typeface="Roboto"/>
              <a:sym typeface="Roboto"/>
            </a:endParaRPr>
          </a:p>
        </p:txBody>
      </p:sp>
      <p:sp>
        <p:nvSpPr>
          <p:cNvPr id="1310" name="Google Shape;1310;p25"/>
          <p:cNvSpPr txBox="1"/>
          <p:nvPr/>
        </p:nvSpPr>
        <p:spPr>
          <a:xfrm>
            <a:off x="2589124" y="4381576"/>
            <a:ext cx="47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m3</a:t>
            </a:r>
            <a:endParaRPr sz="1200">
              <a:latin typeface="Roboto"/>
              <a:ea typeface="Roboto"/>
              <a:cs typeface="Roboto"/>
              <a:sym typeface="Roboto"/>
            </a:endParaRPr>
          </a:p>
        </p:txBody>
      </p:sp>
      <p:cxnSp>
        <p:nvCxnSpPr>
          <p:cNvPr id="1311" name="Google Shape;1311;p25"/>
          <p:cNvCxnSpPr/>
          <p:nvPr/>
        </p:nvCxnSpPr>
        <p:spPr>
          <a:xfrm flipH="1" rot="10800000">
            <a:off x="2936800" y="3662875"/>
            <a:ext cx="705600" cy="4800"/>
          </a:xfrm>
          <a:prstGeom prst="straightConnector1">
            <a:avLst/>
          </a:prstGeom>
          <a:noFill/>
          <a:ln cap="flat" cmpd="sng" w="9525">
            <a:solidFill>
              <a:schemeClr val="accent3"/>
            </a:solidFill>
            <a:prstDash val="solid"/>
            <a:round/>
            <a:headEnd len="med" w="med" type="none"/>
            <a:tailEnd len="med" w="med" type="triangle"/>
          </a:ln>
        </p:spPr>
      </p:cxnSp>
      <p:cxnSp>
        <p:nvCxnSpPr>
          <p:cNvPr id="1312" name="Google Shape;1312;p25"/>
          <p:cNvCxnSpPr/>
          <p:nvPr/>
        </p:nvCxnSpPr>
        <p:spPr>
          <a:xfrm flipH="1" rot="10800000">
            <a:off x="3013000" y="4882075"/>
            <a:ext cx="705600" cy="4800"/>
          </a:xfrm>
          <a:prstGeom prst="straightConnector1">
            <a:avLst/>
          </a:prstGeom>
          <a:noFill/>
          <a:ln cap="flat" cmpd="sng" w="9525">
            <a:solidFill>
              <a:schemeClr val="accent3"/>
            </a:solidFill>
            <a:prstDash val="solid"/>
            <a:round/>
            <a:headEnd len="med" w="med" type="none"/>
            <a:tailEnd len="med" w="med" type="triangle"/>
          </a:ln>
        </p:spPr>
      </p:cxnSp>
      <p:cxnSp>
        <p:nvCxnSpPr>
          <p:cNvPr id="1313" name="Google Shape;1313;p25"/>
          <p:cNvCxnSpPr/>
          <p:nvPr/>
        </p:nvCxnSpPr>
        <p:spPr>
          <a:xfrm flipH="1" rot="10800000">
            <a:off x="3013000" y="4501075"/>
            <a:ext cx="705600" cy="4800"/>
          </a:xfrm>
          <a:prstGeom prst="straightConnector1">
            <a:avLst/>
          </a:prstGeom>
          <a:noFill/>
          <a:ln cap="flat" cmpd="sng" w="9525">
            <a:solidFill>
              <a:schemeClr val="accent3"/>
            </a:solidFill>
            <a:prstDash val="solid"/>
            <a:round/>
            <a:headEnd len="med" w="med" type="none"/>
            <a:tailEnd len="med" w="med" type="triangle"/>
          </a:ln>
        </p:spPr>
      </p:cxnSp>
      <p:cxnSp>
        <p:nvCxnSpPr>
          <p:cNvPr id="1314" name="Google Shape;1314;p25"/>
          <p:cNvCxnSpPr/>
          <p:nvPr/>
        </p:nvCxnSpPr>
        <p:spPr>
          <a:xfrm flipH="1" rot="10800000">
            <a:off x="2936800" y="4120075"/>
            <a:ext cx="705600" cy="4800"/>
          </a:xfrm>
          <a:prstGeom prst="straightConnector1">
            <a:avLst/>
          </a:prstGeom>
          <a:noFill/>
          <a:ln cap="flat" cmpd="sng" w="9525">
            <a:solidFill>
              <a:schemeClr val="accent3"/>
            </a:solidFill>
            <a:prstDash val="solid"/>
            <a:round/>
            <a:headEnd len="med" w="med" type="none"/>
            <a:tailEnd len="med" w="med" type="triangle"/>
          </a:ln>
        </p:spPr>
      </p:cxnSp>
      <p:sp>
        <p:nvSpPr>
          <p:cNvPr id="1315" name="Google Shape;1315;p25"/>
          <p:cNvSpPr/>
          <p:nvPr/>
        </p:nvSpPr>
        <p:spPr>
          <a:xfrm>
            <a:off x="3642400" y="3583375"/>
            <a:ext cx="153300" cy="1638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3642400" y="4040575"/>
            <a:ext cx="153300" cy="163800"/>
          </a:xfrm>
          <a:prstGeom prst="ellipse">
            <a:avLst/>
          </a:prstGeom>
          <a:solidFill>
            <a:srgbClr val="351C7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3718600" y="4421575"/>
            <a:ext cx="153300" cy="163800"/>
          </a:xfrm>
          <a:prstGeom prst="ellipse">
            <a:avLst/>
          </a:prstGeom>
          <a:solidFill>
            <a:srgbClr val="351C7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3718600" y="4802575"/>
            <a:ext cx="153300" cy="163800"/>
          </a:xfrm>
          <a:prstGeom prst="ellipse">
            <a:avLst/>
          </a:prstGeom>
          <a:solidFill>
            <a:srgbClr val="351C7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9" name="Google Shape;1319;p25"/>
          <p:cNvCxnSpPr>
            <a:endCxn id="1320" idx="2"/>
          </p:cNvCxnSpPr>
          <p:nvPr/>
        </p:nvCxnSpPr>
        <p:spPr>
          <a:xfrm>
            <a:off x="3795575" y="3667675"/>
            <a:ext cx="1119000" cy="522600"/>
          </a:xfrm>
          <a:prstGeom prst="straightConnector1">
            <a:avLst/>
          </a:prstGeom>
          <a:noFill/>
          <a:ln cap="flat" cmpd="sng" w="9525">
            <a:solidFill>
              <a:schemeClr val="accent3"/>
            </a:solidFill>
            <a:prstDash val="solid"/>
            <a:round/>
            <a:headEnd len="med" w="med" type="none"/>
            <a:tailEnd len="med" w="med" type="triangle"/>
          </a:ln>
        </p:spPr>
      </p:cxnSp>
      <p:cxnSp>
        <p:nvCxnSpPr>
          <p:cNvPr id="1321" name="Google Shape;1321;p25"/>
          <p:cNvCxnSpPr>
            <a:stCxn id="1316" idx="6"/>
            <a:endCxn id="1320" idx="2"/>
          </p:cNvCxnSpPr>
          <p:nvPr/>
        </p:nvCxnSpPr>
        <p:spPr>
          <a:xfrm>
            <a:off x="3795700" y="4122475"/>
            <a:ext cx="1119000" cy="67800"/>
          </a:xfrm>
          <a:prstGeom prst="straightConnector1">
            <a:avLst/>
          </a:prstGeom>
          <a:noFill/>
          <a:ln cap="flat" cmpd="sng" w="9525">
            <a:solidFill>
              <a:schemeClr val="accent3"/>
            </a:solidFill>
            <a:prstDash val="solid"/>
            <a:round/>
            <a:headEnd len="med" w="med" type="none"/>
            <a:tailEnd len="med" w="med" type="triangle"/>
          </a:ln>
        </p:spPr>
      </p:cxnSp>
      <p:cxnSp>
        <p:nvCxnSpPr>
          <p:cNvPr id="1322" name="Google Shape;1322;p25"/>
          <p:cNvCxnSpPr>
            <a:stCxn id="1317" idx="6"/>
            <a:endCxn id="1320" idx="2"/>
          </p:cNvCxnSpPr>
          <p:nvPr/>
        </p:nvCxnSpPr>
        <p:spPr>
          <a:xfrm flipH="1" rot="10800000">
            <a:off x="3871900" y="4190275"/>
            <a:ext cx="1042800" cy="313200"/>
          </a:xfrm>
          <a:prstGeom prst="straightConnector1">
            <a:avLst/>
          </a:prstGeom>
          <a:noFill/>
          <a:ln cap="flat" cmpd="sng" w="9525">
            <a:solidFill>
              <a:schemeClr val="accent3"/>
            </a:solidFill>
            <a:prstDash val="solid"/>
            <a:round/>
            <a:headEnd len="med" w="med" type="none"/>
            <a:tailEnd len="med" w="med" type="triangle"/>
          </a:ln>
        </p:spPr>
      </p:cxnSp>
      <p:cxnSp>
        <p:nvCxnSpPr>
          <p:cNvPr id="1323" name="Google Shape;1323;p25"/>
          <p:cNvCxnSpPr>
            <a:stCxn id="1318" idx="6"/>
            <a:endCxn id="1320" idx="2"/>
          </p:cNvCxnSpPr>
          <p:nvPr/>
        </p:nvCxnSpPr>
        <p:spPr>
          <a:xfrm flipH="1" rot="10800000">
            <a:off x="3871900" y="4190275"/>
            <a:ext cx="1042800" cy="694200"/>
          </a:xfrm>
          <a:prstGeom prst="straightConnector1">
            <a:avLst/>
          </a:prstGeom>
          <a:noFill/>
          <a:ln cap="flat" cmpd="sng" w="9525">
            <a:solidFill>
              <a:schemeClr val="accent3"/>
            </a:solidFill>
            <a:prstDash val="solid"/>
            <a:round/>
            <a:headEnd len="med" w="med" type="none"/>
            <a:tailEnd len="med" w="med" type="triangle"/>
          </a:ln>
        </p:spPr>
      </p:cxnSp>
      <p:sp>
        <p:nvSpPr>
          <p:cNvPr id="1320" name="Google Shape;1320;p25"/>
          <p:cNvSpPr/>
          <p:nvPr/>
        </p:nvSpPr>
        <p:spPr>
          <a:xfrm>
            <a:off x="4914575" y="3972775"/>
            <a:ext cx="470400" cy="435000"/>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txBox="1"/>
          <p:nvPr/>
        </p:nvSpPr>
        <p:spPr>
          <a:xfrm>
            <a:off x="4685400" y="3536350"/>
            <a:ext cx="111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Hard voting</a:t>
            </a:r>
            <a:endParaRPr>
              <a:latin typeface="Roboto"/>
              <a:ea typeface="Roboto"/>
              <a:cs typeface="Roboto"/>
              <a:sym typeface="Roboto"/>
            </a:endParaRPr>
          </a:p>
        </p:txBody>
      </p:sp>
      <p:sp>
        <p:nvSpPr>
          <p:cNvPr id="1325" name="Google Shape;1325;p25"/>
          <p:cNvSpPr txBox="1"/>
          <p:nvPr/>
        </p:nvSpPr>
        <p:spPr>
          <a:xfrm>
            <a:off x="6034225" y="3534475"/>
            <a:ext cx="111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Soft voting</a:t>
            </a:r>
            <a:endParaRPr>
              <a:latin typeface="Roboto"/>
              <a:ea typeface="Roboto"/>
              <a:cs typeface="Roboto"/>
              <a:sym typeface="Roboto"/>
            </a:endParaRPr>
          </a:p>
        </p:txBody>
      </p:sp>
      <p:sp>
        <p:nvSpPr>
          <p:cNvPr id="1326" name="Google Shape;1326;p25"/>
          <p:cNvSpPr/>
          <p:nvPr/>
        </p:nvSpPr>
        <p:spPr>
          <a:xfrm>
            <a:off x="6273625" y="3972775"/>
            <a:ext cx="470400" cy="435000"/>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327" name="Google Shape;1327;p25"/>
          <p:cNvSpPr txBox="1"/>
          <p:nvPr/>
        </p:nvSpPr>
        <p:spPr>
          <a:xfrm>
            <a:off x="4914563" y="3943975"/>
            <a:ext cx="101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Max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votes</a:t>
            </a:r>
            <a:endParaRPr sz="1000">
              <a:latin typeface="Roboto"/>
              <a:ea typeface="Roboto"/>
              <a:cs typeface="Roboto"/>
              <a:sym typeface="Roboto"/>
            </a:endParaRPr>
          </a:p>
        </p:txBody>
      </p:sp>
      <p:sp>
        <p:nvSpPr>
          <p:cNvPr id="1328" name="Google Shape;1328;p25"/>
          <p:cNvSpPr txBox="1"/>
          <p:nvPr/>
        </p:nvSpPr>
        <p:spPr>
          <a:xfrm>
            <a:off x="6061920" y="3980125"/>
            <a:ext cx="9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Average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out</a:t>
            </a:r>
            <a:endParaRPr sz="1000">
              <a:latin typeface="Roboto"/>
              <a:ea typeface="Roboto"/>
              <a:cs typeface="Roboto"/>
              <a:sym typeface="Roboto"/>
            </a:endParaRPr>
          </a:p>
        </p:txBody>
      </p:sp>
      <p:sp>
        <p:nvSpPr>
          <p:cNvPr id="1329" name="Google Shape;1329;p25"/>
          <p:cNvSpPr txBox="1"/>
          <p:nvPr/>
        </p:nvSpPr>
        <p:spPr>
          <a:xfrm>
            <a:off x="5477025" y="4445875"/>
            <a:ext cx="9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Voting</a:t>
            </a:r>
            <a:endParaRPr b="1">
              <a:latin typeface="Roboto"/>
              <a:ea typeface="Roboto"/>
              <a:cs typeface="Roboto"/>
              <a:sym typeface="Roboto"/>
            </a:endParaRPr>
          </a:p>
        </p:txBody>
      </p:sp>
      <p:sp>
        <p:nvSpPr>
          <p:cNvPr id="1330" name="Google Shape;1330;p25"/>
          <p:cNvSpPr/>
          <p:nvPr/>
        </p:nvSpPr>
        <p:spPr>
          <a:xfrm>
            <a:off x="942800" y="3399000"/>
            <a:ext cx="6820500" cy="1695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p:nvPr/>
        </p:nvSpPr>
        <p:spPr>
          <a:xfrm>
            <a:off x="4867213" y="1830700"/>
            <a:ext cx="3819600" cy="2562300"/>
          </a:xfrm>
          <a:prstGeom prst="roundRect">
            <a:avLst>
              <a:gd fmla="val 16667" name="adj"/>
            </a:avLst>
          </a:prstGeom>
          <a:solidFill>
            <a:srgbClr val="EA4827">
              <a:alpha val="12549"/>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457188" y="1800050"/>
            <a:ext cx="3819600" cy="2562300"/>
          </a:xfrm>
          <a:prstGeom prst="roundRect">
            <a:avLst>
              <a:gd fmla="val 16667" name="adj"/>
            </a:avLst>
          </a:prstGeom>
          <a:solidFill>
            <a:srgbClr val="E4EA27">
              <a:alpha val="25099"/>
            </a:srgbClr>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43247" y="13867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4867235" y="1386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CHOSE OUR MACHINE LEARNING ALGORITHM?</a:t>
            </a:r>
            <a:endParaRPr/>
          </a:p>
        </p:txBody>
      </p:sp>
      <p:grpSp>
        <p:nvGrpSpPr>
          <p:cNvPr id="240" name="Google Shape;240;p14"/>
          <p:cNvGrpSpPr/>
          <p:nvPr/>
        </p:nvGrpSpPr>
        <p:grpSpPr>
          <a:xfrm>
            <a:off x="685800" y="2504001"/>
            <a:ext cx="3343200" cy="1498661"/>
            <a:chOff x="685788" y="1926951"/>
            <a:chExt cx="3343200" cy="1498661"/>
          </a:xfrm>
        </p:grpSpPr>
        <p:sp>
          <p:nvSpPr>
            <p:cNvPr id="241" name="Google Shape;241;p14"/>
            <p:cNvSpPr txBox="1"/>
            <p:nvPr/>
          </p:nvSpPr>
          <p:spPr>
            <a:xfrm>
              <a:off x="695409" y="1926951"/>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KNN</a:t>
              </a:r>
              <a:endParaRPr b="1" sz="1800">
                <a:solidFill>
                  <a:srgbClr val="000000"/>
                </a:solidFill>
                <a:latin typeface="Fira Sans Extra Condensed"/>
                <a:ea typeface="Fira Sans Extra Condensed"/>
                <a:cs typeface="Fira Sans Extra Condensed"/>
                <a:sym typeface="Fira Sans Extra Condensed"/>
              </a:endParaRPr>
            </a:p>
          </p:txBody>
        </p:sp>
        <p:sp>
          <p:nvSpPr>
            <p:cNvPr id="242" name="Google Shape;242;p14"/>
            <p:cNvSpPr txBox="1"/>
            <p:nvPr/>
          </p:nvSpPr>
          <p:spPr>
            <a:xfrm>
              <a:off x="685788" y="2292213"/>
              <a:ext cx="33432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111111"/>
                  </a:solidFill>
                  <a:latin typeface="Roboto"/>
                  <a:ea typeface="Roboto"/>
                  <a:cs typeface="Roboto"/>
                  <a:sym typeface="Roboto"/>
                </a:rPr>
                <a:t>In KNN, output completely relies on nearest neighbors, which may or may not be good choice. Also it is sensitive to distance metrics.</a:t>
              </a:r>
              <a:endParaRPr sz="1800">
                <a:latin typeface="Roboto"/>
                <a:ea typeface="Roboto"/>
                <a:cs typeface="Roboto"/>
                <a:sym typeface="Roboto"/>
              </a:endParaRPr>
            </a:p>
          </p:txBody>
        </p:sp>
      </p:grpSp>
      <p:grpSp>
        <p:nvGrpSpPr>
          <p:cNvPr id="243" name="Google Shape;243;p14"/>
          <p:cNvGrpSpPr/>
          <p:nvPr/>
        </p:nvGrpSpPr>
        <p:grpSpPr>
          <a:xfrm>
            <a:off x="5105409" y="2504001"/>
            <a:ext cx="3343204" cy="1488799"/>
            <a:chOff x="5114996" y="2302076"/>
            <a:chExt cx="3343204" cy="1488799"/>
          </a:xfrm>
        </p:grpSpPr>
        <p:sp>
          <p:nvSpPr>
            <p:cNvPr id="244" name="Google Shape;244;p14"/>
            <p:cNvSpPr txBox="1"/>
            <p:nvPr/>
          </p:nvSpPr>
          <p:spPr>
            <a:xfrm>
              <a:off x="5114996" y="2302076"/>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CNN</a:t>
              </a:r>
              <a:endParaRPr b="1" sz="1800">
                <a:solidFill>
                  <a:srgbClr val="000000"/>
                </a:solidFill>
                <a:latin typeface="Fira Sans Extra Condensed"/>
                <a:ea typeface="Fira Sans Extra Condensed"/>
                <a:cs typeface="Fira Sans Extra Condensed"/>
                <a:sym typeface="Fira Sans Extra Condensed"/>
              </a:endParaRPr>
            </a:p>
          </p:txBody>
        </p:sp>
        <p:sp>
          <p:nvSpPr>
            <p:cNvPr id="245" name="Google Shape;245;p14"/>
            <p:cNvSpPr txBox="1"/>
            <p:nvPr/>
          </p:nvSpPr>
          <p:spPr>
            <a:xfrm>
              <a:off x="5115000" y="2657475"/>
              <a:ext cx="3343200" cy="11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We chose to use CNN as </a:t>
              </a:r>
              <a:r>
                <a:rPr lang="en" sz="1300">
                  <a:solidFill>
                    <a:srgbClr val="282829"/>
                  </a:solidFill>
                </a:rPr>
                <a:t>CNNs store much more information as parameters than other methods and CNNs build their own features from raw signal. These features make the use of CNN more appropriate.</a:t>
              </a:r>
              <a:endParaRPr sz="1300">
                <a:solidFill>
                  <a:schemeClr val="dk1"/>
                </a:solidFill>
              </a:endParaRPr>
            </a:p>
            <a:p>
              <a:pPr indent="0" lvl="0" marL="457200" rtl="0" algn="l">
                <a:spcBef>
                  <a:spcPts val="0"/>
                </a:spcBef>
                <a:spcAft>
                  <a:spcPts val="0"/>
                </a:spcAft>
                <a:buNone/>
              </a:pPr>
              <a:r>
                <a:t/>
              </a:r>
              <a:endParaRPr>
                <a:latin typeface="Roboto"/>
                <a:ea typeface="Roboto"/>
                <a:cs typeface="Roboto"/>
                <a:sym typeface="Roboto"/>
              </a:endParaRPr>
            </a:p>
          </p:txBody>
        </p:sp>
      </p:grpSp>
      <p:sp>
        <p:nvSpPr>
          <p:cNvPr id="246" name="Google Shape;246;p14"/>
          <p:cNvSpPr/>
          <p:nvPr/>
        </p:nvSpPr>
        <p:spPr>
          <a:xfrm>
            <a:off x="4174823" y="2719450"/>
            <a:ext cx="784800" cy="7848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Vs</a:t>
            </a:r>
            <a:endParaRPr b="1" sz="1800">
              <a:solidFill>
                <a:schemeClr val="lt1"/>
              </a:solidFill>
              <a:latin typeface="Fira Sans Extra Condensed"/>
              <a:ea typeface="Fira Sans Extra Condensed"/>
              <a:cs typeface="Fira Sans Extra Condensed"/>
              <a:sym typeface="Fira Sans Extra Condensed"/>
            </a:endParaRPr>
          </a:p>
        </p:txBody>
      </p:sp>
      <p:sp>
        <p:nvSpPr>
          <p:cNvPr id="247" name="Google Shape;247;p14"/>
          <p:cNvSpPr txBox="1"/>
          <p:nvPr/>
        </p:nvSpPr>
        <p:spPr>
          <a:xfrm>
            <a:off x="650700" y="4207700"/>
            <a:ext cx="78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48" name="Google Shape;248;p14"/>
          <p:cNvGrpSpPr/>
          <p:nvPr/>
        </p:nvGrpSpPr>
        <p:grpSpPr>
          <a:xfrm>
            <a:off x="4959437" y="1564190"/>
            <a:ext cx="556838" cy="400215"/>
            <a:chOff x="2029517" y="1732295"/>
            <a:chExt cx="1149068" cy="643432"/>
          </a:xfrm>
        </p:grpSpPr>
        <p:grpSp>
          <p:nvGrpSpPr>
            <p:cNvPr id="249" name="Google Shape;249;p14"/>
            <p:cNvGrpSpPr/>
            <p:nvPr/>
          </p:nvGrpSpPr>
          <p:grpSpPr>
            <a:xfrm>
              <a:off x="2708660" y="1746937"/>
              <a:ext cx="455427" cy="244429"/>
              <a:chOff x="2700693" y="1746937"/>
              <a:chExt cx="455427" cy="244429"/>
            </a:xfrm>
          </p:grpSpPr>
          <p:grpSp>
            <p:nvGrpSpPr>
              <p:cNvPr id="250" name="Google Shape;250;p14"/>
              <p:cNvGrpSpPr/>
              <p:nvPr/>
            </p:nvGrpSpPr>
            <p:grpSpPr>
              <a:xfrm>
                <a:off x="2905682" y="1782817"/>
                <a:ext cx="250438" cy="208549"/>
                <a:chOff x="2905682" y="1782817"/>
                <a:chExt cx="250438" cy="208549"/>
              </a:xfrm>
            </p:grpSpPr>
            <p:cxnSp>
              <p:nvCxnSpPr>
                <p:cNvPr id="251" name="Google Shape;251;p14"/>
                <p:cNvCxnSpPr/>
                <p:nvPr/>
              </p:nvCxnSpPr>
              <p:spPr>
                <a:xfrm flipH="1" rot="-5400000">
                  <a:off x="2905682" y="1782817"/>
                  <a:ext cx="175200" cy="1752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52" name="Google Shape;252;p14"/>
                <p:cNvSpPr/>
                <p:nvPr/>
              </p:nvSpPr>
              <p:spPr>
                <a:xfrm>
                  <a:off x="3078213" y="1919045"/>
                  <a:ext cx="77906" cy="72321"/>
                </a:xfrm>
                <a:custGeom>
                  <a:rect b="b" l="l" r="r" t="t"/>
                  <a:pathLst>
                    <a:path extrusionOk="0" h="10746" w="11576">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4"/>
              <p:cNvGrpSpPr/>
              <p:nvPr/>
            </p:nvGrpSpPr>
            <p:grpSpPr>
              <a:xfrm>
                <a:off x="2700693" y="1746937"/>
                <a:ext cx="449967" cy="72374"/>
                <a:chOff x="2700693" y="1746937"/>
                <a:chExt cx="449967" cy="72374"/>
              </a:xfrm>
            </p:grpSpPr>
            <p:cxnSp>
              <p:nvCxnSpPr>
                <p:cNvPr id="254" name="Google Shape;254;p14"/>
                <p:cNvCxnSpPr/>
                <p:nvPr/>
              </p:nvCxnSpPr>
              <p:spPr>
                <a:xfrm>
                  <a:off x="2700693" y="1782453"/>
                  <a:ext cx="379800" cy="9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55" name="Google Shape;255;p14"/>
                <p:cNvSpPr/>
                <p:nvPr/>
              </p:nvSpPr>
              <p:spPr>
                <a:xfrm>
                  <a:off x="3072753" y="1746937"/>
                  <a:ext cx="77906" cy="72374"/>
                </a:xfrm>
                <a:custGeom>
                  <a:rect b="b" l="l" r="r" t="t"/>
                  <a:pathLst>
                    <a:path extrusionOk="0" h="10754" w="11576">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6" name="Google Shape;256;p14"/>
            <p:cNvGrpSpPr/>
            <p:nvPr/>
          </p:nvGrpSpPr>
          <p:grpSpPr>
            <a:xfrm>
              <a:off x="2029517" y="1732295"/>
              <a:ext cx="1149068" cy="643432"/>
              <a:chOff x="2029517" y="1732295"/>
              <a:chExt cx="1149068" cy="643432"/>
            </a:xfrm>
          </p:grpSpPr>
          <p:grpSp>
            <p:nvGrpSpPr>
              <p:cNvPr id="257" name="Google Shape;257;p14"/>
              <p:cNvGrpSpPr/>
              <p:nvPr/>
            </p:nvGrpSpPr>
            <p:grpSpPr>
              <a:xfrm>
                <a:off x="2703618" y="2103152"/>
                <a:ext cx="474966" cy="260017"/>
                <a:chOff x="2703618" y="2103152"/>
                <a:chExt cx="474966" cy="260017"/>
              </a:xfrm>
            </p:grpSpPr>
            <p:grpSp>
              <p:nvGrpSpPr>
                <p:cNvPr id="258" name="Google Shape;258;p14"/>
                <p:cNvGrpSpPr/>
                <p:nvPr/>
              </p:nvGrpSpPr>
              <p:grpSpPr>
                <a:xfrm>
                  <a:off x="2703618" y="2290640"/>
                  <a:ext cx="450291" cy="72529"/>
                  <a:chOff x="2703618" y="2290640"/>
                  <a:chExt cx="450291" cy="72529"/>
                </a:xfrm>
              </p:grpSpPr>
              <p:cxnSp>
                <p:nvCxnSpPr>
                  <p:cNvPr id="259" name="Google Shape;259;p14"/>
                  <p:cNvCxnSpPr/>
                  <p:nvPr/>
                </p:nvCxnSpPr>
                <p:spPr>
                  <a:xfrm>
                    <a:off x="2703618" y="2326818"/>
                    <a:ext cx="379800" cy="9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60" name="Google Shape;260;p14"/>
                  <p:cNvSpPr/>
                  <p:nvPr/>
                </p:nvSpPr>
                <p:spPr>
                  <a:xfrm>
                    <a:off x="3076003" y="2290640"/>
                    <a:ext cx="77906" cy="72529"/>
                  </a:xfrm>
                  <a:custGeom>
                    <a:rect b="b" l="l" r="r" t="t"/>
                    <a:pathLst>
                      <a:path extrusionOk="0" h="10777" w="11576">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4"/>
                <p:cNvGrpSpPr/>
                <p:nvPr/>
              </p:nvGrpSpPr>
              <p:grpSpPr>
                <a:xfrm>
                  <a:off x="2908607" y="2103152"/>
                  <a:ext cx="269977" cy="223538"/>
                  <a:chOff x="2908607" y="2103152"/>
                  <a:chExt cx="269977" cy="223538"/>
                </a:xfrm>
              </p:grpSpPr>
              <p:cxnSp>
                <p:nvCxnSpPr>
                  <p:cNvPr id="262" name="Google Shape;262;p14"/>
                  <p:cNvCxnSpPr/>
                  <p:nvPr/>
                </p:nvCxnSpPr>
                <p:spPr>
                  <a:xfrm rot="-5400000">
                    <a:off x="2915657" y="2133940"/>
                    <a:ext cx="185700" cy="1998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63" name="Google Shape;263;p14"/>
                  <p:cNvSpPr/>
                  <p:nvPr/>
                </p:nvSpPr>
                <p:spPr>
                  <a:xfrm>
                    <a:off x="3100678" y="2103152"/>
                    <a:ext cx="77906" cy="72368"/>
                  </a:xfrm>
                  <a:custGeom>
                    <a:rect b="b" l="l" r="r" t="t"/>
                    <a:pathLst>
                      <a:path extrusionOk="0" h="10753" w="11576">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4" name="Google Shape;264;p14"/>
              <p:cNvGrpSpPr/>
              <p:nvPr/>
            </p:nvGrpSpPr>
            <p:grpSpPr>
              <a:xfrm>
                <a:off x="2029517" y="1732295"/>
                <a:ext cx="685827" cy="643432"/>
                <a:chOff x="2029517" y="1732295"/>
                <a:chExt cx="685827" cy="643432"/>
              </a:xfrm>
            </p:grpSpPr>
            <p:sp>
              <p:nvSpPr>
                <p:cNvPr id="265" name="Google Shape;265;p14"/>
                <p:cNvSpPr/>
                <p:nvPr/>
              </p:nvSpPr>
              <p:spPr>
                <a:xfrm>
                  <a:off x="2029517" y="1996395"/>
                  <a:ext cx="135152" cy="135374"/>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4"/>
                <p:cNvGrpSpPr/>
                <p:nvPr/>
              </p:nvGrpSpPr>
              <p:grpSpPr>
                <a:xfrm>
                  <a:off x="2158948" y="1732295"/>
                  <a:ext cx="556396" cy="333108"/>
                  <a:chOff x="2158948" y="1732295"/>
                  <a:chExt cx="556396" cy="333108"/>
                </a:xfrm>
              </p:grpSpPr>
              <p:cxnSp>
                <p:nvCxnSpPr>
                  <p:cNvPr id="267" name="Google Shape;267;p14"/>
                  <p:cNvCxnSpPr/>
                  <p:nvPr/>
                </p:nvCxnSpPr>
                <p:spPr>
                  <a:xfrm flipH="1" rot="10800000">
                    <a:off x="2158948" y="1783103"/>
                    <a:ext cx="459000" cy="2823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68" name="Google Shape;268;p14"/>
                  <p:cNvSpPr/>
                  <p:nvPr/>
                </p:nvSpPr>
                <p:spPr>
                  <a:xfrm>
                    <a:off x="2612072" y="1732295"/>
                    <a:ext cx="103272" cy="100095"/>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4"/>
                <p:cNvGrpSpPr/>
                <p:nvPr/>
              </p:nvGrpSpPr>
              <p:grpSpPr>
                <a:xfrm>
                  <a:off x="2159908" y="2065057"/>
                  <a:ext cx="550884" cy="310670"/>
                  <a:chOff x="2159908" y="2065057"/>
                  <a:chExt cx="550884" cy="310670"/>
                </a:xfrm>
              </p:grpSpPr>
              <p:cxnSp>
                <p:nvCxnSpPr>
                  <p:cNvPr id="270" name="Google Shape;270;p14"/>
                  <p:cNvCxnSpPr/>
                  <p:nvPr/>
                </p:nvCxnSpPr>
                <p:spPr>
                  <a:xfrm>
                    <a:off x="2159908" y="2065057"/>
                    <a:ext cx="454500" cy="262200"/>
                  </a:xfrm>
                  <a:prstGeom prst="bentConnector3">
                    <a:avLst>
                      <a:gd fmla="val 50000" name="adj1"/>
                    </a:avLst>
                  </a:prstGeom>
                  <a:noFill/>
                  <a:ln cap="flat" cmpd="sng" w="19050">
                    <a:solidFill>
                      <a:schemeClr val="dk1"/>
                    </a:solidFill>
                    <a:prstDash val="solid"/>
                    <a:round/>
                    <a:headEnd len="med" w="med" type="none"/>
                    <a:tailEnd len="med" w="med" type="none"/>
                  </a:ln>
                </p:spPr>
              </p:cxnSp>
              <p:sp>
                <p:nvSpPr>
                  <p:cNvPr id="271" name="Google Shape;271;p14"/>
                  <p:cNvSpPr/>
                  <p:nvPr/>
                </p:nvSpPr>
                <p:spPr>
                  <a:xfrm>
                    <a:off x="2607514" y="2275632"/>
                    <a:ext cx="103279" cy="100095"/>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272" name="Google Shape;272;p14"/>
          <p:cNvGrpSpPr/>
          <p:nvPr/>
        </p:nvGrpSpPr>
        <p:grpSpPr>
          <a:xfrm>
            <a:off x="557204" y="1564202"/>
            <a:ext cx="556872" cy="529962"/>
            <a:chOff x="634175" y="2986275"/>
            <a:chExt cx="3147949" cy="1458344"/>
          </a:xfrm>
        </p:grpSpPr>
        <p:cxnSp>
          <p:nvCxnSpPr>
            <p:cNvPr id="273" name="Google Shape;273;p14"/>
            <p:cNvCxnSpPr>
              <a:stCxn id="274" idx="4"/>
              <a:endCxn id="275" idx="0"/>
            </p:cNvCxnSpPr>
            <p:nvPr/>
          </p:nvCxnSpPr>
          <p:spPr>
            <a:xfrm>
              <a:off x="929975" y="3577875"/>
              <a:ext cx="591300" cy="275100"/>
            </a:xfrm>
            <a:prstGeom prst="straightConnector1">
              <a:avLst/>
            </a:prstGeom>
            <a:noFill/>
            <a:ln cap="flat" cmpd="sng" w="28575">
              <a:solidFill>
                <a:schemeClr val="dk1"/>
              </a:solidFill>
              <a:prstDash val="solid"/>
              <a:round/>
              <a:headEnd len="med" w="med" type="none"/>
              <a:tailEnd len="med" w="med" type="none"/>
            </a:ln>
          </p:spPr>
        </p:cxnSp>
        <p:cxnSp>
          <p:nvCxnSpPr>
            <p:cNvPr id="276" name="Google Shape;276;p14"/>
            <p:cNvCxnSpPr>
              <a:stCxn id="275" idx="0"/>
              <a:endCxn id="277" idx="4"/>
            </p:cNvCxnSpPr>
            <p:nvPr/>
          </p:nvCxnSpPr>
          <p:spPr>
            <a:xfrm flipH="1" rot="10800000">
              <a:off x="1521366" y="3577919"/>
              <a:ext cx="686700" cy="275100"/>
            </a:xfrm>
            <a:prstGeom prst="straightConnector1">
              <a:avLst/>
            </a:prstGeom>
            <a:noFill/>
            <a:ln cap="flat" cmpd="sng" w="28575">
              <a:solidFill>
                <a:schemeClr val="dk1"/>
              </a:solidFill>
              <a:prstDash val="solid"/>
              <a:round/>
              <a:headEnd len="med" w="med" type="none"/>
              <a:tailEnd len="med" w="med" type="none"/>
            </a:ln>
          </p:spPr>
        </p:cxnSp>
        <p:cxnSp>
          <p:nvCxnSpPr>
            <p:cNvPr id="278" name="Google Shape;278;p14"/>
            <p:cNvCxnSpPr>
              <a:stCxn id="277" idx="4"/>
              <a:endCxn id="279" idx="0"/>
            </p:cNvCxnSpPr>
            <p:nvPr/>
          </p:nvCxnSpPr>
          <p:spPr>
            <a:xfrm>
              <a:off x="2208152" y="3577875"/>
              <a:ext cx="686700" cy="275100"/>
            </a:xfrm>
            <a:prstGeom prst="straightConnector1">
              <a:avLst/>
            </a:prstGeom>
            <a:noFill/>
            <a:ln cap="flat" cmpd="sng" w="28575">
              <a:solidFill>
                <a:schemeClr val="dk1"/>
              </a:solidFill>
              <a:prstDash val="solid"/>
              <a:round/>
              <a:headEnd len="med" w="med" type="none"/>
              <a:tailEnd len="med" w="med" type="none"/>
            </a:ln>
          </p:spPr>
        </p:cxnSp>
        <p:cxnSp>
          <p:nvCxnSpPr>
            <p:cNvPr id="280" name="Google Shape;280;p14"/>
            <p:cNvCxnSpPr>
              <a:stCxn id="279" idx="0"/>
              <a:endCxn id="281" idx="4"/>
            </p:cNvCxnSpPr>
            <p:nvPr/>
          </p:nvCxnSpPr>
          <p:spPr>
            <a:xfrm flipH="1" rot="10800000">
              <a:off x="2894933" y="3577918"/>
              <a:ext cx="591300" cy="275100"/>
            </a:xfrm>
            <a:prstGeom prst="straightConnector1">
              <a:avLst/>
            </a:prstGeom>
            <a:noFill/>
            <a:ln cap="flat" cmpd="sng" w="28575">
              <a:solidFill>
                <a:schemeClr val="dk1"/>
              </a:solidFill>
              <a:prstDash val="solid"/>
              <a:round/>
              <a:headEnd len="med" w="med" type="none"/>
              <a:tailEnd len="med" w="med" type="none"/>
            </a:ln>
          </p:spPr>
        </p:cxnSp>
        <p:sp>
          <p:nvSpPr>
            <p:cNvPr id="281" name="Google Shape;281;p14"/>
            <p:cNvSpPr/>
            <p:nvPr/>
          </p:nvSpPr>
          <p:spPr>
            <a:xfrm>
              <a:off x="3190524" y="2986275"/>
              <a:ext cx="591600" cy="591600"/>
            </a:xfrm>
            <a:prstGeom prst="ellipse">
              <a:avLst/>
            </a:prstGeom>
            <a:no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7" name="Google Shape;277;p14"/>
            <p:cNvSpPr/>
            <p:nvPr/>
          </p:nvSpPr>
          <p:spPr>
            <a:xfrm>
              <a:off x="1912352" y="2986275"/>
              <a:ext cx="591600" cy="591600"/>
            </a:xfrm>
            <a:prstGeom prst="ellipse">
              <a:avLst/>
            </a:prstGeom>
            <a:no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4" name="Google Shape;274;p14"/>
            <p:cNvSpPr/>
            <p:nvPr/>
          </p:nvSpPr>
          <p:spPr>
            <a:xfrm>
              <a:off x="634175" y="2986275"/>
              <a:ext cx="591600" cy="591600"/>
            </a:xfrm>
            <a:prstGeom prst="ellipse">
              <a:avLst/>
            </a:prstGeom>
            <a:no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9" name="Google Shape;279;p14"/>
            <p:cNvSpPr/>
            <p:nvPr/>
          </p:nvSpPr>
          <p:spPr>
            <a:xfrm>
              <a:off x="2599133" y="3853018"/>
              <a:ext cx="591600" cy="591600"/>
            </a:xfrm>
            <a:prstGeom prst="ellipse">
              <a:avLst/>
            </a:prstGeom>
            <a:no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00C3B1"/>
                </a:solidFill>
                <a:latin typeface="Calibri"/>
                <a:ea typeface="Calibri"/>
                <a:cs typeface="Calibri"/>
                <a:sym typeface="Calibri"/>
              </a:endParaRPr>
            </a:p>
          </p:txBody>
        </p:sp>
        <p:sp>
          <p:nvSpPr>
            <p:cNvPr id="275" name="Google Shape;275;p14"/>
            <p:cNvSpPr/>
            <p:nvPr/>
          </p:nvSpPr>
          <p:spPr>
            <a:xfrm>
              <a:off x="1225566" y="3853019"/>
              <a:ext cx="591600" cy="591600"/>
            </a:xfrm>
            <a:prstGeom prst="ellipse">
              <a:avLst/>
            </a:prstGeom>
            <a:no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p:nvPr/>
        </p:nvSpPr>
        <p:spPr>
          <a:xfrm>
            <a:off x="7309713" y="2988125"/>
            <a:ext cx="824700" cy="824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159638" y="1025963"/>
            <a:ext cx="824700" cy="824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450400" y="1068513"/>
            <a:ext cx="824700" cy="824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019288" y="1025963"/>
            <a:ext cx="824700" cy="824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txBox="1"/>
          <p:nvPr>
            <p:ph type="title"/>
          </p:nvPr>
        </p:nvSpPr>
        <p:spPr>
          <a:xfrm>
            <a:off x="457188" y="6545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Operations carried out</a:t>
            </a:r>
            <a:endParaRPr/>
          </a:p>
          <a:p>
            <a:pPr indent="0" lvl="0" marL="0" rtl="0" algn="ctr">
              <a:spcBef>
                <a:spcPts val="0"/>
              </a:spcBef>
              <a:spcAft>
                <a:spcPts val="0"/>
              </a:spcAft>
              <a:buNone/>
            </a:pPr>
            <a:r>
              <a:t/>
            </a:r>
            <a:endParaRPr/>
          </a:p>
        </p:txBody>
      </p:sp>
      <p:grpSp>
        <p:nvGrpSpPr>
          <p:cNvPr id="291" name="Google Shape;291;p15"/>
          <p:cNvGrpSpPr/>
          <p:nvPr/>
        </p:nvGrpSpPr>
        <p:grpSpPr>
          <a:xfrm>
            <a:off x="1251221" y="1291306"/>
            <a:ext cx="360818" cy="294030"/>
            <a:chOff x="7963196" y="2903752"/>
            <a:chExt cx="360818" cy="294030"/>
          </a:xfrm>
        </p:grpSpPr>
        <p:sp>
          <p:nvSpPr>
            <p:cNvPr id="292" name="Google Shape;292;p15"/>
            <p:cNvSpPr/>
            <p:nvPr/>
          </p:nvSpPr>
          <p:spPr>
            <a:xfrm>
              <a:off x="8022666" y="2987604"/>
              <a:ext cx="301348" cy="42405"/>
            </a:xfrm>
            <a:custGeom>
              <a:rect b="b" l="l" r="r" t="t"/>
              <a:pathLst>
                <a:path extrusionOk="0" h="1240" w="8812">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003925" y="3051143"/>
              <a:ext cx="314412" cy="146639"/>
            </a:xfrm>
            <a:custGeom>
              <a:rect b="b" l="l" r="r" t="t"/>
              <a:pathLst>
                <a:path extrusionOk="0" h="4288" w="9194">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963196" y="2903752"/>
              <a:ext cx="338829" cy="291568"/>
            </a:xfrm>
            <a:custGeom>
              <a:rect b="b" l="l" r="r" t="t"/>
              <a:pathLst>
                <a:path extrusionOk="0" h="8526" w="9908">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a:off x="398187" y="1841155"/>
            <a:ext cx="2066892" cy="950243"/>
            <a:chOff x="394792" y="855225"/>
            <a:chExt cx="2185800" cy="950243"/>
          </a:xfrm>
        </p:grpSpPr>
        <p:sp>
          <p:nvSpPr>
            <p:cNvPr id="296" name="Google Shape;296;p15"/>
            <p:cNvSpPr txBox="1"/>
            <p:nvPr/>
          </p:nvSpPr>
          <p:spPr>
            <a:xfrm>
              <a:off x="457213" y="855225"/>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Get </a:t>
              </a:r>
              <a:r>
                <a:rPr b="1" lang="en" sz="1800">
                  <a:latin typeface="Fira Sans Extra Condensed"/>
                  <a:ea typeface="Fira Sans Extra Condensed"/>
                  <a:cs typeface="Fira Sans Extra Condensed"/>
                  <a:sym typeface="Fira Sans Extra Condensed"/>
                </a:rPr>
                <a:t>the dataset</a:t>
              </a:r>
              <a:endParaRPr b="1" sz="1800">
                <a:solidFill>
                  <a:srgbClr val="000000"/>
                </a:solidFill>
                <a:latin typeface="Fira Sans Extra Condensed"/>
                <a:ea typeface="Fira Sans Extra Condensed"/>
                <a:cs typeface="Fira Sans Extra Condensed"/>
                <a:sym typeface="Fira Sans Extra Condensed"/>
              </a:endParaRPr>
            </a:p>
          </p:txBody>
        </p:sp>
        <p:sp>
          <p:nvSpPr>
            <p:cNvPr id="297" name="Google Shape;297;p15"/>
            <p:cNvSpPr txBox="1"/>
            <p:nvPr/>
          </p:nvSpPr>
          <p:spPr>
            <a:xfrm>
              <a:off x="394792" y="1208468"/>
              <a:ext cx="2185800" cy="59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GTZAN </a:t>
              </a:r>
              <a:r>
                <a:rPr lang="en" sz="1200">
                  <a:latin typeface="Fira Sans Extra Condensed"/>
                  <a:ea typeface="Fira Sans Extra Condensed"/>
                  <a:cs typeface="Fira Sans Extra Condensed"/>
                  <a:sym typeface="Fira Sans Extra Condensed"/>
                </a:rPr>
                <a:t>dataset consisting of 10genres x 100 audio files are loaded using librosa</a:t>
              </a:r>
              <a:endParaRPr sz="1200">
                <a:solidFill>
                  <a:srgbClr val="000000"/>
                </a:solidFill>
                <a:latin typeface="Roboto"/>
                <a:ea typeface="Roboto"/>
                <a:cs typeface="Roboto"/>
                <a:sym typeface="Roboto"/>
              </a:endParaRPr>
            </a:p>
          </p:txBody>
        </p:sp>
      </p:grpSp>
      <p:grpSp>
        <p:nvGrpSpPr>
          <p:cNvPr id="298" name="Google Shape;298;p15"/>
          <p:cNvGrpSpPr/>
          <p:nvPr/>
        </p:nvGrpSpPr>
        <p:grpSpPr>
          <a:xfrm>
            <a:off x="4411141" y="1255456"/>
            <a:ext cx="321730" cy="365708"/>
            <a:chOff x="2440779" y="4628606"/>
            <a:chExt cx="321730" cy="365708"/>
          </a:xfrm>
        </p:grpSpPr>
        <p:sp>
          <p:nvSpPr>
            <p:cNvPr id="299" name="Google Shape;299;p15"/>
            <p:cNvSpPr/>
            <p:nvPr/>
          </p:nvSpPr>
          <p:spPr>
            <a:xfrm>
              <a:off x="2440779" y="4628606"/>
              <a:ext cx="276931" cy="320909"/>
            </a:xfrm>
            <a:custGeom>
              <a:rect b="b" l="l" r="r" t="t"/>
              <a:pathLst>
                <a:path extrusionOk="0" h="9384" w="8098">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2483970" y="4671797"/>
              <a:ext cx="278539" cy="322517"/>
            </a:xfrm>
            <a:custGeom>
              <a:rect b="b" l="l" r="r" t="t"/>
              <a:pathLst>
                <a:path extrusionOk="0" h="9431" w="8145">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2483149" y="4671797"/>
              <a:ext cx="64360" cy="64360"/>
            </a:xfrm>
            <a:custGeom>
              <a:rect b="b" l="l" r="r" t="t"/>
              <a:pathLst>
                <a:path extrusionOk="0" h="1882" w="1882">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5"/>
          <p:cNvGrpSpPr/>
          <p:nvPr/>
        </p:nvGrpSpPr>
        <p:grpSpPr>
          <a:xfrm>
            <a:off x="3597563" y="1892355"/>
            <a:ext cx="1948882" cy="824600"/>
            <a:chOff x="457200" y="959300"/>
            <a:chExt cx="2061000" cy="824600"/>
          </a:xfrm>
        </p:grpSpPr>
        <p:sp>
          <p:nvSpPr>
            <p:cNvPr id="303" name="Google Shape;303;p15"/>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Prepare the data</a:t>
              </a:r>
              <a:endParaRPr b="1" sz="1800">
                <a:solidFill>
                  <a:srgbClr val="000000"/>
                </a:solidFill>
                <a:latin typeface="Fira Sans Extra Condensed"/>
                <a:ea typeface="Fira Sans Extra Condensed"/>
                <a:cs typeface="Fira Sans Extra Condensed"/>
                <a:sym typeface="Fira Sans Extra Condensed"/>
              </a:endParaRPr>
            </a:p>
          </p:txBody>
        </p:sp>
        <p:sp>
          <p:nvSpPr>
            <p:cNvPr id="304" name="Google Shape;304;p15"/>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Signal Processing Via MFCC Feature extraction and STFT</a:t>
              </a:r>
              <a:endParaRPr sz="1500">
                <a:latin typeface="Roboto"/>
                <a:ea typeface="Roboto"/>
                <a:cs typeface="Roboto"/>
                <a:sym typeface="Roboto"/>
              </a:endParaRPr>
            </a:p>
          </p:txBody>
        </p:sp>
      </p:grpSp>
      <p:grpSp>
        <p:nvGrpSpPr>
          <p:cNvPr id="305" name="Google Shape;305;p15"/>
          <p:cNvGrpSpPr/>
          <p:nvPr/>
        </p:nvGrpSpPr>
        <p:grpSpPr>
          <a:xfrm>
            <a:off x="7532914" y="2263025"/>
            <a:ext cx="360819" cy="355292"/>
            <a:chOff x="4781114" y="2878202"/>
            <a:chExt cx="360819" cy="355292"/>
          </a:xfrm>
        </p:grpSpPr>
        <p:sp>
          <p:nvSpPr>
            <p:cNvPr id="306" name="Google Shape;306;p15"/>
            <p:cNvSpPr/>
            <p:nvPr/>
          </p:nvSpPr>
          <p:spPr>
            <a:xfrm>
              <a:off x="4902990" y="2878202"/>
              <a:ext cx="116247" cy="110378"/>
            </a:xfrm>
            <a:custGeom>
              <a:rect b="b" l="l" r="r" t="t"/>
              <a:pathLst>
                <a:path extrusionOk="0" h="3235" w="3407">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4781114" y="3000522"/>
              <a:ext cx="115428" cy="110754"/>
            </a:xfrm>
            <a:custGeom>
              <a:rect b="b" l="l" r="r" t="t"/>
              <a:pathLst>
                <a:path extrusionOk="0" h="3246" w="3383">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025686" y="3000522"/>
              <a:ext cx="116247" cy="110754"/>
            </a:xfrm>
            <a:custGeom>
              <a:rect b="b" l="l" r="r" t="t"/>
              <a:pathLst>
                <a:path extrusionOk="0" h="3246" w="3407">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4890707" y="3123081"/>
              <a:ext cx="122832" cy="110412"/>
            </a:xfrm>
            <a:custGeom>
              <a:rect b="b" l="l" r="r" t="t"/>
              <a:pathLst>
                <a:path extrusionOk="0" h="3236" w="360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4837958" y="2939277"/>
              <a:ext cx="57765" cy="53022"/>
            </a:xfrm>
            <a:custGeom>
              <a:rect b="b" l="l" r="r" t="t"/>
              <a:pathLst>
                <a:path extrusionOk="0" h="1554" w="1693">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5020841" y="3119499"/>
              <a:ext cx="58652" cy="53227"/>
            </a:xfrm>
            <a:custGeom>
              <a:rect b="b" l="l" r="r" t="t"/>
              <a:pathLst>
                <a:path extrusionOk="0" h="1560" w="1719">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4837855" y="3119499"/>
              <a:ext cx="58686" cy="53227"/>
            </a:xfrm>
            <a:custGeom>
              <a:rect b="b" l="l" r="r" t="t"/>
              <a:pathLst>
                <a:path extrusionOk="0" h="1560" w="172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5020841" y="2939277"/>
              <a:ext cx="57765" cy="53022"/>
            </a:xfrm>
            <a:custGeom>
              <a:rect b="b" l="l" r="r" t="t"/>
              <a:pathLst>
                <a:path extrusionOk="0" h="1554" w="1693">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15"/>
          <p:cNvGrpSpPr/>
          <p:nvPr/>
        </p:nvGrpSpPr>
        <p:grpSpPr>
          <a:xfrm>
            <a:off x="6844576" y="1890943"/>
            <a:ext cx="1963969" cy="905425"/>
            <a:chOff x="568954" y="-78987"/>
            <a:chExt cx="2076955" cy="905425"/>
          </a:xfrm>
        </p:grpSpPr>
        <p:sp>
          <p:nvSpPr>
            <p:cNvPr id="315" name="Google Shape;315;p15"/>
            <p:cNvSpPr txBox="1"/>
            <p:nvPr/>
          </p:nvSpPr>
          <p:spPr>
            <a:xfrm>
              <a:off x="584910" y="-78987"/>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Train a model</a:t>
              </a:r>
              <a:endParaRPr b="1" sz="1800">
                <a:solidFill>
                  <a:srgbClr val="000000"/>
                </a:solidFill>
                <a:latin typeface="Fira Sans Extra Condensed"/>
                <a:ea typeface="Fira Sans Extra Condensed"/>
                <a:cs typeface="Fira Sans Extra Condensed"/>
                <a:sym typeface="Fira Sans Extra Condensed"/>
              </a:endParaRPr>
            </a:p>
          </p:txBody>
        </p:sp>
        <p:sp>
          <p:nvSpPr>
            <p:cNvPr id="316" name="Google Shape;316;p15"/>
            <p:cNvSpPr txBox="1"/>
            <p:nvPr/>
          </p:nvSpPr>
          <p:spPr>
            <a:xfrm>
              <a:off x="568954" y="343438"/>
              <a:ext cx="20610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We will be using two models : CNN and Ensembler using CNN</a:t>
              </a:r>
              <a:endParaRPr>
                <a:latin typeface="Roboto"/>
                <a:ea typeface="Roboto"/>
                <a:cs typeface="Roboto"/>
                <a:sym typeface="Roboto"/>
              </a:endParaRPr>
            </a:p>
          </p:txBody>
        </p:sp>
      </p:grpSp>
      <p:sp>
        <p:nvSpPr>
          <p:cNvPr id="317" name="Google Shape;317;p15"/>
          <p:cNvSpPr/>
          <p:nvPr/>
        </p:nvSpPr>
        <p:spPr>
          <a:xfrm>
            <a:off x="4377954" y="3217722"/>
            <a:ext cx="390060" cy="365493"/>
          </a:xfrm>
          <a:custGeom>
            <a:rect b="b" l="l" r="r" t="t"/>
            <a:pathLst>
              <a:path extrusionOk="0" h="10712" w="11432">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1019288" y="2988113"/>
            <a:ext cx="824700" cy="82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5"/>
          <p:cNvGrpSpPr/>
          <p:nvPr/>
        </p:nvGrpSpPr>
        <p:grpSpPr>
          <a:xfrm>
            <a:off x="457201" y="3907380"/>
            <a:ext cx="1948882" cy="1036025"/>
            <a:chOff x="457200" y="959300"/>
            <a:chExt cx="2061000" cy="1036025"/>
          </a:xfrm>
        </p:grpSpPr>
        <p:sp>
          <p:nvSpPr>
            <p:cNvPr id="320" name="Google Shape;320;p15"/>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Fira Sans Extra Condensed"/>
                  <a:ea typeface="Fira Sans Extra Condensed"/>
                  <a:cs typeface="Fira Sans Extra Condensed"/>
                  <a:sym typeface="Fira Sans Extra Condensed"/>
                </a:rPr>
                <a:t>Latency, </a:t>
              </a:r>
              <a:r>
                <a:rPr b="1" lang="en" sz="1300">
                  <a:latin typeface="Fira Sans Extra Condensed"/>
                  <a:ea typeface="Fira Sans Extra Condensed"/>
                  <a:cs typeface="Fira Sans Extra Condensed"/>
                  <a:sym typeface="Fira Sans Extra Condensed"/>
                </a:rPr>
                <a:t>Recommendation</a:t>
              </a:r>
              <a:r>
                <a:rPr b="1" lang="en" sz="1300">
                  <a:latin typeface="Fira Sans Extra Condensed"/>
                  <a:ea typeface="Fira Sans Extra Condensed"/>
                  <a:cs typeface="Fira Sans Extra Condensed"/>
                  <a:sym typeface="Fira Sans Extra Condensed"/>
                </a:rPr>
                <a:t> and Deployment</a:t>
              </a:r>
              <a:endParaRPr b="1" sz="1300">
                <a:solidFill>
                  <a:srgbClr val="000000"/>
                </a:solidFill>
                <a:latin typeface="Fira Sans Extra Condensed"/>
                <a:ea typeface="Fira Sans Extra Condensed"/>
                <a:cs typeface="Fira Sans Extra Condensed"/>
                <a:sym typeface="Fira Sans Extra Condensed"/>
              </a:endParaRPr>
            </a:p>
          </p:txBody>
        </p:sp>
        <p:sp>
          <p:nvSpPr>
            <p:cNvPr id="321" name="Google Shape;321;p15"/>
            <p:cNvSpPr txBox="1"/>
            <p:nvPr/>
          </p:nvSpPr>
          <p:spPr>
            <a:xfrm>
              <a:off x="457200" y="1512325"/>
              <a:ext cx="20610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Pruning , Quantization are carried out along with </a:t>
              </a:r>
              <a:r>
                <a:rPr lang="en" sz="1300">
                  <a:latin typeface="Fira Sans Extra Condensed"/>
                  <a:ea typeface="Fira Sans Extra Condensed"/>
                  <a:cs typeface="Fira Sans Extra Condensed"/>
                  <a:sym typeface="Fira Sans Extra Condensed"/>
                </a:rPr>
                <a:t>making</a:t>
              </a:r>
              <a:r>
                <a:rPr lang="en" sz="1300">
                  <a:latin typeface="Fira Sans Extra Condensed"/>
                  <a:ea typeface="Fira Sans Extra Condensed"/>
                  <a:cs typeface="Fira Sans Extra Condensed"/>
                  <a:sym typeface="Fira Sans Extra Condensed"/>
                </a:rPr>
                <a:t> a recommendation block</a:t>
              </a:r>
              <a:r>
                <a:rPr lang="en" sz="1300">
                  <a:latin typeface="Fira Sans Extra Condensed"/>
                  <a:ea typeface="Fira Sans Extra Condensed"/>
                  <a:cs typeface="Fira Sans Extra Condensed"/>
                  <a:sym typeface="Fira Sans Extra Condensed"/>
                </a:rPr>
                <a:t> </a:t>
              </a:r>
              <a:endParaRPr>
                <a:latin typeface="Roboto"/>
                <a:ea typeface="Roboto"/>
                <a:cs typeface="Roboto"/>
                <a:sym typeface="Roboto"/>
              </a:endParaRPr>
            </a:p>
          </p:txBody>
        </p:sp>
      </p:grpSp>
      <p:grpSp>
        <p:nvGrpSpPr>
          <p:cNvPr id="322" name="Google Shape;322;p15"/>
          <p:cNvGrpSpPr/>
          <p:nvPr/>
        </p:nvGrpSpPr>
        <p:grpSpPr>
          <a:xfrm>
            <a:off x="6737926" y="3865005"/>
            <a:ext cx="1948882" cy="866975"/>
            <a:chOff x="267902" y="916925"/>
            <a:chExt cx="2061000" cy="866975"/>
          </a:xfrm>
        </p:grpSpPr>
        <p:sp>
          <p:nvSpPr>
            <p:cNvPr id="323" name="Google Shape;323;p15"/>
            <p:cNvSpPr txBox="1"/>
            <p:nvPr/>
          </p:nvSpPr>
          <p:spPr>
            <a:xfrm>
              <a:off x="267902" y="916925"/>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Evaluate the model</a:t>
              </a:r>
              <a:endParaRPr b="1" sz="1800">
                <a:latin typeface="Fira Sans Extra Condensed"/>
                <a:ea typeface="Fira Sans Extra Condensed"/>
                <a:cs typeface="Fira Sans Extra Condensed"/>
                <a:sym typeface="Fira Sans Extra Condensed"/>
              </a:endParaRPr>
            </a:p>
          </p:txBody>
        </p:sp>
        <p:sp>
          <p:nvSpPr>
            <p:cNvPr id="324" name="Google Shape;324;p15"/>
            <p:cNvSpPr txBox="1"/>
            <p:nvPr/>
          </p:nvSpPr>
          <p:spPr>
            <a:xfrm>
              <a:off x="267902" y="1300900"/>
              <a:ext cx="20610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Compare accuracies , identify problems and test on Random data</a:t>
              </a:r>
              <a:endParaRPr>
                <a:latin typeface="Roboto"/>
                <a:ea typeface="Roboto"/>
                <a:cs typeface="Roboto"/>
                <a:sym typeface="Roboto"/>
              </a:endParaRPr>
            </a:p>
          </p:txBody>
        </p:sp>
      </p:grpSp>
      <p:grpSp>
        <p:nvGrpSpPr>
          <p:cNvPr id="325" name="Google Shape;325;p15"/>
          <p:cNvGrpSpPr/>
          <p:nvPr/>
        </p:nvGrpSpPr>
        <p:grpSpPr>
          <a:xfrm>
            <a:off x="1243322" y="3221070"/>
            <a:ext cx="376627" cy="358819"/>
            <a:chOff x="2430622" y="2290545"/>
            <a:chExt cx="376627" cy="358819"/>
          </a:xfrm>
        </p:grpSpPr>
        <p:sp>
          <p:nvSpPr>
            <p:cNvPr id="326" name="Google Shape;326;p15"/>
            <p:cNvSpPr/>
            <p:nvPr/>
          </p:nvSpPr>
          <p:spPr>
            <a:xfrm>
              <a:off x="2430622" y="2290545"/>
              <a:ext cx="269166" cy="327896"/>
            </a:xfrm>
            <a:custGeom>
              <a:rect b="b" l="l" r="r" t="t"/>
              <a:pathLst>
                <a:path extrusionOk="0" h="9575" w="786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2565993" y="2474852"/>
              <a:ext cx="241256" cy="174513"/>
            </a:xfrm>
            <a:custGeom>
              <a:rect b="b" l="l" r="r" t="t"/>
              <a:pathLst>
                <a:path extrusionOk="0" h="5096" w="7045">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8" name="Google Shape;328;p15"/>
          <p:cNvCxnSpPr>
            <a:stCxn id="289" idx="6"/>
            <a:endCxn id="287" idx="2"/>
          </p:cNvCxnSpPr>
          <p:nvPr/>
        </p:nvCxnSpPr>
        <p:spPr>
          <a:xfrm>
            <a:off x="1843988" y="1438313"/>
            <a:ext cx="2315700" cy="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15"/>
          <p:cNvCxnSpPr>
            <a:endCxn id="288" idx="2"/>
          </p:cNvCxnSpPr>
          <p:nvPr/>
        </p:nvCxnSpPr>
        <p:spPr>
          <a:xfrm>
            <a:off x="4946600" y="1480863"/>
            <a:ext cx="2503800" cy="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15"/>
          <p:cNvCxnSpPr>
            <a:stCxn id="286" idx="2"/>
          </p:cNvCxnSpPr>
          <p:nvPr/>
        </p:nvCxnSpPr>
        <p:spPr>
          <a:xfrm flipH="1">
            <a:off x="4985313" y="3400475"/>
            <a:ext cx="2324400" cy="10800"/>
          </a:xfrm>
          <a:prstGeom prst="straightConnector1">
            <a:avLst/>
          </a:prstGeom>
          <a:noFill/>
          <a:ln cap="flat" cmpd="sng" w="9525">
            <a:solidFill>
              <a:schemeClr val="dk2"/>
            </a:solidFill>
            <a:prstDash val="solid"/>
            <a:round/>
            <a:headEnd len="med" w="med" type="none"/>
            <a:tailEnd len="med" w="med" type="triangle"/>
          </a:ln>
        </p:spPr>
      </p:cxnSp>
      <p:grpSp>
        <p:nvGrpSpPr>
          <p:cNvPr id="331" name="Google Shape;331;p15"/>
          <p:cNvGrpSpPr/>
          <p:nvPr/>
        </p:nvGrpSpPr>
        <p:grpSpPr>
          <a:xfrm>
            <a:off x="7689685" y="1309554"/>
            <a:ext cx="360819" cy="355292"/>
            <a:chOff x="4781114" y="2878202"/>
            <a:chExt cx="360819" cy="355292"/>
          </a:xfrm>
        </p:grpSpPr>
        <p:sp>
          <p:nvSpPr>
            <p:cNvPr id="332" name="Google Shape;332;p15"/>
            <p:cNvSpPr/>
            <p:nvPr/>
          </p:nvSpPr>
          <p:spPr>
            <a:xfrm>
              <a:off x="4902990" y="2878202"/>
              <a:ext cx="116247" cy="110378"/>
            </a:xfrm>
            <a:custGeom>
              <a:rect b="b" l="l" r="r" t="t"/>
              <a:pathLst>
                <a:path extrusionOk="0" h="3235" w="3407">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4781114" y="3000522"/>
              <a:ext cx="115428" cy="110754"/>
            </a:xfrm>
            <a:custGeom>
              <a:rect b="b" l="l" r="r" t="t"/>
              <a:pathLst>
                <a:path extrusionOk="0" h="3246" w="3383">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5025686" y="3000522"/>
              <a:ext cx="116247" cy="110754"/>
            </a:xfrm>
            <a:custGeom>
              <a:rect b="b" l="l" r="r" t="t"/>
              <a:pathLst>
                <a:path extrusionOk="0" h="3246" w="3407">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4890707" y="3123081"/>
              <a:ext cx="122832" cy="110412"/>
            </a:xfrm>
            <a:custGeom>
              <a:rect b="b" l="l" r="r" t="t"/>
              <a:pathLst>
                <a:path extrusionOk="0" h="3236" w="360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4837958" y="2939277"/>
              <a:ext cx="57765" cy="53022"/>
            </a:xfrm>
            <a:custGeom>
              <a:rect b="b" l="l" r="r" t="t"/>
              <a:pathLst>
                <a:path extrusionOk="0" h="1554" w="1693">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5020841" y="3119499"/>
              <a:ext cx="58652" cy="53227"/>
            </a:xfrm>
            <a:custGeom>
              <a:rect b="b" l="l" r="r" t="t"/>
              <a:pathLst>
                <a:path extrusionOk="0" h="1560" w="1719">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4837855" y="3119499"/>
              <a:ext cx="58686" cy="53227"/>
            </a:xfrm>
            <a:custGeom>
              <a:rect b="b" l="l" r="r" t="t"/>
              <a:pathLst>
                <a:path extrusionOk="0" h="1560" w="172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5020841" y="2939277"/>
              <a:ext cx="57765" cy="53022"/>
            </a:xfrm>
            <a:custGeom>
              <a:rect b="b" l="l" r="r" t="t"/>
              <a:pathLst>
                <a:path extrusionOk="0" h="1554" w="1693">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5"/>
          <p:cNvSpPr/>
          <p:nvPr/>
        </p:nvSpPr>
        <p:spPr>
          <a:xfrm>
            <a:off x="7527042" y="3216497"/>
            <a:ext cx="390060" cy="365493"/>
          </a:xfrm>
          <a:custGeom>
            <a:rect b="b" l="l" r="r" t="t"/>
            <a:pathLst>
              <a:path extrusionOk="0" h="10712" w="11432">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15"/>
          <p:cNvCxnSpPr>
            <a:stCxn id="342" idx="2"/>
          </p:cNvCxnSpPr>
          <p:nvPr/>
        </p:nvCxnSpPr>
        <p:spPr>
          <a:xfrm flipH="1">
            <a:off x="1836225" y="3400463"/>
            <a:ext cx="2324400" cy="108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15"/>
          <p:cNvSpPr/>
          <p:nvPr/>
        </p:nvSpPr>
        <p:spPr>
          <a:xfrm>
            <a:off x="4160625" y="2988113"/>
            <a:ext cx="824700" cy="824700"/>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txBox="1"/>
          <p:nvPr/>
        </p:nvSpPr>
        <p:spPr>
          <a:xfrm>
            <a:off x="3597601" y="3907380"/>
            <a:ext cx="19488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Improve Model </a:t>
            </a:r>
            <a:endParaRPr b="1" sz="1800">
              <a:solidFill>
                <a:srgbClr val="000000"/>
              </a:solidFill>
              <a:latin typeface="Fira Sans Extra Condensed"/>
              <a:ea typeface="Fira Sans Extra Condensed"/>
              <a:cs typeface="Fira Sans Extra Condensed"/>
              <a:sym typeface="Fira Sans Extra Condensed"/>
            </a:endParaRPr>
          </a:p>
        </p:txBody>
      </p:sp>
      <p:sp>
        <p:nvSpPr>
          <p:cNvPr id="344" name="Google Shape;344;p15"/>
          <p:cNvSpPr txBox="1"/>
          <p:nvPr/>
        </p:nvSpPr>
        <p:spPr>
          <a:xfrm>
            <a:off x="3597601" y="4460393"/>
            <a:ext cx="19488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Cases of Overfitting, Underfitting, Accuracy , Generalisation are solved here</a:t>
            </a:r>
            <a:endParaRPr>
              <a:latin typeface="Roboto"/>
              <a:ea typeface="Roboto"/>
              <a:cs typeface="Roboto"/>
              <a:sym typeface="Roboto"/>
            </a:endParaRPr>
          </a:p>
        </p:txBody>
      </p:sp>
      <p:grpSp>
        <p:nvGrpSpPr>
          <p:cNvPr id="345" name="Google Shape;345;p15"/>
          <p:cNvGrpSpPr/>
          <p:nvPr/>
        </p:nvGrpSpPr>
        <p:grpSpPr>
          <a:xfrm>
            <a:off x="4192833" y="3010236"/>
            <a:ext cx="771000" cy="771000"/>
            <a:chOff x="5234624" y="2105013"/>
            <a:chExt cx="771000" cy="771000"/>
          </a:xfrm>
        </p:grpSpPr>
        <p:sp>
          <p:nvSpPr>
            <p:cNvPr id="346" name="Google Shape;346;p15"/>
            <p:cNvSpPr/>
            <p:nvPr/>
          </p:nvSpPr>
          <p:spPr>
            <a:xfrm>
              <a:off x="5234624" y="2105013"/>
              <a:ext cx="771000" cy="771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347" name="Google Shape;347;p15"/>
            <p:cNvGrpSpPr/>
            <p:nvPr/>
          </p:nvGrpSpPr>
          <p:grpSpPr>
            <a:xfrm>
              <a:off x="5442832" y="2312784"/>
              <a:ext cx="354599" cy="355453"/>
              <a:chOff x="-3771675" y="3971775"/>
              <a:chExt cx="291300" cy="292025"/>
            </a:xfrm>
          </p:grpSpPr>
          <p:sp>
            <p:nvSpPr>
              <p:cNvPr id="348" name="Google Shape;348;p15"/>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53" name="Google Shape;353;p15"/>
          <p:cNvCxnSpPr>
            <a:stCxn id="288" idx="6"/>
            <a:endCxn id="286" idx="6"/>
          </p:cNvCxnSpPr>
          <p:nvPr/>
        </p:nvCxnSpPr>
        <p:spPr>
          <a:xfrm flipH="1">
            <a:off x="8134400" y="1480863"/>
            <a:ext cx="140700" cy="1919700"/>
          </a:xfrm>
          <a:prstGeom prst="curvedConnector3">
            <a:avLst>
              <a:gd fmla="val -513753" name="adj1"/>
            </a:avLst>
          </a:prstGeom>
          <a:noFill/>
          <a:ln cap="flat" cmpd="sng" w="9525">
            <a:solidFill>
              <a:schemeClr val="dk1"/>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cxnSp>
        <p:nvCxnSpPr>
          <p:cNvPr id="358" name="Google Shape;358;p16"/>
          <p:cNvCxnSpPr>
            <a:stCxn id="359" idx="3"/>
            <a:endCxn id="360" idx="0"/>
          </p:cNvCxnSpPr>
          <p:nvPr/>
        </p:nvCxnSpPr>
        <p:spPr>
          <a:xfrm>
            <a:off x="2406040" y="1947610"/>
            <a:ext cx="5397000" cy="715200"/>
          </a:xfrm>
          <a:prstGeom prst="bentConnector2">
            <a:avLst/>
          </a:prstGeom>
          <a:noFill/>
          <a:ln cap="flat" cmpd="sng" w="9525">
            <a:solidFill>
              <a:schemeClr val="dk2"/>
            </a:solidFill>
            <a:prstDash val="solid"/>
            <a:round/>
            <a:headEnd len="med" w="med" type="none"/>
            <a:tailEnd len="med" w="med" type="triangle"/>
          </a:ln>
        </p:spPr>
      </p:cxnSp>
      <p:cxnSp>
        <p:nvCxnSpPr>
          <p:cNvPr id="361" name="Google Shape;361;p16"/>
          <p:cNvCxnSpPr>
            <a:stCxn id="362" idx="2"/>
            <a:endCxn id="363" idx="1"/>
          </p:cNvCxnSpPr>
          <p:nvPr/>
        </p:nvCxnSpPr>
        <p:spPr>
          <a:xfrm flipH="1" rot="-5400000">
            <a:off x="4069823" y="1653313"/>
            <a:ext cx="281100" cy="5236500"/>
          </a:xfrm>
          <a:prstGeom prst="bentConnector2">
            <a:avLst/>
          </a:prstGeom>
          <a:noFill/>
          <a:ln cap="flat" cmpd="sng" w="9525">
            <a:solidFill>
              <a:schemeClr val="dk2"/>
            </a:solidFill>
            <a:prstDash val="solid"/>
            <a:round/>
            <a:headEnd len="med" w="med" type="none"/>
            <a:tailEnd len="med" w="med" type="triangle"/>
          </a:ln>
        </p:spPr>
      </p:cxnSp>
      <p:sp>
        <p:nvSpPr>
          <p:cNvPr id="364" name="Google Shape;364;p16"/>
          <p:cNvSpPr/>
          <p:nvPr/>
        </p:nvSpPr>
        <p:spPr>
          <a:xfrm>
            <a:off x="3082350" y="1977225"/>
            <a:ext cx="2997300" cy="2839200"/>
          </a:xfrm>
          <a:prstGeom prst="ellipse">
            <a:avLst/>
          </a:prstGeom>
          <a:solidFill>
            <a:srgbClr val="E99B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3898138" y="1350860"/>
            <a:ext cx="1347900" cy="134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txBox="1"/>
          <p:nvPr>
            <p:ph type="title"/>
          </p:nvPr>
        </p:nvSpPr>
        <p:spPr>
          <a:xfrm>
            <a:off x="512500" y="30418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AUDIO  PRE-PROCESSING</a:t>
            </a:r>
            <a:endParaRPr/>
          </a:p>
        </p:txBody>
      </p:sp>
      <p:grpSp>
        <p:nvGrpSpPr>
          <p:cNvPr id="367" name="Google Shape;367;p16"/>
          <p:cNvGrpSpPr/>
          <p:nvPr/>
        </p:nvGrpSpPr>
        <p:grpSpPr>
          <a:xfrm>
            <a:off x="4076706" y="1521219"/>
            <a:ext cx="990758" cy="1007202"/>
            <a:chOff x="5142325" y="1951175"/>
            <a:chExt cx="1293925" cy="1315400"/>
          </a:xfrm>
        </p:grpSpPr>
        <p:sp>
          <p:nvSpPr>
            <p:cNvPr id="368" name="Google Shape;368;p16"/>
            <p:cNvSpPr/>
            <p:nvPr/>
          </p:nvSpPr>
          <p:spPr>
            <a:xfrm>
              <a:off x="5933850" y="2137850"/>
              <a:ext cx="168775" cy="239200"/>
            </a:xfrm>
            <a:custGeom>
              <a:rect b="b" l="l" r="r" t="t"/>
              <a:pathLst>
                <a:path extrusionOk="0" h="9568" w="6751">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5831700" y="1979025"/>
              <a:ext cx="90325" cy="399625"/>
            </a:xfrm>
            <a:custGeom>
              <a:rect b="b" l="l" r="r" t="t"/>
              <a:pathLst>
                <a:path extrusionOk="0" h="15985" w="3613">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5705225" y="2077975"/>
              <a:ext cx="36525" cy="299075"/>
            </a:xfrm>
            <a:custGeom>
              <a:rect b="b" l="l" r="r" t="t"/>
              <a:pathLst>
                <a:path extrusionOk="0" h="11963" w="1461">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5426975" y="1967500"/>
              <a:ext cx="169725" cy="395800"/>
            </a:xfrm>
            <a:custGeom>
              <a:rect b="b" l="l" r="r" t="t"/>
              <a:pathLst>
                <a:path extrusionOk="0" h="15832" w="6789">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5231975" y="2259525"/>
              <a:ext cx="309025" cy="126175"/>
            </a:xfrm>
            <a:custGeom>
              <a:rect b="b" l="l" r="r" t="t"/>
              <a:pathLst>
                <a:path extrusionOk="0" h="5047" w="12361">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5158325" y="2470850"/>
              <a:ext cx="382675" cy="36200"/>
            </a:xfrm>
            <a:custGeom>
              <a:rect b="b" l="l" r="r" t="t"/>
              <a:pathLst>
                <a:path extrusionOk="0" h="1448" w="15307">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5319400" y="2638950"/>
              <a:ext cx="221600" cy="36525"/>
            </a:xfrm>
            <a:custGeom>
              <a:rect b="b" l="l" r="r" t="t"/>
              <a:pathLst>
                <a:path extrusionOk="0" h="1461" w="8864">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5158325" y="2740775"/>
              <a:ext cx="382675" cy="119450"/>
            </a:xfrm>
            <a:custGeom>
              <a:rect b="b" l="l" r="r" t="t"/>
              <a:pathLst>
                <a:path extrusionOk="0" h="4778" w="15307">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5575225" y="2823700"/>
              <a:ext cx="36525" cy="173575"/>
            </a:xfrm>
            <a:custGeom>
              <a:rect b="b" l="l" r="r" t="t"/>
              <a:pathLst>
                <a:path extrusionOk="0" h="6943" w="1461">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5575225" y="2823700"/>
              <a:ext cx="129700" cy="426525"/>
            </a:xfrm>
            <a:custGeom>
              <a:rect b="b" l="l" r="r" t="t"/>
              <a:pathLst>
                <a:path extrusionOk="0" h="17061" w="5188">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5787850" y="2823700"/>
              <a:ext cx="36525" cy="274750"/>
            </a:xfrm>
            <a:custGeom>
              <a:rect b="b" l="l" r="r" t="t"/>
              <a:pathLst>
                <a:path extrusionOk="0" h="10990" w="1461">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5933850" y="2823700"/>
              <a:ext cx="150525" cy="332400"/>
            </a:xfrm>
            <a:custGeom>
              <a:rect b="b" l="l" r="r" t="t"/>
              <a:pathLst>
                <a:path extrusionOk="0" h="13296" w="6021">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6016775" y="2268800"/>
              <a:ext cx="313500" cy="149875"/>
            </a:xfrm>
            <a:custGeom>
              <a:rect b="b" l="l" r="r" t="t"/>
              <a:pathLst>
                <a:path extrusionOk="0" h="5995" w="1254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6016775" y="2474700"/>
              <a:ext cx="403150" cy="123300"/>
            </a:xfrm>
            <a:custGeom>
              <a:rect b="b" l="l" r="r" t="t"/>
              <a:pathLst>
                <a:path extrusionOk="0" h="4932" w="16126">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6016775" y="2606925"/>
              <a:ext cx="313500" cy="211675"/>
            </a:xfrm>
            <a:custGeom>
              <a:rect b="b" l="l" r="r" t="t"/>
              <a:pathLst>
                <a:path extrusionOk="0" h="8467" w="1254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6016775" y="2740775"/>
              <a:ext cx="143475" cy="36525"/>
            </a:xfrm>
            <a:custGeom>
              <a:rect b="b" l="l" r="r" t="t"/>
              <a:pathLst>
                <a:path extrusionOk="0" h="1461" w="5739">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5142325" y="2807375"/>
              <a:ext cx="68875" cy="68875"/>
            </a:xfrm>
            <a:custGeom>
              <a:rect b="b" l="l" r="r" t="t"/>
              <a:pathLst>
                <a:path extrusionOk="0" h="2755" w="2755">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5303075" y="2622625"/>
              <a:ext cx="69175" cy="69175"/>
            </a:xfrm>
            <a:custGeom>
              <a:rect b="b" l="l" r="r" t="t"/>
              <a:pathLst>
                <a:path extrusionOk="0" h="2767" w="2767">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5142325" y="2454525"/>
              <a:ext cx="68875" cy="68850"/>
            </a:xfrm>
            <a:custGeom>
              <a:rect b="b" l="l" r="r" t="t"/>
              <a:pathLst>
                <a:path extrusionOk="0" h="2754" w="2755">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5215650" y="2243200"/>
              <a:ext cx="69175" cy="69175"/>
            </a:xfrm>
            <a:custGeom>
              <a:rect b="b" l="l" r="r" t="t"/>
              <a:pathLst>
                <a:path extrusionOk="0" h="2767" w="2767">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5410650" y="1951175"/>
              <a:ext cx="68875" cy="69175"/>
            </a:xfrm>
            <a:custGeom>
              <a:rect b="b" l="l" r="r" t="t"/>
              <a:pathLst>
                <a:path extrusionOk="0" h="2767" w="2755">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5688900" y="2061625"/>
              <a:ext cx="68875" cy="68875"/>
            </a:xfrm>
            <a:custGeom>
              <a:rect b="b" l="l" r="r" t="t"/>
              <a:pathLst>
                <a:path extrusionOk="0" h="2755" w="2755">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5869500" y="1962700"/>
              <a:ext cx="68850" cy="69175"/>
            </a:xfrm>
            <a:custGeom>
              <a:rect b="b" l="l" r="r" t="t"/>
              <a:pathLst>
                <a:path extrusionOk="0" h="2767" w="2754">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6049750" y="2121525"/>
              <a:ext cx="69200" cy="68850"/>
            </a:xfrm>
            <a:custGeom>
              <a:rect b="b" l="l" r="r" t="t"/>
              <a:pathLst>
                <a:path extrusionOk="0" h="2754" w="2768">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6277425" y="2252475"/>
              <a:ext cx="69175" cy="69175"/>
            </a:xfrm>
            <a:custGeom>
              <a:rect b="b" l="l" r="r" t="t"/>
              <a:pathLst>
                <a:path extrusionOk="0" h="2767" w="2767">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6367400" y="2545125"/>
              <a:ext cx="68850" cy="69200"/>
            </a:xfrm>
            <a:custGeom>
              <a:rect b="b" l="l" r="r" t="t"/>
              <a:pathLst>
                <a:path extrusionOk="0" h="2768" w="2754">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6277425" y="2766075"/>
              <a:ext cx="69175" cy="68875"/>
            </a:xfrm>
            <a:custGeom>
              <a:rect b="b" l="l" r="r" t="t"/>
              <a:pathLst>
                <a:path extrusionOk="0" h="2755" w="2767">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6104525" y="2724450"/>
              <a:ext cx="68850" cy="69175"/>
            </a:xfrm>
            <a:custGeom>
              <a:rect b="b" l="l" r="r" t="t"/>
              <a:pathLst>
                <a:path extrusionOk="0" h="2767" w="2754">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6031500" y="3103250"/>
              <a:ext cx="68875" cy="69175"/>
            </a:xfrm>
            <a:custGeom>
              <a:rect b="b" l="l" r="r" t="t"/>
              <a:pathLst>
                <a:path extrusionOk="0" h="2767" w="2755">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5771500" y="3045925"/>
              <a:ext cx="69200" cy="68875"/>
            </a:xfrm>
            <a:custGeom>
              <a:rect b="b" l="l" r="r" t="t"/>
              <a:pathLst>
                <a:path extrusionOk="0" h="2755" w="2768">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5558900" y="3197700"/>
              <a:ext cx="69175" cy="68875"/>
            </a:xfrm>
            <a:custGeom>
              <a:rect b="b" l="l" r="r" t="t"/>
              <a:pathLst>
                <a:path extrusionOk="0" h="2755" w="2767">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5558900" y="2944750"/>
              <a:ext cx="69175" cy="68850"/>
            </a:xfrm>
            <a:custGeom>
              <a:rect b="b" l="l" r="r" t="t"/>
              <a:pathLst>
                <a:path extrusionOk="0" h="2754" w="2767">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5527200" y="2346925"/>
              <a:ext cx="524175" cy="524200"/>
            </a:xfrm>
            <a:custGeom>
              <a:rect b="b" l="l" r="r" t="t"/>
              <a:pathLst>
                <a:path extrusionOk="0" h="20968" w="20967">
                  <a:moveTo>
                    <a:pt x="1" y="1"/>
                  </a:moveTo>
                  <a:lnTo>
                    <a:pt x="1" y="20967"/>
                  </a:lnTo>
                  <a:lnTo>
                    <a:pt x="20967" y="20967"/>
                  </a:lnTo>
                  <a:lnTo>
                    <a:pt x="209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5527200" y="2346925"/>
              <a:ext cx="261950" cy="524200"/>
            </a:xfrm>
            <a:custGeom>
              <a:rect b="b" l="l" r="r" t="t"/>
              <a:pathLst>
                <a:path extrusionOk="0" h="20968" w="10478">
                  <a:moveTo>
                    <a:pt x="1" y="1"/>
                  </a:moveTo>
                  <a:lnTo>
                    <a:pt x="1" y="20967"/>
                  </a:lnTo>
                  <a:lnTo>
                    <a:pt x="10477" y="1047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5789125" y="2346925"/>
              <a:ext cx="262250" cy="524200"/>
            </a:xfrm>
            <a:custGeom>
              <a:rect b="b" l="l" r="r" t="t"/>
              <a:pathLst>
                <a:path extrusionOk="0" h="20968" w="10490">
                  <a:moveTo>
                    <a:pt x="10490" y="1"/>
                  </a:moveTo>
                  <a:lnTo>
                    <a:pt x="0" y="10478"/>
                  </a:lnTo>
                  <a:lnTo>
                    <a:pt x="10490" y="20967"/>
                  </a:lnTo>
                  <a:lnTo>
                    <a:pt x="104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5622300" y="2442025"/>
              <a:ext cx="334000" cy="333675"/>
            </a:xfrm>
            <a:custGeom>
              <a:rect b="b" l="l" r="r" t="t"/>
              <a:pathLst>
                <a:path extrusionOk="0" h="13347" w="13360">
                  <a:moveTo>
                    <a:pt x="0" y="1"/>
                  </a:moveTo>
                  <a:lnTo>
                    <a:pt x="0" y="13347"/>
                  </a:lnTo>
                  <a:lnTo>
                    <a:pt x="13359" y="13347"/>
                  </a:lnTo>
                  <a:lnTo>
                    <a:pt x="13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6"/>
          <p:cNvGrpSpPr/>
          <p:nvPr/>
        </p:nvGrpSpPr>
        <p:grpSpPr>
          <a:xfrm>
            <a:off x="3171100" y="3118391"/>
            <a:ext cx="2787440" cy="1056809"/>
            <a:chOff x="6095" y="959300"/>
            <a:chExt cx="2947800" cy="1056809"/>
          </a:xfrm>
        </p:grpSpPr>
        <p:sp>
          <p:nvSpPr>
            <p:cNvPr id="405" name="Google Shape;405;p16"/>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Fira Sans Extra Condensed"/>
                  <a:ea typeface="Fira Sans Extra Condensed"/>
                  <a:cs typeface="Fira Sans Extra Condensed"/>
                  <a:sym typeface="Fira Sans Extra Condensed"/>
                </a:rPr>
                <a:t>MFCC feature</a:t>
              </a:r>
              <a:endParaRPr b="1" sz="2100">
                <a:solidFill>
                  <a:srgbClr val="000000"/>
                </a:solidFill>
                <a:latin typeface="Fira Sans Extra Condensed"/>
                <a:ea typeface="Fira Sans Extra Condensed"/>
                <a:cs typeface="Fira Sans Extra Condensed"/>
                <a:sym typeface="Fira Sans Extra Condensed"/>
              </a:endParaRPr>
            </a:p>
          </p:txBody>
        </p:sp>
        <p:sp>
          <p:nvSpPr>
            <p:cNvPr id="406" name="Google Shape;406;p16"/>
            <p:cNvSpPr txBox="1"/>
            <p:nvPr/>
          </p:nvSpPr>
          <p:spPr>
            <a:xfrm>
              <a:off x="6095" y="1300909"/>
              <a:ext cx="2947800" cy="7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100">
                  <a:latin typeface="Fira Sans Extra Condensed"/>
                  <a:ea typeface="Fira Sans Extra Condensed"/>
                  <a:cs typeface="Fira Sans Extra Condensed"/>
                  <a:sym typeface="Fira Sans Extra Condensed"/>
                </a:rPr>
                <a:t>The mel frequency cepstral coefficients of a signal are a small set of features (usually 10-20) which concisely describe the overall shape of spectral envelope.</a:t>
              </a:r>
              <a:endParaRPr sz="1100">
                <a:solidFill>
                  <a:srgbClr val="000000"/>
                </a:solidFill>
                <a:latin typeface="Fira Sans Extra Condensed"/>
                <a:ea typeface="Fira Sans Extra Condensed"/>
                <a:cs typeface="Fira Sans Extra Condensed"/>
                <a:sym typeface="Fira Sans Extra Condensed"/>
              </a:endParaRPr>
            </a:p>
          </p:txBody>
        </p:sp>
      </p:grpSp>
      <p:grpSp>
        <p:nvGrpSpPr>
          <p:cNvPr id="407" name="Google Shape;407;p16"/>
          <p:cNvGrpSpPr/>
          <p:nvPr/>
        </p:nvGrpSpPr>
        <p:grpSpPr>
          <a:xfrm>
            <a:off x="102022" y="2665070"/>
            <a:ext cx="2980202" cy="1465943"/>
            <a:chOff x="81590" y="959300"/>
            <a:chExt cx="3245700" cy="1465943"/>
          </a:xfrm>
        </p:grpSpPr>
        <p:sp>
          <p:nvSpPr>
            <p:cNvPr id="408" name="Google Shape;408;p16"/>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62" name="Google Shape;362;p16"/>
            <p:cNvSpPr txBox="1"/>
            <p:nvPr/>
          </p:nvSpPr>
          <p:spPr>
            <a:xfrm>
              <a:off x="81590" y="1258843"/>
              <a:ext cx="3245700" cy="116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Decompose complex periodic sound wave as a sum of sine waves oscillating at different frequencies.Fourier Transform converts Time Domain Dependency Waveform ( Amplitude vs Time ) into Frequency Domain Dependency ( Amplitude vs Frequency ).</a:t>
              </a:r>
              <a:endParaRPr>
                <a:latin typeface="Roboto"/>
                <a:ea typeface="Roboto"/>
                <a:cs typeface="Roboto"/>
                <a:sym typeface="Roboto"/>
              </a:endParaRPr>
            </a:p>
          </p:txBody>
        </p:sp>
      </p:grpSp>
      <p:grpSp>
        <p:nvGrpSpPr>
          <p:cNvPr id="409" name="Google Shape;409;p16"/>
          <p:cNvGrpSpPr/>
          <p:nvPr/>
        </p:nvGrpSpPr>
        <p:grpSpPr>
          <a:xfrm>
            <a:off x="6396750" y="2662825"/>
            <a:ext cx="2812404" cy="1166300"/>
            <a:chOff x="96417" y="2087417"/>
            <a:chExt cx="2974200" cy="1166300"/>
          </a:xfrm>
        </p:grpSpPr>
        <p:sp>
          <p:nvSpPr>
            <p:cNvPr id="360" name="Google Shape;360;p16"/>
            <p:cNvSpPr txBox="1"/>
            <p:nvPr/>
          </p:nvSpPr>
          <p:spPr>
            <a:xfrm>
              <a:off x="96417" y="2087417"/>
              <a:ext cx="2974200" cy="33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Short Time Fourier transform(STFT)</a:t>
              </a:r>
              <a:endParaRPr b="1">
                <a:solidFill>
                  <a:srgbClr val="000000"/>
                </a:solidFill>
                <a:latin typeface="Fira Sans Extra Condensed"/>
                <a:ea typeface="Fira Sans Extra Condensed"/>
                <a:cs typeface="Fira Sans Extra Condensed"/>
                <a:sym typeface="Fira Sans Extra Condensed"/>
              </a:endParaRPr>
            </a:p>
          </p:txBody>
        </p:sp>
        <p:sp>
          <p:nvSpPr>
            <p:cNvPr id="410" name="Google Shape;410;p16"/>
            <p:cNvSpPr txBox="1"/>
            <p:nvPr/>
          </p:nvSpPr>
          <p:spPr>
            <a:xfrm>
              <a:off x="96417" y="2429017"/>
              <a:ext cx="2974200" cy="824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computes several FFT at different time intervals.So it preserves time information STFT produces a spectogram(time +frequency+magnitude).</a:t>
              </a:r>
              <a:endParaRPr>
                <a:latin typeface="Roboto"/>
                <a:ea typeface="Roboto"/>
                <a:cs typeface="Roboto"/>
                <a:sym typeface="Roboto"/>
              </a:endParaRPr>
            </a:p>
          </p:txBody>
        </p:sp>
      </p:grpSp>
      <p:sp>
        <p:nvSpPr>
          <p:cNvPr id="359" name="Google Shape;359;p16"/>
          <p:cNvSpPr/>
          <p:nvPr/>
        </p:nvSpPr>
        <p:spPr>
          <a:xfrm>
            <a:off x="457240" y="1800010"/>
            <a:ext cx="1948800" cy="295200"/>
          </a:xfrm>
          <a:prstGeom prst="roundRect">
            <a:avLst>
              <a:gd fmla="val 500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Input</a:t>
            </a:r>
            <a:r>
              <a:rPr b="1" lang="en" sz="1800">
                <a:solidFill>
                  <a:schemeClr val="lt1"/>
                </a:solidFill>
                <a:latin typeface="Fira Sans Extra Condensed"/>
                <a:ea typeface="Fira Sans Extra Condensed"/>
                <a:cs typeface="Fira Sans Extra Condensed"/>
                <a:sym typeface="Fira Sans Extra Condensed"/>
              </a:rPr>
              <a:t> Sound File</a:t>
            </a:r>
            <a:endParaRPr>
              <a:solidFill>
                <a:schemeClr val="lt1"/>
              </a:solidFill>
            </a:endParaRPr>
          </a:p>
        </p:txBody>
      </p:sp>
      <p:sp>
        <p:nvSpPr>
          <p:cNvPr id="363" name="Google Shape;363;p16"/>
          <p:cNvSpPr/>
          <p:nvPr/>
        </p:nvSpPr>
        <p:spPr>
          <a:xfrm>
            <a:off x="6828538" y="4264595"/>
            <a:ext cx="1948800" cy="295200"/>
          </a:xfrm>
          <a:prstGeom prst="roundRect">
            <a:avLst>
              <a:gd fmla="val 50000"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Output</a:t>
            </a:r>
            <a:r>
              <a:rPr b="1" lang="en" sz="1800">
                <a:solidFill>
                  <a:schemeClr val="lt1"/>
                </a:solidFill>
                <a:latin typeface="Fira Sans Extra Condensed"/>
                <a:ea typeface="Fira Sans Extra Condensed"/>
                <a:cs typeface="Fira Sans Extra Condensed"/>
                <a:sym typeface="Fira Sans Extra Condensed"/>
              </a:rPr>
              <a:t> MFCC  </a:t>
            </a:r>
            <a:endParaRPr>
              <a:solidFill>
                <a:schemeClr val="lt1"/>
              </a:solidFill>
            </a:endParaRPr>
          </a:p>
        </p:txBody>
      </p:sp>
      <p:cxnSp>
        <p:nvCxnSpPr>
          <p:cNvPr id="411" name="Google Shape;411;p16"/>
          <p:cNvCxnSpPr>
            <a:stCxn id="359" idx="2"/>
            <a:endCxn id="412" idx="0"/>
          </p:cNvCxnSpPr>
          <p:nvPr/>
        </p:nvCxnSpPr>
        <p:spPr>
          <a:xfrm flipH="1" rot="-5400000">
            <a:off x="1276240" y="2250610"/>
            <a:ext cx="469200" cy="158400"/>
          </a:xfrm>
          <a:prstGeom prst="bentConnector3">
            <a:avLst>
              <a:gd fmla="val 50002" name="adj1"/>
            </a:avLst>
          </a:prstGeom>
          <a:noFill/>
          <a:ln cap="flat" cmpd="sng" w="9525">
            <a:solidFill>
              <a:schemeClr val="dk2"/>
            </a:solidFill>
            <a:prstDash val="solid"/>
            <a:round/>
            <a:headEnd len="med" w="med" type="none"/>
            <a:tailEnd len="med" w="med" type="oval"/>
          </a:ln>
        </p:spPr>
      </p:cxnSp>
      <p:cxnSp>
        <p:nvCxnSpPr>
          <p:cNvPr id="413" name="Google Shape;413;p16"/>
          <p:cNvCxnSpPr>
            <a:stCxn id="363" idx="0"/>
            <a:endCxn id="410" idx="2"/>
          </p:cNvCxnSpPr>
          <p:nvPr/>
        </p:nvCxnSpPr>
        <p:spPr>
          <a:xfrm rot="-5400000">
            <a:off x="7585438" y="4046495"/>
            <a:ext cx="435600" cy="600"/>
          </a:xfrm>
          <a:prstGeom prst="bentConnector3">
            <a:avLst>
              <a:gd fmla="val 49985" name="adj1"/>
            </a:avLst>
          </a:prstGeom>
          <a:noFill/>
          <a:ln cap="flat" cmpd="sng" w="9525">
            <a:solidFill>
              <a:schemeClr val="dk2"/>
            </a:solidFill>
            <a:prstDash val="solid"/>
            <a:round/>
            <a:headEnd len="med" w="med" type="none"/>
            <a:tailEnd len="med" w="med" type="oval"/>
          </a:ln>
        </p:spPr>
      </p:cxnSp>
      <p:sp>
        <p:nvSpPr>
          <p:cNvPr id="414" name="Google Shape;414;p16"/>
          <p:cNvSpPr txBox="1"/>
          <p:nvPr/>
        </p:nvSpPr>
        <p:spPr>
          <a:xfrm>
            <a:off x="540098" y="695663"/>
            <a:ext cx="81744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rgbClr val="212121"/>
                </a:solidFill>
                <a:highlight>
                  <a:schemeClr val="lt1"/>
                </a:highlight>
                <a:latin typeface="Fira Sans Extra Condensed"/>
                <a:ea typeface="Fira Sans Extra Condensed"/>
                <a:cs typeface="Fira Sans Extra Condensed"/>
                <a:sym typeface="Fira Sans Extra Condensed"/>
              </a:rPr>
              <a:t>To start with we first load Audio files through librosa and get signal ( numpy array of amplitude +1 to -1) and sample rate ( sample rate is the number of samples per second that are taken of  a waveform to create discrete digital signal)</a:t>
            </a:r>
            <a:endParaRPr sz="1500">
              <a:solidFill>
                <a:srgbClr val="001633"/>
              </a:solidFill>
              <a:latin typeface="Fira Sans Extra Condensed"/>
              <a:ea typeface="Fira Sans Extra Condensed"/>
              <a:cs typeface="Fira Sans Extra Condensed"/>
              <a:sym typeface="Fira Sans Extra Condensed"/>
            </a:endParaRPr>
          </a:p>
        </p:txBody>
      </p:sp>
      <p:sp>
        <p:nvSpPr>
          <p:cNvPr id="412" name="Google Shape;412;p16"/>
          <p:cNvSpPr txBox="1"/>
          <p:nvPr/>
        </p:nvSpPr>
        <p:spPr>
          <a:xfrm>
            <a:off x="91332" y="2564425"/>
            <a:ext cx="2997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Fourier transform(FT)</a:t>
            </a:r>
            <a:endParaRPr/>
          </a:p>
        </p:txBody>
      </p:sp>
      <p:grpSp>
        <p:nvGrpSpPr>
          <p:cNvPr id="415" name="Google Shape;415;p16"/>
          <p:cNvGrpSpPr/>
          <p:nvPr/>
        </p:nvGrpSpPr>
        <p:grpSpPr>
          <a:xfrm rot="5400738">
            <a:off x="1180381" y="1382129"/>
            <a:ext cx="478777" cy="332595"/>
            <a:chOff x="4920150" y="1977875"/>
            <a:chExt cx="68525" cy="33800"/>
          </a:xfrm>
        </p:grpSpPr>
        <p:sp>
          <p:nvSpPr>
            <p:cNvPr id="416" name="Google Shape;416;p16"/>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16"/>
          <p:cNvGrpSpPr/>
          <p:nvPr/>
        </p:nvGrpSpPr>
        <p:grpSpPr>
          <a:xfrm rot="5400703">
            <a:off x="7638263" y="4643674"/>
            <a:ext cx="435600" cy="267862"/>
            <a:chOff x="4920150" y="1977875"/>
            <a:chExt cx="68525" cy="33800"/>
          </a:xfrm>
        </p:grpSpPr>
        <p:sp>
          <p:nvSpPr>
            <p:cNvPr id="420" name="Google Shape;420;p16"/>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7"/>
          <p:cNvSpPr txBox="1"/>
          <p:nvPr>
            <p:ph type="title"/>
          </p:nvPr>
        </p:nvSpPr>
        <p:spPr>
          <a:xfrm>
            <a:off x="-12" y="23545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Our Primary Model Structure</a:t>
            </a:r>
            <a:endParaRPr/>
          </a:p>
        </p:txBody>
      </p:sp>
      <p:grpSp>
        <p:nvGrpSpPr>
          <p:cNvPr id="428" name="Google Shape;428;p17"/>
          <p:cNvGrpSpPr/>
          <p:nvPr/>
        </p:nvGrpSpPr>
        <p:grpSpPr>
          <a:xfrm>
            <a:off x="2851389" y="1421589"/>
            <a:ext cx="944684" cy="646295"/>
            <a:chOff x="951975" y="315800"/>
            <a:chExt cx="5860325" cy="4933550"/>
          </a:xfrm>
        </p:grpSpPr>
        <p:sp>
          <p:nvSpPr>
            <p:cNvPr id="429" name="Google Shape;429;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17"/>
          <p:cNvGrpSpPr/>
          <p:nvPr/>
        </p:nvGrpSpPr>
        <p:grpSpPr>
          <a:xfrm>
            <a:off x="201691" y="1265828"/>
            <a:ext cx="944878" cy="802050"/>
            <a:chOff x="3358399" y="3285485"/>
            <a:chExt cx="2363377" cy="1047062"/>
          </a:xfrm>
        </p:grpSpPr>
        <p:grpSp>
          <p:nvGrpSpPr>
            <p:cNvPr id="438" name="Google Shape;438;p17"/>
            <p:cNvGrpSpPr/>
            <p:nvPr/>
          </p:nvGrpSpPr>
          <p:grpSpPr>
            <a:xfrm>
              <a:off x="3358412" y="3285485"/>
              <a:ext cx="2363244" cy="139500"/>
              <a:chOff x="3358412" y="3285485"/>
              <a:chExt cx="2363244" cy="139500"/>
            </a:xfrm>
          </p:grpSpPr>
          <p:sp>
            <p:nvSpPr>
              <p:cNvPr id="439" name="Google Shape;439;p17"/>
              <p:cNvSpPr/>
              <p:nvPr/>
            </p:nvSpPr>
            <p:spPr>
              <a:xfrm>
                <a:off x="3358412" y="3285485"/>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0" name="Google Shape;440;p17"/>
              <p:cNvSpPr/>
              <p:nvPr/>
            </p:nvSpPr>
            <p:spPr>
              <a:xfrm>
                <a:off x="3838898" y="3285485"/>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1" name="Google Shape;441;p17"/>
              <p:cNvSpPr/>
              <p:nvPr/>
            </p:nvSpPr>
            <p:spPr>
              <a:xfrm>
                <a:off x="4319384" y="3285485"/>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2" name="Google Shape;442;p17"/>
              <p:cNvSpPr/>
              <p:nvPr/>
            </p:nvSpPr>
            <p:spPr>
              <a:xfrm>
                <a:off x="4799870" y="3285485"/>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3" name="Google Shape;443;p17"/>
              <p:cNvSpPr/>
              <p:nvPr/>
            </p:nvSpPr>
            <p:spPr>
              <a:xfrm>
                <a:off x="5280356" y="3285485"/>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444" name="Google Shape;444;p17"/>
            <p:cNvGrpSpPr/>
            <p:nvPr/>
          </p:nvGrpSpPr>
          <p:grpSpPr>
            <a:xfrm>
              <a:off x="3358412" y="3466996"/>
              <a:ext cx="2363244" cy="139500"/>
              <a:chOff x="3358412" y="3466996"/>
              <a:chExt cx="2363244" cy="139500"/>
            </a:xfrm>
          </p:grpSpPr>
          <p:sp>
            <p:nvSpPr>
              <p:cNvPr id="445" name="Google Shape;445;p17"/>
              <p:cNvSpPr/>
              <p:nvPr/>
            </p:nvSpPr>
            <p:spPr>
              <a:xfrm>
                <a:off x="3358412" y="3466996"/>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6" name="Google Shape;446;p17"/>
              <p:cNvSpPr/>
              <p:nvPr/>
            </p:nvSpPr>
            <p:spPr>
              <a:xfrm>
                <a:off x="3838898" y="3466996"/>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7" name="Google Shape;447;p17"/>
              <p:cNvSpPr/>
              <p:nvPr/>
            </p:nvSpPr>
            <p:spPr>
              <a:xfrm>
                <a:off x="4319384" y="3466996"/>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8" name="Google Shape;448;p17"/>
              <p:cNvSpPr/>
              <p:nvPr/>
            </p:nvSpPr>
            <p:spPr>
              <a:xfrm>
                <a:off x="4799870" y="3466996"/>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49" name="Google Shape;449;p17"/>
              <p:cNvSpPr/>
              <p:nvPr/>
            </p:nvSpPr>
            <p:spPr>
              <a:xfrm>
                <a:off x="5280356" y="3466996"/>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450" name="Google Shape;450;p17"/>
            <p:cNvGrpSpPr/>
            <p:nvPr/>
          </p:nvGrpSpPr>
          <p:grpSpPr>
            <a:xfrm>
              <a:off x="3358412" y="3648507"/>
              <a:ext cx="2363244" cy="139500"/>
              <a:chOff x="3358412" y="3648507"/>
              <a:chExt cx="2363244" cy="139500"/>
            </a:xfrm>
          </p:grpSpPr>
          <p:sp>
            <p:nvSpPr>
              <p:cNvPr id="451" name="Google Shape;451;p17"/>
              <p:cNvSpPr/>
              <p:nvPr/>
            </p:nvSpPr>
            <p:spPr>
              <a:xfrm>
                <a:off x="3358412" y="3648507"/>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2" name="Google Shape;452;p17"/>
              <p:cNvSpPr/>
              <p:nvPr/>
            </p:nvSpPr>
            <p:spPr>
              <a:xfrm>
                <a:off x="3838898" y="3648507"/>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3" name="Google Shape;453;p17"/>
              <p:cNvSpPr/>
              <p:nvPr/>
            </p:nvSpPr>
            <p:spPr>
              <a:xfrm>
                <a:off x="4319384" y="3648507"/>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4" name="Google Shape;454;p17"/>
              <p:cNvSpPr/>
              <p:nvPr/>
            </p:nvSpPr>
            <p:spPr>
              <a:xfrm>
                <a:off x="4799870" y="3648507"/>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5" name="Google Shape;455;p17"/>
              <p:cNvSpPr/>
              <p:nvPr/>
            </p:nvSpPr>
            <p:spPr>
              <a:xfrm>
                <a:off x="5280356" y="3648507"/>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456" name="Google Shape;456;p17"/>
            <p:cNvGrpSpPr/>
            <p:nvPr/>
          </p:nvGrpSpPr>
          <p:grpSpPr>
            <a:xfrm>
              <a:off x="3358412" y="3830018"/>
              <a:ext cx="2363244" cy="139500"/>
              <a:chOff x="3358412" y="3830018"/>
              <a:chExt cx="2363244" cy="139500"/>
            </a:xfrm>
          </p:grpSpPr>
          <p:sp>
            <p:nvSpPr>
              <p:cNvPr id="457" name="Google Shape;457;p17"/>
              <p:cNvSpPr/>
              <p:nvPr/>
            </p:nvSpPr>
            <p:spPr>
              <a:xfrm>
                <a:off x="3358412" y="3830018"/>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8" name="Google Shape;458;p17"/>
              <p:cNvSpPr/>
              <p:nvPr/>
            </p:nvSpPr>
            <p:spPr>
              <a:xfrm>
                <a:off x="3838898" y="3830018"/>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59" name="Google Shape;459;p17"/>
              <p:cNvSpPr/>
              <p:nvPr/>
            </p:nvSpPr>
            <p:spPr>
              <a:xfrm>
                <a:off x="4319384" y="3830018"/>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0" name="Google Shape;460;p17"/>
              <p:cNvSpPr/>
              <p:nvPr/>
            </p:nvSpPr>
            <p:spPr>
              <a:xfrm>
                <a:off x="4799870" y="3830018"/>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1" name="Google Shape;461;p17"/>
              <p:cNvSpPr/>
              <p:nvPr/>
            </p:nvSpPr>
            <p:spPr>
              <a:xfrm>
                <a:off x="5280356" y="3830018"/>
                <a:ext cx="441300" cy="139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462" name="Google Shape;462;p17"/>
            <p:cNvGrpSpPr/>
            <p:nvPr/>
          </p:nvGrpSpPr>
          <p:grpSpPr>
            <a:xfrm>
              <a:off x="3358399" y="4011514"/>
              <a:ext cx="2363377" cy="139537"/>
              <a:chOff x="3294800" y="4134603"/>
              <a:chExt cx="2638876" cy="152400"/>
            </a:xfrm>
          </p:grpSpPr>
          <p:sp>
            <p:nvSpPr>
              <p:cNvPr id="463" name="Google Shape;463;p17"/>
              <p:cNvSpPr/>
              <p:nvPr/>
            </p:nvSpPr>
            <p:spPr>
              <a:xfrm>
                <a:off x="3294800"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4" name="Google Shape;464;p17"/>
              <p:cNvSpPr/>
              <p:nvPr/>
            </p:nvSpPr>
            <p:spPr>
              <a:xfrm>
                <a:off x="3831294"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5" name="Google Shape;465;p17"/>
              <p:cNvSpPr/>
              <p:nvPr/>
            </p:nvSpPr>
            <p:spPr>
              <a:xfrm>
                <a:off x="4367788"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6" name="Google Shape;466;p17"/>
              <p:cNvSpPr/>
              <p:nvPr/>
            </p:nvSpPr>
            <p:spPr>
              <a:xfrm>
                <a:off x="4904282"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7" name="Google Shape;467;p17"/>
              <p:cNvSpPr/>
              <p:nvPr/>
            </p:nvSpPr>
            <p:spPr>
              <a:xfrm>
                <a:off x="5440776"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nvGrpSpPr>
            <p:cNvPr id="468" name="Google Shape;468;p17"/>
            <p:cNvGrpSpPr/>
            <p:nvPr/>
          </p:nvGrpSpPr>
          <p:grpSpPr>
            <a:xfrm>
              <a:off x="3358399" y="4193010"/>
              <a:ext cx="2363377" cy="139537"/>
              <a:chOff x="3294800" y="4134603"/>
              <a:chExt cx="2638876" cy="152400"/>
            </a:xfrm>
          </p:grpSpPr>
          <p:sp>
            <p:nvSpPr>
              <p:cNvPr id="469" name="Google Shape;469;p17"/>
              <p:cNvSpPr/>
              <p:nvPr/>
            </p:nvSpPr>
            <p:spPr>
              <a:xfrm>
                <a:off x="3294800"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0" name="Google Shape;470;p17"/>
              <p:cNvSpPr/>
              <p:nvPr/>
            </p:nvSpPr>
            <p:spPr>
              <a:xfrm>
                <a:off x="3831294"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1" name="Google Shape;471;p17"/>
              <p:cNvSpPr/>
              <p:nvPr/>
            </p:nvSpPr>
            <p:spPr>
              <a:xfrm>
                <a:off x="4367788"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2" name="Google Shape;472;p17"/>
              <p:cNvSpPr/>
              <p:nvPr/>
            </p:nvSpPr>
            <p:spPr>
              <a:xfrm>
                <a:off x="4904282"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3" name="Google Shape;473;p17"/>
              <p:cNvSpPr/>
              <p:nvPr/>
            </p:nvSpPr>
            <p:spPr>
              <a:xfrm>
                <a:off x="5440776" y="4134603"/>
                <a:ext cx="492900" cy="152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grpSp>
      <p:grpSp>
        <p:nvGrpSpPr>
          <p:cNvPr id="474" name="Google Shape;474;p17"/>
          <p:cNvGrpSpPr/>
          <p:nvPr/>
        </p:nvGrpSpPr>
        <p:grpSpPr>
          <a:xfrm rot="5400703">
            <a:off x="450813" y="866749"/>
            <a:ext cx="435600" cy="267862"/>
            <a:chOff x="4920150" y="1977875"/>
            <a:chExt cx="68525" cy="33800"/>
          </a:xfrm>
        </p:grpSpPr>
        <p:sp>
          <p:nvSpPr>
            <p:cNvPr id="475" name="Google Shape;475;p17"/>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FF99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FF99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FF99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7"/>
          <p:cNvSpPr/>
          <p:nvPr/>
        </p:nvSpPr>
        <p:spPr>
          <a:xfrm>
            <a:off x="1317675" y="1264153"/>
            <a:ext cx="1318375" cy="54873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79" name="Google Shape;479;p17"/>
          <p:cNvSpPr txBox="1"/>
          <p:nvPr/>
        </p:nvSpPr>
        <p:spPr>
          <a:xfrm>
            <a:off x="1471262" y="1217737"/>
            <a:ext cx="105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32 Channels of (3,3)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(1,1) Stride</a:t>
            </a:r>
            <a:endParaRPr b="1" sz="1000">
              <a:latin typeface="Roboto"/>
              <a:ea typeface="Roboto"/>
              <a:cs typeface="Roboto"/>
              <a:sym typeface="Roboto"/>
            </a:endParaRPr>
          </a:p>
        </p:txBody>
      </p:sp>
      <p:sp>
        <p:nvSpPr>
          <p:cNvPr id="480" name="Google Shape;480;p17"/>
          <p:cNvSpPr txBox="1"/>
          <p:nvPr/>
        </p:nvSpPr>
        <p:spPr>
          <a:xfrm>
            <a:off x="1634700" y="1812891"/>
            <a:ext cx="6444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L2=0.01</a:t>
            </a:r>
            <a:endParaRPr b="1" sz="900">
              <a:latin typeface="Roboto"/>
              <a:ea typeface="Roboto"/>
              <a:cs typeface="Roboto"/>
              <a:sym typeface="Roboto"/>
            </a:endParaRPr>
          </a:p>
          <a:p>
            <a:pPr indent="0" lvl="0" marL="0" rtl="0" algn="l">
              <a:spcBef>
                <a:spcPts val="0"/>
              </a:spcBef>
              <a:spcAft>
                <a:spcPts val="0"/>
              </a:spcAft>
              <a:buNone/>
            </a:pPr>
            <a:r>
              <a:rPr b="1" lang="en" sz="900">
                <a:latin typeface="Roboto"/>
                <a:ea typeface="Roboto"/>
                <a:cs typeface="Roboto"/>
                <a:sym typeface="Roboto"/>
              </a:rPr>
              <a:t>ReLU</a:t>
            </a:r>
            <a:endParaRPr b="1" sz="900">
              <a:latin typeface="Roboto"/>
              <a:ea typeface="Roboto"/>
              <a:cs typeface="Roboto"/>
              <a:sym typeface="Roboto"/>
            </a:endParaRPr>
          </a:p>
        </p:txBody>
      </p:sp>
      <p:sp>
        <p:nvSpPr>
          <p:cNvPr id="481" name="Google Shape;481;p17"/>
          <p:cNvSpPr txBox="1"/>
          <p:nvPr/>
        </p:nvSpPr>
        <p:spPr>
          <a:xfrm>
            <a:off x="280101" y="2022015"/>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(130,13,1)</a:t>
            </a:r>
            <a:endParaRPr b="1" sz="1000">
              <a:latin typeface="Roboto"/>
              <a:ea typeface="Roboto"/>
              <a:cs typeface="Roboto"/>
              <a:sym typeface="Roboto"/>
            </a:endParaRPr>
          </a:p>
        </p:txBody>
      </p:sp>
      <p:sp>
        <p:nvSpPr>
          <p:cNvPr id="482" name="Google Shape;482;p17"/>
          <p:cNvSpPr txBox="1"/>
          <p:nvPr/>
        </p:nvSpPr>
        <p:spPr>
          <a:xfrm>
            <a:off x="3015690" y="884028"/>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Conv2D</a:t>
            </a:r>
            <a:endParaRPr b="1" sz="1000">
              <a:latin typeface="Roboto"/>
              <a:ea typeface="Roboto"/>
              <a:cs typeface="Roboto"/>
              <a:sym typeface="Roboto"/>
            </a:endParaRPr>
          </a:p>
        </p:txBody>
      </p:sp>
      <p:sp>
        <p:nvSpPr>
          <p:cNvPr id="483" name="Google Shape;483;p17"/>
          <p:cNvSpPr txBox="1"/>
          <p:nvPr/>
        </p:nvSpPr>
        <p:spPr>
          <a:xfrm>
            <a:off x="7781901" y="4267228"/>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 </a:t>
            </a:r>
            <a:r>
              <a:rPr b="1" lang="en" sz="1000">
                <a:latin typeface="Roboto"/>
                <a:ea typeface="Roboto"/>
                <a:cs typeface="Roboto"/>
                <a:sym typeface="Roboto"/>
              </a:rPr>
              <a:t>Dropout</a:t>
            </a:r>
            <a:endParaRPr b="1" sz="1000">
              <a:latin typeface="Roboto"/>
              <a:ea typeface="Roboto"/>
              <a:cs typeface="Roboto"/>
              <a:sym typeface="Roboto"/>
            </a:endParaRPr>
          </a:p>
        </p:txBody>
      </p:sp>
      <p:sp>
        <p:nvSpPr>
          <p:cNvPr id="484" name="Google Shape;484;p17"/>
          <p:cNvSpPr txBox="1"/>
          <p:nvPr/>
        </p:nvSpPr>
        <p:spPr>
          <a:xfrm>
            <a:off x="6906064" y="60878"/>
            <a:ext cx="777000" cy="338700"/>
          </a:xfrm>
          <a:prstGeom prst="rect">
            <a:avLst/>
          </a:prstGeom>
          <a:noFill/>
          <a:ln cap="flat" cmpd="sng" w="19050">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Flatten</a:t>
            </a:r>
            <a:endParaRPr b="1" sz="1000">
              <a:latin typeface="Roboto"/>
              <a:ea typeface="Roboto"/>
              <a:cs typeface="Roboto"/>
              <a:sym typeface="Roboto"/>
            </a:endParaRPr>
          </a:p>
        </p:txBody>
      </p:sp>
      <p:sp>
        <p:nvSpPr>
          <p:cNvPr id="485" name="Google Shape;485;p17"/>
          <p:cNvSpPr txBox="1"/>
          <p:nvPr/>
        </p:nvSpPr>
        <p:spPr>
          <a:xfrm>
            <a:off x="5090250" y="816125"/>
            <a:ext cx="131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Max Pooling</a:t>
            </a:r>
            <a:endParaRPr b="1" sz="1000">
              <a:latin typeface="Roboto"/>
              <a:ea typeface="Roboto"/>
              <a:cs typeface="Roboto"/>
              <a:sym typeface="Roboto"/>
            </a:endParaRPr>
          </a:p>
          <a:p>
            <a:pPr indent="0" lvl="0" marL="0" rtl="0" algn="ctr">
              <a:spcBef>
                <a:spcPts val="0"/>
              </a:spcBef>
              <a:spcAft>
                <a:spcPts val="0"/>
              </a:spcAft>
              <a:buNone/>
            </a:pPr>
            <a:r>
              <a:rPr b="1" lang="en" sz="1000">
                <a:latin typeface="Roboto"/>
                <a:ea typeface="Roboto"/>
                <a:cs typeface="Roboto"/>
                <a:sym typeface="Roboto"/>
              </a:rPr>
              <a:t>&amp; Batch Normalisation</a:t>
            </a:r>
            <a:endParaRPr b="1" sz="1000">
              <a:latin typeface="Roboto"/>
              <a:ea typeface="Roboto"/>
              <a:cs typeface="Roboto"/>
              <a:sym typeface="Roboto"/>
            </a:endParaRPr>
          </a:p>
        </p:txBody>
      </p:sp>
      <p:sp>
        <p:nvSpPr>
          <p:cNvPr id="486" name="Google Shape;486;p17"/>
          <p:cNvSpPr txBox="1"/>
          <p:nvPr/>
        </p:nvSpPr>
        <p:spPr>
          <a:xfrm>
            <a:off x="2848418" y="2058928"/>
            <a:ext cx="113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(128, 11, 32)</a:t>
            </a:r>
            <a:endParaRPr b="1" sz="1000">
              <a:latin typeface="Roboto"/>
              <a:ea typeface="Roboto"/>
              <a:cs typeface="Roboto"/>
              <a:sym typeface="Roboto"/>
            </a:endParaRPr>
          </a:p>
        </p:txBody>
      </p:sp>
      <p:sp>
        <p:nvSpPr>
          <p:cNvPr id="487" name="Google Shape;487;p17"/>
          <p:cNvSpPr/>
          <p:nvPr/>
        </p:nvSpPr>
        <p:spPr>
          <a:xfrm>
            <a:off x="4011400" y="1338250"/>
            <a:ext cx="1204491" cy="548748"/>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8" name="Google Shape;488;p17"/>
          <p:cNvSpPr txBox="1"/>
          <p:nvPr/>
        </p:nvSpPr>
        <p:spPr>
          <a:xfrm>
            <a:off x="4164985" y="1355992"/>
            <a:ext cx="10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(2,2) Stride</a:t>
            </a:r>
            <a:endParaRPr b="1" sz="1000">
              <a:latin typeface="Roboto"/>
              <a:ea typeface="Roboto"/>
              <a:cs typeface="Roboto"/>
              <a:sym typeface="Roboto"/>
            </a:endParaRPr>
          </a:p>
        </p:txBody>
      </p:sp>
      <p:sp>
        <p:nvSpPr>
          <p:cNvPr id="489" name="Google Shape;489;p17"/>
          <p:cNvSpPr txBox="1"/>
          <p:nvPr/>
        </p:nvSpPr>
        <p:spPr>
          <a:xfrm>
            <a:off x="5408354" y="2005471"/>
            <a:ext cx="88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( 64, 6, 32)</a:t>
            </a:r>
            <a:endParaRPr b="1" sz="1000">
              <a:latin typeface="Roboto"/>
              <a:ea typeface="Roboto"/>
              <a:cs typeface="Roboto"/>
              <a:sym typeface="Roboto"/>
            </a:endParaRPr>
          </a:p>
        </p:txBody>
      </p:sp>
      <p:grpSp>
        <p:nvGrpSpPr>
          <p:cNvPr id="490" name="Google Shape;490;p17"/>
          <p:cNvGrpSpPr/>
          <p:nvPr/>
        </p:nvGrpSpPr>
        <p:grpSpPr>
          <a:xfrm>
            <a:off x="5474037" y="1465130"/>
            <a:ext cx="644636" cy="548611"/>
            <a:chOff x="951975" y="315800"/>
            <a:chExt cx="5860325" cy="4933550"/>
          </a:xfrm>
        </p:grpSpPr>
        <p:sp>
          <p:nvSpPr>
            <p:cNvPr id="491" name="Google Shape;491;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7"/>
          <p:cNvGrpSpPr/>
          <p:nvPr/>
        </p:nvGrpSpPr>
        <p:grpSpPr>
          <a:xfrm>
            <a:off x="2789939" y="2843489"/>
            <a:ext cx="944684" cy="646295"/>
            <a:chOff x="951975" y="315800"/>
            <a:chExt cx="5860325" cy="4933550"/>
          </a:xfrm>
        </p:grpSpPr>
        <p:sp>
          <p:nvSpPr>
            <p:cNvPr id="500" name="Google Shape;500;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17"/>
          <p:cNvSpPr/>
          <p:nvPr/>
        </p:nvSpPr>
        <p:spPr>
          <a:xfrm>
            <a:off x="1330308" y="2686053"/>
            <a:ext cx="1318375" cy="54873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9" name="Google Shape;509;p17"/>
          <p:cNvSpPr txBox="1"/>
          <p:nvPr/>
        </p:nvSpPr>
        <p:spPr>
          <a:xfrm>
            <a:off x="1483895" y="2639637"/>
            <a:ext cx="105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32 Channels of (3,3)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(1,1) Stride</a:t>
            </a:r>
            <a:endParaRPr b="1" sz="1000">
              <a:latin typeface="Roboto"/>
              <a:ea typeface="Roboto"/>
              <a:cs typeface="Roboto"/>
              <a:sym typeface="Roboto"/>
            </a:endParaRPr>
          </a:p>
        </p:txBody>
      </p:sp>
      <p:sp>
        <p:nvSpPr>
          <p:cNvPr id="510" name="Google Shape;510;p17"/>
          <p:cNvSpPr txBox="1"/>
          <p:nvPr/>
        </p:nvSpPr>
        <p:spPr>
          <a:xfrm>
            <a:off x="1647332" y="3234787"/>
            <a:ext cx="6444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L2=0.01</a:t>
            </a:r>
            <a:endParaRPr b="1" sz="900">
              <a:latin typeface="Roboto"/>
              <a:ea typeface="Roboto"/>
              <a:cs typeface="Roboto"/>
              <a:sym typeface="Roboto"/>
            </a:endParaRPr>
          </a:p>
          <a:p>
            <a:pPr indent="0" lvl="0" marL="0" rtl="0" algn="l">
              <a:spcBef>
                <a:spcPts val="0"/>
              </a:spcBef>
              <a:spcAft>
                <a:spcPts val="0"/>
              </a:spcAft>
              <a:buNone/>
            </a:pPr>
            <a:r>
              <a:rPr b="1" lang="en" sz="900">
                <a:latin typeface="Roboto"/>
                <a:ea typeface="Roboto"/>
                <a:cs typeface="Roboto"/>
                <a:sym typeface="Roboto"/>
              </a:rPr>
              <a:t>ReLU</a:t>
            </a:r>
            <a:endParaRPr b="1" sz="900">
              <a:latin typeface="Roboto"/>
              <a:ea typeface="Roboto"/>
              <a:cs typeface="Roboto"/>
              <a:sym typeface="Roboto"/>
            </a:endParaRPr>
          </a:p>
        </p:txBody>
      </p:sp>
      <p:sp>
        <p:nvSpPr>
          <p:cNvPr id="511" name="Google Shape;511;p17"/>
          <p:cNvSpPr txBox="1"/>
          <p:nvPr/>
        </p:nvSpPr>
        <p:spPr>
          <a:xfrm>
            <a:off x="2954240" y="2348701"/>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Conv2D</a:t>
            </a:r>
            <a:endParaRPr b="1" sz="1000">
              <a:latin typeface="Roboto"/>
              <a:ea typeface="Roboto"/>
              <a:cs typeface="Roboto"/>
              <a:sym typeface="Roboto"/>
            </a:endParaRPr>
          </a:p>
        </p:txBody>
      </p:sp>
      <p:sp>
        <p:nvSpPr>
          <p:cNvPr id="512" name="Google Shape;512;p17"/>
          <p:cNvSpPr txBox="1"/>
          <p:nvPr/>
        </p:nvSpPr>
        <p:spPr>
          <a:xfrm>
            <a:off x="2837073" y="3489775"/>
            <a:ext cx="82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(62, 4, 32)</a:t>
            </a:r>
            <a:endParaRPr b="1" sz="1000">
              <a:latin typeface="Roboto"/>
              <a:ea typeface="Roboto"/>
              <a:cs typeface="Roboto"/>
              <a:sym typeface="Roboto"/>
            </a:endParaRPr>
          </a:p>
        </p:txBody>
      </p:sp>
      <p:sp>
        <p:nvSpPr>
          <p:cNvPr id="513" name="Google Shape;513;p17"/>
          <p:cNvSpPr/>
          <p:nvPr/>
        </p:nvSpPr>
        <p:spPr>
          <a:xfrm>
            <a:off x="3949950" y="2760150"/>
            <a:ext cx="1204491" cy="548748"/>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14" name="Google Shape;514;p17"/>
          <p:cNvSpPr txBox="1"/>
          <p:nvPr/>
        </p:nvSpPr>
        <p:spPr>
          <a:xfrm>
            <a:off x="4103535" y="2777892"/>
            <a:ext cx="10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(2,2) Stride</a:t>
            </a:r>
            <a:endParaRPr b="1" sz="1000">
              <a:latin typeface="Roboto"/>
              <a:ea typeface="Roboto"/>
              <a:cs typeface="Roboto"/>
              <a:sym typeface="Roboto"/>
            </a:endParaRPr>
          </a:p>
        </p:txBody>
      </p:sp>
      <p:sp>
        <p:nvSpPr>
          <p:cNvPr id="515" name="Google Shape;515;p17"/>
          <p:cNvSpPr txBox="1"/>
          <p:nvPr/>
        </p:nvSpPr>
        <p:spPr>
          <a:xfrm>
            <a:off x="4393975" y="3308875"/>
            <a:ext cx="267900" cy="323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P</a:t>
            </a:r>
            <a:endParaRPr b="1" sz="900">
              <a:latin typeface="Roboto"/>
              <a:ea typeface="Roboto"/>
              <a:cs typeface="Roboto"/>
              <a:sym typeface="Roboto"/>
            </a:endParaRPr>
          </a:p>
        </p:txBody>
      </p:sp>
      <p:sp>
        <p:nvSpPr>
          <p:cNvPr id="516" name="Google Shape;516;p17"/>
          <p:cNvSpPr txBox="1"/>
          <p:nvPr/>
        </p:nvSpPr>
        <p:spPr>
          <a:xfrm>
            <a:off x="5346904" y="3427371"/>
            <a:ext cx="88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(31, 2, 32)</a:t>
            </a:r>
            <a:endParaRPr b="1" sz="1000">
              <a:latin typeface="Roboto"/>
              <a:ea typeface="Roboto"/>
              <a:cs typeface="Roboto"/>
              <a:sym typeface="Roboto"/>
            </a:endParaRPr>
          </a:p>
        </p:txBody>
      </p:sp>
      <p:grpSp>
        <p:nvGrpSpPr>
          <p:cNvPr id="517" name="Google Shape;517;p17"/>
          <p:cNvGrpSpPr/>
          <p:nvPr/>
        </p:nvGrpSpPr>
        <p:grpSpPr>
          <a:xfrm>
            <a:off x="5455360" y="2887030"/>
            <a:ext cx="644636" cy="548611"/>
            <a:chOff x="951975" y="315800"/>
            <a:chExt cx="5860325" cy="4933550"/>
          </a:xfrm>
        </p:grpSpPr>
        <p:sp>
          <p:nvSpPr>
            <p:cNvPr id="518" name="Google Shape;518;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17"/>
          <p:cNvGrpSpPr/>
          <p:nvPr/>
        </p:nvGrpSpPr>
        <p:grpSpPr>
          <a:xfrm>
            <a:off x="2772420" y="4196277"/>
            <a:ext cx="944684" cy="646295"/>
            <a:chOff x="951975" y="315800"/>
            <a:chExt cx="5860325" cy="4933550"/>
          </a:xfrm>
        </p:grpSpPr>
        <p:sp>
          <p:nvSpPr>
            <p:cNvPr id="527" name="Google Shape;527;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17"/>
          <p:cNvSpPr/>
          <p:nvPr/>
        </p:nvSpPr>
        <p:spPr>
          <a:xfrm>
            <a:off x="1333956" y="4028258"/>
            <a:ext cx="1318375" cy="54873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36" name="Google Shape;536;p17"/>
          <p:cNvSpPr txBox="1"/>
          <p:nvPr/>
        </p:nvSpPr>
        <p:spPr>
          <a:xfrm>
            <a:off x="1487544" y="3981842"/>
            <a:ext cx="1050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32 Channels of (3,3)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(1,1) Stride</a:t>
            </a:r>
            <a:endParaRPr b="1" sz="1000">
              <a:latin typeface="Roboto"/>
              <a:ea typeface="Roboto"/>
              <a:cs typeface="Roboto"/>
              <a:sym typeface="Roboto"/>
            </a:endParaRPr>
          </a:p>
        </p:txBody>
      </p:sp>
      <p:sp>
        <p:nvSpPr>
          <p:cNvPr id="537" name="Google Shape;537;p17"/>
          <p:cNvSpPr txBox="1"/>
          <p:nvPr/>
        </p:nvSpPr>
        <p:spPr>
          <a:xfrm>
            <a:off x="1650980" y="4576992"/>
            <a:ext cx="644400" cy="461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L2=0.01</a:t>
            </a:r>
            <a:endParaRPr b="1" sz="900">
              <a:latin typeface="Roboto"/>
              <a:ea typeface="Roboto"/>
              <a:cs typeface="Roboto"/>
              <a:sym typeface="Roboto"/>
            </a:endParaRPr>
          </a:p>
          <a:p>
            <a:pPr indent="0" lvl="0" marL="0" rtl="0" algn="l">
              <a:spcBef>
                <a:spcPts val="0"/>
              </a:spcBef>
              <a:spcAft>
                <a:spcPts val="0"/>
              </a:spcAft>
              <a:buNone/>
            </a:pPr>
            <a:r>
              <a:rPr b="1" lang="en" sz="900">
                <a:latin typeface="Roboto"/>
                <a:ea typeface="Roboto"/>
                <a:cs typeface="Roboto"/>
                <a:sym typeface="Roboto"/>
              </a:rPr>
              <a:t>ReLU</a:t>
            </a:r>
            <a:endParaRPr b="1" sz="900">
              <a:latin typeface="Roboto"/>
              <a:ea typeface="Roboto"/>
              <a:cs typeface="Roboto"/>
              <a:sym typeface="Roboto"/>
            </a:endParaRPr>
          </a:p>
        </p:txBody>
      </p:sp>
      <p:sp>
        <p:nvSpPr>
          <p:cNvPr id="538" name="Google Shape;538;p17"/>
          <p:cNvSpPr txBox="1"/>
          <p:nvPr/>
        </p:nvSpPr>
        <p:spPr>
          <a:xfrm>
            <a:off x="2936722" y="3722876"/>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Conv2D</a:t>
            </a:r>
            <a:endParaRPr b="1" sz="1000">
              <a:latin typeface="Roboto"/>
              <a:ea typeface="Roboto"/>
              <a:cs typeface="Roboto"/>
              <a:sym typeface="Roboto"/>
            </a:endParaRPr>
          </a:p>
        </p:txBody>
      </p:sp>
      <p:sp>
        <p:nvSpPr>
          <p:cNvPr id="539" name="Google Shape;539;p17"/>
          <p:cNvSpPr txBox="1"/>
          <p:nvPr/>
        </p:nvSpPr>
        <p:spPr>
          <a:xfrm>
            <a:off x="2808662" y="4801308"/>
            <a:ext cx="113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( 30, 1, 32)</a:t>
            </a:r>
            <a:endParaRPr b="1" sz="1000">
              <a:latin typeface="Roboto"/>
              <a:ea typeface="Roboto"/>
              <a:cs typeface="Roboto"/>
              <a:sym typeface="Roboto"/>
            </a:endParaRPr>
          </a:p>
        </p:txBody>
      </p:sp>
      <p:sp>
        <p:nvSpPr>
          <p:cNvPr id="540" name="Google Shape;540;p17"/>
          <p:cNvSpPr/>
          <p:nvPr/>
        </p:nvSpPr>
        <p:spPr>
          <a:xfrm>
            <a:off x="3932431" y="4112938"/>
            <a:ext cx="1204491" cy="548748"/>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41" name="Google Shape;541;p17"/>
          <p:cNvSpPr txBox="1"/>
          <p:nvPr/>
        </p:nvSpPr>
        <p:spPr>
          <a:xfrm>
            <a:off x="4086017" y="4130681"/>
            <a:ext cx="10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(3,3) Filters</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(2,2) Stride</a:t>
            </a:r>
            <a:endParaRPr b="1" sz="1000">
              <a:latin typeface="Roboto"/>
              <a:ea typeface="Roboto"/>
              <a:cs typeface="Roboto"/>
              <a:sym typeface="Roboto"/>
            </a:endParaRPr>
          </a:p>
        </p:txBody>
      </p:sp>
      <p:sp>
        <p:nvSpPr>
          <p:cNvPr id="542" name="Google Shape;542;p17"/>
          <p:cNvSpPr txBox="1"/>
          <p:nvPr/>
        </p:nvSpPr>
        <p:spPr>
          <a:xfrm>
            <a:off x="95675" y="62625"/>
            <a:ext cx="1050900" cy="492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Roboto"/>
                <a:ea typeface="Roboto"/>
                <a:cs typeface="Roboto"/>
                <a:sym typeface="Roboto"/>
              </a:rPr>
              <a:t>Padding=same ( if needed)(P)</a:t>
            </a:r>
            <a:endParaRPr b="1" sz="1000">
              <a:solidFill>
                <a:schemeClr val="dk1"/>
              </a:solidFill>
              <a:latin typeface="Roboto"/>
              <a:ea typeface="Roboto"/>
              <a:cs typeface="Roboto"/>
              <a:sym typeface="Roboto"/>
            </a:endParaRPr>
          </a:p>
        </p:txBody>
      </p:sp>
      <p:sp>
        <p:nvSpPr>
          <p:cNvPr id="543" name="Google Shape;543;p17"/>
          <p:cNvSpPr txBox="1"/>
          <p:nvPr/>
        </p:nvSpPr>
        <p:spPr>
          <a:xfrm>
            <a:off x="5329385" y="4780160"/>
            <a:ext cx="88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 (15, 1, 32)</a:t>
            </a:r>
            <a:endParaRPr b="1" sz="1000">
              <a:latin typeface="Roboto"/>
              <a:ea typeface="Roboto"/>
              <a:cs typeface="Roboto"/>
              <a:sym typeface="Roboto"/>
            </a:endParaRPr>
          </a:p>
        </p:txBody>
      </p:sp>
      <p:grpSp>
        <p:nvGrpSpPr>
          <p:cNvPr id="544" name="Google Shape;544;p17"/>
          <p:cNvGrpSpPr/>
          <p:nvPr/>
        </p:nvGrpSpPr>
        <p:grpSpPr>
          <a:xfrm>
            <a:off x="5437842" y="4239818"/>
            <a:ext cx="644636" cy="548611"/>
            <a:chOff x="951975" y="315800"/>
            <a:chExt cx="5860325" cy="4933550"/>
          </a:xfrm>
        </p:grpSpPr>
        <p:sp>
          <p:nvSpPr>
            <p:cNvPr id="545" name="Google Shape;545;p17"/>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19050">
              <a:solidFill>
                <a:schemeClr val="dk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17"/>
          <p:cNvSpPr txBox="1"/>
          <p:nvPr/>
        </p:nvSpPr>
        <p:spPr>
          <a:xfrm>
            <a:off x="5090238" y="3631963"/>
            <a:ext cx="131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Max Pooling</a:t>
            </a:r>
            <a:endParaRPr b="1" sz="1000">
              <a:latin typeface="Roboto"/>
              <a:ea typeface="Roboto"/>
              <a:cs typeface="Roboto"/>
              <a:sym typeface="Roboto"/>
            </a:endParaRPr>
          </a:p>
          <a:p>
            <a:pPr indent="0" lvl="0" marL="0" rtl="0" algn="ctr">
              <a:spcBef>
                <a:spcPts val="0"/>
              </a:spcBef>
              <a:spcAft>
                <a:spcPts val="0"/>
              </a:spcAft>
              <a:buNone/>
            </a:pPr>
            <a:r>
              <a:rPr b="1" lang="en" sz="1000">
                <a:latin typeface="Roboto"/>
                <a:ea typeface="Roboto"/>
                <a:cs typeface="Roboto"/>
                <a:sym typeface="Roboto"/>
              </a:rPr>
              <a:t>&amp; Batch Normalisation</a:t>
            </a:r>
            <a:endParaRPr b="1" sz="1000">
              <a:latin typeface="Roboto"/>
              <a:ea typeface="Roboto"/>
              <a:cs typeface="Roboto"/>
              <a:sym typeface="Roboto"/>
            </a:endParaRPr>
          </a:p>
        </p:txBody>
      </p:sp>
      <p:sp>
        <p:nvSpPr>
          <p:cNvPr id="554" name="Google Shape;554;p17"/>
          <p:cNvSpPr txBox="1"/>
          <p:nvPr/>
        </p:nvSpPr>
        <p:spPr>
          <a:xfrm>
            <a:off x="5120188" y="2333938"/>
            <a:ext cx="131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Max Pooling</a:t>
            </a:r>
            <a:endParaRPr b="1" sz="1000">
              <a:latin typeface="Roboto"/>
              <a:ea typeface="Roboto"/>
              <a:cs typeface="Roboto"/>
              <a:sym typeface="Roboto"/>
            </a:endParaRPr>
          </a:p>
          <a:p>
            <a:pPr indent="0" lvl="0" marL="0" rtl="0" algn="ctr">
              <a:spcBef>
                <a:spcPts val="0"/>
              </a:spcBef>
              <a:spcAft>
                <a:spcPts val="0"/>
              </a:spcAft>
              <a:buNone/>
            </a:pPr>
            <a:r>
              <a:rPr b="1" lang="en" sz="1000">
                <a:latin typeface="Roboto"/>
                <a:ea typeface="Roboto"/>
                <a:cs typeface="Roboto"/>
                <a:sym typeface="Roboto"/>
              </a:rPr>
              <a:t>&amp; Batch Normalisation</a:t>
            </a:r>
            <a:endParaRPr b="1" sz="1000">
              <a:latin typeface="Roboto"/>
              <a:ea typeface="Roboto"/>
              <a:cs typeface="Roboto"/>
              <a:sym typeface="Roboto"/>
            </a:endParaRPr>
          </a:p>
        </p:txBody>
      </p:sp>
      <p:sp>
        <p:nvSpPr>
          <p:cNvPr id="555" name="Google Shape;555;p17"/>
          <p:cNvSpPr txBox="1"/>
          <p:nvPr/>
        </p:nvSpPr>
        <p:spPr>
          <a:xfrm>
            <a:off x="4514625" y="1888592"/>
            <a:ext cx="267900" cy="323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P</a:t>
            </a:r>
            <a:endParaRPr b="1" sz="900">
              <a:latin typeface="Roboto"/>
              <a:ea typeface="Roboto"/>
              <a:cs typeface="Roboto"/>
              <a:sym typeface="Roboto"/>
            </a:endParaRPr>
          </a:p>
        </p:txBody>
      </p:sp>
      <p:sp>
        <p:nvSpPr>
          <p:cNvPr id="556" name="Google Shape;556;p17"/>
          <p:cNvSpPr txBox="1"/>
          <p:nvPr/>
        </p:nvSpPr>
        <p:spPr>
          <a:xfrm>
            <a:off x="4423608" y="4663542"/>
            <a:ext cx="267900" cy="323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P</a:t>
            </a:r>
            <a:endParaRPr b="1" sz="900">
              <a:latin typeface="Roboto"/>
              <a:ea typeface="Roboto"/>
              <a:cs typeface="Roboto"/>
              <a:sym typeface="Roboto"/>
            </a:endParaRPr>
          </a:p>
        </p:txBody>
      </p:sp>
      <p:sp>
        <p:nvSpPr>
          <p:cNvPr id="557" name="Google Shape;557;p17"/>
          <p:cNvSpPr/>
          <p:nvPr/>
        </p:nvSpPr>
        <p:spPr>
          <a:xfrm>
            <a:off x="1256225" y="892250"/>
            <a:ext cx="5085300" cy="1508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1220650" y="3733475"/>
            <a:ext cx="5218200" cy="13881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7"/>
          <p:cNvSpPr/>
          <p:nvPr/>
        </p:nvSpPr>
        <p:spPr>
          <a:xfrm>
            <a:off x="1252425" y="2407500"/>
            <a:ext cx="5156400" cy="1336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txBox="1"/>
          <p:nvPr/>
        </p:nvSpPr>
        <p:spPr>
          <a:xfrm>
            <a:off x="1471250" y="885900"/>
            <a:ext cx="777000" cy="338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Roboto"/>
                <a:ea typeface="Roboto"/>
                <a:cs typeface="Roboto"/>
                <a:sym typeface="Roboto"/>
              </a:rPr>
              <a:t>1st Layer</a:t>
            </a:r>
            <a:endParaRPr b="1" sz="1000">
              <a:solidFill>
                <a:schemeClr val="dk1"/>
              </a:solidFill>
              <a:latin typeface="Roboto"/>
              <a:ea typeface="Roboto"/>
              <a:cs typeface="Roboto"/>
              <a:sym typeface="Roboto"/>
            </a:endParaRPr>
          </a:p>
        </p:txBody>
      </p:sp>
      <p:sp>
        <p:nvSpPr>
          <p:cNvPr id="561" name="Google Shape;561;p17"/>
          <p:cNvSpPr txBox="1"/>
          <p:nvPr/>
        </p:nvSpPr>
        <p:spPr>
          <a:xfrm>
            <a:off x="436850" y="4207637"/>
            <a:ext cx="777000" cy="338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Roboto"/>
                <a:ea typeface="Roboto"/>
                <a:cs typeface="Roboto"/>
                <a:sym typeface="Roboto"/>
              </a:rPr>
              <a:t>3rd </a:t>
            </a:r>
            <a:r>
              <a:rPr b="1" lang="en" sz="1000">
                <a:solidFill>
                  <a:schemeClr val="dk1"/>
                </a:solidFill>
                <a:latin typeface="Roboto"/>
                <a:ea typeface="Roboto"/>
                <a:cs typeface="Roboto"/>
                <a:sym typeface="Roboto"/>
              </a:rPr>
              <a:t>Layer</a:t>
            </a:r>
            <a:endParaRPr b="1" sz="1000">
              <a:solidFill>
                <a:schemeClr val="dk1"/>
              </a:solidFill>
              <a:latin typeface="Roboto"/>
              <a:ea typeface="Roboto"/>
              <a:cs typeface="Roboto"/>
              <a:sym typeface="Roboto"/>
            </a:endParaRPr>
          </a:p>
        </p:txBody>
      </p:sp>
      <p:sp>
        <p:nvSpPr>
          <p:cNvPr id="562" name="Google Shape;562;p17"/>
          <p:cNvSpPr txBox="1"/>
          <p:nvPr/>
        </p:nvSpPr>
        <p:spPr>
          <a:xfrm>
            <a:off x="462333" y="2877750"/>
            <a:ext cx="777000" cy="338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Roboto"/>
                <a:ea typeface="Roboto"/>
                <a:cs typeface="Roboto"/>
                <a:sym typeface="Roboto"/>
              </a:rPr>
              <a:t>2nd </a:t>
            </a:r>
            <a:r>
              <a:rPr b="1" lang="en" sz="1000">
                <a:solidFill>
                  <a:schemeClr val="dk1"/>
                </a:solidFill>
                <a:latin typeface="Roboto"/>
                <a:ea typeface="Roboto"/>
                <a:cs typeface="Roboto"/>
                <a:sym typeface="Roboto"/>
              </a:rPr>
              <a:t>Layer</a:t>
            </a:r>
            <a:endParaRPr b="1" sz="1000">
              <a:solidFill>
                <a:schemeClr val="dk1"/>
              </a:solidFill>
              <a:latin typeface="Roboto"/>
              <a:ea typeface="Roboto"/>
              <a:cs typeface="Roboto"/>
              <a:sym typeface="Roboto"/>
            </a:endParaRPr>
          </a:p>
        </p:txBody>
      </p:sp>
      <p:sp>
        <p:nvSpPr>
          <p:cNvPr id="563" name="Google Shape;563;p17"/>
          <p:cNvSpPr/>
          <p:nvPr/>
        </p:nvSpPr>
        <p:spPr>
          <a:xfrm>
            <a:off x="809225" y="2269450"/>
            <a:ext cx="447000" cy="548700"/>
          </a:xfrm>
          <a:prstGeom prst="curvedRightArrow">
            <a:avLst>
              <a:gd fmla="val 25000" name="adj1"/>
              <a:gd fmla="val 50000" name="adj2"/>
              <a:gd fmla="val 25000" name="adj3"/>
            </a:avLst>
          </a:prstGeom>
          <a:solidFill>
            <a:srgbClr val="FF9900"/>
          </a:solidFill>
          <a:ln cap="flat" cmpd="sng" w="19050">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809225" y="3489775"/>
            <a:ext cx="447000" cy="548700"/>
          </a:xfrm>
          <a:prstGeom prst="curvedRightArrow">
            <a:avLst>
              <a:gd fmla="val 25000" name="adj1"/>
              <a:gd fmla="val 50000" name="adj2"/>
              <a:gd fmla="val 25000" name="adj3"/>
            </a:avLst>
          </a:prstGeom>
          <a:solidFill>
            <a:srgbClr val="FF9900"/>
          </a:solidFill>
          <a:ln cap="flat" cmpd="sng" w="19050">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7"/>
          <p:cNvGrpSpPr/>
          <p:nvPr/>
        </p:nvGrpSpPr>
        <p:grpSpPr>
          <a:xfrm rot="5400000">
            <a:off x="6501080" y="1172443"/>
            <a:ext cx="1586995" cy="83590"/>
            <a:chOff x="3489548" y="2180272"/>
            <a:chExt cx="2274936" cy="378237"/>
          </a:xfrm>
        </p:grpSpPr>
        <p:sp>
          <p:nvSpPr>
            <p:cNvPr id="566" name="Google Shape;566;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5367343" y="2180272"/>
              <a:ext cx="108240" cy="378237"/>
            </a:xfrm>
            <a:custGeom>
              <a:rect b="b" l="l" r="r" t="t"/>
              <a:pathLst>
                <a:path extrusionOk="0" h="37890" w="8543">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5511787" y="2180272"/>
              <a:ext cx="108240" cy="378097"/>
            </a:xfrm>
            <a:custGeom>
              <a:rect b="b" l="l" r="r" t="t"/>
              <a:pathLst>
                <a:path extrusionOk="0" h="37876" w="8543">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5656231" y="2180272"/>
              <a:ext cx="108252" cy="378237"/>
            </a:xfrm>
            <a:custGeom>
              <a:rect b="b" l="l" r="r" t="t"/>
              <a:pathLst>
                <a:path extrusionOk="0" h="37890" w="8544">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7"/>
          <p:cNvGrpSpPr/>
          <p:nvPr/>
        </p:nvGrpSpPr>
        <p:grpSpPr>
          <a:xfrm rot="5400000">
            <a:off x="6403041" y="2881358"/>
            <a:ext cx="1788523" cy="83590"/>
            <a:chOff x="3200660" y="2180272"/>
            <a:chExt cx="2563824" cy="378237"/>
          </a:xfrm>
        </p:grpSpPr>
        <p:sp>
          <p:nvSpPr>
            <p:cNvPr id="583" name="Google Shape;583;p17"/>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5367343" y="2180272"/>
              <a:ext cx="108240" cy="378237"/>
            </a:xfrm>
            <a:custGeom>
              <a:rect b="b" l="l" r="r" t="t"/>
              <a:pathLst>
                <a:path extrusionOk="0" h="37890" w="8543">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
            <p:cNvSpPr/>
            <p:nvPr/>
          </p:nvSpPr>
          <p:spPr>
            <a:xfrm>
              <a:off x="5511787" y="2180272"/>
              <a:ext cx="108240" cy="378097"/>
            </a:xfrm>
            <a:custGeom>
              <a:rect b="b" l="l" r="r" t="t"/>
              <a:pathLst>
                <a:path extrusionOk="0" h="37876" w="8543">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7"/>
            <p:cNvSpPr/>
            <p:nvPr/>
          </p:nvSpPr>
          <p:spPr>
            <a:xfrm>
              <a:off x="5656231" y="2180272"/>
              <a:ext cx="108252" cy="378237"/>
            </a:xfrm>
            <a:custGeom>
              <a:rect b="b" l="l" r="r" t="t"/>
              <a:pathLst>
                <a:path extrusionOk="0" h="37890" w="8544">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1" name="Google Shape;601;p17"/>
          <p:cNvCxnSpPr>
            <a:endCxn id="484" idx="2"/>
          </p:cNvCxnSpPr>
          <p:nvPr/>
        </p:nvCxnSpPr>
        <p:spPr>
          <a:xfrm flipH="1" rot="10800000">
            <a:off x="6055864" y="399578"/>
            <a:ext cx="1238700" cy="4007100"/>
          </a:xfrm>
          <a:prstGeom prst="straightConnector1">
            <a:avLst/>
          </a:prstGeom>
          <a:noFill/>
          <a:ln cap="flat" cmpd="sng" w="9525">
            <a:solidFill>
              <a:schemeClr val="dk1"/>
            </a:solidFill>
            <a:prstDash val="solid"/>
            <a:round/>
            <a:headEnd len="med" w="med" type="none"/>
            <a:tailEnd len="med" w="med" type="oval"/>
          </a:ln>
        </p:spPr>
      </p:cxnSp>
      <p:cxnSp>
        <p:nvCxnSpPr>
          <p:cNvPr id="602" name="Google Shape;602;p17"/>
          <p:cNvCxnSpPr/>
          <p:nvPr/>
        </p:nvCxnSpPr>
        <p:spPr>
          <a:xfrm flipH="1" rot="10800000">
            <a:off x="6076950" y="4470450"/>
            <a:ext cx="1217100" cy="158700"/>
          </a:xfrm>
          <a:prstGeom prst="straightConnector1">
            <a:avLst/>
          </a:prstGeom>
          <a:noFill/>
          <a:ln cap="flat" cmpd="sng" w="9525">
            <a:solidFill>
              <a:schemeClr val="dk1"/>
            </a:solidFill>
            <a:prstDash val="solid"/>
            <a:round/>
            <a:headEnd len="med" w="med" type="none"/>
            <a:tailEnd len="med" w="med" type="oval"/>
          </a:ln>
        </p:spPr>
      </p:cxnSp>
      <p:grpSp>
        <p:nvGrpSpPr>
          <p:cNvPr id="603" name="Google Shape;603;p17"/>
          <p:cNvGrpSpPr/>
          <p:nvPr/>
        </p:nvGrpSpPr>
        <p:grpSpPr>
          <a:xfrm rot="5400000">
            <a:off x="7150330" y="1625105"/>
            <a:ext cx="1586995" cy="83590"/>
            <a:chOff x="3489548" y="2180272"/>
            <a:chExt cx="2274936" cy="378237"/>
          </a:xfrm>
        </p:grpSpPr>
        <p:sp>
          <p:nvSpPr>
            <p:cNvPr id="604" name="Google Shape;604;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5367343" y="2180272"/>
              <a:ext cx="108240" cy="378237"/>
            </a:xfrm>
            <a:custGeom>
              <a:rect b="b" l="l" r="r" t="t"/>
              <a:pathLst>
                <a:path extrusionOk="0" h="37890" w="8543">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5511787" y="2180272"/>
              <a:ext cx="108240" cy="378097"/>
            </a:xfrm>
            <a:custGeom>
              <a:rect b="b" l="l" r="r" t="t"/>
              <a:pathLst>
                <a:path extrusionOk="0" h="37876" w="8543">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5656231" y="2180272"/>
              <a:ext cx="108252" cy="378237"/>
            </a:xfrm>
            <a:custGeom>
              <a:rect b="b" l="l" r="r" t="t"/>
              <a:pathLst>
                <a:path extrusionOk="0" h="37890" w="8544">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0" name="Google Shape;620;p17"/>
          <p:cNvCxnSpPr/>
          <p:nvPr/>
        </p:nvCxnSpPr>
        <p:spPr>
          <a:xfrm flipH="1" rot="10800000">
            <a:off x="7367975" y="2533500"/>
            <a:ext cx="486900" cy="180300"/>
          </a:xfrm>
          <a:prstGeom prst="bentConnector3">
            <a:avLst>
              <a:gd fmla="val 50000" name="adj1"/>
            </a:avLst>
          </a:prstGeom>
          <a:noFill/>
          <a:ln cap="flat" cmpd="sng" w="9525">
            <a:solidFill>
              <a:schemeClr val="dk1"/>
            </a:solidFill>
            <a:prstDash val="solid"/>
            <a:round/>
            <a:headEnd len="med" w="med" type="none"/>
            <a:tailEnd len="med" w="med" type="triangle"/>
          </a:ln>
        </p:spPr>
      </p:cxnSp>
      <p:sp>
        <p:nvSpPr>
          <p:cNvPr id="621" name="Google Shape;621;p17"/>
          <p:cNvSpPr txBox="1"/>
          <p:nvPr/>
        </p:nvSpPr>
        <p:spPr>
          <a:xfrm>
            <a:off x="6609272" y="2968888"/>
            <a:ext cx="82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a:t>
            </a:r>
            <a:r>
              <a:rPr b="1" lang="en" sz="1300">
                <a:latin typeface="Roboto"/>
                <a:ea typeface="Roboto"/>
                <a:cs typeface="Roboto"/>
                <a:sym typeface="Roboto"/>
              </a:rPr>
              <a:t>480</a:t>
            </a:r>
            <a:r>
              <a:rPr lang="en" sz="900">
                <a:latin typeface="Roboto"/>
                <a:ea typeface="Roboto"/>
                <a:cs typeface="Roboto"/>
                <a:sym typeface="Roboto"/>
              </a:rPr>
              <a:t>)</a:t>
            </a:r>
            <a:endParaRPr sz="900">
              <a:latin typeface="Roboto"/>
              <a:ea typeface="Roboto"/>
              <a:cs typeface="Roboto"/>
              <a:sym typeface="Roboto"/>
            </a:endParaRPr>
          </a:p>
        </p:txBody>
      </p:sp>
      <p:sp>
        <p:nvSpPr>
          <p:cNvPr id="622" name="Google Shape;622;p17"/>
          <p:cNvSpPr txBox="1"/>
          <p:nvPr/>
        </p:nvSpPr>
        <p:spPr>
          <a:xfrm>
            <a:off x="7497497" y="2968888"/>
            <a:ext cx="82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a:t>
            </a:r>
            <a:r>
              <a:rPr b="1" lang="en" sz="1300">
                <a:latin typeface="Roboto"/>
                <a:ea typeface="Roboto"/>
                <a:cs typeface="Roboto"/>
                <a:sym typeface="Roboto"/>
              </a:rPr>
              <a:t>64</a:t>
            </a:r>
            <a:r>
              <a:rPr lang="en" sz="900">
                <a:latin typeface="Roboto"/>
                <a:ea typeface="Roboto"/>
                <a:cs typeface="Roboto"/>
                <a:sym typeface="Roboto"/>
              </a:rPr>
              <a:t>)</a:t>
            </a:r>
            <a:endParaRPr sz="900">
              <a:latin typeface="Roboto"/>
              <a:ea typeface="Roboto"/>
              <a:cs typeface="Roboto"/>
              <a:sym typeface="Roboto"/>
            </a:endParaRPr>
          </a:p>
        </p:txBody>
      </p:sp>
      <p:cxnSp>
        <p:nvCxnSpPr>
          <p:cNvPr id="623" name="Google Shape;623;p17"/>
          <p:cNvCxnSpPr/>
          <p:nvPr/>
        </p:nvCxnSpPr>
        <p:spPr>
          <a:xfrm>
            <a:off x="7949275" y="2554625"/>
            <a:ext cx="540600" cy="180000"/>
          </a:xfrm>
          <a:prstGeom prst="bentConnector3">
            <a:avLst>
              <a:gd fmla="val 50000" name="adj1"/>
            </a:avLst>
          </a:prstGeom>
          <a:noFill/>
          <a:ln cap="flat" cmpd="sng" w="9525">
            <a:solidFill>
              <a:schemeClr val="dk1"/>
            </a:solidFill>
            <a:prstDash val="solid"/>
            <a:round/>
            <a:headEnd len="med" w="med" type="none"/>
            <a:tailEnd len="med" w="med" type="triangle"/>
          </a:ln>
        </p:spPr>
      </p:cxnSp>
      <p:grpSp>
        <p:nvGrpSpPr>
          <p:cNvPr id="624" name="Google Shape;624;p17"/>
          <p:cNvGrpSpPr/>
          <p:nvPr/>
        </p:nvGrpSpPr>
        <p:grpSpPr>
          <a:xfrm rot="5400000">
            <a:off x="7921580" y="2602830"/>
            <a:ext cx="1284694" cy="83590"/>
            <a:chOff x="3489548" y="2180272"/>
            <a:chExt cx="1841592" cy="378237"/>
          </a:xfrm>
        </p:grpSpPr>
        <p:sp>
          <p:nvSpPr>
            <p:cNvPr id="625" name="Google Shape;625;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17"/>
          <p:cNvGrpSpPr/>
          <p:nvPr/>
        </p:nvGrpSpPr>
        <p:grpSpPr>
          <a:xfrm rot="5400000">
            <a:off x="6959073" y="4142884"/>
            <a:ext cx="680101" cy="83590"/>
            <a:chOff x="3200660" y="2180272"/>
            <a:chExt cx="974916" cy="378237"/>
          </a:xfrm>
        </p:grpSpPr>
        <p:sp>
          <p:nvSpPr>
            <p:cNvPr id="639" name="Google Shape;639;p17"/>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17"/>
          <p:cNvSpPr txBox="1"/>
          <p:nvPr/>
        </p:nvSpPr>
        <p:spPr>
          <a:xfrm>
            <a:off x="7558039" y="513553"/>
            <a:ext cx="777000" cy="338700"/>
          </a:xfrm>
          <a:prstGeom prst="rect">
            <a:avLst/>
          </a:prstGeom>
          <a:noFill/>
          <a:ln cap="flat" cmpd="sng" w="19050">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Dense</a:t>
            </a:r>
            <a:endParaRPr b="1" sz="1000">
              <a:latin typeface="Roboto"/>
              <a:ea typeface="Roboto"/>
              <a:cs typeface="Roboto"/>
              <a:sym typeface="Roboto"/>
            </a:endParaRPr>
          </a:p>
        </p:txBody>
      </p:sp>
      <p:sp>
        <p:nvSpPr>
          <p:cNvPr id="647" name="Google Shape;647;p17"/>
          <p:cNvSpPr txBox="1"/>
          <p:nvPr/>
        </p:nvSpPr>
        <p:spPr>
          <a:xfrm>
            <a:off x="8180400" y="1257475"/>
            <a:ext cx="945000" cy="646500"/>
          </a:xfrm>
          <a:prstGeom prst="rect">
            <a:avLst/>
          </a:prstGeom>
          <a:noFill/>
          <a:ln cap="flat" cmpd="sng" w="19050">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Probabilistic Layer (Softmax)</a:t>
            </a:r>
            <a:endParaRPr b="1" sz="1000">
              <a:latin typeface="Roboto"/>
              <a:ea typeface="Roboto"/>
              <a:cs typeface="Roboto"/>
              <a:sym typeface="Roboto"/>
            </a:endParaRPr>
          </a:p>
        </p:txBody>
      </p:sp>
      <p:sp>
        <p:nvSpPr>
          <p:cNvPr id="648" name="Google Shape;648;p17"/>
          <p:cNvSpPr txBox="1"/>
          <p:nvPr/>
        </p:nvSpPr>
        <p:spPr>
          <a:xfrm>
            <a:off x="8598522" y="2968888"/>
            <a:ext cx="82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a:t>
            </a:r>
            <a:r>
              <a:rPr b="1" lang="en" sz="1300">
                <a:latin typeface="Roboto"/>
                <a:ea typeface="Roboto"/>
                <a:cs typeface="Roboto"/>
                <a:sym typeface="Roboto"/>
              </a:rPr>
              <a:t>10</a:t>
            </a:r>
            <a:r>
              <a:rPr lang="en" sz="900">
                <a:latin typeface="Roboto"/>
                <a:ea typeface="Roboto"/>
                <a:cs typeface="Roboto"/>
                <a:sym typeface="Roboto"/>
              </a:rPr>
              <a:t>)</a:t>
            </a:r>
            <a:endParaRPr sz="900">
              <a:latin typeface="Roboto"/>
              <a:ea typeface="Roboto"/>
              <a:cs typeface="Roboto"/>
              <a:sym typeface="Roboto"/>
            </a:endParaRPr>
          </a:p>
        </p:txBody>
      </p:sp>
      <p:cxnSp>
        <p:nvCxnSpPr>
          <p:cNvPr id="649" name="Google Shape;649;p17"/>
          <p:cNvCxnSpPr/>
          <p:nvPr/>
        </p:nvCxnSpPr>
        <p:spPr>
          <a:xfrm flipH="1" rot="10800000">
            <a:off x="7939625" y="4681925"/>
            <a:ext cx="1196100" cy="21300"/>
          </a:xfrm>
          <a:prstGeom prst="straightConnector1">
            <a:avLst/>
          </a:prstGeom>
          <a:noFill/>
          <a:ln cap="flat" cmpd="sng" w="9525">
            <a:solidFill>
              <a:schemeClr val="dk1"/>
            </a:solidFill>
            <a:prstDash val="solid"/>
            <a:round/>
            <a:headEnd len="med" w="med" type="none"/>
            <a:tailEnd len="med" w="med" type="triangle"/>
          </a:ln>
        </p:spPr>
      </p:cxnSp>
      <p:cxnSp>
        <p:nvCxnSpPr>
          <p:cNvPr id="650" name="Google Shape;650;p17"/>
          <p:cNvCxnSpPr/>
          <p:nvPr/>
        </p:nvCxnSpPr>
        <p:spPr>
          <a:xfrm rot="10800000">
            <a:off x="7180617" y="4692917"/>
            <a:ext cx="861600" cy="14700"/>
          </a:xfrm>
          <a:prstGeom prst="straightConnector1">
            <a:avLst/>
          </a:prstGeom>
          <a:noFill/>
          <a:ln cap="flat" cmpd="sng" w="9525">
            <a:solidFill>
              <a:schemeClr val="dk1"/>
            </a:solidFill>
            <a:prstDash val="solid"/>
            <a:round/>
            <a:headEnd len="med" w="med" type="none"/>
            <a:tailEnd len="med" w="med" type="triangle"/>
          </a:ln>
        </p:spPr>
      </p:cxnSp>
      <p:sp>
        <p:nvSpPr>
          <p:cNvPr id="651" name="Google Shape;651;p17"/>
          <p:cNvSpPr txBox="1"/>
          <p:nvPr/>
        </p:nvSpPr>
        <p:spPr>
          <a:xfrm>
            <a:off x="7294575" y="4794625"/>
            <a:ext cx="1725900" cy="338700"/>
          </a:xfrm>
          <a:prstGeom prst="rect">
            <a:avLst/>
          </a:prstGeom>
          <a:noFill/>
          <a:ln cap="flat" cmpd="sng" w="19050">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Fully Connected Layer</a:t>
            </a:r>
            <a:endParaRPr b="1" sz="1000">
              <a:latin typeface="Roboto"/>
              <a:ea typeface="Roboto"/>
              <a:cs typeface="Roboto"/>
              <a:sym typeface="Roboto"/>
            </a:endParaRPr>
          </a:p>
        </p:txBody>
      </p:sp>
      <p:grpSp>
        <p:nvGrpSpPr>
          <p:cNvPr id="652" name="Google Shape;652;p17"/>
          <p:cNvGrpSpPr/>
          <p:nvPr/>
        </p:nvGrpSpPr>
        <p:grpSpPr>
          <a:xfrm rot="5400000">
            <a:off x="7052291" y="3334021"/>
            <a:ext cx="1788523" cy="83590"/>
            <a:chOff x="3200660" y="2180272"/>
            <a:chExt cx="2563824" cy="378237"/>
          </a:xfrm>
        </p:grpSpPr>
        <p:sp>
          <p:nvSpPr>
            <p:cNvPr id="653" name="Google Shape;653;p17"/>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5511787" y="2180272"/>
              <a:ext cx="108240" cy="378097"/>
            </a:xfrm>
            <a:custGeom>
              <a:rect b="b" l="l" r="r" t="t"/>
              <a:pathLst>
                <a:path extrusionOk="0" h="37876" w="8543">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5656231" y="2180272"/>
              <a:ext cx="108252" cy="378237"/>
            </a:xfrm>
            <a:custGeom>
              <a:rect b="b" l="l" r="r" t="t"/>
              <a:pathLst>
                <a:path extrusionOk="0" h="37890" w="8544">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5222900" y="2180272"/>
              <a:ext cx="108240" cy="378237"/>
            </a:xfrm>
            <a:custGeom>
              <a:rect b="b" l="l" r="r" t="t"/>
              <a:pathLst>
                <a:path extrusionOk="0" h="37890" w="8543">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5367343" y="2180272"/>
              <a:ext cx="108240" cy="378237"/>
            </a:xfrm>
            <a:custGeom>
              <a:rect b="b" l="l" r="r" t="t"/>
              <a:pathLst>
                <a:path extrusionOk="0" h="37890" w="8543">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8"/>
          <p:cNvSpPr txBox="1"/>
          <p:nvPr>
            <p:ph type="title"/>
          </p:nvPr>
        </p:nvSpPr>
        <p:spPr>
          <a:xfrm>
            <a:off x="457200" y="3411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Parameter Training</a:t>
            </a:r>
            <a:endParaRPr/>
          </a:p>
        </p:txBody>
      </p:sp>
      <p:grpSp>
        <p:nvGrpSpPr>
          <p:cNvPr id="676" name="Google Shape;676;p18"/>
          <p:cNvGrpSpPr/>
          <p:nvPr/>
        </p:nvGrpSpPr>
        <p:grpSpPr>
          <a:xfrm>
            <a:off x="266319" y="958215"/>
            <a:ext cx="3186133" cy="1141440"/>
            <a:chOff x="3297249" y="1027913"/>
            <a:chExt cx="2914501" cy="966012"/>
          </a:xfrm>
        </p:grpSpPr>
        <p:sp>
          <p:nvSpPr>
            <p:cNvPr id="677" name="Google Shape;677;p18"/>
            <p:cNvSpPr/>
            <p:nvPr/>
          </p:nvSpPr>
          <p:spPr>
            <a:xfrm>
              <a:off x="3297249" y="1066599"/>
              <a:ext cx="596100" cy="5961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111111"/>
                  </a:solidFill>
                  <a:latin typeface="Fira Sans Extra Condensed"/>
                  <a:ea typeface="Fira Sans Extra Condensed"/>
                  <a:cs typeface="Fira Sans Extra Condensed"/>
                  <a:sym typeface="Fira Sans Extra Condensed"/>
                </a:rPr>
                <a:t>01</a:t>
              </a:r>
              <a:endParaRPr sz="1800">
                <a:solidFill>
                  <a:srgbClr val="111111"/>
                </a:solidFill>
              </a:endParaRPr>
            </a:p>
          </p:txBody>
        </p:sp>
        <p:grpSp>
          <p:nvGrpSpPr>
            <p:cNvPr id="678" name="Google Shape;678;p18"/>
            <p:cNvGrpSpPr/>
            <p:nvPr/>
          </p:nvGrpSpPr>
          <p:grpSpPr>
            <a:xfrm>
              <a:off x="3969538" y="1027913"/>
              <a:ext cx="2242213" cy="966012"/>
              <a:chOff x="3969538" y="1108675"/>
              <a:chExt cx="2242213" cy="966012"/>
            </a:xfrm>
          </p:grpSpPr>
          <p:sp>
            <p:nvSpPr>
              <p:cNvPr id="679" name="Google Shape;679;p18"/>
              <p:cNvSpPr txBox="1"/>
              <p:nvPr/>
            </p:nvSpPr>
            <p:spPr>
              <a:xfrm>
                <a:off x="3969538" y="11086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Fira Sans Extra Condensed"/>
                  <a:ea typeface="Fira Sans Extra Condensed"/>
                  <a:cs typeface="Fira Sans Extra Condensed"/>
                  <a:sym typeface="Fira Sans Extra Condensed"/>
                </a:endParaRPr>
              </a:p>
            </p:txBody>
          </p:sp>
          <p:sp>
            <p:nvSpPr>
              <p:cNvPr id="680" name="Google Shape;680;p18"/>
              <p:cNvSpPr txBox="1"/>
              <p:nvPr/>
            </p:nvSpPr>
            <p:spPr>
              <a:xfrm>
                <a:off x="3969550" y="1108687"/>
                <a:ext cx="2242200" cy="96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chemeClr val="dk1"/>
                  </a:solidFill>
                  <a:highlight>
                    <a:schemeClr val="lt1"/>
                  </a:highlight>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300">
                    <a:latin typeface="Fira Sans Extra Condensed"/>
                    <a:ea typeface="Fira Sans Extra Condensed"/>
                    <a:cs typeface="Fira Sans Extra Condensed"/>
                    <a:sym typeface="Fira Sans Extra Condensed"/>
                  </a:rPr>
                  <a:t>The Primary Model Shown was Compiled by Training Params with Loss function = S</a:t>
                </a:r>
                <a:r>
                  <a:rPr lang="en" sz="1300">
                    <a:latin typeface="Fira Sans Extra Condensed"/>
                    <a:ea typeface="Fira Sans Extra Condensed"/>
                    <a:cs typeface="Fira Sans Extra Condensed"/>
                    <a:sym typeface="Fira Sans Extra Condensed"/>
                  </a:rPr>
                  <a:t>parse Categorical Cross entropy and Optimizer = Adam</a:t>
                </a:r>
                <a:endParaRPr sz="1300">
                  <a:latin typeface="Fira Sans Extra Condensed"/>
                  <a:ea typeface="Fira Sans Extra Condensed"/>
                  <a:cs typeface="Fira Sans Extra Condensed"/>
                  <a:sym typeface="Fira Sans Extra Condensed"/>
                </a:endParaRPr>
              </a:p>
            </p:txBody>
          </p:sp>
        </p:grpSp>
      </p:grpSp>
      <p:grpSp>
        <p:nvGrpSpPr>
          <p:cNvPr id="681" name="Google Shape;681;p18"/>
          <p:cNvGrpSpPr/>
          <p:nvPr/>
        </p:nvGrpSpPr>
        <p:grpSpPr>
          <a:xfrm>
            <a:off x="266331" y="2275001"/>
            <a:ext cx="2942736" cy="883076"/>
            <a:chOff x="3297248" y="2502860"/>
            <a:chExt cx="2653504" cy="682914"/>
          </a:xfrm>
        </p:grpSpPr>
        <p:grpSp>
          <p:nvGrpSpPr>
            <p:cNvPr id="682" name="Google Shape;682;p18"/>
            <p:cNvGrpSpPr/>
            <p:nvPr/>
          </p:nvGrpSpPr>
          <p:grpSpPr>
            <a:xfrm>
              <a:off x="3969543" y="2502860"/>
              <a:ext cx="1981209" cy="682914"/>
              <a:chOff x="3581356" y="1153913"/>
              <a:chExt cx="1981209" cy="682914"/>
            </a:xfrm>
          </p:grpSpPr>
          <p:sp>
            <p:nvSpPr>
              <p:cNvPr id="683" name="Google Shape;683;p18"/>
              <p:cNvSpPr txBox="1"/>
              <p:nvPr/>
            </p:nvSpPr>
            <p:spPr>
              <a:xfrm>
                <a:off x="3581365" y="11539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Fira Sans Extra Condensed"/>
                  <a:ea typeface="Fira Sans Extra Condensed"/>
                  <a:cs typeface="Fira Sans Extra Condensed"/>
                  <a:sym typeface="Fira Sans Extra Condensed"/>
                </a:endParaRPr>
              </a:p>
            </p:txBody>
          </p:sp>
          <p:sp>
            <p:nvSpPr>
              <p:cNvPr id="684" name="Google Shape;684;p18"/>
              <p:cNvSpPr txBox="1"/>
              <p:nvPr/>
            </p:nvSpPr>
            <p:spPr>
              <a:xfrm>
                <a:off x="3581356" y="1318126"/>
                <a:ext cx="19812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A total of 45,322 params were trained and 192 were left out </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 Batch Normalization )</a:t>
                </a:r>
                <a:endParaRPr>
                  <a:latin typeface="Fira Sans Extra Condensed"/>
                  <a:ea typeface="Fira Sans Extra Condensed"/>
                  <a:cs typeface="Fira Sans Extra Condensed"/>
                  <a:sym typeface="Fira Sans Extra Condensed"/>
                </a:endParaRPr>
              </a:p>
            </p:txBody>
          </p:sp>
        </p:grpSp>
        <p:sp>
          <p:nvSpPr>
            <p:cNvPr id="685" name="Google Shape;685;p18"/>
            <p:cNvSpPr/>
            <p:nvPr/>
          </p:nvSpPr>
          <p:spPr>
            <a:xfrm>
              <a:off x="3297248" y="2589598"/>
              <a:ext cx="596100" cy="5961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111111"/>
                  </a:solidFill>
                  <a:latin typeface="Fira Sans Extra Condensed"/>
                  <a:ea typeface="Fira Sans Extra Condensed"/>
                  <a:cs typeface="Fira Sans Extra Condensed"/>
                  <a:sym typeface="Fira Sans Extra Condensed"/>
                </a:rPr>
                <a:t>02</a:t>
              </a:r>
              <a:endParaRPr sz="1800">
                <a:solidFill>
                  <a:srgbClr val="111111"/>
                </a:solidFill>
              </a:endParaRPr>
            </a:p>
          </p:txBody>
        </p:sp>
      </p:grpSp>
      <p:grpSp>
        <p:nvGrpSpPr>
          <p:cNvPr id="686" name="Google Shape;686;p18"/>
          <p:cNvGrpSpPr/>
          <p:nvPr/>
        </p:nvGrpSpPr>
        <p:grpSpPr>
          <a:xfrm>
            <a:off x="266225" y="3895648"/>
            <a:ext cx="2653500" cy="634484"/>
            <a:chOff x="3297244" y="3977803"/>
            <a:chExt cx="2653500" cy="483601"/>
          </a:xfrm>
        </p:grpSpPr>
        <p:sp>
          <p:nvSpPr>
            <p:cNvPr id="687" name="Google Shape;687;p18"/>
            <p:cNvSpPr txBox="1"/>
            <p:nvPr/>
          </p:nvSpPr>
          <p:spPr>
            <a:xfrm>
              <a:off x="3969544" y="3977803"/>
              <a:ext cx="1981200" cy="48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We used Certain number of epochs and Used Early Stopping to increase efficiency</a:t>
              </a:r>
              <a:endParaRPr>
                <a:solidFill>
                  <a:srgbClr val="000000"/>
                </a:solidFill>
                <a:latin typeface="Fira Sans Extra Condensed"/>
                <a:ea typeface="Fira Sans Extra Condensed"/>
                <a:cs typeface="Fira Sans Extra Condensed"/>
                <a:sym typeface="Fira Sans Extra Condensed"/>
              </a:endParaRPr>
            </a:p>
          </p:txBody>
        </p:sp>
        <p:sp>
          <p:nvSpPr>
            <p:cNvPr id="688" name="Google Shape;688;p18"/>
            <p:cNvSpPr/>
            <p:nvPr/>
          </p:nvSpPr>
          <p:spPr>
            <a:xfrm>
              <a:off x="3297244" y="3977804"/>
              <a:ext cx="596100" cy="4836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a:ea typeface="Fira Sans Extra Condensed"/>
                  <a:cs typeface="Fira Sans Extra Condensed"/>
                  <a:sym typeface="Fira Sans Extra Condensed"/>
                </a:rPr>
                <a:t>03</a:t>
              </a:r>
              <a:endParaRPr sz="1800">
                <a:solidFill>
                  <a:schemeClr val="dk1"/>
                </a:solidFill>
              </a:endParaRPr>
            </a:p>
          </p:txBody>
        </p:sp>
      </p:grpSp>
      <p:grpSp>
        <p:nvGrpSpPr>
          <p:cNvPr id="689" name="Google Shape;689;p18"/>
          <p:cNvGrpSpPr/>
          <p:nvPr/>
        </p:nvGrpSpPr>
        <p:grpSpPr>
          <a:xfrm>
            <a:off x="3526389" y="1284760"/>
            <a:ext cx="3186062" cy="3418584"/>
            <a:chOff x="1839112" y="2209163"/>
            <a:chExt cx="1918159" cy="2233784"/>
          </a:xfrm>
        </p:grpSpPr>
        <p:sp>
          <p:nvSpPr>
            <p:cNvPr id="690" name="Google Shape;690;p18"/>
            <p:cNvSpPr/>
            <p:nvPr/>
          </p:nvSpPr>
          <p:spPr>
            <a:xfrm>
              <a:off x="1839112" y="2209163"/>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3182171" y="2209163"/>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3182171" y="3040766"/>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18"/>
            <p:cNvCxnSpPr>
              <a:stCxn id="690" idx="6"/>
              <a:endCxn id="691" idx="2"/>
            </p:cNvCxnSpPr>
            <p:nvPr/>
          </p:nvCxnSpPr>
          <p:spPr>
            <a:xfrm>
              <a:off x="2414212" y="2496713"/>
              <a:ext cx="768000" cy="300"/>
            </a:xfrm>
            <a:prstGeom prst="bentConnector3">
              <a:avLst>
                <a:gd fmla="val 49997" name="adj1"/>
              </a:avLst>
            </a:prstGeom>
            <a:noFill/>
            <a:ln cap="flat" cmpd="sng" w="38100">
              <a:solidFill>
                <a:schemeClr val="dk1"/>
              </a:solidFill>
              <a:prstDash val="solid"/>
              <a:round/>
              <a:headEnd len="med" w="med" type="none"/>
              <a:tailEnd len="med" w="med" type="none"/>
            </a:ln>
          </p:spPr>
        </p:cxnSp>
        <p:cxnSp>
          <p:nvCxnSpPr>
            <p:cNvPr id="694" name="Google Shape;694;p18"/>
            <p:cNvCxnSpPr>
              <a:stCxn id="691" idx="4"/>
              <a:endCxn id="695" idx="0"/>
            </p:cNvCxnSpPr>
            <p:nvPr/>
          </p:nvCxnSpPr>
          <p:spPr>
            <a:xfrm rot="5400000">
              <a:off x="2669921" y="2240963"/>
              <a:ext cx="256500" cy="1343100"/>
            </a:xfrm>
            <a:prstGeom prst="bentConnector3">
              <a:avLst>
                <a:gd fmla="val 50000" name="adj1"/>
              </a:avLst>
            </a:prstGeom>
            <a:noFill/>
            <a:ln cap="flat" cmpd="sng" w="38100">
              <a:solidFill>
                <a:schemeClr val="dk1"/>
              </a:solidFill>
              <a:prstDash val="solid"/>
              <a:round/>
              <a:headEnd len="med" w="med" type="none"/>
              <a:tailEnd len="med" w="med" type="none"/>
            </a:ln>
          </p:spPr>
        </p:cxnSp>
        <p:cxnSp>
          <p:nvCxnSpPr>
            <p:cNvPr id="696" name="Google Shape;696;p18"/>
            <p:cNvCxnSpPr>
              <a:stCxn id="695" idx="6"/>
              <a:endCxn id="692" idx="2"/>
            </p:cNvCxnSpPr>
            <p:nvPr/>
          </p:nvCxnSpPr>
          <p:spPr>
            <a:xfrm>
              <a:off x="2414212" y="3328316"/>
              <a:ext cx="768000" cy="300"/>
            </a:xfrm>
            <a:prstGeom prst="bentConnector3">
              <a:avLst>
                <a:gd fmla="val 49997" name="adj1"/>
              </a:avLst>
            </a:prstGeom>
            <a:noFill/>
            <a:ln cap="flat" cmpd="sng" w="38100">
              <a:solidFill>
                <a:schemeClr val="dk1"/>
              </a:solidFill>
              <a:prstDash val="solid"/>
              <a:round/>
              <a:headEnd len="med" w="med" type="none"/>
              <a:tailEnd len="med" w="med" type="none"/>
            </a:ln>
          </p:spPr>
        </p:cxnSp>
        <p:cxnSp>
          <p:nvCxnSpPr>
            <p:cNvPr id="697" name="Google Shape;697;p18"/>
            <p:cNvCxnSpPr>
              <a:stCxn id="692" idx="4"/>
              <a:endCxn id="698" idx="0"/>
            </p:cNvCxnSpPr>
            <p:nvPr/>
          </p:nvCxnSpPr>
          <p:spPr>
            <a:xfrm rot="5400000">
              <a:off x="2672171" y="3070316"/>
              <a:ext cx="252000" cy="1343100"/>
            </a:xfrm>
            <a:prstGeom prst="bentConnector3">
              <a:avLst>
                <a:gd fmla="val 49996" name="adj1"/>
              </a:avLst>
            </a:prstGeom>
            <a:noFill/>
            <a:ln cap="flat" cmpd="sng" w="38100">
              <a:solidFill>
                <a:schemeClr val="dk1"/>
              </a:solidFill>
              <a:prstDash val="solid"/>
              <a:round/>
              <a:headEnd len="med" w="med" type="none"/>
              <a:tailEnd len="med" w="med" type="none"/>
            </a:ln>
          </p:spPr>
        </p:cxnSp>
        <p:sp>
          <p:nvSpPr>
            <p:cNvPr id="695" name="Google Shape;695;p18"/>
            <p:cNvSpPr/>
            <p:nvPr/>
          </p:nvSpPr>
          <p:spPr>
            <a:xfrm>
              <a:off x="1839112" y="3040766"/>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1839112" y="3867848"/>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3182171" y="3867848"/>
              <a:ext cx="575100" cy="5751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18"/>
            <p:cNvCxnSpPr>
              <a:endCxn id="699" idx="2"/>
            </p:cNvCxnSpPr>
            <p:nvPr/>
          </p:nvCxnSpPr>
          <p:spPr>
            <a:xfrm>
              <a:off x="2413871" y="4154498"/>
              <a:ext cx="768300" cy="900"/>
            </a:xfrm>
            <a:prstGeom prst="bentConnector3">
              <a:avLst>
                <a:gd fmla="val 50000" name="adj1"/>
              </a:avLst>
            </a:prstGeom>
            <a:noFill/>
            <a:ln cap="flat" cmpd="sng" w="38100">
              <a:solidFill>
                <a:schemeClr val="dk1"/>
              </a:solidFill>
              <a:prstDash val="solid"/>
              <a:round/>
              <a:headEnd len="med" w="med" type="none"/>
              <a:tailEnd len="med" w="med" type="none"/>
            </a:ln>
          </p:spPr>
        </p:cxnSp>
      </p:grpSp>
      <p:sp>
        <p:nvSpPr>
          <p:cNvPr id="701" name="Google Shape;701;p18"/>
          <p:cNvSpPr txBox="1"/>
          <p:nvPr/>
        </p:nvSpPr>
        <p:spPr>
          <a:xfrm>
            <a:off x="3505233" y="1507033"/>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320 Params</a:t>
            </a:r>
            <a:endParaRPr b="1" sz="1200">
              <a:latin typeface="Roboto"/>
              <a:ea typeface="Roboto"/>
              <a:cs typeface="Roboto"/>
              <a:sym typeface="Roboto"/>
            </a:endParaRPr>
          </a:p>
        </p:txBody>
      </p:sp>
      <p:sp>
        <p:nvSpPr>
          <p:cNvPr id="702" name="Google Shape;702;p18"/>
          <p:cNvSpPr txBox="1"/>
          <p:nvPr/>
        </p:nvSpPr>
        <p:spPr>
          <a:xfrm>
            <a:off x="5742558" y="4019383"/>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128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03" name="Google Shape;703;p18"/>
          <p:cNvSpPr txBox="1"/>
          <p:nvPr/>
        </p:nvSpPr>
        <p:spPr>
          <a:xfrm>
            <a:off x="3473483" y="4019375"/>
            <a:ext cx="11112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4128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04" name="Google Shape;704;p18"/>
          <p:cNvSpPr txBox="1"/>
          <p:nvPr/>
        </p:nvSpPr>
        <p:spPr>
          <a:xfrm>
            <a:off x="5727733" y="2763208"/>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128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05" name="Google Shape;705;p18"/>
          <p:cNvSpPr txBox="1"/>
          <p:nvPr/>
        </p:nvSpPr>
        <p:spPr>
          <a:xfrm>
            <a:off x="3452449" y="2763200"/>
            <a:ext cx="11112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9248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06" name="Google Shape;706;p18"/>
          <p:cNvSpPr txBox="1"/>
          <p:nvPr/>
        </p:nvSpPr>
        <p:spPr>
          <a:xfrm>
            <a:off x="5727733" y="1507033"/>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128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07" name="Google Shape;707;p18"/>
          <p:cNvSpPr/>
          <p:nvPr/>
        </p:nvSpPr>
        <p:spPr>
          <a:xfrm>
            <a:off x="6851510" y="3810135"/>
            <a:ext cx="955200" cy="8802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8041085" y="3810135"/>
            <a:ext cx="955200" cy="880200"/>
          </a:xfrm>
          <a:prstGeom prst="flowChartConnector">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9" name="Google Shape;709;p18"/>
          <p:cNvCxnSpPr>
            <a:stCxn id="707" idx="6"/>
            <a:endCxn id="708" idx="2"/>
          </p:cNvCxnSpPr>
          <p:nvPr/>
        </p:nvCxnSpPr>
        <p:spPr>
          <a:xfrm>
            <a:off x="7806710" y="4250235"/>
            <a:ext cx="234300" cy="600"/>
          </a:xfrm>
          <a:prstGeom prst="bentConnector3">
            <a:avLst>
              <a:gd fmla="val 50016" name="adj1"/>
            </a:avLst>
          </a:prstGeom>
          <a:noFill/>
          <a:ln cap="flat" cmpd="sng" w="38100">
            <a:solidFill>
              <a:schemeClr val="dk1"/>
            </a:solidFill>
            <a:prstDash val="solid"/>
            <a:round/>
            <a:headEnd len="med" w="med" type="none"/>
            <a:tailEnd len="med" w="med" type="none"/>
          </a:ln>
        </p:spPr>
      </p:cxnSp>
      <p:cxnSp>
        <p:nvCxnSpPr>
          <p:cNvPr id="710" name="Google Shape;710;p18"/>
          <p:cNvCxnSpPr>
            <a:stCxn id="707" idx="2"/>
            <a:endCxn id="707" idx="2"/>
          </p:cNvCxnSpPr>
          <p:nvPr/>
        </p:nvCxnSpPr>
        <p:spPr>
          <a:xfrm>
            <a:off x="6851510" y="4250235"/>
            <a:ext cx="600" cy="600"/>
          </a:xfrm>
          <a:prstGeom prst="bentConnector3">
            <a:avLst>
              <a:gd fmla="val -26789127" name="adj1"/>
            </a:avLst>
          </a:prstGeom>
          <a:noFill/>
          <a:ln cap="flat" cmpd="sng" w="38100">
            <a:solidFill>
              <a:schemeClr val="dk1"/>
            </a:solidFill>
            <a:prstDash val="solid"/>
            <a:round/>
            <a:headEnd len="med" w="med" type="none"/>
            <a:tailEnd len="med" w="med" type="none"/>
          </a:ln>
        </p:spPr>
      </p:cxnSp>
      <p:sp>
        <p:nvSpPr>
          <p:cNvPr id="711" name="Google Shape;711;p18"/>
          <p:cNvSpPr txBox="1"/>
          <p:nvPr/>
        </p:nvSpPr>
        <p:spPr>
          <a:xfrm>
            <a:off x="8041058" y="4019383"/>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650 </a:t>
            </a:r>
            <a:r>
              <a:rPr b="1" lang="en" sz="1200">
                <a:latin typeface="Roboto"/>
                <a:ea typeface="Roboto"/>
                <a:cs typeface="Roboto"/>
                <a:sym typeface="Roboto"/>
              </a:rPr>
              <a:t>Params</a:t>
            </a:r>
            <a:endParaRPr b="1" sz="1200">
              <a:latin typeface="Roboto"/>
              <a:ea typeface="Roboto"/>
              <a:cs typeface="Roboto"/>
              <a:sym typeface="Roboto"/>
            </a:endParaRPr>
          </a:p>
        </p:txBody>
      </p:sp>
      <p:sp>
        <p:nvSpPr>
          <p:cNvPr id="712" name="Google Shape;712;p18"/>
          <p:cNvSpPr txBox="1"/>
          <p:nvPr/>
        </p:nvSpPr>
        <p:spPr>
          <a:xfrm>
            <a:off x="6917383" y="4019671"/>
            <a:ext cx="1058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30784</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Params</a:t>
            </a:r>
            <a:endParaRPr b="1" sz="1200">
              <a:latin typeface="Roboto"/>
              <a:ea typeface="Roboto"/>
              <a:cs typeface="Roboto"/>
              <a:sym typeface="Roboto"/>
            </a:endParaRPr>
          </a:p>
        </p:txBody>
      </p:sp>
      <p:sp>
        <p:nvSpPr>
          <p:cNvPr id="713" name="Google Shape;713;p18"/>
          <p:cNvSpPr txBox="1"/>
          <p:nvPr/>
        </p:nvSpPr>
        <p:spPr>
          <a:xfrm>
            <a:off x="3452450" y="886553"/>
            <a:ext cx="1058400" cy="28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Conv Layers</a:t>
            </a:r>
            <a:endParaRPr b="1" sz="1200">
              <a:latin typeface="Roboto"/>
              <a:ea typeface="Roboto"/>
              <a:cs typeface="Roboto"/>
              <a:sym typeface="Roboto"/>
            </a:endParaRPr>
          </a:p>
        </p:txBody>
      </p:sp>
      <p:sp>
        <p:nvSpPr>
          <p:cNvPr id="714" name="Google Shape;714;p18"/>
          <p:cNvSpPr txBox="1"/>
          <p:nvPr/>
        </p:nvSpPr>
        <p:spPr>
          <a:xfrm>
            <a:off x="5632375" y="892366"/>
            <a:ext cx="1058400" cy="28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BN </a:t>
            </a:r>
            <a:r>
              <a:rPr b="1" lang="en" sz="1200">
                <a:latin typeface="Roboto"/>
                <a:ea typeface="Roboto"/>
                <a:cs typeface="Roboto"/>
                <a:sym typeface="Roboto"/>
              </a:rPr>
              <a:t>Layers</a:t>
            </a:r>
            <a:endParaRPr b="1" sz="1200">
              <a:latin typeface="Roboto"/>
              <a:ea typeface="Roboto"/>
              <a:cs typeface="Roboto"/>
              <a:sym typeface="Roboto"/>
            </a:endParaRPr>
          </a:p>
        </p:txBody>
      </p:sp>
      <p:sp>
        <p:nvSpPr>
          <p:cNvPr id="715" name="Google Shape;715;p18"/>
          <p:cNvSpPr txBox="1"/>
          <p:nvPr/>
        </p:nvSpPr>
        <p:spPr>
          <a:xfrm>
            <a:off x="8041050" y="3451425"/>
            <a:ext cx="1253100" cy="28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Dense Softmax</a:t>
            </a:r>
            <a:endParaRPr b="1" sz="1200">
              <a:latin typeface="Roboto"/>
              <a:ea typeface="Roboto"/>
              <a:cs typeface="Roboto"/>
              <a:sym typeface="Roboto"/>
            </a:endParaRPr>
          </a:p>
        </p:txBody>
      </p:sp>
      <p:sp>
        <p:nvSpPr>
          <p:cNvPr id="716" name="Google Shape;716;p18"/>
          <p:cNvSpPr txBox="1"/>
          <p:nvPr/>
        </p:nvSpPr>
        <p:spPr>
          <a:xfrm>
            <a:off x="6799900" y="3451416"/>
            <a:ext cx="1058400" cy="282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Dense</a:t>
            </a:r>
            <a:endParaRPr b="1" sz="1200">
              <a:latin typeface="Roboto"/>
              <a:ea typeface="Roboto"/>
              <a:cs typeface="Roboto"/>
              <a:sym typeface="Roboto"/>
            </a:endParaRPr>
          </a:p>
        </p:txBody>
      </p:sp>
      <p:sp>
        <p:nvSpPr>
          <p:cNvPr id="717" name="Google Shape;717;p18"/>
          <p:cNvSpPr/>
          <p:nvPr/>
        </p:nvSpPr>
        <p:spPr>
          <a:xfrm>
            <a:off x="6917375" y="268825"/>
            <a:ext cx="2653500" cy="3139800"/>
          </a:xfrm>
          <a:prstGeom prst="roundRect">
            <a:avLst>
              <a:gd fmla="val 7070"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18"/>
          <p:cNvCxnSpPr>
            <a:stCxn id="714" idx="3"/>
            <a:endCxn id="717" idx="1"/>
          </p:cNvCxnSpPr>
          <p:nvPr/>
        </p:nvCxnSpPr>
        <p:spPr>
          <a:xfrm>
            <a:off x="6690775" y="1033816"/>
            <a:ext cx="226500" cy="804900"/>
          </a:xfrm>
          <a:prstGeom prst="curvedConnector3">
            <a:avLst>
              <a:gd fmla="val 50022" name="adj1"/>
            </a:avLst>
          </a:prstGeom>
          <a:noFill/>
          <a:ln cap="flat" cmpd="sng" w="9525">
            <a:solidFill>
              <a:schemeClr val="dk1"/>
            </a:solidFill>
            <a:prstDash val="solid"/>
            <a:round/>
            <a:headEnd len="med" w="med" type="none"/>
            <a:tailEnd len="med" w="med" type="stealth"/>
          </a:ln>
        </p:spPr>
      </p:cxnSp>
      <p:sp>
        <p:nvSpPr>
          <p:cNvPr id="719" name="Google Shape;719;p18"/>
          <p:cNvSpPr txBox="1"/>
          <p:nvPr/>
        </p:nvSpPr>
        <p:spPr>
          <a:xfrm>
            <a:off x="7346950" y="491075"/>
            <a:ext cx="18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720" name="Google Shape;720;p18"/>
          <p:cNvGrpSpPr/>
          <p:nvPr/>
        </p:nvGrpSpPr>
        <p:grpSpPr>
          <a:xfrm>
            <a:off x="4941711" y="1712806"/>
            <a:ext cx="355434" cy="355815"/>
            <a:chOff x="4673540" y="3680297"/>
            <a:chExt cx="355434" cy="355815"/>
          </a:xfrm>
        </p:grpSpPr>
        <p:sp>
          <p:nvSpPr>
            <p:cNvPr id="721" name="Google Shape;721;p18"/>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18"/>
          <p:cNvGrpSpPr/>
          <p:nvPr/>
        </p:nvGrpSpPr>
        <p:grpSpPr>
          <a:xfrm>
            <a:off x="4967974" y="2998548"/>
            <a:ext cx="355434" cy="355815"/>
            <a:chOff x="4673540" y="3680297"/>
            <a:chExt cx="355434" cy="355815"/>
          </a:xfrm>
        </p:grpSpPr>
        <p:sp>
          <p:nvSpPr>
            <p:cNvPr id="725" name="Google Shape;725;p18"/>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18"/>
          <p:cNvGrpSpPr/>
          <p:nvPr/>
        </p:nvGrpSpPr>
        <p:grpSpPr>
          <a:xfrm>
            <a:off x="4941711" y="2359806"/>
            <a:ext cx="355434" cy="355815"/>
            <a:chOff x="4673540" y="3680297"/>
            <a:chExt cx="355434" cy="355815"/>
          </a:xfrm>
        </p:grpSpPr>
        <p:sp>
          <p:nvSpPr>
            <p:cNvPr id="729" name="Google Shape;729;p18"/>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8"/>
          <p:cNvGrpSpPr/>
          <p:nvPr/>
        </p:nvGrpSpPr>
        <p:grpSpPr>
          <a:xfrm>
            <a:off x="4985899" y="4250215"/>
            <a:ext cx="355434" cy="355815"/>
            <a:chOff x="4673540" y="3680297"/>
            <a:chExt cx="355434" cy="355815"/>
          </a:xfrm>
        </p:grpSpPr>
        <p:sp>
          <p:nvSpPr>
            <p:cNvPr id="733" name="Google Shape;733;p18"/>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8"/>
          <p:cNvGrpSpPr/>
          <p:nvPr/>
        </p:nvGrpSpPr>
        <p:grpSpPr>
          <a:xfrm>
            <a:off x="4985899" y="3663865"/>
            <a:ext cx="355434" cy="355815"/>
            <a:chOff x="4673540" y="3680297"/>
            <a:chExt cx="355434" cy="355815"/>
          </a:xfrm>
        </p:grpSpPr>
        <p:sp>
          <p:nvSpPr>
            <p:cNvPr id="737" name="Google Shape;737;p18"/>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a:off x="1790165" y="24497"/>
            <a:ext cx="1196513" cy="1009470"/>
            <a:chOff x="3268225" y="2120225"/>
            <a:chExt cx="1107575" cy="977600"/>
          </a:xfrm>
        </p:grpSpPr>
        <p:sp>
          <p:nvSpPr>
            <p:cNvPr id="741" name="Google Shape;741;p18"/>
            <p:cNvSpPr/>
            <p:nvPr/>
          </p:nvSpPr>
          <p:spPr>
            <a:xfrm>
              <a:off x="3783725" y="2149375"/>
              <a:ext cx="30450" cy="180600"/>
            </a:xfrm>
            <a:custGeom>
              <a:rect b="b" l="l" r="r" t="t"/>
              <a:pathLst>
                <a:path extrusionOk="0" h="7224" w="1218">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3953425" y="2135275"/>
              <a:ext cx="226425" cy="251075"/>
            </a:xfrm>
            <a:custGeom>
              <a:rect b="b" l="l" r="r" t="t"/>
              <a:pathLst>
                <a:path extrusionOk="0" h="10043" w="9057">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a:off x="4051425" y="2316525"/>
              <a:ext cx="108875" cy="208450"/>
            </a:xfrm>
            <a:custGeom>
              <a:rect b="b" l="l" r="r" t="t"/>
              <a:pathLst>
                <a:path extrusionOk="0" h="8338" w="4355">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4057825" y="2603100"/>
              <a:ext cx="302925" cy="116900"/>
            </a:xfrm>
            <a:custGeom>
              <a:rect b="b" l="l" r="r" t="t"/>
              <a:pathLst>
                <a:path extrusionOk="0" h="4676" w="12117">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8"/>
            <p:cNvSpPr/>
            <p:nvPr/>
          </p:nvSpPr>
          <p:spPr>
            <a:xfrm>
              <a:off x="4025475" y="2700750"/>
              <a:ext cx="248825" cy="167175"/>
            </a:xfrm>
            <a:custGeom>
              <a:rect b="b" l="l" r="r" t="t"/>
              <a:pathLst>
                <a:path extrusionOk="0" h="6687" w="9953">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a:off x="3967200" y="2775025"/>
              <a:ext cx="114650" cy="266750"/>
            </a:xfrm>
            <a:custGeom>
              <a:rect b="b" l="l" r="r" t="t"/>
              <a:pathLst>
                <a:path extrusionOk="0" h="10670" w="4586">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a:off x="3400125" y="2793925"/>
              <a:ext cx="254275" cy="218400"/>
            </a:xfrm>
            <a:custGeom>
              <a:rect b="b" l="l" r="r" t="t"/>
              <a:pathLst>
                <a:path extrusionOk="0" h="8736" w="10171">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a:off x="3283275" y="2700750"/>
              <a:ext cx="289150" cy="104725"/>
            </a:xfrm>
            <a:custGeom>
              <a:rect b="b" l="l" r="r" t="t"/>
              <a:pathLst>
                <a:path extrusionOk="0" h="4189" w="11566">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3350175" y="2633825"/>
              <a:ext cx="192475" cy="30450"/>
            </a:xfrm>
            <a:custGeom>
              <a:rect b="b" l="l" r="r" t="t"/>
              <a:pathLst>
                <a:path extrusionOk="0" h="1218" w="7699">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3283275" y="2447150"/>
              <a:ext cx="256800" cy="130675"/>
            </a:xfrm>
            <a:custGeom>
              <a:rect b="b" l="l" r="r" t="t"/>
              <a:pathLst>
                <a:path extrusionOk="0" h="5227" w="10272">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8"/>
            <p:cNvSpPr/>
            <p:nvPr/>
          </p:nvSpPr>
          <p:spPr>
            <a:xfrm>
              <a:off x="3366825" y="2191000"/>
              <a:ext cx="205600" cy="281150"/>
            </a:xfrm>
            <a:custGeom>
              <a:rect b="b" l="l" r="r" t="t"/>
              <a:pathLst>
                <a:path extrusionOk="0" h="11246" w="8224">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3483700" y="2207650"/>
              <a:ext cx="209125" cy="147950"/>
            </a:xfrm>
            <a:custGeom>
              <a:rect b="b" l="l" r="r" t="t"/>
              <a:pathLst>
                <a:path extrusionOk="0" h="5918" w="8365">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a:off x="3709450" y="2843550"/>
              <a:ext cx="166525" cy="254275"/>
            </a:xfrm>
            <a:custGeom>
              <a:rect b="b" l="l" r="r" t="t"/>
              <a:pathLst>
                <a:path extrusionOk="0" h="10171" w="6661">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a:off x="3669425" y="2834275"/>
              <a:ext cx="246250" cy="188625"/>
            </a:xfrm>
            <a:custGeom>
              <a:rect b="b" l="l" r="r" t="t"/>
              <a:pathLst>
                <a:path extrusionOk="0" h="7545" w="985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3522125" y="2312350"/>
              <a:ext cx="548200" cy="548200"/>
            </a:xfrm>
            <a:custGeom>
              <a:rect b="b" l="l" r="r" t="t"/>
              <a:pathLst>
                <a:path extrusionOk="0" h="21928" w="21928">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8"/>
            <p:cNvSpPr/>
            <p:nvPr/>
          </p:nvSpPr>
          <p:spPr>
            <a:xfrm>
              <a:off x="3652775" y="2882300"/>
              <a:ext cx="279875" cy="36200"/>
            </a:xfrm>
            <a:custGeom>
              <a:rect b="b" l="l" r="r" t="t"/>
              <a:pathLst>
                <a:path extrusionOk="0" h="1448" w="11195">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a:off x="3652775" y="2949550"/>
              <a:ext cx="279875" cy="36200"/>
            </a:xfrm>
            <a:custGeom>
              <a:rect b="b" l="l" r="r" t="t"/>
              <a:pathLst>
                <a:path extrusionOk="0" h="1448" w="11195">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3678075" y="2576200"/>
              <a:ext cx="229275" cy="270275"/>
            </a:xfrm>
            <a:custGeom>
              <a:rect b="b" l="l" r="r" t="t"/>
              <a:pathLst>
                <a:path extrusionOk="0" h="10811" w="9171">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a:off x="4134025" y="2120225"/>
              <a:ext cx="60875" cy="60550"/>
            </a:xfrm>
            <a:custGeom>
              <a:rect b="b" l="l" r="r" t="t"/>
              <a:pathLst>
                <a:path extrusionOk="0" h="2422" w="2435">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8"/>
            <p:cNvSpPr/>
            <p:nvPr/>
          </p:nvSpPr>
          <p:spPr>
            <a:xfrm>
              <a:off x="4114500" y="2301150"/>
              <a:ext cx="60850" cy="60850"/>
            </a:xfrm>
            <a:custGeom>
              <a:rect b="b" l="l" r="r" t="t"/>
              <a:pathLst>
                <a:path extrusionOk="0" h="2434" w="2434">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8"/>
            <p:cNvSpPr/>
            <p:nvPr/>
          </p:nvSpPr>
          <p:spPr>
            <a:xfrm>
              <a:off x="3768675" y="2134000"/>
              <a:ext cx="60875" cy="60875"/>
            </a:xfrm>
            <a:custGeom>
              <a:rect b="b" l="l" r="r" t="t"/>
              <a:pathLst>
                <a:path extrusionOk="0" h="2435" w="2435">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a:off x="3468650" y="2192600"/>
              <a:ext cx="60550" cy="60850"/>
            </a:xfrm>
            <a:custGeom>
              <a:rect b="b" l="l" r="r" t="t"/>
              <a:pathLst>
                <a:path extrusionOk="0" h="2434" w="2422">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8"/>
            <p:cNvSpPr/>
            <p:nvPr/>
          </p:nvSpPr>
          <p:spPr>
            <a:xfrm>
              <a:off x="3351775" y="2175950"/>
              <a:ext cx="60550" cy="60550"/>
            </a:xfrm>
            <a:custGeom>
              <a:rect b="b" l="l" r="r" t="t"/>
              <a:pathLst>
                <a:path extrusionOk="0" h="2422" w="2422">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8"/>
            <p:cNvSpPr/>
            <p:nvPr/>
          </p:nvSpPr>
          <p:spPr>
            <a:xfrm>
              <a:off x="3268225" y="2432100"/>
              <a:ext cx="60525" cy="60550"/>
            </a:xfrm>
            <a:custGeom>
              <a:rect b="b" l="l" r="r" t="t"/>
              <a:pathLst>
                <a:path extrusionOk="0" h="2422" w="2421">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3334825" y="2618775"/>
              <a:ext cx="60850" cy="60550"/>
            </a:xfrm>
            <a:custGeom>
              <a:rect b="b" l="l" r="r" t="t"/>
              <a:pathLst>
                <a:path extrusionOk="0" h="2422" w="2434">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3268225" y="2759675"/>
              <a:ext cx="60525" cy="60850"/>
            </a:xfrm>
            <a:custGeom>
              <a:rect b="b" l="l" r="r" t="t"/>
              <a:pathLst>
                <a:path extrusionOk="0" h="2434" w="2421">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3385075" y="2966825"/>
              <a:ext cx="60875" cy="60550"/>
            </a:xfrm>
            <a:custGeom>
              <a:rect b="b" l="l" r="r" t="t"/>
              <a:pathLst>
                <a:path extrusionOk="0" h="2422" w="2435">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4036050" y="2993100"/>
              <a:ext cx="60850" cy="60850"/>
            </a:xfrm>
            <a:custGeom>
              <a:rect b="b" l="l" r="r" t="t"/>
              <a:pathLst>
                <a:path extrusionOk="0" h="2434" w="2434">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4228800" y="2822425"/>
              <a:ext cx="60875" cy="60875"/>
            </a:xfrm>
            <a:custGeom>
              <a:rect b="b" l="l" r="r" t="t"/>
              <a:pathLst>
                <a:path extrusionOk="0" h="2435" w="2435">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4315250" y="2674175"/>
              <a:ext cx="60550" cy="60850"/>
            </a:xfrm>
            <a:custGeom>
              <a:rect b="b" l="l" r="r" t="t"/>
              <a:pathLst>
                <a:path extrusionOk="0" h="2434" w="2422">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8"/>
          <p:cNvSpPr txBox="1"/>
          <p:nvPr/>
        </p:nvSpPr>
        <p:spPr>
          <a:xfrm>
            <a:off x="7063475" y="406375"/>
            <a:ext cx="223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BN has 4 parameter in all 32 channels - Gamma,Beta, Moving Mean and Variance</a:t>
            </a:r>
            <a:endParaRPr>
              <a:latin typeface="Fira Sans Extra Condensed SemiBold"/>
              <a:ea typeface="Fira Sans Extra Condensed SemiBold"/>
              <a:cs typeface="Fira Sans Extra Condensed SemiBold"/>
              <a:sym typeface="Fira Sans Extra Condensed SemiBold"/>
            </a:endParaRPr>
          </a:p>
        </p:txBody>
      </p:sp>
      <p:sp>
        <p:nvSpPr>
          <p:cNvPr id="772" name="Google Shape;772;p18"/>
          <p:cNvSpPr txBox="1"/>
          <p:nvPr/>
        </p:nvSpPr>
        <p:spPr>
          <a:xfrm>
            <a:off x="7029775" y="1284750"/>
            <a:ext cx="2230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Extra Condensed"/>
                <a:ea typeface="Fira Sans Extra Condensed"/>
                <a:cs typeface="Fira Sans Extra Condensed"/>
                <a:sym typeface="Fira Sans Extra Condensed"/>
              </a:rPr>
              <a:t>(Without BN , Dropout , L2)</a:t>
            </a:r>
            <a:endParaRPr b="1">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a:latin typeface="Fira Sans Extra Condensed"/>
                <a:ea typeface="Fira Sans Extra Condensed"/>
                <a:cs typeface="Fira Sans Extra Condensed"/>
                <a:sym typeface="Fira Sans Extra Condensed"/>
              </a:rPr>
              <a:t>Test Accuracy(TA) was able to reach 70%</a:t>
            </a:r>
            <a:endParaRPr b="1">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a:latin typeface="Fira Sans Extra Condensed"/>
                <a:ea typeface="Fira Sans Extra Condensed"/>
                <a:cs typeface="Fira Sans Extra Condensed"/>
                <a:sym typeface="Fira Sans Extra Condensed"/>
              </a:rPr>
              <a:t>While Validation Accuracy (VA) came out to be 96%</a:t>
            </a:r>
            <a:endParaRPr b="1">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a:solidFill>
                  <a:srgbClr val="E3390F"/>
                </a:solidFill>
                <a:latin typeface="Fira Sans Extra Condensed"/>
                <a:ea typeface="Fira Sans Extra Condensed"/>
                <a:cs typeface="Fira Sans Extra Condensed"/>
                <a:sym typeface="Fira Sans Extra Condensed"/>
              </a:rPr>
              <a:t>HENCE POINTING TO OVERFITTING</a:t>
            </a:r>
            <a:endParaRPr b="1">
              <a:solidFill>
                <a:srgbClr val="E3390F"/>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We Recovered from this by handling Overfitting</a:t>
            </a:r>
            <a:endParaRPr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9"/>
          <p:cNvSpPr/>
          <p:nvPr/>
        </p:nvSpPr>
        <p:spPr>
          <a:xfrm>
            <a:off x="4813875" y="1219200"/>
            <a:ext cx="3869400" cy="3512400"/>
          </a:xfrm>
          <a:prstGeom prst="roundRect">
            <a:avLst>
              <a:gd fmla="val 10110" name="adj"/>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457200" y="2332700"/>
            <a:ext cx="4115100" cy="1285800"/>
          </a:xfrm>
          <a:prstGeom prst="roundRect">
            <a:avLst>
              <a:gd fmla="val 707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that we were facing</a:t>
            </a:r>
            <a:endParaRPr/>
          </a:p>
        </p:txBody>
      </p:sp>
      <p:grpSp>
        <p:nvGrpSpPr>
          <p:cNvPr id="780" name="Google Shape;780;p19"/>
          <p:cNvGrpSpPr/>
          <p:nvPr/>
        </p:nvGrpSpPr>
        <p:grpSpPr>
          <a:xfrm>
            <a:off x="457126" y="1219157"/>
            <a:ext cx="1222740" cy="2516543"/>
            <a:chOff x="-2050539" y="1195241"/>
            <a:chExt cx="1087557" cy="2238519"/>
          </a:xfrm>
        </p:grpSpPr>
        <p:sp>
          <p:nvSpPr>
            <p:cNvPr id="781" name="Google Shape;781;p19"/>
            <p:cNvSpPr/>
            <p:nvPr/>
          </p:nvSpPr>
          <p:spPr>
            <a:xfrm>
              <a:off x="-2050539" y="1195241"/>
              <a:ext cx="1087557" cy="2238519"/>
            </a:xfrm>
            <a:custGeom>
              <a:rect b="b" l="l" r="r" t="t"/>
              <a:pathLst>
                <a:path extrusionOk="0" h="79613" w="38679">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2050539" y="1195241"/>
              <a:ext cx="1087557" cy="2238519"/>
            </a:xfrm>
            <a:custGeom>
              <a:rect b="b" l="l" r="r" t="t"/>
              <a:pathLst>
                <a:path extrusionOk="0" fill="none" h="79613" w="38679">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2050539" y="1195241"/>
              <a:ext cx="1087557" cy="202474"/>
            </a:xfrm>
            <a:custGeom>
              <a:rect b="b" l="l" r="r" t="t"/>
              <a:pathLst>
                <a:path extrusionOk="0" h="7201" w="38679">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1296958" y="1251533"/>
              <a:ext cx="70603" cy="70575"/>
            </a:xfrm>
            <a:custGeom>
              <a:rect b="b" l="l" r="r" t="t"/>
              <a:pathLst>
                <a:path extrusionOk="0" h="2510" w="2511">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1182266" y="1251533"/>
              <a:ext cx="70603" cy="70575"/>
            </a:xfrm>
            <a:custGeom>
              <a:rect b="b" l="l" r="r" t="t"/>
              <a:pathLst>
                <a:path extrusionOk="0" h="2510" w="2511">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1072636" y="1251533"/>
              <a:ext cx="70603" cy="70575"/>
            </a:xfrm>
            <a:custGeom>
              <a:rect b="b" l="l" r="r" t="t"/>
              <a:pathLst>
                <a:path extrusionOk="0" h="2510" w="2511">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19"/>
            <p:cNvGrpSpPr/>
            <p:nvPr/>
          </p:nvGrpSpPr>
          <p:grpSpPr>
            <a:xfrm>
              <a:off x="-1837553" y="1587475"/>
              <a:ext cx="691023" cy="562245"/>
              <a:chOff x="-3597915" y="995403"/>
              <a:chExt cx="1552860" cy="1263472"/>
            </a:xfrm>
          </p:grpSpPr>
          <p:sp>
            <p:nvSpPr>
              <p:cNvPr id="788" name="Google Shape;788;p19"/>
              <p:cNvSpPr/>
              <p:nvPr/>
            </p:nvSpPr>
            <p:spPr>
              <a:xfrm>
                <a:off x="-3597915" y="995403"/>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3063318" y="1917960"/>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3063318" y="1917960"/>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2739789" y="2103051"/>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597456" y="1659815"/>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586393" y="1355018"/>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2484966" y="1641048"/>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538786" y="1388664"/>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2663342" y="1212232"/>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2390742" y="1355018"/>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a:off x="-3103715" y="1620867"/>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9"/>
              <p:cNvSpPr/>
              <p:nvPr/>
            </p:nvSpPr>
            <p:spPr>
              <a:xfrm>
                <a:off x="-2999383" y="999750"/>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9"/>
              <p:cNvSpPr/>
              <p:nvPr/>
            </p:nvSpPr>
            <p:spPr>
              <a:xfrm>
                <a:off x="-2773435" y="997807"/>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3429683" y="1212232"/>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a:off x="-2735936" y="1199261"/>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3195076" y="1579056"/>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2841223" y="1661264"/>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a:off x="-2675359" y="1846814"/>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
              <p:cNvSpPr/>
              <p:nvPr/>
            </p:nvSpPr>
            <p:spPr>
              <a:xfrm>
                <a:off x="-3223421" y="1440583"/>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9"/>
              <p:cNvSpPr/>
              <p:nvPr/>
            </p:nvSpPr>
            <p:spPr>
              <a:xfrm>
                <a:off x="-2773435" y="1400221"/>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9"/>
              <p:cNvSpPr/>
              <p:nvPr/>
            </p:nvSpPr>
            <p:spPr>
              <a:xfrm>
                <a:off x="-2315744" y="1793447"/>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9"/>
              <p:cNvSpPr/>
              <p:nvPr/>
            </p:nvSpPr>
            <p:spPr>
              <a:xfrm>
                <a:off x="-2357590" y="1375198"/>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
              <p:cNvSpPr/>
              <p:nvPr/>
            </p:nvSpPr>
            <p:spPr>
              <a:xfrm>
                <a:off x="-2248946" y="1607896"/>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3264773" y="1067043"/>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a:off x="-3479658" y="1917960"/>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3402751" y="1917960"/>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a:off x="-3325350" y="1917960"/>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9"/>
              <p:cNvSpPr/>
              <p:nvPr/>
            </p:nvSpPr>
            <p:spPr>
              <a:xfrm>
                <a:off x="-3248409" y="1917960"/>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9"/>
              <p:cNvSpPr/>
              <p:nvPr/>
            </p:nvSpPr>
            <p:spPr>
              <a:xfrm>
                <a:off x="-3171503" y="1917960"/>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9"/>
            <p:cNvSpPr/>
            <p:nvPr/>
          </p:nvSpPr>
          <p:spPr>
            <a:xfrm>
              <a:off x="-1893024" y="2339485"/>
              <a:ext cx="772528" cy="47490"/>
            </a:xfrm>
            <a:custGeom>
              <a:rect b="b" l="l" r="r" t="t"/>
              <a:pathLst>
                <a:path extrusionOk="0" h="1689" w="27475">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9"/>
            <p:cNvSpPr/>
            <p:nvPr/>
          </p:nvSpPr>
          <p:spPr>
            <a:xfrm>
              <a:off x="-1893024" y="2490701"/>
              <a:ext cx="772528" cy="47912"/>
            </a:xfrm>
            <a:custGeom>
              <a:rect b="b" l="l" r="r" t="t"/>
              <a:pathLst>
                <a:path extrusionOk="0" h="1704" w="27475">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9"/>
            <p:cNvSpPr/>
            <p:nvPr/>
          </p:nvSpPr>
          <p:spPr>
            <a:xfrm>
              <a:off x="-1893024" y="2642339"/>
              <a:ext cx="772528" cy="47912"/>
            </a:xfrm>
            <a:custGeom>
              <a:rect b="b" l="l" r="r" t="t"/>
              <a:pathLst>
                <a:path extrusionOk="0" h="1704" w="27475">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9"/>
            <p:cNvSpPr/>
            <p:nvPr/>
          </p:nvSpPr>
          <p:spPr>
            <a:xfrm>
              <a:off x="-1893024" y="2793977"/>
              <a:ext cx="772528" cy="47940"/>
            </a:xfrm>
            <a:custGeom>
              <a:rect b="b" l="l" r="r" t="t"/>
              <a:pathLst>
                <a:path extrusionOk="0" h="1705" w="27475">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9"/>
            <p:cNvSpPr/>
            <p:nvPr/>
          </p:nvSpPr>
          <p:spPr>
            <a:xfrm>
              <a:off x="-1893024" y="2945643"/>
              <a:ext cx="772528" cy="47490"/>
            </a:xfrm>
            <a:custGeom>
              <a:rect b="b" l="l" r="r" t="t"/>
              <a:pathLst>
                <a:path extrusionOk="0" h="1689" w="27475">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9"/>
            <p:cNvSpPr/>
            <p:nvPr/>
          </p:nvSpPr>
          <p:spPr>
            <a:xfrm>
              <a:off x="-1893024" y="3096859"/>
              <a:ext cx="772528" cy="47912"/>
            </a:xfrm>
            <a:custGeom>
              <a:rect b="b" l="l" r="r" t="t"/>
              <a:pathLst>
                <a:path extrusionOk="0" h="1704" w="27475">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19"/>
          <p:cNvSpPr txBox="1"/>
          <p:nvPr/>
        </p:nvSpPr>
        <p:spPr>
          <a:xfrm>
            <a:off x="3045288" y="2558750"/>
            <a:ext cx="1390800" cy="8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latin typeface="Fira Sans Extra Condensed"/>
                <a:ea typeface="Fira Sans Extra Condensed"/>
                <a:cs typeface="Fira Sans Extra Condensed"/>
                <a:sym typeface="Fira Sans Extra Condensed"/>
              </a:rPr>
              <a:t>Overfitting</a:t>
            </a:r>
            <a:endParaRPr b="1" sz="2500">
              <a:solidFill>
                <a:srgbClr val="000000"/>
              </a:solidFill>
              <a:latin typeface="Fira Sans Extra Condensed"/>
              <a:ea typeface="Fira Sans Extra Condensed"/>
              <a:cs typeface="Fira Sans Extra Condensed"/>
              <a:sym typeface="Fira Sans Extra Condensed"/>
            </a:endParaRPr>
          </a:p>
        </p:txBody>
      </p:sp>
      <p:grpSp>
        <p:nvGrpSpPr>
          <p:cNvPr id="824" name="Google Shape;824;p19"/>
          <p:cNvGrpSpPr/>
          <p:nvPr/>
        </p:nvGrpSpPr>
        <p:grpSpPr>
          <a:xfrm>
            <a:off x="5079450" y="1276327"/>
            <a:ext cx="3476028" cy="3340391"/>
            <a:chOff x="5811374" y="1276354"/>
            <a:chExt cx="2743944" cy="1099500"/>
          </a:xfrm>
        </p:grpSpPr>
        <p:sp>
          <p:nvSpPr>
            <p:cNvPr id="825" name="Google Shape;825;p19"/>
            <p:cNvSpPr txBox="1"/>
            <p:nvPr/>
          </p:nvSpPr>
          <p:spPr>
            <a:xfrm>
              <a:off x="5811374" y="1276354"/>
              <a:ext cx="2743800" cy="1099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We see that the model performs well on the training data but does not perform that well on the evaluation data. This is because the model is memorizing the data it has seen and is unable to generalize to unseen examples.</a:t>
              </a:r>
              <a:r>
                <a:rPr lang="en">
                  <a:solidFill>
                    <a:schemeClr val="dk1"/>
                  </a:solidFill>
                  <a:latin typeface="Roboto"/>
                  <a:ea typeface="Roboto"/>
                  <a:cs typeface="Roboto"/>
                  <a:sym typeface="Roboto"/>
                </a:rPr>
                <a:t> </a:t>
              </a:r>
              <a:r>
                <a:rPr lang="en">
                  <a:solidFill>
                    <a:schemeClr val="dk1"/>
                  </a:solidFill>
                </a:rPr>
                <a:t>Overfitting refers to an unwanted behavior of a machine learning algorithm used for predictive modeling.Overfitting happens due to several reasons, such as: The training data size is too small and does not contain enough data samples to accurately represent all possible input data values.</a:t>
              </a:r>
              <a:endParaRPr>
                <a:solidFill>
                  <a:schemeClr val="dk1"/>
                </a:solidFill>
                <a:latin typeface="Roboto"/>
                <a:ea typeface="Roboto"/>
                <a:cs typeface="Roboto"/>
                <a:sym typeface="Roboto"/>
              </a:endParaRPr>
            </a:p>
          </p:txBody>
        </p:sp>
        <p:sp>
          <p:nvSpPr>
            <p:cNvPr id="826" name="Google Shape;826;p19"/>
            <p:cNvSpPr txBox="1"/>
            <p:nvPr/>
          </p:nvSpPr>
          <p:spPr>
            <a:xfrm>
              <a:off x="6773017" y="1404138"/>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grpSp>
      <p:cxnSp>
        <p:nvCxnSpPr>
          <p:cNvPr id="827" name="Google Shape;827;p19"/>
          <p:cNvCxnSpPr>
            <a:stCxn id="778" idx="3"/>
            <a:endCxn id="777" idx="1"/>
          </p:cNvCxnSpPr>
          <p:nvPr/>
        </p:nvCxnSpPr>
        <p:spPr>
          <a:xfrm>
            <a:off x="4572300" y="2975600"/>
            <a:ext cx="241500" cy="600"/>
          </a:xfrm>
          <a:prstGeom prst="bentConnector3">
            <a:avLst>
              <a:gd fmla="val 50016" name="adj1"/>
            </a:avLst>
          </a:prstGeom>
          <a:noFill/>
          <a:ln cap="flat" cmpd="sng" w="9525">
            <a:solidFill>
              <a:schemeClr val="dk2"/>
            </a:solidFill>
            <a:prstDash val="solid"/>
            <a:round/>
            <a:headEnd len="med" w="med" type="none"/>
            <a:tailEnd len="med" w="med" type="none"/>
          </a:ln>
        </p:spPr>
      </p:cxnSp>
      <p:grpSp>
        <p:nvGrpSpPr>
          <p:cNvPr id="828" name="Google Shape;828;p19"/>
          <p:cNvGrpSpPr/>
          <p:nvPr/>
        </p:nvGrpSpPr>
        <p:grpSpPr>
          <a:xfrm>
            <a:off x="457228" y="2075312"/>
            <a:ext cx="2588083" cy="2656316"/>
            <a:chOff x="-2362222" y="2639837"/>
            <a:chExt cx="2038181" cy="2091917"/>
          </a:xfrm>
        </p:grpSpPr>
        <p:sp>
          <p:nvSpPr>
            <p:cNvPr id="829" name="Google Shape;829;p19"/>
            <p:cNvSpPr/>
            <p:nvPr/>
          </p:nvSpPr>
          <p:spPr>
            <a:xfrm>
              <a:off x="-2362222" y="4609077"/>
              <a:ext cx="2038181" cy="122677"/>
            </a:xfrm>
            <a:custGeom>
              <a:rect b="b" l="l" r="r" t="t"/>
              <a:pathLst>
                <a:path extrusionOk="0" h="4363" w="72488">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9"/>
            <p:cNvSpPr/>
            <p:nvPr/>
          </p:nvSpPr>
          <p:spPr>
            <a:xfrm>
              <a:off x="-1460771" y="3049397"/>
              <a:ext cx="729255" cy="492759"/>
            </a:xfrm>
            <a:custGeom>
              <a:rect b="b" l="l" r="r" t="t"/>
              <a:pathLst>
                <a:path extrusionOk="0" h="17525" w="25936">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9"/>
            <p:cNvSpPr/>
            <p:nvPr/>
          </p:nvSpPr>
          <p:spPr>
            <a:xfrm>
              <a:off x="-1796411" y="2946065"/>
              <a:ext cx="561647" cy="1207703"/>
            </a:xfrm>
            <a:custGeom>
              <a:rect b="b" l="l" r="r" t="t"/>
              <a:pathLst>
                <a:path extrusionOk="0" h="42952" w="19975">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9"/>
            <p:cNvSpPr/>
            <p:nvPr/>
          </p:nvSpPr>
          <p:spPr>
            <a:xfrm>
              <a:off x="-1507812" y="2639837"/>
              <a:ext cx="362547" cy="154168"/>
            </a:xfrm>
            <a:custGeom>
              <a:rect b="b" l="l" r="r" t="t"/>
              <a:pathLst>
                <a:path extrusionOk="0" h="5483" w="12894">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9"/>
            <p:cNvSpPr/>
            <p:nvPr/>
          </p:nvSpPr>
          <p:spPr>
            <a:xfrm>
              <a:off x="-1527157" y="2833060"/>
              <a:ext cx="200843" cy="225587"/>
            </a:xfrm>
            <a:custGeom>
              <a:rect b="b" l="l" r="r" t="t"/>
              <a:pathLst>
                <a:path extrusionOk="0" h="8023" w="7143">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1383054" y="2933018"/>
              <a:ext cx="44960" cy="78588"/>
            </a:xfrm>
            <a:custGeom>
              <a:rect b="b" l="l" r="r" t="t"/>
              <a:pathLst>
                <a:path extrusionOk="0" h="2795" w="1599">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9"/>
            <p:cNvSpPr/>
            <p:nvPr/>
          </p:nvSpPr>
          <p:spPr>
            <a:xfrm>
              <a:off x="-1506575" y="2672172"/>
              <a:ext cx="314663" cy="342387"/>
            </a:xfrm>
            <a:custGeom>
              <a:rect b="b" l="l" r="r" t="t"/>
              <a:pathLst>
                <a:path extrusionOk="0" h="12177" w="11191">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9"/>
            <p:cNvSpPr/>
            <p:nvPr/>
          </p:nvSpPr>
          <p:spPr>
            <a:xfrm>
              <a:off x="-1271737" y="2927142"/>
              <a:ext cx="31098" cy="27752"/>
            </a:xfrm>
            <a:custGeom>
              <a:rect b="b" l="l" r="r" t="t"/>
              <a:pathLst>
                <a:path extrusionOk="0" h="987" w="1106">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1314166" y="2856567"/>
              <a:ext cx="53789" cy="35316"/>
            </a:xfrm>
            <a:custGeom>
              <a:rect b="b" l="l" r="r" t="t"/>
              <a:pathLst>
                <a:path extrusionOk="0" h="1256" w="1913">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1239401" y="2838937"/>
              <a:ext cx="13047" cy="23562"/>
            </a:xfrm>
            <a:custGeom>
              <a:rect b="b" l="l" r="r" t="t"/>
              <a:pathLst>
                <a:path extrusionOk="0" h="838" w="464">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1264595" y="2809104"/>
              <a:ext cx="51680" cy="24828"/>
            </a:xfrm>
            <a:custGeom>
              <a:rect b="b" l="l" r="r" t="t"/>
              <a:pathLst>
                <a:path extrusionOk="0" h="883" w="1838">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1374647" y="2801119"/>
              <a:ext cx="25221" cy="55082"/>
            </a:xfrm>
            <a:custGeom>
              <a:rect b="b" l="l" r="r" t="t"/>
              <a:pathLst>
                <a:path extrusionOk="0" h="1959" w="897">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1383054" y="2821701"/>
              <a:ext cx="29439" cy="9701"/>
            </a:xfrm>
            <a:custGeom>
              <a:rect b="b" l="l" r="r" t="t"/>
              <a:pathLst>
                <a:path extrusionOk="0" h="345" w="1047">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1506575" y="2672172"/>
              <a:ext cx="289048" cy="210488"/>
            </a:xfrm>
            <a:custGeom>
              <a:rect b="b" l="l" r="r" t="t"/>
              <a:pathLst>
                <a:path extrusionOk="0" h="7486" w="1028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1254950" y="2797773"/>
              <a:ext cx="50865" cy="99592"/>
            </a:xfrm>
            <a:custGeom>
              <a:rect b="b" l="l" r="r" t="t"/>
              <a:pathLst>
                <a:path extrusionOk="0" h="3542" w="1809">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1213364" y="2850268"/>
              <a:ext cx="11388" cy="8435"/>
            </a:xfrm>
            <a:custGeom>
              <a:rect b="b" l="l" r="r" t="t"/>
              <a:pathLst>
                <a:path extrusionOk="0" h="300" w="405">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1310820" y="2817933"/>
              <a:ext cx="65148" cy="22297"/>
            </a:xfrm>
            <a:custGeom>
              <a:rect b="b" l="l" r="r" t="t"/>
              <a:pathLst>
                <a:path extrusionOk="0" h="793" w="2317">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845561" y="4073494"/>
              <a:ext cx="930464" cy="580148"/>
            </a:xfrm>
            <a:custGeom>
              <a:rect b="b" l="l" r="r" t="t"/>
              <a:pathLst>
                <a:path extrusionOk="0" h="20633" w="33092">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89636" y="4530938"/>
              <a:ext cx="144102" cy="100436"/>
            </a:xfrm>
            <a:custGeom>
              <a:rect b="b" l="l" r="r" t="t"/>
              <a:pathLst>
                <a:path extrusionOk="0" h="3572" w="5125">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876209" y="4511622"/>
              <a:ext cx="67229" cy="128581"/>
            </a:xfrm>
            <a:custGeom>
              <a:rect b="b" l="l" r="r" t="t"/>
              <a:pathLst>
                <a:path extrusionOk="0" h="4573" w="2391">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237465" y="4441890"/>
              <a:ext cx="346576" cy="242401"/>
            </a:xfrm>
            <a:custGeom>
              <a:rect b="b" l="l" r="r" t="t"/>
              <a:pathLst>
                <a:path extrusionOk="0" h="8621" w="12326">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078263" y="4599826"/>
              <a:ext cx="27752" cy="61802"/>
            </a:xfrm>
            <a:custGeom>
              <a:rect b="b" l="l" r="r" t="t"/>
              <a:pathLst>
                <a:path extrusionOk="0" h="2198" w="987">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048458" y="4601513"/>
              <a:ext cx="22297" cy="57163"/>
            </a:xfrm>
            <a:custGeom>
              <a:rect b="b" l="l" r="r" t="t"/>
              <a:pathLst>
                <a:path extrusionOk="0" h="2033" w="793">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102640" y="4604466"/>
              <a:ext cx="24828" cy="60509"/>
            </a:xfrm>
            <a:custGeom>
              <a:rect b="b" l="l" r="r" t="t"/>
              <a:pathLst>
                <a:path extrusionOk="0" h="2152" w="883">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1755669" y="3757621"/>
              <a:ext cx="969548" cy="699845"/>
            </a:xfrm>
            <a:custGeom>
              <a:rect b="b" l="l" r="r" t="t"/>
              <a:pathLst>
                <a:path extrusionOk="0" h="24890" w="34482">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884023" y="4442734"/>
              <a:ext cx="123520" cy="121861"/>
            </a:xfrm>
            <a:custGeom>
              <a:rect b="b" l="l" r="r" t="t"/>
              <a:pathLst>
                <a:path extrusionOk="0" h="4334" w="4393">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918467" y="4407868"/>
              <a:ext cx="163841" cy="97905"/>
            </a:xfrm>
            <a:custGeom>
              <a:rect b="b" l="l" r="r" t="t"/>
              <a:pathLst>
                <a:path extrusionOk="0" h="3482" w="5827">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905870" y="4511622"/>
              <a:ext cx="371376" cy="177731"/>
            </a:xfrm>
            <a:custGeom>
              <a:rect b="b" l="l" r="r" t="t"/>
              <a:pathLst>
                <a:path extrusionOk="0" h="6321" w="13208">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726929" y="4560349"/>
              <a:ext cx="58428" cy="47490"/>
            </a:xfrm>
            <a:custGeom>
              <a:rect b="b" l="l" r="r" t="t"/>
              <a:pathLst>
                <a:path extrusionOk="0" h="1689" w="2078">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745824" y="4544379"/>
              <a:ext cx="50443" cy="45832"/>
            </a:xfrm>
            <a:custGeom>
              <a:rect b="b" l="l" r="r" t="t"/>
              <a:pathLst>
                <a:path extrusionOk="0" h="1630" w="1794">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700864" y="4575055"/>
              <a:ext cx="54211" cy="47069"/>
            </a:xfrm>
            <a:custGeom>
              <a:rect b="b" l="l" r="r" t="t"/>
              <a:pathLst>
                <a:path extrusionOk="0" h="1674" w="1928">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765563" y="2987229"/>
              <a:ext cx="62618" cy="161732"/>
            </a:xfrm>
            <a:custGeom>
              <a:rect b="b" l="l" r="r" t="t"/>
              <a:pathLst>
                <a:path extrusionOk="0" h="5752" w="2227">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711802" y="2966225"/>
              <a:ext cx="134880" cy="168874"/>
            </a:xfrm>
            <a:custGeom>
              <a:rect b="b" l="l" r="r" t="t"/>
              <a:pathLst>
                <a:path extrusionOk="0" h="6006" w="4797">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639118" y="2997295"/>
              <a:ext cx="137382" cy="166793"/>
            </a:xfrm>
            <a:custGeom>
              <a:rect b="b" l="l" r="r" t="t"/>
              <a:pathLst>
                <a:path extrusionOk="0" h="5932" w="4886">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598797" y="3059885"/>
              <a:ext cx="141178" cy="164291"/>
            </a:xfrm>
            <a:custGeom>
              <a:rect b="b" l="l" r="r" t="t"/>
              <a:pathLst>
                <a:path extrusionOk="0" h="5843" w="5021">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1202427" y="3395524"/>
              <a:ext cx="431013" cy="371770"/>
            </a:xfrm>
            <a:custGeom>
              <a:rect b="b" l="l" r="r" t="t"/>
              <a:pathLst>
                <a:path extrusionOk="0" h="13222" w="15329">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844545" y="3068292"/>
              <a:ext cx="304597" cy="316744"/>
            </a:xfrm>
            <a:custGeom>
              <a:rect b="b" l="l" r="r" t="t"/>
              <a:pathLst>
                <a:path extrusionOk="0" h="11265" w="10833">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926874" y="3266970"/>
              <a:ext cx="240320" cy="240320"/>
            </a:xfrm>
            <a:custGeom>
              <a:rect b="b" l="l" r="r" t="t"/>
              <a:pathLst>
                <a:path extrusionOk="0" h="8547" w="8547">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871848" y="3322418"/>
              <a:ext cx="129847" cy="129847"/>
            </a:xfrm>
            <a:custGeom>
              <a:rect b="b" l="l" r="r" t="t"/>
              <a:pathLst>
                <a:path extrusionOk="0" h="4618" w="4618">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1215445" y="3622770"/>
              <a:ext cx="240714" cy="240714"/>
            </a:xfrm>
            <a:custGeom>
              <a:rect b="b" l="l" r="r" t="t"/>
              <a:pathLst>
                <a:path extrusionOk="0" h="8561" w="8561">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1159997" y="3678218"/>
              <a:ext cx="129818" cy="129818"/>
            </a:xfrm>
            <a:custGeom>
              <a:rect b="b" l="l" r="r" t="t"/>
              <a:pathLst>
                <a:path extrusionOk="0" h="4617" w="4617">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820589" y="3348483"/>
              <a:ext cx="139913" cy="171404"/>
            </a:xfrm>
            <a:custGeom>
              <a:rect b="b" l="l" r="r" t="t"/>
              <a:pathLst>
                <a:path extrusionOk="0" h="6096" w="4976">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829168" y="3041411"/>
              <a:ext cx="719583" cy="785125"/>
            </a:xfrm>
            <a:custGeom>
              <a:rect b="b" l="l" r="r" t="t"/>
              <a:pathLst>
                <a:path extrusionOk="0" h="27923" w="25592">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170513" y="3700908"/>
              <a:ext cx="234022" cy="152509"/>
            </a:xfrm>
            <a:custGeom>
              <a:rect b="b" l="l" r="r" t="t"/>
              <a:pathLst>
                <a:path extrusionOk="0" h="5424" w="8323">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20"/>
          <p:cNvSpPr/>
          <p:nvPr/>
        </p:nvSpPr>
        <p:spPr>
          <a:xfrm>
            <a:off x="457200" y="1324425"/>
            <a:ext cx="2889300" cy="3407700"/>
          </a:xfrm>
          <a:prstGeom prst="roundRect">
            <a:avLst>
              <a:gd fmla="val 14082"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txBox="1"/>
          <p:nvPr/>
        </p:nvSpPr>
        <p:spPr>
          <a:xfrm>
            <a:off x="646237" y="1841625"/>
            <a:ext cx="25467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Fira Sans Extra Condensed"/>
                <a:ea typeface="Fira Sans Extra Condensed"/>
                <a:cs typeface="Fira Sans Extra Condensed"/>
                <a:sym typeface="Fira Sans Extra Condensed"/>
              </a:rPr>
              <a:t>Some techniques we used</a:t>
            </a:r>
            <a:endParaRPr b="1" sz="2100">
              <a:solidFill>
                <a:srgbClr val="000000"/>
              </a:solidFill>
              <a:latin typeface="Fira Sans Extra Condensed"/>
              <a:ea typeface="Fira Sans Extra Condensed"/>
              <a:cs typeface="Fira Sans Extra Condensed"/>
              <a:sym typeface="Fira Sans Extra Condensed"/>
            </a:endParaRPr>
          </a:p>
        </p:txBody>
      </p:sp>
      <p:grpSp>
        <p:nvGrpSpPr>
          <p:cNvPr id="879" name="Google Shape;879;p20"/>
          <p:cNvGrpSpPr/>
          <p:nvPr/>
        </p:nvGrpSpPr>
        <p:grpSpPr>
          <a:xfrm>
            <a:off x="851113" y="2915825"/>
            <a:ext cx="2133450" cy="1431550"/>
            <a:chOff x="851113" y="2915825"/>
            <a:chExt cx="2133450" cy="1431550"/>
          </a:xfrm>
        </p:grpSpPr>
        <p:sp>
          <p:nvSpPr>
            <p:cNvPr id="880" name="Google Shape;880;p20"/>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0"/>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0"/>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0"/>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0"/>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0"/>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0"/>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0"/>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20"/>
          <p:cNvSpPr txBox="1"/>
          <p:nvPr>
            <p:ph type="title"/>
          </p:nvPr>
        </p:nvSpPr>
        <p:spPr>
          <a:xfrm>
            <a:off x="457200" y="3796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TACKLED OVERFITTING?</a:t>
            </a:r>
            <a:endParaRPr/>
          </a:p>
        </p:txBody>
      </p:sp>
      <p:sp>
        <p:nvSpPr>
          <p:cNvPr id="930" name="Google Shape;930;p20"/>
          <p:cNvSpPr/>
          <p:nvPr/>
        </p:nvSpPr>
        <p:spPr>
          <a:xfrm>
            <a:off x="1796338" y="3501400"/>
            <a:ext cx="230900" cy="230550"/>
          </a:xfrm>
          <a:custGeom>
            <a:rect b="b" l="l" r="r" t="t"/>
            <a:pathLst>
              <a:path extrusionOk="0" h="9222" w="9236">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1796338" y="3501400"/>
            <a:ext cx="230900" cy="230550"/>
          </a:xfrm>
          <a:custGeom>
            <a:rect b="b" l="l" r="r" t="t"/>
            <a:pathLst>
              <a:path extrusionOk="0" fill="none" h="9222" w="9236">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796338" y="3501400"/>
            <a:ext cx="164750" cy="142325"/>
          </a:xfrm>
          <a:custGeom>
            <a:rect b="b" l="l" r="r" t="t"/>
            <a:pathLst>
              <a:path extrusionOk="0" h="5693" w="659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796338" y="3501400"/>
            <a:ext cx="164750" cy="142325"/>
          </a:xfrm>
          <a:custGeom>
            <a:rect b="b" l="l" r="r" t="t"/>
            <a:pathLst>
              <a:path extrusionOk="0" fill="none" h="5693" w="659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14525" y="1385900"/>
            <a:ext cx="2290775" cy="2252650"/>
          </a:xfrm>
          <a:custGeom>
            <a:rect b="b" l="l" r="r" t="t"/>
            <a:pathLst>
              <a:path extrusionOk="0" h="90106" w="91631">
                <a:moveTo>
                  <a:pt x="0" y="90106"/>
                </a:moveTo>
                <a:lnTo>
                  <a:pt x="84773" y="0"/>
                </a:lnTo>
                <a:lnTo>
                  <a:pt x="91631" y="16192"/>
                </a:lnTo>
                <a:close/>
              </a:path>
            </a:pathLst>
          </a:custGeom>
          <a:solidFill>
            <a:srgbClr val="666666">
              <a:alpha val="12549"/>
            </a:srgbClr>
          </a:solidFill>
          <a:ln>
            <a:noFill/>
          </a:ln>
        </p:spPr>
      </p:sp>
      <p:grpSp>
        <p:nvGrpSpPr>
          <p:cNvPr id="935" name="Google Shape;935;p20"/>
          <p:cNvGrpSpPr/>
          <p:nvPr/>
        </p:nvGrpSpPr>
        <p:grpSpPr>
          <a:xfrm>
            <a:off x="3961065" y="955693"/>
            <a:ext cx="4725888" cy="1171545"/>
            <a:chOff x="3961063" y="1231575"/>
            <a:chExt cx="4725888" cy="650100"/>
          </a:xfrm>
        </p:grpSpPr>
        <p:sp>
          <p:nvSpPr>
            <p:cNvPr id="936" name="Google Shape;936;p20"/>
            <p:cNvSpPr/>
            <p:nvPr/>
          </p:nvSpPr>
          <p:spPr>
            <a:xfrm>
              <a:off x="5010150" y="1231575"/>
              <a:ext cx="3676800" cy="650100"/>
            </a:xfrm>
            <a:prstGeom prst="roundRect">
              <a:avLst>
                <a:gd fmla="val 50000" name="adj"/>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961063" y="1324425"/>
              <a:ext cx="2130000" cy="464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0"/>
          <p:cNvGrpSpPr/>
          <p:nvPr/>
        </p:nvGrpSpPr>
        <p:grpSpPr>
          <a:xfrm>
            <a:off x="4122280" y="1019063"/>
            <a:ext cx="4268296" cy="1108200"/>
            <a:chOff x="4122280" y="1019063"/>
            <a:chExt cx="4268296" cy="1108200"/>
          </a:xfrm>
        </p:grpSpPr>
        <p:sp>
          <p:nvSpPr>
            <p:cNvPr id="939" name="Google Shape;939;p20"/>
            <p:cNvSpPr txBox="1"/>
            <p:nvPr/>
          </p:nvSpPr>
          <p:spPr>
            <a:xfrm>
              <a:off x="6149875" y="1019063"/>
              <a:ext cx="2240700" cy="1108200"/>
            </a:xfrm>
            <a:prstGeom prst="rect">
              <a:avLst/>
            </a:prstGeom>
            <a:noFill/>
            <a:ln>
              <a:noFill/>
            </a:ln>
          </p:spPr>
          <p:txBody>
            <a:bodyPr anchorCtr="0" anchor="ctr"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We used L2 regularization technique to reduce our kernel values. It adds up sqaure of kernel values in the loss functions.</a:t>
              </a:r>
              <a:endParaRPr sz="1200">
                <a:solidFill>
                  <a:schemeClr val="dk1"/>
                </a:solidFill>
                <a:latin typeface="Roboto"/>
                <a:ea typeface="Roboto"/>
                <a:cs typeface="Roboto"/>
                <a:sym typeface="Roboto"/>
              </a:endParaRPr>
            </a:p>
          </p:txBody>
        </p:sp>
        <p:sp>
          <p:nvSpPr>
            <p:cNvPr id="940" name="Google Shape;940;p20"/>
            <p:cNvSpPr txBox="1"/>
            <p:nvPr/>
          </p:nvSpPr>
          <p:spPr>
            <a:xfrm>
              <a:off x="4122280" y="13907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Weight Decay</a:t>
              </a:r>
              <a:endParaRPr b="1" sz="1800">
                <a:solidFill>
                  <a:schemeClr val="dk1"/>
                </a:solidFill>
                <a:latin typeface="Fira Sans Extra Condensed"/>
                <a:ea typeface="Fira Sans Extra Condensed"/>
                <a:cs typeface="Fira Sans Extra Condensed"/>
                <a:sym typeface="Fira Sans Extra Condensed"/>
              </a:endParaRPr>
            </a:p>
          </p:txBody>
        </p:sp>
      </p:grpSp>
      <p:sp>
        <p:nvSpPr>
          <p:cNvPr id="941" name="Google Shape;941;p20"/>
          <p:cNvSpPr/>
          <p:nvPr/>
        </p:nvSpPr>
        <p:spPr>
          <a:xfrm>
            <a:off x="1924050" y="2362200"/>
            <a:ext cx="2240750" cy="1266825"/>
          </a:xfrm>
          <a:custGeom>
            <a:rect b="b" l="l" r="r" t="t"/>
            <a:pathLst>
              <a:path extrusionOk="0" h="50673" w="89630">
                <a:moveTo>
                  <a:pt x="0" y="50673"/>
                </a:moveTo>
                <a:lnTo>
                  <a:pt x="85820" y="0"/>
                </a:lnTo>
                <a:lnTo>
                  <a:pt x="89630" y="17145"/>
                </a:lnTo>
                <a:close/>
              </a:path>
            </a:pathLst>
          </a:custGeom>
          <a:solidFill>
            <a:srgbClr val="666666">
              <a:alpha val="12549"/>
            </a:srgbClr>
          </a:solidFill>
          <a:ln>
            <a:noFill/>
          </a:ln>
        </p:spPr>
      </p:sp>
      <p:sp>
        <p:nvSpPr>
          <p:cNvPr id="942" name="Google Shape;942;p20"/>
          <p:cNvSpPr/>
          <p:nvPr/>
        </p:nvSpPr>
        <p:spPr>
          <a:xfrm>
            <a:off x="1952625" y="3333750"/>
            <a:ext cx="2224100" cy="461975"/>
          </a:xfrm>
          <a:custGeom>
            <a:rect b="b" l="l" r="r" t="t"/>
            <a:pathLst>
              <a:path extrusionOk="0" h="18479" w="88964">
                <a:moveTo>
                  <a:pt x="0" y="11430"/>
                </a:moveTo>
                <a:lnTo>
                  <a:pt x="88964" y="0"/>
                </a:lnTo>
                <a:lnTo>
                  <a:pt x="88964" y="18479"/>
                </a:lnTo>
                <a:close/>
              </a:path>
            </a:pathLst>
          </a:custGeom>
          <a:solidFill>
            <a:srgbClr val="666666">
              <a:alpha val="12549"/>
            </a:srgbClr>
          </a:solidFill>
          <a:ln>
            <a:noFill/>
          </a:ln>
        </p:spPr>
      </p:sp>
      <p:grpSp>
        <p:nvGrpSpPr>
          <p:cNvPr id="943" name="Google Shape;943;p20"/>
          <p:cNvGrpSpPr/>
          <p:nvPr/>
        </p:nvGrpSpPr>
        <p:grpSpPr>
          <a:xfrm>
            <a:off x="3961065" y="3153420"/>
            <a:ext cx="4725888" cy="932503"/>
            <a:chOff x="3961063" y="3237875"/>
            <a:chExt cx="4725888" cy="650100"/>
          </a:xfrm>
        </p:grpSpPr>
        <p:sp>
          <p:nvSpPr>
            <p:cNvPr id="944" name="Google Shape;944;p20"/>
            <p:cNvSpPr/>
            <p:nvPr/>
          </p:nvSpPr>
          <p:spPr>
            <a:xfrm>
              <a:off x="5010150" y="3237875"/>
              <a:ext cx="3676800" cy="650100"/>
            </a:xfrm>
            <a:prstGeom prst="roundRect">
              <a:avLst>
                <a:gd fmla="val 50000"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5" name="Google Shape;945;p20"/>
            <p:cNvSpPr/>
            <p:nvPr/>
          </p:nvSpPr>
          <p:spPr>
            <a:xfrm>
              <a:off x="3961063" y="3330725"/>
              <a:ext cx="2130000" cy="4644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46" name="Google Shape;946;p20"/>
          <p:cNvGrpSpPr/>
          <p:nvPr/>
        </p:nvGrpSpPr>
        <p:grpSpPr>
          <a:xfrm>
            <a:off x="4122280" y="3215825"/>
            <a:ext cx="4412045" cy="831300"/>
            <a:chOff x="4122280" y="3215825"/>
            <a:chExt cx="4412045" cy="831300"/>
          </a:xfrm>
        </p:grpSpPr>
        <p:sp>
          <p:nvSpPr>
            <p:cNvPr id="947" name="Google Shape;947;p20"/>
            <p:cNvSpPr txBox="1"/>
            <p:nvPr/>
          </p:nvSpPr>
          <p:spPr>
            <a:xfrm>
              <a:off x="5987625" y="3215825"/>
              <a:ext cx="2546700" cy="83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If the performance on the validation dataset does not improve over a certain number of epochs, the training process is stopped</a:t>
              </a:r>
              <a:endParaRPr>
                <a:solidFill>
                  <a:schemeClr val="dk1"/>
                </a:solidFill>
                <a:latin typeface="Roboto"/>
                <a:ea typeface="Roboto"/>
                <a:cs typeface="Roboto"/>
                <a:sym typeface="Roboto"/>
              </a:endParaRPr>
            </a:p>
          </p:txBody>
        </p:sp>
        <p:sp>
          <p:nvSpPr>
            <p:cNvPr id="948" name="Google Shape;948;p20"/>
            <p:cNvSpPr txBox="1"/>
            <p:nvPr/>
          </p:nvSpPr>
          <p:spPr>
            <a:xfrm>
              <a:off x="4122280" y="33970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Early Stopping</a:t>
              </a:r>
              <a:endParaRPr b="1" sz="1800">
                <a:solidFill>
                  <a:schemeClr val="dk1"/>
                </a:solidFill>
                <a:latin typeface="Fira Sans Extra Condensed"/>
                <a:ea typeface="Fira Sans Extra Condensed"/>
                <a:cs typeface="Fira Sans Extra Condensed"/>
                <a:sym typeface="Fira Sans Extra Condensed"/>
              </a:endParaRPr>
            </a:p>
          </p:txBody>
        </p:sp>
      </p:grpSp>
      <p:grpSp>
        <p:nvGrpSpPr>
          <p:cNvPr id="949" name="Google Shape;949;p20"/>
          <p:cNvGrpSpPr/>
          <p:nvPr/>
        </p:nvGrpSpPr>
        <p:grpSpPr>
          <a:xfrm>
            <a:off x="3961065" y="2127243"/>
            <a:ext cx="4725888" cy="1026313"/>
            <a:chOff x="3961063" y="2234725"/>
            <a:chExt cx="4725888" cy="650100"/>
          </a:xfrm>
        </p:grpSpPr>
        <p:sp>
          <p:nvSpPr>
            <p:cNvPr id="950" name="Google Shape;950;p20"/>
            <p:cNvSpPr/>
            <p:nvPr/>
          </p:nvSpPr>
          <p:spPr>
            <a:xfrm>
              <a:off x="5010150" y="2234725"/>
              <a:ext cx="3676800" cy="650100"/>
            </a:xfrm>
            <a:prstGeom prst="roundRect">
              <a:avLst>
                <a:gd fmla="val 50000"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1" name="Google Shape;951;p20"/>
            <p:cNvSpPr/>
            <p:nvPr/>
          </p:nvSpPr>
          <p:spPr>
            <a:xfrm>
              <a:off x="3961063" y="2327575"/>
              <a:ext cx="2130000" cy="464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52" name="Google Shape;952;p20"/>
          <p:cNvGrpSpPr/>
          <p:nvPr/>
        </p:nvGrpSpPr>
        <p:grpSpPr>
          <a:xfrm>
            <a:off x="4134997" y="2244788"/>
            <a:ext cx="4551803" cy="853500"/>
            <a:chOff x="4134997" y="2244788"/>
            <a:chExt cx="4551803" cy="853500"/>
          </a:xfrm>
        </p:grpSpPr>
        <p:sp>
          <p:nvSpPr>
            <p:cNvPr id="953" name="Google Shape;953;p20"/>
            <p:cNvSpPr txBox="1"/>
            <p:nvPr/>
          </p:nvSpPr>
          <p:spPr>
            <a:xfrm>
              <a:off x="6085800" y="2244788"/>
              <a:ext cx="2601000" cy="853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this drops out some of the neurons by setting their activations to zero with a given probability,preventing it to rely on one feature</a:t>
              </a:r>
              <a:endParaRPr>
                <a:solidFill>
                  <a:schemeClr val="dk1"/>
                </a:solidFill>
                <a:latin typeface="Roboto"/>
                <a:ea typeface="Roboto"/>
                <a:cs typeface="Roboto"/>
                <a:sym typeface="Roboto"/>
              </a:endParaRPr>
            </a:p>
          </p:txBody>
        </p:sp>
        <p:sp>
          <p:nvSpPr>
            <p:cNvPr id="954" name="Google Shape;954;p20"/>
            <p:cNvSpPr txBox="1"/>
            <p:nvPr/>
          </p:nvSpPr>
          <p:spPr>
            <a:xfrm>
              <a:off x="4134997" y="23938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Dropout</a:t>
              </a:r>
              <a:endParaRPr b="1" sz="1800">
                <a:solidFill>
                  <a:schemeClr val="dk1"/>
                </a:solidFill>
                <a:latin typeface="Fira Sans Extra Condensed"/>
                <a:ea typeface="Fira Sans Extra Condensed"/>
                <a:cs typeface="Fira Sans Extra Condensed"/>
                <a:sym typeface="Fira Sans Extra Condensed"/>
              </a:endParaRPr>
            </a:p>
          </p:txBody>
        </p:sp>
      </p:grpSp>
      <p:sp>
        <p:nvSpPr>
          <p:cNvPr id="955" name="Google Shape;955;p20"/>
          <p:cNvSpPr/>
          <p:nvPr/>
        </p:nvSpPr>
        <p:spPr>
          <a:xfrm>
            <a:off x="1947875" y="3619500"/>
            <a:ext cx="2233600" cy="1171575"/>
          </a:xfrm>
          <a:custGeom>
            <a:rect b="b" l="l" r="r" t="t"/>
            <a:pathLst>
              <a:path extrusionOk="0" h="46863" w="89344">
                <a:moveTo>
                  <a:pt x="0" y="0"/>
                </a:moveTo>
                <a:lnTo>
                  <a:pt x="89344" y="28956"/>
                </a:lnTo>
                <a:lnTo>
                  <a:pt x="87249" y="46863"/>
                </a:lnTo>
                <a:close/>
              </a:path>
            </a:pathLst>
          </a:custGeom>
          <a:solidFill>
            <a:srgbClr val="666666">
              <a:alpha val="12549"/>
            </a:srgbClr>
          </a:solidFill>
          <a:ln>
            <a:noFill/>
          </a:ln>
        </p:spPr>
      </p:sp>
      <p:grpSp>
        <p:nvGrpSpPr>
          <p:cNvPr id="956" name="Google Shape;956;p20"/>
          <p:cNvGrpSpPr/>
          <p:nvPr/>
        </p:nvGrpSpPr>
        <p:grpSpPr>
          <a:xfrm>
            <a:off x="3961065" y="4086111"/>
            <a:ext cx="4725888" cy="1026313"/>
            <a:chOff x="3961063" y="4241025"/>
            <a:chExt cx="4725888" cy="650100"/>
          </a:xfrm>
        </p:grpSpPr>
        <p:sp>
          <p:nvSpPr>
            <p:cNvPr id="957" name="Google Shape;957;p20"/>
            <p:cNvSpPr/>
            <p:nvPr/>
          </p:nvSpPr>
          <p:spPr>
            <a:xfrm>
              <a:off x="5010150" y="4241025"/>
              <a:ext cx="3676800" cy="650100"/>
            </a:xfrm>
            <a:prstGeom prst="roundRect">
              <a:avLst>
                <a:gd fmla="val 50000"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8" name="Google Shape;958;p20"/>
            <p:cNvSpPr/>
            <p:nvPr/>
          </p:nvSpPr>
          <p:spPr>
            <a:xfrm>
              <a:off x="3961063" y="4333875"/>
              <a:ext cx="2130000" cy="464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59" name="Google Shape;959;p20"/>
          <p:cNvGrpSpPr/>
          <p:nvPr/>
        </p:nvGrpSpPr>
        <p:grpSpPr>
          <a:xfrm>
            <a:off x="4122280" y="4196650"/>
            <a:ext cx="4564670" cy="853500"/>
            <a:chOff x="4122280" y="4196650"/>
            <a:chExt cx="4564670" cy="853500"/>
          </a:xfrm>
        </p:grpSpPr>
        <p:sp>
          <p:nvSpPr>
            <p:cNvPr id="960" name="Google Shape;960;p20"/>
            <p:cNvSpPr txBox="1"/>
            <p:nvPr/>
          </p:nvSpPr>
          <p:spPr>
            <a:xfrm>
              <a:off x="5983950" y="4196650"/>
              <a:ext cx="2703000" cy="853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Roboto"/>
                  <a:ea typeface="Roboto"/>
                  <a:cs typeface="Roboto"/>
                  <a:sym typeface="Roboto"/>
                </a:rPr>
                <a:t>This Normalizes the Activations in each Channel using its Mean and Variance in each mini batch. This can Regularize the Model.</a:t>
              </a:r>
              <a:endParaRPr>
                <a:solidFill>
                  <a:schemeClr val="dk1"/>
                </a:solidFill>
                <a:latin typeface="Roboto"/>
                <a:ea typeface="Roboto"/>
                <a:cs typeface="Roboto"/>
                <a:sym typeface="Roboto"/>
              </a:endParaRPr>
            </a:p>
          </p:txBody>
        </p:sp>
        <p:sp>
          <p:nvSpPr>
            <p:cNvPr id="961" name="Google Shape;961;p20"/>
            <p:cNvSpPr txBox="1"/>
            <p:nvPr/>
          </p:nvSpPr>
          <p:spPr>
            <a:xfrm>
              <a:off x="4122280" y="44001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Batch Normalization</a:t>
              </a:r>
              <a:endParaRPr b="1" sz="1800">
                <a:solidFill>
                  <a:schemeClr val="dk1"/>
                </a:solidFill>
                <a:latin typeface="Fira Sans Extra Condensed"/>
                <a:ea typeface="Fira Sans Extra Condensed"/>
                <a:cs typeface="Fira Sans Extra Condensed"/>
                <a:sym typeface="Fira Sans Extra Condensed"/>
              </a:endParaRPr>
            </a:p>
          </p:txBody>
        </p:sp>
      </p:grpSp>
      <p:sp>
        <p:nvSpPr>
          <p:cNvPr id="962" name="Google Shape;962;p20"/>
          <p:cNvSpPr/>
          <p:nvPr/>
        </p:nvSpPr>
        <p:spPr>
          <a:xfrm>
            <a:off x="1796350" y="3501225"/>
            <a:ext cx="231000" cy="231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21"/>
          <p:cNvSpPr txBox="1"/>
          <p:nvPr>
            <p:ph type="title"/>
          </p:nvPr>
        </p:nvSpPr>
        <p:spPr>
          <a:xfrm>
            <a:off x="457200" y="35855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Recovery</a:t>
            </a:r>
            <a:endParaRPr/>
          </a:p>
        </p:txBody>
      </p:sp>
      <p:pic>
        <p:nvPicPr>
          <p:cNvPr id="968" name="Google Shape;968;p21"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grpSp>
        <p:nvGrpSpPr>
          <p:cNvPr id="969" name="Google Shape;969;p21"/>
          <p:cNvGrpSpPr/>
          <p:nvPr/>
        </p:nvGrpSpPr>
        <p:grpSpPr>
          <a:xfrm>
            <a:off x="3657525" y="1757237"/>
            <a:ext cx="1857600" cy="2354488"/>
            <a:chOff x="3657525" y="1700087"/>
            <a:chExt cx="1857600" cy="2354488"/>
          </a:xfrm>
        </p:grpSpPr>
        <p:sp>
          <p:nvSpPr>
            <p:cNvPr id="970" name="Google Shape;970;p21"/>
            <p:cNvSpPr/>
            <p:nvPr/>
          </p:nvSpPr>
          <p:spPr>
            <a:xfrm>
              <a:off x="3657525" y="3876675"/>
              <a:ext cx="1857600" cy="1779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21"/>
            <p:cNvGrpSpPr/>
            <p:nvPr/>
          </p:nvGrpSpPr>
          <p:grpSpPr>
            <a:xfrm>
              <a:off x="3914644" y="1700087"/>
              <a:ext cx="1314414" cy="2297556"/>
              <a:chOff x="5672100" y="1487825"/>
              <a:chExt cx="1557363" cy="2722223"/>
            </a:xfrm>
          </p:grpSpPr>
          <p:sp>
            <p:nvSpPr>
              <p:cNvPr id="972" name="Google Shape;972;p21"/>
              <p:cNvSpPr/>
              <p:nvPr/>
            </p:nvSpPr>
            <p:spPr>
              <a:xfrm>
                <a:off x="6396824" y="1958728"/>
                <a:ext cx="129354" cy="452692"/>
              </a:xfrm>
              <a:custGeom>
                <a:rect b="b" l="l" r="r" t="t"/>
                <a:pathLst>
                  <a:path extrusionOk="0" h="14345" w="4099">
                    <a:moveTo>
                      <a:pt x="2050" y="0"/>
                    </a:moveTo>
                    <a:lnTo>
                      <a:pt x="0" y="14345"/>
                    </a:lnTo>
                    <a:lnTo>
                      <a:pt x="4099" y="14345"/>
                    </a:lnTo>
                    <a:lnTo>
                      <a:pt x="2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6221394" y="2363297"/>
                <a:ext cx="480210" cy="55825"/>
              </a:xfrm>
              <a:custGeom>
                <a:rect b="b" l="l" r="r" t="t"/>
                <a:pathLst>
                  <a:path extrusionOk="0" h="1769" w="15217">
                    <a:moveTo>
                      <a:pt x="718" y="1"/>
                    </a:moveTo>
                    <a:lnTo>
                      <a:pt x="1" y="1768"/>
                    </a:lnTo>
                    <a:lnTo>
                      <a:pt x="15217" y="1768"/>
                    </a:lnTo>
                    <a:lnTo>
                      <a:pt x="144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6345479" y="3269506"/>
                <a:ext cx="230023" cy="498766"/>
              </a:xfrm>
              <a:custGeom>
                <a:rect b="b" l="l" r="r" t="t"/>
                <a:pathLst>
                  <a:path extrusionOk="0" h="15805" w="7289">
                    <a:moveTo>
                      <a:pt x="1" y="0"/>
                    </a:moveTo>
                    <a:lnTo>
                      <a:pt x="1" y="15805"/>
                    </a:lnTo>
                    <a:lnTo>
                      <a:pt x="7289" y="15805"/>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6292147" y="3768243"/>
                <a:ext cx="336719" cy="90191"/>
              </a:xfrm>
              <a:custGeom>
                <a:rect b="b" l="l" r="r" t="t"/>
                <a:pathLst>
                  <a:path extrusionOk="0" h="2858" w="1067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5809944" y="3820818"/>
                <a:ext cx="1300705" cy="389230"/>
              </a:xfrm>
              <a:custGeom>
                <a:rect b="b" l="l" r="r" t="t"/>
                <a:pathLst>
                  <a:path extrusionOk="0" h="12334" w="41217">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5864918" y="3889929"/>
                <a:ext cx="1191169" cy="251008"/>
              </a:xfrm>
              <a:custGeom>
                <a:rect b="b" l="l" r="r" t="t"/>
                <a:pathLst>
                  <a:path extrusionOk="0" h="7954" w="37746">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5896444" y="3921455"/>
                <a:ext cx="1128118" cy="187956"/>
              </a:xfrm>
              <a:custGeom>
                <a:rect b="b" l="l" r="r" t="t"/>
                <a:pathLst>
                  <a:path extrusionOk="0" h="5956" w="35748">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5693528" y="2429189"/>
                <a:ext cx="1535935" cy="1155194"/>
              </a:xfrm>
              <a:custGeom>
                <a:rect b="b" l="l" r="r" t="t"/>
                <a:pathLst>
                  <a:path extrusionOk="0" h="36606" w="48671">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390765" y="1919092"/>
                <a:ext cx="141504" cy="141914"/>
              </a:xfrm>
              <a:custGeom>
                <a:rect b="b" l="l" r="r" t="t"/>
                <a:pathLst>
                  <a:path extrusionOk="0" h="4497" w="4484">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244842"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6323673"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6402473"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6481304"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6560104" y="2482932"/>
                <a:ext cx="39258" cy="115248"/>
              </a:xfrm>
              <a:custGeom>
                <a:rect b="b" l="l" r="r" t="t"/>
                <a:pathLst>
                  <a:path extrusionOk="0" h="3652" w="1244">
                    <a:moveTo>
                      <a:pt x="1" y="1"/>
                    </a:moveTo>
                    <a:lnTo>
                      <a:pt x="1"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6638525"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6659542" y="1637787"/>
                <a:ext cx="263978" cy="391692"/>
              </a:xfrm>
              <a:custGeom>
                <a:rect b="b" l="l" r="r" t="t"/>
                <a:pathLst>
                  <a:path extrusionOk="0" h="12412" w="8365">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6034667" y="1487825"/>
                <a:ext cx="264357" cy="392102"/>
              </a:xfrm>
              <a:custGeom>
                <a:rect b="b" l="l" r="r" t="t"/>
                <a:pathLst>
                  <a:path extrusionOk="0" h="12425" w="8377">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816003" y="2744860"/>
                <a:ext cx="603474" cy="155231"/>
              </a:xfrm>
              <a:custGeom>
                <a:rect b="b" l="l" r="r" t="t"/>
                <a:pathLst>
                  <a:path extrusionOk="0" h="4919" w="19123">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672100" y="3007988"/>
                <a:ext cx="371495" cy="44875"/>
              </a:xfrm>
              <a:custGeom>
                <a:rect b="b" l="l" r="r" t="t"/>
                <a:pathLst>
                  <a:path extrusionOk="0" h="1422" w="11772">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5816003" y="3109824"/>
                <a:ext cx="405419" cy="159302"/>
              </a:xfrm>
              <a:custGeom>
                <a:rect b="b" l="l" r="r" t="t"/>
                <a:pathLst>
                  <a:path extrusionOk="0" h="5048" w="12847">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6701577" y="2532667"/>
                <a:ext cx="196856" cy="210615"/>
              </a:xfrm>
              <a:custGeom>
                <a:rect b="b" l="l" r="r" t="t"/>
                <a:pathLst>
                  <a:path extrusionOk="0" h="6674" w="6238">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6636915" y="2872164"/>
                <a:ext cx="590535" cy="180698"/>
              </a:xfrm>
              <a:custGeom>
                <a:rect b="b" l="l" r="r" t="t"/>
                <a:pathLst>
                  <a:path extrusionOk="0" h="5726" w="18713">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6767059" y="3199574"/>
                <a:ext cx="154032" cy="221123"/>
              </a:xfrm>
              <a:custGeom>
                <a:rect b="b" l="l" r="r" t="t"/>
                <a:pathLst>
                  <a:path extrusionOk="0" h="7007" w="4881">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6253331" y="3407318"/>
                <a:ext cx="44906" cy="199696"/>
              </a:xfrm>
              <a:custGeom>
                <a:rect b="b" l="l" r="r" t="t"/>
                <a:pathLst>
                  <a:path extrusionOk="0" h="6328" w="1423">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6399664" y="3287683"/>
                <a:ext cx="150782" cy="147153"/>
              </a:xfrm>
              <a:custGeom>
                <a:rect b="b" l="l" r="r" t="t"/>
                <a:pathLst>
                  <a:path extrusionOk="0" h="4663" w="4778">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5973634" y="2985361"/>
                <a:ext cx="90160" cy="90160"/>
              </a:xfrm>
              <a:custGeom>
                <a:rect b="b" l="l" r="r" t="t"/>
                <a:pathLst>
                  <a:path extrusionOk="0" h="2857" w="2857">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6351949" y="2832559"/>
                <a:ext cx="90160" cy="90160"/>
              </a:xfrm>
              <a:custGeom>
                <a:rect b="b" l="l" r="r" t="t"/>
                <a:pathLst>
                  <a:path extrusionOk="0" h="2857" w="2857">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6619937" y="2985361"/>
                <a:ext cx="90570" cy="90160"/>
              </a:xfrm>
              <a:custGeom>
                <a:rect b="b" l="l" r="r" t="t"/>
                <a:pathLst>
                  <a:path extrusionOk="0" h="2857" w="287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6853149" y="3177326"/>
                <a:ext cx="90160" cy="90160"/>
              </a:xfrm>
              <a:custGeom>
                <a:rect b="b" l="l" r="r" t="t"/>
                <a:pathLst>
                  <a:path extrusionOk="0" h="2857" w="2857">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6665191" y="2675749"/>
                <a:ext cx="90191" cy="90160"/>
              </a:xfrm>
              <a:custGeom>
                <a:rect b="b" l="l" r="r" t="t"/>
                <a:pathLst>
                  <a:path extrusionOk="0" h="2857" w="2858">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6377005" y="3265057"/>
                <a:ext cx="90191" cy="90160"/>
              </a:xfrm>
              <a:custGeom>
                <a:rect b="b" l="l" r="r" t="t"/>
                <a:pathLst>
                  <a:path extrusionOk="0" h="2857" w="2858">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6153892" y="3087198"/>
                <a:ext cx="90191" cy="90160"/>
              </a:xfrm>
              <a:custGeom>
                <a:rect b="b" l="l" r="r" t="t"/>
                <a:pathLst>
                  <a:path extrusionOk="0" h="2857" w="2858">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6230704" y="3361244"/>
                <a:ext cx="90160" cy="90160"/>
              </a:xfrm>
              <a:custGeom>
                <a:rect b="b" l="l" r="r" t="t"/>
                <a:pathLst>
                  <a:path extrusionOk="0" h="2857" w="2857">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6199178" y="2411391"/>
                <a:ext cx="524643" cy="109568"/>
              </a:xfrm>
              <a:custGeom>
                <a:rect b="b" l="l" r="r" t="t"/>
                <a:pathLst>
                  <a:path extrusionOk="0" h="3472" w="16625">
                    <a:moveTo>
                      <a:pt x="0" y="1"/>
                    </a:moveTo>
                    <a:lnTo>
                      <a:pt x="0" y="3472"/>
                    </a:lnTo>
                    <a:lnTo>
                      <a:pt x="16625" y="3472"/>
                    </a:lnTo>
                    <a:lnTo>
                      <a:pt x="166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6530218" y="3921455"/>
                <a:ext cx="188367" cy="187956"/>
              </a:xfrm>
              <a:custGeom>
                <a:rect b="b" l="l" r="r" t="t"/>
                <a:pathLst>
                  <a:path extrusionOk="0" h="5956" w="5969">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6561745" y="3952981"/>
                <a:ext cx="125315" cy="125315"/>
              </a:xfrm>
              <a:custGeom>
                <a:rect b="b" l="l" r="r" t="t"/>
                <a:pathLst>
                  <a:path extrusionOk="0" h="3971" w="3971">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6597310" y="3988547"/>
                <a:ext cx="54184" cy="54184"/>
              </a:xfrm>
              <a:custGeom>
                <a:rect b="b" l="l" r="r" t="t"/>
                <a:pathLst>
                  <a:path extrusionOk="0" h="1717" w="1717">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6202396" y="3921455"/>
                <a:ext cx="187988" cy="187956"/>
              </a:xfrm>
              <a:custGeom>
                <a:rect b="b" l="l" r="r" t="t"/>
                <a:pathLst>
                  <a:path extrusionOk="0" h="5956" w="5957">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6233544" y="3952981"/>
                <a:ext cx="125725" cy="125315"/>
              </a:xfrm>
              <a:custGeom>
                <a:rect b="b" l="l" r="r" t="t"/>
                <a:pathLst>
                  <a:path extrusionOk="0" h="3971" w="3984">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6269110" y="3988547"/>
                <a:ext cx="54594" cy="54184"/>
              </a:xfrm>
              <a:custGeom>
                <a:rect b="b" l="l" r="r" t="t"/>
                <a:pathLst>
                  <a:path extrusionOk="0" h="1717" w="173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6836581" y="3921455"/>
                <a:ext cx="187988" cy="187956"/>
              </a:xfrm>
              <a:custGeom>
                <a:rect b="b" l="l" r="r" t="t"/>
                <a:pathLst>
                  <a:path extrusionOk="0" h="5956" w="5957">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6867697" y="3952981"/>
                <a:ext cx="125346" cy="125315"/>
              </a:xfrm>
              <a:custGeom>
                <a:rect b="b" l="l" r="r" t="t"/>
                <a:pathLst>
                  <a:path extrusionOk="0" h="3971" w="3972">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6903263" y="3988547"/>
                <a:ext cx="54184" cy="54184"/>
              </a:xfrm>
              <a:custGeom>
                <a:rect b="b" l="l" r="r" t="t"/>
                <a:pathLst>
                  <a:path extrusionOk="0" h="1717" w="1717">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5896444" y="3921455"/>
                <a:ext cx="187956" cy="187956"/>
              </a:xfrm>
              <a:custGeom>
                <a:rect b="b" l="l" r="r" t="t"/>
                <a:pathLst>
                  <a:path extrusionOk="0" h="5956" w="5956">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5927560" y="3952981"/>
                <a:ext cx="125315" cy="125315"/>
              </a:xfrm>
              <a:custGeom>
                <a:rect b="b" l="l" r="r" t="t"/>
                <a:pathLst>
                  <a:path extrusionOk="0" h="3971" w="3971">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5963126" y="3988547"/>
                <a:ext cx="54184" cy="54184"/>
              </a:xfrm>
              <a:custGeom>
                <a:rect b="b" l="l" r="r" t="t"/>
                <a:pathLst>
                  <a:path extrusionOk="0" h="1717" w="1717">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8" name="Google Shape;1018;p21"/>
          <p:cNvGrpSpPr/>
          <p:nvPr/>
        </p:nvGrpSpPr>
        <p:grpSpPr>
          <a:xfrm>
            <a:off x="986377" y="1077150"/>
            <a:ext cx="1948882" cy="1156405"/>
            <a:chOff x="457202" y="1180300"/>
            <a:chExt cx="1948882" cy="1156405"/>
          </a:xfrm>
        </p:grpSpPr>
        <p:grpSp>
          <p:nvGrpSpPr>
            <p:cNvPr id="1019" name="Google Shape;1019;p21"/>
            <p:cNvGrpSpPr/>
            <p:nvPr/>
          </p:nvGrpSpPr>
          <p:grpSpPr>
            <a:xfrm>
              <a:off x="457202" y="1512105"/>
              <a:ext cx="1948882" cy="824600"/>
              <a:chOff x="457200" y="959300"/>
              <a:chExt cx="2061000" cy="824600"/>
            </a:xfrm>
          </p:grpSpPr>
          <p:sp>
            <p:nvSpPr>
              <p:cNvPr id="1020" name="Google Shape;1020;p21"/>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Primary</a:t>
                </a:r>
                <a:endParaRPr b="1" sz="1800">
                  <a:solidFill>
                    <a:srgbClr val="000000"/>
                  </a:solidFill>
                  <a:latin typeface="Fira Sans Extra Condensed"/>
                  <a:ea typeface="Fira Sans Extra Condensed"/>
                  <a:cs typeface="Fira Sans Extra Condensed"/>
                  <a:sym typeface="Fira Sans Extra Condensed"/>
                </a:endParaRPr>
              </a:p>
            </p:txBody>
          </p:sp>
          <p:sp>
            <p:nvSpPr>
              <p:cNvPr id="1021" name="Google Shape;1021;p21"/>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grpSp>
        <p:sp>
          <p:nvSpPr>
            <p:cNvPr id="1022" name="Google Shape;1022;p21"/>
            <p:cNvSpPr txBox="1"/>
            <p:nvPr/>
          </p:nvSpPr>
          <p:spPr>
            <a:xfrm>
              <a:off x="457202" y="1180300"/>
              <a:ext cx="743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Fira Sans Extra Condensed"/>
                  <a:ea typeface="Fira Sans Extra Condensed"/>
                  <a:cs typeface="Fira Sans Extra Condensed"/>
                  <a:sym typeface="Fira Sans Extra Condensed"/>
                </a:rPr>
                <a:t>70</a:t>
              </a:r>
              <a:r>
                <a:rPr b="1" lang="en" sz="2400">
                  <a:solidFill>
                    <a:schemeClr val="accent4"/>
                  </a:solidFill>
                  <a:latin typeface="Fira Sans Extra Condensed"/>
                  <a:ea typeface="Fira Sans Extra Condensed"/>
                  <a:cs typeface="Fira Sans Extra Condensed"/>
                  <a:sym typeface="Fira Sans Extra Condensed"/>
                </a:rPr>
                <a:t>%</a:t>
              </a:r>
              <a:endParaRPr b="1" sz="2400">
                <a:solidFill>
                  <a:schemeClr val="accent4"/>
                </a:solidFill>
                <a:latin typeface="Fira Sans Extra Condensed"/>
                <a:ea typeface="Fira Sans Extra Condensed"/>
                <a:cs typeface="Fira Sans Extra Condensed"/>
                <a:sym typeface="Fira Sans Extra Condensed"/>
              </a:endParaRPr>
            </a:p>
          </p:txBody>
        </p:sp>
      </p:grpSp>
      <p:grpSp>
        <p:nvGrpSpPr>
          <p:cNvPr id="1023" name="Google Shape;1023;p21"/>
          <p:cNvGrpSpPr/>
          <p:nvPr/>
        </p:nvGrpSpPr>
        <p:grpSpPr>
          <a:xfrm>
            <a:off x="6487556" y="958588"/>
            <a:ext cx="1948892" cy="1156389"/>
            <a:chOff x="6737906" y="1178050"/>
            <a:chExt cx="1948892" cy="1156389"/>
          </a:xfrm>
        </p:grpSpPr>
        <p:grpSp>
          <p:nvGrpSpPr>
            <p:cNvPr id="1024" name="Google Shape;1024;p21"/>
            <p:cNvGrpSpPr/>
            <p:nvPr/>
          </p:nvGrpSpPr>
          <p:grpSpPr>
            <a:xfrm>
              <a:off x="6737906" y="1509839"/>
              <a:ext cx="1948882" cy="824600"/>
              <a:chOff x="457200" y="2087425"/>
              <a:chExt cx="2061000" cy="824600"/>
            </a:xfrm>
          </p:grpSpPr>
          <p:sp>
            <p:nvSpPr>
              <p:cNvPr id="1025" name="Google Shape;1025;p21"/>
              <p:cNvSpPr txBox="1"/>
              <p:nvPr/>
            </p:nvSpPr>
            <p:spPr>
              <a:xfrm>
                <a:off x="457200" y="2087425"/>
                <a:ext cx="2061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Primary</a:t>
                </a:r>
                <a:endParaRPr b="1" sz="1800">
                  <a:solidFill>
                    <a:srgbClr val="000000"/>
                  </a:solidFill>
                  <a:latin typeface="Fira Sans Extra Condensed"/>
                  <a:ea typeface="Fira Sans Extra Condensed"/>
                  <a:cs typeface="Fira Sans Extra Condensed"/>
                  <a:sym typeface="Fira Sans Extra Condensed"/>
                </a:endParaRPr>
              </a:p>
            </p:txBody>
          </p:sp>
          <p:sp>
            <p:nvSpPr>
              <p:cNvPr id="1026" name="Google Shape;1026;p21"/>
              <p:cNvSpPr txBox="1"/>
              <p:nvPr/>
            </p:nvSpPr>
            <p:spPr>
              <a:xfrm>
                <a:off x="457200" y="2429025"/>
                <a:ext cx="20610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000000"/>
                  </a:solidFill>
                  <a:latin typeface="Roboto"/>
                  <a:ea typeface="Roboto"/>
                  <a:cs typeface="Roboto"/>
                  <a:sym typeface="Roboto"/>
                </a:endParaRPr>
              </a:p>
            </p:txBody>
          </p:sp>
        </p:grpSp>
        <p:sp>
          <p:nvSpPr>
            <p:cNvPr id="1027" name="Google Shape;1027;p21"/>
            <p:cNvSpPr txBox="1"/>
            <p:nvPr/>
          </p:nvSpPr>
          <p:spPr>
            <a:xfrm>
              <a:off x="7943698" y="1178050"/>
              <a:ext cx="7431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chemeClr val="accent1"/>
                  </a:solidFill>
                  <a:latin typeface="Fira Sans Extra Condensed"/>
                  <a:ea typeface="Fira Sans Extra Condensed"/>
                  <a:cs typeface="Fira Sans Extra Condensed"/>
                  <a:sym typeface="Fira Sans Extra Condensed"/>
                </a:rPr>
                <a:t>96</a:t>
              </a:r>
              <a:r>
                <a:rPr b="1" lang="en" sz="2400">
                  <a:solidFill>
                    <a:schemeClr val="accent1"/>
                  </a:solidFill>
                  <a:latin typeface="Fira Sans Extra Condensed"/>
                  <a:ea typeface="Fira Sans Extra Condensed"/>
                  <a:cs typeface="Fira Sans Extra Condensed"/>
                  <a:sym typeface="Fira Sans Extra Condensed"/>
                </a:rPr>
                <a:t>%</a:t>
              </a:r>
              <a:endParaRPr b="1" sz="2400">
                <a:solidFill>
                  <a:schemeClr val="accent1"/>
                </a:solidFill>
                <a:latin typeface="Fira Sans Extra Condensed"/>
                <a:ea typeface="Fira Sans Extra Condensed"/>
                <a:cs typeface="Fira Sans Extra Condensed"/>
                <a:sym typeface="Fira Sans Extra Condensed"/>
              </a:endParaRPr>
            </a:p>
          </p:txBody>
        </p:sp>
      </p:grpSp>
      <p:grpSp>
        <p:nvGrpSpPr>
          <p:cNvPr id="1028" name="Google Shape;1028;p21"/>
          <p:cNvGrpSpPr/>
          <p:nvPr/>
        </p:nvGrpSpPr>
        <p:grpSpPr>
          <a:xfrm>
            <a:off x="485877" y="2527826"/>
            <a:ext cx="1948882" cy="1181734"/>
            <a:chOff x="457202" y="2930001"/>
            <a:chExt cx="1948882" cy="1181734"/>
          </a:xfrm>
        </p:grpSpPr>
        <p:grpSp>
          <p:nvGrpSpPr>
            <p:cNvPr id="1029" name="Google Shape;1029;p21"/>
            <p:cNvGrpSpPr/>
            <p:nvPr/>
          </p:nvGrpSpPr>
          <p:grpSpPr>
            <a:xfrm>
              <a:off x="457202" y="3287135"/>
              <a:ext cx="1948882" cy="824600"/>
              <a:chOff x="457200" y="959300"/>
              <a:chExt cx="2061000" cy="824600"/>
            </a:xfrm>
          </p:grpSpPr>
          <p:sp>
            <p:nvSpPr>
              <p:cNvPr id="1030" name="Google Shape;1030;p21"/>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Fixed Overfitting</a:t>
                </a:r>
                <a:endParaRPr b="1" sz="1800">
                  <a:solidFill>
                    <a:srgbClr val="000000"/>
                  </a:solidFill>
                  <a:latin typeface="Fira Sans Extra Condensed"/>
                  <a:ea typeface="Fira Sans Extra Condensed"/>
                  <a:cs typeface="Fira Sans Extra Condensed"/>
                  <a:sym typeface="Fira Sans Extra Condensed"/>
                </a:endParaRPr>
              </a:p>
            </p:txBody>
          </p:sp>
          <p:sp>
            <p:nvSpPr>
              <p:cNvPr id="1031" name="Google Shape;1031;p21"/>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Used L2,BN,Dropout</a:t>
                </a:r>
                <a:endParaRPr>
                  <a:latin typeface="Roboto"/>
                  <a:ea typeface="Roboto"/>
                  <a:cs typeface="Roboto"/>
                  <a:sym typeface="Roboto"/>
                </a:endParaRPr>
              </a:p>
            </p:txBody>
          </p:sp>
        </p:grpSp>
        <p:sp>
          <p:nvSpPr>
            <p:cNvPr id="1032" name="Google Shape;1032;p21"/>
            <p:cNvSpPr txBox="1"/>
            <p:nvPr/>
          </p:nvSpPr>
          <p:spPr>
            <a:xfrm>
              <a:off x="457202" y="2930001"/>
              <a:ext cx="743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3"/>
                  </a:solidFill>
                  <a:latin typeface="Fira Sans Extra Condensed"/>
                  <a:ea typeface="Fira Sans Extra Condensed"/>
                  <a:cs typeface="Fira Sans Extra Condensed"/>
                  <a:sym typeface="Fira Sans Extra Condensed"/>
                </a:rPr>
                <a:t>77</a:t>
              </a:r>
              <a:r>
                <a:rPr b="1" lang="en" sz="2400">
                  <a:solidFill>
                    <a:schemeClr val="accent3"/>
                  </a:solidFill>
                  <a:latin typeface="Fira Sans Extra Condensed"/>
                  <a:ea typeface="Fira Sans Extra Condensed"/>
                  <a:cs typeface="Fira Sans Extra Condensed"/>
                  <a:sym typeface="Fira Sans Extra Condensed"/>
                </a:rPr>
                <a:t>%</a:t>
              </a:r>
              <a:endParaRPr b="1" sz="2400">
                <a:solidFill>
                  <a:schemeClr val="accent3"/>
                </a:solidFill>
                <a:latin typeface="Fira Sans Extra Condensed"/>
                <a:ea typeface="Fira Sans Extra Condensed"/>
                <a:cs typeface="Fira Sans Extra Condensed"/>
                <a:sym typeface="Fira Sans Extra Condensed"/>
              </a:endParaRPr>
            </a:p>
          </p:txBody>
        </p:sp>
      </p:grpSp>
      <p:grpSp>
        <p:nvGrpSpPr>
          <p:cNvPr id="1033" name="Google Shape;1033;p21"/>
          <p:cNvGrpSpPr/>
          <p:nvPr/>
        </p:nvGrpSpPr>
        <p:grpSpPr>
          <a:xfrm>
            <a:off x="6812006" y="2527816"/>
            <a:ext cx="1948892" cy="1181732"/>
            <a:chOff x="6737906" y="2927753"/>
            <a:chExt cx="1948892" cy="1181732"/>
          </a:xfrm>
        </p:grpSpPr>
        <p:grpSp>
          <p:nvGrpSpPr>
            <p:cNvPr id="1034" name="Google Shape;1034;p21"/>
            <p:cNvGrpSpPr/>
            <p:nvPr/>
          </p:nvGrpSpPr>
          <p:grpSpPr>
            <a:xfrm>
              <a:off x="6737906" y="3284885"/>
              <a:ext cx="1948882" cy="824600"/>
              <a:chOff x="457200" y="2087425"/>
              <a:chExt cx="2061000" cy="824600"/>
            </a:xfrm>
          </p:grpSpPr>
          <p:sp>
            <p:nvSpPr>
              <p:cNvPr id="1035" name="Google Shape;1035;p21"/>
              <p:cNvSpPr txBox="1"/>
              <p:nvPr/>
            </p:nvSpPr>
            <p:spPr>
              <a:xfrm>
                <a:off x="457200" y="2087425"/>
                <a:ext cx="2061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Fixed overfitting</a:t>
                </a:r>
                <a:endParaRPr b="1" sz="1800">
                  <a:solidFill>
                    <a:srgbClr val="000000"/>
                  </a:solidFill>
                  <a:latin typeface="Fira Sans Extra Condensed"/>
                  <a:ea typeface="Fira Sans Extra Condensed"/>
                  <a:cs typeface="Fira Sans Extra Condensed"/>
                  <a:sym typeface="Fira Sans Extra Condensed"/>
                </a:endParaRPr>
              </a:p>
            </p:txBody>
          </p:sp>
          <p:sp>
            <p:nvSpPr>
              <p:cNvPr id="1036" name="Google Shape;1036;p21"/>
              <p:cNvSpPr txBox="1"/>
              <p:nvPr/>
            </p:nvSpPr>
            <p:spPr>
              <a:xfrm>
                <a:off x="457200" y="2429025"/>
                <a:ext cx="20610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Used L2,BN,Dropout</a:t>
                </a:r>
                <a:endParaRPr>
                  <a:latin typeface="Roboto"/>
                  <a:ea typeface="Roboto"/>
                  <a:cs typeface="Roboto"/>
                  <a:sym typeface="Roboto"/>
                </a:endParaRPr>
              </a:p>
            </p:txBody>
          </p:sp>
        </p:grpSp>
        <p:sp>
          <p:nvSpPr>
            <p:cNvPr id="1037" name="Google Shape;1037;p21"/>
            <p:cNvSpPr txBox="1"/>
            <p:nvPr/>
          </p:nvSpPr>
          <p:spPr>
            <a:xfrm>
              <a:off x="7943698" y="2927753"/>
              <a:ext cx="7431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chemeClr val="accent2"/>
                  </a:solidFill>
                  <a:latin typeface="Fira Sans Extra Condensed"/>
                  <a:ea typeface="Fira Sans Extra Condensed"/>
                  <a:cs typeface="Fira Sans Extra Condensed"/>
                  <a:sym typeface="Fira Sans Extra Condensed"/>
                </a:rPr>
                <a:t>93</a:t>
              </a:r>
              <a:r>
                <a:rPr b="1" lang="en" sz="2400">
                  <a:solidFill>
                    <a:schemeClr val="accent2"/>
                  </a:solidFill>
                  <a:latin typeface="Fira Sans Extra Condensed"/>
                  <a:ea typeface="Fira Sans Extra Condensed"/>
                  <a:cs typeface="Fira Sans Extra Condensed"/>
                  <a:sym typeface="Fira Sans Extra Condensed"/>
                </a:rPr>
                <a:t>%</a:t>
              </a:r>
              <a:endParaRPr b="1" sz="2400">
                <a:solidFill>
                  <a:schemeClr val="accent2"/>
                </a:solidFill>
                <a:latin typeface="Fira Sans Extra Condensed"/>
                <a:ea typeface="Fira Sans Extra Condensed"/>
                <a:cs typeface="Fira Sans Extra Condensed"/>
                <a:sym typeface="Fira Sans Extra Condensed"/>
              </a:endParaRPr>
            </a:p>
          </p:txBody>
        </p:sp>
      </p:grpSp>
      <p:grpSp>
        <p:nvGrpSpPr>
          <p:cNvPr id="1038" name="Google Shape;1038;p21"/>
          <p:cNvGrpSpPr/>
          <p:nvPr/>
        </p:nvGrpSpPr>
        <p:grpSpPr>
          <a:xfrm>
            <a:off x="1291731" y="3842153"/>
            <a:ext cx="1948892" cy="1181732"/>
            <a:chOff x="6737906" y="2927753"/>
            <a:chExt cx="1948892" cy="1181732"/>
          </a:xfrm>
        </p:grpSpPr>
        <p:grpSp>
          <p:nvGrpSpPr>
            <p:cNvPr id="1039" name="Google Shape;1039;p21"/>
            <p:cNvGrpSpPr/>
            <p:nvPr/>
          </p:nvGrpSpPr>
          <p:grpSpPr>
            <a:xfrm>
              <a:off x="6737906" y="3284885"/>
              <a:ext cx="1948882" cy="824600"/>
              <a:chOff x="457200" y="2087425"/>
              <a:chExt cx="2061000" cy="824600"/>
            </a:xfrm>
          </p:grpSpPr>
          <p:sp>
            <p:nvSpPr>
              <p:cNvPr id="1040" name="Google Shape;1040;p21"/>
              <p:cNvSpPr txBox="1"/>
              <p:nvPr/>
            </p:nvSpPr>
            <p:spPr>
              <a:xfrm>
                <a:off x="457200" y="2087425"/>
                <a:ext cx="2061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Ensembler</a:t>
                </a:r>
                <a:endParaRPr b="1" sz="1800">
                  <a:solidFill>
                    <a:srgbClr val="000000"/>
                  </a:solidFill>
                  <a:latin typeface="Fira Sans Extra Condensed"/>
                  <a:ea typeface="Fira Sans Extra Condensed"/>
                  <a:cs typeface="Fira Sans Extra Condensed"/>
                  <a:sym typeface="Fira Sans Extra Condensed"/>
                </a:endParaRPr>
              </a:p>
            </p:txBody>
          </p:sp>
          <p:sp>
            <p:nvSpPr>
              <p:cNvPr id="1041" name="Google Shape;1041;p21"/>
              <p:cNvSpPr txBox="1"/>
              <p:nvPr/>
            </p:nvSpPr>
            <p:spPr>
              <a:xfrm>
                <a:off x="457200" y="2429025"/>
                <a:ext cx="20610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Used Voting Classifier and GridCVSearch</a:t>
                </a:r>
                <a:endParaRPr>
                  <a:latin typeface="Roboto"/>
                  <a:ea typeface="Roboto"/>
                  <a:cs typeface="Roboto"/>
                  <a:sym typeface="Roboto"/>
                </a:endParaRPr>
              </a:p>
            </p:txBody>
          </p:sp>
        </p:grpSp>
        <p:sp>
          <p:nvSpPr>
            <p:cNvPr id="1042" name="Google Shape;1042;p21"/>
            <p:cNvSpPr txBox="1"/>
            <p:nvPr/>
          </p:nvSpPr>
          <p:spPr>
            <a:xfrm>
              <a:off x="7943698" y="2927753"/>
              <a:ext cx="7431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chemeClr val="accent2"/>
                  </a:solidFill>
                  <a:latin typeface="Fira Sans Extra Condensed"/>
                  <a:ea typeface="Fira Sans Extra Condensed"/>
                  <a:cs typeface="Fira Sans Extra Condensed"/>
                  <a:sym typeface="Fira Sans Extra Condensed"/>
                </a:rPr>
                <a:t>80</a:t>
              </a:r>
              <a:r>
                <a:rPr b="1" lang="en" sz="2400">
                  <a:solidFill>
                    <a:schemeClr val="accent2"/>
                  </a:solidFill>
                  <a:latin typeface="Fira Sans Extra Condensed"/>
                  <a:ea typeface="Fira Sans Extra Condensed"/>
                  <a:cs typeface="Fira Sans Extra Condensed"/>
                  <a:sym typeface="Fira Sans Extra Condensed"/>
                </a:rPr>
                <a:t>%</a:t>
              </a:r>
              <a:endParaRPr b="1" sz="2400">
                <a:solidFill>
                  <a:schemeClr val="accent2"/>
                </a:solidFill>
                <a:latin typeface="Fira Sans Extra Condensed"/>
                <a:ea typeface="Fira Sans Extra Condensed"/>
                <a:cs typeface="Fira Sans Extra Condensed"/>
                <a:sym typeface="Fira Sans Extra Condensed"/>
              </a:endParaRPr>
            </a:p>
          </p:txBody>
        </p:sp>
      </p:grpSp>
      <p:grpSp>
        <p:nvGrpSpPr>
          <p:cNvPr id="1043" name="Google Shape;1043;p21"/>
          <p:cNvGrpSpPr/>
          <p:nvPr/>
        </p:nvGrpSpPr>
        <p:grpSpPr>
          <a:xfrm>
            <a:off x="5594352" y="3854813"/>
            <a:ext cx="1948882" cy="1156405"/>
            <a:chOff x="457202" y="1180300"/>
            <a:chExt cx="1948882" cy="1156405"/>
          </a:xfrm>
        </p:grpSpPr>
        <p:grpSp>
          <p:nvGrpSpPr>
            <p:cNvPr id="1044" name="Google Shape;1044;p21"/>
            <p:cNvGrpSpPr/>
            <p:nvPr/>
          </p:nvGrpSpPr>
          <p:grpSpPr>
            <a:xfrm>
              <a:off x="457202" y="1512105"/>
              <a:ext cx="1948882" cy="824600"/>
              <a:chOff x="457200" y="959300"/>
              <a:chExt cx="2061000" cy="824600"/>
            </a:xfrm>
          </p:grpSpPr>
          <p:sp>
            <p:nvSpPr>
              <p:cNvPr id="1045" name="Google Shape;1045;p21"/>
              <p:cNvSpPr txBox="1"/>
              <p:nvPr/>
            </p:nvSpPr>
            <p:spPr>
              <a:xfrm>
                <a:off x="457200" y="959300"/>
                <a:ext cx="2061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Ensembler</a:t>
                </a:r>
                <a:endParaRPr b="1" sz="1800">
                  <a:solidFill>
                    <a:srgbClr val="000000"/>
                  </a:solidFill>
                  <a:latin typeface="Fira Sans Extra Condensed"/>
                  <a:ea typeface="Fira Sans Extra Condensed"/>
                  <a:cs typeface="Fira Sans Extra Condensed"/>
                  <a:sym typeface="Fira Sans Extra Condensed"/>
                </a:endParaRPr>
              </a:p>
            </p:txBody>
          </p:sp>
          <p:sp>
            <p:nvSpPr>
              <p:cNvPr id="1046" name="Google Shape;1046;p21"/>
              <p:cNvSpPr txBox="1"/>
              <p:nvPr/>
            </p:nvSpPr>
            <p:spPr>
              <a:xfrm>
                <a:off x="457200" y="1300900"/>
                <a:ext cx="20610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Used Voting Classifier and GridCVSearch</a:t>
                </a:r>
                <a:endParaRPr>
                  <a:solidFill>
                    <a:srgbClr val="000000"/>
                  </a:solidFill>
                  <a:latin typeface="Roboto"/>
                  <a:ea typeface="Roboto"/>
                  <a:cs typeface="Roboto"/>
                  <a:sym typeface="Roboto"/>
                </a:endParaRPr>
              </a:p>
            </p:txBody>
          </p:sp>
        </p:grpSp>
        <p:sp>
          <p:nvSpPr>
            <p:cNvPr id="1047" name="Google Shape;1047;p21"/>
            <p:cNvSpPr txBox="1"/>
            <p:nvPr/>
          </p:nvSpPr>
          <p:spPr>
            <a:xfrm>
              <a:off x="457202" y="1180300"/>
              <a:ext cx="743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4"/>
                  </a:solidFill>
                  <a:latin typeface="Fira Sans Extra Condensed"/>
                  <a:ea typeface="Fira Sans Extra Condensed"/>
                  <a:cs typeface="Fira Sans Extra Condensed"/>
                  <a:sym typeface="Fira Sans Extra Condensed"/>
                </a:rPr>
                <a:t>94</a:t>
              </a:r>
              <a:r>
                <a:rPr b="1" lang="en" sz="2400">
                  <a:solidFill>
                    <a:schemeClr val="accent4"/>
                  </a:solidFill>
                  <a:latin typeface="Fira Sans Extra Condensed"/>
                  <a:ea typeface="Fira Sans Extra Condensed"/>
                  <a:cs typeface="Fira Sans Extra Condensed"/>
                  <a:sym typeface="Fira Sans Extra Condensed"/>
                </a:rPr>
                <a:t>%</a:t>
              </a:r>
              <a:endParaRPr b="1" sz="2400">
                <a:solidFill>
                  <a:schemeClr val="accent4"/>
                </a:solidFill>
                <a:latin typeface="Fira Sans Extra Condensed"/>
                <a:ea typeface="Fira Sans Extra Condensed"/>
                <a:cs typeface="Fira Sans Extra Condensed"/>
                <a:sym typeface="Fira Sans Extra Condensed"/>
              </a:endParaRPr>
            </a:p>
          </p:txBody>
        </p:sp>
      </p:grpSp>
      <p:sp>
        <p:nvSpPr>
          <p:cNvPr id="1048" name="Google Shape;1048;p21"/>
          <p:cNvSpPr txBox="1"/>
          <p:nvPr/>
        </p:nvSpPr>
        <p:spPr>
          <a:xfrm>
            <a:off x="726027" y="378355"/>
            <a:ext cx="1948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Test Accuracy</a:t>
            </a:r>
            <a:endParaRPr b="1" sz="1800">
              <a:solidFill>
                <a:srgbClr val="000000"/>
              </a:solidFill>
              <a:latin typeface="Fira Sans Extra Condensed"/>
              <a:ea typeface="Fira Sans Extra Condensed"/>
              <a:cs typeface="Fira Sans Extra Condensed"/>
              <a:sym typeface="Fira Sans Extra Condensed"/>
            </a:endParaRPr>
          </a:p>
        </p:txBody>
      </p:sp>
      <p:sp>
        <p:nvSpPr>
          <p:cNvPr id="1049" name="Google Shape;1049;p21"/>
          <p:cNvSpPr txBox="1"/>
          <p:nvPr/>
        </p:nvSpPr>
        <p:spPr>
          <a:xfrm>
            <a:off x="6487602" y="378355"/>
            <a:ext cx="1948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Validation Accuracy</a:t>
            </a:r>
            <a:endParaRPr b="1" sz="1800">
              <a:solidFill>
                <a:srgbClr val="000000"/>
              </a:solidFill>
              <a:latin typeface="Fira Sans Extra Condensed"/>
              <a:ea typeface="Fira Sans Extra Condensed"/>
              <a:cs typeface="Fira Sans Extra Condensed"/>
              <a:sym typeface="Fira Sans Extra Condensed"/>
            </a:endParaRPr>
          </a:p>
        </p:txBody>
      </p:sp>
      <p:cxnSp>
        <p:nvCxnSpPr>
          <p:cNvPr id="1050" name="Google Shape;1050;p21"/>
          <p:cNvCxnSpPr>
            <a:stCxn id="1027" idx="3"/>
            <a:endCxn id="1037" idx="0"/>
          </p:cNvCxnSpPr>
          <p:nvPr/>
        </p:nvCxnSpPr>
        <p:spPr>
          <a:xfrm flipH="1">
            <a:off x="8389348" y="1124488"/>
            <a:ext cx="47100" cy="1403400"/>
          </a:xfrm>
          <a:prstGeom prst="curvedConnector4">
            <a:avLst>
              <a:gd fmla="val -505573" name="adj1"/>
              <a:gd fmla="val 55908" name="adj2"/>
            </a:avLst>
          </a:prstGeom>
          <a:noFill/>
          <a:ln cap="flat" cmpd="sng" w="9525">
            <a:solidFill>
              <a:schemeClr val="dk1"/>
            </a:solidFill>
            <a:prstDash val="solid"/>
            <a:round/>
            <a:headEnd len="med" w="med" type="none"/>
            <a:tailEnd len="med" w="med" type="stealth"/>
          </a:ln>
        </p:spPr>
      </p:cxnSp>
      <p:cxnSp>
        <p:nvCxnSpPr>
          <p:cNvPr id="1051" name="Google Shape;1051;p21"/>
          <p:cNvCxnSpPr>
            <a:stCxn id="1022" idx="1"/>
            <a:endCxn id="1032" idx="1"/>
          </p:cNvCxnSpPr>
          <p:nvPr/>
        </p:nvCxnSpPr>
        <p:spPr>
          <a:xfrm flipH="1">
            <a:off x="485977" y="1243050"/>
            <a:ext cx="500400" cy="1450800"/>
          </a:xfrm>
          <a:prstGeom prst="curvedConnector3">
            <a:avLst>
              <a:gd fmla="val 147607" name="adj1"/>
            </a:avLst>
          </a:prstGeom>
          <a:noFill/>
          <a:ln cap="flat" cmpd="sng" w="9525">
            <a:solidFill>
              <a:schemeClr val="dk1"/>
            </a:solidFill>
            <a:prstDash val="solid"/>
            <a:round/>
            <a:headEnd len="med" w="med" type="none"/>
            <a:tailEnd len="med" w="med" type="stealth"/>
          </a:ln>
        </p:spPr>
      </p:cxnSp>
      <p:cxnSp>
        <p:nvCxnSpPr>
          <p:cNvPr id="1052" name="Google Shape;1052;p21"/>
          <p:cNvCxnSpPr>
            <a:stCxn id="1036" idx="2"/>
            <a:endCxn id="1047" idx="3"/>
          </p:cNvCxnSpPr>
          <p:nvPr/>
        </p:nvCxnSpPr>
        <p:spPr>
          <a:xfrm rot="5400000">
            <a:off x="6906397" y="3140597"/>
            <a:ext cx="311100" cy="1449000"/>
          </a:xfrm>
          <a:prstGeom prst="curvedConnector2">
            <a:avLst/>
          </a:prstGeom>
          <a:noFill/>
          <a:ln cap="flat" cmpd="sng" w="9525">
            <a:solidFill>
              <a:schemeClr val="dk1"/>
            </a:solidFill>
            <a:prstDash val="solid"/>
            <a:round/>
            <a:headEnd len="med" w="med" type="none"/>
            <a:tailEnd len="med" w="med" type="stealth"/>
          </a:ln>
        </p:spPr>
      </p:cxnSp>
      <p:cxnSp>
        <p:nvCxnSpPr>
          <p:cNvPr id="1053" name="Google Shape;1053;p21"/>
          <p:cNvCxnSpPr>
            <a:stCxn id="1031" idx="2"/>
            <a:endCxn id="1042" idx="1"/>
          </p:cNvCxnSpPr>
          <p:nvPr/>
        </p:nvCxnSpPr>
        <p:spPr>
          <a:xfrm flipH="1" rot="-5400000">
            <a:off x="1829618" y="3340260"/>
            <a:ext cx="298500" cy="1037100"/>
          </a:xfrm>
          <a:prstGeom prst="curvedConnector2">
            <a:avLst/>
          </a:prstGeom>
          <a:noFill/>
          <a:ln cap="flat" cmpd="sng" w="9525">
            <a:solidFill>
              <a:schemeClr val="dk1"/>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