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5" r:id="rId6"/>
    <p:sldId id="276" r:id="rId7"/>
    <p:sldId id="277" r:id="rId8"/>
    <p:sldId id="284" r:id="rId9"/>
    <p:sldId id="278" r:id="rId10"/>
    <p:sldId id="285" r:id="rId11"/>
    <p:sldId id="283" r:id="rId12"/>
    <p:sldId id="279" r:id="rId13"/>
    <p:sldId id="280" r:id="rId14"/>
    <p:sldId id="282"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6" d="100"/>
          <a:sy n="76" d="100"/>
        </p:scale>
        <p:origin x="660" y="75"/>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1/8/2016</a:t>
            </a:r>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1/8/2016</a:t>
            </a:r>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p:cNvSpPr>
            <a:spLocks noGrp="1"/>
          </p:cNvSpPr>
          <p:nvPr>
            <p:ph type="ctrTitle"/>
          </p:nvPr>
        </p:nvSpPr>
        <p:spPr bwMode="white">
          <a:xfrm>
            <a:off x="1066800" y="3165763"/>
            <a:ext cx="10058400" cy="1711037"/>
          </a:xfrm>
        </p:spPr>
        <p:txBody>
          <a:bodyPr rtlCol="0" anchor="b">
            <a:normAutofit/>
          </a:bodyPr>
          <a:lstStyle>
            <a:lvl1pPr algn="l">
              <a:lnSpc>
                <a:spcPct val="80000"/>
              </a:lnSpc>
              <a:defRPr sz="5400">
                <a:solidFill>
                  <a:schemeClr val="tx1"/>
                </a:solidFill>
              </a:defRPr>
            </a:lvl1pPr>
          </a:lstStyle>
          <a:p>
            <a:pPr rtl="0"/>
            <a:r>
              <a:rPr lang="en-US"/>
              <a:t>Click to edit Master title style</a:t>
            </a:r>
            <a:endParaRPr lang="en-gb"/>
          </a:p>
        </p:txBody>
      </p:sp>
      <p:sp>
        <p:nvSpPr>
          <p:cNvPr id="3" name="Subtitle 2"/>
          <p:cNvSpPr>
            <a:spLocks noGrp="1"/>
          </p:cNvSpPr>
          <p:nvPr>
            <p:ph type="subTitle" idx="1"/>
          </p:nvPr>
        </p:nvSpPr>
        <p:spPr bwMode="white">
          <a:xfrm>
            <a:off x="1066800" y="4953000"/>
            <a:ext cx="10058400" cy="685800"/>
          </a:xfrm>
        </p:spPr>
        <p:txBody>
          <a:bodyPr rtlCol="0">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Footer Placeholder 4"/>
          <p:cNvSpPr>
            <a:spLocks noGrp="1"/>
          </p:cNvSpPr>
          <p:nvPr>
            <p:ph type="ftr" sz="quarter" idx="11"/>
          </p:nvPr>
        </p:nvSpPr>
        <p:spPr/>
        <p:txBody>
          <a:bodyPr rtlCol="0"/>
          <a:lstStyle/>
          <a:p>
            <a:pPr rtl="0"/>
            <a:endParaRPr lang="en-US"/>
          </a:p>
        </p:txBody>
      </p:sp>
      <p:sp>
        <p:nvSpPr>
          <p:cNvPr id="4" name="Date Placeholder 3"/>
          <p:cNvSpPr>
            <a:spLocks noGrp="1"/>
          </p:cNvSpPr>
          <p:nvPr>
            <p:ph type="dt" sz="half" idx="10"/>
          </p:nvPr>
        </p:nvSpPr>
        <p:spPr/>
        <p:txBody>
          <a:bodyPr rtlCol="0"/>
          <a:lstStyle/>
          <a:p>
            <a:pPr rtl="0"/>
            <a:r>
              <a:rPr lang="en-US"/>
              <a:t>1/8/2016</a:t>
            </a:r>
          </a:p>
        </p:txBody>
      </p:sp>
      <p:sp>
        <p:nvSpPr>
          <p:cNvPr id="6" name="Slide Number Placeholder 5"/>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rtlCol="0"/>
          <a:lstStyle/>
          <a:p>
            <a:pPr rtl="0"/>
            <a:r>
              <a:rPr lang="en-US"/>
              <a:t>Click to edit Master title style</a:t>
            </a:r>
            <a:endParaRPr lang="en-gb"/>
          </a:p>
        </p:txBody>
      </p:sp>
      <p:sp>
        <p:nvSpPr>
          <p:cNvPr id="3" name="Vertical Text Placeholder 2"/>
          <p:cNvSpPr>
            <a:spLocks noGrp="1"/>
          </p:cNvSpPr>
          <p:nvPr>
            <p:ph type="body" orient="vert" idx="1"/>
          </p:nvPr>
        </p:nvSpPr>
        <p:spPr>
          <a:xfrm>
            <a:off x="1524000" y="457199"/>
            <a:ext cx="7048500" cy="5638801"/>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Footer Placeholder 4"/>
          <p:cNvSpPr>
            <a:spLocks noGrp="1"/>
          </p:cNvSpPr>
          <p:nvPr>
            <p:ph type="ftr" sz="quarter" idx="11"/>
          </p:nvPr>
        </p:nvSpPr>
        <p:spPr/>
        <p:txBody>
          <a:bodyPr rtlCol="0"/>
          <a:lstStyle/>
          <a:p>
            <a:pPr rtl="0"/>
            <a:endParaRPr lang="en-US"/>
          </a:p>
        </p:txBody>
      </p:sp>
      <p:sp>
        <p:nvSpPr>
          <p:cNvPr id="4" name="Date Placeholder 3"/>
          <p:cNvSpPr>
            <a:spLocks noGrp="1"/>
          </p:cNvSpPr>
          <p:nvPr>
            <p:ph type="dt" sz="half" idx="10"/>
          </p:nvPr>
        </p:nvSpPr>
        <p:spPr/>
        <p:txBody>
          <a:bodyPr rtlCol="0"/>
          <a:lstStyle/>
          <a:p>
            <a:pPr rtl="0"/>
            <a:r>
              <a:rPr lang="en-US"/>
              <a:t>1/8/2016</a:t>
            </a:r>
          </a:p>
        </p:txBody>
      </p:sp>
      <p:sp>
        <p:nvSpPr>
          <p:cNvPr id="6" name="Slide Number Placeholder 5"/>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Content Placeholder 2"/>
          <p:cNvSpPr>
            <a:spLocks noGrp="1"/>
          </p:cNvSpPr>
          <p:nvPr>
            <p:ph idx="1"/>
          </p:nvPr>
        </p:nvSpPr>
        <p:spPr/>
        <p:txBody>
          <a:bodyPr rtlCol="0"/>
          <a:lstStyle>
            <a:lvl5pPr>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Footer Placeholder 4"/>
          <p:cNvSpPr>
            <a:spLocks noGrp="1"/>
          </p:cNvSpPr>
          <p:nvPr>
            <p:ph type="ftr" sz="quarter" idx="11"/>
          </p:nvPr>
        </p:nvSpPr>
        <p:spPr/>
        <p:txBody>
          <a:bodyPr rtlCol="0"/>
          <a:lstStyle/>
          <a:p>
            <a:pPr rtl="0"/>
            <a:endParaRPr lang="en-US" dirty="0"/>
          </a:p>
        </p:txBody>
      </p:sp>
      <p:sp>
        <p:nvSpPr>
          <p:cNvPr id="4" name="Date Placeholder 3"/>
          <p:cNvSpPr>
            <a:spLocks noGrp="1"/>
          </p:cNvSpPr>
          <p:nvPr>
            <p:ph type="dt" sz="half" idx="10"/>
          </p:nvPr>
        </p:nvSpPr>
        <p:spPr/>
        <p:txBody>
          <a:bodyPr rtlCol="0"/>
          <a:lstStyle/>
          <a:p>
            <a:pPr rtl="0"/>
            <a:r>
              <a:rPr lang="en-US"/>
              <a:t>1/8/2016</a:t>
            </a:r>
          </a:p>
        </p:txBody>
      </p:sp>
      <p:sp>
        <p:nvSpPr>
          <p:cNvPr id="6" name="Slide Number Placeholder 5"/>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rtlCol="0" anchor="b">
            <a:normAutofit/>
          </a:bodyPr>
          <a:lstStyle>
            <a:lvl1pPr>
              <a:defRPr sz="5400">
                <a:solidFill>
                  <a:schemeClr val="tx1"/>
                </a:solidFill>
              </a:defRPr>
            </a:lvl1pPr>
          </a:lstStyle>
          <a:p>
            <a:pPr rtl="0"/>
            <a:r>
              <a:rPr lang="en-US"/>
              <a:t>Click to edit Master title style</a:t>
            </a:r>
            <a:endParaRPr lang="en-gb"/>
          </a:p>
        </p:txBody>
      </p:sp>
      <p:sp>
        <p:nvSpPr>
          <p:cNvPr id="3" name="Text Placeholder 2"/>
          <p:cNvSpPr>
            <a:spLocks noGrp="1"/>
          </p:cNvSpPr>
          <p:nvPr>
            <p:ph type="body" idx="1"/>
          </p:nvPr>
        </p:nvSpPr>
        <p:spPr>
          <a:xfrm>
            <a:off x="1524000" y="4589463"/>
            <a:ext cx="9144000" cy="1506537"/>
          </a:xfrm>
        </p:spPr>
        <p:txBody>
          <a:bodyPr rtlCol="0">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Content Placeholder 2"/>
          <p:cNvSpPr>
            <a:spLocks noGrp="1"/>
          </p:cNvSpPr>
          <p:nvPr>
            <p:ph sz="half" idx="1"/>
          </p:nvPr>
        </p:nvSpPr>
        <p:spPr>
          <a:xfrm>
            <a:off x="1524000" y="1825625"/>
            <a:ext cx="4343400" cy="4270375"/>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p:cNvSpPr>
            <a:spLocks noGrp="1"/>
          </p:cNvSpPr>
          <p:nvPr>
            <p:ph sz="half" idx="2"/>
          </p:nvPr>
        </p:nvSpPr>
        <p:spPr>
          <a:xfrm>
            <a:off x="6324600" y="1825625"/>
            <a:ext cx="4343400" cy="4270375"/>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Footer Placeholder 5"/>
          <p:cNvSpPr>
            <a:spLocks noGrp="1"/>
          </p:cNvSpPr>
          <p:nvPr>
            <p:ph type="ftr" sz="quarter" idx="11"/>
          </p:nvPr>
        </p:nvSpPr>
        <p:spPr/>
        <p:txBody>
          <a:bodyPr rtlCol="0"/>
          <a:lstStyle/>
          <a:p>
            <a:pPr rtl="0"/>
            <a:endParaRPr lang="en-US"/>
          </a:p>
        </p:txBody>
      </p:sp>
      <p:sp>
        <p:nvSpPr>
          <p:cNvPr id="5" name="Date Placeholder 4"/>
          <p:cNvSpPr>
            <a:spLocks noGrp="1"/>
          </p:cNvSpPr>
          <p:nvPr>
            <p:ph type="dt" sz="half" idx="10"/>
          </p:nvPr>
        </p:nvSpPr>
        <p:spPr/>
        <p:txBody>
          <a:bodyPr rtlCol="0"/>
          <a:lstStyle/>
          <a:p>
            <a:pPr rtl="0"/>
            <a:r>
              <a:rPr lang="en-US"/>
              <a:t>1/8/2016</a:t>
            </a:r>
          </a:p>
        </p:txBody>
      </p:sp>
      <p:sp>
        <p:nvSpPr>
          <p:cNvPr id="7" name="Slide Number Placeholder 6"/>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Text Placeholder 2"/>
          <p:cNvSpPr>
            <a:spLocks noGrp="1"/>
          </p:cNvSpPr>
          <p:nvPr>
            <p:ph type="body" idx="1"/>
          </p:nvPr>
        </p:nvSpPr>
        <p:spPr>
          <a:xfrm>
            <a:off x="1527048" y="1828800"/>
            <a:ext cx="4343400" cy="685800"/>
          </a:xfrm>
        </p:spPr>
        <p:txBody>
          <a:bodyPr rtlCol="0"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327648" y="1828800"/>
            <a:ext cx="4343400" cy="685800"/>
          </a:xfrm>
        </p:spPr>
        <p:txBody>
          <a:bodyPr rtlCol="0"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p:cNvSpPr>
            <a:spLocks noGrp="1"/>
          </p:cNvSpPr>
          <p:nvPr>
            <p:ph type="ftr" sz="quarter" idx="11"/>
          </p:nvPr>
        </p:nvSpPr>
        <p:spPr/>
        <p:txBody>
          <a:bodyPr rtlCol="0"/>
          <a:lstStyle/>
          <a:p>
            <a:pPr rtl="0"/>
            <a:endParaRPr lang="en-US"/>
          </a:p>
        </p:txBody>
      </p:sp>
      <p:sp>
        <p:nvSpPr>
          <p:cNvPr id="7" name="Date Placeholder 6"/>
          <p:cNvSpPr>
            <a:spLocks noGrp="1"/>
          </p:cNvSpPr>
          <p:nvPr>
            <p:ph type="dt" sz="half" idx="10"/>
          </p:nvPr>
        </p:nvSpPr>
        <p:spPr/>
        <p:txBody>
          <a:bodyPr rtlCol="0"/>
          <a:lstStyle/>
          <a:p>
            <a:pPr rtl="0"/>
            <a:r>
              <a:rPr lang="en-US"/>
              <a:t>1/8/2016</a:t>
            </a:r>
          </a:p>
        </p:txBody>
      </p:sp>
      <p:sp>
        <p:nvSpPr>
          <p:cNvPr id="9" name="Slide Number Placeholder 8"/>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4" name="Footer Placeholder 3"/>
          <p:cNvSpPr>
            <a:spLocks noGrp="1"/>
          </p:cNvSpPr>
          <p:nvPr>
            <p:ph type="ftr" sz="quarter" idx="11"/>
          </p:nvPr>
        </p:nvSpPr>
        <p:spPr/>
        <p:txBody>
          <a:bodyPr rtlCol="0"/>
          <a:lstStyle/>
          <a:p>
            <a:pPr rtl="0"/>
            <a:endParaRPr lang="en-US"/>
          </a:p>
        </p:txBody>
      </p:sp>
      <p:sp>
        <p:nvSpPr>
          <p:cNvPr id="3" name="Date Placeholder 2"/>
          <p:cNvSpPr>
            <a:spLocks noGrp="1"/>
          </p:cNvSpPr>
          <p:nvPr>
            <p:ph type="dt" sz="half" idx="10"/>
          </p:nvPr>
        </p:nvSpPr>
        <p:spPr/>
        <p:txBody>
          <a:bodyPr rtlCol="0"/>
          <a:lstStyle/>
          <a:p>
            <a:pPr rtl="0"/>
            <a:r>
              <a:rPr lang="en-US"/>
              <a:t>1/8/2016</a:t>
            </a:r>
          </a:p>
        </p:txBody>
      </p:sp>
      <p:sp>
        <p:nvSpPr>
          <p:cNvPr id="5" name="Slide Number Placeholder 4"/>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endParaRPr lang="en-US"/>
          </a:p>
        </p:txBody>
      </p:sp>
      <p:sp>
        <p:nvSpPr>
          <p:cNvPr id="2" name="Date Placeholder 1"/>
          <p:cNvSpPr>
            <a:spLocks noGrp="1"/>
          </p:cNvSpPr>
          <p:nvPr>
            <p:ph type="dt" sz="half" idx="10"/>
          </p:nvPr>
        </p:nvSpPr>
        <p:spPr/>
        <p:txBody>
          <a:bodyPr rtlCol="0"/>
          <a:lstStyle/>
          <a:p>
            <a:pPr rtl="0"/>
            <a:r>
              <a:rPr lang="en-US"/>
              <a:t>1/8/2016</a:t>
            </a:r>
          </a:p>
        </p:txBody>
      </p:sp>
      <p:sp>
        <p:nvSpPr>
          <p:cNvPr id="4" name="Slide Number Placeholder 3"/>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rtlCol="0" anchor="b">
            <a:normAutofit/>
          </a:bodyPr>
          <a:lstStyle>
            <a:lvl1pPr>
              <a:defRPr sz="3400"/>
            </a:lvl1pPr>
          </a:lstStyle>
          <a:p>
            <a:pPr rtl="0"/>
            <a:r>
              <a:rPr lang="en-US"/>
              <a:t>Click to edit Master title style</a:t>
            </a:r>
            <a:endParaRPr lang="en-gb"/>
          </a:p>
        </p:txBody>
      </p:sp>
      <p:sp>
        <p:nvSpPr>
          <p:cNvPr id="3" name="Content Placeholder 2"/>
          <p:cNvSpPr>
            <a:spLocks noGrp="1"/>
          </p:cNvSpPr>
          <p:nvPr>
            <p:ph idx="1"/>
          </p:nvPr>
        </p:nvSpPr>
        <p:spPr>
          <a:xfrm>
            <a:off x="760412" y="762000"/>
            <a:ext cx="6400800" cy="5334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p:cNvSpPr>
            <a:spLocks noGrp="1"/>
          </p:cNvSpPr>
          <p:nvPr>
            <p:ph type="body" sz="half" idx="2"/>
          </p:nvPr>
        </p:nvSpPr>
        <p:spPr>
          <a:xfrm>
            <a:off x="8001039" y="3429000"/>
            <a:ext cx="3124161" cy="1828800"/>
          </a:xfrm>
        </p:spPr>
        <p:txBody>
          <a:bodyPr rtlCol="0"/>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6" name="Footer Placeholder 5"/>
          <p:cNvSpPr>
            <a:spLocks noGrp="1"/>
          </p:cNvSpPr>
          <p:nvPr>
            <p:ph type="ftr" sz="quarter" idx="11"/>
          </p:nvPr>
        </p:nvSpPr>
        <p:spPr/>
        <p:txBody>
          <a:bodyPr rtlCol="0"/>
          <a:lstStyle/>
          <a:p>
            <a:pPr rtl="0"/>
            <a:endParaRPr lang="en-US"/>
          </a:p>
        </p:txBody>
      </p:sp>
      <p:sp>
        <p:nvSpPr>
          <p:cNvPr id="5" name="Date Placeholder 4"/>
          <p:cNvSpPr>
            <a:spLocks noGrp="1"/>
          </p:cNvSpPr>
          <p:nvPr>
            <p:ph type="dt" sz="half" idx="10"/>
          </p:nvPr>
        </p:nvSpPr>
        <p:spPr/>
        <p:txBody>
          <a:bodyPr rtlCol="0"/>
          <a:lstStyle/>
          <a:p>
            <a:pPr rtl="0"/>
            <a:r>
              <a:rPr lang="en-US"/>
              <a:t>1/8/2016</a:t>
            </a:r>
          </a:p>
        </p:txBody>
      </p:sp>
      <p:sp>
        <p:nvSpPr>
          <p:cNvPr id="7" name="Slide Number Placeholder 6"/>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rtlCol="0" anchor="b">
            <a:normAutofit/>
          </a:bodyPr>
          <a:lstStyle>
            <a:lvl1pPr>
              <a:defRPr sz="3400"/>
            </a:lvl1pPr>
          </a:lstStyle>
          <a:p>
            <a:pPr rtl="0"/>
            <a:r>
              <a:rPr lang="en-US"/>
              <a:t>Click to edit Master title style</a:t>
            </a:r>
            <a:endParaRPr lang="en-gb"/>
          </a:p>
        </p:txBody>
      </p:sp>
      <p:sp>
        <p:nvSpPr>
          <p:cNvPr id="3" name="Picture Placeholder 2"/>
          <p:cNvSpPr>
            <a:spLocks noGrp="1"/>
          </p:cNvSpPr>
          <p:nvPr>
            <p:ph type="pic" idx="1"/>
          </p:nvPr>
        </p:nvSpPr>
        <p:spPr>
          <a:xfrm>
            <a:off x="781251" y="777240"/>
            <a:ext cx="6400800" cy="530352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p:cNvSpPr>
            <a:spLocks noGrp="1"/>
          </p:cNvSpPr>
          <p:nvPr>
            <p:ph type="body" sz="half" idx="2"/>
          </p:nvPr>
        </p:nvSpPr>
        <p:spPr>
          <a:xfrm>
            <a:off x="7997952" y="3429000"/>
            <a:ext cx="3127248" cy="1828800"/>
          </a:xfrm>
        </p:spPr>
        <p:txBody>
          <a:bodyPr rtlCol="0"/>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p>
        </p:txBody>
      </p:sp>
      <p:sp>
        <p:nvSpPr>
          <p:cNvPr id="6" name="Footer Placeholder 5"/>
          <p:cNvSpPr>
            <a:spLocks noGrp="1"/>
          </p:cNvSpPr>
          <p:nvPr>
            <p:ph type="ftr" sz="quarter" idx="11"/>
          </p:nvPr>
        </p:nvSpPr>
        <p:spPr/>
        <p:txBody>
          <a:bodyPr rtlCol="0"/>
          <a:lstStyle/>
          <a:p>
            <a:pPr rtl="0"/>
            <a:endParaRPr lang="en-US"/>
          </a:p>
        </p:txBody>
      </p:sp>
      <p:sp>
        <p:nvSpPr>
          <p:cNvPr id="5" name="Date Placeholder 4"/>
          <p:cNvSpPr>
            <a:spLocks noGrp="1"/>
          </p:cNvSpPr>
          <p:nvPr>
            <p:ph type="dt" sz="half" idx="10"/>
          </p:nvPr>
        </p:nvSpPr>
        <p:spPr/>
        <p:txBody>
          <a:bodyPr rtlCol="0"/>
          <a:lstStyle/>
          <a:p>
            <a:pPr rtl="0"/>
            <a:r>
              <a:rPr lang="en-US"/>
              <a:t>1/8/2016</a:t>
            </a:r>
          </a:p>
        </p:txBody>
      </p:sp>
      <p:sp>
        <p:nvSpPr>
          <p:cNvPr id="7" name="Slide Number Placeholder 6"/>
          <p:cNvSpPr>
            <a:spLocks noGrp="1"/>
          </p:cNvSpPr>
          <p:nvPr>
            <p:ph type="sldNum" sz="quarter" idx="12"/>
          </p:nvPr>
        </p:nvSpPr>
        <p:spPr/>
        <p:txBody>
          <a:bodyPr rtlCol="0"/>
          <a:lstStyle/>
          <a:p>
            <a:pPr rtl="0"/>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pPr rtl="0"/>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pPr rtl="0"/>
            <a:r>
              <a:rPr lang="en-US"/>
              <a:t>1/8/2016</a:t>
            </a: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pPr rtl="0"/>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a:bodyPr>
          <a:lstStyle/>
          <a:p>
            <a:pPr rtl="0"/>
            <a:r>
              <a:rPr lang="en-GB" sz="6000" dirty="0" err="1"/>
              <a:t>BTree</a:t>
            </a:r>
            <a:r>
              <a:rPr lang="en-GB" sz="6000" dirty="0"/>
              <a:t> &amp; PoW</a:t>
            </a:r>
            <a:br>
              <a:rPr lang="en-GB" sz="6000" dirty="0"/>
            </a:br>
            <a:r>
              <a:rPr lang="en-GB" sz="6000" dirty="0"/>
              <a:t>in Kurt C Renderer</a:t>
            </a:r>
            <a:endParaRPr sz="6000" dirty="0"/>
          </a:p>
        </p:txBody>
      </p:sp>
      <p:sp>
        <p:nvSpPr>
          <p:cNvPr id="3" name="Subtitle 2"/>
          <p:cNvSpPr>
            <a:spLocks noGrp="1"/>
          </p:cNvSpPr>
          <p:nvPr>
            <p:ph type="subTitle" idx="1"/>
          </p:nvPr>
        </p:nvSpPr>
        <p:spPr/>
        <p:txBody>
          <a:bodyPr rtlCol="0"/>
          <a:lstStyle/>
          <a:p>
            <a:pPr rtl="0"/>
            <a:r>
              <a:rPr lang="en-GB" dirty="0"/>
              <a:t>by GUELLATI Sidali </a:t>
            </a:r>
            <a:r>
              <a:rPr lang="en-GB" dirty="0" err="1"/>
              <a:t>Ilyes</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D2E6-4712-4854-54E3-9C7DB6C65CF7}"/>
              </a:ext>
            </a:extLst>
          </p:cNvPr>
          <p:cNvSpPr>
            <a:spLocks noGrp="1"/>
          </p:cNvSpPr>
          <p:nvPr>
            <p:ph type="title"/>
          </p:nvPr>
        </p:nvSpPr>
        <p:spPr/>
        <p:txBody>
          <a:bodyPr>
            <a:normAutofit/>
          </a:bodyPr>
          <a:lstStyle/>
          <a:p>
            <a:r>
              <a:rPr lang="en-GB" sz="4800" dirty="0"/>
              <a:t>PoW – SHA256</a:t>
            </a:r>
          </a:p>
        </p:txBody>
      </p:sp>
      <p:sp>
        <p:nvSpPr>
          <p:cNvPr id="3" name="Content Placeholder 2">
            <a:extLst>
              <a:ext uri="{FF2B5EF4-FFF2-40B4-BE49-F238E27FC236}">
                <a16:creationId xmlns:a16="http://schemas.microsoft.com/office/drawing/2014/main" id="{D13D5A64-8442-AD0E-BB2F-10A2A27F066D}"/>
              </a:ext>
            </a:extLst>
          </p:cNvPr>
          <p:cNvSpPr>
            <a:spLocks noGrp="1"/>
          </p:cNvSpPr>
          <p:nvPr>
            <p:ph idx="1"/>
          </p:nvPr>
        </p:nvSpPr>
        <p:spPr/>
        <p:txBody>
          <a:bodyPr>
            <a:normAutofit lnSpcReduction="10000"/>
          </a:bodyPr>
          <a:lstStyle/>
          <a:p>
            <a:pPr marL="0" indent="0" algn="just">
              <a:buNone/>
            </a:pPr>
            <a:r>
              <a:rPr lang="en-GB" sz="2400" dirty="0"/>
              <a:t>	SHA-256 (Secure Hash Algorithm 256-bit) is a cryptographic hash function that produces a fixed-size 256-bit (32-byte) hash value from an input of any size. It is widely used in security applications, including data integrity verification, password storage, and blockchain technology.</a:t>
            </a:r>
          </a:p>
          <a:p>
            <a:pPr marL="0" indent="0" algn="just">
              <a:buNone/>
            </a:pPr>
            <a:r>
              <a:rPr lang="en-GB" sz="2800" dirty="0"/>
              <a:t>	This hash is represented in Hexadecimal format, and its role in PoW is hashing data and check if its leading zeros meets the difficulty set by the blockchain network.</a:t>
            </a:r>
          </a:p>
          <a:p>
            <a:pPr marL="0" indent="0" algn="just">
              <a:buNone/>
            </a:pPr>
            <a:r>
              <a:rPr kumimoji="0" lang="en-US" altLang="en-US" sz="2800" b="0" i="0" u="none" strike="noStrike" cap="none" normalizeH="0" baseline="0" dirty="0">
                <a:ln>
                  <a:noFill/>
                </a:ln>
                <a:solidFill>
                  <a:schemeClr val="tx1"/>
                </a:solidFill>
                <a:effectLst/>
                <a:latin typeface="Courier New" panose="02070309020205020404" pitchFamily="49" charset="0"/>
              </a:rPr>
              <a:t>Diff: 5 </a:t>
            </a:r>
            <a:r>
              <a:rPr kumimoji="0" lang="en-US" altLang="en-US" b="0" i="0" u="none" strike="noStrike" cap="none" normalizeH="0" baseline="0" dirty="0">
                <a:ln>
                  <a:noFill/>
                </a:ln>
                <a:solidFill>
                  <a:srgbClr val="FF0000"/>
                </a:solidFill>
                <a:effectLst/>
                <a:latin typeface="Courier New" panose="02070309020205020404" pitchFamily="49" charset="0"/>
              </a:rPr>
              <a:t>00000</a:t>
            </a:r>
            <a:r>
              <a:rPr kumimoji="0" lang="en-US" altLang="en-US" b="0" i="0" u="none" strike="noStrike" cap="none" normalizeH="0" baseline="0" dirty="0">
                <a:ln>
                  <a:noFill/>
                </a:ln>
                <a:solidFill>
                  <a:schemeClr val="tx1"/>
                </a:solidFill>
                <a:effectLst/>
                <a:latin typeface="Courier New" panose="02070309020205020404" pitchFamily="49" charset="0"/>
              </a:rPr>
              <a:t>00000000756af69e2ffbdb930261873cd71</a:t>
            </a:r>
            <a:r>
              <a:rPr lang="en-US" altLang="en-US" sz="1100" dirty="0">
                <a:solidFill>
                  <a:schemeClr val="tx1"/>
                </a:solidFill>
                <a:latin typeface="Courier New" panose="02070309020205020404" pitchFamily="49" charset="0"/>
              </a:rPr>
              <a:t>  </a:t>
            </a:r>
            <a:r>
              <a:rPr lang="en-US" altLang="en-US" sz="1800" dirty="0">
                <a:solidFill>
                  <a:schemeClr val="tx1"/>
                </a:solidFill>
                <a:latin typeface="Courier New" panose="02070309020205020404" pitchFamily="49" charset="0"/>
              </a:rPr>
              <a:t>Valid</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just">
              <a:buNone/>
            </a:pPr>
            <a:r>
              <a:rPr lang="en-GB" sz="2800" dirty="0"/>
              <a:t>Data: “</a:t>
            </a:r>
            <a:r>
              <a:rPr lang="en-GB" sz="2800" b="1" dirty="0" err="1"/>
              <a:t>PreviousHash;Transactions;Time;Nonce</a:t>
            </a:r>
            <a:r>
              <a:rPr lang="en-GB" sz="2800" b="1" dirty="0"/>
              <a:t>”</a:t>
            </a:r>
          </a:p>
        </p:txBody>
      </p:sp>
    </p:spTree>
    <p:extLst>
      <p:ext uri="{BB962C8B-B14F-4D97-AF65-F5344CB8AC3E}">
        <p14:creationId xmlns:p14="http://schemas.microsoft.com/office/powerpoint/2010/main" val="35198147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814C-2BCB-A430-2B99-E7A1C3367D71}"/>
              </a:ext>
            </a:extLst>
          </p:cNvPr>
          <p:cNvSpPr>
            <a:spLocks noGrp="1"/>
          </p:cNvSpPr>
          <p:nvPr>
            <p:ph type="title"/>
          </p:nvPr>
        </p:nvSpPr>
        <p:spPr/>
        <p:txBody>
          <a:bodyPr/>
          <a:lstStyle/>
          <a:p>
            <a:r>
              <a:rPr lang="en-GB" sz="4800" dirty="0"/>
              <a:t>Conclusion</a:t>
            </a:r>
            <a:endParaRPr lang="en-GB" dirty="0"/>
          </a:p>
        </p:txBody>
      </p:sp>
      <p:sp>
        <p:nvSpPr>
          <p:cNvPr id="3" name="Content Placeholder 2">
            <a:extLst>
              <a:ext uri="{FF2B5EF4-FFF2-40B4-BE49-F238E27FC236}">
                <a16:creationId xmlns:a16="http://schemas.microsoft.com/office/drawing/2014/main" id="{10B31DA9-FD4B-8916-D777-A1D3CA9BF405}"/>
              </a:ext>
            </a:extLst>
          </p:cNvPr>
          <p:cNvSpPr>
            <a:spLocks noGrp="1"/>
          </p:cNvSpPr>
          <p:nvPr>
            <p:ph idx="1"/>
          </p:nvPr>
        </p:nvSpPr>
        <p:spPr/>
        <p:txBody>
          <a:bodyPr/>
          <a:lstStyle/>
          <a:p>
            <a:pPr marL="0" indent="0">
              <a:buNone/>
            </a:pPr>
            <a:r>
              <a:rPr lang="en-GB" dirty="0"/>
              <a:t>	</a:t>
            </a:r>
            <a:r>
              <a:rPr lang="en-GB" sz="2800" dirty="0"/>
              <a:t>We conclude this project by enumerating efforts and sacrifices done (by concerned parts)…</a:t>
            </a:r>
          </a:p>
          <a:p>
            <a:pPr marL="0" indent="0">
              <a:buNone/>
            </a:pPr>
            <a:r>
              <a:rPr lang="en-GB" sz="2800" dirty="0"/>
              <a:t>	Even if it is not fully completed (ChatGPT is stubborn tool that wasted our times in first week), it is from scratch in pure C code even </a:t>
            </a:r>
            <a:r>
              <a:rPr lang="en-GB" sz="2800" dirty="0" err="1"/>
              <a:t>ncurses</a:t>
            </a:r>
            <a:r>
              <a:rPr lang="en-GB" sz="2800" dirty="0"/>
              <a:t> and </a:t>
            </a:r>
            <a:r>
              <a:rPr lang="en-GB" sz="2800" dirty="0" err="1"/>
              <a:t>notcurses</a:t>
            </a:r>
            <a:r>
              <a:rPr lang="en-GB" sz="2800" dirty="0"/>
              <a:t> were avoided in this project.</a:t>
            </a:r>
          </a:p>
          <a:p>
            <a:pPr marL="0" indent="0">
              <a:buNone/>
            </a:pPr>
            <a:r>
              <a:rPr lang="en-GB" sz="2800" dirty="0"/>
              <a:t>	</a:t>
            </a:r>
          </a:p>
          <a:p>
            <a:pPr marL="0" indent="0">
              <a:buNone/>
            </a:pPr>
            <a:r>
              <a:rPr lang="en-GB" sz="2800" dirty="0"/>
              <a:t>	Thanks!!</a:t>
            </a:r>
            <a:endParaRPr lang="en-GB" dirty="0"/>
          </a:p>
        </p:txBody>
      </p:sp>
    </p:spTree>
    <p:extLst>
      <p:ext uri="{BB962C8B-B14F-4D97-AF65-F5344CB8AC3E}">
        <p14:creationId xmlns:p14="http://schemas.microsoft.com/office/powerpoint/2010/main" val="6704485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pPr rtl="0"/>
            <a:r>
              <a:rPr lang="en-GB" sz="4800" dirty="0"/>
              <a:t>Outline</a:t>
            </a:r>
            <a:endParaRPr dirty="0"/>
          </a:p>
        </p:txBody>
      </p:sp>
      <p:sp>
        <p:nvSpPr>
          <p:cNvPr id="14" name="Content Placeholder 13"/>
          <p:cNvSpPr>
            <a:spLocks noGrp="1"/>
          </p:cNvSpPr>
          <p:nvPr>
            <p:ph idx="1"/>
          </p:nvPr>
        </p:nvSpPr>
        <p:spPr/>
        <p:txBody>
          <a:bodyPr rtlCol="0">
            <a:normAutofit/>
          </a:bodyPr>
          <a:lstStyle/>
          <a:p>
            <a:pPr rtl="0"/>
            <a:r>
              <a:rPr lang="en-GB" sz="2400" dirty="0"/>
              <a:t>Introduction</a:t>
            </a:r>
          </a:p>
          <a:p>
            <a:pPr rtl="0"/>
            <a:r>
              <a:rPr lang="en-GB" sz="2400" dirty="0"/>
              <a:t>Kurt C Renderer</a:t>
            </a:r>
            <a:endParaRPr sz="2400" dirty="0"/>
          </a:p>
          <a:p>
            <a:pPr rtl="0"/>
            <a:r>
              <a:rPr lang="en-GB" sz="2400" dirty="0" err="1"/>
              <a:t>BTree</a:t>
            </a:r>
            <a:endParaRPr lang="en-GB" sz="2400" dirty="0"/>
          </a:p>
          <a:p>
            <a:pPr lvl="1"/>
            <a:r>
              <a:rPr lang="en-GB" sz="2000" dirty="0"/>
              <a:t>Main Concepts</a:t>
            </a:r>
          </a:p>
          <a:p>
            <a:pPr lvl="1"/>
            <a:r>
              <a:rPr lang="en-GB" sz="2000" dirty="0"/>
              <a:t>Comparison</a:t>
            </a:r>
            <a:endParaRPr sz="2000" dirty="0"/>
          </a:p>
          <a:p>
            <a:pPr rtl="0"/>
            <a:r>
              <a:rPr lang="en-GB" sz="2400" dirty="0"/>
              <a:t>PoW</a:t>
            </a:r>
          </a:p>
          <a:p>
            <a:pPr lvl="1"/>
            <a:r>
              <a:rPr lang="en-GB" sz="2000" dirty="0"/>
              <a:t>Main Concepts</a:t>
            </a:r>
          </a:p>
          <a:p>
            <a:pPr lvl="1"/>
            <a:r>
              <a:rPr lang="en-GB" sz="2000" dirty="0"/>
              <a:t>SHA256</a:t>
            </a:r>
            <a:endParaRPr lang="en-GB" sz="2400" dirty="0"/>
          </a:p>
          <a:p>
            <a:r>
              <a:rPr lang="en-GB" sz="2400" dirty="0"/>
              <a:t>Conclusion</a:t>
            </a:r>
          </a:p>
        </p:txBody>
      </p:sp>
    </p:spTree>
    <p:extLst>
      <p:ext uri="{BB962C8B-B14F-4D97-AF65-F5344CB8AC3E}">
        <p14:creationId xmlns:p14="http://schemas.microsoft.com/office/powerpoint/2010/main" val="30428263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4FEE-4C83-C496-09F8-5EC963C1916B}"/>
              </a:ext>
            </a:extLst>
          </p:cNvPr>
          <p:cNvSpPr>
            <a:spLocks noGrp="1"/>
          </p:cNvSpPr>
          <p:nvPr>
            <p:ph type="title"/>
          </p:nvPr>
        </p:nvSpPr>
        <p:spPr/>
        <p:txBody>
          <a:bodyPr/>
          <a:lstStyle/>
          <a:p>
            <a:r>
              <a:rPr lang="en-GB" sz="4800" dirty="0"/>
              <a:t>Introduction</a:t>
            </a:r>
            <a:endParaRPr lang="en-GB" dirty="0"/>
          </a:p>
        </p:txBody>
      </p:sp>
      <p:sp>
        <p:nvSpPr>
          <p:cNvPr id="3" name="Content Placeholder 2">
            <a:extLst>
              <a:ext uri="{FF2B5EF4-FFF2-40B4-BE49-F238E27FC236}">
                <a16:creationId xmlns:a16="http://schemas.microsoft.com/office/drawing/2014/main" id="{3CCDDA03-527A-A248-FACC-903EC33E1301}"/>
              </a:ext>
            </a:extLst>
          </p:cNvPr>
          <p:cNvSpPr>
            <a:spLocks noGrp="1"/>
          </p:cNvSpPr>
          <p:nvPr>
            <p:ph idx="1"/>
          </p:nvPr>
        </p:nvSpPr>
        <p:spPr/>
        <p:txBody>
          <a:bodyPr>
            <a:normAutofit/>
          </a:bodyPr>
          <a:lstStyle/>
          <a:p>
            <a:pPr marL="0" indent="0" algn="just">
              <a:buNone/>
            </a:pPr>
            <a:r>
              <a:rPr lang="en-GB" sz="2800" dirty="0"/>
              <a:t>	This is an algorithmic project in the issue of visualizing </a:t>
            </a:r>
            <a:r>
              <a:rPr lang="en-GB" sz="2800" dirty="0" err="1"/>
              <a:t>BTree</a:t>
            </a:r>
            <a:r>
              <a:rPr lang="en-GB" sz="2800" dirty="0"/>
              <a:t> and PoW algorithms, where we use a non-regular graphical library (like SDL, GTK, OpenGL), instead an interactive ASCII renderer which is coded FROM SCRATCH.</a:t>
            </a:r>
          </a:p>
        </p:txBody>
      </p:sp>
    </p:spTree>
    <p:extLst>
      <p:ext uri="{BB962C8B-B14F-4D97-AF65-F5344CB8AC3E}">
        <p14:creationId xmlns:p14="http://schemas.microsoft.com/office/powerpoint/2010/main" val="3583367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2655-B8E9-4C6C-5CC7-2B2A3B924D6D}"/>
              </a:ext>
            </a:extLst>
          </p:cNvPr>
          <p:cNvSpPr>
            <a:spLocks noGrp="1"/>
          </p:cNvSpPr>
          <p:nvPr>
            <p:ph type="title"/>
          </p:nvPr>
        </p:nvSpPr>
        <p:spPr/>
        <p:txBody>
          <a:bodyPr>
            <a:normAutofit/>
          </a:bodyPr>
          <a:lstStyle/>
          <a:p>
            <a:r>
              <a:rPr lang="en-GB" sz="4800" dirty="0"/>
              <a:t>Kurt C Renderer</a:t>
            </a:r>
          </a:p>
        </p:txBody>
      </p:sp>
      <p:sp>
        <p:nvSpPr>
          <p:cNvPr id="3" name="Content Placeholder 2">
            <a:extLst>
              <a:ext uri="{FF2B5EF4-FFF2-40B4-BE49-F238E27FC236}">
                <a16:creationId xmlns:a16="http://schemas.microsoft.com/office/drawing/2014/main" id="{82916918-E0D1-5A66-9359-596D248FA4AA}"/>
              </a:ext>
            </a:extLst>
          </p:cNvPr>
          <p:cNvSpPr>
            <a:spLocks noGrp="1"/>
          </p:cNvSpPr>
          <p:nvPr>
            <p:ph idx="1"/>
          </p:nvPr>
        </p:nvSpPr>
        <p:spPr>
          <a:xfrm>
            <a:off x="1524000" y="1828800"/>
            <a:ext cx="9144000" cy="4480520"/>
          </a:xfrm>
        </p:spPr>
        <p:txBody>
          <a:bodyPr/>
          <a:lstStyle/>
          <a:p>
            <a:pPr marL="0" indent="0" algn="just">
              <a:buNone/>
            </a:pPr>
            <a:r>
              <a:rPr lang="en-GB" dirty="0"/>
              <a:t>	</a:t>
            </a:r>
            <a:r>
              <a:rPr lang="en-GB" sz="2800" dirty="0"/>
              <a:t>This an interactive (mouse &amp; keyboard listener) ASCII renderer is a fast C renderer based on matrix manipulation in single buffer dimension, it is based on three layers:</a:t>
            </a:r>
          </a:p>
          <a:p>
            <a:pPr algn="just"/>
            <a:r>
              <a:rPr lang="en-GB" sz="2800" b="1" dirty="0"/>
              <a:t>ASCII Canvas: </a:t>
            </a:r>
            <a:r>
              <a:rPr lang="en-GB" sz="2800" dirty="0"/>
              <a:t>The primary canvas (used for direct string insertion) one dimension buffer (length: WxH+1).</a:t>
            </a:r>
          </a:p>
          <a:p>
            <a:pPr algn="just"/>
            <a:r>
              <a:rPr lang="en-GB" sz="2800" b="1" dirty="0"/>
              <a:t>UTF8 Canvas:</a:t>
            </a:r>
            <a:r>
              <a:rPr lang="en-GB" sz="2800" dirty="0"/>
              <a:t> The secondary canvas (used to translate ASCII to UTF8 (strict 24bit), (so length: 3xWxH+1).</a:t>
            </a:r>
          </a:p>
          <a:p>
            <a:pPr algn="just"/>
            <a:r>
              <a:rPr lang="en-GB" sz="2800" b="1" dirty="0"/>
              <a:t>Color Canvas:</a:t>
            </a:r>
            <a:r>
              <a:rPr lang="en-GB" sz="2800" dirty="0"/>
              <a:t> The top-level canvas that gets color from structured array and print it simultaneously with buffer.</a:t>
            </a:r>
            <a:endParaRPr lang="en-GB" b="1" dirty="0"/>
          </a:p>
        </p:txBody>
      </p:sp>
    </p:spTree>
    <p:extLst>
      <p:ext uri="{BB962C8B-B14F-4D97-AF65-F5344CB8AC3E}">
        <p14:creationId xmlns:p14="http://schemas.microsoft.com/office/powerpoint/2010/main" val="3579379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8B032-2A13-816C-17FD-0C0559F4E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9043B-4A25-0BFB-5D37-84A69EA6941B}"/>
              </a:ext>
            </a:extLst>
          </p:cNvPr>
          <p:cNvSpPr>
            <a:spLocks noGrp="1"/>
          </p:cNvSpPr>
          <p:nvPr>
            <p:ph type="title"/>
          </p:nvPr>
        </p:nvSpPr>
        <p:spPr/>
        <p:txBody>
          <a:bodyPr>
            <a:normAutofit/>
          </a:bodyPr>
          <a:lstStyle/>
          <a:p>
            <a:r>
              <a:rPr lang="en-GB" sz="4800" dirty="0"/>
              <a:t>Kurt C Renderer - Headache</a:t>
            </a:r>
          </a:p>
        </p:txBody>
      </p:sp>
      <p:sp>
        <p:nvSpPr>
          <p:cNvPr id="3" name="Content Placeholder 2">
            <a:extLst>
              <a:ext uri="{FF2B5EF4-FFF2-40B4-BE49-F238E27FC236}">
                <a16:creationId xmlns:a16="http://schemas.microsoft.com/office/drawing/2014/main" id="{1341F9C4-C95D-ED46-3233-75A4734E476D}"/>
              </a:ext>
            </a:extLst>
          </p:cNvPr>
          <p:cNvSpPr>
            <a:spLocks noGrp="1"/>
          </p:cNvSpPr>
          <p:nvPr>
            <p:ph idx="1"/>
          </p:nvPr>
        </p:nvSpPr>
        <p:spPr>
          <a:xfrm>
            <a:off x="1524000" y="1828800"/>
            <a:ext cx="9144000" cy="4480520"/>
          </a:xfrm>
        </p:spPr>
        <p:txBody>
          <a:bodyPr>
            <a:normAutofit/>
          </a:bodyPr>
          <a:lstStyle/>
          <a:p>
            <a:pPr marL="0" indent="0" algn="just">
              <a:buNone/>
            </a:pPr>
            <a:r>
              <a:rPr lang="en-GB" dirty="0"/>
              <a:t>	</a:t>
            </a:r>
            <a:r>
              <a:rPr lang="en-GB" sz="2800" dirty="0"/>
              <a:t>The idea behind using UTF8 is the global use of Unicode terminals, and to simplify border drawing, by getting the 40 most important ASCII art characters and add them in structure that allows inserting 8bit non-Unicode characters directly in the primary canvas without shifting, then using </a:t>
            </a:r>
            <a:r>
              <a:rPr lang="en-GB" sz="2800" b="1" dirty="0"/>
              <a:t>toUTF8(char *str) </a:t>
            </a:r>
            <a:r>
              <a:rPr lang="en-GB" sz="2800" dirty="0"/>
              <a:t>to escalate 8bit to 24bit chars by translating table chars to 24bit (3 Byte UTF8) by their ids, and filling last two bytes of normal ASCII chars (alpha Digits) by </a:t>
            </a:r>
            <a:r>
              <a:rPr lang="en-GB" sz="2800" b="1" dirty="0">
                <a:solidFill>
                  <a:srgbClr val="00B0F0"/>
                </a:solidFill>
              </a:rPr>
              <a:t>0x01</a:t>
            </a:r>
            <a:r>
              <a:rPr lang="en-GB" sz="2800" dirty="0">
                <a:solidFill>
                  <a:schemeClr val="tx1"/>
                </a:solidFill>
              </a:rPr>
              <a:t>, and each program has its canvas with two screens (Unicode canvas)…Examples:</a:t>
            </a:r>
          </a:p>
          <a:p>
            <a:pPr marL="0" indent="0" algn="ctr">
              <a:buNone/>
            </a:pPr>
            <a:r>
              <a:rPr lang="en-GB" b="0" dirty="0">
                <a:solidFill>
                  <a:srgbClr val="FF0000"/>
                </a:solidFill>
                <a:effectLst/>
                <a:latin typeface="Consolas" panose="020B0609020204030204" pitchFamily="49" charset="0"/>
              </a:rPr>
              <a:t>╬</a:t>
            </a:r>
            <a:r>
              <a:rPr lang="en-GB" b="1" dirty="0">
                <a:solidFill>
                  <a:srgbClr val="FF0000"/>
                </a:solidFill>
                <a:effectLst/>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r>
              <a:rPr lang="en-GB" dirty="0">
                <a:solidFill>
                  <a:srgbClr val="FF0000"/>
                </a:solidFill>
                <a:latin typeface="Consolas" panose="020B0609020204030204" pitchFamily="49" charset="0"/>
              </a:rPr>
              <a:t> </a:t>
            </a:r>
            <a:r>
              <a:rPr lang="en-GB" b="0" dirty="0">
                <a:solidFill>
                  <a:srgbClr val="FF0000"/>
                </a:solidFill>
                <a:effectLst/>
                <a:latin typeface="Consolas" panose="020B0609020204030204" pitchFamily="49" charset="0"/>
              </a:rPr>
              <a:t>█</a:t>
            </a:r>
          </a:p>
        </p:txBody>
      </p:sp>
    </p:spTree>
    <p:extLst>
      <p:ext uri="{BB962C8B-B14F-4D97-AF65-F5344CB8AC3E}">
        <p14:creationId xmlns:p14="http://schemas.microsoft.com/office/powerpoint/2010/main" val="22270281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1083-C519-5F4C-F329-6C7BEEC017C1}"/>
              </a:ext>
            </a:extLst>
          </p:cNvPr>
          <p:cNvSpPr>
            <a:spLocks noGrp="1"/>
          </p:cNvSpPr>
          <p:nvPr>
            <p:ph type="title"/>
          </p:nvPr>
        </p:nvSpPr>
        <p:spPr/>
        <p:txBody>
          <a:bodyPr/>
          <a:lstStyle/>
          <a:p>
            <a:r>
              <a:rPr lang="en-GB" sz="4800" dirty="0" err="1"/>
              <a:t>BTree</a:t>
            </a:r>
            <a:endParaRPr lang="en-GB" dirty="0"/>
          </a:p>
        </p:txBody>
      </p:sp>
      <p:sp>
        <p:nvSpPr>
          <p:cNvPr id="3" name="Content Placeholder 2">
            <a:extLst>
              <a:ext uri="{FF2B5EF4-FFF2-40B4-BE49-F238E27FC236}">
                <a16:creationId xmlns:a16="http://schemas.microsoft.com/office/drawing/2014/main" id="{D5744521-99E9-7116-5CFF-0395F5A6BACB}"/>
              </a:ext>
            </a:extLst>
          </p:cNvPr>
          <p:cNvSpPr>
            <a:spLocks noGrp="1"/>
          </p:cNvSpPr>
          <p:nvPr>
            <p:ph idx="1"/>
          </p:nvPr>
        </p:nvSpPr>
        <p:spPr/>
        <p:txBody>
          <a:bodyPr>
            <a:normAutofit/>
          </a:bodyPr>
          <a:lstStyle/>
          <a:p>
            <a:pPr marL="0" indent="0">
              <a:buNone/>
            </a:pPr>
            <a:r>
              <a:rPr lang="en-GB" sz="2800" dirty="0"/>
              <a:t>	A B-tree is a self-balancing search tree that maintains sorted data and allows searches, sequential access, insertions, and deletions in logarithmic time. It is widely used in databases and filesystems to manage large datasets that do not fit entirely in memory.</a:t>
            </a:r>
          </a:p>
        </p:txBody>
      </p:sp>
    </p:spTree>
    <p:extLst>
      <p:ext uri="{BB962C8B-B14F-4D97-AF65-F5344CB8AC3E}">
        <p14:creationId xmlns:p14="http://schemas.microsoft.com/office/powerpoint/2010/main" val="31010321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B61BF-FD39-6DC4-733D-C47059CF5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186C9-AE95-A378-8660-E176E234CFF0}"/>
              </a:ext>
            </a:extLst>
          </p:cNvPr>
          <p:cNvSpPr>
            <a:spLocks noGrp="1"/>
          </p:cNvSpPr>
          <p:nvPr>
            <p:ph type="title"/>
          </p:nvPr>
        </p:nvSpPr>
        <p:spPr/>
        <p:txBody>
          <a:bodyPr/>
          <a:lstStyle/>
          <a:p>
            <a:r>
              <a:rPr lang="en-GB" sz="4800" dirty="0" err="1"/>
              <a:t>BTree</a:t>
            </a:r>
            <a:r>
              <a:rPr lang="en-GB" sz="4800" dirty="0"/>
              <a:t> – Main Concepts</a:t>
            </a:r>
            <a:endParaRPr lang="en-GB" dirty="0"/>
          </a:p>
        </p:txBody>
      </p:sp>
      <p:sp>
        <p:nvSpPr>
          <p:cNvPr id="3" name="Content Placeholder 2">
            <a:extLst>
              <a:ext uri="{FF2B5EF4-FFF2-40B4-BE49-F238E27FC236}">
                <a16:creationId xmlns:a16="http://schemas.microsoft.com/office/drawing/2014/main" id="{92CE8917-5FB0-C767-08E8-BC8DA0CB6629}"/>
              </a:ext>
            </a:extLst>
          </p:cNvPr>
          <p:cNvSpPr>
            <a:spLocks noGrp="1"/>
          </p:cNvSpPr>
          <p:nvPr>
            <p:ph idx="1"/>
          </p:nvPr>
        </p:nvSpPr>
        <p:spPr/>
        <p:txBody>
          <a:bodyPr>
            <a:normAutofit/>
          </a:bodyPr>
          <a:lstStyle/>
          <a:p>
            <a:pPr marL="0" indent="0">
              <a:buNone/>
            </a:pPr>
            <a:r>
              <a:rPr lang="en-GB" sz="2400" b="0" i="0" dirty="0">
                <a:solidFill>
                  <a:srgbClr val="ECECEC"/>
                </a:solidFill>
                <a:effectLst/>
                <a:latin typeface="ui-sans-serif"/>
              </a:rPr>
              <a:t>A </a:t>
            </a:r>
            <a:r>
              <a:rPr lang="en-GB" sz="2400" b="0" i="0" dirty="0" err="1">
                <a:solidFill>
                  <a:srgbClr val="ECECEC"/>
                </a:solidFill>
                <a:effectLst/>
                <a:latin typeface="ui-sans-serif"/>
              </a:rPr>
              <a:t>BTree</a:t>
            </a:r>
            <a:r>
              <a:rPr lang="en-GB" sz="2400" b="0" i="0" dirty="0">
                <a:solidFill>
                  <a:srgbClr val="ECECEC"/>
                </a:solidFill>
                <a:effectLst/>
                <a:latin typeface="ui-sans-serif"/>
              </a:rPr>
              <a:t> of order </a:t>
            </a:r>
            <a:r>
              <a:rPr lang="en-GB" sz="2400" b="1" i="1" dirty="0">
                <a:solidFill>
                  <a:srgbClr val="ECECEC"/>
                </a:solidFill>
                <a:latin typeface="KaTeX_Main"/>
              </a:rPr>
              <a:t>t</a:t>
            </a:r>
            <a:r>
              <a:rPr lang="en-GB" sz="2400" b="0" i="0" dirty="0">
                <a:solidFill>
                  <a:srgbClr val="ECECEC"/>
                </a:solidFill>
                <a:effectLst/>
                <a:latin typeface="ui-sans-serif"/>
              </a:rPr>
              <a:t> (minimum degree) is a tree that satisfies the following properties:</a:t>
            </a:r>
          </a:p>
          <a:p>
            <a:pPr algn="l">
              <a:buFont typeface="Arial" panose="020B0604020202020204" pitchFamily="34" charset="0"/>
              <a:buChar char="•"/>
            </a:pPr>
            <a:r>
              <a:rPr lang="en-GB" sz="2400" b="0" i="0" dirty="0">
                <a:solidFill>
                  <a:srgbClr val="ECECEC"/>
                </a:solidFill>
                <a:effectLst/>
                <a:latin typeface="ui-sans-serif"/>
              </a:rPr>
              <a:t>Every node can have at most </a:t>
            </a:r>
            <a:r>
              <a:rPr lang="en-GB" sz="2400" b="1" i="1" dirty="0">
                <a:solidFill>
                  <a:srgbClr val="ECECEC"/>
                </a:solidFill>
                <a:effectLst/>
                <a:latin typeface="KaTeX_Main"/>
              </a:rPr>
              <a:t>2</a:t>
            </a:r>
            <a:r>
              <a:rPr lang="en-GB" sz="2400" b="1" i="1" dirty="0">
                <a:solidFill>
                  <a:srgbClr val="ECECEC"/>
                </a:solidFill>
                <a:effectLst/>
                <a:latin typeface="KaTeX_Math"/>
              </a:rPr>
              <a:t>t</a:t>
            </a:r>
            <a:r>
              <a:rPr lang="en-GB" sz="2400" b="1" i="1" dirty="0">
                <a:solidFill>
                  <a:srgbClr val="ECECEC"/>
                </a:solidFill>
                <a:effectLst/>
                <a:latin typeface="KaTeX_Main"/>
              </a:rPr>
              <a:t>−1</a:t>
            </a:r>
            <a:r>
              <a:rPr lang="en-GB" sz="2400" b="0" i="0" dirty="0">
                <a:solidFill>
                  <a:srgbClr val="ECECEC"/>
                </a:solidFill>
                <a:effectLst/>
                <a:latin typeface="ui-sans-serif"/>
              </a:rPr>
              <a:t> keys.</a:t>
            </a:r>
          </a:p>
          <a:p>
            <a:pPr algn="l">
              <a:buFont typeface="Arial" panose="020B0604020202020204" pitchFamily="34" charset="0"/>
              <a:buChar char="•"/>
            </a:pPr>
            <a:r>
              <a:rPr lang="en-GB" sz="2400" b="0" i="0" dirty="0">
                <a:solidFill>
                  <a:srgbClr val="ECECEC"/>
                </a:solidFill>
                <a:effectLst/>
                <a:latin typeface="ui-sans-serif"/>
              </a:rPr>
              <a:t>Every non-root node has at least </a:t>
            </a:r>
            <a:r>
              <a:rPr lang="en-GB" sz="2400" b="1" i="1" dirty="0">
                <a:solidFill>
                  <a:srgbClr val="ECECEC"/>
                </a:solidFill>
                <a:effectLst/>
                <a:latin typeface="KaTeX_Main"/>
              </a:rPr>
              <a:t>t−1</a:t>
            </a:r>
            <a:r>
              <a:rPr lang="en-GB" sz="2400" b="0" i="0" dirty="0">
                <a:solidFill>
                  <a:srgbClr val="ECECEC"/>
                </a:solidFill>
                <a:effectLst/>
                <a:latin typeface="ui-sans-serif"/>
              </a:rPr>
              <a:t> keys.</a:t>
            </a:r>
          </a:p>
          <a:p>
            <a:pPr algn="l">
              <a:buFont typeface="Arial" panose="020B0604020202020204" pitchFamily="34" charset="0"/>
              <a:buChar char="•"/>
            </a:pPr>
            <a:r>
              <a:rPr lang="en-GB" sz="2400" b="0" i="0" dirty="0">
                <a:solidFill>
                  <a:srgbClr val="ECECEC"/>
                </a:solidFill>
                <a:effectLst/>
                <a:latin typeface="ui-sans-serif"/>
              </a:rPr>
              <a:t>The root has at least one key (unless it's an empty tree).</a:t>
            </a:r>
          </a:p>
          <a:p>
            <a:pPr algn="l">
              <a:buFont typeface="Arial" panose="020B0604020202020204" pitchFamily="34" charset="0"/>
              <a:buChar char="•"/>
            </a:pPr>
            <a:r>
              <a:rPr lang="en-GB" sz="2400" b="0" i="0" dirty="0">
                <a:solidFill>
                  <a:srgbClr val="ECECEC"/>
                </a:solidFill>
                <a:effectLst/>
                <a:latin typeface="ui-sans-serif"/>
              </a:rPr>
              <a:t>All leaves are at the same level (B-tree is perfectly balanced).</a:t>
            </a:r>
          </a:p>
          <a:p>
            <a:pPr algn="l">
              <a:buFont typeface="Arial" panose="020B0604020202020204" pitchFamily="34" charset="0"/>
              <a:buChar char="•"/>
            </a:pPr>
            <a:r>
              <a:rPr lang="en-GB" sz="2400" b="0" i="0" dirty="0">
                <a:solidFill>
                  <a:srgbClr val="ECECEC"/>
                </a:solidFill>
                <a:effectLst/>
                <a:latin typeface="ui-sans-serif"/>
              </a:rPr>
              <a:t>Keys within a node are sorted in ascending order.</a:t>
            </a:r>
          </a:p>
          <a:p>
            <a:pPr algn="l">
              <a:buFont typeface="Arial" panose="020B0604020202020204" pitchFamily="34" charset="0"/>
              <a:buChar char="•"/>
            </a:pPr>
            <a:r>
              <a:rPr lang="en-GB" sz="2400" b="0" i="0" dirty="0">
                <a:solidFill>
                  <a:srgbClr val="ECECEC"/>
                </a:solidFill>
                <a:effectLst/>
                <a:latin typeface="ui-sans-serif"/>
              </a:rPr>
              <a:t>Nodes have </a:t>
            </a:r>
            <a:r>
              <a:rPr lang="en-GB" sz="2400" b="1" i="1" dirty="0">
                <a:solidFill>
                  <a:srgbClr val="ECECEC"/>
                </a:solidFill>
                <a:effectLst/>
                <a:latin typeface="KaTeX_Main"/>
              </a:rPr>
              <a:t>n+1</a:t>
            </a:r>
            <a:r>
              <a:rPr lang="en-GB" sz="2400" b="0" i="0" dirty="0">
                <a:solidFill>
                  <a:srgbClr val="ECECEC"/>
                </a:solidFill>
                <a:effectLst/>
                <a:latin typeface="ui-sans-serif"/>
              </a:rPr>
              <a:t> children, where </a:t>
            </a:r>
            <a:r>
              <a:rPr lang="en-GB" sz="2400" b="1" i="1" dirty="0">
                <a:solidFill>
                  <a:srgbClr val="ECECEC"/>
                </a:solidFill>
                <a:latin typeface="KaTeX_Main"/>
              </a:rPr>
              <a:t>n</a:t>
            </a:r>
            <a:r>
              <a:rPr lang="en-GB" sz="2400" b="0" i="0" dirty="0">
                <a:solidFill>
                  <a:srgbClr val="ECECEC"/>
                </a:solidFill>
                <a:effectLst/>
                <a:latin typeface="ui-sans-serif"/>
              </a:rPr>
              <a:t> is the number of keys in the node.</a:t>
            </a:r>
          </a:p>
        </p:txBody>
      </p:sp>
    </p:spTree>
    <p:extLst>
      <p:ext uri="{BB962C8B-B14F-4D97-AF65-F5344CB8AC3E}">
        <p14:creationId xmlns:p14="http://schemas.microsoft.com/office/powerpoint/2010/main" val="19690981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32F1-DE5D-37A8-33B8-B989FA82539D}"/>
              </a:ext>
            </a:extLst>
          </p:cNvPr>
          <p:cNvSpPr>
            <a:spLocks noGrp="1"/>
          </p:cNvSpPr>
          <p:nvPr>
            <p:ph type="title"/>
          </p:nvPr>
        </p:nvSpPr>
        <p:spPr/>
        <p:txBody>
          <a:bodyPr>
            <a:normAutofit/>
          </a:bodyPr>
          <a:lstStyle/>
          <a:p>
            <a:r>
              <a:rPr lang="en-GB" sz="5400" dirty="0" err="1"/>
              <a:t>BTree</a:t>
            </a:r>
            <a:r>
              <a:rPr lang="en-GB" sz="5400" dirty="0"/>
              <a:t> - Comparison</a:t>
            </a:r>
          </a:p>
        </p:txBody>
      </p:sp>
      <p:graphicFrame>
        <p:nvGraphicFramePr>
          <p:cNvPr id="4" name="Content Placeholder 3">
            <a:extLst>
              <a:ext uri="{FF2B5EF4-FFF2-40B4-BE49-F238E27FC236}">
                <a16:creationId xmlns:a16="http://schemas.microsoft.com/office/drawing/2014/main" id="{AB34CD5C-4CB8-417C-607A-1DB51756F14A}"/>
              </a:ext>
            </a:extLst>
          </p:cNvPr>
          <p:cNvGraphicFramePr>
            <a:graphicFrameLocks noGrp="1"/>
          </p:cNvGraphicFramePr>
          <p:nvPr>
            <p:ph idx="1"/>
            <p:extLst>
              <p:ext uri="{D42A27DB-BD31-4B8C-83A1-F6EECF244321}">
                <p14:modId xmlns:p14="http://schemas.microsoft.com/office/powerpoint/2010/main" val="3731990741"/>
              </p:ext>
            </p:extLst>
          </p:nvPr>
        </p:nvGraphicFramePr>
        <p:xfrm>
          <a:off x="1524000" y="1828800"/>
          <a:ext cx="9144000" cy="1980028"/>
        </p:xfrm>
        <a:graphic>
          <a:graphicData uri="http://schemas.openxmlformats.org/drawingml/2006/table">
            <a:tbl>
              <a:tblPr firstRow="1" bandRow="1">
                <a:tableStyleId>{69012ECD-51FC-41F1-AA8D-1B2483CD663E}</a:tableStyleId>
              </a:tblPr>
              <a:tblGrid>
                <a:gridCol w="1828800">
                  <a:extLst>
                    <a:ext uri="{9D8B030D-6E8A-4147-A177-3AD203B41FA5}">
                      <a16:colId xmlns:a16="http://schemas.microsoft.com/office/drawing/2014/main" val="1220633501"/>
                    </a:ext>
                  </a:extLst>
                </a:gridCol>
                <a:gridCol w="1828800">
                  <a:extLst>
                    <a:ext uri="{9D8B030D-6E8A-4147-A177-3AD203B41FA5}">
                      <a16:colId xmlns:a16="http://schemas.microsoft.com/office/drawing/2014/main" val="1800460341"/>
                    </a:ext>
                  </a:extLst>
                </a:gridCol>
                <a:gridCol w="1828800">
                  <a:extLst>
                    <a:ext uri="{9D8B030D-6E8A-4147-A177-3AD203B41FA5}">
                      <a16:colId xmlns:a16="http://schemas.microsoft.com/office/drawing/2014/main" val="3807070729"/>
                    </a:ext>
                  </a:extLst>
                </a:gridCol>
                <a:gridCol w="1828800">
                  <a:extLst>
                    <a:ext uri="{9D8B030D-6E8A-4147-A177-3AD203B41FA5}">
                      <a16:colId xmlns:a16="http://schemas.microsoft.com/office/drawing/2014/main" val="4271070787"/>
                    </a:ext>
                  </a:extLst>
                </a:gridCol>
                <a:gridCol w="1828800">
                  <a:extLst>
                    <a:ext uri="{9D8B030D-6E8A-4147-A177-3AD203B41FA5}">
                      <a16:colId xmlns:a16="http://schemas.microsoft.com/office/drawing/2014/main" val="2842994328"/>
                    </a:ext>
                  </a:extLst>
                </a:gridCol>
              </a:tblGrid>
              <a:tr h="370840">
                <a:tc>
                  <a:txBody>
                    <a:bodyPr/>
                    <a:lstStyle/>
                    <a:p>
                      <a:pPr algn="ctr" fontAlgn="ctr"/>
                      <a:r>
                        <a:rPr lang="en-GB" sz="1400" b="1" u="none" strike="noStrike" dirty="0">
                          <a:solidFill>
                            <a:srgbClr val="000000"/>
                          </a:solidFill>
                          <a:effectLst/>
                        </a:rPr>
                        <a:t>Feature</a:t>
                      </a:r>
                      <a:endParaRPr lang="en-GB" sz="1400" b="1" i="0" u="none" strike="noStrike" dirty="0">
                        <a:solidFill>
                          <a:srgbClr val="000000"/>
                        </a:solidFill>
                        <a:effectLst/>
                        <a:latin typeface="Calibri" panose="020F0502020204030204" pitchFamily="34" charset="0"/>
                      </a:endParaRPr>
                    </a:p>
                  </a:txBody>
                  <a:tcPr marL="7034" marR="7034" marT="7034" marB="0" anchor="ctr"/>
                </a:tc>
                <a:tc>
                  <a:txBody>
                    <a:bodyPr/>
                    <a:lstStyle/>
                    <a:p>
                      <a:pPr algn="ctr" fontAlgn="ctr"/>
                      <a:r>
                        <a:rPr lang="en-GB" sz="1400" b="1" u="none" strike="noStrike" dirty="0">
                          <a:solidFill>
                            <a:srgbClr val="000000"/>
                          </a:solidFill>
                          <a:effectLst/>
                        </a:rPr>
                        <a:t>B-tree</a:t>
                      </a:r>
                      <a:endParaRPr lang="en-GB" sz="1400" b="1" i="0" u="none" strike="noStrike" dirty="0">
                        <a:solidFill>
                          <a:srgbClr val="000000"/>
                        </a:solidFill>
                        <a:effectLst/>
                        <a:latin typeface="Calibri" panose="020F0502020204030204" pitchFamily="34" charset="0"/>
                      </a:endParaRPr>
                    </a:p>
                  </a:txBody>
                  <a:tcPr marL="7034" marR="7034" marT="7034" marB="0" anchor="ctr"/>
                </a:tc>
                <a:tc>
                  <a:txBody>
                    <a:bodyPr/>
                    <a:lstStyle/>
                    <a:p>
                      <a:pPr algn="ctr" fontAlgn="ctr"/>
                      <a:r>
                        <a:rPr lang="en-GB" sz="1400" b="1" u="none" strike="noStrike" dirty="0">
                          <a:solidFill>
                            <a:srgbClr val="000000"/>
                          </a:solidFill>
                          <a:effectLst/>
                        </a:rPr>
                        <a:t>Binary Search Tree (BST)</a:t>
                      </a:r>
                      <a:endParaRPr lang="en-GB" sz="1400" b="1" i="0" u="none" strike="noStrike" dirty="0">
                        <a:solidFill>
                          <a:srgbClr val="000000"/>
                        </a:solidFill>
                        <a:effectLst/>
                        <a:latin typeface="Calibri" panose="020F0502020204030204" pitchFamily="34" charset="0"/>
                      </a:endParaRPr>
                    </a:p>
                  </a:txBody>
                  <a:tcPr marL="7034" marR="7034" marT="7034" marB="0" anchor="ctr"/>
                </a:tc>
                <a:tc>
                  <a:txBody>
                    <a:bodyPr/>
                    <a:lstStyle/>
                    <a:p>
                      <a:pPr algn="ctr" fontAlgn="ctr"/>
                      <a:r>
                        <a:rPr lang="en-GB" sz="1400" b="1" u="none" strike="noStrike">
                          <a:solidFill>
                            <a:srgbClr val="000000"/>
                          </a:solidFill>
                          <a:effectLst/>
                        </a:rPr>
                        <a:t>AVL Tree</a:t>
                      </a:r>
                      <a:endParaRPr lang="en-GB" sz="1400" b="1" i="0" u="none" strike="noStrike">
                        <a:solidFill>
                          <a:srgbClr val="000000"/>
                        </a:solidFill>
                        <a:effectLst/>
                        <a:latin typeface="Calibri" panose="020F0502020204030204" pitchFamily="34" charset="0"/>
                      </a:endParaRPr>
                    </a:p>
                  </a:txBody>
                  <a:tcPr marL="7034" marR="7034" marT="7034" marB="0" anchor="ctr"/>
                </a:tc>
                <a:tc>
                  <a:txBody>
                    <a:bodyPr/>
                    <a:lstStyle/>
                    <a:p>
                      <a:pPr algn="ctr" fontAlgn="ctr"/>
                      <a:r>
                        <a:rPr lang="en-GB" sz="1400" b="1" u="none" strike="noStrike" dirty="0">
                          <a:solidFill>
                            <a:srgbClr val="000000"/>
                          </a:solidFill>
                          <a:effectLst/>
                        </a:rPr>
                        <a:t>Red-Black Tree</a:t>
                      </a:r>
                      <a:endParaRPr lang="en-GB" sz="1400" b="1" i="0" u="none" strike="noStrike" dirty="0">
                        <a:solidFill>
                          <a:srgbClr val="000000"/>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3979126757"/>
                  </a:ext>
                </a:extLst>
              </a:tr>
              <a:tr h="370840">
                <a:tc>
                  <a:txBody>
                    <a:bodyPr/>
                    <a:lstStyle/>
                    <a:p>
                      <a:pPr algn="ctr" fontAlgn="ctr"/>
                      <a:r>
                        <a:rPr lang="en-GB" sz="1400" b="0" u="none" strike="noStrike" dirty="0">
                          <a:solidFill>
                            <a:schemeClr val="tx1"/>
                          </a:solidFill>
                          <a:effectLst/>
                        </a:rPr>
                        <a:t>Balance</a:t>
                      </a:r>
                      <a:endParaRPr lang="en-GB" sz="1400" b="0" i="0" u="none" strike="noStrike" dirty="0">
                        <a:solidFill>
                          <a:schemeClr val="tx1"/>
                        </a:solidFill>
                        <a:effectLst/>
                        <a:latin typeface="Calibri" panose="020F0502020204030204" pitchFamily="34" charset="0"/>
                      </a:endParaRPr>
                    </a:p>
                  </a:txBody>
                  <a:tcPr marL="7034" marR="7034" marT="7034" marB="0" anchor="ctr">
                    <a:solidFill>
                      <a:schemeClr val="accent1">
                        <a:lumMod val="50000"/>
                      </a:schemeClr>
                    </a:solidFill>
                  </a:tcPr>
                </a:tc>
                <a:tc>
                  <a:txBody>
                    <a:bodyPr/>
                    <a:lstStyle/>
                    <a:p>
                      <a:pPr algn="ctr" fontAlgn="ctr"/>
                      <a:r>
                        <a:rPr lang="en-GB" sz="1400" b="0" u="none" strike="noStrike" dirty="0">
                          <a:solidFill>
                            <a:schemeClr val="tx1"/>
                          </a:solidFill>
                          <a:effectLst/>
                        </a:rPr>
                        <a:t>Always balanced</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Unbalanced (worst case)</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Height-balanced</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Height-balanced</a:t>
                      </a:r>
                      <a:endParaRPr lang="en-GB" sz="1400" b="0" i="0" u="none" strike="noStrike" dirty="0">
                        <a:solidFill>
                          <a:schemeClr val="tx1"/>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3201627562"/>
                  </a:ext>
                </a:extLst>
              </a:tr>
              <a:tr h="370840">
                <a:tc>
                  <a:txBody>
                    <a:bodyPr/>
                    <a:lstStyle/>
                    <a:p>
                      <a:pPr algn="ctr" fontAlgn="ctr"/>
                      <a:r>
                        <a:rPr lang="en-GB" sz="1400" b="0" u="none" strike="noStrike" dirty="0">
                          <a:solidFill>
                            <a:schemeClr val="tx1"/>
                          </a:solidFill>
                          <a:effectLst/>
                        </a:rPr>
                        <a:t>Time Complexity</a:t>
                      </a:r>
                      <a:endParaRPr lang="en-GB" sz="1400" b="0" i="0" u="none" strike="noStrike" dirty="0">
                        <a:solidFill>
                          <a:schemeClr val="tx1"/>
                        </a:solidFill>
                        <a:effectLst/>
                        <a:latin typeface="Calibri" panose="020F0502020204030204" pitchFamily="34" charset="0"/>
                      </a:endParaRPr>
                    </a:p>
                  </a:txBody>
                  <a:tcPr marL="7034" marR="7034" marT="7034" marB="0" anchor="ctr">
                    <a:solidFill>
                      <a:schemeClr val="accent1">
                        <a:lumMod val="50000"/>
                      </a:schemeClr>
                    </a:solidFill>
                  </a:tcPr>
                </a:tc>
                <a:tc>
                  <a:txBody>
                    <a:bodyPr/>
                    <a:lstStyle/>
                    <a:p>
                      <a:pPr algn="ctr" fontAlgn="ctr"/>
                      <a:r>
                        <a:rPr lang="en-GB" sz="1400" b="0" u="none" strike="noStrike" dirty="0">
                          <a:solidFill>
                            <a:schemeClr val="tx1"/>
                          </a:solidFill>
                          <a:effectLst/>
                        </a:rPr>
                        <a:t>O(log ⁡n)</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O(n) (worst case)</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O(log⁡ n)</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O(log⁡ n)</a:t>
                      </a:r>
                      <a:endParaRPr lang="en-GB" sz="1400" b="0" i="0" u="none" strike="noStrike" dirty="0">
                        <a:solidFill>
                          <a:schemeClr val="tx1"/>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146637324"/>
                  </a:ext>
                </a:extLst>
              </a:tr>
              <a:tr h="370840">
                <a:tc>
                  <a:txBody>
                    <a:bodyPr/>
                    <a:lstStyle/>
                    <a:p>
                      <a:pPr algn="ctr" fontAlgn="ctr"/>
                      <a:r>
                        <a:rPr lang="en-GB" sz="1400" b="0" u="none" strike="noStrike" dirty="0">
                          <a:solidFill>
                            <a:schemeClr val="tx1"/>
                          </a:solidFill>
                          <a:effectLst/>
                        </a:rPr>
                        <a:t>Node Degree</a:t>
                      </a:r>
                      <a:endParaRPr lang="en-GB" sz="1400" b="0" i="0" u="none" strike="noStrike" dirty="0">
                        <a:solidFill>
                          <a:schemeClr val="tx1"/>
                        </a:solidFill>
                        <a:effectLst/>
                        <a:latin typeface="Calibri" panose="020F0502020204030204" pitchFamily="34" charset="0"/>
                      </a:endParaRPr>
                    </a:p>
                  </a:txBody>
                  <a:tcPr marL="7034" marR="7034" marT="7034" marB="0" anchor="ctr">
                    <a:solidFill>
                      <a:schemeClr val="accent1">
                        <a:lumMod val="50000"/>
                      </a:schemeClr>
                    </a:solidFill>
                  </a:tcPr>
                </a:tc>
                <a:tc>
                  <a:txBody>
                    <a:bodyPr/>
                    <a:lstStyle/>
                    <a:p>
                      <a:pPr algn="ctr" fontAlgn="ctr"/>
                      <a:r>
                        <a:rPr lang="en-GB" sz="1400" b="0" u="none" strike="noStrike" dirty="0">
                          <a:solidFill>
                            <a:schemeClr val="tx1"/>
                          </a:solidFill>
                          <a:effectLst/>
                        </a:rPr>
                        <a:t>t (order of tree)</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2</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2</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2</a:t>
                      </a:r>
                      <a:endParaRPr lang="en-GB" sz="1400" b="0" i="0" u="none" strike="noStrike" dirty="0">
                        <a:solidFill>
                          <a:schemeClr val="tx1"/>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2841347114"/>
                  </a:ext>
                </a:extLst>
              </a:tr>
              <a:tr h="370840">
                <a:tc>
                  <a:txBody>
                    <a:bodyPr/>
                    <a:lstStyle/>
                    <a:p>
                      <a:pPr algn="ctr" fontAlgn="ctr"/>
                      <a:r>
                        <a:rPr lang="en-GB" sz="1400" b="0" u="none" strike="noStrike" dirty="0">
                          <a:solidFill>
                            <a:schemeClr val="tx1"/>
                          </a:solidFill>
                          <a:effectLst/>
                        </a:rPr>
                        <a:t>Applications</a:t>
                      </a:r>
                      <a:endParaRPr lang="en-GB" sz="1400" b="0" i="0" u="none" strike="noStrike" dirty="0">
                        <a:solidFill>
                          <a:schemeClr val="tx1"/>
                        </a:solidFill>
                        <a:effectLst/>
                        <a:latin typeface="Calibri" panose="020F0502020204030204" pitchFamily="34" charset="0"/>
                      </a:endParaRPr>
                    </a:p>
                  </a:txBody>
                  <a:tcPr marL="7034" marR="7034" marT="7034" marB="0" anchor="ctr">
                    <a:solidFill>
                      <a:schemeClr val="accent1">
                        <a:lumMod val="50000"/>
                      </a:schemeClr>
                    </a:solidFill>
                  </a:tcPr>
                </a:tc>
                <a:tc>
                  <a:txBody>
                    <a:bodyPr/>
                    <a:lstStyle/>
                    <a:p>
                      <a:pPr algn="ctr" fontAlgn="ctr"/>
                      <a:r>
                        <a:rPr lang="en-GB" sz="1400" b="0" u="none" strike="noStrike">
                          <a:solidFill>
                            <a:schemeClr val="tx1"/>
                          </a:solidFill>
                          <a:effectLst/>
                        </a:rPr>
                        <a:t>Databases, Filesystems</a:t>
                      </a:r>
                      <a:endParaRPr lang="en-GB" sz="1400" b="0" i="0" u="none" strike="noStrike">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Small datasets</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Memory-efficient</a:t>
                      </a:r>
                      <a:endParaRPr lang="en-GB" sz="1400" b="0" i="0" u="none" strike="noStrike" dirty="0">
                        <a:solidFill>
                          <a:schemeClr val="tx1"/>
                        </a:solidFill>
                        <a:effectLst/>
                        <a:latin typeface="Calibri" panose="020F0502020204030204" pitchFamily="34" charset="0"/>
                      </a:endParaRPr>
                    </a:p>
                  </a:txBody>
                  <a:tcPr marL="7034" marR="7034" marT="7034" marB="0" anchor="ctr"/>
                </a:tc>
                <a:tc>
                  <a:txBody>
                    <a:bodyPr/>
                    <a:lstStyle/>
                    <a:p>
                      <a:pPr algn="ctr" fontAlgn="ctr"/>
                      <a:r>
                        <a:rPr lang="en-GB" sz="1400" b="0" u="none" strike="noStrike" dirty="0">
                          <a:solidFill>
                            <a:schemeClr val="tx1"/>
                          </a:solidFill>
                          <a:effectLst/>
                        </a:rPr>
                        <a:t>Fast rebalancing</a:t>
                      </a:r>
                      <a:endParaRPr lang="en-GB" sz="1400" b="0" i="0" u="none" strike="noStrike" dirty="0">
                        <a:solidFill>
                          <a:schemeClr val="tx1"/>
                        </a:solidFill>
                        <a:effectLst/>
                        <a:latin typeface="Calibri" panose="020F0502020204030204" pitchFamily="34" charset="0"/>
                      </a:endParaRPr>
                    </a:p>
                  </a:txBody>
                  <a:tcPr marL="7034" marR="7034" marT="7034" marB="0" anchor="ctr"/>
                </a:tc>
                <a:extLst>
                  <a:ext uri="{0D108BD9-81ED-4DB2-BD59-A6C34878D82A}">
                    <a16:rowId xmlns:a16="http://schemas.microsoft.com/office/drawing/2014/main" val="67411977"/>
                  </a:ext>
                </a:extLst>
              </a:tr>
            </a:tbl>
          </a:graphicData>
        </a:graphic>
      </p:graphicFrame>
    </p:spTree>
    <p:extLst>
      <p:ext uri="{BB962C8B-B14F-4D97-AF65-F5344CB8AC3E}">
        <p14:creationId xmlns:p14="http://schemas.microsoft.com/office/powerpoint/2010/main" val="32094476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9F2F-6FB8-5938-A02E-42C1990344F4}"/>
              </a:ext>
            </a:extLst>
          </p:cNvPr>
          <p:cNvSpPr>
            <a:spLocks noGrp="1"/>
          </p:cNvSpPr>
          <p:nvPr>
            <p:ph type="title"/>
          </p:nvPr>
        </p:nvSpPr>
        <p:spPr/>
        <p:txBody>
          <a:bodyPr/>
          <a:lstStyle/>
          <a:p>
            <a:r>
              <a:rPr lang="en-GB" sz="4800" dirty="0"/>
              <a:t>PoW</a:t>
            </a:r>
            <a:endParaRPr lang="en-GB" dirty="0"/>
          </a:p>
        </p:txBody>
      </p:sp>
      <p:sp>
        <p:nvSpPr>
          <p:cNvPr id="3" name="Content Placeholder 2">
            <a:extLst>
              <a:ext uri="{FF2B5EF4-FFF2-40B4-BE49-F238E27FC236}">
                <a16:creationId xmlns:a16="http://schemas.microsoft.com/office/drawing/2014/main" id="{06B39697-F8E2-313D-781E-4E11BD703A68}"/>
              </a:ext>
            </a:extLst>
          </p:cNvPr>
          <p:cNvSpPr>
            <a:spLocks noGrp="1"/>
          </p:cNvSpPr>
          <p:nvPr>
            <p:ph idx="1"/>
          </p:nvPr>
        </p:nvSpPr>
        <p:spPr/>
        <p:txBody>
          <a:bodyPr/>
          <a:lstStyle/>
          <a:p>
            <a:pPr marL="0" indent="0" algn="just">
              <a:buNone/>
            </a:pPr>
            <a:r>
              <a:rPr lang="en-GB" dirty="0"/>
              <a:t>	</a:t>
            </a:r>
            <a:r>
              <a:rPr lang="en-GB" sz="2800" dirty="0"/>
              <a:t>Proof of work (PoW) is form of cryptographic proofs that allows validating new generated Blockchains with high transparency in non-centralized transactions, it is used often in cryptocurrencies like Bitcoin, and it is based on SHA256 (Secure Hashing Algorithm of 256bit) algorithm (mining), where it checks for a specific number of leading zeroes in the generated hash in </a:t>
            </a:r>
            <a:r>
              <a:rPr lang="en-GB" sz="2800" dirty="0" err="1"/>
              <a:t>bruteforce</a:t>
            </a:r>
            <a:r>
              <a:rPr lang="en-GB" sz="2800" dirty="0"/>
              <a:t> nonce hashing, btw the first who validate the hash the first who get the reward.</a:t>
            </a:r>
            <a:endParaRPr lang="en-GB" dirty="0"/>
          </a:p>
        </p:txBody>
      </p:sp>
    </p:spTree>
    <p:extLst>
      <p:ext uri="{BB962C8B-B14F-4D97-AF65-F5344CB8AC3E}">
        <p14:creationId xmlns:p14="http://schemas.microsoft.com/office/powerpoint/2010/main" val="968175670"/>
      </p:ext>
    </p:extLst>
  </p:cSld>
  <p:clrMapOvr>
    <a:masterClrMapping/>
  </p:clrMapOvr>
  <p:transition spd="slow">
    <p:push dir="u"/>
  </p:transition>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purl.org/dc/terms/"/>
    <ds:schemaRef ds:uri="http://schemas.microsoft.com/office/infopath/2007/PartnerControls"/>
    <ds:schemaRef ds:uri="http://schemas.microsoft.com/office/2006/documentManagement/types"/>
    <ds:schemaRef ds:uri="4873beb7-5857-4685-be1f-d57550cc96cc"/>
    <ds:schemaRef ds:uri="http://www.w3.org/XML/1998/namespace"/>
    <ds:schemaRef ds:uri="http://purl.org/dc/dcmitype/"/>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112</TotalTime>
  <Words>765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Candara</vt:lpstr>
      <vt:lpstr>Consolas</vt:lpstr>
      <vt:lpstr>Courier New</vt:lpstr>
      <vt:lpstr>KaTeX_Main</vt:lpstr>
      <vt:lpstr>KaTeX_Math</vt:lpstr>
      <vt:lpstr>ui-sans-serif</vt:lpstr>
      <vt:lpstr>Tech Computer 16x9</vt:lpstr>
      <vt:lpstr>BTree &amp; PoW in Kurt C Renderer</vt:lpstr>
      <vt:lpstr>Outline</vt:lpstr>
      <vt:lpstr>Introduction</vt:lpstr>
      <vt:lpstr>Kurt C Renderer</vt:lpstr>
      <vt:lpstr>Kurt C Renderer - Headache</vt:lpstr>
      <vt:lpstr>BTree</vt:lpstr>
      <vt:lpstr>BTree – Main Concepts</vt:lpstr>
      <vt:lpstr>BTree - Comparison</vt:lpstr>
      <vt:lpstr>PoW</vt:lpstr>
      <vt:lpstr>PoW – SHA256</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Kurt Sidali</dc:creator>
  <cp:lastModifiedBy>Kurt Sidali</cp:lastModifiedBy>
  <cp:revision>6</cp:revision>
  <dcterms:created xsi:type="dcterms:W3CDTF">2025-01-01T17:03:49Z</dcterms:created>
  <dcterms:modified xsi:type="dcterms:W3CDTF">2025-01-05T02:26:58Z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