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87" r:id="rId3"/>
    <p:sldId id="258" r:id="rId4"/>
    <p:sldId id="270" r:id="rId5"/>
    <p:sldId id="271" r:id="rId6"/>
    <p:sldId id="272" r:id="rId7"/>
    <p:sldId id="275" r:id="rId8"/>
    <p:sldId id="273" r:id="rId9"/>
    <p:sldId id="276" r:id="rId10"/>
    <p:sldId id="283" r:id="rId11"/>
    <p:sldId id="284" r:id="rId12"/>
    <p:sldId id="277" r:id="rId13"/>
    <p:sldId id="281" r:id="rId14"/>
    <p:sldId id="282" r:id="rId15"/>
    <p:sldId id="289" r:id="rId16"/>
    <p:sldId id="286" r:id="rId17"/>
    <p:sldId id="285" r:id="rId18"/>
    <p:sldId id="278" r:id="rId19"/>
    <p:sldId id="280" r:id="rId20"/>
    <p:sldId id="288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B93D6-388B-4000-9A55-5790412B19D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D97EE-B74C-4448-94F7-C6FC65948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28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39A67A9-010F-4C32-A28F-DB3EC9189A1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9pPr>
          </a:lstStyle>
          <a:p>
            <a:fld id="{7D6D2510-F207-4450-9998-7CFFB725BF47}" type="slidenum">
              <a:rPr lang="en-GB" altLang="en-US" sz="1400">
                <a:solidFill>
                  <a:srgbClr val="000000"/>
                </a:solidFill>
                <a:cs typeface="DejaVuSans" charset="0"/>
              </a:rPr>
              <a:pPr/>
              <a:t>3</a:t>
            </a:fld>
            <a:endParaRPr lang="en-GB" altLang="en-US" sz="1400">
              <a:solidFill>
                <a:srgbClr val="000000"/>
              </a:solidFill>
              <a:cs typeface="DejaVuSans" charset="0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28F86532-A395-4C59-B91E-90F17175D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7075" y="833438"/>
            <a:ext cx="5557838" cy="4168775"/>
          </a:xfrm>
          <a:ln/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3AA38F8-D349-4155-9EE4-9A2918342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5280025"/>
            <a:ext cx="5140325" cy="5003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16CE44A-24D5-48D5-A907-8CF718BC446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9pPr>
          </a:lstStyle>
          <a:p>
            <a:fld id="{0742D4D1-A521-4FCD-A6A1-3A94CC7DDDF2}" type="slidenum">
              <a:rPr lang="en-GB" altLang="en-US" sz="1400">
                <a:solidFill>
                  <a:srgbClr val="000000"/>
                </a:solidFill>
                <a:cs typeface="DejaVuSans" charset="0"/>
              </a:rPr>
              <a:pPr/>
              <a:t>4</a:t>
            </a:fld>
            <a:endParaRPr lang="en-GB" altLang="en-US" sz="1400">
              <a:solidFill>
                <a:srgbClr val="000000"/>
              </a:solidFill>
              <a:cs typeface="DejaVuSans" charset="0"/>
            </a:endParaRPr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11EC42AA-FD30-4C4D-97BE-CF2F6C7FF6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7075" y="833438"/>
            <a:ext cx="5557838" cy="4168775"/>
          </a:xfrm>
          <a:ln/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E10E3D28-7275-42CC-8627-4E3B6DE43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5280025"/>
            <a:ext cx="5140325" cy="5003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u="none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https://www.sigarch.org/wp-content/uploads/2017/03/Welcome.jpg"/>
          <p:cNvSpPr>
            <a:spLocks noChangeAspect="1" noChangeArrowheads="1"/>
          </p:cNvSpPr>
          <p:nvPr/>
        </p:nvSpPr>
        <p:spPr bwMode="auto">
          <a:xfrm>
            <a:off x="155575" y="-2986088"/>
            <a:ext cx="8296275" cy="62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45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7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9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5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3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5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2107-C53B-4B9B-83D0-0211288FF7A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208546" cy="6858000"/>
          </a:xfrm>
          <a:prstGeom prst="rect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882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u="sng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bppt.go.id/cran/bin/windows/bas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59A5-5534-4B3F-8387-754FEA2AF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D82AA-B631-49B2-9433-CC50985B2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0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68D0-EEFD-42BD-9D5E-0B6C8E2F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pada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listrik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D56E1-70C2-4135-AAA8-6BF7FFC37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67" y="1850920"/>
            <a:ext cx="5755204" cy="4316403"/>
          </a:xfrm>
        </p:spPr>
      </p:pic>
    </p:spTree>
    <p:extLst>
      <p:ext uri="{BB962C8B-B14F-4D97-AF65-F5344CB8AC3E}">
        <p14:creationId xmlns:p14="http://schemas.microsoft.com/office/powerpoint/2010/main" val="164942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25D1-FCF3-41A7-8325-1F427CD2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pada </a:t>
            </a:r>
            <a:r>
              <a:rPr lang="en-US" dirty="0" err="1"/>
              <a:t>Ekonomi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F51069-570F-46E6-8B32-BB7C8711C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9" y="2005805"/>
            <a:ext cx="7265387" cy="3233852"/>
          </a:xfrm>
        </p:spPr>
      </p:pic>
    </p:spTree>
    <p:extLst>
      <p:ext uri="{BB962C8B-B14F-4D97-AF65-F5344CB8AC3E}">
        <p14:creationId xmlns:p14="http://schemas.microsoft.com/office/powerpoint/2010/main" val="243284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2B931AB-FA01-42A5-81CA-5D6ACAC4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Permainan Catur</a:t>
            </a:r>
          </a:p>
        </p:txBody>
      </p:sp>
      <p:pic>
        <p:nvPicPr>
          <p:cNvPr id="12291" name="Picture 2">
            <a:extLst>
              <a:ext uri="{FF2B5EF4-FFF2-40B4-BE49-F238E27FC236}">
                <a16:creationId xmlns:a16="http://schemas.microsoft.com/office/drawing/2014/main" id="{51A3C315-722A-4E20-BB87-46BAF0ADB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685925"/>
            <a:ext cx="65436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D0BD-4549-4081-B4A3-327874CF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pada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kata</a:t>
            </a:r>
          </a:p>
        </p:txBody>
      </p:sp>
      <p:pic>
        <p:nvPicPr>
          <p:cNvPr id="2050" name="Picture 2" descr="Hasil gambar untuk matriks untuk game">
            <a:extLst>
              <a:ext uri="{FF2B5EF4-FFF2-40B4-BE49-F238E27FC236}">
                <a16:creationId xmlns:a16="http://schemas.microsoft.com/office/drawing/2014/main" id="{04F34276-F97B-43FD-9D51-AF6D3CF19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59" y="1786618"/>
            <a:ext cx="7192282" cy="422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72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F048-FE3F-4776-8859-7F1E2276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di </a:t>
            </a:r>
            <a:r>
              <a:rPr lang="en-US" dirty="0" err="1"/>
              <a:t>tetris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E1A9F-09F7-4511-8DB2-E0C6A9CBD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3" y="1904999"/>
            <a:ext cx="3861707" cy="401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5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66EA-7814-46BD-8765-20CD6DE0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di CNN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33AA2-886B-49BC-BEB6-A30B81A67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8" y="2315874"/>
            <a:ext cx="6952345" cy="23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8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DD8E-B13E-4FCE-8737-6DC25D4A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DNA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79D05-2DB0-4E05-9FAB-1C3642C6E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65" y="274638"/>
            <a:ext cx="4762500" cy="2724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B9D782-88F1-4D8F-A031-5FC539910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3309256"/>
            <a:ext cx="4091668" cy="3167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1AAAB6-EC86-41D0-B8D1-690595553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43" y="3309256"/>
            <a:ext cx="3156857" cy="28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6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62D09A-B8B9-4FC1-87DE-731532761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16176"/>
            <a:ext cx="7855541" cy="44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91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4214E29-411F-4298-8E23-5C9B80D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dirty="0"/>
              <a:t>Buku</a:t>
            </a:r>
            <a:r>
              <a:rPr lang="en-US" altLang="en-US" dirty="0"/>
              <a:t> dan Tools</a:t>
            </a:r>
            <a:endParaRPr lang="id-ID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A4F13E79-22BB-4831-ABF5-5CAC60EF4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err="1"/>
              <a:t>Buku</a:t>
            </a:r>
            <a:r>
              <a:rPr lang="en-US" altLang="en-US" dirty="0"/>
              <a:t> </a:t>
            </a:r>
          </a:p>
          <a:p>
            <a:r>
              <a:rPr lang="id-ID" altLang="en-US" dirty="0"/>
              <a:t>Matriks dan Ruang Vektor, Dr. Adiwijaya </a:t>
            </a: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Tools Bahasa </a:t>
            </a:r>
            <a:r>
              <a:rPr lang="en-US" altLang="en-US" dirty="0" err="1"/>
              <a:t>pemrograman</a:t>
            </a:r>
            <a:endParaRPr lang="en-US" altLang="en-US" dirty="0"/>
          </a:p>
          <a:p>
            <a:r>
              <a:rPr lang="en-US" altLang="en-US" dirty="0"/>
              <a:t>Bahasa R</a:t>
            </a:r>
            <a:endParaRPr lang="id-ID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1C06-E1C1-4D86-B039-D16E89E1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Instalasi</a:t>
            </a:r>
            <a:r>
              <a:rPr lang="en-US" b="1" dirty="0"/>
              <a:t> R dan RStudio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0A2F-C7E2-4F1F-BFE4-40CB849E1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INSTALL R</a:t>
            </a:r>
          </a:p>
          <a:p>
            <a:r>
              <a:rPr lang="en-US" dirty="0"/>
              <a:t>Buka </a:t>
            </a:r>
            <a:r>
              <a:rPr lang="en-US" dirty="0" err="1"/>
              <a:t>halaman</a:t>
            </a:r>
            <a:r>
              <a:rPr lang="en-US" dirty="0"/>
              <a:t> mirror web R CRAN di Indonesia pada link </a:t>
            </a:r>
            <a:r>
              <a:rPr lang="en-US" dirty="0">
                <a:hlinkClick r:id="rId2"/>
              </a:rPr>
              <a:t>https://repo.bppt.go.id/cran/bin/windows/base/</a:t>
            </a:r>
            <a:endParaRPr lang="en-US" dirty="0"/>
          </a:p>
          <a:p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link </a:t>
            </a:r>
            <a:r>
              <a:rPr lang="en-US" b="1" i="1" dirty="0"/>
              <a:t>Download R 3.*.* for Windows </a:t>
            </a:r>
            <a:r>
              <a:rPr lang="en-US" dirty="0"/>
              <a:t>(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OS Windows), </a:t>
            </a:r>
            <a:r>
              <a:rPr lang="en-US" dirty="0" err="1"/>
              <a:t>pastikan</a:t>
            </a:r>
            <a:r>
              <a:rPr lang="en-US" dirty="0"/>
              <a:t> proses </a:t>
            </a:r>
            <a:r>
              <a:rPr lang="en-US" dirty="0" err="1"/>
              <a:t>mengunduh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100%.</a:t>
            </a:r>
          </a:p>
          <a:p>
            <a:r>
              <a:rPr lang="en-US" dirty="0"/>
              <a:t>Install file yang </a:t>
            </a:r>
            <a:r>
              <a:rPr lang="en-US" dirty="0" err="1"/>
              <a:t>terdownload</a:t>
            </a:r>
            <a:r>
              <a:rPr lang="en-US" dirty="0"/>
              <a:t> pada </a:t>
            </a:r>
            <a:r>
              <a:rPr lang="en-US" dirty="0" err="1"/>
              <a:t>langkah</a:t>
            </a:r>
            <a:r>
              <a:rPr lang="en-US" dirty="0"/>
              <a:t> ke-2 di PC/Laptop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OS yang </a:t>
            </a:r>
            <a:r>
              <a:rPr lang="en-US" dirty="0" err="1"/>
              <a:t>dimiliki</a:t>
            </a:r>
            <a:r>
              <a:rPr lang="en-US" dirty="0"/>
              <a:t> (64 bit </a:t>
            </a:r>
            <a:r>
              <a:rPr lang="en-US" dirty="0" err="1"/>
              <a:t>atau</a:t>
            </a:r>
            <a:r>
              <a:rPr lang="en-US" dirty="0"/>
              <a:t> 32 bit).</a:t>
            </a:r>
          </a:p>
          <a:p>
            <a:pPr marL="0" indent="0">
              <a:buNone/>
            </a:pPr>
            <a:r>
              <a:rPr lang="en-US" b="1" dirty="0"/>
              <a:t>INSTALL R STUDIO</a:t>
            </a:r>
          </a:p>
          <a:p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download RStudio pada link https://www.rstudio.com/products/rstudio/download/</a:t>
            </a:r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download pada </a:t>
            </a:r>
            <a:r>
              <a:rPr lang="en-US" dirty="0" err="1"/>
              <a:t>kolom</a:t>
            </a:r>
            <a:r>
              <a:rPr lang="en-US" dirty="0"/>
              <a:t> RStudio </a:t>
            </a:r>
            <a:r>
              <a:rPr lang="en-US" dirty="0" err="1"/>
              <a:t>Dekstop</a:t>
            </a:r>
            <a:r>
              <a:rPr lang="en-US" dirty="0"/>
              <a:t> FREE. </a:t>
            </a: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Installers for Supported Platforms.</a:t>
            </a:r>
          </a:p>
          <a:p>
            <a:r>
              <a:rPr lang="en-US" dirty="0" err="1"/>
              <a:t>Klik</a:t>
            </a:r>
            <a:r>
              <a:rPr lang="en-US" dirty="0"/>
              <a:t> link </a:t>
            </a:r>
            <a:r>
              <a:rPr lang="en-US" dirty="0" err="1"/>
              <a:t>bertuliskan</a:t>
            </a:r>
            <a:r>
              <a:rPr lang="en-US" dirty="0"/>
              <a:t> RStudio 1.*.*** — Windows Vista/7/8/10 (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OS Windows), </a:t>
            </a:r>
            <a:r>
              <a:rPr lang="en-US" dirty="0" err="1"/>
              <a:t>lakukan</a:t>
            </a:r>
            <a:r>
              <a:rPr lang="en-US" dirty="0"/>
              <a:t> proses download.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4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CC93-52E6-4B98-A634-20AC15C8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F419-B44B-4632-9C1B-C19CE0E5F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Matriks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dan </a:t>
            </a:r>
            <a:r>
              <a:rPr lang="en-US" dirty="0" err="1"/>
              <a:t>kolom</a:t>
            </a:r>
            <a:r>
              <a:rPr lang="en-US" dirty="0"/>
              <a:t> dan </a:t>
            </a:r>
            <a:r>
              <a:rPr lang="en-US" dirty="0" err="1"/>
              <a:t>ditempatkan</a:t>
            </a:r>
            <a:r>
              <a:rPr lang="en-US" dirty="0"/>
              <a:t> pada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 err="1"/>
              <a:t>Vektor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dan </a:t>
            </a:r>
            <a:r>
              <a:rPr lang="en-US" dirty="0" err="1"/>
              <a:t>arah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perpindahan</a:t>
            </a:r>
            <a:r>
              <a:rPr lang="en-US" dirty="0"/>
              <a:t>, </a:t>
            </a:r>
            <a:r>
              <a:rPr lang="en-US" dirty="0" err="1"/>
              <a:t>kecepatan</a:t>
            </a:r>
            <a:r>
              <a:rPr lang="en-US" dirty="0"/>
              <a:t>, </a:t>
            </a:r>
            <a:r>
              <a:rPr lang="en-US" dirty="0" err="1"/>
              <a:t>percepatan</a:t>
            </a:r>
            <a:r>
              <a:rPr lang="en-US" dirty="0"/>
              <a:t>, </a:t>
            </a:r>
            <a:r>
              <a:rPr lang="en-US" dirty="0" err="1"/>
              <a:t>gaya</a:t>
            </a:r>
            <a:r>
              <a:rPr lang="en-US" dirty="0"/>
              <a:t>, dan </a:t>
            </a:r>
            <a:r>
              <a:rPr lang="en-US" dirty="0" err="1"/>
              <a:t>sebagainya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b="1" dirty="0" err="1"/>
              <a:t>vektor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berarah</a:t>
            </a:r>
            <a:r>
              <a:rPr lang="en-US" dirty="0"/>
              <a:t> yang </a:t>
            </a:r>
            <a:r>
              <a:rPr lang="en-US" dirty="0" err="1"/>
              <a:t>bertitik</a:t>
            </a:r>
            <a:r>
              <a:rPr lang="en-US" dirty="0"/>
              <a:t> </a:t>
            </a:r>
            <a:r>
              <a:rPr lang="en-US" dirty="0" err="1"/>
              <a:t>pangkal</a:t>
            </a:r>
            <a:r>
              <a:rPr lang="en-US" dirty="0"/>
              <a:t>.</a:t>
            </a:r>
          </a:p>
          <a:p>
            <a:r>
              <a:rPr lang="en-US" b="1" dirty="0" err="1"/>
              <a:t>Ruang</a:t>
            </a:r>
            <a:r>
              <a:rPr lang="en-US" b="1" dirty="0"/>
              <a:t> </a:t>
            </a:r>
            <a:r>
              <a:rPr lang="en-US" b="1" dirty="0" err="1"/>
              <a:t>vektor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yang </a:t>
            </a:r>
            <a:r>
              <a:rPr lang="en-US" dirty="0" err="1"/>
              <a:t>dibentuk</a:t>
            </a:r>
            <a:r>
              <a:rPr lang="en-US" dirty="0"/>
              <a:t> oleh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dijumlahkan</a:t>
            </a:r>
            <a:r>
              <a:rPr lang="en-US" dirty="0"/>
              <a:t> dan </a:t>
            </a:r>
            <a:r>
              <a:rPr lang="en-US" dirty="0" err="1"/>
              <a:t>dikalikan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, yang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dirty="0" err="1"/>
              <a:t>skalar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1805-55F2-4809-850A-1465D22C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Environtment</a:t>
            </a:r>
            <a:r>
              <a:rPr lang="en-US" dirty="0"/>
              <a:t> di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3788-B58E-48F5-B275-45C5CCF62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directory.</a:t>
            </a:r>
          </a:p>
          <a:p>
            <a:r>
              <a:rPr lang="en-US" dirty="0"/>
              <a:t>Packages</a:t>
            </a:r>
          </a:p>
          <a:p>
            <a:r>
              <a:rPr lang="en-US" dirty="0"/>
              <a:t>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4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B005E99-57E8-461F-A2B5-1071F1E0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Teknik Informatika - UPN[V]Yk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5EBF46-8B9D-4F12-A9FC-DF98F160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9pPr>
          </a:lstStyle>
          <a:p>
            <a:fld id="{25B9CBEE-3848-40A6-8A72-FFCF0AEBBDD9}" type="slidenum">
              <a:rPr lang="en-GB" altLang="en-US" sz="1000">
                <a:solidFill>
                  <a:srgbClr val="000000"/>
                </a:solidFill>
                <a:latin typeface="Verdana" panose="020B0604030504040204" pitchFamily="34" charset="0"/>
                <a:cs typeface="DejaVuSans" charset="0"/>
              </a:rPr>
              <a:pPr/>
              <a:t>3</a:t>
            </a:fld>
            <a:endParaRPr lang="en-GB" altLang="en-US" sz="1000">
              <a:solidFill>
                <a:srgbClr val="000000"/>
              </a:solidFill>
              <a:latin typeface="Verdana" panose="020B0604030504040204" pitchFamily="34" charset="0"/>
              <a:cs typeface="DejaVuSans" charset="0"/>
            </a:endParaRPr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3A5CDD32-A79C-4C19-A657-FD93FFA70A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Deskripsi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162EF9A1-6539-4696-98C1-4ACCF756DA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/>
              <a:t>	Matakuliah ini memberikan bekal tentang konsep Matriks (jenis dan  operasinya), determinan, invers matriks,  sistem persamaan linier serta hubungannya dengan determinan dan invers, operasi-operasi vektor Euclides, ruang vector dan subruang Euclides, basis dan dimensi, transformasi linier (R</a:t>
            </a:r>
            <a:r>
              <a:rPr lang="id-ID" altLang="en-US" baseline="30000"/>
              <a:t>n</a:t>
            </a:r>
            <a:r>
              <a:rPr lang="id-ID" altLang="en-US"/>
              <a:t> ke R</a:t>
            </a:r>
            <a:r>
              <a:rPr lang="id-ID" altLang="en-US" baseline="30000"/>
              <a:t>m</a:t>
            </a:r>
            <a:r>
              <a:rPr lang="id-ID" altLang="en-US"/>
              <a:t>), Ruang eigen dan aplikasinya, serta implemetasinya menggunakan Matlab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FA1D7D8-1FBD-4F1D-A13A-7C0DB48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Teknik Informatika - UPN[V]Yk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95D5A2-F485-4B42-B3CB-07D25401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 PL ShanHeiSun Uni" charset="0"/>
              </a:defRPr>
            </a:lvl9pPr>
          </a:lstStyle>
          <a:p>
            <a:fld id="{90E1E31E-0432-4124-BD7F-ADC2A5F1AAF3}" type="slidenum">
              <a:rPr lang="en-GB" altLang="en-US" sz="1000">
                <a:solidFill>
                  <a:srgbClr val="000000"/>
                </a:solidFill>
                <a:latin typeface="Verdana" panose="020B0604030504040204" pitchFamily="34" charset="0"/>
                <a:cs typeface="DejaVuSans" charset="0"/>
              </a:rPr>
              <a:pPr/>
              <a:t>4</a:t>
            </a:fld>
            <a:endParaRPr lang="en-GB" altLang="en-US" sz="1000">
              <a:solidFill>
                <a:srgbClr val="000000"/>
              </a:solidFill>
              <a:latin typeface="Verdana" panose="020B0604030504040204" pitchFamily="34" charset="0"/>
              <a:cs typeface="DejaVuSans" charset="0"/>
            </a:endParaRPr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8D5E6CF4-7970-4ACB-834C-66EBEA99A3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Materi Perkuliahan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F9510682-3D49-424D-88E3-CA6287A64D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805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2400"/>
              <a:t>1. Matriks dan Operasiny</a:t>
            </a:r>
            <a:r>
              <a:rPr lang="en-US" altLang="en-US" sz="2400"/>
              <a:t>a</a:t>
            </a:r>
            <a:endParaRPr lang="id-ID" altLang="en-US" sz="240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2400"/>
              <a:t>2. Sistem Persamaan Linier (SPL)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2400"/>
              <a:t>3. </a:t>
            </a:r>
            <a:r>
              <a:rPr lang="pt-BR" altLang="en-US" sz="2400"/>
              <a:t>Determinan</a:t>
            </a:r>
            <a:endParaRPr lang="id-ID" altLang="en-US" sz="240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2400"/>
              <a:t>4. Vektor di Bidang dan di Ruang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2400"/>
              <a:t>5. Ruang Vektor dan Sub Ruang Vektor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2400"/>
              <a:t>6. Ruang Hasil Kali Dalam (RHD)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2400"/>
              <a:t>7. Transformasi Linier</a:t>
            </a:r>
            <a:r>
              <a:rPr lang="id-ID" altLang="en-US" sz="2400" b="1"/>
              <a:t>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2400"/>
              <a:t>8. Ruang Eigen</a:t>
            </a:r>
            <a:r>
              <a:rPr lang="id-ID" altLang="en-US" sz="2400" b="1"/>
              <a:t>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2400"/>
              <a:t>Penerapan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7E82A74-02FF-4401-8E4E-5006969F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Aturan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2360E9F9-A9B3-49C3-9057-8945B6A8B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Mahasiswa wajib hadir minimal 85% kehadiran sebagai syarat mengikuti Ujian Akhir Semester</a:t>
            </a:r>
            <a:endParaRPr lang="id-ID" altLang="en-US"/>
          </a:p>
          <a:p>
            <a:r>
              <a:rPr lang="en-US" altLang="en-US"/>
              <a:t>Mahasiswa tidak diperkenankan memakai sandal dan kaos tanpa krah (kaos oblong) selama mengikuti kuliah</a:t>
            </a:r>
            <a:endParaRPr lang="id-ID" altLang="en-US"/>
          </a:p>
          <a:p>
            <a:r>
              <a:rPr lang="en-US" altLang="en-US"/>
              <a:t>Mahasiswa yang terlambat hadir lebih dari 15 menit tidak diijinkan mengikuti kuliah.</a:t>
            </a:r>
            <a:endParaRPr lang="id-ID" altLang="en-US"/>
          </a:p>
          <a:p>
            <a:endParaRPr lang="id-ID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7776AB8-C007-4CDD-9F4A-4DC0D75A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Penilaian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9647-7511-4DBB-9709-AB2EEA54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"/>
              <a:defRPr/>
            </a:pPr>
            <a:r>
              <a:rPr lang="id-ID" sz="2000" dirty="0"/>
              <a:t>Kuis, keaktifan, tugas		30%</a:t>
            </a:r>
          </a:p>
          <a:p>
            <a:pPr>
              <a:buFont typeface="Wingdings" charset="2"/>
              <a:buChar char=""/>
              <a:defRPr/>
            </a:pPr>
            <a:r>
              <a:rPr lang="id-ID" sz="2000" dirty="0"/>
              <a:t>Ujian Tengah Semester		35%</a:t>
            </a:r>
          </a:p>
          <a:p>
            <a:pPr>
              <a:buFont typeface="Wingdings" charset="2"/>
              <a:buChar char=""/>
              <a:defRPr/>
            </a:pPr>
            <a:r>
              <a:rPr lang="id-ID" sz="2000" dirty="0"/>
              <a:t>Ujian Akhir Semester		35%</a:t>
            </a:r>
          </a:p>
          <a:p>
            <a:pPr marL="0" indent="0">
              <a:buFont typeface="Wingdings" charset="2"/>
              <a:buNone/>
              <a:defRPr/>
            </a:pPr>
            <a:r>
              <a:rPr lang="id-ID" sz="2000" dirty="0"/>
              <a:t>Konversi huruf</a:t>
            </a:r>
          </a:p>
          <a:p>
            <a:pPr>
              <a:buFont typeface="Wingdings" charset="2"/>
              <a:buChar char=""/>
              <a:defRPr/>
            </a:pPr>
            <a:r>
              <a:rPr lang="id-ID" sz="2000" dirty="0"/>
              <a:t>A	= Nilai  </a:t>
            </a:r>
            <a:r>
              <a:rPr lang="id-ID" sz="2000" u="sng" dirty="0"/>
              <a:t>&gt;</a:t>
            </a:r>
            <a:r>
              <a:rPr lang="id-ID" sz="2000" dirty="0"/>
              <a:t> 8</a:t>
            </a:r>
            <a:r>
              <a:rPr lang="en-US" sz="2000" dirty="0"/>
              <a:t>0</a:t>
            </a:r>
            <a:endParaRPr lang="id-ID" sz="2000" dirty="0"/>
          </a:p>
          <a:p>
            <a:pPr>
              <a:buFont typeface="Wingdings" charset="2"/>
              <a:buChar char=""/>
              <a:defRPr/>
            </a:pPr>
            <a:r>
              <a:rPr lang="id-ID" sz="2000" dirty="0"/>
              <a:t>B+	= 7</a:t>
            </a:r>
            <a:r>
              <a:rPr lang="en-US" sz="2000" dirty="0"/>
              <a:t>5 </a:t>
            </a:r>
            <a:r>
              <a:rPr lang="id-ID" sz="2000" u="sng" dirty="0"/>
              <a:t>&gt;</a:t>
            </a:r>
            <a:r>
              <a:rPr lang="id-ID" sz="2000" dirty="0"/>
              <a:t> Nilai &gt; 8</a:t>
            </a:r>
            <a:r>
              <a:rPr lang="en-US" sz="2000" dirty="0"/>
              <a:t>0</a:t>
            </a:r>
            <a:endParaRPr lang="id-ID" sz="2000" dirty="0"/>
          </a:p>
          <a:p>
            <a:pPr>
              <a:buFont typeface="Wingdings" charset="2"/>
              <a:buChar char=""/>
              <a:defRPr/>
            </a:pPr>
            <a:r>
              <a:rPr lang="id-ID" sz="2000" dirty="0"/>
              <a:t>B	= 6</a:t>
            </a:r>
            <a:r>
              <a:rPr lang="en-US" sz="2000" dirty="0"/>
              <a:t>5 </a:t>
            </a:r>
            <a:r>
              <a:rPr lang="id-ID" sz="2000" u="sng" dirty="0"/>
              <a:t>&gt;</a:t>
            </a:r>
            <a:r>
              <a:rPr lang="id-ID" sz="2000" dirty="0"/>
              <a:t> Nilai &gt; 7</a:t>
            </a:r>
            <a:r>
              <a:rPr lang="en-US" sz="2000" dirty="0"/>
              <a:t>5</a:t>
            </a:r>
            <a:endParaRPr lang="id-ID" sz="2000" dirty="0"/>
          </a:p>
          <a:p>
            <a:pPr>
              <a:buFont typeface="Wingdings" charset="2"/>
              <a:buChar char=""/>
              <a:defRPr/>
            </a:pPr>
            <a:r>
              <a:rPr lang="id-ID" sz="2000" dirty="0"/>
              <a:t>C+	= </a:t>
            </a:r>
            <a:r>
              <a:rPr lang="en-US" sz="2000" dirty="0"/>
              <a:t>6</a:t>
            </a:r>
            <a:r>
              <a:rPr lang="id-ID" sz="2000" dirty="0"/>
              <a:t>0  </a:t>
            </a:r>
            <a:r>
              <a:rPr lang="id-ID" sz="2000" u="sng" dirty="0"/>
              <a:t>&gt;</a:t>
            </a:r>
            <a:r>
              <a:rPr lang="id-ID" sz="2000" dirty="0"/>
              <a:t> Nilai &gt;  6</a:t>
            </a:r>
            <a:r>
              <a:rPr lang="en-US" sz="2000" dirty="0"/>
              <a:t>5</a:t>
            </a:r>
            <a:endParaRPr lang="id-ID" sz="2000" dirty="0"/>
          </a:p>
          <a:p>
            <a:pPr>
              <a:buFont typeface="Wingdings" charset="2"/>
              <a:buChar char=""/>
              <a:defRPr/>
            </a:pPr>
            <a:r>
              <a:rPr lang="id-ID" sz="2000" dirty="0"/>
              <a:t>C	= </a:t>
            </a:r>
            <a:r>
              <a:rPr lang="en-US" sz="2000" dirty="0"/>
              <a:t>5</a:t>
            </a:r>
            <a:r>
              <a:rPr lang="id-ID" sz="2000" dirty="0"/>
              <a:t>0  </a:t>
            </a:r>
            <a:r>
              <a:rPr lang="id-ID" sz="2000" u="sng" dirty="0"/>
              <a:t>&gt;</a:t>
            </a:r>
            <a:r>
              <a:rPr lang="id-ID" sz="2000" dirty="0"/>
              <a:t> Nilai &gt;  </a:t>
            </a:r>
            <a:r>
              <a:rPr lang="en-US" sz="2000" dirty="0"/>
              <a:t>6</a:t>
            </a:r>
            <a:r>
              <a:rPr lang="id-ID" sz="2000" dirty="0"/>
              <a:t>0</a:t>
            </a:r>
          </a:p>
          <a:p>
            <a:pPr>
              <a:buFont typeface="Wingdings" charset="2"/>
              <a:buChar char=""/>
              <a:defRPr/>
            </a:pPr>
            <a:r>
              <a:rPr lang="id-ID" sz="2000" dirty="0"/>
              <a:t>D	= </a:t>
            </a:r>
            <a:r>
              <a:rPr lang="en-US" sz="2000" dirty="0"/>
              <a:t>3</a:t>
            </a:r>
            <a:r>
              <a:rPr lang="id-ID" sz="2000" dirty="0"/>
              <a:t>0  </a:t>
            </a:r>
            <a:r>
              <a:rPr lang="id-ID" sz="2000" u="sng" dirty="0"/>
              <a:t>&gt;</a:t>
            </a:r>
            <a:r>
              <a:rPr lang="id-ID" sz="2000" dirty="0"/>
              <a:t> Nilai &gt;  </a:t>
            </a:r>
            <a:r>
              <a:rPr lang="en-US" sz="2000" dirty="0"/>
              <a:t>5</a:t>
            </a:r>
            <a:r>
              <a:rPr lang="id-ID" sz="2000" dirty="0"/>
              <a:t>0</a:t>
            </a:r>
          </a:p>
          <a:p>
            <a:pPr>
              <a:buFont typeface="Wingdings" charset="2"/>
              <a:buChar char=""/>
              <a:defRPr/>
            </a:pPr>
            <a:r>
              <a:rPr lang="id-ID" sz="2000" dirty="0"/>
              <a:t>E	= Nilai &lt; </a:t>
            </a:r>
            <a:r>
              <a:rPr lang="en-US" sz="2000" dirty="0"/>
              <a:t>3</a:t>
            </a:r>
            <a:r>
              <a:rPr lang="id-ID" sz="2000" dirty="0"/>
              <a:t>0</a:t>
            </a:r>
          </a:p>
          <a:p>
            <a:pPr marL="0" indent="0">
              <a:buFont typeface="Wingdings" charset="2"/>
              <a:buNone/>
              <a:defRPr/>
            </a:pPr>
            <a:endParaRPr lang="id-ID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016D-DDC1-44FD-B5FA-75A235C1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Garamond" pitchFamily="16" charset="0"/>
              <a:buNone/>
              <a:defRPr/>
            </a:pPr>
            <a:r>
              <a:rPr lang="id-ID" dirty="0"/>
              <a:t>Untuk apa mempelajari Matriks dan ruang Vektor ?</a:t>
            </a:r>
          </a:p>
        </p:txBody>
      </p:sp>
      <p:sp>
        <p:nvSpPr>
          <p:cNvPr id="8195" name="Text Placeholder 2">
            <a:extLst>
              <a:ext uri="{FF2B5EF4-FFF2-40B4-BE49-F238E27FC236}">
                <a16:creationId xmlns:a16="http://schemas.microsoft.com/office/drawing/2014/main" id="{354C2F38-43C3-46D7-B0EA-D4815543F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05D7BD5-59AD-4EE7-8624-98C8B6C4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Matriks</a:t>
            </a:r>
            <a:r>
              <a:rPr lang="en-US" altLang="en-US" dirty="0"/>
              <a:t> pada</a:t>
            </a:r>
            <a:r>
              <a:rPr lang="id-ID" altLang="en-US" dirty="0"/>
              <a:t> Pengolahan Citra</a:t>
            </a:r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3EF211E8-F278-4A80-AC19-31FB841C7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76400"/>
            <a:ext cx="3706813" cy="243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3">
            <a:extLst>
              <a:ext uri="{FF2B5EF4-FFF2-40B4-BE49-F238E27FC236}">
                <a16:creationId xmlns:a16="http://schemas.microsoft.com/office/drawing/2014/main" id="{2450C72F-8804-4E4F-882A-65FC2E5E1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3735388" cy="255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4">
            <a:extLst>
              <a:ext uri="{FF2B5EF4-FFF2-40B4-BE49-F238E27FC236}">
                <a16:creationId xmlns:a16="http://schemas.microsoft.com/office/drawing/2014/main" id="{CA79954B-53EB-4D80-8E87-13DE3B88D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4230688"/>
            <a:ext cx="3462337" cy="232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5">
            <a:extLst>
              <a:ext uri="{FF2B5EF4-FFF2-40B4-BE49-F238E27FC236}">
                <a16:creationId xmlns:a16="http://schemas.microsoft.com/office/drawing/2014/main" id="{5297797A-EBC7-44EE-89F6-386BBAB72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78338"/>
            <a:ext cx="3059113" cy="203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9D09E4E-4ADB-4426-8B0B-2EEB51A6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altLang="en-US"/>
          </a:p>
        </p:txBody>
      </p:sp>
      <p:pic>
        <p:nvPicPr>
          <p:cNvPr id="10243" name="Picture 2">
            <a:extLst>
              <a:ext uri="{FF2B5EF4-FFF2-40B4-BE49-F238E27FC236}">
                <a16:creationId xmlns:a16="http://schemas.microsoft.com/office/drawing/2014/main" id="{E175B6E2-A04E-4F2F-BF7F-E40371C950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362200"/>
            <a:ext cx="2733675" cy="430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3">
            <a:extLst>
              <a:ext uri="{FF2B5EF4-FFF2-40B4-BE49-F238E27FC236}">
                <a16:creationId xmlns:a16="http://schemas.microsoft.com/office/drawing/2014/main" id="{D7A27B63-108C-4954-8F18-9CE1EAC2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2438400"/>
            <a:ext cx="3014662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4">
            <a:extLst>
              <a:ext uri="{FF2B5EF4-FFF2-40B4-BE49-F238E27FC236}">
                <a16:creationId xmlns:a16="http://schemas.microsoft.com/office/drawing/2014/main" id="{EACD2249-6A1C-43FE-8225-AD3D16798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27438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 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44441749-2E53-4A60-950F-09B9B2C9B946}" vid="{9411E6F5-A9BE-46FF-962E-A7137705AC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Default</Template>
  <TotalTime>210</TotalTime>
  <Words>559</Words>
  <Application>Microsoft Office PowerPoint</Application>
  <PresentationFormat>On-screen Show (4:3)</PresentationFormat>
  <Paragraphs>69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Garamond</vt:lpstr>
      <vt:lpstr>Times New Roman</vt:lpstr>
      <vt:lpstr>Verdana</vt:lpstr>
      <vt:lpstr>Wingdings</vt:lpstr>
      <vt:lpstr>Theme Default</vt:lpstr>
      <vt:lpstr>Matriks dan Ruang Vektor</vt:lpstr>
      <vt:lpstr>Definisi</vt:lpstr>
      <vt:lpstr>Deskripsi</vt:lpstr>
      <vt:lpstr>Materi Perkuliahan</vt:lpstr>
      <vt:lpstr>Aturan</vt:lpstr>
      <vt:lpstr>Penilaian</vt:lpstr>
      <vt:lpstr>Untuk apa mempelajari Matriks dan ruang Vektor ?</vt:lpstr>
      <vt:lpstr>Matriks pada Pengolahan Citra</vt:lpstr>
      <vt:lpstr>PowerPoint Presentation</vt:lpstr>
      <vt:lpstr>Matriks pada rangkaian listrik</vt:lpstr>
      <vt:lpstr>Matriks pada Ekonomi</vt:lpstr>
      <vt:lpstr>Permainan Catur</vt:lpstr>
      <vt:lpstr>Matriks pada permainan cari kata</vt:lpstr>
      <vt:lpstr>Matriks di tetris</vt:lpstr>
      <vt:lpstr>Matriks di CNN</vt:lpstr>
      <vt:lpstr>Matriks DNA</vt:lpstr>
      <vt:lpstr>PowerPoint Presentation</vt:lpstr>
      <vt:lpstr>Buku dan Tools</vt:lpstr>
      <vt:lpstr>Instalasi R dan RStudio</vt:lpstr>
      <vt:lpstr>Environtment di R 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 Bahasa dan Otomata</dc:title>
  <dc:creator>core</dc:creator>
  <cp:lastModifiedBy>core</cp:lastModifiedBy>
  <cp:revision>15</cp:revision>
  <dcterms:created xsi:type="dcterms:W3CDTF">2019-06-01T08:29:21Z</dcterms:created>
  <dcterms:modified xsi:type="dcterms:W3CDTF">2020-01-27T00:32:42Z</dcterms:modified>
</cp:coreProperties>
</file>