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8" r:id="rId9"/>
    <p:sldId id="269" r:id="rId10"/>
    <p:sldId id="270" r:id="rId11"/>
    <p:sldId id="262" r:id="rId12"/>
    <p:sldId id="263" r:id="rId13"/>
    <p:sldId id="267" r:id="rId14"/>
    <p:sldId id="264" r:id="rId15"/>
    <p:sldId id="265" r:id="rId16"/>
    <p:sldId id="266" r:id="rId17"/>
    <p:sldId id="271" r:id="rId18"/>
    <p:sldId id="272" r:id="rId19"/>
    <p:sldId id="280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2" r:id="rId28"/>
    <p:sldId id="283" r:id="rId29"/>
    <p:sldId id="285" r:id="rId30"/>
    <p:sldId id="286" r:id="rId31"/>
    <p:sldId id="287" r:id="rId32"/>
    <p:sldId id="314" r:id="rId33"/>
    <p:sldId id="313" r:id="rId34"/>
    <p:sldId id="288" r:id="rId35"/>
    <p:sldId id="308" r:id="rId36"/>
    <p:sldId id="289" r:id="rId37"/>
    <p:sldId id="310" r:id="rId38"/>
    <p:sldId id="311" r:id="rId39"/>
    <p:sldId id="312" r:id="rId40"/>
    <p:sldId id="303" r:id="rId41"/>
    <p:sldId id="304" r:id="rId42"/>
    <p:sldId id="305" r:id="rId43"/>
    <p:sldId id="306" r:id="rId4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44" autoAdjust="0"/>
    <p:restoredTop sz="94660"/>
  </p:normalViewPr>
  <p:slideViewPr>
    <p:cSldViewPr snapToGrid="0">
      <p:cViewPr varScale="1">
        <p:scale>
          <a:sx n="66" d="100"/>
          <a:sy n="66" d="100"/>
        </p:scale>
        <p:origin x="11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u="none"/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107-C53B-4B9B-83D0-0211288FF7A1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AutoShape 2" descr="https://www.sigarch.org/wp-content/uploads/2017/03/Welcome.jpg"/>
          <p:cNvSpPr>
            <a:spLocks noChangeAspect="1" noChangeArrowheads="1"/>
          </p:cNvSpPr>
          <p:nvPr/>
        </p:nvSpPr>
        <p:spPr bwMode="auto">
          <a:xfrm>
            <a:off x="155575" y="-2986088"/>
            <a:ext cx="8296275" cy="622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64538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107-C53B-4B9B-83D0-0211288FF7A1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41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107-C53B-4B9B-83D0-0211288FF7A1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107-C53B-4B9B-83D0-0211288FF7A1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1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107-C53B-4B9B-83D0-0211288FF7A1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78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107-C53B-4B9B-83D0-0211288FF7A1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37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107-C53B-4B9B-83D0-0211288FF7A1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91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107-C53B-4B9B-83D0-0211288FF7A1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58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107-C53B-4B9B-83D0-0211288FF7A1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3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107-C53B-4B9B-83D0-0211288FF7A1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79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107-C53B-4B9B-83D0-0211288FF7A1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59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92107-C53B-4B9B-83D0-0211288FF7A1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" y="0"/>
            <a:ext cx="208546" cy="6858000"/>
          </a:xfrm>
          <a:prstGeom prst="rect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58824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u="sng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959A5-5534-4B3F-8387-754FEA2AF5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Matriks</a:t>
            </a:r>
            <a:r>
              <a:rPr lang="en-US" dirty="0"/>
              <a:t> dan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Vektor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DD82AA-B631-49B2-9433-CC50985B2B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Notasi</a:t>
            </a:r>
            <a:r>
              <a:rPr lang="en-US" dirty="0"/>
              <a:t> dan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matriks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00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69D79-F615-42D4-97C9-405B42429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Nol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23C8E6-D981-4F8F-92F8-30BE211693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Matriks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setiap</a:t>
                </a:r>
                <a:r>
                  <a:rPr lang="en-US" dirty="0"/>
                  <a:t> </a:t>
                </a:r>
                <a:r>
                  <a:rPr lang="en-US" dirty="0" err="1"/>
                  <a:t>unsurnya</a:t>
                </a:r>
                <a:r>
                  <a:rPr lang="en-US" dirty="0"/>
                  <a:t> </a:t>
                </a:r>
                <a:r>
                  <a:rPr lang="en-US" dirty="0" err="1"/>
                  <a:t>bernilai</a:t>
                </a:r>
                <a:r>
                  <a:rPr lang="en-US" dirty="0"/>
                  <a:t> </a:t>
                </a:r>
                <a:r>
                  <a:rPr lang="en-US" b="1" dirty="0" err="1"/>
                  <a:t>nol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23C8E6-D981-4F8F-92F8-30BE211693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6771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EE52B-6DCC-4CD9-9303-67E62AA33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Matriks</a:t>
            </a:r>
            <a:r>
              <a:rPr lang="en-US" dirty="0"/>
              <a:t> Diagonal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62A1D-EF55-4BCF-B9EB-AC4F0B503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altLang="en-US" dirty="0">
                <a:latin typeface="Verdana" panose="020B0604030504040204" pitchFamily="34" charset="0"/>
              </a:rPr>
              <a:t>Matriks </a:t>
            </a:r>
            <a:r>
              <a:rPr lang="id-ID" altLang="en-US" dirty="0">
                <a:solidFill>
                  <a:srgbClr val="FF0000"/>
                </a:solidFill>
                <a:latin typeface="Verdana" panose="020B0604030504040204" pitchFamily="34" charset="0"/>
              </a:rPr>
              <a:t>bujur sangkar </a:t>
            </a:r>
            <a:r>
              <a:rPr lang="id-ID" altLang="en-US" dirty="0" err="1">
                <a:latin typeface="Verdana" panose="020B0604030504040204" pitchFamily="34" charset="0"/>
              </a:rPr>
              <a:t>dimana</a:t>
            </a:r>
            <a:r>
              <a:rPr lang="id-ID" altLang="en-US" dirty="0">
                <a:latin typeface="Verdana" panose="020B0604030504040204" pitchFamily="34" charset="0"/>
              </a:rPr>
              <a:t> setiap unsur yang bukan  merupakan elemen diagonal utama adalah nol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8AFDA3E-4784-4F8B-9C12-E96C085C5F8F}"/>
                  </a:ext>
                </a:extLst>
              </p:cNvPr>
              <p:cNvSpPr/>
              <p:nvPr/>
            </p:nvSpPr>
            <p:spPr>
              <a:xfrm>
                <a:off x="1886857" y="3675743"/>
                <a:ext cx="5065486" cy="16797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8AFDA3E-4784-4F8B-9C12-E96C085C5F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857" y="3675743"/>
                <a:ext cx="5065486" cy="16797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2255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93C99-2903-4939-A5D4-A9A3157A6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Identitas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962D-7F0F-4D9F-8FC2-DDC85C4BD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id-ID" altLang="en-US" dirty="0">
                <a:latin typeface="Verdana" panose="020B0604030504040204" pitchFamily="34" charset="0"/>
              </a:rPr>
              <a:t>Matriks </a:t>
            </a:r>
            <a:r>
              <a:rPr lang="id-ID" altLang="en-US" dirty="0">
                <a:solidFill>
                  <a:srgbClr val="FF0000"/>
                </a:solidFill>
                <a:latin typeface="Verdana" panose="020B0604030504040204" pitchFamily="34" charset="0"/>
              </a:rPr>
              <a:t>diagonal</a:t>
            </a:r>
            <a:r>
              <a:rPr lang="id-ID" altLang="en-US" dirty="0">
                <a:latin typeface="Verdana" panose="020B0604030504040204" pitchFamily="34" charset="0"/>
              </a:rPr>
              <a:t> </a:t>
            </a:r>
            <a:r>
              <a:rPr lang="id-ID" altLang="en-US" dirty="0" err="1">
                <a:latin typeface="Verdana" panose="020B0604030504040204" pitchFamily="34" charset="0"/>
              </a:rPr>
              <a:t>dimana</a:t>
            </a:r>
            <a:r>
              <a:rPr lang="id-ID" altLang="en-US" dirty="0">
                <a:latin typeface="Verdana" panose="020B0604030504040204" pitchFamily="34" charset="0"/>
              </a:rPr>
              <a:t> setiap unsur diagonal utamanya</a:t>
            </a:r>
            <a:r>
              <a:rPr lang="en-US" altLang="en-US" dirty="0">
                <a:latin typeface="Verdana" panose="020B0604030504040204" pitchFamily="34" charset="0"/>
              </a:rPr>
              <a:t> </a:t>
            </a:r>
            <a:r>
              <a:rPr lang="id-ID" altLang="en-US" dirty="0">
                <a:latin typeface="Verdana" panose="020B0604030504040204" pitchFamily="34" charset="0"/>
              </a:rPr>
              <a:t>adalah </a:t>
            </a:r>
            <a:r>
              <a:rPr lang="id-ID" altLang="en-US" dirty="0">
                <a:solidFill>
                  <a:srgbClr val="FF0000"/>
                </a:solidFill>
                <a:latin typeface="Verdana" panose="020B0604030504040204" pitchFamily="34" charset="0"/>
              </a:rPr>
              <a:t>satu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7B72DA7-5BF3-478D-BFB6-5BA083BE2C69}"/>
                  </a:ext>
                </a:extLst>
              </p:cNvPr>
              <p:cNvSpPr/>
              <p:nvPr/>
            </p:nvSpPr>
            <p:spPr>
              <a:xfrm>
                <a:off x="1886857" y="3675743"/>
                <a:ext cx="3599543" cy="16797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7B72DA7-5BF3-478D-BFB6-5BA083BE2C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857" y="3675743"/>
                <a:ext cx="3599543" cy="16797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7121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89AEA-B0AA-41E6-90C4-01E88CEE6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Skalar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26509-087C-4C7F-A10F-4B370D146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diagonal</a:t>
            </a:r>
            <a:r>
              <a:rPr lang="en-US" dirty="0"/>
              <a:t> yang </a:t>
            </a:r>
            <a:r>
              <a:rPr lang="en-US" dirty="0" err="1"/>
              <a:t>unsur-unsur</a:t>
            </a:r>
            <a:r>
              <a:rPr lang="en-US" dirty="0"/>
              <a:t> pada diagonal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semuanya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C497B21-B002-483A-A0B9-87486CC6AEA9}"/>
                  </a:ext>
                </a:extLst>
              </p:cNvPr>
              <p:cNvSpPr/>
              <p:nvPr/>
            </p:nvSpPr>
            <p:spPr>
              <a:xfrm>
                <a:off x="1886857" y="3675743"/>
                <a:ext cx="3599543" cy="16797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C497B21-B002-483A-A0B9-87486CC6AE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857" y="3675743"/>
                <a:ext cx="3599543" cy="16797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1783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97936-BE2F-4FEA-AA35-45D83C464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segitiga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F87D5-FBBC-4CF9-8294-C5ACB6E4A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Matriks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segitiga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atas</a:t>
            </a:r>
            <a:endParaRPr lang="en-US" sz="22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00050" lvl="1" indent="0">
              <a:buNone/>
            </a:pPr>
            <a:r>
              <a:rPr lang="id-ID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Matriks </a:t>
            </a:r>
            <a:r>
              <a:rPr lang="en-US" alt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bujursangkar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yang semua unsur di bawah diagonal utama pada kolom yang  bersesuaian adalah nol</a:t>
            </a:r>
          </a:p>
          <a:p>
            <a:endParaRPr lang="en-US" sz="22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Matriks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segitiga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bawah</a:t>
            </a:r>
            <a:endParaRPr lang="en-US" sz="22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00050" lvl="1" indent="0">
              <a:buNone/>
            </a:pPr>
            <a:r>
              <a:rPr lang="id-ID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Matriks </a:t>
            </a:r>
            <a:r>
              <a:rPr lang="en-US" alt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bujursangkar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yang semua unsur di bawah diagonal utama pada kolom yang  bersesuaian adalah nol</a:t>
            </a:r>
          </a:p>
          <a:p>
            <a:endParaRPr lang="en-US" sz="22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290A6AB-C844-456E-8B72-DAB7D99CB571}"/>
                  </a:ext>
                </a:extLst>
              </p:cNvPr>
              <p:cNvSpPr/>
              <p:nvPr/>
            </p:nvSpPr>
            <p:spPr>
              <a:xfrm>
                <a:off x="2500515" y="3059421"/>
                <a:ext cx="2490297" cy="12262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290A6AB-C844-456E-8B72-DAB7D99CB5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515" y="3059421"/>
                <a:ext cx="2490297" cy="122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4C4B473-A80B-4EBE-8524-0871629397BA}"/>
                  </a:ext>
                </a:extLst>
              </p:cNvPr>
              <p:cNvSpPr/>
              <p:nvPr/>
            </p:nvSpPr>
            <p:spPr>
              <a:xfrm>
                <a:off x="2500515" y="5257800"/>
                <a:ext cx="2594043" cy="12262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54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4C4B473-A80B-4EBE-8524-0871629397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515" y="5257800"/>
                <a:ext cx="2594043" cy="122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7365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E3BF-2617-4EEF-9FB1-FA0E5267A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Matriks</a:t>
            </a:r>
            <a:r>
              <a:rPr lang="en-US" dirty="0"/>
              <a:t> Transpose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92A0E-E138-47D0-8C93-EE4105EE3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29229"/>
          </a:xfrm>
        </p:spPr>
        <p:txBody>
          <a:bodyPr/>
          <a:lstStyle/>
          <a:p>
            <a:r>
              <a:rPr lang="id-ID" altLang="en-US" dirty="0">
                <a:latin typeface="Verdana" panose="020B0604030504040204" pitchFamily="34" charset="0"/>
              </a:rPr>
              <a:t>Matriks </a:t>
            </a:r>
            <a:r>
              <a:rPr lang="id-ID" altLang="en-US" dirty="0" err="1">
                <a:latin typeface="Verdana" panose="020B0604030504040204" pitchFamily="34" charset="0"/>
              </a:rPr>
              <a:t>transpos</a:t>
            </a:r>
            <a:r>
              <a:rPr lang="id-ID" altLang="en-US" dirty="0">
                <a:latin typeface="Verdana" panose="020B0604030504040204" pitchFamily="34" charset="0"/>
              </a:rPr>
              <a:t> diperoleh dengan menukar baris matriks menjadi kolom  dan sebaliknya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63B119-3020-4EC7-9D04-6776630DCFCD}"/>
                  </a:ext>
                </a:extLst>
              </p:cNvPr>
              <p:cNvSpPr txBox="1"/>
              <p:nvPr/>
            </p:nvSpPr>
            <p:spPr>
              <a:xfrm>
                <a:off x="1124857" y="3628571"/>
                <a:ext cx="2358572" cy="7546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63B119-3020-4EC7-9D04-6776630DC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857" y="3628571"/>
                <a:ext cx="2358572" cy="7546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9A14D7C-3FE6-47E1-BBDE-0D8FFDB152EA}"/>
                  </a:ext>
                </a:extLst>
              </p:cNvPr>
              <p:cNvSpPr txBox="1"/>
              <p:nvPr/>
            </p:nvSpPr>
            <p:spPr>
              <a:xfrm>
                <a:off x="3991428" y="3628571"/>
                <a:ext cx="2358572" cy="7546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baseline="3000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9A14D7C-3FE6-47E1-BBDE-0D8FFDB15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428" y="3628571"/>
                <a:ext cx="2358572" cy="7546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B37867-5353-49C9-A912-7B1913664E90}"/>
                  </a:ext>
                </a:extLst>
              </p:cNvPr>
              <p:cNvSpPr txBox="1"/>
              <p:nvPr/>
            </p:nvSpPr>
            <p:spPr>
              <a:xfrm>
                <a:off x="3991428" y="5469777"/>
                <a:ext cx="2358572" cy="7546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baseline="3000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B37867-5353-49C9-A912-7B1913664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428" y="5469777"/>
                <a:ext cx="2358572" cy="7546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26F1D0-ACE8-4B03-9AB5-0EE2CD605998}"/>
                  </a:ext>
                </a:extLst>
              </p:cNvPr>
              <p:cNvSpPr txBox="1"/>
              <p:nvPr/>
            </p:nvSpPr>
            <p:spPr>
              <a:xfrm>
                <a:off x="1277257" y="5617029"/>
                <a:ext cx="2358572" cy="4601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26F1D0-ACE8-4B03-9AB5-0EE2CD605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257" y="5617029"/>
                <a:ext cx="2358572" cy="4601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>
            <a:extLst>
              <a:ext uri="{FF2B5EF4-FFF2-40B4-BE49-F238E27FC236}">
                <a16:creationId xmlns:a16="http://schemas.microsoft.com/office/drawing/2014/main" id="{678B08C3-5C7A-452A-81BB-B8591F83E85C}"/>
              </a:ext>
            </a:extLst>
          </p:cNvPr>
          <p:cNvSpPr/>
          <p:nvPr/>
        </p:nvSpPr>
        <p:spPr>
          <a:xfrm>
            <a:off x="3367315" y="3775823"/>
            <a:ext cx="740228" cy="460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57CA142-4DDF-42C7-9870-5C200641AF79}"/>
              </a:ext>
            </a:extLst>
          </p:cNvPr>
          <p:cNvSpPr/>
          <p:nvPr/>
        </p:nvSpPr>
        <p:spPr>
          <a:xfrm>
            <a:off x="3421744" y="5619195"/>
            <a:ext cx="740228" cy="460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41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42ABD-819A-48AB-A332-06CD169EF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simetri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604A1-FEE0-43BD-9E8F-73F44168C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bujur</a:t>
            </a:r>
            <a:r>
              <a:rPr lang="en-US" dirty="0"/>
              <a:t> </a:t>
            </a:r>
            <a:r>
              <a:rPr lang="en-US" dirty="0" err="1"/>
              <a:t>sangkar</a:t>
            </a:r>
            <a:r>
              <a:rPr lang="en-US" dirty="0"/>
              <a:t> yang </a:t>
            </a:r>
            <a:r>
              <a:rPr lang="en-US" dirty="0" err="1"/>
              <a:t>unsur</a:t>
            </a:r>
            <a:r>
              <a:rPr lang="en-US" dirty="0"/>
              <a:t> pada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ke-i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-j 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unsur</a:t>
            </a:r>
            <a:r>
              <a:rPr lang="en-US" dirty="0"/>
              <a:t> pada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-j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ke-i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b="1" dirty="0" err="1"/>
              <a:t>a</a:t>
            </a:r>
            <a:r>
              <a:rPr lang="en-US" b="1" baseline="-25000" dirty="0" err="1"/>
              <a:t>ij</a:t>
            </a:r>
            <a:r>
              <a:rPr lang="en-US" b="1" dirty="0"/>
              <a:t> = </a:t>
            </a:r>
            <a:r>
              <a:rPr lang="en-US" b="1" dirty="0" err="1"/>
              <a:t>a</a:t>
            </a:r>
            <a:r>
              <a:rPr lang="en-US" b="1" baseline="-25000" dirty="0" err="1"/>
              <a:t>ji</a:t>
            </a:r>
            <a:r>
              <a:rPr lang="en-US" b="1" dirty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3333CBB-3091-4ED2-BF9D-44ACEC0D4E94}"/>
                  </a:ext>
                </a:extLst>
              </p:cNvPr>
              <p:cNvSpPr txBox="1"/>
              <p:nvPr/>
            </p:nvSpPr>
            <p:spPr>
              <a:xfrm>
                <a:off x="2133600" y="4122057"/>
                <a:ext cx="4020457" cy="14650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3333CBB-3091-4ED2-BF9D-44ACEC0D4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4122057"/>
                <a:ext cx="4020457" cy="14650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6854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9FB0C-E6A3-43E9-8444-A277792CA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tegak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899C8-3AAA-446D-9323-29CEE4971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banyaknyan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banyaknya</a:t>
            </a:r>
            <a:r>
              <a:rPr lang="en-US" dirty="0"/>
              <a:t> </a:t>
            </a:r>
            <a:r>
              <a:rPr lang="en-US" dirty="0" err="1"/>
              <a:t>kolom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E9CD59-27FD-4A10-86FA-228FE3AEDBC3}"/>
                  </a:ext>
                </a:extLst>
              </p:cNvPr>
              <p:cNvSpPr txBox="1"/>
              <p:nvPr/>
            </p:nvSpPr>
            <p:spPr>
              <a:xfrm>
                <a:off x="2612571" y="3757091"/>
                <a:ext cx="2728686" cy="11394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E9CD59-27FD-4A10-86FA-228FE3AED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571" y="3757091"/>
                <a:ext cx="2728686" cy="11394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4875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F2E14-3654-4443-AD2F-65C686C01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datar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BB90E-583B-4D81-9272-56818C82A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banyaknya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banyaknya</a:t>
            </a:r>
            <a:r>
              <a:rPr lang="en-US" dirty="0"/>
              <a:t> </a:t>
            </a:r>
            <a:r>
              <a:rPr lang="en-US" dirty="0" err="1"/>
              <a:t>kolom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558354-8606-4930-B96B-9DCB8EA227D4}"/>
                  </a:ext>
                </a:extLst>
              </p:cNvPr>
              <p:cNvSpPr txBox="1"/>
              <p:nvPr/>
            </p:nvSpPr>
            <p:spPr>
              <a:xfrm>
                <a:off x="2061027" y="3401291"/>
                <a:ext cx="3614057" cy="9237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558354-8606-4930-B96B-9DCB8EA22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1027" y="3401291"/>
                <a:ext cx="3614057" cy="9237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6940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A015DB-7D92-4F8F-9E59-949A7A008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Terimakasih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74287-C2A8-4977-92C7-9A4F220D20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02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64C2B-F988-4BC5-97E8-D5D07A936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Materi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9E62A-7684-4626-90E7-E98756A22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Notasi</a:t>
            </a:r>
            <a:r>
              <a:rPr lang="en-US" dirty="0"/>
              <a:t> </a:t>
            </a:r>
            <a:r>
              <a:rPr lang="en-US" dirty="0" err="1"/>
              <a:t>matriks</a:t>
            </a:r>
            <a:endParaRPr lang="en-US" dirty="0"/>
          </a:p>
          <a:p>
            <a:r>
              <a:rPr lang="en-US" dirty="0" err="1"/>
              <a:t>Kesamaan</a:t>
            </a:r>
            <a:r>
              <a:rPr lang="en-US" dirty="0"/>
              <a:t> </a:t>
            </a:r>
            <a:r>
              <a:rPr lang="en-US" dirty="0" err="1"/>
              <a:t>matriks</a:t>
            </a:r>
            <a:endParaRPr lang="en-US" dirty="0"/>
          </a:p>
          <a:p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bujursangkar</a:t>
            </a:r>
            <a:endParaRPr lang="en-US" dirty="0"/>
          </a:p>
          <a:p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baris</a:t>
            </a:r>
            <a:endParaRPr lang="en-US" dirty="0"/>
          </a:p>
          <a:p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</a:p>
          <a:p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nol</a:t>
            </a:r>
            <a:endParaRPr lang="en-US" dirty="0"/>
          </a:p>
          <a:p>
            <a:r>
              <a:rPr lang="en-US" dirty="0"/>
              <a:t>Diagonal</a:t>
            </a:r>
          </a:p>
          <a:p>
            <a:r>
              <a:rPr lang="en-US" dirty="0" err="1"/>
              <a:t>Identitas</a:t>
            </a:r>
            <a:endParaRPr lang="en-US" dirty="0"/>
          </a:p>
          <a:p>
            <a:r>
              <a:rPr lang="en-US" dirty="0" err="1"/>
              <a:t>Segitiga</a:t>
            </a:r>
            <a:endParaRPr lang="en-US" dirty="0"/>
          </a:p>
          <a:p>
            <a:r>
              <a:rPr lang="en-US" dirty="0"/>
              <a:t>Transpose</a:t>
            </a:r>
          </a:p>
          <a:p>
            <a:r>
              <a:rPr lang="en-US" dirty="0" err="1"/>
              <a:t>Simetri</a:t>
            </a:r>
            <a:endParaRPr lang="en-US" dirty="0"/>
          </a:p>
          <a:p>
            <a:r>
              <a:rPr lang="en-US" dirty="0" err="1"/>
              <a:t>Tegak</a:t>
            </a:r>
            <a:endParaRPr lang="en-US" dirty="0"/>
          </a:p>
          <a:p>
            <a:r>
              <a:rPr lang="en-US" dirty="0" err="1"/>
              <a:t>Datar</a:t>
            </a:r>
            <a:endParaRPr lang="en-US" dirty="0"/>
          </a:p>
          <a:p>
            <a:endParaRPr lang="e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752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E3C82F-0670-437C-A912-37F88F6B3C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Matriks</a:t>
            </a:r>
            <a:r>
              <a:rPr lang="en-US" dirty="0"/>
              <a:t> dan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Vektor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DE1EF69-32E9-4A85-823A-F7A3169D4D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Operasi</a:t>
            </a:r>
            <a:r>
              <a:rPr lang="en-US" dirty="0"/>
              <a:t> pada </a:t>
            </a:r>
            <a:r>
              <a:rPr lang="en-US" dirty="0" err="1"/>
              <a:t>matriks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716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07ABB-D770-4AC4-AEFF-F0BBD25C7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Materi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3380E-E7E2-4747-A25A-091B953A0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Penjumlahan</a:t>
            </a:r>
            <a:r>
              <a:rPr lang="en-US" dirty="0"/>
              <a:t> (dan </a:t>
            </a:r>
            <a:r>
              <a:rPr lang="en-US" dirty="0" err="1"/>
              <a:t>pengurangan</a:t>
            </a:r>
            <a:r>
              <a:rPr lang="en-US" dirty="0"/>
              <a:t>) </a:t>
            </a:r>
            <a:r>
              <a:rPr lang="en-US" dirty="0" err="1"/>
              <a:t>Matriks</a:t>
            </a:r>
            <a:endParaRPr lang="en-US" dirty="0"/>
          </a:p>
          <a:p>
            <a:r>
              <a:rPr lang="en-US" dirty="0" err="1"/>
              <a:t>Perkalian</a:t>
            </a:r>
            <a:r>
              <a:rPr lang="en-US" dirty="0"/>
              <a:t> </a:t>
            </a:r>
            <a:r>
              <a:rPr lang="en-US" dirty="0" err="1"/>
              <a:t>Matriks</a:t>
            </a:r>
            <a:endParaRPr lang="en-US" dirty="0"/>
          </a:p>
          <a:p>
            <a:pPr lvl="1"/>
            <a:r>
              <a:rPr lang="en-US" dirty="0" err="1"/>
              <a:t>Perkalian</a:t>
            </a:r>
            <a:r>
              <a:rPr lang="en-US" dirty="0"/>
              <a:t> </a:t>
            </a:r>
            <a:r>
              <a:rPr lang="en-US" dirty="0" err="1"/>
              <a:t>skalar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matriks</a:t>
            </a:r>
            <a:endParaRPr lang="en-US" dirty="0"/>
          </a:p>
          <a:p>
            <a:pPr lvl="1"/>
            <a:r>
              <a:rPr lang="en-US" dirty="0" err="1"/>
              <a:t>Perkalian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matriks</a:t>
            </a:r>
            <a:endParaRPr lang="en-US" dirty="0"/>
          </a:p>
          <a:p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Elementer</a:t>
            </a:r>
            <a:r>
              <a:rPr lang="en-US" dirty="0"/>
              <a:t> (OBE)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43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36435-9566-4BE9-8158-953C1BE78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Penjumlahan</a:t>
            </a:r>
            <a:r>
              <a:rPr lang="en-US" dirty="0"/>
              <a:t> </a:t>
            </a:r>
            <a:r>
              <a:rPr lang="en-US" dirty="0" err="1"/>
              <a:t>Matriks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F5BB7-9B29-49E7-A333-A1BBC2D12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alt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Matriks yang dijumlahkan </a:t>
            </a:r>
            <a:r>
              <a:rPr lang="id-ID" altLang="en-US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berorde</a:t>
            </a:r>
            <a:r>
              <a:rPr lang="id-ID" alt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(berukuran) sama</a:t>
            </a:r>
            <a:endParaRPr lang="en-US" altLang="en-U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Caranya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menjumlahkan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komponen-komponennya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yang </a:t>
            </a:r>
            <a:r>
              <a:rPr lang="en-US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seletak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id-ID" altLang="en-U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3C5D533-AE3D-4B3E-B4F6-73C737926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7142" y="4023405"/>
            <a:ext cx="6867725" cy="123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174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20BAC-3A46-49D5-A2DA-BFB43FAF2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Pengurangan</a:t>
            </a:r>
            <a:r>
              <a:rPr lang="en-US" dirty="0"/>
              <a:t> </a:t>
            </a:r>
            <a:r>
              <a:rPr lang="en-US" dirty="0" err="1"/>
              <a:t>Matriks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74D51-EEEA-480B-B22A-A439FC3B0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alt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Matriks yang dijumlahkan </a:t>
            </a:r>
            <a:r>
              <a:rPr lang="id-ID" altLang="en-US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berorde</a:t>
            </a:r>
            <a:r>
              <a:rPr lang="id-ID" alt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(berukuran) sama</a:t>
            </a:r>
            <a:endParaRPr lang="en-US" altLang="en-U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Caranya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dengan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mengurangi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pada </a:t>
            </a:r>
            <a:r>
              <a:rPr lang="en-US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komponen-komponennya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yang </a:t>
            </a:r>
            <a:r>
              <a:rPr lang="en-US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seletak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id-ID" altLang="en-U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95DFAA0-1FAB-495E-9E45-71D1C83E8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3671" y="3863181"/>
            <a:ext cx="6910435" cy="115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962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AB2E5-8EA5-4186-BA11-27714BE9D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Perkalian</a:t>
            </a:r>
            <a:r>
              <a:rPr lang="en-US" dirty="0"/>
              <a:t> </a:t>
            </a:r>
            <a:r>
              <a:rPr lang="en-US" dirty="0" err="1"/>
              <a:t>skalar</a:t>
            </a:r>
            <a:r>
              <a:rPr lang="en-US" dirty="0"/>
              <a:t> </a:t>
            </a:r>
            <a:r>
              <a:rPr lang="en-US" dirty="0" err="1"/>
              <a:t>matriks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2313ED-9D14-4639-A49B-738DAF69C7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09" y="3319124"/>
            <a:ext cx="3976191" cy="1182574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BD432BA-9458-4306-BE7F-2AEF0CD710BB}"/>
              </a:ext>
            </a:extLst>
          </p:cNvPr>
          <p:cNvSpPr/>
          <p:nvPr/>
        </p:nvSpPr>
        <p:spPr>
          <a:xfrm>
            <a:off x="689427" y="1624151"/>
            <a:ext cx="751114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mengalikan</a:t>
            </a:r>
            <a:r>
              <a:rPr lang="en-US" sz="20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setiap</a:t>
            </a:r>
            <a:r>
              <a:rPr lang="en-US" sz="20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eleman</a:t>
            </a:r>
            <a:r>
              <a:rPr lang="en-US" sz="20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atau</a:t>
            </a:r>
            <a:r>
              <a:rPr lang="en-US" sz="20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komponen</a:t>
            </a:r>
            <a:r>
              <a:rPr lang="en-US" sz="20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nilai</a:t>
            </a:r>
            <a:r>
              <a:rPr lang="en-US" sz="20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matriks</a:t>
            </a:r>
            <a:r>
              <a:rPr lang="en-US" sz="20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dengan</a:t>
            </a:r>
            <a:r>
              <a:rPr lang="en-US" sz="20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skalar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Misalnya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nilai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Matriks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dikalikan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dengan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skalar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K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maka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setiap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eleman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atau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komponen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Matriks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dikali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dengan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k.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DA0B4E-E34F-4520-AC4C-140FC276FF6C}"/>
                  </a:ext>
                </a:extLst>
              </p:cNvPr>
              <p:cNvSpPr txBox="1"/>
              <p:nvPr/>
            </p:nvSpPr>
            <p:spPr>
              <a:xfrm>
                <a:off x="2317831" y="5233849"/>
                <a:ext cx="4164345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DA0B4E-E34F-4520-AC4C-140FC276F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831" y="5233849"/>
                <a:ext cx="4164345" cy="615810"/>
              </a:xfrm>
              <a:prstGeom prst="rect">
                <a:avLst/>
              </a:prstGeom>
              <a:blipFill>
                <a:blip r:embed="rId3"/>
                <a:stretch>
                  <a:fillRect b="-9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14581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B30C1-96D1-4B77-8D0F-CA6C529BA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Perkalian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matriks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FE945-E6A0-46D6-B2B2-D61F1A82C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775"/>
              </a:spcBef>
            </a:pPr>
            <a:r>
              <a:rPr lang="id-ID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Misal terdapat 2 buah matriks 𝐴 </a:t>
            </a:r>
            <a:r>
              <a:rPr lang="id-ID" alt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berorde</a:t>
            </a:r>
            <a:r>
              <a:rPr lang="id-ID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𝑝 × 𝑞 dan 𝐵</a:t>
            </a: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alt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berorde</a:t>
            </a:r>
            <a:r>
              <a:rPr lang="id-ID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𝑚 × 𝑛.</a:t>
            </a:r>
          </a:p>
          <a:p>
            <a:pPr lvl="1">
              <a:spcBef>
                <a:spcPts val="700"/>
              </a:spcBef>
              <a:buClr>
                <a:srgbClr val="585858"/>
              </a:buClr>
              <a:buFont typeface="Wingdings" panose="05000000000000000000" pitchFamily="2" charset="2"/>
              <a:buChar char=""/>
            </a:pPr>
            <a:r>
              <a:rPr lang="id-ID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Matriks 𝐴 dapat dikalikan dengan matriks 𝐵 jika 𝑞 = 𝑚.</a:t>
            </a:r>
            <a:endParaRPr lang="en-US" alt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spcBef>
                <a:spcPts val="700"/>
              </a:spcBef>
              <a:buClr>
                <a:srgbClr val="585858"/>
              </a:buClr>
              <a:buFont typeface="Wingdings" panose="05000000000000000000" pitchFamily="2" charset="2"/>
              <a:buChar char=""/>
            </a:pPr>
            <a:r>
              <a:rPr lang="id-ID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Hasil</a:t>
            </a: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perkaliannya (𝐴𝐵) </a:t>
            </a:r>
            <a:r>
              <a:rPr lang="id-ID" alt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berorde</a:t>
            </a:r>
            <a:r>
              <a:rPr lang="id-ID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𝑝 × 𝑛.</a:t>
            </a:r>
          </a:p>
          <a:p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3">
                <a:extLst>
                  <a:ext uri="{FF2B5EF4-FFF2-40B4-BE49-F238E27FC236}">
                    <a16:creationId xmlns:a16="http://schemas.microsoft.com/office/drawing/2014/main" id="{2CC7015D-99BB-4C72-9C3B-328016DDEE73}"/>
                  </a:ext>
                </a:extLst>
              </p:cNvPr>
              <p:cNvSpPr txBox="1"/>
              <p:nvPr/>
            </p:nvSpPr>
            <p:spPr bwMode="auto">
              <a:xfrm>
                <a:off x="1030514" y="3395129"/>
                <a:ext cx="7503886" cy="9361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&amp;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&amp;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&amp;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&amp;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&amp;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&amp;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&amp;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&amp;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𝑎𝑒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𝑏𝑓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𝑐𝑔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𝑑h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𝑘𝑒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𝑛𝑓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𝑚𝑔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𝑝h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Object 3">
                <a:extLst>
                  <a:ext uri="{FF2B5EF4-FFF2-40B4-BE49-F238E27FC236}">
                    <a16:creationId xmlns:a16="http://schemas.microsoft.com/office/drawing/2014/main" id="{2CC7015D-99BB-4C72-9C3B-328016DDE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30514" y="3395129"/>
                <a:ext cx="7503886" cy="936104"/>
              </a:xfrm>
              <a:prstGeom prst="rect">
                <a:avLst/>
              </a:prstGeom>
              <a:blipFill>
                <a:blip r:embed="rId2"/>
                <a:stretch>
                  <a:fillRect b="-24675"/>
                </a:stretch>
              </a:blipFill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3">
                <a:extLst>
                  <a:ext uri="{FF2B5EF4-FFF2-40B4-BE49-F238E27FC236}">
                    <a16:creationId xmlns:a16="http://schemas.microsoft.com/office/drawing/2014/main" id="{8E5F0A9F-C950-48AA-B5B3-0B02EEF9A916}"/>
                  </a:ext>
                </a:extLst>
              </p:cNvPr>
              <p:cNvSpPr txBox="1"/>
              <p:nvPr/>
            </p:nvSpPr>
            <p:spPr bwMode="auto">
              <a:xfrm>
                <a:off x="395536" y="5085184"/>
                <a:ext cx="8580189" cy="15549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&amp;</m:t>
                                    </m:r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e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&amp;</m:t>
                                    </m:r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&amp;</m:t>
                                    </m:r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e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&amp;</m:t>
                                    </m:r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&amp;</m:t>
                                    </m:r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e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&amp;</m:t>
                                    </m:r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eqArr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  <m:r>
                                        <a:rPr 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𝑏𝑘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𝑐𝑔</m:t>
                                      </m:r>
                                      <m:r>
                                        <a:rPr 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𝑑𝑘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𝑒𝑔</m:t>
                                      </m:r>
                                      <m:r>
                                        <a:rPr 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𝑓𝑘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𝑎h</m:t>
                                      </m:r>
                                      <m:r>
                                        <a:rPr 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𝑏𝑛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𝑐h</m:t>
                                      </m:r>
                                      <m:r>
                                        <a:rPr 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𝑑𝑛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𝑒h</m:t>
                                      </m:r>
                                      <m:r>
                                        <a:rPr 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𝑓𝑛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𝑎𝑖</m:t>
                                      </m:r>
                                      <m:r>
                                        <a:rPr 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𝑏𝑚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𝑐𝑖</m:t>
                                      </m:r>
                                      <m:r>
                                        <a:rPr 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𝑑𝑚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𝑒𝑖</m:t>
                                      </m:r>
                                      <m:r>
                                        <a:rPr 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𝑓𝑚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𝑎𝑗</m:t>
                                      </m:r>
                                      <m:r>
                                        <a:rPr 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𝑏𝑝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𝑐𝑗</m:t>
                                      </m:r>
                                      <m:r>
                                        <a:rPr 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𝑑𝑝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𝑒𝑗</m:t>
                                      </m:r>
                                      <m:r>
                                        <a:rPr 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𝑓𝑝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6" name="Object 3">
                <a:extLst>
                  <a:ext uri="{FF2B5EF4-FFF2-40B4-BE49-F238E27FC236}">
                    <a16:creationId xmlns:a16="http://schemas.microsoft.com/office/drawing/2014/main" id="{8E5F0A9F-C950-48AA-B5B3-0B02EEF9A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5085184"/>
                <a:ext cx="8580189" cy="15549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71648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25C03-8B3B-4F38-A357-916A91D64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871B7E-E750-4E2A-A578-F451937EA7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&amp;2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&amp;4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&amp;5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&amp;6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&amp;6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&amp;8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−1 7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−4 5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6 2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871B7E-E750-4E2A-A578-F451937EA7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96671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B5B66-5D2A-4B38-A910-7200A099C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Elementer</a:t>
            </a:r>
            <a:r>
              <a:rPr lang="en-US" dirty="0"/>
              <a:t> (OBE)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98614-21A4-4A71-8917-4BD6B6364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lvl="0" indent="-514350">
              <a:buFont typeface="+mj-lt"/>
              <a:buAutoNum type="arabicPeriod"/>
            </a:pPr>
            <a:r>
              <a:rPr lang="en-US" dirty="0" err="1"/>
              <a:t>Kalikan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konstanta</a:t>
            </a:r>
            <a:r>
              <a:rPr lang="en-US" dirty="0"/>
              <a:t> yang </a:t>
            </a:r>
            <a:r>
              <a:rPr lang="en-US" dirty="0" err="1"/>
              <a:t>bukan</a:t>
            </a:r>
            <a:r>
              <a:rPr lang="en-US" dirty="0"/>
              <a:t> 0.</a:t>
            </a:r>
          </a:p>
          <a:p>
            <a:pPr marL="624078" lvl="0" indent="-514350">
              <a:buFont typeface="+mj-lt"/>
              <a:buAutoNum type="arabicPeriod"/>
            </a:pPr>
            <a:r>
              <a:rPr lang="en-US" dirty="0" err="1"/>
              <a:t>Pertukarkan</a:t>
            </a:r>
            <a:r>
              <a:rPr lang="en-US" dirty="0"/>
              <a:t> </a:t>
            </a:r>
            <a:r>
              <a:rPr lang="en-US" dirty="0" err="1"/>
              <a:t>sebarang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.</a:t>
            </a:r>
          </a:p>
          <a:p>
            <a:pPr marL="624078" lvl="0" indent="-514350">
              <a:buFont typeface="+mj-lt"/>
              <a:buAutoNum type="arabicPeriod"/>
            </a:pPr>
            <a:r>
              <a:rPr lang="en-US" dirty="0" err="1"/>
              <a:t>Tambahkan</a:t>
            </a:r>
            <a:r>
              <a:rPr lang="en-US" dirty="0"/>
              <a:t> </a:t>
            </a:r>
            <a:r>
              <a:rPr lang="en-US" dirty="0" err="1"/>
              <a:t>kelipatan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yang lain.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4085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A58F6-15EE-47C4-B424-D3EE487DE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985D0-9CDE-4CC4-862C-859232E75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OBE 1: </a:t>
            </a:r>
            <a:r>
              <a:rPr lang="en-US" dirty="0" err="1"/>
              <a:t>Kalikan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B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2 (2B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  <a:p>
            <a:r>
              <a:rPr lang="en-US" dirty="0"/>
              <a:t>OBE 2: </a:t>
            </a:r>
            <a:r>
              <a:rPr lang="en-US" dirty="0" err="1"/>
              <a:t>Pertukarkan</a:t>
            </a:r>
            <a:r>
              <a:rPr lang="en-US" dirty="0"/>
              <a:t> B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B</a:t>
            </a:r>
            <a:r>
              <a:rPr lang="en-US" baseline="-25000" dirty="0"/>
              <a:t>3</a:t>
            </a:r>
            <a:r>
              <a:rPr lang="en-US" dirty="0"/>
              <a:t> (B</a:t>
            </a:r>
            <a:r>
              <a:rPr lang="en-US" baseline="-25000" dirty="0"/>
              <a:t>1</a:t>
            </a:r>
            <a:r>
              <a:rPr lang="en-US" dirty="0"/>
              <a:t>↔ B</a:t>
            </a:r>
            <a:r>
              <a:rPr lang="en-US" baseline="-25000" dirty="0"/>
              <a:t>3</a:t>
            </a:r>
            <a:r>
              <a:rPr lang="en-US" dirty="0"/>
              <a:t>)</a:t>
            </a:r>
          </a:p>
          <a:p>
            <a:r>
              <a:rPr lang="en-US" dirty="0"/>
              <a:t>OBE 3: </a:t>
            </a:r>
            <a:r>
              <a:rPr lang="en-US" dirty="0" err="1"/>
              <a:t>Tambahkan</a:t>
            </a:r>
            <a:r>
              <a:rPr lang="en-US" dirty="0"/>
              <a:t> 3B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B</a:t>
            </a:r>
            <a:r>
              <a:rPr lang="en-US" baseline="-25000" dirty="0"/>
              <a:t>2</a:t>
            </a:r>
            <a:r>
              <a:rPr lang="en-US" dirty="0"/>
              <a:t> (B</a:t>
            </a:r>
            <a:r>
              <a:rPr lang="en-US" baseline="-25000" dirty="0"/>
              <a:t>2</a:t>
            </a:r>
            <a:r>
              <a:rPr lang="en-US" dirty="0"/>
              <a:t> + 3B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12C1EA-E5A8-4020-BFC3-05940948EA58}"/>
                  </a:ext>
                </a:extLst>
              </p:cNvPr>
              <p:cNvSpPr txBox="1"/>
              <p:nvPr/>
            </p:nvSpPr>
            <p:spPr>
              <a:xfrm>
                <a:off x="566058" y="3429000"/>
                <a:ext cx="3526971" cy="11394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dirty="0"/>
                  <a:t>B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12C1EA-E5A8-4020-BFC3-05940948E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58" y="3429000"/>
                <a:ext cx="3526971" cy="1139414"/>
              </a:xfrm>
              <a:prstGeom prst="rect">
                <a:avLst/>
              </a:prstGeom>
              <a:blipFill>
                <a:blip r:embed="rId2"/>
                <a:stretch>
                  <a:fillRect l="-62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9566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D2EA1-E9B5-442A-B92A-6834EE533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EE39E-8C2A-4FEB-9847-CD3383C7A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613"/>
              </a:spcBef>
              <a:buClr>
                <a:srgbClr val="585858"/>
              </a:buClr>
            </a:pPr>
            <a:r>
              <a:rPr lang="en-US" altLang="en-US" dirty="0" err="1">
                <a:latin typeface="Verdana" panose="020B0604030504040204" pitchFamily="34" charset="0"/>
              </a:rPr>
              <a:t>Sifat</a:t>
            </a:r>
            <a:r>
              <a:rPr lang="en-US" altLang="en-US" dirty="0">
                <a:latin typeface="Verdana" panose="020B0604030504040204" pitchFamily="34" charset="0"/>
              </a:rPr>
              <a:t> </a:t>
            </a:r>
            <a:r>
              <a:rPr lang="en-US" altLang="en-US" dirty="0" err="1">
                <a:latin typeface="Verdana" panose="020B0604030504040204" pitchFamily="34" charset="0"/>
              </a:rPr>
              <a:t>Matriks</a:t>
            </a:r>
            <a:r>
              <a:rPr lang="en-US" altLang="en-US" dirty="0">
                <a:latin typeface="Verdana" panose="020B0604030504040204" pitchFamily="34" charset="0"/>
              </a:rPr>
              <a:t> </a:t>
            </a:r>
            <a:r>
              <a:rPr lang="en-US" altLang="en-US" dirty="0" err="1">
                <a:latin typeface="Verdana" panose="020B0604030504040204" pitchFamily="34" charset="0"/>
              </a:rPr>
              <a:t>hasil</a:t>
            </a:r>
            <a:r>
              <a:rPr lang="en-US" altLang="en-US" dirty="0">
                <a:latin typeface="Verdana" panose="020B0604030504040204" pitchFamily="34" charset="0"/>
              </a:rPr>
              <a:t> OBE	</a:t>
            </a:r>
          </a:p>
          <a:p>
            <a:pPr marL="971550" lvl="1" indent="-514350">
              <a:spcBef>
                <a:spcPts val="613"/>
              </a:spcBef>
              <a:buClr>
                <a:srgbClr val="585858"/>
              </a:buClr>
              <a:buFont typeface="+mj-lt"/>
              <a:buAutoNum type="arabicPeriod"/>
            </a:pPr>
            <a:r>
              <a:rPr lang="id-ID" altLang="en-US" dirty="0">
                <a:latin typeface="Verdana" panose="020B0604030504040204" pitchFamily="34" charset="0"/>
              </a:rPr>
              <a:t>Pada baris tak nol maka unsur tak nol pertama adalah 1(dinamakan  satu utama)</a:t>
            </a:r>
          </a:p>
          <a:p>
            <a:pPr marL="971550" lvl="1" indent="-514350">
              <a:spcBef>
                <a:spcPts val="600"/>
              </a:spcBef>
              <a:buClr>
                <a:srgbClr val="585858"/>
              </a:buClr>
              <a:buFont typeface="+mj-lt"/>
              <a:buAutoNum type="arabicPeriod"/>
            </a:pPr>
            <a:r>
              <a:rPr lang="id-ID" altLang="en-US" dirty="0">
                <a:latin typeface="Verdana" panose="020B0604030504040204" pitchFamily="34" charset="0"/>
              </a:rPr>
              <a:t>Pada baris yang berturutan, baris yang lebih rendah memuat satu  utama yang lebih ke kanan</a:t>
            </a:r>
          </a:p>
          <a:p>
            <a:pPr marL="971550" lvl="1" indent="-514350">
              <a:spcBef>
                <a:spcPts val="600"/>
              </a:spcBef>
              <a:buClr>
                <a:srgbClr val="585858"/>
              </a:buClr>
              <a:buFont typeface="+mj-lt"/>
              <a:buAutoNum type="arabicPeriod"/>
            </a:pPr>
            <a:r>
              <a:rPr lang="id-ID" altLang="en-US" dirty="0" err="1">
                <a:latin typeface="Verdana" panose="020B0604030504040204" pitchFamily="34" charset="0"/>
              </a:rPr>
              <a:t>Jikaada</a:t>
            </a:r>
            <a:r>
              <a:rPr lang="id-ID" altLang="en-US" dirty="0">
                <a:latin typeface="Verdana" panose="020B0604030504040204" pitchFamily="34" charset="0"/>
              </a:rPr>
              <a:t> baris nol maka baris tersebut diletakan pada baris yang</a:t>
            </a:r>
            <a:r>
              <a:rPr lang="en-US" altLang="en-US" dirty="0">
                <a:latin typeface="Verdana" panose="020B0604030504040204" pitchFamily="34" charset="0"/>
              </a:rPr>
              <a:t> </a:t>
            </a:r>
            <a:r>
              <a:rPr lang="id-ID" altLang="en-US" dirty="0">
                <a:latin typeface="Verdana" panose="020B0604030504040204" pitchFamily="34" charset="0"/>
              </a:rPr>
              <a:t>paling bawah</a:t>
            </a:r>
          </a:p>
          <a:p>
            <a:pPr marL="971550" lvl="1" indent="-514350">
              <a:spcBef>
                <a:spcPts val="600"/>
              </a:spcBef>
              <a:buClr>
                <a:srgbClr val="585858"/>
              </a:buClr>
              <a:buFont typeface="+mj-lt"/>
              <a:buAutoNum type="arabicPeriod"/>
            </a:pPr>
            <a:r>
              <a:rPr lang="id-ID" altLang="en-US" dirty="0">
                <a:latin typeface="Verdana" panose="020B0604030504040204" pitchFamily="34" charset="0"/>
              </a:rPr>
              <a:t>Pada kolom yang memuat unsur 1 utama, maka unsur yang lainnya  adalah 0</a:t>
            </a:r>
          </a:p>
          <a:p>
            <a:pPr>
              <a:spcBef>
                <a:spcPts val="588"/>
              </a:spcBef>
            </a:pPr>
            <a:r>
              <a:rPr lang="id-ID" altLang="en-US" dirty="0">
                <a:latin typeface="Verdana" panose="020B0604030504040204" pitchFamily="34" charset="0"/>
              </a:rPr>
              <a:t>Suatu matriks dinamakan </a:t>
            </a:r>
            <a:r>
              <a:rPr lang="id-ID" altLang="en-US" b="1" dirty="0">
                <a:latin typeface="Verdana" panose="020B0604030504040204" pitchFamily="34" charset="0"/>
              </a:rPr>
              <a:t>eselon baris </a:t>
            </a:r>
            <a:r>
              <a:rPr lang="id-ID" altLang="en-US" dirty="0">
                <a:latin typeface="Verdana" panose="020B0604030504040204" pitchFamily="34" charset="0"/>
              </a:rPr>
              <a:t>jika memenuhi sifat</a:t>
            </a:r>
            <a:r>
              <a:rPr lang="en-US" altLang="en-US" dirty="0">
                <a:latin typeface="Verdana" panose="020B0604030504040204" pitchFamily="34" charset="0"/>
              </a:rPr>
              <a:t> </a:t>
            </a:r>
            <a:r>
              <a:rPr lang="id-ID" altLang="en-US" b="1" dirty="0">
                <a:latin typeface="Verdana" panose="020B0604030504040204" pitchFamily="34" charset="0"/>
              </a:rPr>
              <a:t>1,2, dan 3 </a:t>
            </a:r>
            <a:r>
              <a:rPr lang="id-ID" altLang="en-US" dirty="0">
                <a:latin typeface="Verdana" panose="020B0604030504040204" pitchFamily="34" charset="0"/>
              </a:rPr>
              <a:t>(proses Eliminasi </a:t>
            </a:r>
            <a:r>
              <a:rPr lang="id-ID" altLang="en-US" dirty="0" err="1">
                <a:latin typeface="Verdana" panose="020B0604030504040204" pitchFamily="34" charset="0"/>
              </a:rPr>
              <a:t>Gauss</a:t>
            </a:r>
            <a:r>
              <a:rPr lang="id-ID" altLang="en-US" dirty="0">
                <a:latin typeface="Verdana" panose="020B0604030504040204" pitchFamily="34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id-ID" altLang="en-US" dirty="0">
                <a:latin typeface="Verdana" panose="020B0604030504040204" pitchFamily="34" charset="0"/>
              </a:rPr>
              <a:t>Suatu matriks dinamakan </a:t>
            </a:r>
            <a:r>
              <a:rPr lang="id-ID" altLang="en-US" b="1" dirty="0">
                <a:latin typeface="Verdana" panose="020B0604030504040204" pitchFamily="34" charset="0"/>
              </a:rPr>
              <a:t>eselon baris tereduksi </a:t>
            </a:r>
            <a:r>
              <a:rPr lang="id-ID" altLang="en-US" dirty="0">
                <a:latin typeface="Verdana" panose="020B0604030504040204" pitchFamily="34" charset="0"/>
              </a:rPr>
              <a:t>jika  memenuhi sifat </a:t>
            </a:r>
            <a:r>
              <a:rPr lang="id-ID" altLang="en-US" b="1" dirty="0">
                <a:latin typeface="Verdana" panose="020B0604030504040204" pitchFamily="34" charset="0"/>
              </a:rPr>
              <a:t>1,2,3, dan 4 </a:t>
            </a:r>
            <a:r>
              <a:rPr lang="id-ID" altLang="en-US" dirty="0">
                <a:latin typeface="Verdana" panose="020B0604030504040204" pitchFamily="34" charset="0"/>
              </a:rPr>
              <a:t>(proses Eliminasi </a:t>
            </a:r>
            <a:r>
              <a:rPr lang="id-ID" altLang="en-US" dirty="0" err="1">
                <a:latin typeface="Verdana" panose="020B0604030504040204" pitchFamily="34" charset="0"/>
              </a:rPr>
              <a:t>Gauss</a:t>
            </a:r>
            <a:r>
              <a:rPr lang="id-ID" altLang="en-US" dirty="0">
                <a:latin typeface="Verdana" panose="020B0604030504040204" pitchFamily="34" charset="0"/>
              </a:rPr>
              <a:t>-Jordan)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649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DDAC8-75E8-433D-90CB-370DC42D2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Notasi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4E6917B-F90A-43AD-8B0B-93849D62D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44938"/>
            <a:ext cx="8229600" cy="218122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Contoh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A8BBB24-1922-4358-9597-BA848181948C}"/>
                  </a:ext>
                </a:extLst>
              </p:cNvPr>
              <p:cNvSpPr/>
              <p:nvPr/>
            </p:nvSpPr>
            <p:spPr>
              <a:xfrm>
                <a:off x="1289477" y="4582772"/>
                <a:ext cx="6565045" cy="11128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&amp;2   3 4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&amp;−1 0 5</m:t>
                              </m:r>
                            </m:e>
                          </m:eqAr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;  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&amp;5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&amp;6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&amp;7</m:t>
                              </m:r>
                            </m:e>
                          </m:eqAr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54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A8BBB24-1922-4358-9597-BA84818194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477" y="4582772"/>
                <a:ext cx="6565045" cy="11128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E7D912FE-AA27-477A-BBD8-2A13A3B0B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834" y="1627187"/>
            <a:ext cx="448627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6273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317AF-693B-4010-BF1B-88FC2C720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98A47-7997-495F-B28D-F15ADC536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pc="-35" dirty="0" err="1">
                <a:latin typeface="Verdana"/>
                <a:cs typeface="Verdana"/>
              </a:rPr>
              <a:t>Tentukan</a:t>
            </a:r>
            <a:r>
              <a:rPr lang="en-US" spc="-35" dirty="0">
                <a:latin typeface="Verdana"/>
                <a:cs typeface="Verdana"/>
              </a:rPr>
              <a:t> </a:t>
            </a:r>
            <a:r>
              <a:rPr lang="en-US" spc="-5" dirty="0" err="1">
                <a:latin typeface="Verdana"/>
                <a:cs typeface="Verdana"/>
              </a:rPr>
              <a:t>matriks</a:t>
            </a:r>
            <a:r>
              <a:rPr lang="en-US" spc="-5" dirty="0">
                <a:latin typeface="Verdana"/>
                <a:cs typeface="Verdana"/>
              </a:rPr>
              <a:t> </a:t>
            </a:r>
            <a:r>
              <a:rPr lang="en-US" spc="-10" dirty="0" err="1">
                <a:latin typeface="Verdana"/>
                <a:cs typeface="Verdana"/>
              </a:rPr>
              <a:t>eselon</a:t>
            </a:r>
            <a:r>
              <a:rPr lang="en-US" spc="-10" dirty="0">
                <a:latin typeface="Verdana"/>
                <a:cs typeface="Verdana"/>
              </a:rPr>
              <a:t> </a:t>
            </a:r>
            <a:r>
              <a:rPr lang="en-US" spc="-5" dirty="0" err="1">
                <a:latin typeface="Verdana"/>
                <a:cs typeface="Verdana"/>
              </a:rPr>
              <a:t>baris</a:t>
            </a:r>
            <a:r>
              <a:rPr lang="en-US" spc="-5" dirty="0">
                <a:latin typeface="Verdana"/>
                <a:cs typeface="Verdana"/>
              </a:rPr>
              <a:t> </a:t>
            </a:r>
            <a:r>
              <a:rPr lang="en-US" spc="-5" dirty="0" err="1">
                <a:latin typeface="Verdana"/>
                <a:cs typeface="Verdana"/>
              </a:rPr>
              <a:t>tereduksi</a:t>
            </a:r>
            <a:r>
              <a:rPr lang="en-US" spc="150" dirty="0">
                <a:latin typeface="Verdana"/>
                <a:cs typeface="Verdana"/>
              </a:rPr>
              <a:t> </a:t>
            </a:r>
            <a:r>
              <a:rPr lang="en-US" spc="-5" dirty="0" err="1">
                <a:latin typeface="Verdana"/>
                <a:cs typeface="Verdana"/>
              </a:rPr>
              <a:t>dari</a:t>
            </a:r>
            <a:endParaRPr lang="en-US" dirty="0">
              <a:latin typeface="Verdana"/>
              <a:cs typeface="Verdana"/>
            </a:endParaRPr>
          </a:p>
          <a:p>
            <a:endParaRPr lang="en-US" dirty="0"/>
          </a:p>
        </p:txBody>
      </p:sp>
      <p:pic>
        <p:nvPicPr>
          <p:cNvPr id="4" name="Picture 15">
            <a:extLst>
              <a:ext uri="{FF2B5EF4-FFF2-40B4-BE49-F238E27FC236}">
                <a16:creationId xmlns:a16="http://schemas.microsoft.com/office/drawing/2014/main" id="{5FDE45FD-5121-4076-BF2B-4FD05580B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932" y="3146651"/>
            <a:ext cx="2790893" cy="1468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52629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4E668-AC31-4D43-A7E5-2EC851E4E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Jawab</a:t>
            </a:r>
            <a:endParaRPr lang="en-US" dirty="0"/>
          </a:p>
        </p:txBody>
      </p:sp>
      <p:pic>
        <p:nvPicPr>
          <p:cNvPr id="4" name="Picture 80">
            <a:extLst>
              <a:ext uri="{FF2B5EF4-FFF2-40B4-BE49-F238E27FC236}">
                <a16:creationId xmlns:a16="http://schemas.microsoft.com/office/drawing/2014/main" id="{BA9E9F4E-9F75-4127-9419-1F0CE9474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26" y="503533"/>
            <a:ext cx="4281259" cy="6079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5">
            <a:extLst>
              <a:ext uri="{FF2B5EF4-FFF2-40B4-BE49-F238E27FC236}">
                <a16:creationId xmlns:a16="http://schemas.microsoft.com/office/drawing/2014/main" id="{D25EE4DA-AC69-4A78-B59A-1529E8FE9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86" y="1637167"/>
            <a:ext cx="1990725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A0FB6F-209E-4677-BC1E-5F6E5EC95D07}"/>
              </a:ext>
            </a:extLst>
          </p:cNvPr>
          <p:cNvSpPr txBox="1"/>
          <p:nvPr/>
        </p:nvSpPr>
        <p:spPr>
          <a:xfrm>
            <a:off x="457200" y="4272677"/>
            <a:ext cx="33745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sedikit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(</a:t>
            </a:r>
            <a:r>
              <a:rPr lang="en-US" dirty="0" err="1"/>
              <a:t>kolom</a:t>
            </a:r>
            <a:r>
              <a:rPr lang="en-US" dirty="0"/>
              <a:t> 4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5681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9CC4AC-FFF2-436C-9690-5789F1C6C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Terimakasih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014C61-3292-4751-8048-A3D7C47CCF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294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959A5-5534-4B3F-8387-754FEA2AF5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Matriks</a:t>
            </a:r>
            <a:r>
              <a:rPr lang="en-US" dirty="0"/>
              <a:t> dan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Vektor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DD82AA-B631-49B2-9433-CC50985B2B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Invers </a:t>
            </a:r>
            <a:r>
              <a:rPr lang="en-US" dirty="0" err="1"/>
              <a:t>Matriks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2829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9B1EB-5CD9-4FC1-B705-05A40F41D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 </a:t>
            </a:r>
            <a:r>
              <a:rPr lang="en-US" dirty="0" err="1"/>
              <a:t>Matriks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85861B-FF30-4BF4-97F6-28B375AA51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000" dirty="0"/>
                  <a:t>Misal 𝐴 </a:t>
                </a:r>
                <a:r>
                  <a:rPr lang="en-US" sz="2000" dirty="0" err="1"/>
                  <a:t>adalah</a:t>
                </a:r>
                <a:r>
                  <a:rPr lang="en-US" sz="2000" dirty="0"/>
                  <a:t> </a:t>
                </a:r>
                <a:r>
                  <a:rPr lang="en-US" sz="2000" dirty="0" err="1"/>
                  <a:t>matriks</a:t>
                </a:r>
                <a:r>
                  <a:rPr lang="en-US" sz="2000" dirty="0"/>
                  <a:t> </a:t>
                </a:r>
                <a:r>
                  <a:rPr lang="en-US" sz="2000" dirty="0" err="1"/>
                  <a:t>bujur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sangkar</a:t>
                </a:r>
                <a:r>
                  <a:rPr lang="en-US" sz="2000" dirty="0"/>
                  <a:t>. 𝐵 </a:t>
                </a:r>
                <a:r>
                  <a:rPr lang="en-US" sz="2000" dirty="0" err="1"/>
                  <a:t>dinamakan</a:t>
                </a:r>
                <a:r>
                  <a:rPr lang="en-US" sz="2000" dirty="0"/>
                  <a:t> invers  </a:t>
                </a:r>
                <a:r>
                  <a:rPr lang="en-US" sz="2000" dirty="0" err="1"/>
                  <a:t>matriks</a:t>
                </a:r>
                <a:r>
                  <a:rPr lang="en-US" sz="2000" dirty="0"/>
                  <a:t> 𝐴 </a:t>
                </a:r>
                <a:r>
                  <a:rPr lang="en-US" sz="2000" dirty="0" err="1"/>
                  <a:t>jika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memenuhi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	𝐴𝐵 = 𝐼 </a:t>
                </a:r>
                <a:r>
                  <a:rPr lang="en-US" sz="2000" dirty="0" err="1"/>
                  <a:t>atau</a:t>
                </a:r>
                <a:r>
                  <a:rPr lang="en-US" sz="2000" dirty="0"/>
                  <a:t> 𝐵𝐴 = 𝐼</a:t>
                </a:r>
              </a:p>
              <a:p>
                <a:r>
                  <a:rPr lang="en-US" sz="2000" dirty="0" err="1"/>
                  <a:t>Sebaliknya</a:t>
                </a:r>
                <a:r>
                  <a:rPr lang="en-US" sz="2000" dirty="0"/>
                  <a:t>, 𝐴 juga </a:t>
                </a:r>
                <a:r>
                  <a:rPr lang="en-US" sz="2000" dirty="0" err="1"/>
                  <a:t>dinamakan</a:t>
                </a:r>
                <a:r>
                  <a:rPr lang="en-US" sz="2000" dirty="0"/>
                  <a:t> invers </a:t>
                </a:r>
                <a:r>
                  <a:rPr lang="en-US" sz="2000" dirty="0" err="1"/>
                  <a:t>dari</a:t>
                </a:r>
                <a:r>
                  <a:rPr lang="en-US" sz="2000" dirty="0"/>
                  <a:t>  𝐵. </a:t>
                </a:r>
                <a:r>
                  <a:rPr lang="en-US" sz="2000" dirty="0" err="1"/>
                  <a:t>Notasi</a:t>
                </a:r>
                <a:r>
                  <a:rPr lang="en-US" sz="2000" dirty="0"/>
                  <a:t> 𝐴 = 𝐵</a:t>
                </a:r>
                <a:r>
                  <a:rPr lang="en-US" sz="2000" baseline="30000" dirty="0"/>
                  <a:t>−1</a:t>
                </a:r>
              </a:p>
              <a:p>
                <a:r>
                  <a:rPr lang="en-US" sz="2000" dirty="0" err="1"/>
                  <a:t>Contoh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𝑑𝑎𝑛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	AB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	BA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85861B-FF30-4BF4-97F6-28B375AA51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77092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25B64-5552-4751-8F86-5818C73D9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Menentukan</a:t>
            </a:r>
            <a:r>
              <a:rPr lang="en-US" dirty="0"/>
              <a:t> Invers </a:t>
            </a:r>
            <a:r>
              <a:rPr lang="en-US" dirty="0" err="1"/>
              <a:t>matriks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C9C38-7668-4F6C-A112-C03AEEFA6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Augmented </a:t>
            </a: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bentuk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[A | I ]</a:t>
            </a:r>
          </a:p>
          <a:p>
            <a:r>
              <a:rPr lang="en-US" dirty="0" err="1"/>
              <a:t>Lakukan</a:t>
            </a:r>
            <a:r>
              <a:rPr lang="en-US" dirty="0"/>
              <a:t> OBE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terbentuk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[I | A</a:t>
            </a:r>
            <a:r>
              <a:rPr lang="en-US" baseline="30000" dirty="0"/>
              <a:t>-1</a:t>
            </a:r>
            <a:r>
              <a:rPr lang="en-US" dirty="0"/>
              <a:t>]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3223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16C30-014F-4F08-9296-8E3C7E457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FF0E00-05E9-4245-A286-3B6925CFEF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03400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Tentukan invers </a:t>
                </a:r>
                <a:r>
                  <a:rPr lang="en-US" dirty="0" err="1"/>
                  <a:t>dari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A=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FF0E00-05E9-4245-A286-3B6925CFEF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03400"/>
                <a:ext cx="8229600" cy="4525963"/>
              </a:xfrm>
              <a:blipFill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1466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D5D545-B610-4D36-9C5D-077E3D5526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551544"/>
                <a:ext cx="8229600" cy="557462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		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2                    </m:t>
                            </m:r>
                          </m:e>
                        </m:mr>
                        <m:mr>
                          <m:e/>
                        </m:mr>
                      </m:m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D5D545-B610-4D36-9C5D-077E3D5526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51544"/>
                <a:ext cx="8229600" cy="5574620"/>
              </a:xfrm>
              <a:blipFill>
                <a:blip r:embed="rId2"/>
                <a:stretch>
                  <a:fillRect t="-1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07257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D868-52B4-42A1-B744-08BFCF7C8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8BE582-92AC-4790-8332-6D1E37C009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</a:t>
                </a:r>
                <a:r>
                  <a:rPr lang="en-US" baseline="-25000" dirty="0"/>
                  <a:t>2</a:t>
                </a:r>
                <a:r>
                  <a:rPr lang="en-US" dirty="0"/>
                  <a:t>-B</a:t>
                </a:r>
                <a:r>
                  <a:rPr lang="en-US" baseline="-25000" dirty="0"/>
                  <a:t>3</a:t>
                </a:r>
                <a:r>
                  <a:rPr lang="en-US" dirty="0"/>
                  <a:t> 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B</a:t>
                </a:r>
                <a:r>
                  <a:rPr lang="en-US" baseline="-25000" dirty="0"/>
                  <a:t>1</a:t>
                </a:r>
                <a:r>
                  <a:rPr lang="en-US" dirty="0"/>
                  <a:t>-B</a:t>
                </a:r>
                <a:r>
                  <a:rPr lang="en-US" baseline="-25000" dirty="0"/>
                  <a:t>2</a:t>
                </a:r>
                <a:r>
                  <a:rPr lang="en-US" dirty="0"/>
                  <a:t> 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8BE582-92AC-4790-8332-6D1E37C009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24605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AD191-3AEE-47F2-842F-2D7B3EE0B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Jadi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ED754C-C4D2-40FA-BEAF-6731F98C06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A=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</a:t>
                </a:r>
                <a:r>
                  <a:rPr lang="en-US" baseline="30000" dirty="0"/>
                  <a:t>-1</a:t>
                </a:r>
                <a:r>
                  <a:rPr lang="en-US" dirty="0"/>
                  <a:t> = 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ED754C-C4D2-40FA-BEAF-6731F98C06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4489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06857-8C5D-4C0D-8BF2-716331E71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Kesamaan</a:t>
            </a:r>
            <a:r>
              <a:rPr lang="en-US" dirty="0"/>
              <a:t> </a:t>
            </a:r>
            <a:r>
              <a:rPr lang="en-US" dirty="0" err="1"/>
              <a:t>Matriks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CD25F-B174-49CA-89D8-4122DC5D1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863"/>
              </a:lnSpc>
              <a:spcBef>
                <a:spcPts val="100"/>
              </a:spcBef>
            </a:pPr>
            <a:r>
              <a:rPr lang="id-ID" altLang="en-US" dirty="0">
                <a:latin typeface="Verdana" panose="020B0604030504040204" pitchFamily="34" charset="0"/>
              </a:rPr>
              <a:t>Misal terdapat dua buah matriks berukuran sama</a:t>
            </a:r>
            <a:r>
              <a:rPr lang="en-US" altLang="en-US" dirty="0">
                <a:latin typeface="Verdana" panose="020B0604030504040204" pitchFamily="34" charset="0"/>
              </a:rPr>
              <a:t> </a:t>
            </a:r>
            <a:r>
              <a:rPr lang="id-ID" altLang="en-US" dirty="0">
                <a:latin typeface="DejaVu Sans" pitchFamily="34" charset="0"/>
              </a:rPr>
              <a:t>𝐴 </a:t>
            </a:r>
            <a:r>
              <a:rPr lang="id-ID" altLang="en-US" dirty="0">
                <a:latin typeface="Verdana" panose="020B0604030504040204" pitchFamily="34" charset="0"/>
              </a:rPr>
              <a:t>dan </a:t>
            </a:r>
            <a:r>
              <a:rPr lang="id-ID" altLang="en-US" dirty="0">
                <a:latin typeface="DejaVu Sans" pitchFamily="34" charset="0"/>
              </a:rPr>
              <a:t>𝐵</a:t>
            </a:r>
            <a:r>
              <a:rPr lang="id-ID" altLang="en-US" dirty="0">
                <a:latin typeface="Verdana" panose="020B0604030504040204" pitchFamily="34" charset="0"/>
              </a:rPr>
              <a:t>. Matriks </a:t>
            </a:r>
            <a:r>
              <a:rPr lang="id-ID" altLang="en-US" dirty="0">
                <a:latin typeface="DejaVu Sans" pitchFamily="34" charset="0"/>
              </a:rPr>
              <a:t>𝐴 </a:t>
            </a:r>
            <a:r>
              <a:rPr lang="id-ID" altLang="en-US" dirty="0">
                <a:latin typeface="Verdana" panose="020B0604030504040204" pitchFamily="34" charset="0"/>
              </a:rPr>
              <a:t>dikatakan sama dengan  matriks </a:t>
            </a:r>
            <a:r>
              <a:rPr lang="id-ID" altLang="en-US" dirty="0">
                <a:latin typeface="DejaVu Sans" pitchFamily="34" charset="0"/>
              </a:rPr>
              <a:t>𝐵 </a:t>
            </a:r>
            <a:r>
              <a:rPr lang="id-ID" altLang="en-US" dirty="0">
                <a:latin typeface="Verdana" panose="020B0604030504040204" pitchFamily="34" charset="0"/>
              </a:rPr>
              <a:t>(</a:t>
            </a:r>
            <a:r>
              <a:rPr lang="id-ID" altLang="en-US" dirty="0">
                <a:latin typeface="DejaVu Sans" pitchFamily="34" charset="0"/>
              </a:rPr>
              <a:t>𝐴 = 𝐵</a:t>
            </a:r>
            <a:r>
              <a:rPr lang="id-ID" altLang="en-US" dirty="0">
                <a:latin typeface="Verdana" panose="020B0604030504040204" pitchFamily="34" charset="0"/>
              </a:rPr>
              <a:t>) jika</a:t>
            </a:r>
            <a:r>
              <a:rPr lang="en-US" altLang="en-US" dirty="0">
                <a:latin typeface="Verdana" panose="020B0604030504040204" pitchFamily="34" charset="0"/>
              </a:rPr>
              <a:t> </a:t>
            </a:r>
            <a:r>
              <a:rPr lang="id-ID" altLang="en-US" dirty="0">
                <a:latin typeface="Verdana" panose="020B0604030504040204" pitchFamily="34" charset="0"/>
              </a:rPr>
              <a:t>setiap unsur dari matriksnya sama(</a:t>
            </a:r>
            <a:r>
              <a:rPr lang="id-ID" altLang="en-US" dirty="0">
                <a:latin typeface="DejaVu Sans" pitchFamily="34" charset="0"/>
              </a:rPr>
              <a:t>𝑎</a:t>
            </a:r>
            <a:r>
              <a:rPr lang="id-ID" altLang="en-US" sz="3600" baseline="-16000" dirty="0">
                <a:latin typeface="DejaVu Sans" pitchFamily="34" charset="0"/>
              </a:rPr>
              <a:t>𝑖𝑗  </a:t>
            </a:r>
            <a:r>
              <a:rPr lang="id-ID" altLang="en-US" dirty="0">
                <a:latin typeface="DejaVu Sans" pitchFamily="34" charset="0"/>
              </a:rPr>
              <a:t>= 𝑏</a:t>
            </a:r>
            <a:r>
              <a:rPr lang="id-ID" altLang="en-US" sz="3600" baseline="-16000" dirty="0">
                <a:latin typeface="DejaVu Sans" pitchFamily="34" charset="0"/>
              </a:rPr>
              <a:t>𝑖𝑗</a:t>
            </a:r>
            <a:r>
              <a:rPr lang="en-US" altLang="en-US" sz="3600" baseline="-16000" dirty="0">
                <a:latin typeface="DejaVu Sans" pitchFamily="34" charset="0"/>
              </a:rPr>
              <a:t> </a:t>
            </a:r>
            <a:r>
              <a:rPr lang="id-ID" altLang="en-US" dirty="0">
                <a:latin typeface="Verdana" panose="020B0604030504040204" pitchFamily="34" charset="0"/>
              </a:rPr>
              <a:t>untuk setiap </a:t>
            </a:r>
            <a:r>
              <a:rPr lang="id-ID" altLang="en-US" dirty="0">
                <a:latin typeface="DejaVu Sans" pitchFamily="34" charset="0"/>
              </a:rPr>
              <a:t>𝑖 </a:t>
            </a:r>
            <a:r>
              <a:rPr lang="id-ID" altLang="en-US" dirty="0">
                <a:latin typeface="Verdana" panose="020B0604030504040204" pitchFamily="34" charset="0"/>
              </a:rPr>
              <a:t>dan </a:t>
            </a:r>
            <a:r>
              <a:rPr lang="id-ID" altLang="en-US" dirty="0">
                <a:latin typeface="DejaVu Sans" pitchFamily="34" charset="0"/>
              </a:rPr>
              <a:t>𝑗</a:t>
            </a:r>
            <a:r>
              <a:rPr lang="id-ID" altLang="en-US" dirty="0">
                <a:latin typeface="Verdana" panose="020B0604030504040204" pitchFamily="34" charset="0"/>
              </a:rPr>
              <a:t>)</a:t>
            </a:r>
            <a:endParaRPr lang="en-US" altLang="en-US" dirty="0">
              <a:latin typeface="Verdana" panose="020B0604030504040204" pitchFamily="34" charset="0"/>
            </a:endParaRPr>
          </a:p>
          <a:p>
            <a:pPr>
              <a:lnSpc>
                <a:spcPts val="2863"/>
              </a:lnSpc>
              <a:spcBef>
                <a:spcPts val="100"/>
              </a:spcBef>
            </a:pPr>
            <a:r>
              <a:rPr lang="en-US" altLang="en-US" dirty="0" err="1">
                <a:latin typeface="Verdana" panose="020B0604030504040204" pitchFamily="34" charset="0"/>
              </a:rPr>
              <a:t>Contoh</a:t>
            </a:r>
            <a:endParaRPr lang="id-ID" altLang="en-US" dirty="0"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CFC9A6A-79BE-45DB-9FCF-325C7CF2A6A7}"/>
                  </a:ext>
                </a:extLst>
              </p:cNvPr>
              <p:cNvSpPr/>
              <p:nvPr/>
            </p:nvSpPr>
            <p:spPr>
              <a:xfrm>
                <a:off x="851728" y="4880934"/>
                <a:ext cx="5476819" cy="753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2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  3 4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&amp;−1 0 5</m:t>
                              </m:r>
                            </m:e>
                          </m:eqAr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 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3 4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&amp;−1 0 5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CFC9A6A-79BE-45DB-9FCF-325C7CF2A6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28" y="4880934"/>
                <a:ext cx="5476819" cy="7537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96621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98ECE-2224-4E2B-B5FD-28E12768E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 dirty="0"/>
              <a:t>sifat-sifat matriks </a:t>
            </a:r>
            <a:r>
              <a:rPr lang="id-ID" altLang="en-US" dirty="0" err="1"/>
              <a:t>invers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06545-74F1-4029-929E-B1997F7FC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5"/>
              </a:spcBef>
            </a:pPr>
            <a:endParaRPr lang="id-ID" altLang="en-U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id-ID" alt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en-US" sz="28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id-ID" altLang="en-US" sz="2800" baseline="2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-1</a:t>
            </a:r>
            <a:r>
              <a:rPr lang="id-ID" alt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id-ID" altLang="en-US" sz="2800" baseline="2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-1 </a:t>
            </a:r>
            <a:r>
              <a:rPr lang="id-ID" alt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 </a:t>
            </a:r>
            <a:r>
              <a:rPr lang="id-ID" altLang="en-US" sz="28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endParaRPr lang="id-ID" altLang="en-U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45000"/>
              </a:lnSpc>
            </a:pPr>
            <a:r>
              <a:rPr lang="id-ID" alt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Jika </a:t>
            </a:r>
            <a:r>
              <a:rPr lang="id-ID" altLang="en-US" sz="28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id-ID" alt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id-ID" altLang="en-US" sz="28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 </a:t>
            </a:r>
            <a:r>
              <a:rPr lang="id-ID" alt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dapat dibalik atau memiliki </a:t>
            </a:r>
            <a:r>
              <a:rPr lang="id-ID" altLang="en-US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invers</a:t>
            </a:r>
            <a:r>
              <a:rPr lang="id-ID" alt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maka	(</a:t>
            </a:r>
            <a:r>
              <a:rPr lang="id-ID" altLang="en-US" sz="28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</a:t>
            </a:r>
            <a:r>
              <a:rPr lang="id-ID" alt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id-ID" altLang="en-US" sz="2800" baseline="2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-1 </a:t>
            </a:r>
            <a:r>
              <a:rPr lang="id-ID" alt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 </a:t>
            </a:r>
            <a:r>
              <a:rPr lang="id-ID" altLang="en-US" sz="28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id-ID" altLang="en-US" sz="2800" baseline="2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-1 </a:t>
            </a:r>
            <a:r>
              <a:rPr lang="id-ID" altLang="en-US" sz="28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id-ID" altLang="en-US" sz="2800" baseline="2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-1</a:t>
            </a:r>
            <a:endParaRPr lang="en-US" altLang="en-US" sz="2800" baseline="24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45000"/>
              </a:lnSpc>
            </a:pPr>
            <a:endParaRPr lang="id-ID" altLang="en-US" sz="2800" baseline="24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664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5E590-73C6-4EDE-A0F3-383255251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Latihan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772DB-8340-4E28-964C-86D63F6028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732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07ECF5-EDF1-455E-93A6-1483BC1A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r>
              <a:rPr lang="en-US" dirty="0"/>
              <a:t>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F978807-2DA2-4659-8D46-F23F376F42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7638"/>
                <a:ext cx="8229600" cy="452596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800" dirty="0" err="1"/>
                  <a:t>Diketahui</a:t>
                </a: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𝑑𝑎𝑛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 err="1"/>
                  <a:t>Tentukan</a:t>
                </a:r>
                <a:endParaRPr lang="en-US" sz="2800" dirty="0"/>
              </a:p>
              <a:p>
                <a:pPr marL="514350" indent="-514350">
                  <a:buAutoNum type="arabicPeriod"/>
                </a:pPr>
                <a:r>
                  <a:rPr lang="en-US" sz="2800" dirty="0"/>
                  <a:t>AB</a:t>
                </a:r>
              </a:p>
              <a:p>
                <a:pPr marL="514350" indent="-514350">
                  <a:buAutoNum type="arabicPeriod"/>
                </a:pPr>
                <a:r>
                  <a:rPr lang="en-US" sz="2800" dirty="0"/>
                  <a:t>3CD</a:t>
                </a:r>
              </a:p>
              <a:p>
                <a:pPr marL="514350" indent="-514350">
                  <a:buAutoNum type="arabicPeriod"/>
                </a:pPr>
                <a:r>
                  <a:rPr lang="en-US" sz="2800" dirty="0"/>
                  <a:t>(AB)C</a:t>
                </a:r>
              </a:p>
              <a:p>
                <a:pPr marL="514350" indent="-514350">
                  <a:buAutoNum type="arabicPeriod"/>
                </a:pPr>
                <a:r>
                  <a:rPr lang="en-US" sz="2800" dirty="0"/>
                  <a:t>(4B)C+2C</a:t>
                </a:r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F978807-2DA2-4659-8D46-F23F376F42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7638"/>
                <a:ext cx="8229600" cy="4525963"/>
              </a:xfrm>
              <a:blipFill>
                <a:blip r:embed="rId2"/>
                <a:stretch>
                  <a:fillRect l="-1333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01165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6D357-9CFE-42D4-85B8-D611DDABD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r>
              <a:rPr lang="en-US" dirty="0"/>
              <a:t>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2D16C1-77A9-451D-A49D-E175EDF8AD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Tentukan invers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r>
                  <a:rPr lang="en-US" dirty="0"/>
                  <a:t> P dan Q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dan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2D16C1-77A9-451D-A49D-E175EDF8AD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2134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91319-02B9-458D-B536-A1C892268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F93E2-7C5D-415C-B25E-FDBE9D211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a,b</a:t>
            </a:r>
            <a:r>
              <a:rPr lang="en-US" dirty="0"/>
              <a:t>, dan c agar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sama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B117B44-0481-44A4-940D-45925F343A94}"/>
                  </a:ext>
                </a:extLst>
              </p:cNvPr>
              <p:cNvSpPr/>
              <p:nvPr/>
            </p:nvSpPr>
            <p:spPr>
              <a:xfrm>
                <a:off x="2517438" y="2622354"/>
                <a:ext cx="4397166" cy="1444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6−</m:t>
                            </m:r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eqArr>
                      </m:e>
                    </m:d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     dan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+3</m:t>
                            </m:r>
                          </m:e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+5</m:t>
                            </m:r>
                          </m:e>
                        </m:eqArr>
                      </m:e>
                    </m:d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B117B44-0481-44A4-940D-45925F343A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438" y="2622354"/>
                <a:ext cx="4397166" cy="14444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2592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E68E3-B803-4889-A38D-33870E336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 –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matriks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CC313-D07A-4229-8F11-6AC51D86B9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04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A207AE-4DA8-4EA7-93D9-4E1879D97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bujursangkar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1E6B3C-B34E-4921-AA97-327B39A0E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banyaknya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banyaknya</a:t>
            </a:r>
            <a:r>
              <a:rPr lang="en-US" dirty="0"/>
              <a:t> </a:t>
            </a:r>
            <a:r>
              <a:rPr lang="en-US" dirty="0" err="1"/>
              <a:t>kolom</a:t>
            </a:r>
            <a:endParaRPr lang="en-US" dirty="0"/>
          </a:p>
          <a:p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bujursangkar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diagonal </a:t>
            </a:r>
            <a:r>
              <a:rPr lang="en-US" dirty="0" err="1"/>
              <a:t>utama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0D83D0A-5EBA-4D27-B1E6-DD0D8DA120A4}"/>
                  </a:ext>
                </a:extLst>
              </p:cNvPr>
              <p:cNvSpPr/>
              <p:nvPr/>
            </p:nvSpPr>
            <p:spPr>
              <a:xfrm>
                <a:off x="4572000" y="4343400"/>
                <a:ext cx="2516522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54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0D83D0A-5EBA-4D27-B1E6-DD0D8DA120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343400"/>
                <a:ext cx="2516522" cy="11128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D2B0CE5-C023-45C4-8476-937E0136D0E6}"/>
                  </a:ext>
                </a:extLst>
              </p:cNvPr>
              <p:cNvSpPr/>
              <p:nvPr/>
            </p:nvSpPr>
            <p:spPr>
              <a:xfrm>
                <a:off x="1798218" y="4622675"/>
                <a:ext cx="1432765" cy="554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nor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D2B0CE5-C023-45C4-8476-937E0136D0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218" y="4622675"/>
                <a:ext cx="1432765" cy="5542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7640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D038-EFAE-4238-83A8-334A7F65E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Baris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AD6678-2993-4391-92E8-F2243A1265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b-NO" dirty="0"/>
                  <a:t>matriks yang terdiri dari satu baris</a:t>
                </a:r>
              </a:p>
              <a:p>
                <a:pPr marL="0" indent="0">
                  <a:buNone/>
                </a:pPr>
                <a:endParaRPr lang="nb-NO" dirty="0"/>
              </a:p>
              <a:p>
                <a:pPr marL="0" indent="0">
                  <a:buNone/>
                </a:pPr>
                <a:r>
                  <a:rPr lang="pt-BR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AD6678-2993-4391-92E8-F2243A1265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4734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3AB04-ADC8-428E-BE53-0D244FA9B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Kolom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7E2924-6086-4126-8A8E-205573C156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b-NO" dirty="0"/>
                  <a:t>matriks yang terdiri dari satu kolom</a:t>
                </a:r>
              </a:p>
              <a:p>
                <a:pPr marL="0" indent="0">
                  <a:buNone/>
                </a:pPr>
                <a:r>
                  <a:rPr lang="nb-NO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7E2924-6086-4126-8A8E-205573C156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738438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Default" id="{44441749-2E53-4A60-950F-09B9B2C9B946}" vid="{9411E6F5-A9BE-46FF-962E-A7137705ACA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 Default</Template>
  <TotalTime>353</TotalTime>
  <Words>683</Words>
  <Application>Microsoft Office PowerPoint</Application>
  <PresentationFormat>On-screen Show (4:3)</PresentationFormat>
  <Paragraphs>187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Cambria Math</vt:lpstr>
      <vt:lpstr>DejaVu Sans</vt:lpstr>
      <vt:lpstr>Verdana</vt:lpstr>
      <vt:lpstr>Wingdings</vt:lpstr>
      <vt:lpstr>Theme Default</vt:lpstr>
      <vt:lpstr>Matriks dan Ruang Vektor</vt:lpstr>
      <vt:lpstr>Materi</vt:lpstr>
      <vt:lpstr>Notasi</vt:lpstr>
      <vt:lpstr>Kesamaan Matriks</vt:lpstr>
      <vt:lpstr>Latihan</vt:lpstr>
      <vt:lpstr>Jenis –jenis matriks</vt:lpstr>
      <vt:lpstr>Matriks bujursangkar</vt:lpstr>
      <vt:lpstr>Matriks Baris</vt:lpstr>
      <vt:lpstr>Matriks Kolom</vt:lpstr>
      <vt:lpstr>Matriks Nol</vt:lpstr>
      <vt:lpstr>Matriks Diagonal</vt:lpstr>
      <vt:lpstr>Matriks Identitas</vt:lpstr>
      <vt:lpstr>Matriks Skalar</vt:lpstr>
      <vt:lpstr>Matriks segitiga</vt:lpstr>
      <vt:lpstr>Matriks Transpose</vt:lpstr>
      <vt:lpstr>Matriks simetri</vt:lpstr>
      <vt:lpstr>Matriks tegak</vt:lpstr>
      <vt:lpstr>Matriks datar</vt:lpstr>
      <vt:lpstr>Terimakasih</vt:lpstr>
      <vt:lpstr>Matriks dan Ruang Vektor</vt:lpstr>
      <vt:lpstr>Materi</vt:lpstr>
      <vt:lpstr>Penjumlahan Matriks</vt:lpstr>
      <vt:lpstr>Pengurangan Matriks</vt:lpstr>
      <vt:lpstr>Perkalian skalar matriks</vt:lpstr>
      <vt:lpstr>Perkalian matriks dengan matriks</vt:lpstr>
      <vt:lpstr>Latihan</vt:lpstr>
      <vt:lpstr>Operasi Baris Elementer (OBE)</vt:lpstr>
      <vt:lpstr>Contoh</vt:lpstr>
      <vt:lpstr>PowerPoint Presentation</vt:lpstr>
      <vt:lpstr>Latihan</vt:lpstr>
      <vt:lpstr>Jawab</vt:lpstr>
      <vt:lpstr>Terimakasih</vt:lpstr>
      <vt:lpstr>Matriks dan Ruang Vektor</vt:lpstr>
      <vt:lpstr>Invers Matriks</vt:lpstr>
      <vt:lpstr>Menentukan Invers matriks</vt:lpstr>
      <vt:lpstr>Contoh</vt:lpstr>
      <vt:lpstr>PowerPoint Presentation</vt:lpstr>
      <vt:lpstr>PowerPoint Presentation</vt:lpstr>
      <vt:lpstr>Jadi</vt:lpstr>
      <vt:lpstr>sifat-sifat matriks invers</vt:lpstr>
      <vt:lpstr>Berbagai Latihan</vt:lpstr>
      <vt:lpstr>Latihan 1</vt:lpstr>
      <vt:lpstr>Latihan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Teori Bahasa dan Otomata</dc:title>
  <dc:creator>core</dc:creator>
  <cp:lastModifiedBy>core</cp:lastModifiedBy>
  <cp:revision>36</cp:revision>
  <dcterms:created xsi:type="dcterms:W3CDTF">2019-06-01T08:29:21Z</dcterms:created>
  <dcterms:modified xsi:type="dcterms:W3CDTF">2019-06-23T09:15:14Z</dcterms:modified>
</cp:coreProperties>
</file>