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8" r:id="rId14"/>
    <p:sldId id="269" r:id="rId15"/>
    <p:sldId id="274" r:id="rId16"/>
    <p:sldId id="273" r:id="rId17"/>
    <p:sldId id="270" r:id="rId18"/>
    <p:sldId id="271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Determinan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8A59-1E25-47FA-AE9F-D3E967AC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9271-E5D2-4F8A-BBC6-4E9D2BA0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80982"/>
          </a:xfrm>
        </p:spPr>
        <p:txBody>
          <a:bodyPr>
            <a:normAutofit/>
          </a:bodyPr>
          <a:lstStyle/>
          <a:p>
            <a:pPr>
              <a:lnSpc>
                <a:spcPts val="2875"/>
              </a:lnSpc>
              <a:spcBef>
                <a:spcPts val="200"/>
              </a:spcBef>
            </a:pP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Menghitung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 dengan ekspansi kofaktor sepanjang baris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ke-</a:t>
            </a:r>
            <a:r>
              <a:rPr lang="id-ID" altLang="en-US" sz="2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 =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i1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i1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i2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i2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. . . +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id-ID" altLang="en-US" sz="2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endParaRPr lang="id-ID" altLang="en-US" sz="2800" baseline="-2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875"/>
              </a:lnSpc>
              <a:spcBef>
                <a:spcPts val="700"/>
              </a:spcBef>
            </a:pP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Menghitung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 dengan ekspansi kofaktor sepanjang  kolom 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ke-</a:t>
            </a:r>
            <a:r>
              <a:rPr lang="id-ID" altLang="en-US" sz="2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endParaRPr lang="id-ID" alt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id-ID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 =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1j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1j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2j </a:t>
            </a:r>
            <a:r>
              <a:rPr lang="id-ID" altLang="en-US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2j </a:t>
            </a:r>
            <a:r>
              <a:rPr lang="id-ID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. . . + </a:t>
            </a:r>
            <a:r>
              <a:rPr lang="id-ID" altLang="en-US" sz="2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800" baseline="-2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</a:t>
            </a:r>
            <a:r>
              <a:rPr lang="id-ID" altLang="en-US" sz="28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800" baseline="-2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jn</a:t>
            </a:r>
            <a:endParaRPr lang="id-ID" altLang="en-US" sz="2800" baseline="-2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57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A95E-0AF4-4A28-BE00-C1BB11A1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0A0A-C2AB-4226-ADB7-B3203521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ke-1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ke-2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017AC-6354-4B01-9354-D6931C91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30" y="274638"/>
            <a:ext cx="2553634" cy="1398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C24DE-903C-44CF-B9FC-BFC1D421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48" y="2251881"/>
            <a:ext cx="7637516" cy="997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73CFB-DC1C-4A5F-A47A-B7C1BE5E7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98" y="4056706"/>
            <a:ext cx="7017130" cy="8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A5B4-65C7-4BF6-854E-9966596B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780-17CD-4978-97CE-5BEF11E9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Misalkan </a:t>
            </a:r>
            <a:r>
              <a:rPr lang="id-ID" alt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d-ID" altLang="en-US" sz="2400" i="1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id-ID" altLang="en-US" sz="24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id-ID" altLang="en-US" sz="2400" i="1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id-ID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 </a:t>
            </a:r>
            <a:r>
              <a:rPr lang="id-ID" altLang="en-US" sz="2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d-ID" altLang="en-US" sz="2400" baseline="-2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ij</a:t>
            </a:r>
            <a:r>
              <a:rPr lang="id-ID" altLang="en-US" sz="2400" baseline="-2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adalah kofaktor </a:t>
            </a:r>
            <a:r>
              <a:rPr lang="id-ID" altLang="en-US" sz="2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aij</a:t>
            </a:r>
            <a:r>
              <a:rPr lang="id-ID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maka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berikut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14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dinamakan</a:t>
            </a:r>
            <a:r>
              <a:rPr lang="en-US" sz="2400" spc="14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kofaktor</a:t>
            </a:r>
            <a:r>
              <a:rPr lang="en-US" sz="2400" b="1" spc="-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</a:t>
            </a:r>
          </a:p>
          <a:p>
            <a:endParaRPr lang="en-US" sz="2400" spc="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spc="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spc="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spc="6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spcBef>
                <a:spcPts val="560"/>
              </a:spcBef>
              <a:spcAft>
                <a:spcPts val="0"/>
              </a:spcAft>
              <a:defRPr/>
            </a:pPr>
            <a:r>
              <a:rPr lang="en-US" sz="2400" spc="1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Transpos</a:t>
            </a:r>
            <a:r>
              <a:rPr lang="en-US" sz="2400" spc="1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9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</a:t>
            </a:r>
            <a:r>
              <a:rPr lang="en-US" sz="2400" spc="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13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400" spc="1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</a:t>
            </a:r>
            <a:r>
              <a:rPr lang="en-US" sz="2400" spc="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14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dinamakan</a:t>
            </a:r>
            <a:r>
              <a:rPr lang="en-US" sz="2400" spc="14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spc="-3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adjoin</a:t>
            </a:r>
            <a:r>
              <a:rPr lang="en-US" sz="2400" b="1" spc="43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spc="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spc="1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notasi</a:t>
            </a:r>
            <a:r>
              <a:rPr lang="en-US" sz="24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</a:t>
            </a:r>
            <a:r>
              <a:rPr lang="en-US" sz="24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 = </a:t>
            </a:r>
            <a:r>
              <a:rPr lang="en-US" sz="2400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i="1" spc="-1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4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1E35-D4E9-4605-959B-6042F78C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93" y="2418884"/>
            <a:ext cx="2847619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257-9EC0-47E9-9765-387969EB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6D87-5849-4CB5-8759-ECC2F252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Jika A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sembarang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matriks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bujursangkar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maka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det(A) = det(A</a:t>
                </a:r>
                <a:r>
                  <a:rPr lang="en-US" baseline="30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Jika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dan B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merupakan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matriks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bujursangkar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berukuran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sama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maka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det(A) det(B) = det(AB)</a:t>
                </a:r>
              </a:p>
              <a:p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Jika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mempunyai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invers </a:t>
                </a:r>
                <a:r>
                  <a:rPr lang="en-US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maka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b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det(A</a:t>
                </a:r>
                <a:r>
                  <a:rPr lang="en-US" baseline="30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-1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)= 1/ det(A)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6D87-5849-4CB5-8759-ECC2F252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75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C480-93FC-4A37-9E1F-EB5CBF3F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6A5CC-58FD-4473-9545-C4EE35BED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Tentukan Adjoin </a:t>
                </a:r>
                <a:r>
                  <a:rPr lang="en-US" dirty="0" err="1"/>
                  <a:t>dari</a:t>
                </a:r>
                <a:r>
                  <a:rPr lang="en-US" dirty="0"/>
                  <a:t>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6A5CC-58FD-4473-9545-C4EE35BED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29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737-2F3A-4628-AC76-2ADFAEF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93AE-9A64-4C17-865B-68B3EE50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AE71-E391-4E9F-B6E1-01F0DE6E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BERBAGAI 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58D1-496E-4B1A-8500-63AFBA916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609F-F9CC-46E9-8D17-207590E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F73C-A8C7-4EA7-8C17-29C63A850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Tentukan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meggunakan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sarrus</a:t>
                </a:r>
                <a:r>
                  <a:rPr lang="en-US" dirty="0"/>
                  <a:t>, OBE dan </a:t>
                </a:r>
                <a:r>
                  <a:rPr lang="en-US" dirty="0" err="1"/>
                  <a:t>ekspansi</a:t>
                </a:r>
                <a:r>
                  <a:rPr lang="en-US" dirty="0"/>
                  <a:t> </a:t>
                </a:r>
                <a:r>
                  <a:rPr lang="en-US" dirty="0" err="1"/>
                  <a:t>kofaktor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F73C-A8C7-4EA7-8C17-29C63A850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6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BF2A-D264-466E-87FE-516F0A69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46AE-6FAD-4F42-BD81-B7036DCA5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Diketahui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Tunjukkan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det(A) det(B)= det(AB)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46AE-6FAD-4F42-BD81-B7036DCA5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2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BA34-DC92-4888-AFC7-778ECAC8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282D1-538F-4652-BA7C-8BFCDED9A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Diketahui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k </a:t>
                </a:r>
                <a:r>
                  <a:rPr lang="en-US" dirty="0" err="1"/>
                  <a:t>jika</a:t>
                </a:r>
                <a:r>
                  <a:rPr lang="en-US" dirty="0"/>
                  <a:t> det(D)= 29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282D1-538F-4652-BA7C-8BFCDED9A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5C79-A513-4871-B65B-20E09E3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Permutasi dan Definisi Determinan Matriks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2903-1869-478B-BE3B-17B4F27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Permutasi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susunan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mungkin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dibuat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memperhatikan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urutan</a:t>
            </a:r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Permutasi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(1,2,3) : 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(1,2,3), (1,3,2),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(2,1,3),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(2,3,1),(3,1,2),(3,2,1)</a:t>
            </a:r>
          </a:p>
          <a:p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dalam Permutasi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Jika bilangan yang lebih besar mendahului bilangan  yang lebih kecil dalam urutan permutasi</a:t>
            </a:r>
            <a:endParaRPr lang="en-US" alt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Permutasi Genap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Jumlah </a:t>
            </a:r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genap  </a:t>
            </a:r>
            <a:endParaRPr lang="en-US" alt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Permutasi Ganjil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Jumlah </a:t>
            </a:r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Ganjil</a:t>
            </a:r>
            <a:endParaRPr lang="en-US" alt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Jumlah </a:t>
            </a:r>
            <a:r>
              <a:rPr lang="id-ID" altLang="en-US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pada permutasi dari {1, 2, 3}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(1,2,3)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 +  0 = 0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d-ID" altLang="en-US" sz="19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genap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(1,3,2)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 +  1 = 1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ganjil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(2,1,3)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+  0 = 1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1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ganjil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(2,3,1)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+  1 = 2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d-ID" altLang="en-US" sz="19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genap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(3,1,2)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+  0 = 2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d-ID" altLang="en-US" sz="19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genap</a:t>
            </a:r>
          </a:p>
          <a:p>
            <a:pPr lvl="1"/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(3,2,1) 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id-ID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+  1 = 3	</a:t>
            </a: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d-ID" altLang="en-US" sz="1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ganjil</a:t>
            </a:r>
          </a:p>
          <a:p>
            <a:pPr lvl="1"/>
            <a:endParaRPr lang="id-ID" alt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6D5D9-58EB-4AC5-9B9B-C24CCF195308}"/>
              </a:ext>
            </a:extLst>
          </p:cNvPr>
          <p:cNvSpPr/>
          <p:nvPr/>
        </p:nvSpPr>
        <p:spPr>
          <a:xfrm>
            <a:off x="5631543" y="4781621"/>
            <a:ext cx="3026229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fontAlgn="auto">
              <a:spcBef>
                <a:spcPts val="425"/>
              </a:spcBef>
              <a:spcAft>
                <a:spcPts val="0"/>
              </a:spcAft>
              <a:defRPr/>
            </a:pPr>
            <a:r>
              <a:rPr lang="en-US" spc="8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Contoh</a:t>
            </a: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(3,2,1)</a:t>
            </a:r>
          </a:p>
          <a:p>
            <a:pPr marL="298450" indent="-285750" fontAlgn="auto">
              <a:spcBef>
                <a:spcPts val="4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&gt;</a:t>
            </a:r>
            <a:r>
              <a:rPr lang="en-US" spc="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pc="14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b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b="1" spc="11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US" b="1" spc="114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bilangan</a:t>
            </a:r>
            <a:endParaRPr lang="en-US" spc="13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98450" indent="-285750" fontAlgn="auto">
              <a:spcBef>
                <a:spcPts val="4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&gt; </a:t>
            </a:r>
            <a:r>
              <a:rPr lang="en-US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br>
              <a:rPr lang="en-US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b="1" spc="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bilangan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E714-42CB-4C70-AFE4-BE82C250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9302-24D2-430D-83BB-A6D185E76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Diketahui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Gunakan</a:t>
                </a:r>
                <a:r>
                  <a:rPr lang="en-US" dirty="0"/>
                  <a:t> </a:t>
                </a:r>
                <a:r>
                  <a:rPr lang="en-US" dirty="0" err="1"/>
                  <a:t>pengaruh</a:t>
                </a:r>
                <a:r>
                  <a:rPr lang="en-US" dirty="0"/>
                  <a:t> OBE pada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9302-24D2-430D-83BB-A6D185E76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D6DE-30C9-484F-A940-D2BC51C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909C-0744-45CE-BD91-90954773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Diketahui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B=A</a:t>
                </a:r>
                <a:r>
                  <a:rPr lang="en-US" baseline="30000" dirty="0"/>
                  <a:t>-1 </a:t>
                </a:r>
                <a:r>
                  <a:rPr lang="en-US" dirty="0"/>
                  <a:t>dan A</a:t>
                </a:r>
                <a:r>
                  <a:rPr lang="en-US" baseline="30000" dirty="0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transpose </a:t>
                </a:r>
                <a:r>
                  <a:rPr lang="en-US" dirty="0" err="1"/>
                  <a:t>dari</a:t>
                </a:r>
                <a:r>
                  <a:rPr lang="en-US" dirty="0"/>
                  <a:t> A,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sifat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𝐴𝑇𝐵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909C-0744-45CE-BD91-90954773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FF4B-B500-462D-B235-CD2BDA10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Hasil kali </a:t>
            </a:r>
            <a:r>
              <a:rPr lang="en-US" dirty="0" err="1"/>
              <a:t>elementer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determinan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6992-BDB4-4A52-B573-AF78C789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id-ID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asilkali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buah unsur A tanpa  ada pengambilan unsur dari baris/kolom yang sama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575"/>
              </a:spcBef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 6 (3!) hasil kali elementer dari matriks A, yaitu: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575"/>
              </a:spcBef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575"/>
              </a:spcBef>
            </a:pPr>
            <a:endParaRPr lang="en-US" altLang="en-US" sz="2400" baseline="-2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575"/>
              </a:spcBef>
            </a:pPr>
            <a:endParaRPr lang="en-US" altLang="en-US" sz="2400" i="1" baseline="1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74F7D1-F3C1-4012-BD01-D1B9A4B68493}"/>
                  </a:ext>
                </a:extLst>
              </p:cNvPr>
              <p:cNvSpPr txBox="1"/>
              <p:nvPr/>
            </p:nvSpPr>
            <p:spPr>
              <a:xfrm>
                <a:off x="5109029" y="312210"/>
                <a:ext cx="4296228" cy="10678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74F7D1-F3C1-4012-BD01-D1B9A4B6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29" y="312210"/>
                <a:ext cx="4296228" cy="1067856"/>
              </a:xfrm>
              <a:prstGeom prst="rect">
                <a:avLst/>
              </a:prstGeom>
              <a:blipFill>
                <a:blip r:embed="rId2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8C9A-B733-49FE-A756-FED28DCC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62106"/>
              </p:ext>
            </p:extLst>
          </p:nvPr>
        </p:nvGraphicFramePr>
        <p:xfrm>
          <a:off x="827315" y="2734923"/>
          <a:ext cx="654594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28">
                  <a:extLst>
                    <a:ext uri="{9D8B030D-6E8A-4147-A177-3AD203B41FA5}">
                      <a16:colId xmlns:a16="http://schemas.microsoft.com/office/drawing/2014/main" val="3919892117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2478236000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991938710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360152054"/>
                    </a:ext>
                  </a:extLst>
                </a:gridCol>
                <a:gridCol w="2728685">
                  <a:extLst>
                    <a:ext uri="{9D8B030D-6E8A-4147-A177-3AD203B41FA5}">
                      <a16:colId xmlns:a16="http://schemas.microsoft.com/office/drawing/2014/main" val="2978908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Hasil x </a:t>
                      </a:r>
                      <a:r>
                        <a:rPr lang="en-US" dirty="0" err="1"/>
                        <a:t>elementer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Permutasi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Hasil x </a:t>
                      </a:r>
                      <a:r>
                        <a:rPr lang="en-US" dirty="0" err="1"/>
                        <a:t>elementer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bertanda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5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+ 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33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36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- 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3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- 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33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6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+ 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31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05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+ 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21</a:t>
                      </a:r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52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- 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22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2000" b="0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31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217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B11D62-CF6D-4D03-9B31-08DA2527FB19}"/>
              </a:ext>
            </a:extLst>
          </p:cNvPr>
          <p:cNvSpPr txBox="1"/>
          <p:nvPr/>
        </p:nvSpPr>
        <p:spPr>
          <a:xfrm>
            <a:off x="827315" y="5888011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Catatan</a:t>
            </a:r>
            <a:r>
              <a:rPr lang="en-US" dirty="0"/>
              <a:t> : </a:t>
            </a:r>
          </a:p>
          <a:p>
            <a:r>
              <a:rPr lang="en-US" dirty="0" err="1">
                <a:solidFill>
                  <a:srgbClr val="00B050"/>
                </a:solidFill>
              </a:rPr>
              <a:t>Genap</a:t>
            </a:r>
            <a:r>
              <a:rPr lang="en-US" dirty="0">
                <a:solidFill>
                  <a:srgbClr val="00B050"/>
                </a:solidFill>
              </a:rPr>
              <a:t> +</a:t>
            </a:r>
            <a:r>
              <a:rPr lang="en-US" dirty="0"/>
              <a:t> , </a:t>
            </a:r>
          </a:p>
          <a:p>
            <a:r>
              <a:rPr lang="en-US" dirty="0" err="1">
                <a:solidFill>
                  <a:srgbClr val="FF0000"/>
                </a:solidFill>
              </a:rPr>
              <a:t>Ganjil</a:t>
            </a:r>
            <a:r>
              <a:rPr lang="en-US" dirty="0">
                <a:solidFill>
                  <a:srgbClr val="FF0000"/>
                </a:solidFill>
              </a:rPr>
              <a:t>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1F0B5-1C06-4FC4-8723-3651AF31D404}"/>
              </a:ext>
            </a:extLst>
          </p:cNvPr>
          <p:cNvSpPr/>
          <p:nvPr/>
        </p:nvSpPr>
        <p:spPr>
          <a:xfrm>
            <a:off x="2452915" y="5887098"/>
            <a:ext cx="420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en-US" dirty="0">
                <a:latin typeface="Georgia" panose="02040502050405020303" pitchFamily="18" charset="0"/>
              </a:rPr>
              <a:t>determinan matriks</a:t>
            </a:r>
            <a:r>
              <a:rPr lang="en-US" altLang="en-US" dirty="0">
                <a:latin typeface="Georgia" panose="02040502050405020303" pitchFamily="18" charset="0"/>
              </a:rPr>
              <a:t> A = det(A) = |A| </a:t>
            </a:r>
            <a:r>
              <a:rPr lang="id-ID" altLang="en-US" dirty="0">
                <a:latin typeface="Georgia" panose="02040502050405020303" pitchFamily="18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r>
              <a:rPr lang="id-ID" altLang="en-US" dirty="0">
                <a:latin typeface="Georgia" panose="02040502050405020303" pitchFamily="18" charset="0"/>
              </a:rPr>
              <a:t>jumlah dari semua hasil kali  elementer bertanda matriks tersebut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85E9-FBE3-4119-BD5E-5FAFEE3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2 x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49272-304B-4BB8-A78A-BB74B0F7C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80" y="1712088"/>
            <a:ext cx="3721634" cy="10789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D131F0-1D38-4038-BEA2-63E3EDD505C4}"/>
                  </a:ext>
                </a:extLst>
              </p:cNvPr>
              <p:cNvSpPr txBox="1"/>
              <p:nvPr/>
            </p:nvSpPr>
            <p:spPr>
              <a:xfrm>
                <a:off x="638629" y="3085448"/>
                <a:ext cx="4852419" cy="1723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</a:rPr>
                  <a:t>Contoh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Diketahui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tentukan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|A| = (1x4) – (2x3) = 4-6 = -2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D131F0-1D38-4038-BEA2-63E3EDD50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9" y="3085448"/>
                <a:ext cx="4852419" cy="1723805"/>
              </a:xfrm>
              <a:prstGeom prst="rect">
                <a:avLst/>
              </a:prstGeom>
              <a:blipFill>
                <a:blip r:embed="rId3"/>
                <a:stretch>
                  <a:fillRect l="-3894" t="-5300" b="-9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F61E-E45D-44C3-BD21-E9C8263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determinan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A059-92E4-4476-BA05-8878A010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Sarrus</a:t>
            </a:r>
            <a:r>
              <a:rPr lang="en-US" dirty="0"/>
              <a:t>(</a:t>
            </a:r>
            <a:r>
              <a:rPr lang="en-US" dirty="0" err="1"/>
              <a:t>khusus</a:t>
            </a:r>
            <a:r>
              <a:rPr lang="en-US" dirty="0"/>
              <a:t>  3x3)</a:t>
            </a:r>
          </a:p>
          <a:p>
            <a:r>
              <a:rPr lang="en-US" dirty="0"/>
              <a:t>Cara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Elementer</a:t>
            </a:r>
            <a:endParaRPr lang="en-US" dirty="0"/>
          </a:p>
          <a:p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kofaktor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7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996F-A5CF-4815-94E6-EAE168F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Sarrus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0182F-277E-45B4-B1B3-2C5F9FB92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274639"/>
            <a:ext cx="4644571" cy="21856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19F45-272D-4DA3-99B8-A3D17F2D9E13}"/>
                  </a:ext>
                </a:extLst>
              </p:cNvPr>
              <p:cNvSpPr txBox="1"/>
              <p:nvPr/>
            </p:nvSpPr>
            <p:spPr>
              <a:xfrm>
                <a:off x="457200" y="1973532"/>
                <a:ext cx="4659802" cy="4433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Tentukan </a:t>
                </a:r>
                <a:r>
                  <a:rPr lang="en-US" sz="28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r>
                  <a:rPr lang="en-US" sz="2800" b="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eterminan</a:t>
                </a:r>
                <a:r>
                  <a:rPr lang="en-US" sz="2800" b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b="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dari</a:t>
                </a:r>
                <a:endParaRPr lang="en-US" sz="2800" b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Jawab</a:t>
                </a:r>
                <a:endParaRPr lang="en-US" sz="2800" dirty="0"/>
              </a:p>
              <a:p>
                <a:r>
                  <a:rPr lang="en-US" sz="2800" dirty="0"/>
                  <a:t>|A|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        </a:t>
                </a:r>
              </a:p>
              <a:p>
                <a:r>
                  <a:rPr lang="en-US" sz="2800" dirty="0"/>
                  <a:t>       = ( 54 +0 + 2) – (15+24+0)</a:t>
                </a:r>
              </a:p>
              <a:p>
                <a:r>
                  <a:rPr lang="en-US" sz="2800" dirty="0"/>
                  <a:t>       = 56 – 39 = 27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19F45-272D-4DA3-99B8-A3D17F2D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73532"/>
                <a:ext cx="4659802" cy="4433265"/>
              </a:xfrm>
              <a:prstGeom prst="rect">
                <a:avLst/>
              </a:prstGeom>
              <a:blipFill>
                <a:blip r:embed="rId3"/>
                <a:stretch>
                  <a:fillRect l="-4581" t="-2476" r="-3534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1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C259-8726-48C2-A958-39CFF073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Elementer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BB4F-6E22-4764-B8A4-7886209A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Operasi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menjadikan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segitiga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Perkalian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diagonal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utama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mendapatkan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d-ID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engaruh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OBE pada nilai determinan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suatu matriks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adalah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  <a:p>
            <a:pPr lvl="1">
              <a:spcBef>
                <a:spcPts val="575"/>
              </a:spcBef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Jika matriks B berasal dari matriks A dengan satu kali  pertukaran baris maka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(B) = - </a:t>
            </a: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</a:t>
            </a:r>
            <a:endParaRPr lang="en-US" alt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575"/>
              </a:spcBef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Jika matriks B berasal dari matriks A dengan  mengalikan satu baris dengan konstanta </a:t>
            </a:r>
            <a:r>
              <a:rPr lang="id-ID" alt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k, 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maka</a:t>
            </a:r>
            <a:b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(B) = </a:t>
            </a:r>
            <a:r>
              <a:rPr lang="id-ID" altLang="en-US" sz="2000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en-US" sz="2000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</a:t>
            </a:r>
            <a:endParaRPr lang="en-US" alt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575"/>
              </a:spcBef>
            </a:pP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Jika matriks B berasal dari matriks A dengan  perkalian sebuah baris dengan konstanta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 nol </a:t>
            </a:r>
            <a:r>
              <a:rPr lang="id-ID" alt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id-ID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lalu dijumlahkan pada baris lain  maka </a:t>
            </a: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(B) = </a:t>
            </a:r>
            <a:r>
              <a:rPr lang="id-ID" altLang="en-US" sz="2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lang="id-ID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(A)</a:t>
            </a:r>
          </a:p>
          <a:p>
            <a:pPr lvl="1">
              <a:spcBef>
                <a:spcPts val="575"/>
              </a:spcBef>
            </a:pPr>
            <a:endParaRPr lang="id-ID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81B0-6442-4FDF-946F-3AF9638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989E5-FE8A-44AE-AB10-B484EFD70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=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= 4  </a:t>
                </a:r>
                <a:r>
                  <a:rPr lang="en-US" sz="2400" i="1" dirty="0">
                    <a:solidFill>
                      <a:srgbClr val="FFC000"/>
                    </a:solidFill>
                  </a:rPr>
                  <a:t>(Hasil </a:t>
                </a:r>
                <a:r>
                  <a:rPr lang="en-US" sz="2400" i="1" dirty="0" err="1">
                    <a:solidFill>
                      <a:srgbClr val="FFC000"/>
                    </a:solidFill>
                  </a:rPr>
                  <a:t>perkalian</a:t>
                </a:r>
                <a:r>
                  <a:rPr lang="en-US" sz="2400" i="1" dirty="0">
                    <a:solidFill>
                      <a:srgbClr val="FFC000"/>
                    </a:solidFill>
                  </a:rPr>
                  <a:t> diagonal)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989E5-FE8A-44AE-AB10-B484EFD70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51C5860-2EE9-4035-8F87-D202F50090A7}"/>
              </a:ext>
            </a:extLst>
          </p:cNvPr>
          <p:cNvSpPr/>
          <p:nvPr/>
        </p:nvSpPr>
        <p:spPr>
          <a:xfrm>
            <a:off x="6111923" y="3002509"/>
            <a:ext cx="1364776" cy="42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&lt;-&gt; b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9CCF19-07CC-4ADB-9C2A-704E26DE52F1}"/>
                  </a:ext>
                </a:extLst>
              </p:cNvPr>
              <p:cNvSpPr/>
              <p:nvPr/>
            </p:nvSpPr>
            <p:spPr>
              <a:xfrm>
                <a:off x="5487416" y="115590"/>
                <a:ext cx="2960548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9CCF19-07CC-4ADB-9C2A-704E26DE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416" y="115590"/>
                <a:ext cx="2960548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8890EAE-7E9C-4CC6-A4C6-8DC34653B99D}"/>
              </a:ext>
            </a:extLst>
          </p:cNvPr>
          <p:cNvSpPr/>
          <p:nvPr/>
        </p:nvSpPr>
        <p:spPr>
          <a:xfrm>
            <a:off x="4176216" y="3009332"/>
            <a:ext cx="1364776" cy="42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-2b</a:t>
            </a:r>
            <a:r>
              <a:rPr lang="en-US" baseline="-25000" dirty="0"/>
              <a:t>1 </a:t>
            </a:r>
            <a:r>
              <a:rPr lang="en-US" dirty="0"/>
              <a:t>+ b</a:t>
            </a:r>
            <a:r>
              <a:rPr lang="en-US" baseline="-25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DBF88-8BEF-4893-9601-2D4023C32451}"/>
              </a:ext>
            </a:extLst>
          </p:cNvPr>
          <p:cNvSpPr/>
          <p:nvPr/>
        </p:nvSpPr>
        <p:spPr>
          <a:xfrm>
            <a:off x="2240509" y="3022980"/>
            <a:ext cx="1364776" cy="42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&lt;-&gt; b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FAC0F-5CC7-471C-9FEA-CB8CDC5F826D}"/>
              </a:ext>
            </a:extLst>
          </p:cNvPr>
          <p:cNvSpPr/>
          <p:nvPr/>
        </p:nvSpPr>
        <p:spPr>
          <a:xfrm>
            <a:off x="2240509" y="5399965"/>
            <a:ext cx="1364776" cy="42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  <a:r>
              <a:rPr lang="en-US" baseline="-25000" dirty="0"/>
              <a:t>2 </a:t>
            </a:r>
            <a:r>
              <a:rPr lang="en-US" dirty="0"/>
              <a:t>+ b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04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F93B-8E32-4942-B478-7314B0B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Kofaktor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BEDFD-5A4B-474F-A7A6-935E78FC9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/>
                  <a:t>Minor-</a:t>
                </a:r>
                <a:r>
                  <a:rPr lang="en-US" dirty="0" err="1"/>
                  <a:t>ij</a:t>
                </a:r>
                <a:r>
                  <a:rPr lang="en-US" dirty="0"/>
                  <a:t> </a:t>
                </a:r>
                <a:r>
                  <a:rPr lang="en-US" dirty="0" err="1"/>
                  <a:t>M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menghilangkan</a:t>
                </a:r>
                <a:r>
                  <a:rPr lang="en-US" dirty="0"/>
                  <a:t> </a:t>
                </a:r>
                <a:r>
                  <a:rPr lang="en-US" dirty="0" err="1"/>
                  <a:t>baris-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-</a:t>
                </a:r>
                <a:r>
                  <a:rPr lang="en-US" i="1" dirty="0"/>
                  <a:t>j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 	M</a:t>
                </a:r>
                <a:r>
                  <a:rPr lang="en-US" i="1" baseline="-25000" dirty="0"/>
                  <a:t>13</a:t>
                </a:r>
                <a:r>
                  <a:rPr lang="en-US" i="1" dirty="0"/>
                  <a:t>=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i="1" dirty="0"/>
              </a:p>
              <a:p>
                <a:pPr marL="53975" lvl="1" indent="0">
                  <a:buNone/>
                </a:pPr>
                <a:r>
                  <a:rPr lang="en-US" dirty="0"/>
                  <a:t>Cofactor-</a:t>
                </a:r>
                <a:r>
                  <a:rPr lang="en-US" dirty="0" err="1"/>
                  <a:t>ij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(-1)</a:t>
                </a:r>
                <a:r>
                  <a:rPr lang="en-US" baseline="30000" dirty="0" err="1"/>
                  <a:t>i+j</a:t>
                </a:r>
                <a:r>
                  <a:rPr lang="en-US" dirty="0"/>
                  <a:t> </a:t>
                </a:r>
                <a:r>
                  <a:rPr lang="en-US" dirty="0" err="1"/>
                  <a:t>M</a:t>
                </a:r>
                <a:r>
                  <a:rPr lang="en-US" baseline="-25000" dirty="0" err="1"/>
                  <a:t>ij</a:t>
                </a:r>
                <a:endParaRPr lang="en-US" i="1" baseline="-25000" dirty="0"/>
              </a:p>
              <a:p>
                <a:pPr marL="0" indent="0">
                  <a:buNone/>
                </a:pPr>
                <a:r>
                  <a:rPr lang="en-US" sz="2800" i="1" dirty="0"/>
                  <a:t>C</a:t>
                </a:r>
                <a:r>
                  <a:rPr lang="en-US" sz="2800" i="1" baseline="-25000" dirty="0"/>
                  <a:t>13</a:t>
                </a:r>
                <a:r>
                  <a:rPr lang="en-US" sz="2800" i="1" dirty="0"/>
                  <a:t>=  (-1)</a:t>
                </a:r>
                <a:r>
                  <a:rPr lang="en-US" sz="2800" i="1" baseline="30000" dirty="0"/>
                  <a:t>1+3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i="1" dirty="0"/>
                  <a:t>=2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BEDFD-5A4B-474F-A7A6-935E78FC9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BF10062-5E30-4130-A56F-08FCFD13EF7B}"/>
              </a:ext>
            </a:extLst>
          </p:cNvPr>
          <p:cNvSpPr/>
          <p:nvPr/>
        </p:nvSpPr>
        <p:spPr>
          <a:xfrm>
            <a:off x="1678675" y="2765378"/>
            <a:ext cx="1514901" cy="3463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7CC0-4AB4-4394-9C34-D09A90662C2C}"/>
              </a:ext>
            </a:extLst>
          </p:cNvPr>
          <p:cNvSpPr/>
          <p:nvPr/>
        </p:nvSpPr>
        <p:spPr>
          <a:xfrm>
            <a:off x="2784142" y="2765378"/>
            <a:ext cx="409433" cy="10969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02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610</TotalTime>
  <Words>627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Verdana</vt:lpstr>
      <vt:lpstr>Theme Default</vt:lpstr>
      <vt:lpstr>Matriks dan Ruang Vektor</vt:lpstr>
      <vt:lpstr>Permutasi dan Definisi Determinan Matriks</vt:lpstr>
      <vt:lpstr>Hasil kali elementer  dan determinan</vt:lpstr>
      <vt:lpstr>Determinan matriks 2 x 2</vt:lpstr>
      <vt:lpstr>Cara menghitung determinan</vt:lpstr>
      <vt:lpstr>Cara Sarrus</vt:lpstr>
      <vt:lpstr>Cara Operasi Baris Elementer</vt:lpstr>
      <vt:lpstr>Contoh</vt:lpstr>
      <vt:lpstr>Cara Ekspansi Kofaktor</vt:lpstr>
      <vt:lpstr>Cara Ekspansi Kofaktor (2)</vt:lpstr>
      <vt:lpstr>Contoh</vt:lpstr>
      <vt:lpstr>Adjoin</vt:lpstr>
      <vt:lpstr>Sifat terkait determinan matriks</vt:lpstr>
      <vt:lpstr>Latihan</vt:lpstr>
      <vt:lpstr>TERIMAKASIH</vt:lpstr>
      <vt:lpstr>BERBAGAI LATIHAN</vt:lpstr>
      <vt:lpstr>Latihan 1 </vt:lpstr>
      <vt:lpstr>Latihan 2</vt:lpstr>
      <vt:lpstr>Latihan 3</vt:lpstr>
      <vt:lpstr>Latihan 4</vt:lpstr>
      <vt:lpstr>Latihan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34</cp:revision>
  <dcterms:created xsi:type="dcterms:W3CDTF">2019-06-01T08:29:21Z</dcterms:created>
  <dcterms:modified xsi:type="dcterms:W3CDTF">2019-07-03T04:38:47Z</dcterms:modified>
</cp:coreProperties>
</file>