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8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142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4" Type="http://schemas.openxmlformats.org/officeDocument/2006/relationships/image" Target="../media/image12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 u="none"/>
            </a:lvl1pPr>
          </a:lstStyle>
          <a:p>
            <a:r>
              <a:rPr lang="en-US" dirty="0"/>
              <a:t>Click to edit Master title style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92107-C53B-4B9B-83D0-0211288FF7A1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D6D83-7356-4A76-AFE1-7401AF2F151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AutoShape 2" descr="https://www.sigarch.org/wp-content/uploads/2017/03/Welcome.jpg"/>
          <p:cNvSpPr>
            <a:spLocks noChangeAspect="1" noChangeArrowheads="1"/>
          </p:cNvSpPr>
          <p:nvPr/>
        </p:nvSpPr>
        <p:spPr bwMode="auto">
          <a:xfrm>
            <a:off x="155575" y="-2986088"/>
            <a:ext cx="8296275" cy="6229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64538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92107-C53B-4B9B-83D0-0211288FF7A1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D6D83-7356-4A76-AFE1-7401AF2F1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741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92107-C53B-4B9B-83D0-0211288FF7A1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D6D83-7356-4A76-AFE1-7401AF2F1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17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92107-C53B-4B9B-83D0-0211288FF7A1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D6D83-7356-4A76-AFE1-7401AF2F1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014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92107-C53B-4B9B-83D0-0211288FF7A1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D6D83-7356-4A76-AFE1-7401AF2F1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578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92107-C53B-4B9B-83D0-0211288FF7A1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D6D83-7356-4A76-AFE1-7401AF2F1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637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92107-C53B-4B9B-83D0-0211288FF7A1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D6D83-7356-4A76-AFE1-7401AF2F1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291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92107-C53B-4B9B-83D0-0211288FF7A1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D6D83-7356-4A76-AFE1-7401AF2F1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158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92107-C53B-4B9B-83D0-0211288FF7A1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D6D83-7356-4A76-AFE1-7401AF2F1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639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92107-C53B-4B9B-83D0-0211288FF7A1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D6D83-7356-4A76-AFE1-7401AF2F1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579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92107-C53B-4B9B-83D0-0211288FF7A1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D6D83-7356-4A76-AFE1-7401AF2F1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759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A92107-C53B-4B9B-83D0-0211288FF7A1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D6D83-7356-4A76-AFE1-7401AF2F151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" y="0"/>
            <a:ext cx="208546" cy="6858000"/>
          </a:xfrm>
          <a:prstGeom prst="rect">
            <a:avLst/>
          </a:prstGeom>
          <a:gradFill>
            <a:gsLst>
              <a:gs pos="0">
                <a:srgbClr val="A603AB"/>
              </a:gs>
              <a:gs pos="21001">
                <a:srgbClr val="0819FB"/>
              </a:gs>
              <a:gs pos="35001">
                <a:srgbClr val="1A8D48"/>
              </a:gs>
              <a:gs pos="52000">
                <a:srgbClr val="FFFF00"/>
              </a:gs>
              <a:gs pos="73000">
                <a:srgbClr val="EE3F17"/>
              </a:gs>
              <a:gs pos="88000">
                <a:srgbClr val="E81766"/>
              </a:gs>
              <a:gs pos="100000">
                <a:srgbClr val="A603AB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58824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u="sng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3.bin"/><Relationship Id="rId10" Type="http://schemas.openxmlformats.org/officeDocument/2006/relationships/image" Target="../media/image12.wmf"/><Relationship Id="rId4" Type="http://schemas.openxmlformats.org/officeDocument/2006/relationships/image" Target="../media/image9.wmf"/><Relationship Id="rId9" Type="http://schemas.openxmlformats.org/officeDocument/2006/relationships/oleObject" Target="../embeddings/oleObject5.bin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19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21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22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23.w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959A5-5534-4B3F-8387-754FEA2AF5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Matriks</a:t>
            </a:r>
            <a:r>
              <a:rPr lang="en-US" dirty="0"/>
              <a:t> dan </a:t>
            </a:r>
            <a:r>
              <a:rPr lang="en-US" dirty="0" err="1"/>
              <a:t>Ruang</a:t>
            </a:r>
            <a:r>
              <a:rPr lang="en-US" dirty="0"/>
              <a:t> </a:t>
            </a:r>
            <a:r>
              <a:rPr lang="en-US" dirty="0" err="1"/>
              <a:t>Vektor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DD82AA-B631-49B2-9433-CC50985B2B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0065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702050C8-D13A-49C2-A1AA-D89604B9E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altLang="en-US"/>
              <a:t>Jawab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96046-394F-4E29-BEF1-7F9078C94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 fontScale="77500" lnSpcReduction="20000"/>
          </a:bodyPr>
          <a:lstStyle/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id-ID" b="1" dirty="0"/>
              <a:t> Simetri (Aksioma 1)</a:t>
            </a:r>
            <a:endParaRPr lang="id-ID" dirty="0"/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id-ID" dirty="0"/>
              <a:t>	&lt;u,v&gt;  	= ad + cf	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id-ID" dirty="0"/>
              <a:t>		= da + fc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id-ID" dirty="0"/>
              <a:t>		= &lt;v,u&gt;			:. </a:t>
            </a:r>
            <a:r>
              <a:rPr lang="id-ID" u="sng" dirty="0"/>
              <a:t>(terpenuhi)</a:t>
            </a:r>
            <a:endParaRPr lang="id-ID" dirty="0"/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id-ID" dirty="0"/>
              <a:t> </a:t>
            </a:r>
            <a:endParaRPr lang="id-ID" b="1" dirty="0"/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id-ID" b="1" dirty="0"/>
              <a:t>Aditivitas (Aksioma 2)</a:t>
            </a:r>
            <a:endParaRPr lang="id-ID" dirty="0"/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id-ID" dirty="0"/>
              <a:t>Misalkan w = (g,h,i)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id-ID" dirty="0"/>
              <a:t>    &lt;u +v, w&gt;   	= ((a + d, b + e, c + f), (g,h,i))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id-ID" dirty="0"/>
              <a:t>		= (a + d)g + (c + f)i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id-ID" dirty="0"/>
              <a:t>	 	= (ag + ci) + (dg + fi)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id-ID" dirty="0"/>
              <a:t>		= &lt;u,w&gt; + &lt;v,w	:. </a:t>
            </a:r>
            <a:r>
              <a:rPr lang="id-ID" u="sng" dirty="0"/>
              <a:t>(terpenuhi)</a:t>
            </a:r>
            <a:endParaRPr lang="id-ID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61E2A163-3AC1-44A6-A414-AE48B97D0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altLang="en-US"/>
              <a:t>Jawab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EFAF2B-FA3E-403C-90D7-2817EFAC4D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450"/>
          </a:xfrm>
        </p:spPr>
        <p:txBody>
          <a:bodyPr rtlCol="0">
            <a:normAutofit fontScale="77500" lnSpcReduction="20000"/>
          </a:bodyPr>
          <a:lstStyle/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id-ID" b="1" dirty="0"/>
              <a:t>Homogenitas (Aksioma 3)</a:t>
            </a:r>
            <a:endParaRPr lang="id-ID" dirty="0"/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id-ID" dirty="0"/>
              <a:t>&lt;ku,v&gt;  	= (kad + kcf)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id-ID" dirty="0"/>
              <a:t>		= k(ad + cf)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id-ID" dirty="0"/>
              <a:t>		= k &lt;u,v&gt; 	:. </a:t>
            </a:r>
            <a:r>
              <a:rPr lang="id-ID" u="sng" dirty="0"/>
              <a:t>(terpenuhi)</a:t>
            </a:r>
            <a:endParaRPr lang="id-ID" dirty="0"/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id-ID" b="1" dirty="0"/>
              <a:t>Positivitas (Aksioma 4)</a:t>
            </a:r>
            <a:endParaRPr lang="id-ID" dirty="0"/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id-ID" dirty="0"/>
              <a:t>&lt;u,v&gt;  = (v.v) = (a</a:t>
            </a:r>
            <a:r>
              <a:rPr lang="id-ID" baseline="30000" dirty="0"/>
              <a:t>2</a:t>
            </a:r>
            <a:r>
              <a:rPr lang="id-ID" dirty="0"/>
              <a:t> + c</a:t>
            </a:r>
            <a:r>
              <a:rPr lang="id-ID" baseline="30000" dirty="0"/>
              <a:t>2</a:t>
            </a:r>
            <a:r>
              <a:rPr lang="id-ID" dirty="0"/>
              <a:t>) ≥0		(</a:t>
            </a:r>
            <a:r>
              <a:rPr lang="id-ID" u="sng" dirty="0"/>
              <a:t>terpenuhi)</a:t>
            </a:r>
            <a:endParaRPr lang="id-ID" dirty="0"/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id-ID" dirty="0"/>
              <a:t>Dan, &lt;v,v&gt; = (a</a:t>
            </a:r>
            <a:r>
              <a:rPr lang="id-ID" baseline="30000" dirty="0"/>
              <a:t>2</a:t>
            </a:r>
            <a:r>
              <a:rPr lang="id-ID" dirty="0"/>
              <a:t> + c</a:t>
            </a:r>
            <a:r>
              <a:rPr lang="id-ID" baseline="30000" dirty="0"/>
              <a:t>2</a:t>
            </a:r>
            <a:r>
              <a:rPr lang="id-ID" dirty="0"/>
              <a:t>) = 0 tidak selalu v =(0,0,0), 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id-ID" dirty="0"/>
              <a:t>karena nilai v =(0,b,0) dengan  b ≠0, maka nilai &lt;v,v&gt; = 0 </a:t>
            </a:r>
            <a:r>
              <a:rPr lang="id-ID" u="sng" dirty="0"/>
              <a:t> (tidak terpenuhi )</a:t>
            </a:r>
            <a:endParaRPr lang="id-ID" dirty="0"/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id-ID" dirty="0"/>
              <a:t>“Karena aksioma positivitas tidak terpenuhi, maka &lt;u,v&gt; = ad+ cf dengan dengan 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id-ID" dirty="0"/>
              <a:t>u = (a,b,c) dan v = (d,e,f) bukan merupakan hasil kali dalam”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F13C21E0-F894-49B4-9EEB-9C839CA2E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altLang="en-US"/>
              <a:t>Hasil kali dalam matriks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0DF2A7-33E3-4D01-8814-4BD6E9D67BF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blipFill rotWithShape="1">
            <a:blip r:embed="rId2"/>
            <a:stretch>
              <a:fillRect l="-1852" t="-1752" b="-1348"/>
            </a:stretch>
          </a:blipFill>
        </p:spPr>
        <p:txBody>
          <a:bodyPr/>
          <a:lstStyle/>
          <a:p>
            <a:r>
              <a:rPr lang="id-ID">
                <a:noFill/>
              </a:rPr>
              <a:t> 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5B0BA4BB-FA6A-4882-B783-9BF3B0A4B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altLang="en-US"/>
              <a:t>Soal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14E63-53A2-4F05-B61F-C97386935BF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blipFill rotWithShape="1">
            <a:blip r:embed="rId2"/>
            <a:stretch>
              <a:fillRect l="-1852" t="-1752" r="-2889" b="-10647"/>
            </a:stretch>
          </a:blipFill>
        </p:spPr>
        <p:txBody>
          <a:bodyPr/>
          <a:lstStyle/>
          <a:p>
            <a:r>
              <a:rPr lang="id-ID">
                <a:noFill/>
              </a:rPr>
              <a:t> 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8F4652EC-5487-48BC-8A9D-B1D642A8C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altLang="en-US"/>
              <a:t>Hasil kali dalam polinomial</a:t>
            </a:r>
          </a:p>
        </p:txBody>
      </p:sp>
      <p:sp>
        <p:nvSpPr>
          <p:cNvPr id="14339" name="Content Placeholder 2">
            <a:extLst>
              <a:ext uri="{FF2B5EF4-FFF2-40B4-BE49-F238E27FC236}">
                <a16:creationId xmlns:a16="http://schemas.microsoft.com/office/drawing/2014/main" id="{7A8F5AE5-1C33-453D-AB69-E897A95301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id-ID" altLang="en-US"/>
              <a:t>Jika bentuk pesamaannya: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d-ID" altLang="en-US"/>
              <a:t>p =a</a:t>
            </a:r>
            <a:r>
              <a:rPr lang="id-ID" altLang="en-US" baseline="-25000"/>
              <a:t>0</a:t>
            </a:r>
            <a:r>
              <a:rPr lang="id-ID" altLang="en-US"/>
              <a:t>+a</a:t>
            </a:r>
            <a:r>
              <a:rPr lang="id-ID" altLang="en-US" baseline="-25000"/>
              <a:t>1</a:t>
            </a:r>
            <a:r>
              <a:rPr lang="id-ID" altLang="en-US"/>
              <a:t>x+a</a:t>
            </a:r>
            <a:r>
              <a:rPr lang="id-ID" altLang="en-US" baseline="-25000"/>
              <a:t>2</a:t>
            </a:r>
            <a:r>
              <a:rPr lang="id-ID" altLang="en-US"/>
              <a:t>x</a:t>
            </a:r>
            <a:r>
              <a:rPr lang="id-ID" altLang="en-US" baseline="30000"/>
              <a:t>2     </a:t>
            </a:r>
            <a:r>
              <a:rPr lang="id-ID" altLang="en-US"/>
              <a:t>dan	q=b</a:t>
            </a:r>
            <a:r>
              <a:rPr lang="id-ID" altLang="en-US" baseline="-25000"/>
              <a:t>0</a:t>
            </a:r>
            <a:r>
              <a:rPr lang="id-ID" altLang="en-US"/>
              <a:t>+ b</a:t>
            </a:r>
            <a:r>
              <a:rPr lang="id-ID" altLang="en-US" baseline="-25000"/>
              <a:t>1</a:t>
            </a:r>
            <a:r>
              <a:rPr lang="id-ID" altLang="en-US"/>
              <a:t>x+b</a:t>
            </a:r>
            <a:r>
              <a:rPr lang="id-ID" altLang="en-US" baseline="-25000"/>
              <a:t>2</a:t>
            </a:r>
            <a:r>
              <a:rPr lang="id-ID" altLang="en-US"/>
              <a:t>x</a:t>
            </a:r>
            <a:r>
              <a:rPr lang="id-ID" altLang="en-US" baseline="30000"/>
              <a:t>2     </a:t>
            </a:r>
            <a:r>
              <a:rPr lang="id-ID" altLang="en-US"/>
              <a:t>adalah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d-ID" altLang="en-US"/>
              <a:t>sembarang dua vektor dalam P,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d-ID" altLang="en-US"/>
              <a:t>hasil kali dalam pada P: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d-ID" altLang="en-US"/>
              <a:t>&lt;p,q&gt; =a</a:t>
            </a:r>
            <a:r>
              <a:rPr lang="id-ID" altLang="en-US" baseline="-25000"/>
              <a:t>0</a:t>
            </a:r>
            <a:r>
              <a:rPr lang="id-ID" altLang="en-US"/>
              <a:t>b</a:t>
            </a:r>
            <a:r>
              <a:rPr lang="id-ID" altLang="en-US" baseline="-25000"/>
              <a:t>0</a:t>
            </a:r>
            <a:r>
              <a:rPr lang="id-ID" altLang="en-US"/>
              <a:t>+a</a:t>
            </a:r>
            <a:r>
              <a:rPr lang="id-ID" altLang="en-US" baseline="-25000"/>
              <a:t>1</a:t>
            </a:r>
            <a:r>
              <a:rPr lang="id-ID" altLang="en-US"/>
              <a:t>b</a:t>
            </a:r>
            <a:r>
              <a:rPr lang="id-ID" altLang="en-US" baseline="-25000"/>
              <a:t>1</a:t>
            </a:r>
            <a:r>
              <a:rPr lang="id-ID" altLang="en-US"/>
              <a:t>+ a</a:t>
            </a:r>
            <a:r>
              <a:rPr lang="id-ID" altLang="en-US" baseline="-25000"/>
              <a:t>2</a:t>
            </a:r>
            <a:r>
              <a:rPr lang="id-ID" altLang="en-US"/>
              <a:t>b</a:t>
            </a:r>
            <a:r>
              <a:rPr lang="id-ID" altLang="en-US" baseline="-25000"/>
              <a:t>2</a:t>
            </a:r>
            <a:endParaRPr lang="id-ID" altLang="en-US"/>
          </a:p>
          <a:p>
            <a:pPr marL="0" indent="0">
              <a:buFont typeface="Arial" panose="020B0604020202020204" pitchFamily="34" charset="0"/>
              <a:buNone/>
            </a:pPr>
            <a:endParaRPr lang="id-ID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74A2E7CE-DA58-4E1D-A9BC-728483945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altLang="en-US"/>
              <a:t>Soal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8F178F-F4C6-4E93-90D0-B36113A7036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blipFill rotWithShape="1">
            <a:blip r:embed="rId2"/>
            <a:stretch>
              <a:fillRect l="-1333" t="-2695" b="-11590"/>
            </a:stretch>
          </a:blipFill>
        </p:spPr>
        <p:txBody>
          <a:bodyPr/>
          <a:lstStyle/>
          <a:p>
            <a:r>
              <a:rPr lang="id-ID">
                <a:noFill/>
              </a:rPr>
              <a:t> 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AFF51050-94C2-494A-ADF6-491C2F25B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altLang="en-US"/>
              <a:t>Soal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AF5E4-D987-4CFC-B41D-B38720F001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id-ID" dirty="0"/>
              <a:t>Hitunglah &lt;p,q&gt; dengan menggunakan hasil kali dalam,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id-ID" dirty="0"/>
              <a:t>p = -3+ 2x+ x</a:t>
            </a:r>
            <a:r>
              <a:rPr lang="id-ID" baseline="30000" dirty="0"/>
              <a:t>2     </a:t>
            </a:r>
            <a:r>
              <a:rPr lang="id-ID" dirty="0"/>
              <a:t>dan	q=2+ 4x - 2x</a:t>
            </a:r>
            <a:r>
              <a:rPr lang="id-ID" baseline="30000" dirty="0"/>
              <a:t>2</a:t>
            </a:r>
            <a:endParaRPr lang="id-ID" dirty="0"/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id-ID" dirty="0"/>
              <a:t>jawab: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id-ID" dirty="0"/>
              <a:t>p = (p</a:t>
            </a:r>
            <a:r>
              <a:rPr lang="id-ID" baseline="-25000" dirty="0"/>
              <a:t>0</a:t>
            </a:r>
            <a:r>
              <a:rPr lang="id-ID" dirty="0"/>
              <a:t>,p</a:t>
            </a:r>
            <a:r>
              <a:rPr lang="id-ID" baseline="-25000" dirty="0"/>
              <a:t>1</a:t>
            </a:r>
            <a:r>
              <a:rPr lang="id-ID" dirty="0"/>
              <a:t>, p</a:t>
            </a:r>
            <a:r>
              <a:rPr lang="id-ID" baseline="-25000" dirty="0"/>
              <a:t>2 </a:t>
            </a:r>
            <a:r>
              <a:rPr lang="id-ID" dirty="0"/>
              <a:t>) = (-3, 2, 1)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id-ID" dirty="0"/>
              <a:t>q= (q</a:t>
            </a:r>
            <a:r>
              <a:rPr lang="id-ID" baseline="-25000" dirty="0"/>
              <a:t>0</a:t>
            </a:r>
            <a:r>
              <a:rPr lang="id-ID" dirty="0"/>
              <a:t>,q</a:t>
            </a:r>
            <a:r>
              <a:rPr lang="id-ID" baseline="-25000" dirty="0"/>
              <a:t>1</a:t>
            </a:r>
            <a:r>
              <a:rPr lang="id-ID" dirty="0"/>
              <a:t>, q</a:t>
            </a:r>
            <a:r>
              <a:rPr lang="id-ID" baseline="-25000" dirty="0"/>
              <a:t>2 </a:t>
            </a:r>
            <a:r>
              <a:rPr lang="id-ID" dirty="0"/>
              <a:t>) = (2, 4, -2)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id-ID" baseline="30000" dirty="0"/>
              <a:t>  </a:t>
            </a:r>
            <a:r>
              <a:rPr lang="id-ID" dirty="0"/>
              <a:t>&lt;p,q&gt; =p</a:t>
            </a:r>
            <a:r>
              <a:rPr lang="id-ID" baseline="-25000" dirty="0"/>
              <a:t>0</a:t>
            </a:r>
            <a:r>
              <a:rPr lang="id-ID" dirty="0"/>
              <a:t>q</a:t>
            </a:r>
            <a:r>
              <a:rPr lang="id-ID" baseline="-25000" dirty="0"/>
              <a:t>0</a:t>
            </a:r>
            <a:r>
              <a:rPr lang="id-ID" dirty="0"/>
              <a:t>+p</a:t>
            </a:r>
            <a:r>
              <a:rPr lang="id-ID" baseline="-25000" dirty="0"/>
              <a:t>1</a:t>
            </a:r>
            <a:r>
              <a:rPr lang="id-ID" dirty="0"/>
              <a:t>q</a:t>
            </a:r>
            <a:r>
              <a:rPr lang="id-ID" baseline="-25000" dirty="0"/>
              <a:t>1</a:t>
            </a:r>
            <a:r>
              <a:rPr lang="id-ID" dirty="0"/>
              <a:t>+ p</a:t>
            </a:r>
            <a:r>
              <a:rPr lang="id-ID" baseline="-25000" dirty="0"/>
              <a:t>2</a:t>
            </a:r>
            <a:r>
              <a:rPr lang="id-ID" dirty="0"/>
              <a:t>q</a:t>
            </a:r>
            <a:r>
              <a:rPr lang="id-ID" baseline="-25000" dirty="0"/>
              <a:t>2</a:t>
            </a:r>
            <a:endParaRPr lang="id-ID" dirty="0"/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id-ID" baseline="-25000" dirty="0"/>
              <a:t>		</a:t>
            </a:r>
            <a:r>
              <a:rPr lang="id-ID" dirty="0"/>
              <a:t>= (-3)(2) + (2) (4) + (1) (-2)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id-ID" baseline="-25000" dirty="0"/>
              <a:t>		</a:t>
            </a:r>
            <a:r>
              <a:rPr lang="id-ID" dirty="0"/>
              <a:t>= (-6) + (8) + (-2)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id-ID" dirty="0"/>
              <a:t>            	= 0</a:t>
            </a:r>
            <a:r>
              <a:rPr lang="id-ID" baseline="-25000" dirty="0"/>
              <a:t>	</a:t>
            </a:r>
            <a:endParaRPr lang="id-ID" dirty="0"/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id-ID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F49B761-0756-4821-B993-76E5D5A42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id-ID" dirty="0"/>
              <a:t>Ortogonal dan Ortonormal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947C49-5247-43C5-AEFE-E9742BA763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endParaRPr lang="id-ID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3">
            <a:extLst>
              <a:ext uri="{FF2B5EF4-FFF2-40B4-BE49-F238E27FC236}">
                <a16:creationId xmlns:a16="http://schemas.microsoft.com/office/drawing/2014/main" id="{258D2596-A585-472F-8936-3A52BC53C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altLang="en-US"/>
              <a:t>Ortogonal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4D06345-50B0-401A-929D-8DCF26F79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id-ID" dirty="0"/>
              <a:t>Dua vektor </a:t>
            </a:r>
            <a:r>
              <a:rPr lang="id-ID" i="1" dirty="0"/>
              <a:t>u</a:t>
            </a:r>
            <a:r>
              <a:rPr lang="id-ID" dirty="0"/>
              <a:t> dan </a:t>
            </a:r>
            <a:r>
              <a:rPr lang="id-ID" i="1" dirty="0"/>
              <a:t>v </a:t>
            </a:r>
            <a:r>
              <a:rPr lang="id-ID" dirty="0"/>
              <a:t>dalam sebuah ruang hasil kali dalam V dikatakan </a:t>
            </a:r>
            <a:r>
              <a:rPr lang="id-ID" b="1" dirty="0"/>
              <a:t>ortogonal jika &lt;</a:t>
            </a:r>
            <a:r>
              <a:rPr lang="id-ID" b="1" i="1" dirty="0"/>
              <a:t>u,v</a:t>
            </a:r>
            <a:r>
              <a:rPr lang="id-ID" b="1" dirty="0"/>
              <a:t>&gt;</a:t>
            </a:r>
            <a:r>
              <a:rPr lang="id-ID" b="1" i="1" dirty="0"/>
              <a:t>=</a:t>
            </a:r>
            <a:r>
              <a:rPr lang="id-ID" b="1" dirty="0"/>
              <a:t>0</a:t>
            </a:r>
          </a:p>
          <a:p>
            <a:pPr fontAlgn="auto">
              <a:spcAft>
                <a:spcPts val="0"/>
              </a:spcAft>
              <a:defRPr/>
            </a:pPr>
            <a:r>
              <a:rPr lang="id-ID" dirty="0"/>
              <a:t>Vektor </a:t>
            </a:r>
            <a:r>
              <a:rPr lang="id-ID" i="1" dirty="0"/>
              <a:t>u </a:t>
            </a:r>
            <a:r>
              <a:rPr lang="id-ID" dirty="0"/>
              <a:t>dan</a:t>
            </a:r>
            <a:r>
              <a:rPr lang="id-ID" i="1" dirty="0"/>
              <a:t> v</a:t>
            </a:r>
            <a:r>
              <a:rPr lang="id-ID" dirty="0"/>
              <a:t> yang ortogonal dinyatakan dengan dan dibaca </a:t>
            </a:r>
            <a:r>
              <a:rPr lang="id-ID" i="1" dirty="0"/>
              <a:t>u</a:t>
            </a:r>
            <a:r>
              <a:rPr lang="id-ID" dirty="0"/>
              <a:t> ortogonal pada v, atau v ortogonal pada </a:t>
            </a:r>
            <a:r>
              <a:rPr lang="id-ID" i="1" dirty="0"/>
              <a:t>u</a:t>
            </a:r>
            <a:r>
              <a:rPr lang="id-ID" dirty="0"/>
              <a:t>. Menurut definisi tersebut, vektor nol ortogonal pada setiap vektor di V. Subhimpunan S= {u</a:t>
            </a:r>
            <a:r>
              <a:rPr lang="id-ID" baseline="-25000" dirty="0"/>
              <a:t>1</a:t>
            </a:r>
            <a:r>
              <a:rPr lang="id-ID" dirty="0"/>
              <a:t>,u</a:t>
            </a:r>
            <a:r>
              <a:rPr lang="id-ID" baseline="-25000" dirty="0"/>
              <a:t>2</a:t>
            </a:r>
            <a:r>
              <a:rPr lang="id-ID" dirty="0"/>
              <a:t>,u</a:t>
            </a:r>
            <a:r>
              <a:rPr lang="id-ID" baseline="-25000" dirty="0"/>
              <a:t>3</a:t>
            </a:r>
            <a:r>
              <a:rPr lang="id-ID" dirty="0"/>
              <a:t>..., u</a:t>
            </a:r>
            <a:r>
              <a:rPr lang="id-ID" baseline="-25000" dirty="0"/>
              <a:t>n</a:t>
            </a:r>
            <a:r>
              <a:rPr lang="id-ID" dirty="0"/>
              <a:t>} dari V, dikatakan ortogonal jika setiap dua vektor di S yang berbeda senantiasa ortogonal. Himpunan ortogonal mungkin memuat vektor tak nol.</a:t>
            </a:r>
          </a:p>
          <a:p>
            <a:pPr fontAlgn="auto">
              <a:spcAft>
                <a:spcPts val="0"/>
              </a:spcAft>
              <a:defRPr/>
            </a:pPr>
            <a:endParaRPr lang="id-ID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E135E33B-64BB-466A-BDDB-462AD36B0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altLang="en-US"/>
              <a:t>Contoh soal</a:t>
            </a:r>
          </a:p>
        </p:txBody>
      </p:sp>
      <p:sp>
        <p:nvSpPr>
          <p:cNvPr id="19459" name="Content Placeholder 2">
            <a:extLst>
              <a:ext uri="{FF2B5EF4-FFF2-40B4-BE49-F238E27FC236}">
                <a16:creationId xmlns:a16="http://schemas.microsoft.com/office/drawing/2014/main" id="{EE4266A2-9E9C-4EB5-959D-22A99AD386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altLang="en-US"/>
              <a:t>Diketahui u</a:t>
            </a:r>
            <a:r>
              <a:rPr lang="id-ID" altLang="en-US" baseline="-25000"/>
              <a:t>1</a:t>
            </a:r>
            <a:r>
              <a:rPr lang="id-ID" altLang="en-US"/>
              <a:t>=(3,1,0), u</a:t>
            </a:r>
            <a:r>
              <a:rPr lang="id-ID" altLang="en-US" baseline="-25000"/>
              <a:t>2</a:t>
            </a:r>
            <a:r>
              <a:rPr lang="id-ID" altLang="en-US"/>
              <a:t>= (0,0,2) , u</a:t>
            </a:r>
            <a:r>
              <a:rPr lang="id-ID" altLang="en-US" baseline="-25000"/>
              <a:t>3</a:t>
            </a:r>
            <a:r>
              <a:rPr lang="id-ID" altLang="en-US"/>
              <a:t> = (1,-3,0)pada R</a:t>
            </a:r>
            <a:r>
              <a:rPr lang="id-ID" altLang="en-US" baseline="30000"/>
              <a:t>3</a:t>
            </a:r>
            <a:r>
              <a:rPr lang="id-ID" altLang="en-US"/>
              <a:t>. Apakah himpunan vektor S= {u</a:t>
            </a:r>
            <a:r>
              <a:rPr lang="id-ID" altLang="en-US" baseline="-25000"/>
              <a:t>1</a:t>
            </a:r>
            <a:r>
              <a:rPr lang="id-ID" altLang="en-US"/>
              <a:t>, u</a:t>
            </a:r>
            <a:r>
              <a:rPr lang="id-ID" altLang="en-US" baseline="-25000"/>
              <a:t>2</a:t>
            </a:r>
            <a:r>
              <a:rPr lang="id-ID" altLang="en-US"/>
              <a:t>, u</a:t>
            </a:r>
            <a:r>
              <a:rPr lang="id-ID" altLang="en-US" baseline="-25000"/>
              <a:t>3</a:t>
            </a:r>
            <a:r>
              <a:rPr lang="id-ID" altLang="en-US"/>
              <a:t>} merupakan himpunan orthogonal ?</a:t>
            </a:r>
          </a:p>
          <a:p>
            <a:endParaRPr lang="id-ID" altLang="en-US"/>
          </a:p>
        </p:txBody>
      </p:sp>
      <p:sp>
        <p:nvSpPr>
          <p:cNvPr id="19460" name="Rectangle 2">
            <a:extLst>
              <a:ext uri="{FF2B5EF4-FFF2-40B4-BE49-F238E27FC236}">
                <a16:creationId xmlns:a16="http://schemas.microsoft.com/office/drawing/2014/main" id="{658E32C2-D703-4C66-8ADA-9D595B7196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>
            <a:extLst>
              <a:ext uri="{FF2B5EF4-FFF2-40B4-BE49-F238E27FC236}">
                <a16:creationId xmlns:a16="http://schemas.microsoft.com/office/drawing/2014/main" id="{1793A220-A214-49D2-B629-DA0BF83B1C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altLang="en-US"/>
              <a:t>Matriks Dan Ruang Vektor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B7994-9F1A-4C22-8C0F-4215A6DEEB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err="1"/>
              <a:t>Ruang</a:t>
            </a:r>
            <a:r>
              <a:rPr lang="en-US" dirty="0"/>
              <a:t> </a:t>
            </a:r>
            <a:r>
              <a:rPr lang="en-US" dirty="0" err="1"/>
              <a:t>hasilkali</a:t>
            </a:r>
            <a:r>
              <a:rPr lang="en-US" dirty="0"/>
              <a:t> </a:t>
            </a:r>
            <a:r>
              <a:rPr lang="en-US" dirty="0" err="1"/>
              <a:t>dalam</a:t>
            </a:r>
            <a:endParaRPr lang="id-ID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482" name="Object 2">
            <a:extLst>
              <a:ext uri="{FF2B5EF4-FFF2-40B4-BE49-F238E27FC236}">
                <a16:creationId xmlns:a16="http://schemas.microsoft.com/office/drawing/2014/main" id="{AEE26E6B-3C51-491C-AF67-6574769FF9C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42988" y="549275"/>
          <a:ext cx="6464300" cy="6011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r:id="rId3" imgW="3441700" imgH="3200400" progId="Unknown">
                  <p:embed/>
                </p:oleObj>
              </mc:Choice>
              <mc:Fallback>
                <p:oleObj r:id="rId3" imgW="3441700" imgH="3200400" progId="Unknown">
                  <p:embed/>
                  <p:pic>
                    <p:nvPicPr>
                      <p:cNvPr id="20482" name="Object 2">
                        <a:extLst>
                          <a:ext uri="{FF2B5EF4-FFF2-40B4-BE49-F238E27FC236}">
                            <a16:creationId xmlns:a16="http://schemas.microsoft.com/office/drawing/2014/main" id="{AEE26E6B-3C51-491C-AF67-6574769FF9C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549275"/>
                        <a:ext cx="6464300" cy="6011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3">
            <a:extLst>
              <a:ext uri="{FF2B5EF4-FFF2-40B4-BE49-F238E27FC236}">
                <a16:creationId xmlns:a16="http://schemas.microsoft.com/office/drawing/2014/main" id="{9BA15E97-F88A-46B1-B489-4E563C232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altLang="en-US"/>
              <a:t>Ortonormal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81929B3-6ECE-4B51-986E-3421D6B4F61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blipFill rotWithShape="1">
            <a:blip r:embed="rId2"/>
            <a:stretch>
              <a:fillRect l="-1704" t="-3504" b="-7412"/>
            </a:stretch>
          </a:blipFill>
        </p:spPr>
        <p:txBody>
          <a:bodyPr/>
          <a:lstStyle/>
          <a:p>
            <a:r>
              <a:rPr lang="id-ID">
                <a:noFill/>
              </a:rPr>
              <a:t> </a:t>
            </a:r>
          </a:p>
        </p:txBody>
      </p:sp>
      <p:pic>
        <p:nvPicPr>
          <p:cNvPr id="21508" name="Picture 2">
            <a:extLst>
              <a:ext uri="{FF2B5EF4-FFF2-40B4-BE49-F238E27FC236}">
                <a16:creationId xmlns:a16="http://schemas.microsoft.com/office/drawing/2014/main" id="{AE468281-C061-44B2-B9A3-BEDA9FFEAF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3789363"/>
            <a:ext cx="5916612" cy="1090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3">
            <a:extLst>
              <a:ext uri="{FF2B5EF4-FFF2-40B4-BE49-F238E27FC236}">
                <a16:creationId xmlns:a16="http://schemas.microsoft.com/office/drawing/2014/main" id="{42A7B8BF-4F43-43D7-91FD-EDA0E35FB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altLang="en-US"/>
              <a:t>Jawab</a:t>
            </a:r>
          </a:p>
        </p:txBody>
      </p:sp>
      <p:graphicFrame>
        <p:nvGraphicFramePr>
          <p:cNvPr id="22531" name="Object 4">
            <a:extLst>
              <a:ext uri="{FF2B5EF4-FFF2-40B4-BE49-F238E27FC236}">
                <a16:creationId xmlns:a16="http://schemas.microsoft.com/office/drawing/2014/main" id="{F8616BE9-227B-42DB-8511-71DBC1F8726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0825" y="2205038"/>
          <a:ext cx="2779713" cy="182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r:id="rId3" imgW="2019300" imgH="1320800" progId="Unknown">
                  <p:embed/>
                </p:oleObj>
              </mc:Choice>
              <mc:Fallback>
                <p:oleObj r:id="rId3" imgW="2019300" imgH="1320800" progId="Unknown">
                  <p:embed/>
                  <p:pic>
                    <p:nvPicPr>
                      <p:cNvPr id="22531" name="Object 4">
                        <a:extLst>
                          <a:ext uri="{FF2B5EF4-FFF2-40B4-BE49-F238E27FC236}">
                            <a16:creationId xmlns:a16="http://schemas.microsoft.com/office/drawing/2014/main" id="{F8616BE9-227B-42DB-8511-71DBC1F8726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2205038"/>
                        <a:ext cx="2779713" cy="182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2" name="Object 5">
            <a:extLst>
              <a:ext uri="{FF2B5EF4-FFF2-40B4-BE49-F238E27FC236}">
                <a16:creationId xmlns:a16="http://schemas.microsoft.com/office/drawing/2014/main" id="{41FE1506-AFF9-4C47-86AC-249D60FEBAE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86125" y="2098675"/>
          <a:ext cx="2571750" cy="294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" r:id="rId5" imgW="1562100" imgH="1790700" progId="Unknown">
                  <p:embed/>
                </p:oleObj>
              </mc:Choice>
              <mc:Fallback>
                <p:oleObj r:id="rId5" imgW="1562100" imgH="1790700" progId="Unknown">
                  <p:embed/>
                  <p:pic>
                    <p:nvPicPr>
                      <p:cNvPr id="22532" name="Object 5">
                        <a:extLst>
                          <a:ext uri="{FF2B5EF4-FFF2-40B4-BE49-F238E27FC236}">
                            <a16:creationId xmlns:a16="http://schemas.microsoft.com/office/drawing/2014/main" id="{41FE1506-AFF9-4C47-86AC-249D60FEBAE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6125" y="2098675"/>
                        <a:ext cx="2571750" cy="294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3" name="Object 6">
            <a:extLst>
              <a:ext uri="{FF2B5EF4-FFF2-40B4-BE49-F238E27FC236}">
                <a16:creationId xmlns:a16="http://schemas.microsoft.com/office/drawing/2014/main" id="{515A9682-48F1-47CB-8524-F47142B9D64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43663" y="2190750"/>
          <a:ext cx="2232025" cy="2762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" r:id="rId7" imgW="1447800" imgH="1790700" progId="Unknown">
                  <p:embed/>
                </p:oleObj>
              </mc:Choice>
              <mc:Fallback>
                <p:oleObj r:id="rId7" imgW="1447800" imgH="1790700" progId="Unknown">
                  <p:embed/>
                  <p:pic>
                    <p:nvPicPr>
                      <p:cNvPr id="22533" name="Object 6">
                        <a:extLst>
                          <a:ext uri="{FF2B5EF4-FFF2-40B4-BE49-F238E27FC236}">
                            <a16:creationId xmlns:a16="http://schemas.microsoft.com/office/drawing/2014/main" id="{515A9682-48F1-47CB-8524-F47142B9D64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3663" y="2190750"/>
                        <a:ext cx="2232025" cy="2762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4" name="Object 7">
            <a:extLst>
              <a:ext uri="{FF2B5EF4-FFF2-40B4-BE49-F238E27FC236}">
                <a16:creationId xmlns:a16="http://schemas.microsoft.com/office/drawing/2014/main" id="{324289DE-441B-4A8D-87B9-4A1E43C8697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9750" y="5589588"/>
          <a:ext cx="3192463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" r:id="rId9" imgW="1625600" imgH="254000" progId="Unknown">
                  <p:embed/>
                </p:oleObj>
              </mc:Choice>
              <mc:Fallback>
                <p:oleObj r:id="rId9" imgW="1625600" imgH="254000" progId="Unknown">
                  <p:embed/>
                  <p:pic>
                    <p:nvPicPr>
                      <p:cNvPr id="22534" name="Object 7">
                        <a:extLst>
                          <a:ext uri="{FF2B5EF4-FFF2-40B4-BE49-F238E27FC236}">
                            <a16:creationId xmlns:a16="http://schemas.microsoft.com/office/drawing/2014/main" id="{324289DE-441B-4A8D-87B9-4A1E43C8697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5589588"/>
                        <a:ext cx="3192463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5" name="Rectangle 5">
            <a:extLst>
              <a:ext uri="{FF2B5EF4-FFF2-40B4-BE49-F238E27FC236}">
                <a16:creationId xmlns:a16="http://schemas.microsoft.com/office/drawing/2014/main" id="{534F43EA-C8EC-4DFF-8BFC-C4FE398319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2536" name="Rectangle 6">
            <a:extLst>
              <a:ext uri="{FF2B5EF4-FFF2-40B4-BE49-F238E27FC236}">
                <a16:creationId xmlns:a16="http://schemas.microsoft.com/office/drawing/2014/main" id="{43E80D93-EDC6-4DC0-995F-3BBCADEF55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7811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2537" name="Rectangle 7">
            <a:extLst>
              <a:ext uri="{FF2B5EF4-FFF2-40B4-BE49-F238E27FC236}">
                <a16:creationId xmlns:a16="http://schemas.microsoft.com/office/drawing/2014/main" id="{003215AE-1EC9-42FC-8805-C2C5195E2D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5718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2538" name="Rectangle 8">
            <a:extLst>
              <a:ext uri="{FF2B5EF4-FFF2-40B4-BE49-F238E27FC236}">
                <a16:creationId xmlns:a16="http://schemas.microsoft.com/office/drawing/2014/main" id="{9A24DFA1-430B-4C54-9CCF-5A8DC917B3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3625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2539" name="Rectangle 13">
            <a:extLst>
              <a:ext uri="{FF2B5EF4-FFF2-40B4-BE49-F238E27FC236}">
                <a16:creationId xmlns:a16="http://schemas.microsoft.com/office/drawing/2014/main" id="{BAE42446-5909-44CF-880B-2C1FE4DCA0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350" y="6172200"/>
            <a:ext cx="70262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>
                <a:cs typeface="Times New Roman" panose="02020603050405020304" pitchFamily="18" charset="0"/>
              </a:rPr>
              <a:t>Jadi, himpunan vektor S= {u, v} adalah ortonormal</a:t>
            </a:r>
            <a:endParaRPr lang="id-ID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42798-6C35-4B81-AD0F-9F4B8516D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id-ID" dirty="0"/>
              <a:t>Proses Ortogonalisasi Gram Schmit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99FDAE-4664-439A-9E0A-1FC903F77B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endParaRPr lang="id-ID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>
            <a:extLst>
              <a:ext uri="{FF2B5EF4-FFF2-40B4-BE49-F238E27FC236}">
                <a16:creationId xmlns:a16="http://schemas.microsoft.com/office/drawing/2014/main" id="{40F5FE04-5670-41D0-A2A9-F91043111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altLang="en-US"/>
              <a:t>Ortogonalisasi Gram Schmit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8397D-D86D-44A0-9E25-F8B3F2779CF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blipFill rotWithShape="1">
            <a:blip r:embed="rId2"/>
            <a:stretch>
              <a:fillRect l="-1852" t="-1752" r="-2593"/>
            </a:stretch>
          </a:blipFill>
        </p:spPr>
        <p:txBody>
          <a:bodyPr/>
          <a:lstStyle/>
          <a:p>
            <a:r>
              <a:rPr lang="id-ID">
                <a:noFill/>
              </a:rPr>
              <a:t> 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6060B-FA58-4686-BE61-A2BE09340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Ilustrasi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1C6A194-1A04-4259-B3F1-3538A04CB5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4628" y="2362818"/>
            <a:ext cx="6666297" cy="3428381"/>
          </a:xfrm>
        </p:spPr>
      </p:pic>
    </p:spTree>
    <p:extLst>
      <p:ext uri="{BB962C8B-B14F-4D97-AF65-F5344CB8AC3E}">
        <p14:creationId xmlns:p14="http://schemas.microsoft.com/office/powerpoint/2010/main" val="2783572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>
            <a:extLst>
              <a:ext uri="{FF2B5EF4-FFF2-40B4-BE49-F238E27FC236}">
                <a16:creationId xmlns:a16="http://schemas.microsoft.com/office/drawing/2014/main" id="{B8A54727-3BA8-4750-9DA3-4A7CC93FA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altLang="en-US"/>
              <a:t>Proses Gram Schmit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806599-6B70-4B7E-AB2A-A7C6E75223D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457200" y="1600201"/>
            <a:ext cx="8229600" cy="676672"/>
          </a:xfrm>
          <a:blipFill rotWithShape="1">
            <a:blip r:embed="rId2"/>
            <a:stretch>
              <a:fillRect t="-10811" b="-100901"/>
            </a:stretch>
          </a:blipFill>
        </p:spPr>
        <p:txBody>
          <a:bodyPr/>
          <a:lstStyle/>
          <a:p>
            <a:r>
              <a:rPr lang="id-ID">
                <a:noFill/>
              </a:rPr>
              <a:t> </a:t>
            </a:r>
          </a:p>
        </p:txBody>
      </p:sp>
      <p:pic>
        <p:nvPicPr>
          <p:cNvPr id="25604" name="Picture 2">
            <a:extLst>
              <a:ext uri="{FF2B5EF4-FFF2-40B4-BE49-F238E27FC236}">
                <a16:creationId xmlns:a16="http://schemas.microsoft.com/office/drawing/2014/main" id="{8F899B68-0BC9-4A97-BC96-17513A2CA7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438" y="2889250"/>
            <a:ext cx="6053138" cy="107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605" name="Picture 3">
            <a:extLst>
              <a:ext uri="{FF2B5EF4-FFF2-40B4-BE49-F238E27FC236}">
                <a16:creationId xmlns:a16="http://schemas.microsoft.com/office/drawing/2014/main" id="{1A06C3E7-5A19-4D61-9F6F-069651CE6D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838" y="4496026"/>
            <a:ext cx="6521450" cy="107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>
            <a:extLst>
              <a:ext uri="{FF2B5EF4-FFF2-40B4-BE49-F238E27FC236}">
                <a16:creationId xmlns:a16="http://schemas.microsoft.com/office/drawing/2014/main" id="{040E3F19-AB96-4C53-9798-F781850E1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altLang="en-US"/>
              <a:t>Rumus Umum</a:t>
            </a:r>
          </a:p>
        </p:txBody>
      </p:sp>
      <p:sp>
        <p:nvSpPr>
          <p:cNvPr id="26627" name="Content Placeholder 2">
            <a:extLst>
              <a:ext uri="{FF2B5EF4-FFF2-40B4-BE49-F238E27FC236}">
                <a16:creationId xmlns:a16="http://schemas.microsoft.com/office/drawing/2014/main" id="{23F96374-2D43-4E0D-BF9A-C2E5CF640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/>
              <a:t>Rumus Gram-Schmidt</a:t>
            </a:r>
            <a:r>
              <a:rPr lang="en-US" altLang="en-US"/>
              <a:t> dapat dinyatakan secara umum sebagai berikut:</a:t>
            </a:r>
            <a:endParaRPr lang="id-ID" altLang="en-US"/>
          </a:p>
          <a:p>
            <a:endParaRPr lang="id-ID" altLang="en-US"/>
          </a:p>
        </p:txBody>
      </p:sp>
      <p:pic>
        <p:nvPicPr>
          <p:cNvPr id="26628" name="Picture 2">
            <a:extLst>
              <a:ext uri="{FF2B5EF4-FFF2-40B4-BE49-F238E27FC236}">
                <a16:creationId xmlns:a16="http://schemas.microsoft.com/office/drawing/2014/main" id="{5B760A07-F1DF-4F38-AF9C-D1AEDEAC66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688" y="3143250"/>
            <a:ext cx="7640637" cy="1798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>
            <a:extLst>
              <a:ext uri="{FF2B5EF4-FFF2-40B4-BE49-F238E27FC236}">
                <a16:creationId xmlns:a16="http://schemas.microsoft.com/office/drawing/2014/main" id="{2CF83E71-52CA-405E-A6A1-CD43D5D05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altLang="en-US"/>
              <a:t>Soal</a:t>
            </a:r>
          </a:p>
        </p:txBody>
      </p:sp>
      <p:sp>
        <p:nvSpPr>
          <p:cNvPr id="27651" name="Content Placeholder 2">
            <a:extLst>
              <a:ext uri="{FF2B5EF4-FFF2-40B4-BE49-F238E27FC236}">
                <a16:creationId xmlns:a16="http://schemas.microsoft.com/office/drawing/2014/main" id="{DE5BB88B-E5B8-4990-B5DE-DBFEE27FF0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altLang="en-US"/>
              <a:t>Diberikan bentuk dengan hasil kali dalam Euclid. Terapkan algoritma Gram-Schmidt untuk mengubah vector-vektor basis </a:t>
            </a:r>
            <a:r>
              <a:rPr lang="id-ID" altLang="en-US"/>
              <a:t>u</a:t>
            </a:r>
            <a:r>
              <a:rPr lang="id-ID" altLang="en-US" baseline="-25000"/>
              <a:t>1</a:t>
            </a:r>
            <a:r>
              <a:rPr lang="id-ID" altLang="en-US"/>
              <a:t>= (1,-1,1), u</a:t>
            </a:r>
            <a:r>
              <a:rPr lang="id-ID" altLang="en-US" baseline="-25000"/>
              <a:t>2</a:t>
            </a:r>
            <a:r>
              <a:rPr lang="id-ID" altLang="en-US"/>
              <a:t> =(1,0,1) dan u</a:t>
            </a:r>
            <a:r>
              <a:rPr lang="id-ID" altLang="en-US" baseline="-25000"/>
              <a:t>3</a:t>
            </a:r>
            <a:r>
              <a:rPr lang="id-ID" altLang="en-US"/>
              <a:t> =(1,1,2) </a:t>
            </a:r>
            <a:r>
              <a:rPr lang="en-US" altLang="en-US"/>
              <a:t>menjadi sebuah basis ortogonal</a:t>
            </a:r>
            <a:endParaRPr lang="id-ID" altLang="en-US"/>
          </a:p>
        </p:txBody>
      </p:sp>
      <p:sp>
        <p:nvSpPr>
          <p:cNvPr id="27652" name="Rectangle 2">
            <a:extLst>
              <a:ext uri="{FF2B5EF4-FFF2-40B4-BE49-F238E27FC236}">
                <a16:creationId xmlns:a16="http://schemas.microsoft.com/office/drawing/2014/main" id="{D26C5C30-42ED-4A6D-9CE4-3CB9B73BA2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>
            <a:extLst>
              <a:ext uri="{FF2B5EF4-FFF2-40B4-BE49-F238E27FC236}">
                <a16:creationId xmlns:a16="http://schemas.microsoft.com/office/drawing/2014/main" id="{458CA39C-ADEE-43A9-B453-AD6041505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altLang="en-US"/>
              <a:t>Penyelesaian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0B97B-8E1F-4B1D-9AC6-8B2B8F71EA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 err="1"/>
              <a:t>Cek</a:t>
            </a:r>
            <a:r>
              <a:rPr lang="en-US" dirty="0"/>
              <a:t> </a:t>
            </a:r>
            <a:r>
              <a:rPr lang="en-US" dirty="0" err="1"/>
              <a:t>ortogonal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vektor</a:t>
            </a:r>
            <a:r>
              <a:rPr lang="en-US" dirty="0"/>
              <a:t>:</a:t>
            </a:r>
            <a:endParaRPr lang="id-ID" dirty="0"/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id-ID" dirty="0"/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id-ID" dirty="0"/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id-ID" dirty="0"/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 err="1"/>
              <a:t>Menerapkan</a:t>
            </a:r>
            <a:r>
              <a:rPr lang="en-US" dirty="0"/>
              <a:t> proses </a:t>
            </a:r>
            <a:r>
              <a:rPr lang="en-US" dirty="0" err="1"/>
              <a:t>ortogonalisasi</a:t>
            </a:r>
            <a:r>
              <a:rPr lang="en-US" dirty="0"/>
              <a:t> Gram-Schmidt:</a:t>
            </a:r>
            <a:endParaRPr lang="id-ID" dirty="0"/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 err="1"/>
              <a:t>Langkah</a:t>
            </a:r>
            <a:r>
              <a:rPr lang="en-US" dirty="0"/>
              <a:t> 1:</a:t>
            </a:r>
            <a:r>
              <a:rPr lang="id-ID" dirty="0"/>
              <a:t> v</a:t>
            </a:r>
            <a:r>
              <a:rPr lang="id-ID" baseline="-25000" dirty="0"/>
              <a:t>1</a:t>
            </a:r>
            <a:r>
              <a:rPr lang="id-ID" dirty="0"/>
              <a:t>=u</a:t>
            </a:r>
            <a:r>
              <a:rPr lang="id-ID" baseline="-25000" dirty="0"/>
              <a:t>1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id-ID" dirty="0"/>
          </a:p>
          <a:p>
            <a:pPr fontAlgn="auto">
              <a:spcAft>
                <a:spcPts val="0"/>
              </a:spcAft>
              <a:defRPr/>
            </a:pPr>
            <a:endParaRPr lang="id-ID" dirty="0"/>
          </a:p>
        </p:txBody>
      </p:sp>
      <p:sp>
        <p:nvSpPr>
          <p:cNvPr id="28676" name="Rectangle 2">
            <a:extLst>
              <a:ext uri="{FF2B5EF4-FFF2-40B4-BE49-F238E27FC236}">
                <a16:creationId xmlns:a16="http://schemas.microsoft.com/office/drawing/2014/main" id="{6EF2B05B-A5F1-4A97-9F2E-5FECCDCBEF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28677" name="Object 4">
            <a:extLst>
              <a:ext uri="{FF2B5EF4-FFF2-40B4-BE49-F238E27FC236}">
                <a16:creationId xmlns:a16="http://schemas.microsoft.com/office/drawing/2014/main" id="{B4A1DE63-D72F-40FB-B6FF-6FA15B63A88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5000" y="2276475"/>
          <a:ext cx="3913188" cy="165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r:id="rId3" imgW="1803400" imgH="762000" progId="Unknown">
                  <p:embed/>
                </p:oleObj>
              </mc:Choice>
              <mc:Fallback>
                <p:oleObj r:id="rId3" imgW="1803400" imgH="762000" progId="Unknown">
                  <p:embed/>
                  <p:pic>
                    <p:nvPicPr>
                      <p:cNvPr id="28677" name="Object 4">
                        <a:extLst>
                          <a:ext uri="{FF2B5EF4-FFF2-40B4-BE49-F238E27FC236}">
                            <a16:creationId xmlns:a16="http://schemas.microsoft.com/office/drawing/2014/main" id="{B4A1DE63-D72F-40FB-B6FF-6FA15B63A88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5000" y="2276475"/>
                        <a:ext cx="3913188" cy="165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8" name="Rectangle 4">
            <a:extLst>
              <a:ext uri="{FF2B5EF4-FFF2-40B4-BE49-F238E27FC236}">
                <a16:creationId xmlns:a16="http://schemas.microsoft.com/office/drawing/2014/main" id="{638364A3-CC07-4D6B-A288-BB5812192C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28679" name="Object 7">
            <a:extLst>
              <a:ext uri="{FF2B5EF4-FFF2-40B4-BE49-F238E27FC236}">
                <a16:creationId xmlns:a16="http://schemas.microsoft.com/office/drawing/2014/main" id="{EC1BF9DF-6658-45BF-BB4B-0DD375B0EA9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8175" y="5732463"/>
          <a:ext cx="1871663" cy="554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r:id="rId5" imgW="837836" imgH="253890" progId="Unknown">
                  <p:embed/>
                </p:oleObj>
              </mc:Choice>
              <mc:Fallback>
                <p:oleObj r:id="rId5" imgW="837836" imgH="253890" progId="Unknown">
                  <p:embed/>
                  <p:pic>
                    <p:nvPicPr>
                      <p:cNvPr id="28679" name="Object 7">
                        <a:extLst>
                          <a:ext uri="{FF2B5EF4-FFF2-40B4-BE49-F238E27FC236}">
                            <a16:creationId xmlns:a16="http://schemas.microsoft.com/office/drawing/2014/main" id="{EC1BF9DF-6658-45BF-BB4B-0DD375B0EA9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5732463"/>
                        <a:ext cx="1871663" cy="554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7DEE814A-BB9F-4E18-88E2-47908CE49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CB6FB2-F0EF-447D-8EEC-62F5473E59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pPr marL="514350" indent="-514350" fontAlgn="auto">
              <a:lnSpc>
                <a:spcPct val="120000"/>
              </a:lnSpc>
              <a:spcAft>
                <a:spcPts val="0"/>
              </a:spcAft>
              <a:buFont typeface="+mj-lt"/>
              <a:buAutoNum type="arabicPeriod"/>
              <a:defRPr/>
            </a:pPr>
            <a:r>
              <a:rPr lang="id-ID" dirty="0">
                <a:latin typeface="Bookman Old Style" pitchFamily="18" charset="0"/>
              </a:rPr>
              <a:t>Matriks</a:t>
            </a:r>
            <a:r>
              <a:rPr lang="id-ID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d-ID" dirty="0">
                <a:latin typeface="Bookman Old Style" pitchFamily="18" charset="0"/>
              </a:rPr>
              <a:t>dan</a:t>
            </a:r>
            <a:r>
              <a:rPr lang="id-ID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d-ID" dirty="0">
                <a:latin typeface="Bookman Old Style" pitchFamily="18" charset="0"/>
              </a:rPr>
              <a:t>Operasinya</a:t>
            </a:r>
            <a:r>
              <a:rPr lang="id-ID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514350" indent="-514350" fontAlgn="auto">
              <a:lnSpc>
                <a:spcPct val="120000"/>
              </a:lnSpc>
              <a:spcAft>
                <a:spcPts val="0"/>
              </a:spcAft>
              <a:buFont typeface="+mj-lt"/>
              <a:buAutoNum type="arabicPeriod"/>
              <a:defRPr/>
            </a:pPr>
            <a:r>
              <a:rPr lang="id-ID" dirty="0">
                <a:latin typeface="Bookman Old Style" pitchFamily="18" charset="0"/>
              </a:rPr>
              <a:t>Determinan</a:t>
            </a:r>
            <a:r>
              <a:rPr lang="id-ID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d-ID" dirty="0">
                <a:latin typeface="Bookman Old Style" pitchFamily="18" charset="0"/>
              </a:rPr>
              <a:t>Matriks</a:t>
            </a:r>
            <a:r>
              <a:rPr lang="id-ID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514350" indent="-514350" fontAlgn="auto">
              <a:lnSpc>
                <a:spcPct val="120000"/>
              </a:lnSpc>
              <a:spcAft>
                <a:spcPts val="0"/>
              </a:spcAft>
              <a:buFont typeface="+mj-lt"/>
              <a:buAutoNum type="arabicPeriod"/>
              <a:defRPr/>
            </a:pPr>
            <a:r>
              <a:rPr lang="id-ID" dirty="0">
                <a:latin typeface="Bookman Old Style" pitchFamily="18" charset="0"/>
              </a:rPr>
              <a:t>Sistem</a:t>
            </a:r>
            <a:r>
              <a:rPr lang="id-ID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d-ID" dirty="0">
                <a:latin typeface="Bookman Old Style" pitchFamily="18" charset="0"/>
              </a:rPr>
              <a:t>Persamaan</a:t>
            </a:r>
            <a:r>
              <a:rPr lang="id-ID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d-ID" dirty="0">
                <a:latin typeface="Bookman Old Style" pitchFamily="18" charset="0"/>
              </a:rPr>
              <a:t>Linear</a:t>
            </a:r>
          </a:p>
          <a:p>
            <a:pPr marL="514350" indent="-514350" fontAlgn="auto">
              <a:lnSpc>
                <a:spcPct val="120000"/>
              </a:lnSpc>
              <a:spcAft>
                <a:spcPts val="0"/>
              </a:spcAft>
              <a:buFont typeface="+mj-lt"/>
              <a:buAutoNum type="arabicPeriod"/>
              <a:defRPr/>
            </a:pPr>
            <a:r>
              <a:rPr lang="id-ID" dirty="0">
                <a:latin typeface="Bookman Old Style" pitchFamily="18" charset="0"/>
              </a:rPr>
              <a:t>Vektor</a:t>
            </a:r>
            <a:r>
              <a:rPr lang="id-ID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d-ID" dirty="0">
                <a:latin typeface="Bookman Old Style" pitchFamily="18" charset="0"/>
              </a:rPr>
              <a:t>di</a:t>
            </a:r>
            <a:r>
              <a:rPr lang="id-ID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d-ID" dirty="0">
                <a:latin typeface="Bookman Old Style" pitchFamily="18" charset="0"/>
              </a:rPr>
              <a:t>Bidang</a:t>
            </a:r>
            <a:r>
              <a:rPr lang="id-ID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d-ID" dirty="0">
                <a:latin typeface="Bookman Old Style" pitchFamily="18" charset="0"/>
              </a:rPr>
              <a:t>dan</a:t>
            </a:r>
            <a:r>
              <a:rPr lang="id-ID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d-ID" dirty="0">
                <a:latin typeface="Bookman Old Style" pitchFamily="18" charset="0"/>
              </a:rPr>
              <a:t>di</a:t>
            </a:r>
            <a:r>
              <a:rPr lang="id-ID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d-ID" dirty="0">
                <a:latin typeface="Bookman Old Style" pitchFamily="18" charset="0"/>
              </a:rPr>
              <a:t>Ruang</a:t>
            </a:r>
            <a:r>
              <a:rPr lang="id-ID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514350" indent="-514350" fontAlgn="auto">
              <a:lnSpc>
                <a:spcPct val="120000"/>
              </a:lnSpc>
              <a:spcAft>
                <a:spcPts val="0"/>
              </a:spcAft>
              <a:buFont typeface="+mj-lt"/>
              <a:buAutoNum type="arabicPeriod"/>
              <a:defRPr/>
            </a:pPr>
            <a:r>
              <a:rPr lang="id-ID" dirty="0">
                <a:latin typeface="Bookman Old Style" pitchFamily="18" charset="0"/>
              </a:rPr>
              <a:t>Ruang</a:t>
            </a:r>
            <a:r>
              <a:rPr lang="id-ID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d-ID" dirty="0">
                <a:latin typeface="Bookman Old Style" pitchFamily="18" charset="0"/>
              </a:rPr>
              <a:t>Vektor</a:t>
            </a:r>
          </a:p>
          <a:p>
            <a:pPr marL="514350" indent="-514350" fontAlgn="auto">
              <a:lnSpc>
                <a:spcPct val="120000"/>
              </a:lnSpc>
              <a:spcAft>
                <a:spcPts val="0"/>
              </a:spcAft>
              <a:buFont typeface="+mj-lt"/>
              <a:buAutoNum type="arabicPeriod"/>
              <a:defRPr/>
            </a:pPr>
            <a:r>
              <a:rPr lang="id-ID" b="1" dirty="0">
                <a:latin typeface="Bookman Old Style" pitchFamily="18" charset="0"/>
              </a:rPr>
              <a:t>Ruang</a:t>
            </a:r>
            <a:r>
              <a:rPr lang="id-ID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d-ID" b="1" dirty="0">
                <a:latin typeface="Bookman Old Style" pitchFamily="18" charset="0"/>
              </a:rPr>
              <a:t>Hasil</a:t>
            </a:r>
            <a:r>
              <a:rPr lang="id-ID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d-ID" b="1" dirty="0">
                <a:latin typeface="Bookman Old Style" pitchFamily="18" charset="0"/>
              </a:rPr>
              <a:t>Kali</a:t>
            </a:r>
            <a:r>
              <a:rPr lang="id-ID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d-ID" b="1" dirty="0">
                <a:latin typeface="Bookman Old Style" pitchFamily="18" charset="0"/>
              </a:rPr>
              <a:t>Dalam</a:t>
            </a:r>
            <a:r>
              <a:rPr lang="id-ID" b="1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514350" indent="-514350" fontAlgn="auto">
              <a:lnSpc>
                <a:spcPct val="120000"/>
              </a:lnSpc>
              <a:spcAft>
                <a:spcPts val="0"/>
              </a:spcAft>
              <a:buFont typeface="+mj-lt"/>
              <a:buAutoNum type="arabicPeriod"/>
              <a:defRPr/>
            </a:pPr>
            <a:r>
              <a:rPr lang="id-ID" dirty="0">
                <a:latin typeface="Bookman Old Style" pitchFamily="18" charset="0"/>
              </a:rPr>
              <a:t>Transformasi</a:t>
            </a:r>
            <a:r>
              <a:rPr lang="id-ID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d-ID" dirty="0">
                <a:latin typeface="Bookman Old Style" pitchFamily="18" charset="0"/>
              </a:rPr>
              <a:t>Linear</a:t>
            </a:r>
          </a:p>
          <a:p>
            <a:pPr marL="514350" indent="-514350" fontAlgn="auto">
              <a:lnSpc>
                <a:spcPct val="120000"/>
              </a:lnSpc>
              <a:spcAft>
                <a:spcPts val="0"/>
              </a:spcAft>
              <a:buFont typeface="+mj-lt"/>
              <a:buAutoNum type="arabicPeriod"/>
              <a:defRPr/>
            </a:pPr>
            <a:r>
              <a:rPr lang="id-ID" spc="-5" dirty="0">
                <a:latin typeface="Bookman Old Style"/>
                <a:cs typeface="Bookman Old Style"/>
              </a:rPr>
              <a:t>Ruan</a:t>
            </a:r>
            <a:r>
              <a:rPr lang="id-ID" dirty="0">
                <a:latin typeface="Bookman Old Style"/>
                <a:cs typeface="Bookman Old Style"/>
              </a:rPr>
              <a:t>g</a:t>
            </a:r>
            <a:r>
              <a:rPr lang="id-ID" spc="170" dirty="0">
                <a:latin typeface="Times New Roman"/>
                <a:cs typeface="Times New Roman"/>
              </a:rPr>
              <a:t> </a:t>
            </a:r>
            <a:r>
              <a:rPr lang="id-ID" spc="-5" dirty="0">
                <a:latin typeface="Bookman Old Style"/>
                <a:cs typeface="Bookman Old Style"/>
              </a:rPr>
              <a:t>Eigen</a:t>
            </a:r>
            <a:endParaRPr lang="id-ID" dirty="0">
              <a:latin typeface="Bookman Old Style"/>
              <a:cs typeface="Bookman Old Style"/>
            </a:endParaRPr>
          </a:p>
          <a:p>
            <a:pPr marL="0" indent="0" fontAlgn="auto">
              <a:lnSpc>
                <a:spcPct val="12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id-ID" dirty="0">
              <a:latin typeface="Bookman Old Style" pitchFamily="18" charset="0"/>
            </a:endParaRPr>
          </a:p>
          <a:p>
            <a:pPr fontAlgn="auto">
              <a:spcAft>
                <a:spcPts val="0"/>
              </a:spcAft>
              <a:defRPr/>
            </a:pPr>
            <a:endParaRPr lang="id-ID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>
            <a:extLst>
              <a:ext uri="{FF2B5EF4-FFF2-40B4-BE49-F238E27FC236}">
                <a16:creationId xmlns:a16="http://schemas.microsoft.com/office/drawing/2014/main" id="{ED4A3938-4FAC-4604-9D63-96DF03138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altLang="en-US"/>
              <a:t>Penyelesaian (2)</a:t>
            </a:r>
          </a:p>
        </p:txBody>
      </p:sp>
      <p:sp>
        <p:nvSpPr>
          <p:cNvPr id="29699" name="Content Placeholder 2">
            <a:extLst>
              <a:ext uri="{FF2B5EF4-FFF2-40B4-BE49-F238E27FC236}">
                <a16:creationId xmlns:a16="http://schemas.microsoft.com/office/drawing/2014/main" id="{930D7CEF-A9B7-4AAE-8BD8-54BBC05E0E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id-ID" altLang="en-US"/>
              <a:t>Langkah 2</a:t>
            </a:r>
          </a:p>
        </p:txBody>
      </p:sp>
      <p:sp>
        <p:nvSpPr>
          <p:cNvPr id="29700" name="Rectangle 2">
            <a:extLst>
              <a:ext uri="{FF2B5EF4-FFF2-40B4-BE49-F238E27FC236}">
                <a16:creationId xmlns:a16="http://schemas.microsoft.com/office/drawing/2014/main" id="{3428EA9E-CFF9-44BC-AF2E-85681B8429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29701" name="Object 4">
            <a:extLst>
              <a:ext uri="{FF2B5EF4-FFF2-40B4-BE49-F238E27FC236}">
                <a16:creationId xmlns:a16="http://schemas.microsoft.com/office/drawing/2014/main" id="{3D927100-FBD5-4429-B8FA-751A15F0E39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42988" y="2492375"/>
          <a:ext cx="4841875" cy="316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r:id="rId3" imgW="2870200" imgH="1879600" progId="Unknown">
                  <p:embed/>
                </p:oleObj>
              </mc:Choice>
              <mc:Fallback>
                <p:oleObj r:id="rId3" imgW="2870200" imgH="1879600" progId="Unknown">
                  <p:embed/>
                  <p:pic>
                    <p:nvPicPr>
                      <p:cNvPr id="29701" name="Object 4">
                        <a:extLst>
                          <a:ext uri="{FF2B5EF4-FFF2-40B4-BE49-F238E27FC236}">
                            <a16:creationId xmlns:a16="http://schemas.microsoft.com/office/drawing/2014/main" id="{3D927100-FBD5-4429-B8FA-751A15F0E39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2492375"/>
                        <a:ext cx="4841875" cy="316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>
            <a:extLst>
              <a:ext uri="{FF2B5EF4-FFF2-40B4-BE49-F238E27FC236}">
                <a16:creationId xmlns:a16="http://schemas.microsoft.com/office/drawing/2014/main" id="{CC83D922-D01F-4494-8932-8563441CE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altLang="en-US"/>
              <a:t>Penyelesaian (3)</a:t>
            </a:r>
          </a:p>
        </p:txBody>
      </p:sp>
      <p:sp>
        <p:nvSpPr>
          <p:cNvPr id="30723" name="Content Placeholder 2">
            <a:extLst>
              <a:ext uri="{FF2B5EF4-FFF2-40B4-BE49-F238E27FC236}">
                <a16:creationId xmlns:a16="http://schemas.microsoft.com/office/drawing/2014/main" id="{9C100721-EA9F-4CC6-A628-921A1170F3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altLang="en-US"/>
              <a:t>Langkah 3</a:t>
            </a:r>
          </a:p>
        </p:txBody>
      </p:sp>
      <p:sp>
        <p:nvSpPr>
          <p:cNvPr id="30724" name="Rectangle 2">
            <a:extLst>
              <a:ext uri="{FF2B5EF4-FFF2-40B4-BE49-F238E27FC236}">
                <a16:creationId xmlns:a16="http://schemas.microsoft.com/office/drawing/2014/main" id="{A661E5C6-1375-4FA6-8FA3-C958ECA4AE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30725" name="Object 4">
            <a:extLst>
              <a:ext uri="{FF2B5EF4-FFF2-40B4-BE49-F238E27FC236}">
                <a16:creationId xmlns:a16="http://schemas.microsoft.com/office/drawing/2014/main" id="{89314CEA-CBBE-4196-84FD-1CBCDC91741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03350" y="2478088"/>
          <a:ext cx="6913563" cy="3687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r:id="rId3" imgW="4279900" imgH="2286000" progId="Unknown">
                  <p:embed/>
                </p:oleObj>
              </mc:Choice>
              <mc:Fallback>
                <p:oleObj r:id="rId3" imgW="4279900" imgH="2286000" progId="Unknown">
                  <p:embed/>
                  <p:pic>
                    <p:nvPicPr>
                      <p:cNvPr id="30725" name="Object 4">
                        <a:extLst>
                          <a:ext uri="{FF2B5EF4-FFF2-40B4-BE49-F238E27FC236}">
                            <a16:creationId xmlns:a16="http://schemas.microsoft.com/office/drawing/2014/main" id="{89314CEA-CBBE-4196-84FD-1CBCDC91741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2478088"/>
                        <a:ext cx="6913563" cy="3687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>
            <a:extLst>
              <a:ext uri="{FF2B5EF4-FFF2-40B4-BE49-F238E27FC236}">
                <a16:creationId xmlns:a16="http://schemas.microsoft.com/office/drawing/2014/main" id="{9709DA58-8D89-4CD1-9619-E8FE328EB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id-ID" altLang="en-US"/>
              <a:t>Jadi hasilnya</a:t>
            </a:r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6E76E89F-1D49-45F3-9DA1-781607E6D6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31748" name="Object 4">
            <a:extLst>
              <a:ext uri="{FF2B5EF4-FFF2-40B4-BE49-F238E27FC236}">
                <a16:creationId xmlns:a16="http://schemas.microsoft.com/office/drawing/2014/main" id="{8A637A58-1EC2-42B2-99AA-BC15C3FF5BD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0113" y="1412875"/>
          <a:ext cx="2447925" cy="2852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" r:id="rId3" imgW="977900" imgH="1143000" progId="Unknown">
                  <p:embed/>
                </p:oleObj>
              </mc:Choice>
              <mc:Fallback>
                <p:oleObj r:id="rId3" imgW="977900" imgH="1143000" progId="Unknown">
                  <p:embed/>
                  <p:pic>
                    <p:nvPicPr>
                      <p:cNvPr id="31748" name="Object 4">
                        <a:extLst>
                          <a:ext uri="{FF2B5EF4-FFF2-40B4-BE49-F238E27FC236}">
                            <a16:creationId xmlns:a16="http://schemas.microsoft.com/office/drawing/2014/main" id="{8A637A58-1EC2-42B2-99AA-BC15C3FF5BD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1412875"/>
                        <a:ext cx="2447925" cy="2852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49" name="Rectangle 4">
            <a:extLst>
              <a:ext uri="{FF2B5EF4-FFF2-40B4-BE49-F238E27FC236}">
                <a16:creationId xmlns:a16="http://schemas.microsoft.com/office/drawing/2014/main" id="{95E7A604-AEEA-4766-8FA8-86461933CC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31750" name="Object 6">
            <a:extLst>
              <a:ext uri="{FF2B5EF4-FFF2-40B4-BE49-F238E27FC236}">
                <a16:creationId xmlns:a16="http://schemas.microsoft.com/office/drawing/2014/main" id="{3E63EFBC-82D3-41D1-A98A-C8AA4504D62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67175" y="2986088"/>
          <a:ext cx="3960813" cy="2560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1" r:id="rId5" imgW="2082800" imgH="1346200" progId="Unknown">
                  <p:embed/>
                </p:oleObj>
              </mc:Choice>
              <mc:Fallback>
                <p:oleObj r:id="rId5" imgW="2082800" imgH="1346200" progId="Unknown">
                  <p:embed/>
                  <p:pic>
                    <p:nvPicPr>
                      <p:cNvPr id="31750" name="Object 6">
                        <a:extLst>
                          <a:ext uri="{FF2B5EF4-FFF2-40B4-BE49-F238E27FC236}">
                            <a16:creationId xmlns:a16="http://schemas.microsoft.com/office/drawing/2014/main" id="{3E63EFBC-82D3-41D1-A98A-C8AA4504D62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175" y="2986088"/>
                        <a:ext cx="3960813" cy="2560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1" name="TextBox 7">
            <a:extLst>
              <a:ext uri="{FF2B5EF4-FFF2-40B4-BE49-F238E27FC236}">
                <a16:creationId xmlns:a16="http://schemas.microsoft.com/office/drawing/2014/main" id="{3E2C84C2-78C9-4EEB-9618-CF54A7B7CB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1638" y="2492375"/>
            <a:ext cx="21812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id-ID" altLang="en-US"/>
              <a:t>Cek Ortogonalitasnya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>
            <a:extLst>
              <a:ext uri="{FF2B5EF4-FFF2-40B4-BE49-F238E27FC236}">
                <a16:creationId xmlns:a16="http://schemas.microsoft.com/office/drawing/2014/main" id="{01A4B215-DD8F-46AC-8AD1-47ECA9EAF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altLang="en-US"/>
              <a:t>PR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55041E-7E81-4DE0-8327-C3D23C4D9C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 err="1"/>
              <a:t>Terapkan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Gram-Schmidt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mengubah</a:t>
            </a:r>
            <a:r>
              <a:rPr lang="en-US" dirty="0"/>
              <a:t> vector-</a:t>
            </a:r>
            <a:r>
              <a:rPr lang="en-US" dirty="0" err="1"/>
              <a:t>vektor</a:t>
            </a:r>
            <a:r>
              <a:rPr lang="en-US" dirty="0"/>
              <a:t> basis </a:t>
            </a:r>
            <a:r>
              <a:rPr lang="id-ID" dirty="0"/>
              <a:t>(1,1,1) (0,1,1), (0,0,1) menjadi sebuah basis ortogonal {v</a:t>
            </a:r>
            <a:r>
              <a:rPr lang="id-ID" baseline="-25000" dirty="0"/>
              <a:t>1</a:t>
            </a:r>
            <a:r>
              <a:rPr lang="id-ID" dirty="0"/>
              <a:t>,v</a:t>
            </a:r>
            <a:r>
              <a:rPr lang="id-ID" baseline="-25000" dirty="0"/>
              <a:t>2</a:t>
            </a:r>
            <a:r>
              <a:rPr lang="id-ID" dirty="0"/>
              <a:t>,v</a:t>
            </a:r>
            <a:r>
              <a:rPr lang="id-ID" baseline="-25000" dirty="0"/>
              <a:t>3</a:t>
            </a:r>
            <a:r>
              <a:rPr lang="id-ID" dirty="0"/>
              <a:t>)</a:t>
            </a:r>
          </a:p>
          <a:p>
            <a:pPr fontAlgn="auto">
              <a:spcAft>
                <a:spcPts val="0"/>
              </a:spcAft>
              <a:defRPr/>
            </a:pPr>
            <a:endParaRPr lang="id-ID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D17EF0AE-1129-4FC9-8F4A-79A276D65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altLang="en-US"/>
              <a:t>Hasil kali dalam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1856D-B1AF-41B8-8489-3FB3D778A1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blipFill rotWithShape="1">
            <a:blip r:embed="rId2"/>
            <a:stretch>
              <a:fillRect l="-889" t="-809" r="-1037" b="-3908"/>
            </a:stretch>
          </a:blipFill>
        </p:spPr>
        <p:txBody>
          <a:bodyPr/>
          <a:lstStyle/>
          <a:p>
            <a:r>
              <a:rPr lang="id-ID">
                <a:noFill/>
              </a:rPr>
              <a:t> 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252CF-F654-42D4-AB21-2BBF67833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id-ID" dirty="0"/>
              <a:t>Hasil Kali Dalam yang Diboboti</a:t>
            </a:r>
            <a:br>
              <a:rPr lang="id-ID" dirty="0"/>
            </a:b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DF7F93-5B44-41C9-A9BD-85D6996274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 fontScale="85000" lnSpcReduction="20000"/>
          </a:bodyPr>
          <a:lstStyle/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id-ID" dirty="0"/>
              <a:t>jika 	u=(u</a:t>
            </a:r>
            <a:r>
              <a:rPr lang="id-ID" baseline="-25000" dirty="0"/>
              <a:t>1</a:t>
            </a:r>
            <a:r>
              <a:rPr lang="id-ID" dirty="0"/>
              <a:t>, u</a:t>
            </a:r>
            <a:r>
              <a:rPr lang="id-ID" baseline="-25000" dirty="0"/>
              <a:t>2</a:t>
            </a:r>
            <a:r>
              <a:rPr lang="id-ID" dirty="0"/>
              <a:t>, ....u</a:t>
            </a:r>
            <a:r>
              <a:rPr lang="id-ID" baseline="-25000" dirty="0"/>
              <a:t>n</a:t>
            </a:r>
            <a:r>
              <a:rPr lang="id-ID" dirty="0"/>
              <a:t>)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id-ID" dirty="0"/>
              <a:t>	v= (v</a:t>
            </a:r>
            <a:r>
              <a:rPr lang="id-ID" baseline="-25000" dirty="0"/>
              <a:t>1</a:t>
            </a:r>
            <a:r>
              <a:rPr lang="id-ID" dirty="0"/>
              <a:t>, v</a:t>
            </a:r>
            <a:r>
              <a:rPr lang="id-ID" baseline="-25000" dirty="0"/>
              <a:t>2</a:t>
            </a:r>
            <a:r>
              <a:rPr lang="id-ID" dirty="0"/>
              <a:t>,.....,v</a:t>
            </a:r>
            <a:r>
              <a:rPr lang="id-ID" baseline="-25000" dirty="0"/>
              <a:t>n</a:t>
            </a:r>
            <a:r>
              <a:rPr lang="id-ID" dirty="0"/>
              <a:t>)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id-ID" dirty="0"/>
              <a:t>Jika w</a:t>
            </a:r>
            <a:r>
              <a:rPr lang="id-ID" baseline="-25000" dirty="0"/>
              <a:t>1</a:t>
            </a:r>
            <a:r>
              <a:rPr lang="id-ID" dirty="0"/>
              <a:t>,w</a:t>
            </a:r>
            <a:r>
              <a:rPr lang="id-ID" baseline="-25000" dirty="0"/>
              <a:t>2</a:t>
            </a:r>
            <a:r>
              <a:rPr lang="id-ID" dirty="0"/>
              <a:t>,...,w</a:t>
            </a:r>
            <a:r>
              <a:rPr lang="id-ID" baseline="-25000" dirty="0"/>
              <a:t>n  </a:t>
            </a:r>
            <a:r>
              <a:rPr lang="id-ID" dirty="0"/>
              <a:t>adalah bilangan riil positif yang disebut </a:t>
            </a:r>
            <a:r>
              <a:rPr lang="id-ID" b="1" dirty="0"/>
              <a:t>pembobot</a:t>
            </a:r>
            <a:r>
              <a:rPr lang="id-ID" dirty="0"/>
              <a:t>, maka:</a:t>
            </a:r>
            <a:endParaRPr lang="id-ID" b="1" dirty="0"/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id-ID" b="1" dirty="0"/>
              <a:t>&lt;u,v&gt; =  w</a:t>
            </a:r>
            <a:r>
              <a:rPr lang="id-ID" b="1" baseline="-25000" dirty="0"/>
              <a:t>1</a:t>
            </a:r>
            <a:r>
              <a:rPr lang="id-ID" b="1" dirty="0"/>
              <a:t> u</a:t>
            </a:r>
            <a:r>
              <a:rPr lang="id-ID" b="1" baseline="-25000" dirty="0"/>
              <a:t>1</a:t>
            </a:r>
            <a:r>
              <a:rPr lang="id-ID" b="1" dirty="0"/>
              <a:t> v</a:t>
            </a:r>
            <a:r>
              <a:rPr lang="id-ID" b="1" baseline="-25000" dirty="0"/>
              <a:t>1</a:t>
            </a:r>
            <a:r>
              <a:rPr lang="id-ID" b="1" dirty="0"/>
              <a:t>   + w</a:t>
            </a:r>
            <a:r>
              <a:rPr lang="id-ID" b="1" baseline="-25000" dirty="0"/>
              <a:t>2</a:t>
            </a:r>
            <a:r>
              <a:rPr lang="id-ID" b="1" dirty="0"/>
              <a:t> u</a:t>
            </a:r>
            <a:r>
              <a:rPr lang="id-ID" b="1" baseline="-25000" dirty="0"/>
              <a:t>2</a:t>
            </a:r>
            <a:r>
              <a:rPr lang="id-ID" b="1" dirty="0"/>
              <a:t> v</a:t>
            </a:r>
            <a:r>
              <a:rPr lang="id-ID" b="1" baseline="-25000" dirty="0"/>
              <a:t>2</a:t>
            </a:r>
            <a:r>
              <a:rPr lang="id-ID" b="1" dirty="0"/>
              <a:t> +...+w</a:t>
            </a:r>
            <a:r>
              <a:rPr lang="id-ID" b="1" baseline="-25000" dirty="0"/>
              <a:t>n</a:t>
            </a:r>
            <a:r>
              <a:rPr lang="id-ID" b="1" dirty="0"/>
              <a:t> u</a:t>
            </a:r>
            <a:r>
              <a:rPr lang="id-ID" b="1" baseline="-25000" dirty="0"/>
              <a:t>n</a:t>
            </a:r>
            <a:r>
              <a:rPr lang="id-ID" b="1" dirty="0"/>
              <a:t> v</a:t>
            </a:r>
            <a:r>
              <a:rPr lang="id-ID" b="1" baseline="-25000" dirty="0"/>
              <a:t>n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id-ID" dirty="0"/>
              <a:t>Misal     	u=(u</a:t>
            </a:r>
            <a:r>
              <a:rPr lang="id-ID" baseline="-25000" dirty="0"/>
              <a:t>1</a:t>
            </a:r>
            <a:r>
              <a:rPr lang="id-ID" dirty="0"/>
              <a:t>, u</a:t>
            </a:r>
            <a:r>
              <a:rPr lang="id-ID" baseline="-25000" dirty="0"/>
              <a:t>2</a:t>
            </a:r>
            <a:r>
              <a:rPr lang="id-ID" dirty="0"/>
              <a:t>)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id-ID" dirty="0"/>
              <a:t>		v= (v</a:t>
            </a:r>
            <a:r>
              <a:rPr lang="id-ID" baseline="-25000" dirty="0"/>
              <a:t>1</a:t>
            </a:r>
            <a:r>
              <a:rPr lang="id-ID" dirty="0"/>
              <a:t>, v</a:t>
            </a:r>
            <a:r>
              <a:rPr lang="id-ID" baseline="-25000" dirty="0"/>
              <a:t>2</a:t>
            </a:r>
            <a:r>
              <a:rPr lang="id-ID" dirty="0"/>
              <a:t>) 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id-ID" dirty="0"/>
              <a:t>		w= (3 ,2 )  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id-ID" dirty="0"/>
              <a:t>adalah vektor-vektor pada R</a:t>
            </a:r>
            <a:r>
              <a:rPr lang="id-ID" baseline="30000" dirty="0"/>
              <a:t>2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id-ID" dirty="0"/>
              <a:t>Maka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id-ID" dirty="0"/>
              <a:t>		&lt;u,v&gt; = 3 u</a:t>
            </a:r>
            <a:r>
              <a:rPr lang="id-ID" baseline="-25000" dirty="0"/>
              <a:t>1</a:t>
            </a:r>
            <a:r>
              <a:rPr lang="id-ID" dirty="0"/>
              <a:t> v</a:t>
            </a:r>
            <a:r>
              <a:rPr lang="id-ID" baseline="-25000" dirty="0"/>
              <a:t>1</a:t>
            </a:r>
            <a:r>
              <a:rPr lang="id-ID" dirty="0"/>
              <a:t>   + 2 u</a:t>
            </a:r>
            <a:r>
              <a:rPr lang="id-ID" baseline="-25000" dirty="0"/>
              <a:t>2</a:t>
            </a:r>
            <a:r>
              <a:rPr lang="id-ID" dirty="0"/>
              <a:t> v</a:t>
            </a:r>
            <a:r>
              <a:rPr lang="id-ID" baseline="-25000" dirty="0"/>
              <a:t>2</a:t>
            </a:r>
            <a:endParaRPr lang="id-ID" dirty="0"/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id-ID" dirty="0"/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id-ID" dirty="0"/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id-ID" dirty="0"/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id-ID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16C0C7F6-DD2D-443D-8E41-1EF034394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altLang="en-US"/>
              <a:t>SOAL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7331B-D16E-4EA8-A2DE-93D3678931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id-ID" dirty="0"/>
              <a:t>buktikan bahwa hasil kali dalam Euclid yang diboboti: 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id-ID" dirty="0"/>
              <a:t>	&lt;u,v&gt; = 3 u</a:t>
            </a:r>
            <a:r>
              <a:rPr lang="id-ID" baseline="-25000" dirty="0"/>
              <a:t>1</a:t>
            </a:r>
            <a:r>
              <a:rPr lang="id-ID" dirty="0"/>
              <a:t> v</a:t>
            </a:r>
            <a:r>
              <a:rPr lang="id-ID" baseline="-25000" dirty="0"/>
              <a:t>1</a:t>
            </a:r>
            <a:r>
              <a:rPr lang="id-ID" dirty="0"/>
              <a:t>   + 2 u</a:t>
            </a:r>
            <a:r>
              <a:rPr lang="id-ID" baseline="-25000" dirty="0"/>
              <a:t>2</a:t>
            </a:r>
            <a:r>
              <a:rPr lang="id-ID" dirty="0"/>
              <a:t> v</a:t>
            </a:r>
            <a:r>
              <a:rPr lang="id-ID" baseline="-25000" dirty="0"/>
              <a:t>2</a:t>
            </a:r>
            <a:endParaRPr lang="id-ID" dirty="0"/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id-ID" dirty="0"/>
              <a:t>dapat memenuhi keempat aksioma hasil kali dalam tersebut. 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id-ID" dirty="0"/>
              <a:t>Jawab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id-ID" dirty="0"/>
              <a:t>Kita akan buktikan bahwa &lt;</a:t>
            </a:r>
            <a:r>
              <a:rPr lang="id-ID" i="1" dirty="0"/>
              <a:t>u</a:t>
            </a:r>
            <a:r>
              <a:rPr lang="id-ID" dirty="0"/>
              <a:t>,</a:t>
            </a:r>
            <a:r>
              <a:rPr lang="id-ID" i="1" dirty="0"/>
              <a:t>v</a:t>
            </a:r>
            <a:r>
              <a:rPr lang="id-ID" dirty="0"/>
              <a:t>&gt; memenuhi keempat aksioma  (simetris, penambahan, homogenitas, positivitas)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id-ID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F4107799-3A60-429C-9841-E76AC8CC0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altLang="en-US"/>
              <a:t>Bukti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FBCAB0-9CA6-4651-BB95-35A1F17BED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 fontScale="77500" lnSpcReduction="20000"/>
          </a:bodyPr>
          <a:lstStyle/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id-ID" dirty="0"/>
              <a:t>Simetris &lt;u,v&gt; = &lt;v, u&gt;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id-ID" dirty="0"/>
              <a:t>&lt;u,v&gt;		= 3 u</a:t>
            </a:r>
            <a:r>
              <a:rPr lang="id-ID" baseline="-25000" dirty="0"/>
              <a:t>1</a:t>
            </a:r>
            <a:r>
              <a:rPr lang="id-ID" dirty="0"/>
              <a:t>v</a:t>
            </a:r>
            <a:r>
              <a:rPr lang="id-ID" baseline="-25000" dirty="0"/>
              <a:t>1</a:t>
            </a:r>
            <a:r>
              <a:rPr lang="id-ID" dirty="0"/>
              <a:t>+ 2u</a:t>
            </a:r>
            <a:r>
              <a:rPr lang="id-ID" baseline="-25000" dirty="0"/>
              <a:t>2</a:t>
            </a:r>
            <a:r>
              <a:rPr lang="id-ID" dirty="0"/>
              <a:t>v</a:t>
            </a:r>
            <a:r>
              <a:rPr lang="id-ID" baseline="-25000" dirty="0"/>
              <a:t>2</a:t>
            </a:r>
            <a:endParaRPr lang="id-ID" dirty="0"/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id-ID" dirty="0"/>
              <a:t>		=3v</a:t>
            </a:r>
            <a:r>
              <a:rPr lang="id-ID" baseline="-25000" dirty="0"/>
              <a:t>1</a:t>
            </a:r>
            <a:r>
              <a:rPr lang="id-ID" dirty="0"/>
              <a:t>u</a:t>
            </a:r>
            <a:r>
              <a:rPr lang="id-ID" baseline="-25000" dirty="0"/>
              <a:t>1</a:t>
            </a:r>
            <a:r>
              <a:rPr lang="id-ID" dirty="0"/>
              <a:t>+2v</a:t>
            </a:r>
            <a:r>
              <a:rPr lang="id-ID" baseline="-25000" dirty="0"/>
              <a:t>2</a:t>
            </a:r>
            <a:r>
              <a:rPr lang="id-ID" dirty="0"/>
              <a:t>u</a:t>
            </a:r>
            <a:r>
              <a:rPr lang="id-ID" baseline="-25000" dirty="0"/>
              <a:t>2</a:t>
            </a:r>
            <a:endParaRPr lang="id-ID" dirty="0"/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id-ID" dirty="0"/>
              <a:t>		= &lt;v, u&gt;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id-ID" dirty="0"/>
              <a:t>		</a:t>
            </a:r>
            <a:r>
              <a:rPr lang="id-ID" u="sng" dirty="0"/>
              <a:t>:. Aksioma 1 terpenuhi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id-ID" dirty="0"/>
              <a:t>Penambahan &lt;u +v, w&gt; = &lt;u,w&gt; + &lt;v, w&gt; 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id-ID" dirty="0"/>
              <a:t>&lt;u +v, w&gt;	=3(u</a:t>
            </a:r>
            <a:r>
              <a:rPr lang="id-ID" baseline="-25000" dirty="0"/>
              <a:t>1</a:t>
            </a:r>
            <a:r>
              <a:rPr lang="id-ID" dirty="0"/>
              <a:t>+ v</a:t>
            </a:r>
            <a:r>
              <a:rPr lang="id-ID" baseline="-25000" dirty="0"/>
              <a:t>1</a:t>
            </a:r>
            <a:r>
              <a:rPr lang="id-ID" dirty="0"/>
              <a:t>)w</a:t>
            </a:r>
            <a:r>
              <a:rPr lang="id-ID" baseline="-25000" dirty="0"/>
              <a:t>1</a:t>
            </a:r>
            <a:r>
              <a:rPr lang="id-ID" dirty="0"/>
              <a:t>+2(u</a:t>
            </a:r>
            <a:r>
              <a:rPr lang="id-ID" baseline="-25000" dirty="0"/>
              <a:t>2</a:t>
            </a:r>
            <a:r>
              <a:rPr lang="id-ID" dirty="0"/>
              <a:t>+v</a:t>
            </a:r>
            <a:r>
              <a:rPr lang="id-ID" baseline="-25000" dirty="0"/>
              <a:t>2</a:t>
            </a:r>
            <a:r>
              <a:rPr lang="id-ID" dirty="0"/>
              <a:t>)w</a:t>
            </a:r>
            <a:r>
              <a:rPr lang="id-ID" baseline="-25000" dirty="0"/>
              <a:t>2</a:t>
            </a:r>
            <a:endParaRPr lang="id-ID" dirty="0"/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id-ID" dirty="0"/>
              <a:t>		=3u</a:t>
            </a:r>
            <a:r>
              <a:rPr lang="id-ID" baseline="-25000" dirty="0"/>
              <a:t>1</a:t>
            </a:r>
            <a:r>
              <a:rPr lang="id-ID" dirty="0"/>
              <a:t>w</a:t>
            </a:r>
            <a:r>
              <a:rPr lang="id-ID" baseline="-25000" dirty="0"/>
              <a:t>1</a:t>
            </a:r>
            <a:r>
              <a:rPr lang="id-ID" dirty="0"/>
              <a:t>+3v</a:t>
            </a:r>
            <a:r>
              <a:rPr lang="id-ID" baseline="-25000" dirty="0"/>
              <a:t>1</a:t>
            </a:r>
            <a:r>
              <a:rPr lang="id-ID" dirty="0"/>
              <a:t>w</a:t>
            </a:r>
            <a:r>
              <a:rPr lang="id-ID" baseline="-25000" dirty="0"/>
              <a:t>1</a:t>
            </a:r>
            <a:r>
              <a:rPr lang="id-ID" dirty="0"/>
              <a:t>+2u</a:t>
            </a:r>
            <a:r>
              <a:rPr lang="id-ID" baseline="-25000" dirty="0"/>
              <a:t>2</a:t>
            </a:r>
            <a:r>
              <a:rPr lang="id-ID" dirty="0"/>
              <a:t>w</a:t>
            </a:r>
            <a:r>
              <a:rPr lang="id-ID" baseline="-25000" dirty="0"/>
              <a:t>2</a:t>
            </a:r>
            <a:r>
              <a:rPr lang="id-ID" dirty="0"/>
              <a:t>+2v</a:t>
            </a:r>
            <a:r>
              <a:rPr lang="id-ID" baseline="-25000" dirty="0"/>
              <a:t>2</a:t>
            </a:r>
            <a:r>
              <a:rPr lang="id-ID" dirty="0"/>
              <a:t>w</a:t>
            </a:r>
            <a:r>
              <a:rPr lang="id-ID" baseline="-25000" dirty="0"/>
              <a:t>2</a:t>
            </a:r>
            <a:endParaRPr lang="id-ID" dirty="0"/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id-ID" dirty="0"/>
              <a:t>		=(3u</a:t>
            </a:r>
            <a:r>
              <a:rPr lang="id-ID" baseline="-25000" dirty="0"/>
              <a:t>1</a:t>
            </a:r>
            <a:r>
              <a:rPr lang="id-ID" dirty="0"/>
              <a:t>w</a:t>
            </a:r>
            <a:r>
              <a:rPr lang="id-ID" baseline="-25000" dirty="0"/>
              <a:t>1</a:t>
            </a:r>
            <a:r>
              <a:rPr lang="id-ID" dirty="0"/>
              <a:t>+ 2u</a:t>
            </a:r>
            <a:r>
              <a:rPr lang="id-ID" baseline="-25000" dirty="0"/>
              <a:t>2</a:t>
            </a:r>
            <a:r>
              <a:rPr lang="id-ID" dirty="0"/>
              <a:t>w</a:t>
            </a:r>
            <a:r>
              <a:rPr lang="id-ID" baseline="-25000" dirty="0"/>
              <a:t>2</a:t>
            </a:r>
            <a:r>
              <a:rPr lang="id-ID" dirty="0"/>
              <a:t>)+(3v</a:t>
            </a:r>
            <a:r>
              <a:rPr lang="id-ID" baseline="-25000" dirty="0"/>
              <a:t>1</a:t>
            </a:r>
            <a:r>
              <a:rPr lang="id-ID" dirty="0"/>
              <a:t>w</a:t>
            </a:r>
            <a:r>
              <a:rPr lang="id-ID" baseline="-25000" dirty="0"/>
              <a:t>1</a:t>
            </a:r>
            <a:r>
              <a:rPr lang="id-ID" dirty="0"/>
              <a:t>+2v</a:t>
            </a:r>
            <a:r>
              <a:rPr lang="id-ID" baseline="-25000" dirty="0"/>
              <a:t>2</a:t>
            </a:r>
            <a:r>
              <a:rPr lang="id-ID" dirty="0"/>
              <a:t>w</a:t>
            </a:r>
            <a:r>
              <a:rPr lang="id-ID" baseline="-25000" dirty="0"/>
              <a:t>2</a:t>
            </a:r>
            <a:r>
              <a:rPr lang="id-ID" dirty="0"/>
              <a:t>)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id-ID" dirty="0"/>
              <a:t>		=&lt;u,w&gt; + &lt;v, w&gt;	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id-ID" dirty="0"/>
              <a:t>:. </a:t>
            </a:r>
            <a:r>
              <a:rPr lang="id-ID" u="sng" dirty="0"/>
              <a:t>Aksioma 2 terpenuhi </a:t>
            </a:r>
            <a:endParaRPr lang="id-ID" dirty="0"/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id-ID" dirty="0"/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id-ID" dirty="0"/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id-ID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DDE3DCA8-F6AE-47BE-9867-C9CDDC08C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altLang="en-US"/>
              <a:t>Bukti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95626-BB6A-4043-8BFE-6233EA28E88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457200" y="1600200"/>
            <a:ext cx="8229600" cy="4925144"/>
          </a:xfrm>
          <a:blipFill rotWithShape="1">
            <a:blip r:embed="rId2"/>
            <a:stretch>
              <a:fillRect l="-741" t="-1735" b="-8178"/>
            </a:stretch>
          </a:blipFill>
        </p:spPr>
        <p:txBody>
          <a:bodyPr/>
          <a:lstStyle/>
          <a:p>
            <a:r>
              <a:rPr lang="id-ID">
                <a:noFill/>
              </a:rPr>
              <a:t> 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582C24E8-16E9-43B2-9F2F-3C7330B3F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altLang="en-US"/>
              <a:t>Soal 2</a:t>
            </a:r>
          </a:p>
        </p:txBody>
      </p:sp>
      <p:sp>
        <p:nvSpPr>
          <p:cNvPr id="9219" name="Content Placeholder 2">
            <a:extLst>
              <a:ext uri="{FF2B5EF4-FFF2-40B4-BE49-F238E27FC236}">
                <a16:creationId xmlns:a16="http://schemas.microsoft.com/office/drawing/2014/main" id="{B02E59D7-6475-466D-8F4B-7EC0986475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id-ID" altLang="en-US"/>
              <a:t>Diketahui &lt;u,v&gt; = ad + cf dengan u = (a,b,c) dan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d-ID" altLang="en-US"/>
              <a:t>   	 v = (d,e,f).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d-ID" altLang="en-US"/>
              <a:t>Apakah &lt;u,v&gt; tersebut merupakan hasil  kali dalam ?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d-ID" altLang="en-US"/>
              <a:t>Jawab 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d-ID" altLang="en-US"/>
              <a:t>Akan ditunjukkan apakah &lt;u,v&gt; memenuhi 4 aksioma hasil kali dalam  berikut ini 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id-ID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 Defaul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 Default" id="{44441749-2E53-4A60-950F-09B9B2C9B946}" vid="{9411E6F5-A9BE-46FF-962E-A7137705ACA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 Default</Template>
  <TotalTime>35</TotalTime>
  <Words>426</Words>
  <Application>Microsoft Office PowerPoint</Application>
  <PresentationFormat>On-screen Show (4:3)</PresentationFormat>
  <Paragraphs>133</Paragraphs>
  <Slides>33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Bookman Old Style</vt:lpstr>
      <vt:lpstr>Calibri</vt:lpstr>
      <vt:lpstr>Times New Roman</vt:lpstr>
      <vt:lpstr>Theme Default</vt:lpstr>
      <vt:lpstr>Unknown</vt:lpstr>
      <vt:lpstr>Matriks dan Ruang Vektor</vt:lpstr>
      <vt:lpstr>Matriks Dan Ruang Vektor</vt:lpstr>
      <vt:lpstr>PowerPoint Presentation</vt:lpstr>
      <vt:lpstr>Hasil kali dalam</vt:lpstr>
      <vt:lpstr>Hasil Kali Dalam yang Diboboti </vt:lpstr>
      <vt:lpstr>SOAL</vt:lpstr>
      <vt:lpstr>Bukti</vt:lpstr>
      <vt:lpstr>Bukti (2)</vt:lpstr>
      <vt:lpstr>Soal 2</vt:lpstr>
      <vt:lpstr>Jawab </vt:lpstr>
      <vt:lpstr>Jawab 2</vt:lpstr>
      <vt:lpstr>Hasil kali dalam matriks</vt:lpstr>
      <vt:lpstr>Soal</vt:lpstr>
      <vt:lpstr>Hasil kali dalam polinomial</vt:lpstr>
      <vt:lpstr>Soal</vt:lpstr>
      <vt:lpstr>Soal</vt:lpstr>
      <vt:lpstr>Ortogonal dan Ortonormal</vt:lpstr>
      <vt:lpstr>Ortogonal</vt:lpstr>
      <vt:lpstr>Contoh soal</vt:lpstr>
      <vt:lpstr>PowerPoint Presentation</vt:lpstr>
      <vt:lpstr>Ortonormal</vt:lpstr>
      <vt:lpstr>Jawab</vt:lpstr>
      <vt:lpstr>Proses Ortogonalisasi Gram Schmit</vt:lpstr>
      <vt:lpstr>Ortogonalisasi Gram Schmit</vt:lpstr>
      <vt:lpstr>Ilustrasi</vt:lpstr>
      <vt:lpstr>Proses Gram Schmit</vt:lpstr>
      <vt:lpstr>Rumus Umum</vt:lpstr>
      <vt:lpstr>Soal</vt:lpstr>
      <vt:lpstr>Penyelesaian</vt:lpstr>
      <vt:lpstr>Penyelesaian (2)</vt:lpstr>
      <vt:lpstr>Penyelesaian (3)</vt:lpstr>
      <vt:lpstr>Jadi hasilnya</vt:lpstr>
      <vt:lpstr>PR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Teori Bahasa dan Otomata</dc:title>
  <dc:creator>core</dc:creator>
  <cp:lastModifiedBy>core</cp:lastModifiedBy>
  <cp:revision>6</cp:revision>
  <dcterms:created xsi:type="dcterms:W3CDTF">2019-06-01T08:29:21Z</dcterms:created>
  <dcterms:modified xsi:type="dcterms:W3CDTF">2019-07-31T22:24:31Z</dcterms:modified>
</cp:coreProperties>
</file>