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vsd" ContentType="application/vnd.visio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0"/>
  </p:notesMasterIdLst>
  <p:sldIdLst>
    <p:sldId id="257" r:id="rId2"/>
    <p:sldId id="291" r:id="rId3"/>
    <p:sldId id="292" r:id="rId4"/>
    <p:sldId id="293" r:id="rId5"/>
    <p:sldId id="301" r:id="rId6"/>
    <p:sldId id="294" r:id="rId7"/>
    <p:sldId id="295" r:id="rId8"/>
    <p:sldId id="302" r:id="rId9"/>
    <p:sldId id="296" r:id="rId10"/>
    <p:sldId id="297" r:id="rId11"/>
    <p:sldId id="298" r:id="rId12"/>
    <p:sldId id="299" r:id="rId13"/>
    <p:sldId id="300" r:id="rId14"/>
    <p:sldId id="281" r:id="rId15"/>
    <p:sldId id="282" r:id="rId16"/>
    <p:sldId id="283" r:id="rId17"/>
    <p:sldId id="284" r:id="rId18"/>
    <p:sldId id="285" r:id="rId19"/>
    <p:sldId id="286" r:id="rId20"/>
    <p:sldId id="289" r:id="rId21"/>
    <p:sldId id="287" r:id="rId22"/>
    <p:sldId id="288" r:id="rId23"/>
    <p:sldId id="261" r:id="rId24"/>
    <p:sldId id="262" r:id="rId25"/>
    <p:sldId id="263" r:id="rId26"/>
    <p:sldId id="264" r:id="rId27"/>
    <p:sldId id="265" r:id="rId28"/>
    <p:sldId id="266" r:id="rId29"/>
    <p:sldId id="278" r:id="rId30"/>
    <p:sldId id="290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8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DB78-E212-4F5A-BC6E-EF07BACAAD9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C29C6-6CF5-4E8B-9753-73E7C4784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77ED4-B0AC-4930-B308-B0AC2336BBC1}" type="slidenum">
              <a:rPr lang="en-US"/>
              <a:pPr/>
              <a:t>38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F7AE312A-38FF-4070-B4B8-0834CCEF173F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974E54-075D-41A8-96B3-2504F61722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9E84E-BFF2-44E1-ADE5-F8348590795D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22BC5-5B1C-4A04-AF0F-A7930742E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E07FAC-A341-4922-835F-DAB893376C93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0D7BB-C46F-4A0E-9ACE-90D031D9C3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5392-BA41-47DC-906A-CD7BF5E83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fld id="{6B11836C-F32B-402C-849E-307A11C2FA00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4C244-F80A-44CB-B7FC-83A6E11CB9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defRPr/>
            </a:pPr>
            <a:fld id="{DF32D3C3-6479-46F0-9747-8F8A88814D9B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4237CB93-53DB-4A21-A4F6-3915A51ED5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F93172B1-11FF-4DC1-954B-4FB302990AEC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D8A005EA-6051-40EA-B297-8C3D791A95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defRPr/>
            </a:pPr>
            <a:fld id="{1B76FD16-6F7E-4889-B649-B358DBD539D6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B4123B4-06B6-4745-AFB2-30F2136BEC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1ECBB-CAB7-4C8B-B48A-F03E97F7610F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4FD7-5368-465E-B548-0BE03DD90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E245CA70-08FB-4AD3-BE14-9B8C7CACC974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229D7E6D-7232-48FF-A86E-F3D6F18BB7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3BC78FF6-F7C1-4EDF-98F1-8E2B6B1B2C3B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1A09BFF-8F80-4BED-9937-F5AA61A64E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891163C4-0240-4A83-92AE-A376A038B3D6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AF46D7B3-56C3-4454-83D1-7E02979F94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23C708-6715-427B-91B9-8BA2F36578E6}" type="datetimeFigureOut">
              <a:rPr lang="en-US" smtClean="0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D5BAC0-058B-4361-9709-0CE0FBE7CB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PENGANTAR ALGORITMA &amp; PEMROGRAMAN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2071670" y="4941888"/>
            <a:ext cx="6400800" cy="6969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WILIS KASWIDJANTI, S.SI., M.KOM.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800" b="1" dirty="0" err="1">
                <a:solidFill>
                  <a:schemeClr val="tx2"/>
                </a:solidFill>
              </a:rPr>
              <a:t>Mengapa</a:t>
            </a:r>
            <a:r>
              <a:rPr lang="en-US" sz="3800" b="1" dirty="0">
                <a:solidFill>
                  <a:schemeClr val="tx2"/>
                </a:solidFill>
              </a:rPr>
              <a:t> </a:t>
            </a:r>
            <a:r>
              <a:rPr lang="en-US" sz="3800" b="1" dirty="0" err="1">
                <a:solidFill>
                  <a:schemeClr val="tx2"/>
                </a:solidFill>
              </a:rPr>
              <a:t>Algoritma</a:t>
            </a:r>
            <a:r>
              <a:rPr lang="en-US" sz="3800" b="1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500063" y="1643063"/>
            <a:ext cx="8215312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v-SE" sz="3000"/>
              <a:t>Pembuatan atau penulisan algoritma tidak tergantung pada bahasa </a:t>
            </a:r>
            <a:r>
              <a:rPr lang="en-US" sz="3000"/>
              <a:t>pemrograman manapun.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000"/>
              <a:t>Notasi algoritma dapat diterjemahkan ke dalam berbagai bahasa pemrograman.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000"/>
              <a:t>Apapun bahasa pemrogramannya, output yang akan dikeluarkan sama</a:t>
            </a:r>
            <a:r>
              <a:rPr lang="en-US" sz="3000" i="1"/>
              <a:t> </a:t>
            </a:r>
            <a:r>
              <a:rPr lang="en-US" sz="3000"/>
              <a:t>karena algoritmanya sama.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800" b="1" dirty="0" err="1">
                <a:solidFill>
                  <a:schemeClr val="tx2"/>
                </a:solidFill>
              </a:rPr>
              <a:t>Syarat</a:t>
            </a:r>
            <a:r>
              <a:rPr lang="en-US" sz="3800" b="1" dirty="0">
                <a:solidFill>
                  <a:schemeClr val="tx2"/>
                </a:solidFill>
              </a:rPr>
              <a:t> </a:t>
            </a:r>
            <a:r>
              <a:rPr lang="en-US" sz="3800" b="1" dirty="0" err="1">
                <a:solidFill>
                  <a:schemeClr val="tx2"/>
                </a:solidFill>
              </a:rPr>
              <a:t>Algoritma</a:t>
            </a:r>
            <a:r>
              <a:rPr lang="en-US" sz="3800" b="1" dirty="0">
                <a:solidFill>
                  <a:schemeClr val="tx2"/>
                </a:solidFill>
              </a:rPr>
              <a:t> </a:t>
            </a:r>
            <a:r>
              <a:rPr lang="en-US" sz="3800" b="1" dirty="0" err="1">
                <a:solidFill>
                  <a:schemeClr val="tx2"/>
                </a:solidFill>
              </a:rPr>
              <a:t>Baik</a:t>
            </a:r>
            <a:r>
              <a:rPr lang="en-US" sz="3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571500" y="18288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Tingkat kepercayaannya tinggi (</a:t>
            </a:r>
            <a:r>
              <a:rPr lang="en-US" sz="3200" i="1"/>
              <a:t>realibility) </a:t>
            </a:r>
            <a:r>
              <a:rPr lang="en-US" sz="2400"/>
              <a:t>Hasil yang diperoleh dari </a:t>
            </a:r>
            <a:r>
              <a:rPr lang="nb-NO" sz="2400"/>
              <a:t>proses harus berakurasi tinggi dan benar.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Pemrosesan yang efisien (</a:t>
            </a:r>
            <a:r>
              <a:rPr lang="en-US" sz="3200" i="1"/>
              <a:t>cost rendah)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/>
              <a:t>    Proses harus diselesaikan secepat mungkin dan frekuensi kalkulasi yang sependek mungkin.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Sifatnya general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/>
              <a:t>    Bukan sesuatu yang hanya untuk menyelesaikan satu kasus saja, tapi juga untuk kasus lain yang lebih general.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642938" y="642938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dikembangkan</a:t>
            </a:r>
            <a:r>
              <a:rPr lang="en-US" sz="3200" dirty="0"/>
              <a:t> (</a:t>
            </a:r>
            <a:r>
              <a:rPr lang="en-US" sz="3200" i="1" dirty="0"/>
              <a:t>expandable)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kembangkan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requirement yang </a:t>
            </a:r>
            <a:r>
              <a:rPr lang="en-US" sz="2400" dirty="0" err="1"/>
              <a:t>ada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dimengerti</a:t>
            </a:r>
            <a:r>
              <a:rPr lang="en-US" sz="3200" dirty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Siapapun</a:t>
            </a:r>
            <a:r>
              <a:rPr lang="en-US" sz="2400" dirty="0"/>
              <a:t> yang </a:t>
            </a:r>
            <a:r>
              <a:rPr lang="en-US" sz="2400" dirty="0" err="1"/>
              <a:t>melihat</a:t>
            </a:r>
            <a:r>
              <a:rPr lang="en-US" sz="2400" dirty="0"/>
              <a:t>,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pt-BR" sz="2400" dirty="0"/>
              <a:t>algoritma Anda. Susah dimengertinya suatu program akan membuat </a:t>
            </a:r>
            <a:r>
              <a:rPr lang="en-US" sz="2400" dirty="0" err="1"/>
              <a:t>susah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-</a:t>
            </a:r>
            <a:r>
              <a:rPr lang="en-US" sz="2400" i="1" dirty="0"/>
              <a:t>maintenance </a:t>
            </a:r>
            <a:r>
              <a:rPr lang="en-US" sz="2400" dirty="0"/>
              <a:t>(</a:t>
            </a:r>
            <a:r>
              <a:rPr lang="en-US" sz="2400" dirty="0" err="1"/>
              <a:t>kelola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/>
              <a:t>Portabilitas</a:t>
            </a:r>
            <a:r>
              <a:rPr lang="en-US" sz="3200" dirty="0"/>
              <a:t> yang </a:t>
            </a:r>
            <a:r>
              <a:rPr lang="en-US" sz="3200" dirty="0" err="1"/>
              <a:t>tinggi</a:t>
            </a:r>
            <a:r>
              <a:rPr lang="en-US" sz="3200" dirty="0"/>
              <a:t> (</a:t>
            </a:r>
            <a:r>
              <a:rPr lang="en-US" sz="3200" i="1" dirty="0"/>
              <a:t>portability)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i="1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i="1" dirty="0"/>
              <a:t>platform </a:t>
            </a:r>
            <a:r>
              <a:rPr lang="en-US" sz="2400" i="1" dirty="0" err="1"/>
              <a:t>komputer</a:t>
            </a:r>
            <a:r>
              <a:rPr lang="en-US" sz="2400" i="1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i="1" dirty="0"/>
              <a:t>Precise </a:t>
            </a:r>
            <a:r>
              <a:rPr lang="en-US" sz="3200" dirty="0"/>
              <a:t>(</a:t>
            </a:r>
            <a:r>
              <a:rPr lang="en-US" sz="3200" dirty="0" err="1"/>
              <a:t>tepat</a:t>
            </a:r>
            <a:r>
              <a:rPr lang="en-US" sz="3200" dirty="0"/>
              <a:t>, </a:t>
            </a:r>
            <a:r>
              <a:rPr lang="en-US" sz="3200" dirty="0" err="1"/>
              <a:t>betul</a:t>
            </a:r>
            <a:r>
              <a:rPr lang="en-US" sz="3200" dirty="0"/>
              <a:t>, </a:t>
            </a:r>
            <a:r>
              <a:rPr lang="en-US" sz="3200" dirty="0" err="1"/>
              <a:t>teliti</a:t>
            </a:r>
            <a:r>
              <a:rPr lang="en-US" sz="3200" dirty="0"/>
              <a:t>)</a:t>
            </a:r>
            <a:r>
              <a:rPr lang="en-US" sz="3200" i="1" dirty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684213" y="1341438"/>
            <a:ext cx="77724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/>
              <a:t>Efektif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pemroses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menjalankannya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i="1" dirty="0"/>
              <a:t>terminate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Jalannya</a:t>
            </a:r>
            <a:r>
              <a:rPr lang="en-US" sz="2400" dirty="0" smtClean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kriteria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i="1" dirty="0"/>
              <a:t>Output </a:t>
            </a:r>
            <a:r>
              <a:rPr lang="en-US" sz="3200" dirty="0"/>
              <a:t>yang </a:t>
            </a:r>
            <a:r>
              <a:rPr lang="en-US" sz="3200" dirty="0" err="1"/>
              <a:t>dihasilkan</a:t>
            </a:r>
            <a:r>
              <a:rPr lang="en-US" sz="3200" dirty="0"/>
              <a:t> </a:t>
            </a:r>
            <a:r>
              <a:rPr lang="en-US" sz="3200" dirty="0" err="1"/>
              <a:t>tepat</a:t>
            </a:r>
            <a:r>
              <a:rPr lang="en-US" sz="32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Langkah Pembuatan Program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2909"/>
            <a:ext cx="8229600" cy="50593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Mendefinisikan masalah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Menemukan solusi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Memilih algoritma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Menulis program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Menguji program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Menulis dokumentasi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Merawat program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072066" y="1546259"/>
            <a:ext cx="3810000" cy="4114800"/>
            <a:chOff x="3888" y="6480"/>
            <a:chExt cx="5472" cy="5904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40" y="6480"/>
              <a:ext cx="1008" cy="43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Century Gothic" pitchFamily="34" charset="0"/>
                </a:rPr>
                <a:t>Start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032" y="7488"/>
              <a:ext cx="3024" cy="86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Century Gothic" pitchFamily="34" charset="0"/>
                </a:rPr>
                <a:t>Desain</a:t>
              </a:r>
              <a:endParaRPr lang="en-US" sz="1200" dirty="0">
                <a:solidFill>
                  <a:srgbClr val="002060"/>
                </a:solidFill>
                <a:latin typeface="Century Gothic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Century Gothic" pitchFamily="34" charset="0"/>
                </a:rPr>
                <a:t>Algoritma</a:t>
              </a:r>
              <a:r>
                <a:rPr lang="en-US" sz="1200" dirty="0">
                  <a:solidFill>
                    <a:srgbClr val="002060"/>
                  </a:solidFill>
                  <a:latin typeface="Century Gothic" pitchFamily="34" charset="0"/>
                </a:rPr>
                <a:t> &amp; Flowchart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320" y="8928"/>
              <a:ext cx="2448" cy="43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2060"/>
                  </a:solidFill>
                  <a:latin typeface="Century Gothic" pitchFamily="34" charset="0"/>
                </a:rPr>
                <a:t>Menulis program</a:t>
              </a:r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888" y="9936"/>
              <a:ext cx="3312" cy="43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2060"/>
                  </a:solidFill>
                  <a:latin typeface="Century Gothic" pitchFamily="34" charset="0"/>
                </a:rPr>
                <a:t>Test Kebenaran Program</a:t>
              </a:r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608" y="10944"/>
              <a:ext cx="1872" cy="43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2060"/>
                  </a:solidFill>
                  <a:latin typeface="Century Gothic" pitchFamily="34" charset="0"/>
                </a:rPr>
                <a:t>Dokumentasi</a:t>
              </a:r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5040" y="11952"/>
              <a:ext cx="1008" cy="43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2060"/>
                  </a:solidFill>
                  <a:latin typeface="Century Gothic" pitchFamily="34" charset="0"/>
                </a:rPr>
                <a:t>Arsip</a:t>
              </a:r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616" y="6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616" y="8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616" y="9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616" y="103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616" y="113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6048" y="12240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9360" y="7200"/>
              <a:ext cx="0" cy="5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5616" y="7200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6768" y="9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8208" y="92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7200" y="102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8208" y="102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6480" y="112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7920" y="112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Mendefinisikan Masalah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terfokus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Hukum</a:t>
            </a:r>
            <a:r>
              <a:rPr lang="en-US" dirty="0" smtClean="0"/>
              <a:t> Murphy (Henry </a:t>
            </a:r>
            <a:r>
              <a:rPr lang="en-US" dirty="0" err="1" smtClean="0"/>
              <a:t>Ledgard</a:t>
            </a:r>
            <a:r>
              <a:rPr lang="en-US" dirty="0" smtClean="0"/>
              <a:t>)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i="1" dirty="0" smtClean="0"/>
              <a:t>“</a:t>
            </a:r>
            <a:r>
              <a:rPr lang="en-US" i="1" dirty="0" err="1" smtClean="0"/>
              <a:t>Semakin</a:t>
            </a:r>
            <a:r>
              <a:rPr lang="en-US" i="1" dirty="0" smtClean="0"/>
              <a:t> </a:t>
            </a:r>
            <a:r>
              <a:rPr lang="en-US" i="1" dirty="0" err="1" smtClean="0"/>
              <a:t>cepat</a:t>
            </a:r>
            <a:r>
              <a:rPr lang="en-US" i="1" dirty="0" smtClean="0"/>
              <a:t> </a:t>
            </a:r>
            <a:r>
              <a:rPr lang="en-US" i="1" dirty="0" err="1" smtClean="0"/>
              <a:t>menulis</a:t>
            </a:r>
            <a:r>
              <a:rPr lang="en-US" i="1" dirty="0" smtClean="0"/>
              <a:t> program,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i="1" dirty="0" err="1" smtClean="0"/>
              <a:t>semakin</a:t>
            </a:r>
            <a:r>
              <a:rPr lang="en-US" i="1" dirty="0" smtClean="0"/>
              <a:t> lama </a:t>
            </a:r>
            <a:r>
              <a:rPr lang="en-US" i="1" dirty="0" err="1" smtClean="0"/>
              <a:t>kita</a:t>
            </a:r>
            <a:r>
              <a:rPr lang="en-US" i="1" dirty="0" smtClean="0"/>
              <a:t> </a:t>
            </a:r>
            <a:r>
              <a:rPr lang="en-US" i="1" dirty="0" err="1" smtClean="0"/>
              <a:t>dapat</a:t>
            </a:r>
            <a:r>
              <a:rPr lang="en-US" i="1" dirty="0" smtClean="0"/>
              <a:t> </a:t>
            </a:r>
            <a:r>
              <a:rPr lang="en-US" i="1" dirty="0" err="1" smtClean="0"/>
              <a:t>menyelesaikannya</a:t>
            </a:r>
            <a:r>
              <a:rPr lang="en-US" i="1" dirty="0" smtClean="0"/>
              <a:t>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problem yang </a:t>
            </a:r>
            <a:r>
              <a:rPr lang="en-US" dirty="0" err="1" smtClean="0"/>
              <a:t>kompleks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Definisikan</a:t>
            </a:r>
            <a:r>
              <a:rPr lang="en-US" dirty="0" smtClean="0"/>
              <a:t> problem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Menemukan Solusi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Problem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dipergunakan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Problem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Modul</a:t>
            </a:r>
            <a:r>
              <a:rPr lang="en-US" dirty="0" smtClean="0"/>
              <a:t> program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program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simpel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singkat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invers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Meminta</a:t>
            </a:r>
            <a:r>
              <a:rPr lang="en-US" dirty="0" smtClean="0"/>
              <a:t> input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invers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invers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Memilih Algoritma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0957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Pilihlah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problem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Pertimbangkan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&amp; </a:t>
            </a:r>
            <a:r>
              <a:rPr lang="en-US" dirty="0" err="1" smtClean="0"/>
              <a:t>efektivitas</a:t>
            </a:r>
            <a:r>
              <a:rPr lang="en-US" dirty="0" smtClean="0"/>
              <a:t> program</a:t>
            </a:r>
          </a:p>
          <a:p>
            <a:pPr eaLnBrk="1" hangingPunct="1">
              <a:defRPr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lain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Menulis Program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Pilihlah bahasa pemrograman yang mudah</a:t>
            </a:r>
          </a:p>
          <a:p>
            <a:pPr eaLnBrk="1" hangingPunct="1">
              <a:defRPr/>
            </a:pPr>
            <a:r>
              <a:rPr lang="en-US" smtClean="0"/>
              <a:t>Sesuaikan dengan kebutuhan program</a:t>
            </a:r>
          </a:p>
          <a:p>
            <a:pPr eaLnBrk="1" hangingPunct="1">
              <a:defRPr/>
            </a:pPr>
            <a:r>
              <a:rPr lang="en-US" smtClean="0"/>
              <a:t>Memiliki interoperabilitas yang tinggi terhadap perangkat keras dan platform lainnya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Menguji Program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Uji program dengan intensif</a:t>
            </a:r>
          </a:p>
          <a:p>
            <a:pPr eaLnBrk="1" hangingPunct="1">
              <a:defRPr/>
            </a:pPr>
            <a:r>
              <a:rPr lang="en-US" smtClean="0"/>
              <a:t>Handling error yang muncul</a:t>
            </a:r>
          </a:p>
          <a:p>
            <a:pPr eaLnBrk="1" hangingPunct="1">
              <a:defRPr/>
            </a:pPr>
            <a:r>
              <a:rPr lang="en-US" smtClean="0"/>
              <a:t>Black box &amp; white box testing</a:t>
            </a:r>
          </a:p>
          <a:p>
            <a:pPr eaLnBrk="1" hangingPunct="1">
              <a:defRPr/>
            </a:pPr>
            <a:r>
              <a:rPr lang="en-US" smtClean="0"/>
              <a:t>Eror minimal -&gt; program layak digunakan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3838" y="1371600"/>
            <a:ext cx="8208962" cy="5059363"/>
            <a:chOff x="141" y="864"/>
            <a:chExt cx="5171" cy="3187"/>
          </a:xfrm>
        </p:grpSpPr>
        <p:sp>
          <p:nvSpPr>
            <p:cNvPr id="614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912" y="864"/>
              <a:ext cx="4355" cy="771"/>
            </a:xfrm>
            <a:prstGeom prst="rect">
              <a:avLst/>
            </a:prstGeom>
          </p:spPr>
          <p:txBody>
            <a:bodyPr wrap="none" fromWordArt="1">
              <a:prstTxWarp prst="textDoubleWave1">
                <a:avLst>
                  <a:gd name="adj1" fmla="val 6500"/>
                  <a:gd name="adj2" fmla="val 0"/>
                </a:avLst>
              </a:prstTxWarp>
            </a:bodyPr>
            <a:lstStyle/>
            <a:p>
              <a:pPr algn="ctr"/>
              <a:r>
                <a:rPr lang="en-US" sz="3600" kern="10" spc="-360">
                  <a:ln w="12700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33CCFF"/>
                  </a:solidFill>
                  <a:effectLst>
                    <a:outerShdw dist="125724" dir="18900000" algn="ctr" rotWithShape="0">
                      <a:srgbClr val="000099"/>
                    </a:outerShdw>
                  </a:effectLst>
                  <a:latin typeface="Comic Sans MS"/>
                </a:rPr>
                <a:t>KOMPUTER</a:t>
              </a:r>
            </a:p>
          </p:txBody>
        </p:sp>
        <p:sp>
          <p:nvSpPr>
            <p:cNvPr id="614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1" y="2496"/>
              <a:ext cx="2223" cy="402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9991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B2B2B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  <a:effectLst>
                    <a:outerShdw dist="35921" dir="2700000" sy="50000" rotWithShape="0">
                      <a:srgbClr val="875B0D">
                        <a:alpha val="70000"/>
                      </a:srgbClr>
                    </a:outerShdw>
                  </a:effectLst>
                  <a:latin typeface="Comic Sans MS"/>
                </a:rPr>
                <a:t>Hardware</a:t>
              </a:r>
            </a:p>
          </p:txBody>
        </p:sp>
        <p:sp>
          <p:nvSpPr>
            <p:cNvPr id="615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089" y="2542"/>
              <a:ext cx="2223" cy="402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9991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B2B2B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  <a:effectLst>
                    <a:outerShdw dist="35921" dir="2700000" sy="50000" rotWithShape="0">
                      <a:srgbClr val="875B0D">
                        <a:alpha val="70000"/>
                      </a:srgbClr>
                    </a:outerShdw>
                  </a:effectLst>
                  <a:latin typeface="Comic Sans MS"/>
                </a:rPr>
                <a:t>Software</a:t>
              </a:r>
            </a:p>
          </p:txBody>
        </p:sp>
        <p:sp>
          <p:nvSpPr>
            <p:cNvPr id="6151" name="Line 10"/>
            <p:cNvSpPr>
              <a:spLocks noChangeShapeType="1"/>
            </p:cNvSpPr>
            <p:nvPr/>
          </p:nvSpPr>
          <p:spPr bwMode="auto">
            <a:xfrm flipH="1">
              <a:off x="1411" y="1725"/>
              <a:ext cx="1316" cy="7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11"/>
            <p:cNvSpPr>
              <a:spLocks noChangeShapeType="1"/>
            </p:cNvSpPr>
            <p:nvPr/>
          </p:nvSpPr>
          <p:spPr bwMode="auto">
            <a:xfrm>
              <a:off x="2727" y="1725"/>
              <a:ext cx="1134" cy="72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867" y="3721"/>
              <a:ext cx="3765" cy="3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</a:sp3d>
            </a:bodyPr>
            <a:lstStyle/>
            <a:p>
              <a:pPr algn="ctr"/>
              <a:r>
                <a:rPr lang="en-US" sz="3600" kern="10" dirty="0" err="1">
                  <a:ln w="9525"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Pemecahan</a:t>
              </a:r>
              <a:r>
                <a:rPr lang="en-US" sz="3600" kern="10" dirty="0">
                  <a:ln w="9525"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 </a:t>
              </a:r>
              <a:r>
                <a:rPr lang="en-US" sz="3600" kern="10" dirty="0" err="1">
                  <a:ln w="9525"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Masalah</a:t>
              </a:r>
              <a:endParaRPr lang="en-US" sz="3600" kern="10" dirty="0">
                <a:ln w="9525"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154" name="Line 13"/>
            <p:cNvSpPr>
              <a:spLocks noChangeShapeType="1"/>
            </p:cNvSpPr>
            <p:nvPr/>
          </p:nvSpPr>
          <p:spPr bwMode="auto">
            <a:xfrm>
              <a:off x="1366" y="2950"/>
              <a:ext cx="1270" cy="63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4"/>
            <p:cNvSpPr>
              <a:spLocks noChangeShapeType="1"/>
            </p:cNvSpPr>
            <p:nvPr/>
          </p:nvSpPr>
          <p:spPr bwMode="auto">
            <a:xfrm flipH="1">
              <a:off x="2772" y="2995"/>
              <a:ext cx="1043" cy="59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Debugging/Pengujian Program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8595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Syntax error :</a:t>
            </a:r>
          </a:p>
          <a:p>
            <a:pPr lvl="1" eaLnBrk="1" hangingPunct="1">
              <a:defRPr/>
            </a:pP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program</a:t>
            </a:r>
          </a:p>
          <a:p>
            <a:pPr eaLnBrk="1" hangingPunct="1">
              <a:defRPr/>
            </a:pPr>
            <a:r>
              <a:rPr lang="en-US" dirty="0" smtClean="0"/>
              <a:t>Run time error :</a:t>
            </a:r>
          </a:p>
          <a:p>
            <a:pPr lvl="1" eaLnBrk="1" hangingPunct="1">
              <a:defRPr/>
            </a:pP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dijalankan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Logic error :</a:t>
            </a:r>
          </a:p>
          <a:p>
            <a:pPr lvl="1" eaLnBrk="1" hangingPunct="1">
              <a:defRPr/>
            </a:pP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Program </a:t>
            </a:r>
            <a:r>
              <a:rPr lang="en-US" dirty="0" err="1" smtClean="0"/>
              <a:t>berjalan</a:t>
            </a:r>
            <a:r>
              <a:rPr lang="en-US" dirty="0" smtClean="0"/>
              <a:t> normal </a:t>
            </a:r>
            <a:r>
              <a:rPr lang="en-US" dirty="0" err="1" smtClean="0"/>
              <a:t>tapi</a:t>
            </a:r>
            <a:r>
              <a:rPr lang="en-US" dirty="0" smtClean="0"/>
              <a:t> output </a:t>
            </a:r>
            <a:r>
              <a:rPr lang="en-US" dirty="0" err="1" smtClean="0"/>
              <a:t>salah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Menulis Dokumentasi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71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Dokumentasi</a:t>
            </a:r>
            <a:r>
              <a:rPr lang="en-US" dirty="0" smtClean="0"/>
              <a:t> -&gt; </a:t>
            </a:r>
            <a:r>
              <a:rPr lang="en-US" dirty="0" err="1" smtClean="0"/>
              <a:t>memudahkan</a:t>
            </a:r>
            <a:r>
              <a:rPr lang="en-US" dirty="0" smtClean="0"/>
              <a:t> back tracking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/</a:t>
            </a:r>
            <a:r>
              <a:rPr lang="en-US" dirty="0" err="1" smtClean="0"/>
              <a:t>revisi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Komentar</a:t>
            </a:r>
            <a:r>
              <a:rPr lang="en-US" dirty="0" smtClean="0"/>
              <a:t> :</a:t>
            </a:r>
          </a:p>
          <a:p>
            <a:pPr lvl="1" eaLnBrk="1" hangingPunct="1">
              <a:defRPr/>
            </a:pP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sekilas</a:t>
            </a:r>
            <a:r>
              <a:rPr lang="en-US" dirty="0" smtClean="0"/>
              <a:t> info program</a:t>
            </a:r>
          </a:p>
          <a:p>
            <a:pPr lvl="1" eaLnBrk="1" hangingPunct="1">
              <a:defRPr/>
            </a:pP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Merawat Program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3833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bug/error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d-ID" dirty="0" smtClean="0"/>
              <a:t>Kalimat Deskriptif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d-ID" i="1" dirty="0" smtClean="0"/>
              <a:t>Flow Chart</a:t>
            </a:r>
            <a:r>
              <a:rPr lang="id-ID" dirty="0" smtClean="0"/>
              <a:t> (bagan alir)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d-ID" i="1" dirty="0" smtClean="0"/>
              <a:t>Pseudo Code </a:t>
            </a:r>
            <a:r>
              <a:rPr lang="id-ID" dirty="0" smtClean="0"/>
              <a:t>(kode semu)</a:t>
            </a:r>
            <a:endParaRPr lang="id-ID" i="1" dirty="0" smtClean="0"/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20080"/>
          </a:xfrm>
        </p:spPr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79388" y="981075"/>
            <a:ext cx="8229600" cy="1655763"/>
          </a:xfrm>
        </p:spPr>
        <p:txBody>
          <a:bodyPr/>
          <a:lstStyle/>
          <a:p>
            <a:r>
              <a:rPr lang="id-ID" smtClean="0"/>
              <a:t>Menggunakan untaian kalimat untuk menjelaskan langkah – langkah</a:t>
            </a:r>
            <a:endParaRPr lang="en-US" smtClean="0"/>
          </a:p>
          <a:p>
            <a:r>
              <a:rPr lang="en-US" smtClean="0"/>
              <a:t>Contoh </a:t>
            </a:r>
            <a:endParaRPr lang="id-ID" smtClean="0"/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79388" y="2763838"/>
            <a:ext cx="8064500" cy="304641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GanjilGenap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Diberikan sebuah bilangan bulat positif X untuk dicek apakah termasuk ganjil atau genap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Jika X habis dibagi 2 maka tulis “Genap”, jika tidak maka tulis “Ganjil”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Flowchart 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23850" y="908050"/>
            <a:ext cx="7777163" cy="1800225"/>
          </a:xfrm>
        </p:spPr>
        <p:txBody>
          <a:bodyPr>
            <a:normAutofit fontScale="92500" lnSpcReduction="10000"/>
          </a:bodyPr>
          <a:lstStyle/>
          <a:p>
            <a:r>
              <a:rPr lang="id-ID" smtClean="0"/>
              <a:t>Menggunakan simbol – simbol untuk menggambarkan aliran atau langkah – langkah</a:t>
            </a:r>
            <a:endParaRPr lang="en-US" smtClean="0"/>
          </a:p>
          <a:p>
            <a:r>
              <a:rPr lang="en-US" smtClean="0"/>
              <a:t>Contoh </a:t>
            </a:r>
            <a:endParaRPr lang="id-ID" smtClean="0"/>
          </a:p>
          <a:p>
            <a:endParaRPr lang="en-US" smtClean="0"/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2476500" y="2098675"/>
            <a:ext cx="4471988" cy="4176713"/>
            <a:chOff x="2673561" y="2285992"/>
            <a:chExt cx="4184455" cy="3786214"/>
          </a:xfrm>
        </p:grpSpPr>
        <p:sp>
          <p:nvSpPr>
            <p:cNvPr id="5" name="Flowchart: Alternate Process 4"/>
            <p:cNvSpPr/>
            <p:nvPr/>
          </p:nvSpPr>
          <p:spPr>
            <a:xfrm>
              <a:off x="3285558" y="2285992"/>
              <a:ext cx="1001179" cy="35689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dirty="0"/>
                <a:t>mulai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14257" y="2999775"/>
              <a:ext cx="1143781" cy="35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dirty="0"/>
                <a:t>baca X</a:t>
              </a:r>
            </a:p>
          </p:txBody>
        </p:sp>
        <p:sp>
          <p:nvSpPr>
            <p:cNvPr id="7" name="Diamond 6"/>
            <p:cNvSpPr/>
            <p:nvPr/>
          </p:nvSpPr>
          <p:spPr>
            <a:xfrm>
              <a:off x="2673561" y="3785511"/>
              <a:ext cx="2245969" cy="787176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dirty="0"/>
                <a:t>X mod 2 = 0</a:t>
              </a: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3298927" y="5715315"/>
              <a:ext cx="999693" cy="35689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dirty="0"/>
                <a:t>selesai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17705" y="5000093"/>
              <a:ext cx="1357682" cy="35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dirty="0"/>
                <a:t>Tulis “Genap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0334" y="3999934"/>
              <a:ext cx="1357682" cy="358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dirty="0"/>
                <a:t>Tulis “Ganjil”</a:t>
              </a:r>
            </a:p>
          </p:txBody>
        </p: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 rot="5400000">
              <a:off x="3607702" y="2821283"/>
              <a:ext cx="356891" cy="2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 rot="16200000" flipH="1">
              <a:off x="3577644" y="3566610"/>
              <a:ext cx="427406" cy="10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9" idx="0"/>
            </p:cNvCxnSpPr>
            <p:nvPr/>
          </p:nvCxnSpPr>
          <p:spPr>
            <a:xfrm rot="5400000">
              <a:off x="3582842" y="4786390"/>
              <a:ext cx="427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8" idx="0"/>
            </p:cNvCxnSpPr>
            <p:nvPr/>
          </p:nvCxnSpPr>
          <p:spPr>
            <a:xfrm rot="16200000" flipH="1">
              <a:off x="3619586" y="5535383"/>
              <a:ext cx="356891" cy="2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10" idx="1"/>
            </p:cNvCxnSpPr>
            <p:nvPr/>
          </p:nvCxnSpPr>
          <p:spPr>
            <a:xfrm>
              <a:off x="4919530" y="4179818"/>
              <a:ext cx="580803" cy="1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0" idx="2"/>
              <a:endCxn id="8" idx="3"/>
            </p:cNvCxnSpPr>
            <p:nvPr/>
          </p:nvCxnSpPr>
          <p:spPr>
            <a:xfrm rot="5400000">
              <a:off x="4471149" y="4185735"/>
              <a:ext cx="1535496" cy="18805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5" name="TextBox 16"/>
            <p:cNvSpPr txBox="1">
              <a:spLocks noChangeArrowheads="1"/>
            </p:cNvSpPr>
            <p:nvPr/>
          </p:nvSpPr>
          <p:spPr bwMode="auto">
            <a:xfrm>
              <a:off x="4883510" y="3929066"/>
              <a:ext cx="5084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1200"/>
                <a:t>tidak</a:t>
              </a:r>
            </a:p>
          </p:txBody>
        </p:sp>
        <p:sp>
          <p:nvSpPr>
            <p:cNvPr id="12306" name="TextBox 17"/>
            <p:cNvSpPr txBox="1">
              <a:spLocks noChangeArrowheads="1"/>
            </p:cNvSpPr>
            <p:nvPr/>
          </p:nvSpPr>
          <p:spPr bwMode="auto">
            <a:xfrm>
              <a:off x="3792018" y="4652199"/>
              <a:ext cx="3465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1200"/>
                <a:t>ya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360040"/>
          </a:xfrm>
        </p:spPr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50825" y="692150"/>
            <a:ext cx="8229600" cy="2449513"/>
          </a:xfrm>
        </p:spPr>
        <p:txBody>
          <a:bodyPr/>
          <a:lstStyle/>
          <a:p>
            <a:r>
              <a:rPr lang="id-ID" smtClean="0"/>
              <a:t>Menggunakan kode – kode untuk menyatakan langkah – langkah</a:t>
            </a:r>
          </a:p>
          <a:p>
            <a:r>
              <a:rPr lang="id-ID" smtClean="0"/>
              <a:t>Mirip bahasa pemrograman</a:t>
            </a:r>
            <a:endParaRPr lang="en-US" smtClean="0"/>
          </a:p>
          <a:p>
            <a:r>
              <a:rPr lang="en-US" smtClean="0"/>
              <a:t>Contoh </a:t>
            </a:r>
            <a:endParaRPr lang="id-ID" smtClean="0"/>
          </a:p>
        </p:txBody>
      </p:sp>
      <p:sp>
        <p:nvSpPr>
          <p:cNvPr id="4" name="TextBox 3"/>
          <p:cNvSpPr txBox="1"/>
          <p:nvPr/>
        </p:nvSpPr>
        <p:spPr>
          <a:xfrm>
            <a:off x="598488" y="2852738"/>
            <a:ext cx="7143750" cy="31702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DEKLARASI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X : integer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read(X)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 X mod 2 = 0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id-ID" sz="2000" i="1" dirty="0">
                <a:latin typeface="Courier New" pitchFamily="49" charset="0"/>
                <a:cs typeface="Courier New" pitchFamily="49" charset="0"/>
              </a:rPr>
              <a:t>{apakah X habis dibagi 2}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write(“Genap”)    </a:t>
            </a:r>
            <a:r>
              <a:rPr lang="id-ID" sz="2000" i="1" dirty="0">
                <a:latin typeface="Courier New" pitchFamily="49" charset="0"/>
                <a:cs typeface="Courier New" pitchFamily="49" charset="0"/>
              </a:rPr>
              <a:t>{jika ya}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write(“Ganjil)    </a:t>
            </a:r>
            <a:r>
              <a:rPr lang="id-ID" sz="2000" i="1" dirty="0">
                <a:latin typeface="Courier New" pitchFamily="49" charset="0"/>
                <a:cs typeface="Courier New" pitchFamily="49" charset="0"/>
              </a:rPr>
              <a:t>{jika tidak}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Lambang-lambang flowchart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5288" y="1076325"/>
          <a:ext cx="7527924" cy="541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962"/>
                <a:gridCol w="3763962"/>
              </a:tblGrid>
              <a:tr h="365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KETERANGAN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SIMBOL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8" marB="45718"/>
                </a:tc>
              </a:tr>
              <a:tr h="7432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err="1">
                          <a:solidFill>
                            <a:srgbClr val="000000"/>
                          </a:solidFill>
                          <a:latin typeface="Times"/>
                          <a:ea typeface="Calibri"/>
                          <a:cs typeface="Times New Roman"/>
                        </a:rPr>
                        <a:t>Mulai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Times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800" b="1" baseline="0" dirty="0" err="1">
                          <a:solidFill>
                            <a:srgbClr val="000000"/>
                          </a:solidFill>
                          <a:latin typeface="Times"/>
                          <a:ea typeface="Calibri"/>
                          <a:cs typeface="Times New Roman"/>
                        </a:rPr>
                        <a:t>Selesai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Times"/>
                          <a:ea typeface="Calibri"/>
                          <a:cs typeface="Times New Roman"/>
                        </a:rPr>
                        <a:t> (Terminator)</a:t>
                      </a:r>
                      <a:endParaRPr lang="en-US" sz="1800" b="1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41" marR="91441" marT="45718" marB="45718"/>
                </a:tc>
              </a:tr>
              <a:tr h="61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Aliran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 marT="45718" marB="45718"/>
                </a:tc>
              </a:tr>
              <a:tr h="61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Output </a:t>
                      </a: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1" marR="91441" marT="45718" marB="45718"/>
                </a:tc>
              </a:tr>
              <a:tr h="61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Proses </a:t>
                      </a: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 marT="45718" marB="45718"/>
                </a:tc>
              </a:tr>
              <a:tr h="914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Percabangan (Decision) </a:t>
                      </a: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en-US" sz="1800" smtClean="0"/>
                    </a:p>
                    <a:p>
                      <a:endParaRPr lang="en-US" sz="1800" smtClean="0"/>
                    </a:p>
                    <a:p>
                      <a:endParaRPr lang="en-US" sz="1800"/>
                    </a:p>
                  </a:txBody>
                  <a:tcPr marL="91441" marR="91441" marT="45718" marB="45718"/>
                </a:tc>
              </a:tr>
              <a:tr h="914346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Pemberian nilai awal suatu variabel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(Preparation) </a:t>
                      </a: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 marT="45718" marB="45718"/>
                </a:tc>
              </a:tr>
              <a:tr h="640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Memangggil prosedur / fungsi (Call) </a:t>
                      </a: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 marT="45718" marB="45718"/>
                </a:tc>
              </a:tr>
            </a:tbl>
          </a:graphicData>
        </a:graphic>
      </p:graphicFrame>
      <p:sp>
        <p:nvSpPr>
          <p:cNvPr id="14368" name="Freeform 24"/>
          <p:cNvSpPr>
            <a:spLocks noChangeArrowheads="1"/>
          </p:cNvSpPr>
          <p:nvPr/>
        </p:nvSpPr>
        <p:spPr bwMode="auto">
          <a:xfrm>
            <a:off x="5567363" y="1527175"/>
            <a:ext cx="1000125" cy="373063"/>
          </a:xfrm>
          <a:custGeom>
            <a:avLst/>
            <a:gdLst>
              <a:gd name="T0" fmla="*/ 2147483647 w 1574"/>
              <a:gd name="T1" fmla="*/ 0 h 587"/>
              <a:gd name="T2" fmla="*/ 2147483647 w 1574"/>
              <a:gd name="T3" fmla="*/ 2147483647 h 587"/>
              <a:gd name="T4" fmla="*/ 2147483647 w 1574"/>
              <a:gd name="T5" fmla="*/ 2147483647 h 587"/>
              <a:gd name="T6" fmla="*/ 2147483647 w 1574"/>
              <a:gd name="T7" fmla="*/ 2147483647 h 587"/>
              <a:gd name="T8" fmla="*/ 2147483647 w 1574"/>
              <a:gd name="T9" fmla="*/ 2147483647 h 587"/>
              <a:gd name="T10" fmla="*/ 2147483647 w 1574"/>
              <a:gd name="T11" fmla="*/ 2147483647 h 587"/>
              <a:gd name="T12" fmla="*/ 2147483647 w 1574"/>
              <a:gd name="T13" fmla="*/ 2147483647 h 587"/>
              <a:gd name="T14" fmla="*/ 2147483647 w 1574"/>
              <a:gd name="T15" fmla="*/ 2147483647 h 587"/>
              <a:gd name="T16" fmla="*/ 2147483647 w 1574"/>
              <a:gd name="T17" fmla="*/ 2147483647 h 587"/>
              <a:gd name="T18" fmla="*/ 0 w 1574"/>
              <a:gd name="T19" fmla="*/ 2147483647 h 587"/>
              <a:gd name="T20" fmla="*/ 0 w 1574"/>
              <a:gd name="T21" fmla="*/ 2147483647 h 587"/>
              <a:gd name="T22" fmla="*/ 2147483647 w 1574"/>
              <a:gd name="T23" fmla="*/ 2147483647 h 587"/>
              <a:gd name="T24" fmla="*/ 2147483647 w 1574"/>
              <a:gd name="T25" fmla="*/ 2147483647 h 587"/>
              <a:gd name="T26" fmla="*/ 2147483647 w 1574"/>
              <a:gd name="T27" fmla="*/ 2147483647 h 587"/>
              <a:gd name="T28" fmla="*/ 2147483647 w 1574"/>
              <a:gd name="T29" fmla="*/ 2147483647 h 587"/>
              <a:gd name="T30" fmla="*/ 2147483647 w 1574"/>
              <a:gd name="T31" fmla="*/ 2147483647 h 587"/>
              <a:gd name="T32" fmla="*/ 2147483647 w 1574"/>
              <a:gd name="T33" fmla="*/ 2147483647 h 587"/>
              <a:gd name="T34" fmla="*/ 2147483647 w 1574"/>
              <a:gd name="T35" fmla="*/ 2147483647 h 587"/>
              <a:gd name="T36" fmla="*/ 2147483647 w 1574"/>
              <a:gd name="T37" fmla="*/ 2147483647 h 587"/>
              <a:gd name="T38" fmla="*/ 2147483647 w 1574"/>
              <a:gd name="T39" fmla="*/ 2147483647 h 587"/>
              <a:gd name="T40" fmla="*/ 2147483647 w 1574"/>
              <a:gd name="T41" fmla="*/ 2147483647 h 587"/>
              <a:gd name="T42" fmla="*/ 2147483647 w 1574"/>
              <a:gd name="T43" fmla="*/ 2147483647 h 587"/>
              <a:gd name="T44" fmla="*/ 2147483647 w 1574"/>
              <a:gd name="T45" fmla="*/ 2147483647 h 587"/>
              <a:gd name="T46" fmla="*/ 2147483647 w 1574"/>
              <a:gd name="T47" fmla="*/ 2147483647 h 587"/>
              <a:gd name="T48" fmla="*/ 2147483647 w 1574"/>
              <a:gd name="T49" fmla="*/ 2147483647 h 587"/>
              <a:gd name="T50" fmla="*/ 2147483647 w 1574"/>
              <a:gd name="T51" fmla="*/ 2147483647 h 587"/>
              <a:gd name="T52" fmla="*/ 2147483647 w 1574"/>
              <a:gd name="T53" fmla="*/ 2147483647 h 587"/>
              <a:gd name="T54" fmla="*/ 2147483647 w 1574"/>
              <a:gd name="T55" fmla="*/ 2147483647 h 587"/>
              <a:gd name="T56" fmla="*/ 2147483647 w 1574"/>
              <a:gd name="T57" fmla="*/ 2147483647 h 587"/>
              <a:gd name="T58" fmla="*/ 2147483647 w 1574"/>
              <a:gd name="T59" fmla="*/ 2147483647 h 587"/>
              <a:gd name="T60" fmla="*/ 2147483647 w 1574"/>
              <a:gd name="T61" fmla="*/ 2147483647 h 587"/>
              <a:gd name="T62" fmla="*/ 2147483647 w 1574"/>
              <a:gd name="T63" fmla="*/ 2147483647 h 587"/>
              <a:gd name="T64" fmla="*/ 2147483647 w 1574"/>
              <a:gd name="T65" fmla="*/ 2147483647 h 587"/>
              <a:gd name="T66" fmla="*/ 2147483647 w 1574"/>
              <a:gd name="T67" fmla="*/ 2147483647 h 587"/>
              <a:gd name="T68" fmla="*/ 2147483647 w 1574"/>
              <a:gd name="T69" fmla="*/ 2147483647 h 587"/>
              <a:gd name="T70" fmla="*/ 2147483647 w 1574"/>
              <a:gd name="T71" fmla="*/ 2147483647 h 587"/>
              <a:gd name="T72" fmla="*/ 2147483647 w 1574"/>
              <a:gd name="T73" fmla="*/ 2147483647 h 587"/>
              <a:gd name="T74" fmla="*/ 2147483647 w 1574"/>
              <a:gd name="T75" fmla="*/ 2147483647 h 587"/>
              <a:gd name="T76" fmla="*/ 2147483647 w 1574"/>
              <a:gd name="T77" fmla="*/ 2147483647 h 587"/>
              <a:gd name="T78" fmla="*/ 2147483647 w 1574"/>
              <a:gd name="T79" fmla="*/ 0 h 587"/>
              <a:gd name="T80" fmla="*/ 2147483647 w 1574"/>
              <a:gd name="T81" fmla="*/ 0 h 58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574"/>
              <a:gd name="T124" fmla="*/ 0 h 587"/>
              <a:gd name="T125" fmla="*/ 1574 w 1574"/>
              <a:gd name="T126" fmla="*/ 587 h 587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574" h="587">
                <a:moveTo>
                  <a:pt x="253" y="0"/>
                </a:moveTo>
                <a:lnTo>
                  <a:pt x="226" y="0"/>
                </a:lnTo>
                <a:lnTo>
                  <a:pt x="213" y="0"/>
                </a:lnTo>
                <a:lnTo>
                  <a:pt x="186" y="13"/>
                </a:lnTo>
                <a:lnTo>
                  <a:pt x="173" y="13"/>
                </a:lnTo>
                <a:lnTo>
                  <a:pt x="160" y="26"/>
                </a:lnTo>
                <a:lnTo>
                  <a:pt x="133" y="26"/>
                </a:lnTo>
                <a:lnTo>
                  <a:pt x="120" y="40"/>
                </a:lnTo>
                <a:lnTo>
                  <a:pt x="106" y="53"/>
                </a:lnTo>
                <a:lnTo>
                  <a:pt x="93" y="66"/>
                </a:lnTo>
                <a:lnTo>
                  <a:pt x="80" y="80"/>
                </a:lnTo>
                <a:lnTo>
                  <a:pt x="66" y="106"/>
                </a:lnTo>
                <a:lnTo>
                  <a:pt x="53" y="120"/>
                </a:lnTo>
                <a:lnTo>
                  <a:pt x="40" y="133"/>
                </a:lnTo>
                <a:lnTo>
                  <a:pt x="26" y="160"/>
                </a:lnTo>
                <a:lnTo>
                  <a:pt x="13" y="173"/>
                </a:lnTo>
                <a:lnTo>
                  <a:pt x="13" y="200"/>
                </a:lnTo>
                <a:lnTo>
                  <a:pt x="13" y="226"/>
                </a:lnTo>
                <a:lnTo>
                  <a:pt x="0" y="240"/>
                </a:lnTo>
                <a:lnTo>
                  <a:pt x="0" y="266"/>
                </a:lnTo>
                <a:lnTo>
                  <a:pt x="0" y="293"/>
                </a:lnTo>
                <a:lnTo>
                  <a:pt x="0" y="320"/>
                </a:lnTo>
                <a:lnTo>
                  <a:pt x="0" y="333"/>
                </a:lnTo>
                <a:lnTo>
                  <a:pt x="13" y="360"/>
                </a:lnTo>
                <a:lnTo>
                  <a:pt x="13" y="386"/>
                </a:lnTo>
                <a:lnTo>
                  <a:pt x="13" y="400"/>
                </a:lnTo>
                <a:lnTo>
                  <a:pt x="26" y="426"/>
                </a:lnTo>
                <a:lnTo>
                  <a:pt x="40" y="440"/>
                </a:lnTo>
                <a:lnTo>
                  <a:pt x="53" y="466"/>
                </a:lnTo>
                <a:lnTo>
                  <a:pt x="66" y="480"/>
                </a:lnTo>
                <a:lnTo>
                  <a:pt x="80" y="493"/>
                </a:lnTo>
                <a:lnTo>
                  <a:pt x="93" y="520"/>
                </a:lnTo>
                <a:lnTo>
                  <a:pt x="106" y="533"/>
                </a:lnTo>
                <a:lnTo>
                  <a:pt x="120" y="546"/>
                </a:lnTo>
                <a:lnTo>
                  <a:pt x="133" y="546"/>
                </a:lnTo>
                <a:lnTo>
                  <a:pt x="160" y="560"/>
                </a:lnTo>
                <a:lnTo>
                  <a:pt x="173" y="573"/>
                </a:lnTo>
                <a:lnTo>
                  <a:pt x="186" y="573"/>
                </a:lnTo>
                <a:lnTo>
                  <a:pt x="213" y="586"/>
                </a:lnTo>
                <a:lnTo>
                  <a:pt x="226" y="586"/>
                </a:lnTo>
                <a:lnTo>
                  <a:pt x="253" y="586"/>
                </a:lnTo>
                <a:lnTo>
                  <a:pt x="1320" y="586"/>
                </a:lnTo>
                <a:lnTo>
                  <a:pt x="1346" y="586"/>
                </a:lnTo>
                <a:lnTo>
                  <a:pt x="1360" y="586"/>
                </a:lnTo>
                <a:lnTo>
                  <a:pt x="1386" y="573"/>
                </a:lnTo>
                <a:lnTo>
                  <a:pt x="1400" y="573"/>
                </a:lnTo>
                <a:lnTo>
                  <a:pt x="1426" y="560"/>
                </a:lnTo>
                <a:lnTo>
                  <a:pt x="1440" y="546"/>
                </a:lnTo>
                <a:lnTo>
                  <a:pt x="1453" y="546"/>
                </a:lnTo>
                <a:lnTo>
                  <a:pt x="1466" y="533"/>
                </a:lnTo>
                <a:lnTo>
                  <a:pt x="1480" y="520"/>
                </a:lnTo>
                <a:lnTo>
                  <a:pt x="1506" y="493"/>
                </a:lnTo>
                <a:lnTo>
                  <a:pt x="1520" y="480"/>
                </a:lnTo>
                <a:lnTo>
                  <a:pt x="1520" y="466"/>
                </a:lnTo>
                <a:lnTo>
                  <a:pt x="1533" y="440"/>
                </a:lnTo>
                <a:lnTo>
                  <a:pt x="1546" y="426"/>
                </a:lnTo>
                <a:lnTo>
                  <a:pt x="1560" y="400"/>
                </a:lnTo>
                <a:lnTo>
                  <a:pt x="1560" y="386"/>
                </a:lnTo>
                <a:lnTo>
                  <a:pt x="1573" y="360"/>
                </a:lnTo>
                <a:lnTo>
                  <a:pt x="1573" y="333"/>
                </a:lnTo>
                <a:lnTo>
                  <a:pt x="1573" y="320"/>
                </a:lnTo>
                <a:lnTo>
                  <a:pt x="1573" y="293"/>
                </a:lnTo>
                <a:lnTo>
                  <a:pt x="1573" y="266"/>
                </a:lnTo>
                <a:lnTo>
                  <a:pt x="1573" y="240"/>
                </a:lnTo>
                <a:lnTo>
                  <a:pt x="1573" y="226"/>
                </a:lnTo>
                <a:lnTo>
                  <a:pt x="1560" y="200"/>
                </a:lnTo>
                <a:lnTo>
                  <a:pt x="1560" y="173"/>
                </a:lnTo>
                <a:lnTo>
                  <a:pt x="1546" y="160"/>
                </a:lnTo>
                <a:lnTo>
                  <a:pt x="1533" y="133"/>
                </a:lnTo>
                <a:lnTo>
                  <a:pt x="1520" y="120"/>
                </a:lnTo>
                <a:lnTo>
                  <a:pt x="1520" y="106"/>
                </a:lnTo>
                <a:lnTo>
                  <a:pt x="1506" y="80"/>
                </a:lnTo>
                <a:lnTo>
                  <a:pt x="1480" y="66"/>
                </a:lnTo>
                <a:lnTo>
                  <a:pt x="1466" y="53"/>
                </a:lnTo>
                <a:lnTo>
                  <a:pt x="1453" y="40"/>
                </a:lnTo>
                <a:lnTo>
                  <a:pt x="1440" y="26"/>
                </a:lnTo>
                <a:lnTo>
                  <a:pt x="1426" y="26"/>
                </a:lnTo>
                <a:lnTo>
                  <a:pt x="1400" y="13"/>
                </a:lnTo>
                <a:lnTo>
                  <a:pt x="1386" y="13"/>
                </a:lnTo>
                <a:lnTo>
                  <a:pt x="1360" y="0"/>
                </a:lnTo>
                <a:lnTo>
                  <a:pt x="1346" y="0"/>
                </a:lnTo>
                <a:lnTo>
                  <a:pt x="1320" y="0"/>
                </a:lnTo>
                <a:lnTo>
                  <a:pt x="253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Freeform 25"/>
          <p:cNvSpPr>
            <a:spLocks noChangeArrowheads="1"/>
          </p:cNvSpPr>
          <p:nvPr/>
        </p:nvSpPr>
        <p:spPr bwMode="auto">
          <a:xfrm>
            <a:off x="5491163" y="2349500"/>
            <a:ext cx="1498600" cy="76200"/>
          </a:xfrm>
          <a:custGeom>
            <a:avLst/>
            <a:gdLst>
              <a:gd name="T0" fmla="*/ 0 w 2360"/>
              <a:gd name="T1" fmla="*/ 2147483647 h 120"/>
              <a:gd name="T2" fmla="*/ 2147483647 w 2360"/>
              <a:gd name="T3" fmla="*/ 2147483647 h 120"/>
              <a:gd name="T4" fmla="*/ 2147483647 w 2360"/>
              <a:gd name="T5" fmla="*/ 2147483647 h 120"/>
              <a:gd name="T6" fmla="*/ 0 w 2360"/>
              <a:gd name="T7" fmla="*/ 2147483647 h 120"/>
              <a:gd name="T8" fmla="*/ 0 w 2360"/>
              <a:gd name="T9" fmla="*/ 2147483647 h 120"/>
              <a:gd name="T10" fmla="*/ 2147483647 w 2360"/>
              <a:gd name="T11" fmla="*/ 0 h 120"/>
              <a:gd name="T12" fmla="*/ 2147483647 w 2360"/>
              <a:gd name="T13" fmla="*/ 2147483647 h 120"/>
              <a:gd name="T14" fmla="*/ 2147483647 w 2360"/>
              <a:gd name="T15" fmla="*/ 2147483647 h 120"/>
              <a:gd name="T16" fmla="*/ 2147483647 w 2360"/>
              <a:gd name="T17" fmla="*/ 0 h 120"/>
              <a:gd name="T18" fmla="*/ 0 w 2360"/>
              <a:gd name="T19" fmla="*/ 2147483647 h 120"/>
              <a:gd name="T20" fmla="*/ 0 w 2360"/>
              <a:gd name="T21" fmla="*/ 2147483647 h 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60"/>
              <a:gd name="T34" fmla="*/ 0 h 120"/>
              <a:gd name="T35" fmla="*/ 2360 w 2360"/>
              <a:gd name="T36" fmla="*/ 120 h 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60" h="120">
                <a:moveTo>
                  <a:pt x="0" y="40"/>
                </a:moveTo>
                <a:lnTo>
                  <a:pt x="2253" y="40"/>
                </a:lnTo>
                <a:lnTo>
                  <a:pt x="2253" y="80"/>
                </a:lnTo>
                <a:lnTo>
                  <a:pt x="0" y="80"/>
                </a:lnTo>
                <a:lnTo>
                  <a:pt x="0" y="40"/>
                </a:lnTo>
                <a:lnTo>
                  <a:pt x="2226" y="0"/>
                </a:lnTo>
                <a:lnTo>
                  <a:pt x="2346" y="66"/>
                </a:lnTo>
                <a:lnTo>
                  <a:pt x="2226" y="120"/>
                </a:lnTo>
                <a:lnTo>
                  <a:pt x="2226" y="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Freeform 26"/>
          <p:cNvSpPr>
            <a:spLocks noChangeArrowheads="1"/>
          </p:cNvSpPr>
          <p:nvPr/>
        </p:nvSpPr>
        <p:spPr bwMode="auto">
          <a:xfrm>
            <a:off x="5489575" y="2738438"/>
            <a:ext cx="1066800" cy="381000"/>
          </a:xfrm>
          <a:custGeom>
            <a:avLst/>
            <a:gdLst>
              <a:gd name="T0" fmla="*/ 2147483647 w 1680"/>
              <a:gd name="T1" fmla="*/ 0 h 600"/>
              <a:gd name="T2" fmla="*/ 2147483647 w 1680"/>
              <a:gd name="T3" fmla="*/ 0 h 600"/>
              <a:gd name="T4" fmla="*/ 2147483647 w 1680"/>
              <a:gd name="T5" fmla="*/ 2147483647 h 600"/>
              <a:gd name="T6" fmla="*/ 0 w 1680"/>
              <a:gd name="T7" fmla="*/ 2147483647 h 600"/>
              <a:gd name="T8" fmla="*/ 2147483647 w 1680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600"/>
              <a:gd name="T17" fmla="*/ 1680 w 1680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600">
                <a:moveTo>
                  <a:pt x="333" y="0"/>
                </a:moveTo>
                <a:lnTo>
                  <a:pt x="1693" y="0"/>
                </a:lnTo>
                <a:lnTo>
                  <a:pt x="1346" y="600"/>
                </a:lnTo>
                <a:lnTo>
                  <a:pt x="0" y="600"/>
                </a:lnTo>
                <a:lnTo>
                  <a:pt x="333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Freeform 27"/>
          <p:cNvSpPr>
            <a:spLocks noChangeArrowheads="1"/>
          </p:cNvSpPr>
          <p:nvPr/>
        </p:nvSpPr>
        <p:spPr bwMode="auto">
          <a:xfrm>
            <a:off x="5522913" y="3425825"/>
            <a:ext cx="1000125" cy="363538"/>
          </a:xfrm>
          <a:custGeom>
            <a:avLst/>
            <a:gdLst>
              <a:gd name="T0" fmla="*/ 0 w 1574"/>
              <a:gd name="T1" fmla="*/ 0 h 573"/>
              <a:gd name="T2" fmla="*/ 0 w 1574"/>
              <a:gd name="T3" fmla="*/ 2147483647 h 573"/>
              <a:gd name="T4" fmla="*/ 2147483647 w 1574"/>
              <a:gd name="T5" fmla="*/ 2147483647 h 573"/>
              <a:gd name="T6" fmla="*/ 2147483647 w 1574"/>
              <a:gd name="T7" fmla="*/ 0 h 573"/>
              <a:gd name="T8" fmla="*/ 0 w 1574"/>
              <a:gd name="T9" fmla="*/ 0 h 5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4"/>
              <a:gd name="T16" fmla="*/ 0 h 573"/>
              <a:gd name="T17" fmla="*/ 1574 w 1574"/>
              <a:gd name="T18" fmla="*/ 573 h 5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4" h="573">
                <a:moveTo>
                  <a:pt x="0" y="0"/>
                </a:moveTo>
                <a:lnTo>
                  <a:pt x="0" y="573"/>
                </a:lnTo>
                <a:lnTo>
                  <a:pt x="1573" y="573"/>
                </a:lnTo>
                <a:lnTo>
                  <a:pt x="1573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Freeform 28"/>
          <p:cNvSpPr>
            <a:spLocks noChangeArrowheads="1"/>
          </p:cNvSpPr>
          <p:nvPr/>
        </p:nvSpPr>
        <p:spPr bwMode="auto">
          <a:xfrm>
            <a:off x="5456238" y="4144963"/>
            <a:ext cx="1133475" cy="517525"/>
          </a:xfrm>
          <a:custGeom>
            <a:avLst/>
            <a:gdLst>
              <a:gd name="T0" fmla="*/ 2147483647 w 1786"/>
              <a:gd name="T1" fmla="*/ 0 h 814"/>
              <a:gd name="T2" fmla="*/ 0 w 1786"/>
              <a:gd name="T3" fmla="*/ 2147483647 h 814"/>
              <a:gd name="T4" fmla="*/ 2147483647 w 1786"/>
              <a:gd name="T5" fmla="*/ 2147483647 h 814"/>
              <a:gd name="T6" fmla="*/ 2147483647 w 1786"/>
              <a:gd name="T7" fmla="*/ 2147483647 h 814"/>
              <a:gd name="T8" fmla="*/ 2147483647 w 1786"/>
              <a:gd name="T9" fmla="*/ 0 h 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814"/>
              <a:gd name="T17" fmla="*/ 1786 w 1786"/>
              <a:gd name="T18" fmla="*/ 814 h 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814">
                <a:moveTo>
                  <a:pt x="893" y="0"/>
                </a:moveTo>
                <a:lnTo>
                  <a:pt x="0" y="400"/>
                </a:lnTo>
                <a:lnTo>
                  <a:pt x="893" y="813"/>
                </a:lnTo>
                <a:lnTo>
                  <a:pt x="1786" y="400"/>
                </a:lnTo>
                <a:lnTo>
                  <a:pt x="893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Freeform 29"/>
          <p:cNvSpPr>
            <a:spLocks noChangeArrowheads="1"/>
          </p:cNvSpPr>
          <p:nvPr/>
        </p:nvSpPr>
        <p:spPr bwMode="auto">
          <a:xfrm>
            <a:off x="5397500" y="5043488"/>
            <a:ext cx="1338263" cy="431800"/>
          </a:xfrm>
          <a:custGeom>
            <a:avLst/>
            <a:gdLst>
              <a:gd name="T0" fmla="*/ 2147483647 w 2107"/>
              <a:gd name="T1" fmla="*/ 0 h 680"/>
              <a:gd name="T2" fmla="*/ 2147483647 w 2107"/>
              <a:gd name="T3" fmla="*/ 0 h 680"/>
              <a:gd name="T4" fmla="*/ 2147483647 w 2107"/>
              <a:gd name="T5" fmla="*/ 2147483647 h 680"/>
              <a:gd name="T6" fmla="*/ 2147483647 w 2107"/>
              <a:gd name="T7" fmla="*/ 2147483647 h 680"/>
              <a:gd name="T8" fmla="*/ 2147483647 w 2107"/>
              <a:gd name="T9" fmla="*/ 2147483647 h 680"/>
              <a:gd name="T10" fmla="*/ 0 w 2107"/>
              <a:gd name="T11" fmla="*/ 2147483647 h 680"/>
              <a:gd name="T12" fmla="*/ 2147483647 w 2107"/>
              <a:gd name="T13" fmla="*/ 0 h 6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07"/>
              <a:gd name="T22" fmla="*/ 0 h 680"/>
              <a:gd name="T23" fmla="*/ 2107 w 2107"/>
              <a:gd name="T24" fmla="*/ 680 h 6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07" h="680">
                <a:moveTo>
                  <a:pt x="426" y="0"/>
                </a:moveTo>
                <a:lnTo>
                  <a:pt x="1680" y="0"/>
                </a:lnTo>
                <a:lnTo>
                  <a:pt x="2120" y="333"/>
                </a:lnTo>
                <a:lnTo>
                  <a:pt x="1680" y="680"/>
                </a:lnTo>
                <a:lnTo>
                  <a:pt x="426" y="680"/>
                </a:lnTo>
                <a:lnTo>
                  <a:pt x="0" y="333"/>
                </a:lnTo>
                <a:lnTo>
                  <a:pt x="426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74" name="Group 30"/>
          <p:cNvGrpSpPr>
            <a:grpSpLocks/>
          </p:cNvGrpSpPr>
          <p:nvPr/>
        </p:nvGrpSpPr>
        <p:grpSpPr bwMode="auto">
          <a:xfrm>
            <a:off x="5572125" y="5922963"/>
            <a:ext cx="1143000" cy="363537"/>
            <a:chOff x="7720" y="12693"/>
            <a:chExt cx="1800" cy="573"/>
          </a:xfrm>
        </p:grpSpPr>
        <p:sp>
          <p:nvSpPr>
            <p:cNvPr id="14375" name="Freeform 31"/>
            <p:cNvSpPr>
              <a:spLocks noChangeArrowheads="1"/>
            </p:cNvSpPr>
            <p:nvPr/>
          </p:nvSpPr>
          <p:spPr bwMode="auto">
            <a:xfrm>
              <a:off x="7720" y="12693"/>
              <a:ext cx="1800" cy="573"/>
            </a:xfrm>
            <a:custGeom>
              <a:avLst/>
              <a:gdLst>
                <a:gd name="T0" fmla="*/ 0 w 1800"/>
                <a:gd name="T1" fmla="*/ 0 h 573"/>
                <a:gd name="T2" fmla="*/ 0 w 1800"/>
                <a:gd name="T3" fmla="*/ 586 h 573"/>
                <a:gd name="T4" fmla="*/ 1800 w 1800"/>
                <a:gd name="T5" fmla="*/ 586 h 573"/>
                <a:gd name="T6" fmla="*/ 1800 w 1800"/>
                <a:gd name="T7" fmla="*/ 0 h 573"/>
                <a:gd name="T8" fmla="*/ 0 w 1800"/>
                <a:gd name="T9" fmla="*/ 0 h 5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0"/>
                <a:gd name="T16" fmla="*/ 0 h 573"/>
                <a:gd name="T17" fmla="*/ 1800 w 1800"/>
                <a:gd name="T18" fmla="*/ 573 h 5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0" h="573">
                  <a:moveTo>
                    <a:pt x="0" y="0"/>
                  </a:moveTo>
                  <a:lnTo>
                    <a:pt x="0" y="586"/>
                  </a:lnTo>
                  <a:lnTo>
                    <a:pt x="1800" y="586"/>
                  </a:lnTo>
                  <a:lnTo>
                    <a:pt x="1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32"/>
            <p:cNvSpPr>
              <a:spLocks noChangeArrowheads="1"/>
            </p:cNvSpPr>
            <p:nvPr/>
          </p:nvSpPr>
          <p:spPr bwMode="auto">
            <a:xfrm>
              <a:off x="7933" y="12693"/>
              <a:ext cx="0" cy="573"/>
            </a:xfrm>
            <a:custGeom>
              <a:avLst/>
              <a:gdLst>
                <a:gd name="T0" fmla="*/ 0 h 573"/>
                <a:gd name="T1" fmla="*/ 586 h 573"/>
                <a:gd name="T2" fmla="*/ 0 60000 65536"/>
                <a:gd name="T3" fmla="*/ 0 60000 65536"/>
                <a:gd name="T4" fmla="*/ 0 h 573"/>
                <a:gd name="T5" fmla="*/ 573 h 573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73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33"/>
            <p:cNvSpPr>
              <a:spLocks noChangeArrowheads="1"/>
            </p:cNvSpPr>
            <p:nvPr/>
          </p:nvSpPr>
          <p:spPr bwMode="auto">
            <a:xfrm>
              <a:off x="9293" y="12693"/>
              <a:ext cx="0" cy="573"/>
            </a:xfrm>
            <a:custGeom>
              <a:avLst/>
              <a:gdLst>
                <a:gd name="T0" fmla="*/ 0 h 573"/>
                <a:gd name="T1" fmla="*/ 586 h 573"/>
                <a:gd name="T2" fmla="*/ 0 60000 65536"/>
                <a:gd name="T3" fmla="*/ 0 60000 65536"/>
                <a:gd name="T4" fmla="*/ 0 h 573"/>
                <a:gd name="T5" fmla="*/ 573 h 573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73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63" y="428625"/>
          <a:ext cx="7215188" cy="58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594"/>
                <a:gridCol w="3607594"/>
              </a:tblGrid>
              <a:tr h="7937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Connector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9" marR="91439" marT="45714" marB="45714"/>
                </a:tc>
              </a:tr>
              <a:tr h="505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Connector (di halaman lain) 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9" marR="91439" marT="45714" marB="45714"/>
                </a:tc>
              </a:tr>
              <a:tr h="1737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process </a:t>
                      </a: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endParaRPr lang="en-US" sz="1800" smtClean="0"/>
                    </a:p>
                    <a:p>
                      <a:endParaRPr lang="en-US" sz="1800" smtClean="0"/>
                    </a:p>
                    <a:p>
                      <a:endParaRPr lang="en-US" sz="1800" smtClean="0"/>
                    </a:p>
                    <a:p>
                      <a:endParaRPr lang="en-US" sz="1800" smtClean="0"/>
                    </a:p>
                    <a:p>
                      <a:endParaRPr lang="en-US" sz="1800" smtClean="0"/>
                    </a:p>
                    <a:p>
                      <a:endParaRPr lang="en-US" sz="1800"/>
                    </a:p>
                  </a:txBody>
                  <a:tcPr marL="91439" marR="91439" marT="45714" marB="45714"/>
                </a:tc>
              </a:tr>
              <a:tr h="2834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Perulangan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39" marR="91439" marT="45714" marB="45714"/>
                </a:tc>
              </a:tr>
            </a:tbl>
          </a:graphicData>
        </a:graphic>
      </p:graphicFrame>
      <p:sp>
        <p:nvSpPr>
          <p:cNvPr id="15379" name="Freeform 2"/>
          <p:cNvSpPr>
            <a:spLocks noChangeArrowheads="1"/>
          </p:cNvSpPr>
          <p:nvPr/>
        </p:nvSpPr>
        <p:spPr bwMode="auto">
          <a:xfrm>
            <a:off x="6215063" y="714375"/>
            <a:ext cx="219075" cy="193675"/>
          </a:xfrm>
          <a:custGeom>
            <a:avLst/>
            <a:gdLst>
              <a:gd name="T0" fmla="*/ 2147483647 w 346"/>
              <a:gd name="T1" fmla="*/ 0 h 306"/>
              <a:gd name="T2" fmla="*/ 2147483647 w 346"/>
              <a:gd name="T3" fmla="*/ 0 h 306"/>
              <a:gd name="T4" fmla="*/ 2147483647 w 346"/>
              <a:gd name="T5" fmla="*/ 2147483647 h 306"/>
              <a:gd name="T6" fmla="*/ 2147483647 w 346"/>
              <a:gd name="T7" fmla="*/ 2147483647 h 306"/>
              <a:gd name="T8" fmla="*/ 2147483647 w 346"/>
              <a:gd name="T9" fmla="*/ 2147483647 h 306"/>
              <a:gd name="T10" fmla="*/ 2147483647 w 346"/>
              <a:gd name="T11" fmla="*/ 2147483647 h 306"/>
              <a:gd name="T12" fmla="*/ 2147483647 w 346"/>
              <a:gd name="T13" fmla="*/ 2147483647 h 306"/>
              <a:gd name="T14" fmla="*/ 2147483647 w 346"/>
              <a:gd name="T15" fmla="*/ 2147483647 h 306"/>
              <a:gd name="T16" fmla="*/ 0 w 346"/>
              <a:gd name="T17" fmla="*/ 2147483647 h 306"/>
              <a:gd name="T18" fmla="*/ 0 w 346"/>
              <a:gd name="T19" fmla="*/ 2147483647 h 306"/>
              <a:gd name="T20" fmla="*/ 0 w 346"/>
              <a:gd name="T21" fmla="*/ 2147483647 h 306"/>
              <a:gd name="T22" fmla="*/ 0 w 346"/>
              <a:gd name="T23" fmla="*/ 2147483647 h 306"/>
              <a:gd name="T24" fmla="*/ 2147483647 w 346"/>
              <a:gd name="T25" fmla="*/ 2147483647 h 306"/>
              <a:gd name="T26" fmla="*/ 2147483647 w 346"/>
              <a:gd name="T27" fmla="*/ 2147483647 h 306"/>
              <a:gd name="T28" fmla="*/ 2147483647 w 346"/>
              <a:gd name="T29" fmla="*/ 2147483647 h 306"/>
              <a:gd name="T30" fmla="*/ 2147483647 w 346"/>
              <a:gd name="T31" fmla="*/ 2147483647 h 306"/>
              <a:gd name="T32" fmla="*/ 2147483647 w 346"/>
              <a:gd name="T33" fmla="*/ 2147483647 h 306"/>
              <a:gd name="T34" fmla="*/ 2147483647 w 346"/>
              <a:gd name="T35" fmla="*/ 2147483647 h 306"/>
              <a:gd name="T36" fmla="*/ 2147483647 w 346"/>
              <a:gd name="T37" fmla="*/ 2147483647 h 306"/>
              <a:gd name="T38" fmla="*/ 2147483647 w 346"/>
              <a:gd name="T39" fmla="*/ 2147483647 h 306"/>
              <a:gd name="T40" fmla="*/ 2147483647 w 346"/>
              <a:gd name="T41" fmla="*/ 2147483647 h 306"/>
              <a:gd name="T42" fmla="*/ 2147483647 w 346"/>
              <a:gd name="T43" fmla="*/ 2147483647 h 306"/>
              <a:gd name="T44" fmla="*/ 2147483647 w 346"/>
              <a:gd name="T45" fmla="*/ 2147483647 h 306"/>
              <a:gd name="T46" fmla="*/ 2147483647 w 346"/>
              <a:gd name="T47" fmla="*/ 2147483647 h 306"/>
              <a:gd name="T48" fmla="*/ 2147483647 w 346"/>
              <a:gd name="T49" fmla="*/ 2147483647 h 306"/>
              <a:gd name="T50" fmla="*/ 2147483647 w 346"/>
              <a:gd name="T51" fmla="*/ 2147483647 h 306"/>
              <a:gd name="T52" fmla="*/ 2147483647 w 346"/>
              <a:gd name="T53" fmla="*/ 2147483647 h 306"/>
              <a:gd name="T54" fmla="*/ 2147483647 w 346"/>
              <a:gd name="T55" fmla="*/ 2147483647 h 306"/>
              <a:gd name="T56" fmla="*/ 2147483647 w 346"/>
              <a:gd name="T57" fmla="*/ 2147483647 h 306"/>
              <a:gd name="T58" fmla="*/ 2147483647 w 346"/>
              <a:gd name="T59" fmla="*/ 2147483647 h 306"/>
              <a:gd name="T60" fmla="*/ 2147483647 w 346"/>
              <a:gd name="T61" fmla="*/ 2147483647 h 306"/>
              <a:gd name="T62" fmla="*/ 2147483647 w 346"/>
              <a:gd name="T63" fmla="*/ 2147483647 h 306"/>
              <a:gd name="T64" fmla="*/ 2147483647 w 346"/>
              <a:gd name="T65" fmla="*/ 2147483647 h 306"/>
              <a:gd name="T66" fmla="*/ 2147483647 w 346"/>
              <a:gd name="T67" fmla="*/ 2147483647 h 306"/>
              <a:gd name="T68" fmla="*/ 2147483647 w 346"/>
              <a:gd name="T69" fmla="*/ 2147483647 h 306"/>
              <a:gd name="T70" fmla="*/ 2147483647 w 346"/>
              <a:gd name="T71" fmla="*/ 2147483647 h 306"/>
              <a:gd name="T72" fmla="*/ 2147483647 w 346"/>
              <a:gd name="T73" fmla="*/ 2147483647 h 306"/>
              <a:gd name="T74" fmla="*/ 2147483647 w 346"/>
              <a:gd name="T75" fmla="*/ 2147483647 h 306"/>
              <a:gd name="T76" fmla="*/ 2147483647 w 346"/>
              <a:gd name="T77" fmla="*/ 0 h 306"/>
              <a:gd name="T78" fmla="*/ 2147483647 w 346"/>
              <a:gd name="T79" fmla="*/ 0 h 30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46"/>
              <a:gd name="T121" fmla="*/ 0 h 306"/>
              <a:gd name="T122" fmla="*/ 346 w 346"/>
              <a:gd name="T123" fmla="*/ 306 h 30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46" h="306">
                <a:moveTo>
                  <a:pt x="173" y="0"/>
                </a:moveTo>
                <a:lnTo>
                  <a:pt x="160" y="0"/>
                </a:lnTo>
                <a:lnTo>
                  <a:pt x="146" y="0"/>
                </a:lnTo>
                <a:lnTo>
                  <a:pt x="133" y="0"/>
                </a:lnTo>
                <a:lnTo>
                  <a:pt x="120" y="13"/>
                </a:lnTo>
                <a:lnTo>
                  <a:pt x="106" y="13"/>
                </a:lnTo>
                <a:lnTo>
                  <a:pt x="93" y="13"/>
                </a:lnTo>
                <a:lnTo>
                  <a:pt x="80" y="26"/>
                </a:lnTo>
                <a:lnTo>
                  <a:pt x="66" y="26"/>
                </a:lnTo>
                <a:lnTo>
                  <a:pt x="53" y="40"/>
                </a:lnTo>
                <a:lnTo>
                  <a:pt x="40" y="53"/>
                </a:lnTo>
                <a:lnTo>
                  <a:pt x="26" y="66"/>
                </a:lnTo>
                <a:lnTo>
                  <a:pt x="13" y="80"/>
                </a:lnTo>
                <a:lnTo>
                  <a:pt x="13" y="93"/>
                </a:lnTo>
                <a:lnTo>
                  <a:pt x="13" y="106"/>
                </a:lnTo>
                <a:lnTo>
                  <a:pt x="0" y="120"/>
                </a:lnTo>
                <a:lnTo>
                  <a:pt x="0" y="133"/>
                </a:lnTo>
                <a:lnTo>
                  <a:pt x="0" y="146"/>
                </a:lnTo>
                <a:lnTo>
                  <a:pt x="0" y="160"/>
                </a:lnTo>
                <a:lnTo>
                  <a:pt x="0" y="173"/>
                </a:lnTo>
                <a:lnTo>
                  <a:pt x="0" y="186"/>
                </a:lnTo>
                <a:lnTo>
                  <a:pt x="13" y="200"/>
                </a:lnTo>
                <a:lnTo>
                  <a:pt x="13" y="213"/>
                </a:lnTo>
                <a:lnTo>
                  <a:pt x="13" y="226"/>
                </a:lnTo>
                <a:lnTo>
                  <a:pt x="26" y="240"/>
                </a:lnTo>
                <a:lnTo>
                  <a:pt x="40" y="253"/>
                </a:lnTo>
                <a:lnTo>
                  <a:pt x="53" y="266"/>
                </a:lnTo>
                <a:lnTo>
                  <a:pt x="66" y="280"/>
                </a:lnTo>
                <a:lnTo>
                  <a:pt x="80" y="280"/>
                </a:lnTo>
                <a:lnTo>
                  <a:pt x="93" y="293"/>
                </a:lnTo>
                <a:lnTo>
                  <a:pt x="106" y="293"/>
                </a:lnTo>
                <a:lnTo>
                  <a:pt x="120" y="306"/>
                </a:lnTo>
                <a:lnTo>
                  <a:pt x="133" y="306"/>
                </a:lnTo>
                <a:lnTo>
                  <a:pt x="146" y="306"/>
                </a:lnTo>
                <a:lnTo>
                  <a:pt x="160" y="306"/>
                </a:lnTo>
                <a:lnTo>
                  <a:pt x="173" y="306"/>
                </a:lnTo>
                <a:lnTo>
                  <a:pt x="186" y="306"/>
                </a:lnTo>
                <a:lnTo>
                  <a:pt x="200" y="306"/>
                </a:lnTo>
                <a:lnTo>
                  <a:pt x="213" y="306"/>
                </a:lnTo>
                <a:lnTo>
                  <a:pt x="226" y="306"/>
                </a:lnTo>
                <a:lnTo>
                  <a:pt x="240" y="293"/>
                </a:lnTo>
                <a:lnTo>
                  <a:pt x="253" y="293"/>
                </a:lnTo>
                <a:lnTo>
                  <a:pt x="253" y="280"/>
                </a:lnTo>
                <a:lnTo>
                  <a:pt x="266" y="280"/>
                </a:lnTo>
                <a:lnTo>
                  <a:pt x="280" y="266"/>
                </a:lnTo>
                <a:lnTo>
                  <a:pt x="293" y="266"/>
                </a:lnTo>
                <a:lnTo>
                  <a:pt x="293" y="253"/>
                </a:lnTo>
                <a:lnTo>
                  <a:pt x="306" y="240"/>
                </a:lnTo>
                <a:lnTo>
                  <a:pt x="320" y="226"/>
                </a:lnTo>
                <a:lnTo>
                  <a:pt x="320" y="213"/>
                </a:lnTo>
                <a:lnTo>
                  <a:pt x="333" y="200"/>
                </a:lnTo>
                <a:lnTo>
                  <a:pt x="333" y="186"/>
                </a:lnTo>
                <a:lnTo>
                  <a:pt x="333" y="173"/>
                </a:lnTo>
                <a:lnTo>
                  <a:pt x="333" y="160"/>
                </a:lnTo>
                <a:lnTo>
                  <a:pt x="333" y="146"/>
                </a:lnTo>
                <a:lnTo>
                  <a:pt x="333" y="133"/>
                </a:lnTo>
                <a:lnTo>
                  <a:pt x="333" y="120"/>
                </a:lnTo>
                <a:lnTo>
                  <a:pt x="333" y="106"/>
                </a:lnTo>
                <a:lnTo>
                  <a:pt x="320" y="93"/>
                </a:lnTo>
                <a:lnTo>
                  <a:pt x="320" y="80"/>
                </a:lnTo>
                <a:lnTo>
                  <a:pt x="306" y="66"/>
                </a:lnTo>
                <a:lnTo>
                  <a:pt x="293" y="53"/>
                </a:lnTo>
                <a:lnTo>
                  <a:pt x="293" y="40"/>
                </a:lnTo>
                <a:lnTo>
                  <a:pt x="280" y="40"/>
                </a:lnTo>
                <a:lnTo>
                  <a:pt x="266" y="26"/>
                </a:lnTo>
                <a:lnTo>
                  <a:pt x="253" y="26"/>
                </a:lnTo>
                <a:lnTo>
                  <a:pt x="253" y="13"/>
                </a:lnTo>
                <a:lnTo>
                  <a:pt x="240" y="13"/>
                </a:lnTo>
                <a:lnTo>
                  <a:pt x="226" y="1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73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Freeform 3"/>
          <p:cNvSpPr>
            <a:spLocks noChangeArrowheads="1"/>
          </p:cNvSpPr>
          <p:nvPr/>
        </p:nvSpPr>
        <p:spPr bwMode="auto">
          <a:xfrm>
            <a:off x="6215063" y="1350963"/>
            <a:ext cx="211137" cy="220662"/>
          </a:xfrm>
          <a:custGeom>
            <a:avLst/>
            <a:gdLst>
              <a:gd name="T0" fmla="*/ 0 w 333"/>
              <a:gd name="T1" fmla="*/ 0 h 347"/>
              <a:gd name="T2" fmla="*/ 2147483647 w 333"/>
              <a:gd name="T3" fmla="*/ 0 h 347"/>
              <a:gd name="T4" fmla="*/ 2147483647 w 333"/>
              <a:gd name="T5" fmla="*/ 2147483647 h 347"/>
              <a:gd name="T6" fmla="*/ 2147483647 w 333"/>
              <a:gd name="T7" fmla="*/ 2147483647 h 347"/>
              <a:gd name="T8" fmla="*/ 0 w 333"/>
              <a:gd name="T9" fmla="*/ 2147483647 h 347"/>
              <a:gd name="T10" fmla="*/ 0 w 333"/>
              <a:gd name="T11" fmla="*/ 0 h 3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3"/>
              <a:gd name="T19" fmla="*/ 0 h 347"/>
              <a:gd name="T20" fmla="*/ 333 w 333"/>
              <a:gd name="T21" fmla="*/ 347 h 3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3" h="347">
                <a:moveTo>
                  <a:pt x="0" y="0"/>
                </a:moveTo>
                <a:lnTo>
                  <a:pt x="333" y="0"/>
                </a:lnTo>
                <a:lnTo>
                  <a:pt x="333" y="280"/>
                </a:lnTo>
                <a:lnTo>
                  <a:pt x="160" y="346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381" name="Group 4"/>
          <p:cNvGrpSpPr>
            <a:grpSpLocks/>
          </p:cNvGrpSpPr>
          <p:nvPr/>
        </p:nvGrpSpPr>
        <p:grpSpPr bwMode="auto">
          <a:xfrm>
            <a:off x="5786438" y="1857375"/>
            <a:ext cx="1000125" cy="1582738"/>
            <a:chOff x="7826" y="3253"/>
            <a:chExt cx="1574" cy="2493"/>
          </a:xfrm>
        </p:grpSpPr>
        <p:sp>
          <p:nvSpPr>
            <p:cNvPr id="15383" name="Freeform 5"/>
            <p:cNvSpPr>
              <a:spLocks noChangeArrowheads="1"/>
            </p:cNvSpPr>
            <p:nvPr/>
          </p:nvSpPr>
          <p:spPr bwMode="auto">
            <a:xfrm>
              <a:off x="7826" y="4800"/>
              <a:ext cx="1574" cy="573"/>
            </a:xfrm>
            <a:custGeom>
              <a:avLst/>
              <a:gdLst>
                <a:gd name="T0" fmla="*/ 0 w 1574"/>
                <a:gd name="T1" fmla="*/ 0 h 573"/>
                <a:gd name="T2" fmla="*/ 0 w 1574"/>
                <a:gd name="T3" fmla="*/ 573 h 573"/>
                <a:gd name="T4" fmla="*/ 1573 w 1574"/>
                <a:gd name="T5" fmla="*/ 573 h 573"/>
                <a:gd name="T6" fmla="*/ 1573 w 1574"/>
                <a:gd name="T7" fmla="*/ 0 h 573"/>
                <a:gd name="T8" fmla="*/ 0 w 1574"/>
                <a:gd name="T9" fmla="*/ 0 h 5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4"/>
                <a:gd name="T16" fmla="*/ 0 h 573"/>
                <a:gd name="T17" fmla="*/ 1574 w 1574"/>
                <a:gd name="T18" fmla="*/ 573 h 5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4" h="573">
                  <a:moveTo>
                    <a:pt x="0" y="0"/>
                  </a:moveTo>
                  <a:lnTo>
                    <a:pt x="0" y="573"/>
                  </a:lnTo>
                  <a:lnTo>
                    <a:pt x="1573" y="573"/>
                  </a:lnTo>
                  <a:lnTo>
                    <a:pt x="157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6"/>
            <p:cNvSpPr>
              <a:spLocks noChangeArrowheads="1"/>
            </p:cNvSpPr>
            <p:nvPr/>
          </p:nvSpPr>
          <p:spPr bwMode="auto">
            <a:xfrm>
              <a:off x="7826" y="3653"/>
              <a:ext cx="1574" cy="560"/>
            </a:xfrm>
            <a:custGeom>
              <a:avLst/>
              <a:gdLst>
                <a:gd name="T0" fmla="*/ 0 w 1574"/>
                <a:gd name="T1" fmla="*/ 0 h 560"/>
                <a:gd name="T2" fmla="*/ 0 w 1574"/>
                <a:gd name="T3" fmla="*/ 573 h 560"/>
                <a:gd name="T4" fmla="*/ 1573 w 1574"/>
                <a:gd name="T5" fmla="*/ 573 h 560"/>
                <a:gd name="T6" fmla="*/ 1573 w 1574"/>
                <a:gd name="T7" fmla="*/ 0 h 560"/>
                <a:gd name="T8" fmla="*/ 0 w 1574"/>
                <a:gd name="T9" fmla="*/ 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4"/>
                <a:gd name="T16" fmla="*/ 0 h 560"/>
                <a:gd name="T17" fmla="*/ 1574 w 1574"/>
                <a:gd name="T18" fmla="*/ 560 h 5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4" h="560">
                  <a:moveTo>
                    <a:pt x="0" y="0"/>
                  </a:moveTo>
                  <a:lnTo>
                    <a:pt x="0" y="573"/>
                  </a:lnTo>
                  <a:lnTo>
                    <a:pt x="1573" y="573"/>
                  </a:lnTo>
                  <a:lnTo>
                    <a:pt x="157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7"/>
            <p:cNvSpPr>
              <a:spLocks noChangeArrowheads="1"/>
            </p:cNvSpPr>
            <p:nvPr/>
          </p:nvSpPr>
          <p:spPr bwMode="auto">
            <a:xfrm>
              <a:off x="8573" y="4226"/>
              <a:ext cx="120" cy="587"/>
            </a:xfrm>
            <a:custGeom>
              <a:avLst/>
              <a:gdLst>
                <a:gd name="T0" fmla="*/ 80 w 120"/>
                <a:gd name="T1" fmla="*/ 0 h 587"/>
                <a:gd name="T2" fmla="*/ 80 w 120"/>
                <a:gd name="T3" fmla="*/ 480 h 587"/>
                <a:gd name="T4" fmla="*/ 40 w 120"/>
                <a:gd name="T5" fmla="*/ 480 h 587"/>
                <a:gd name="T6" fmla="*/ 40 w 120"/>
                <a:gd name="T7" fmla="*/ 0 h 587"/>
                <a:gd name="T8" fmla="*/ 80 w 120"/>
                <a:gd name="T9" fmla="*/ 0 h 587"/>
                <a:gd name="T10" fmla="*/ 120 w 120"/>
                <a:gd name="T11" fmla="*/ 466 h 587"/>
                <a:gd name="T12" fmla="*/ 66 w 120"/>
                <a:gd name="T13" fmla="*/ 586 h 587"/>
                <a:gd name="T14" fmla="*/ 0 w 120"/>
                <a:gd name="T15" fmla="*/ 466 h 587"/>
                <a:gd name="T16" fmla="*/ 120 w 120"/>
                <a:gd name="T17" fmla="*/ 466 h 587"/>
                <a:gd name="T18" fmla="*/ 80 w 120"/>
                <a:gd name="T19" fmla="*/ 0 h 587"/>
                <a:gd name="T20" fmla="*/ 80 w 120"/>
                <a:gd name="T21" fmla="*/ 0 h 5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0"/>
                <a:gd name="T34" fmla="*/ 0 h 587"/>
                <a:gd name="T35" fmla="*/ 120 w 120"/>
                <a:gd name="T36" fmla="*/ 587 h 5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0" h="587">
                  <a:moveTo>
                    <a:pt x="80" y="0"/>
                  </a:moveTo>
                  <a:lnTo>
                    <a:pt x="80" y="480"/>
                  </a:lnTo>
                  <a:lnTo>
                    <a:pt x="40" y="48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120" y="466"/>
                  </a:lnTo>
                  <a:lnTo>
                    <a:pt x="66" y="586"/>
                  </a:lnTo>
                  <a:lnTo>
                    <a:pt x="0" y="466"/>
                  </a:lnTo>
                  <a:lnTo>
                    <a:pt x="120" y="4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Freeform 8"/>
            <p:cNvSpPr>
              <a:spLocks noChangeArrowheads="1"/>
            </p:cNvSpPr>
            <p:nvPr/>
          </p:nvSpPr>
          <p:spPr bwMode="auto">
            <a:xfrm>
              <a:off x="8573" y="5360"/>
              <a:ext cx="120" cy="386"/>
            </a:xfrm>
            <a:custGeom>
              <a:avLst/>
              <a:gdLst>
                <a:gd name="T0" fmla="*/ 80 w 120"/>
                <a:gd name="T1" fmla="*/ 0 h 386"/>
                <a:gd name="T2" fmla="*/ 80 w 120"/>
                <a:gd name="T3" fmla="*/ 280 h 386"/>
                <a:gd name="T4" fmla="*/ 40 w 120"/>
                <a:gd name="T5" fmla="*/ 280 h 386"/>
                <a:gd name="T6" fmla="*/ 40 w 120"/>
                <a:gd name="T7" fmla="*/ 0 h 386"/>
                <a:gd name="T8" fmla="*/ 80 w 120"/>
                <a:gd name="T9" fmla="*/ 0 h 386"/>
                <a:gd name="T10" fmla="*/ 120 w 120"/>
                <a:gd name="T11" fmla="*/ 253 h 386"/>
                <a:gd name="T12" fmla="*/ 66 w 120"/>
                <a:gd name="T13" fmla="*/ 373 h 386"/>
                <a:gd name="T14" fmla="*/ 0 w 120"/>
                <a:gd name="T15" fmla="*/ 253 h 386"/>
                <a:gd name="T16" fmla="*/ 120 w 120"/>
                <a:gd name="T17" fmla="*/ 253 h 386"/>
                <a:gd name="T18" fmla="*/ 80 w 120"/>
                <a:gd name="T19" fmla="*/ 0 h 386"/>
                <a:gd name="T20" fmla="*/ 80 w 120"/>
                <a:gd name="T21" fmla="*/ 0 h 3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0"/>
                <a:gd name="T34" fmla="*/ 0 h 386"/>
                <a:gd name="T35" fmla="*/ 120 w 120"/>
                <a:gd name="T36" fmla="*/ 386 h 3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0" h="386">
                  <a:moveTo>
                    <a:pt x="80" y="0"/>
                  </a:moveTo>
                  <a:lnTo>
                    <a:pt x="80" y="280"/>
                  </a:lnTo>
                  <a:lnTo>
                    <a:pt x="40" y="28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120" y="253"/>
                  </a:lnTo>
                  <a:lnTo>
                    <a:pt x="66" y="373"/>
                  </a:lnTo>
                  <a:lnTo>
                    <a:pt x="0" y="253"/>
                  </a:lnTo>
                  <a:lnTo>
                    <a:pt x="120" y="25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9"/>
            <p:cNvSpPr>
              <a:spLocks noChangeArrowheads="1"/>
            </p:cNvSpPr>
            <p:nvPr/>
          </p:nvSpPr>
          <p:spPr bwMode="auto">
            <a:xfrm>
              <a:off x="8573" y="3253"/>
              <a:ext cx="120" cy="373"/>
            </a:xfrm>
            <a:custGeom>
              <a:avLst/>
              <a:gdLst>
                <a:gd name="T0" fmla="*/ 80 w 120"/>
                <a:gd name="T1" fmla="*/ 0 h 373"/>
                <a:gd name="T2" fmla="*/ 80 w 120"/>
                <a:gd name="T3" fmla="*/ 280 h 373"/>
                <a:gd name="T4" fmla="*/ 40 w 120"/>
                <a:gd name="T5" fmla="*/ 280 h 373"/>
                <a:gd name="T6" fmla="*/ 40 w 120"/>
                <a:gd name="T7" fmla="*/ 0 h 373"/>
                <a:gd name="T8" fmla="*/ 80 w 120"/>
                <a:gd name="T9" fmla="*/ 0 h 373"/>
                <a:gd name="T10" fmla="*/ 120 w 120"/>
                <a:gd name="T11" fmla="*/ 253 h 373"/>
                <a:gd name="T12" fmla="*/ 66 w 120"/>
                <a:gd name="T13" fmla="*/ 373 h 373"/>
                <a:gd name="T14" fmla="*/ 0 w 120"/>
                <a:gd name="T15" fmla="*/ 253 h 373"/>
                <a:gd name="T16" fmla="*/ 120 w 120"/>
                <a:gd name="T17" fmla="*/ 253 h 373"/>
                <a:gd name="T18" fmla="*/ 80 w 120"/>
                <a:gd name="T19" fmla="*/ 0 h 373"/>
                <a:gd name="T20" fmla="*/ 80 w 120"/>
                <a:gd name="T21" fmla="*/ 0 h 3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0"/>
                <a:gd name="T34" fmla="*/ 0 h 373"/>
                <a:gd name="T35" fmla="*/ 120 w 120"/>
                <a:gd name="T36" fmla="*/ 373 h 3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0" h="373">
                  <a:moveTo>
                    <a:pt x="80" y="0"/>
                  </a:moveTo>
                  <a:lnTo>
                    <a:pt x="80" y="280"/>
                  </a:lnTo>
                  <a:lnTo>
                    <a:pt x="40" y="28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120" y="253"/>
                  </a:lnTo>
                  <a:lnTo>
                    <a:pt x="66" y="373"/>
                  </a:lnTo>
                  <a:lnTo>
                    <a:pt x="0" y="253"/>
                  </a:lnTo>
                  <a:lnTo>
                    <a:pt x="120" y="25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4788" y="3786188"/>
            <a:ext cx="2430462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Flowchart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defRPr/>
            </a:pPr>
            <a:r>
              <a:rPr lang="en-US" sz="2800" dirty="0" smtClean="0"/>
              <a:t>Problem :</a:t>
            </a:r>
          </a:p>
          <a:p>
            <a:pPr marL="990600" lvl="1" indent="-533400" eaLnBrk="1" hangingPunct="1">
              <a:defRPr/>
            </a:pP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persegi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endParaRPr lang="en-US" sz="2400" dirty="0" smtClean="0"/>
          </a:p>
          <a:p>
            <a:pPr marL="609600" indent="-609600" eaLnBrk="1" hangingPunct="1">
              <a:defRPr/>
            </a:pPr>
            <a:r>
              <a:rPr lang="en-US" sz="2800" dirty="0" err="1" smtClean="0"/>
              <a:t>Algoritma</a:t>
            </a:r>
            <a:r>
              <a:rPr lang="en-US" sz="2800" dirty="0" smtClean="0"/>
              <a:t> :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i="1" dirty="0" smtClean="0"/>
              <a:t>(p)</a:t>
            </a:r>
            <a:endParaRPr lang="en-US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i="1" dirty="0" smtClean="0"/>
              <a:t>(l)</a:t>
            </a:r>
            <a:endParaRPr lang="en-US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(L),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kali </a:t>
            </a:r>
            <a:r>
              <a:rPr lang="en-US" sz="2400" dirty="0" err="1" smtClean="0"/>
              <a:t>lebar</a:t>
            </a:r>
            <a:endParaRPr lang="en-US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(L)</a:t>
            </a:r>
          </a:p>
          <a:p>
            <a:pPr marL="609600" indent="-609600" eaLnBrk="1" hangingPunct="1">
              <a:defRPr/>
            </a:pPr>
            <a:endParaRPr lang="en-US" sz="2800" dirty="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6781800" y="1219200"/>
          <a:ext cx="1704975" cy="5410200"/>
        </p:xfrm>
        <a:graphic>
          <a:graphicData uri="http://schemas.openxmlformats.org/presentationml/2006/ole">
            <p:oleObj spid="_x0000_s36866" name="Visio" r:id="rId3" imgW="1201725" imgH="3811630" progId="Visio.Drawing.11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grpSp>
        <p:nvGrpSpPr>
          <p:cNvPr id="3" name="Group 23"/>
          <p:cNvGrpSpPr/>
          <p:nvPr/>
        </p:nvGrpSpPr>
        <p:grpSpPr>
          <a:xfrm>
            <a:off x="214282" y="1497874"/>
            <a:ext cx="8701118" cy="4217126"/>
            <a:chOff x="214282" y="1497874"/>
            <a:chExt cx="8701118" cy="4217126"/>
          </a:xfrm>
        </p:grpSpPr>
        <p:sp>
          <p:nvSpPr>
            <p:cNvPr id="5" name="Rounded Rectangle 4"/>
            <p:cNvSpPr/>
            <p:nvPr/>
          </p:nvSpPr>
          <p:spPr>
            <a:xfrm>
              <a:off x="285720" y="1676400"/>
              <a:ext cx="2533680" cy="685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Hardware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 (</a:t>
              </a:r>
              <a:r>
                <a:rPr lang="en-US" dirty="0" err="1" smtClean="0">
                  <a:solidFill>
                    <a:srgbClr val="002060"/>
                  </a:solidFill>
                </a:rPr>
                <a:t>Perangkat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Keras</a:t>
              </a:r>
              <a:r>
                <a:rPr lang="en-US" dirty="0" smtClean="0">
                  <a:solidFill>
                    <a:srgbClr val="002060"/>
                  </a:solidFill>
                </a:rPr>
                <a:t>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4282" y="3276600"/>
              <a:ext cx="2605118" cy="685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Software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 (</a:t>
              </a:r>
              <a:r>
                <a:rPr lang="en-US" dirty="0" err="1" smtClean="0">
                  <a:solidFill>
                    <a:srgbClr val="002060"/>
                  </a:solidFill>
                </a:rPr>
                <a:t>Perangkat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Lunak</a:t>
              </a:r>
              <a:r>
                <a:rPr lang="en-US" dirty="0" smtClean="0">
                  <a:solidFill>
                    <a:srgbClr val="002060"/>
                  </a:solidFill>
                </a:rPr>
                <a:t>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4282" y="5029200"/>
              <a:ext cx="2605118" cy="685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Brainware</a:t>
              </a:r>
              <a:endParaRPr lang="en-US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 (</a:t>
              </a:r>
              <a:r>
                <a:rPr lang="en-US" dirty="0" err="1" smtClean="0">
                  <a:solidFill>
                    <a:srgbClr val="002060"/>
                  </a:solidFill>
                </a:rPr>
                <a:t>Manusia</a:t>
              </a:r>
              <a:r>
                <a:rPr lang="en-US" dirty="0" smtClean="0">
                  <a:solidFill>
                    <a:srgbClr val="002060"/>
                  </a:solidFill>
                </a:rPr>
                <a:t>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16002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Komputer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26670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Sistem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Operasi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32766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Bahasa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Pemrograman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38862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Program </a:t>
              </a:r>
              <a:r>
                <a:rPr lang="en-US" dirty="0" err="1" smtClean="0">
                  <a:solidFill>
                    <a:srgbClr val="002060"/>
                  </a:solidFill>
                </a:rPr>
                <a:t>Aplikasi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50292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User/</a:t>
              </a:r>
              <a:r>
                <a:rPr lang="en-US" dirty="0" err="1" smtClean="0">
                  <a:solidFill>
                    <a:srgbClr val="002060"/>
                  </a:solidFill>
                </a:rPr>
                <a:t>Pemakai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19800" y="1497874"/>
              <a:ext cx="2895600" cy="4191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Contoh</a:t>
              </a:r>
              <a:endParaRPr lang="en-US" dirty="0" smtClean="0">
                <a:solidFill>
                  <a:srgbClr val="002060"/>
                </a:solidFill>
              </a:endParaRPr>
            </a:p>
            <a:p>
              <a:pPr algn="ctr"/>
              <a:endParaRPr lang="en-US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Bahasa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Pemrograman</a:t>
              </a:r>
              <a:r>
                <a:rPr lang="en-US" dirty="0" smtClean="0">
                  <a:solidFill>
                    <a:srgbClr val="002060"/>
                  </a:solidFill>
                </a:rPr>
                <a:t>: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Pascal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Basic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Delphi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Visual Basic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PHP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Java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dll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971800" y="2895600"/>
              <a:ext cx="228600" cy="14478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3"/>
            </p:cNvCxnSpPr>
            <p:nvPr/>
          </p:nvCxnSpPr>
          <p:spPr>
            <a:xfrm>
              <a:off x="5562600" y="35814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0"/>
              <a:endCxn id="11" idx="2"/>
            </p:cNvCxnSpPr>
            <p:nvPr/>
          </p:nvCxnSpPr>
          <p:spPr>
            <a:xfrm rot="5400000" flipH="1" flipV="1">
              <a:off x="4152900" y="4762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4191000" y="24384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Flowchart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Problem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Menentukan suatu bilangan termasuk bilangan ganjil atau genap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Algoritma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Masukkan bilangan 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Hitung sisa pembagian a dengan 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Cek sisa bagi 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smtClean="0"/>
              <a:t>0 maka a termasuk bilangan genap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smtClean="0"/>
              <a:t>1 maka a termasuk bilangan ganjil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Cetak hasil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006975" y="1143000"/>
          <a:ext cx="3394075" cy="5562600"/>
        </p:xfrm>
        <a:graphic>
          <a:graphicData uri="http://schemas.openxmlformats.org/presentationml/2006/ole">
            <p:oleObj spid="_x0000_s37890" name="Visio" r:id="rId3" imgW="2551786" imgH="4180813" progId="Visio.Drawing.11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412776"/>
            <a:ext cx="7704856" cy="5826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Beda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i="1" dirty="0" smtClean="0"/>
              <a:t>pseudo-code </a:t>
            </a:r>
            <a:r>
              <a:rPr lang="en-US" sz="3200" i="1" dirty="0" err="1" smtClean="0"/>
              <a:t>untuk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kasus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mencari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luas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persegi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panjang</a:t>
            </a:r>
            <a:r>
              <a:rPr lang="en-US" sz="3200" i="1" dirty="0" smtClean="0"/>
              <a:t> 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75" y="3124200"/>
          <a:ext cx="7072314" cy="229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57"/>
                <a:gridCol w="3536157"/>
              </a:tblGrid>
              <a:tr h="365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Algoritma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1439" marR="91439" marT="45733" marB="4573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Pseudo-code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3" marB="45733">
                    <a:solidFill>
                      <a:schemeClr val="accent2"/>
                    </a:solidFill>
                  </a:tcPr>
                </a:tc>
              </a:tr>
              <a:tr h="365866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Masukkan panjang </a:t>
                      </a:r>
                      <a:endParaRPr lang="en-US" sz="1800"/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panjang </a:t>
                      </a:r>
                    </a:p>
                  </a:txBody>
                  <a:tcPr marL="91439" marR="91439" marT="45733" marB="45733"/>
                </a:tc>
              </a:tr>
              <a:tr h="411607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Masukkan lebar</a:t>
                      </a:r>
                      <a:endParaRPr lang="en-US" sz="1800" b="0"/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lebar </a:t>
                      </a:r>
                    </a:p>
                  </a:txBody>
                  <a:tcPr marL="91439" marR="91439" marT="45733" marB="45733"/>
                </a:tc>
              </a:tr>
              <a:tr h="365866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 luas adalah panjang x lebar </a:t>
                      </a:r>
                      <a:endParaRPr lang="en-US" sz="1800"/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panjang x lebar 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510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Tampilkan luas </a:t>
                      </a: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 marL="91439" marR="91439" marT="45733" marB="457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38150" y="558800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latin typeface="Arial" charset="0"/>
              </a:rPr>
              <a:t>Contoh</a:t>
            </a:r>
            <a:r>
              <a:rPr lang="en-US" sz="3600" dirty="0">
                <a:solidFill>
                  <a:schemeClr val="accent1"/>
                </a:solidFill>
                <a:latin typeface="Arial" charset="0"/>
              </a:rPr>
              <a:t> lain: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263" y="1268413"/>
          <a:ext cx="7597775" cy="4678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784"/>
                <a:gridCol w="4313991"/>
              </a:tblGrid>
              <a:tr h="365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Algoritma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1429" marR="91429" marT="45733" marB="4573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Pseudo-code</a:t>
                      </a:r>
                      <a:endParaRPr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>
                    <a:solidFill>
                      <a:schemeClr val="accent2"/>
                    </a:solidFill>
                  </a:tcPr>
                </a:tc>
              </a:tr>
              <a:tr h="640263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sudah selesai, cetak invoice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KONDISI_SELESAI = “DONE” THEN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INVOICE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</a:tr>
              <a:tr h="380756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 A dibagi dengan 2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← A / 2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</a:tr>
              <a:tr h="640263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nilai A lebih besar dari 2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maka nilai A dikalikan 3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&gt; 2 THEN A ← A x 3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</a:tr>
              <a:tr h="914579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 dua bilangan A dan B, cari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bilangan yang terbesar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&gt; B THEN PRINT A ELSE PRINT B </a:t>
                      </a:r>
                    </a:p>
                  </a:txBody>
                  <a:tcPr marL="91429" marR="91429" marT="45733" marB="45733"/>
                </a:tc>
              </a:tr>
              <a:tr h="118895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Masukkan semua mata kuliah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yang ingin diambil pada semester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 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 MATKUL = 0 SAMPAI MATKUL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 MATKUL_DIINGINKAN, MASUKAN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MATKUL </a:t>
                      </a:r>
                    </a:p>
                  </a:txBody>
                  <a:tcPr marL="91429" marR="91429" marT="45733" marB="457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714375"/>
            <a:ext cx="7570788" cy="541178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smtClean="0"/>
              <a:t>Sebenarnya  tidak  ada  aturan  mengikat  tentang penulisan  algoritma  dan  </a:t>
            </a:r>
            <a:r>
              <a:rPr lang="en-US" sz="2400" i="1" smtClean="0"/>
              <a:t>pseudo-code</a:t>
            </a:r>
            <a:r>
              <a:rPr lang="en-US" sz="2400" smtClean="0"/>
              <a:t>, karena </a:t>
            </a:r>
            <a:r>
              <a:rPr lang="en-US" sz="2400" b="1" smtClean="0"/>
              <a:t>fungsi kedua  hal  ini adalah untuk memudahkan seseorang untuk menggambarkan urutan  suatu  kejadian</a:t>
            </a:r>
            <a:r>
              <a:rPr lang="en-US" sz="2400" smtClean="0"/>
              <a:t>.  Sedangkan untuk </a:t>
            </a:r>
            <a:r>
              <a:rPr lang="en-US" sz="2400" b="1" smtClean="0"/>
              <a:t>para  programmer,   kedua  hal  ini  berfungsi sebagai dasar alur pembuatan program</a:t>
            </a:r>
            <a:r>
              <a:rPr lang="en-US" sz="2400" smtClean="0"/>
              <a:t>. Di mana dapat merepresentasikan alur cerita dari </a:t>
            </a:r>
            <a:r>
              <a:rPr lang="en-US" sz="2400" i="1" smtClean="0"/>
              <a:t>client</a:t>
            </a:r>
            <a:r>
              <a:rPr lang="en-US" sz="2400" smtClean="0"/>
              <a:t>  tentang kebutuhan  dasar  dari  sebuah program,  sehingga  lebih mudah untuk dipahami.  </a:t>
            </a:r>
          </a:p>
          <a:p>
            <a:pPr algn="just"/>
            <a:r>
              <a:rPr lang="en-US" sz="2400" smtClean="0"/>
              <a:t>Jadi </a:t>
            </a:r>
            <a:r>
              <a:rPr lang="en-US" sz="2400" i="1" smtClean="0"/>
              <a:t>pseudo-code</a:t>
            </a:r>
            <a:r>
              <a:rPr lang="en-US" sz="2400" smtClean="0"/>
              <a:t> bisa dikatakan juga sebagai algortima yang sudah sedikit digabungkan dengan bahasa pemrograman yang akan digunakan.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229600" cy="418058"/>
          </a:xfrm>
        </p:spPr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79388" y="2060575"/>
            <a:ext cx="8435975" cy="2305050"/>
          </a:xfrm>
        </p:spPr>
        <p:txBody>
          <a:bodyPr/>
          <a:lstStyle/>
          <a:p>
            <a:pPr marL="0" indent="0" algn="just">
              <a:buFont typeface="Wingdings 2" pitchFamily="18" charset="2"/>
              <a:buNone/>
            </a:pPr>
            <a:r>
              <a:rPr lang="id-ID" smtClean="0"/>
              <a:t>Terdapat 2 buah ember A dan B masing – masing memiliki isi yang berbeda. Tuliskan algoritma untuk menukarkan isi masing – masing ember tersebut.</a:t>
            </a:r>
          </a:p>
          <a:p>
            <a:pPr marL="0" indent="0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err="1" smtClean="0"/>
              <a:t>Jawaban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79388" y="981075"/>
            <a:ext cx="7705725" cy="5724525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ALGORITMA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menukar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air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B,dibutuhkan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yaitu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C.</a:t>
            </a:r>
          </a:p>
          <a:p>
            <a:pPr marL="274320" indent="-274320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air yang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di ember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pindah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dahulu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C.</a:t>
            </a:r>
          </a:p>
          <a:p>
            <a:pPr marL="274320" indent="-274320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sekarang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kemudian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di ember B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pindah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A.</a:t>
            </a:r>
          </a:p>
          <a:p>
            <a:pPr marL="274320" indent="-274320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sekarang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terisi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B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274320" indent="-274320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kemudian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di ember 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pindah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B.</a:t>
            </a:r>
          </a:p>
          <a:p>
            <a:pPr marL="274320" indent="-274320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sehingga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terisi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tertukar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sedang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ember 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404813"/>
            <a:ext cx="8640763" cy="6008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latin typeface="Courier New" pitchFamily="49" charset="0"/>
              </a:rPr>
              <a:t>FLOWCHART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473200" y="1192213"/>
            <a:ext cx="1068388" cy="3937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/>
              <a:t>mulai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7000" y="1981200"/>
            <a:ext cx="1220788" cy="393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/>
              <a:t>baca </a:t>
            </a:r>
            <a:r>
              <a:rPr lang="en-US" sz="1600" dirty="0"/>
              <a:t>A,B,C</a:t>
            </a:r>
            <a:endParaRPr lang="id-ID" sz="16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485900" y="4975225"/>
            <a:ext cx="1069975" cy="3937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/>
              <a:t>selesai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2225" y="4187825"/>
            <a:ext cx="1450975" cy="393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/>
              <a:t>T</a:t>
            </a:r>
            <a:r>
              <a:rPr lang="en-US" sz="1600" dirty="0" err="1"/>
              <a:t>ampilkan</a:t>
            </a:r>
            <a:r>
              <a:rPr lang="en-US" sz="1600" dirty="0"/>
              <a:t> A,B</a:t>
            </a:r>
            <a:endParaRPr lang="id-ID" sz="16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5400000">
            <a:off x="1810544" y="1783556"/>
            <a:ext cx="393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rot="5400000">
            <a:off x="1781175" y="3951288"/>
            <a:ext cx="473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 rot="16200000" flipH="1">
            <a:off x="1822451" y="4776787"/>
            <a:ext cx="3937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768475" y="2627313"/>
            <a:ext cx="4714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16013" y="2863850"/>
            <a:ext cx="1770062" cy="850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 = 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 = 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 = C</a:t>
            </a:r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79388" y="55563"/>
            <a:ext cx="7416800" cy="6802437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Pseudo code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DEKLARASI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: integer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A = 2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B = 5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C    A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di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pindah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A    B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di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pindah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	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B    C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di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pindah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	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sehingga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A     5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B     2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id-ID" sz="2000" i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27088" y="2997200"/>
            <a:ext cx="4318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900113" y="3716338"/>
            <a:ext cx="4318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27088" y="4365625"/>
            <a:ext cx="4318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79488" y="5805488"/>
            <a:ext cx="4318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71550" y="6165850"/>
            <a:ext cx="4318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flowchart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2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ataukah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Siklus Software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371600"/>
            <a:ext cx="7239000" cy="1254125"/>
          </a:xfrm>
          <a:noFill/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864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Dilihat dari Struktur Sistem Komputer dan Siklus diatas, Algoritma Pemrograman menempati posisi dibagian implementasi karena bagian implementasi merupakan bagian dimana pemrogram melakukan proses coding (pembuatan program).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DEFINISI ALGORITMA &amp; PEMROGRAMAN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557338"/>
            <a:ext cx="8229600" cy="4530725"/>
          </a:xfrm>
          <a:effectLst/>
        </p:spPr>
        <p:txBody>
          <a:bodyPr>
            <a:norm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kenalannya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lain, </a:t>
            </a:r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i="1" dirty="0" err="1" smtClean="0"/>
              <a:t>Langkah</a:t>
            </a:r>
            <a:r>
              <a:rPr lang="en-US" b="1" i="1" dirty="0" smtClean="0"/>
              <a:t> :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/>
              <a:t>Menulis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endParaRPr lang="en-US" sz="2400" dirty="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amplop</a:t>
            </a:r>
            <a:r>
              <a:rPr lang="en-US" sz="2400" dirty="0" smtClean="0"/>
              <a:t> </a:t>
            </a:r>
            <a:r>
              <a:rPr lang="en-US" sz="2400" dirty="0" err="1" smtClean="0"/>
              <a:t>tertutup</a:t>
            </a:r>
            <a:endParaRPr lang="en-US" sz="2400" dirty="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/>
              <a:t>Amplop</a:t>
            </a:r>
            <a:r>
              <a:rPr lang="en-US" sz="2400" dirty="0" smtClean="0"/>
              <a:t> </a:t>
            </a:r>
            <a:r>
              <a:rPr lang="en-US" sz="2400" dirty="0" err="1" smtClean="0"/>
              <a:t>dikasih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penerima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</a:t>
            </a:r>
            <a:endParaRPr lang="en-US" sz="2400" dirty="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/>
              <a:t>Amplop</a:t>
            </a:r>
            <a:r>
              <a:rPr lang="en-US" sz="2400" dirty="0" smtClean="0"/>
              <a:t> </a:t>
            </a:r>
            <a:r>
              <a:rPr lang="en-US" sz="2400" dirty="0" err="1" smtClean="0"/>
              <a:t>ditempeli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perangko</a:t>
            </a:r>
            <a:r>
              <a:rPr lang="en-US" sz="2400" dirty="0" smtClean="0"/>
              <a:t> </a:t>
            </a:r>
            <a:r>
              <a:rPr lang="en-US" sz="2400" dirty="0" err="1" smtClean="0"/>
              <a:t>secukupnya</a:t>
            </a:r>
            <a:r>
              <a:rPr lang="en-US" sz="2400" dirty="0" smtClean="0"/>
              <a:t>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Kantor Pos </a:t>
            </a:r>
            <a:r>
              <a:rPr lang="en-US" sz="2400" dirty="0" err="1" smtClean="0"/>
              <a:t>terdekat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mengirimkannya</a:t>
            </a:r>
            <a:endParaRPr lang="en-GB" sz="2400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err="1" smtClean="0">
                <a:effectLst/>
              </a:rPr>
              <a:t>Analogi</a:t>
            </a:r>
            <a:r>
              <a:rPr lang="en-US" dirty="0" smtClean="0">
                <a:effectLst/>
              </a:rPr>
              <a:t> :</a:t>
            </a:r>
            <a:endParaRPr lang="en-GB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800" b="1" dirty="0" err="1">
                <a:solidFill>
                  <a:schemeClr val="tx2"/>
                </a:solidFill>
              </a:rPr>
              <a:t>Apa</a:t>
            </a:r>
            <a:r>
              <a:rPr lang="en-US" sz="3800" b="1" dirty="0">
                <a:solidFill>
                  <a:schemeClr val="tx2"/>
                </a:solidFill>
              </a:rPr>
              <a:t> </a:t>
            </a:r>
            <a:r>
              <a:rPr lang="en-US" sz="3800" b="1" dirty="0" err="1">
                <a:solidFill>
                  <a:schemeClr val="tx2"/>
                </a:solidFill>
              </a:rPr>
              <a:t>Itu</a:t>
            </a:r>
            <a:r>
              <a:rPr lang="en-US" sz="3800" b="1" dirty="0">
                <a:solidFill>
                  <a:schemeClr val="tx2"/>
                </a:solidFill>
              </a:rPr>
              <a:t> </a:t>
            </a:r>
            <a:r>
              <a:rPr lang="en-US" sz="3800" b="1" dirty="0" err="1">
                <a:solidFill>
                  <a:schemeClr val="tx2"/>
                </a:solidFill>
              </a:rPr>
              <a:t>Algoritma</a:t>
            </a:r>
            <a:r>
              <a:rPr lang="en-US" sz="3800" b="1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685800" y="1500188"/>
            <a:ext cx="8029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Definisi 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700"/>
              <a:t>Urutan langkah-langkah untuk memecahkan masalah yang disusun secara sistematis dan logis.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700"/>
              <a:t>Kamus Besar Bahasa Indonesia:</a:t>
            </a:r>
            <a:br>
              <a:rPr lang="en-US" sz="2700"/>
            </a:br>
            <a:r>
              <a:rPr lang="en-US" sz="2700"/>
              <a:t>Algoritma adalah urutan logis pengambilan putusan untuk pemecahan masalah.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Algoritma dibutuhkan untuk memerintah komputer mengambil langkah-langkah tertentu dalam menyelesaikan masalah.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Algoritma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Algoritma</a:t>
            </a:r>
            <a:r>
              <a:rPr lang="en-US" dirty="0" smtClean="0">
                <a:effectLst/>
              </a:rPr>
              <a:t> (algorism - algorithm) </a:t>
            </a:r>
            <a:r>
              <a:rPr lang="en-US" dirty="0" err="1" smtClean="0">
                <a:effectLst/>
              </a:rPr>
              <a:t>berasal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nama</a:t>
            </a:r>
            <a:r>
              <a:rPr lang="en-US" dirty="0" smtClean="0">
                <a:effectLst/>
              </a:rPr>
              <a:t> Abu </a:t>
            </a:r>
            <a:r>
              <a:rPr lang="en-US" dirty="0" err="1" smtClean="0">
                <a:effectLst/>
              </a:rPr>
              <a:t>Ja’far</a:t>
            </a:r>
            <a:r>
              <a:rPr lang="en-US" dirty="0" smtClean="0">
                <a:effectLst/>
              </a:rPr>
              <a:t> Muhammad </a:t>
            </a:r>
            <a:r>
              <a:rPr lang="en-US" dirty="0" err="1" smtClean="0">
                <a:effectLst/>
              </a:rPr>
              <a:t>ibn</a:t>
            </a:r>
            <a:r>
              <a:rPr lang="en-US" dirty="0" smtClean="0">
                <a:effectLst/>
              </a:rPr>
              <a:t> Musa Al-</a:t>
            </a:r>
            <a:r>
              <a:rPr lang="en-US" dirty="0" err="1" smtClean="0">
                <a:effectLst/>
              </a:rPr>
              <a:t>Khuwarizmi</a:t>
            </a:r>
            <a:r>
              <a:rPr lang="en-US" dirty="0" smtClean="0"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Ilmuan</a:t>
            </a:r>
            <a:r>
              <a:rPr lang="en-US" dirty="0" smtClean="0">
                <a:effectLst/>
              </a:rPr>
              <a:t> Persia yang </a:t>
            </a:r>
            <a:r>
              <a:rPr lang="en-US" dirty="0" err="1" smtClean="0">
                <a:effectLst/>
              </a:rPr>
              <a:t>menulis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kitab</a:t>
            </a:r>
            <a:r>
              <a:rPr lang="en-US" dirty="0" smtClean="0">
                <a:effectLst/>
              </a:rPr>
              <a:t> “al </a:t>
            </a:r>
            <a:r>
              <a:rPr lang="en-US" dirty="0" err="1" smtClean="0">
                <a:effectLst/>
              </a:rPr>
              <a:t>jabar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wal-muqabala</a:t>
            </a:r>
            <a:r>
              <a:rPr lang="en-US" dirty="0" smtClean="0">
                <a:effectLst/>
              </a:rPr>
              <a:t>” ( rules of restoration and reduction – </a:t>
            </a:r>
            <a:r>
              <a:rPr lang="en-US" dirty="0" err="1" smtClean="0">
                <a:effectLst/>
              </a:rPr>
              <a:t>aturan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pemugaran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pengurangan</a:t>
            </a:r>
            <a:r>
              <a:rPr lang="en-US" dirty="0" smtClean="0">
                <a:effectLst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Tahun</a:t>
            </a:r>
            <a:r>
              <a:rPr lang="en-US" dirty="0" smtClean="0">
                <a:effectLst/>
              </a:rPr>
              <a:t> 825 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Berasal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dari</a:t>
            </a:r>
            <a:r>
              <a:rPr lang="en-US" dirty="0" smtClean="0">
                <a:effectLst/>
              </a:rPr>
              <a:t> Iran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Masuk</a:t>
            </a:r>
            <a:r>
              <a:rPr lang="en-US" dirty="0" smtClean="0">
                <a:effectLst/>
              </a:rPr>
              <a:t> Indonesia </a:t>
            </a:r>
            <a:r>
              <a:rPr lang="en-US" dirty="0" err="1" smtClean="0">
                <a:effectLst/>
              </a:rPr>
              <a:t>tahun</a:t>
            </a:r>
            <a:r>
              <a:rPr lang="en-US" dirty="0" smtClean="0">
                <a:effectLst/>
              </a:rPr>
              <a:t> 1980-an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800" b="1" dirty="0" err="1">
                <a:solidFill>
                  <a:schemeClr val="tx2"/>
                </a:solidFill>
              </a:rPr>
              <a:t>Apa</a:t>
            </a:r>
            <a:r>
              <a:rPr lang="en-US" sz="3800" b="1" dirty="0">
                <a:solidFill>
                  <a:schemeClr val="tx2"/>
                </a:solidFill>
              </a:rPr>
              <a:t> </a:t>
            </a:r>
            <a:r>
              <a:rPr lang="en-US" sz="3800" b="1" dirty="0" err="1">
                <a:solidFill>
                  <a:schemeClr val="tx2"/>
                </a:solidFill>
              </a:rPr>
              <a:t>Itu</a:t>
            </a:r>
            <a:r>
              <a:rPr lang="en-US" sz="3800" b="1" dirty="0">
                <a:solidFill>
                  <a:schemeClr val="tx2"/>
                </a:solidFill>
              </a:rPr>
              <a:t> Program/</a:t>
            </a:r>
            <a:r>
              <a:rPr lang="en-US" sz="3800" b="1" dirty="0" err="1">
                <a:solidFill>
                  <a:schemeClr val="tx2"/>
                </a:solidFill>
              </a:rPr>
              <a:t>Pemrograman</a:t>
            </a:r>
            <a:r>
              <a:rPr lang="en-US" sz="3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28625" y="1785938"/>
            <a:ext cx="828675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200" b="1"/>
              <a:t>Definisi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Kumpulan instruksi-instruksi tersendiri yang biasanya disebut </a:t>
            </a:r>
            <a:r>
              <a:rPr lang="en-US" sz="3200" i="1"/>
              <a:t>source</a:t>
            </a:r>
            <a:r>
              <a:rPr lang="en-US" sz="3200"/>
              <a:t> </a:t>
            </a:r>
            <a:r>
              <a:rPr lang="en-US" sz="3200" i="1"/>
              <a:t>code</a:t>
            </a:r>
            <a:r>
              <a:rPr lang="en-US" sz="3200"/>
              <a:t> yang dibuat oleh programmer (pembuat program).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/>
              <a:t>Program : Realisasi dari Algoritma.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2000"/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7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320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14375" y="485775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 = </a:t>
            </a:r>
            <a:r>
              <a:rPr lang="en-US" sz="36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Algoritma</a:t>
            </a: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+ </a:t>
            </a:r>
            <a:r>
              <a:rPr lang="en-US" sz="36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Bahasa</a:t>
            </a: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264</TotalTime>
  <Words>1388</Words>
  <Application>Microsoft Office PowerPoint</Application>
  <PresentationFormat>On-screen Show (4:3)</PresentationFormat>
  <Paragraphs>303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Verve</vt:lpstr>
      <vt:lpstr>Visio</vt:lpstr>
      <vt:lpstr>PENGANTAR ALGORITMA &amp; PEMROGRAMAN</vt:lpstr>
      <vt:lpstr>Slide 2</vt:lpstr>
      <vt:lpstr>Bagan Sistem Komputer</vt:lpstr>
      <vt:lpstr>Siklus Software</vt:lpstr>
      <vt:lpstr>DEFINISI ALGORITMA &amp; PEMROGRAMAN</vt:lpstr>
      <vt:lpstr>Analogi :</vt:lpstr>
      <vt:lpstr>Slide 7</vt:lpstr>
      <vt:lpstr>Algoritma</vt:lpstr>
      <vt:lpstr>Slide 9</vt:lpstr>
      <vt:lpstr>Slide 10</vt:lpstr>
      <vt:lpstr>Slide 11</vt:lpstr>
      <vt:lpstr>Slide 12</vt:lpstr>
      <vt:lpstr>Slide 13</vt:lpstr>
      <vt:lpstr>Langkah Pembuatan Program</vt:lpstr>
      <vt:lpstr>Mendefinisikan Masalah</vt:lpstr>
      <vt:lpstr>Menemukan Solusi</vt:lpstr>
      <vt:lpstr>Memilih Algoritma</vt:lpstr>
      <vt:lpstr>Menulis Program</vt:lpstr>
      <vt:lpstr>Menguji Program</vt:lpstr>
      <vt:lpstr>Debugging/Pengujian Program</vt:lpstr>
      <vt:lpstr>Menulis Dokumentasi</vt:lpstr>
      <vt:lpstr>Merawat Program</vt:lpstr>
      <vt:lpstr>Penulisan algoritma</vt:lpstr>
      <vt:lpstr>Kalimat deskriptif</vt:lpstr>
      <vt:lpstr>Flowchart </vt:lpstr>
      <vt:lpstr>Pseudo code</vt:lpstr>
      <vt:lpstr>Lambang-lambang flowchart</vt:lpstr>
      <vt:lpstr>Slide 28</vt:lpstr>
      <vt:lpstr>Contoh Flowchart</vt:lpstr>
      <vt:lpstr>Contoh Flowchart</vt:lpstr>
      <vt:lpstr>Beda antara algoritma dan pseudo-code untuk kasus mencari luas persegi panjang : </vt:lpstr>
      <vt:lpstr>Slide 32</vt:lpstr>
      <vt:lpstr>Slide 33</vt:lpstr>
      <vt:lpstr>Contoh  </vt:lpstr>
      <vt:lpstr>Jawaban </vt:lpstr>
      <vt:lpstr>Slide 36</vt:lpstr>
      <vt:lpstr>Slide 37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LOGIKA PEMROGRAMAN</dc:title>
  <dc:creator>bilqis</dc:creator>
  <cp:lastModifiedBy>wilis</cp:lastModifiedBy>
  <cp:revision>22</cp:revision>
  <dcterms:created xsi:type="dcterms:W3CDTF">2012-03-05T22:31:14Z</dcterms:created>
  <dcterms:modified xsi:type="dcterms:W3CDTF">2015-09-10T18:41:30Z</dcterms:modified>
</cp:coreProperties>
</file>