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vsd" ContentType="application/vnd.visio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302" r:id="rId3"/>
    <p:sldId id="267" r:id="rId4"/>
    <p:sldId id="268" r:id="rId5"/>
    <p:sldId id="269" r:id="rId6"/>
    <p:sldId id="270" r:id="rId7"/>
    <p:sldId id="271" r:id="rId8"/>
    <p:sldId id="303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476" autoAdjust="0"/>
    <p:restoredTop sz="94737" autoAdjust="0"/>
  </p:normalViewPr>
  <p:slideViewPr>
    <p:cSldViewPr>
      <p:cViewPr varScale="1">
        <p:scale>
          <a:sx n="73" d="100"/>
          <a:sy n="73" d="100"/>
        </p:scale>
        <p:origin x="-9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57" name="Oval 5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8" name="Oval 6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9" name="Oval 7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0" name="Oval 8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" name="Oval 9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" name="Freeform 10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" name="Freeform 11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4" name="Freeform 12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5" name="Freeform 13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6" name="Freeform 14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7" name="Oval 15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" name="Group 16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39" name="Oval 17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" name="Oval 18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" name="Oval 19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" name="Oval 20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Oval 21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" name="Oval 22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" name="Oval 23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" name="Oval 24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2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4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8" name="Group 35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22" name="Freeform 36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" name="Freeform 37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Freeform 38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" name="Freeform 39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" name="Freeform 40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7" name="Freeform 41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" name="Freeform 42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Freeform 43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" name="Freeform 44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Freeform 45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Freeform 46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Oval 47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Oval 48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Oval 49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" name="Oval 50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Oval 51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Oval 52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9" name="Group 53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" name="Freeform 54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Freeform 55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56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Freeform 57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Freeform 58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Freeform 59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Freeform 60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7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8" name="Oval 62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45122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123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8" name="Rectangle 68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3F5B7C-F649-4D44-BE23-B43EA40755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7E3E4-FC47-454C-8331-D58D300861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E57A0-FF94-4134-9229-B662CD326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5E672-21B7-4B29-9D80-DD75DA8288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25392-BA41-47DC-906A-CD7BF5E83C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16459-4ABA-4476-ADD5-8D6EB0CDD0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641B6-F4DF-41CF-9A2F-789305CFE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74AF7-2A83-45CC-8C61-645ED305D0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E9398-A250-48A2-9409-78AB7822B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D5673-3637-4608-8B3E-0658954FF6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3C9C1-C3D4-47C8-91BC-6169BCCC23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6621D-A4FC-4B20-9447-D61FCE3B6A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9E365-7884-48BA-AF16-286F5C684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reeform 2"/>
          <p:cNvSpPr>
            <a:spLocks/>
          </p:cNvSpPr>
          <p:nvPr/>
        </p:nvSpPr>
        <p:spPr bwMode="hidden">
          <a:xfrm>
            <a:off x="6627813" y="6429375"/>
            <a:ext cx="285750" cy="20955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9" y="132"/>
              </a:cxn>
              <a:cxn ang="0">
                <a:pos x="77" y="108"/>
              </a:cxn>
              <a:cxn ang="0">
                <a:pos x="119" y="78"/>
              </a:cxn>
              <a:cxn ang="0">
                <a:pos x="155" y="48"/>
              </a:cxn>
              <a:cxn ang="0">
                <a:pos x="179" y="12"/>
              </a:cxn>
              <a:cxn ang="0">
                <a:pos x="173" y="6"/>
              </a:cxn>
              <a:cxn ang="0">
                <a:pos x="167" y="0"/>
              </a:cxn>
              <a:cxn ang="0">
                <a:pos x="137" y="42"/>
              </a:cxn>
              <a:cxn ang="0">
                <a:pos x="101" y="78"/>
              </a:cxn>
              <a:cxn ang="0">
                <a:pos x="53" y="108"/>
              </a:cxn>
              <a:cxn ang="0">
                <a:pos x="0" y="132"/>
              </a:cxn>
              <a:cxn ang="0">
                <a:pos x="0" y="132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44036" name="Freeform 4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082" name="Group 5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44038" name="Oval 6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39" name="Oval 7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40" name="Oval 8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41" name="Oval 9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42" name="Oval 10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43" name="Freeform 11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44" name="Freeform 12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45" name="Freeform 13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46" name="Freeform 14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47" name="Freeform 15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48" name="Oval 16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083" name="Group 17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44050" name="Oval 18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51" name="Oval 19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52" name="Oval 20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53" name="Oval 21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54" name="Oval 22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55" name="Oval 23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56" name="Oval 24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57" name="Oval 25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58" name="Freeform 26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59" name="Freeform 27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60" name="Freeform 28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61" name="Freeform 29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62" name="Freeform 30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63" name="Freeform 31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64" name="Freeform 32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65" name="Freeform 33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66" name="Freeform 34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67" name="Freeform 35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084" name="Group 36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44069" name="Freeform 37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70" name="Freeform 38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71" name="Freeform 39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72" name="Freeform 40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73" name="Freeform 41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74" name="Freeform 42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75" name="Freeform 43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76" name="Freeform 44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77" name="Freeform 45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78" name="Freeform 46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79" name="Freeform 47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80" name="Oval 48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81" name="Oval 49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82" name="Oval 50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83" name="Oval 51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84" name="Oval 52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85" name="Oval 53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085" name="Group 54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44087" name="Freeform 55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88" name="Freeform 56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89" name="Freeform 57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90" name="Freeform 58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91" name="Freeform 59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92" name="Freeform 60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93" name="Freeform 61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3093" name="Group 62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44095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4096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4097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4098" name="Oval 66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44099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410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4101" name="Rectangle 6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102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10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40AD39B6-EEFE-43AC-B235-D24D6D820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1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p:transition spd="med">
    <p:random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1.vsd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2.vsd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err="1" smtClean="0"/>
              <a:t>Pengantar</a:t>
            </a:r>
            <a:r>
              <a:rPr lang="en-US" sz="4000" dirty="0" smtClean="0"/>
              <a:t> </a:t>
            </a:r>
            <a:r>
              <a:rPr lang="en-US" sz="4000" dirty="0" err="1" smtClean="0"/>
              <a:t>Algoritma</a:t>
            </a:r>
            <a:r>
              <a:rPr lang="en-US" sz="4000" dirty="0" smtClean="0"/>
              <a:t> </a:t>
            </a:r>
            <a:r>
              <a:rPr lang="en-US" sz="4000" dirty="0" err="1" smtClean="0"/>
              <a:t>Pemrograman</a:t>
            </a:r>
            <a:endParaRPr lang="en-US" sz="4000" dirty="0" smtClean="0"/>
          </a:p>
        </p:txBody>
      </p:sp>
      <p:grpSp>
        <p:nvGrpSpPr>
          <p:cNvPr id="6147" name="Group 12"/>
          <p:cNvGrpSpPr>
            <a:grpSpLocks/>
          </p:cNvGrpSpPr>
          <p:nvPr/>
        </p:nvGrpSpPr>
        <p:grpSpPr bwMode="auto">
          <a:xfrm>
            <a:off x="223838" y="1371600"/>
            <a:ext cx="8208962" cy="5059363"/>
            <a:chOff x="141" y="864"/>
            <a:chExt cx="5171" cy="3187"/>
          </a:xfrm>
        </p:grpSpPr>
        <p:sp>
          <p:nvSpPr>
            <p:cNvPr id="6148" name="WordArt 4"/>
            <p:cNvSpPr>
              <a:spLocks noChangeArrowheads="1" noChangeShapeType="1" noTextEdit="1"/>
            </p:cNvSpPr>
            <p:nvPr/>
          </p:nvSpPr>
          <p:spPr bwMode="auto">
            <a:xfrm>
              <a:off x="912" y="864"/>
              <a:ext cx="4355" cy="771"/>
            </a:xfrm>
            <a:prstGeom prst="rect">
              <a:avLst/>
            </a:prstGeom>
          </p:spPr>
          <p:txBody>
            <a:bodyPr wrap="none" fromWordArt="1">
              <a:prstTxWarp prst="textDoubleWave1">
                <a:avLst>
                  <a:gd name="adj1" fmla="val 6500"/>
                  <a:gd name="adj2" fmla="val 0"/>
                </a:avLst>
              </a:prstTxWarp>
            </a:bodyPr>
            <a:lstStyle/>
            <a:p>
              <a:pPr algn="ctr"/>
              <a:r>
                <a:rPr lang="en-US" sz="3600" kern="10" spc="-360">
                  <a:ln w="12700">
                    <a:solidFill>
                      <a:srgbClr val="000099"/>
                    </a:solidFill>
                    <a:round/>
                    <a:headEnd/>
                    <a:tailEnd/>
                  </a:ln>
                  <a:solidFill>
                    <a:srgbClr val="33CCFF"/>
                  </a:solidFill>
                  <a:effectLst>
                    <a:outerShdw dist="125724" dir="18900000" algn="ctr" rotWithShape="0">
                      <a:srgbClr val="000099"/>
                    </a:outerShdw>
                  </a:effectLst>
                  <a:latin typeface="Comic Sans MS"/>
                </a:rPr>
                <a:t>KOMPUTER</a:t>
              </a:r>
            </a:p>
          </p:txBody>
        </p:sp>
        <p:sp>
          <p:nvSpPr>
            <p:cNvPr id="6149" name="WordArt 5"/>
            <p:cNvSpPr>
              <a:spLocks noChangeArrowheads="1" noChangeShapeType="1" noTextEdit="1"/>
            </p:cNvSpPr>
            <p:nvPr/>
          </p:nvSpPr>
          <p:spPr bwMode="auto">
            <a:xfrm>
              <a:off x="141" y="2496"/>
              <a:ext cx="2223" cy="402"/>
            </a:xfrm>
            <a:prstGeom prst="rect">
              <a:avLst/>
            </a:prstGeom>
          </p:spPr>
          <p:txBody>
            <a:bodyPr wrap="none" fromWordArt="1">
              <a:prstTxWarp prst="textFadeUp">
                <a:avLst>
                  <a:gd name="adj" fmla="val 9991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B2B2B2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520402"/>
                      </a:gs>
                      <a:gs pos="100000">
                        <a:srgbClr val="FFCC00"/>
                      </a:gs>
                    </a:gsLst>
                    <a:lin ang="5400000" scaled="1"/>
                  </a:gradFill>
                  <a:effectLst>
                    <a:outerShdw dist="35921" dir="2700000" sy="50000" rotWithShape="0">
                      <a:srgbClr val="875B0D">
                        <a:alpha val="70000"/>
                      </a:srgbClr>
                    </a:outerShdw>
                  </a:effectLst>
                  <a:latin typeface="Comic Sans MS"/>
                </a:rPr>
                <a:t>Hardware</a:t>
              </a:r>
            </a:p>
          </p:txBody>
        </p:sp>
        <p:sp>
          <p:nvSpPr>
            <p:cNvPr id="6150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089" y="2542"/>
              <a:ext cx="2223" cy="402"/>
            </a:xfrm>
            <a:prstGeom prst="rect">
              <a:avLst/>
            </a:prstGeom>
          </p:spPr>
          <p:txBody>
            <a:bodyPr wrap="none" fromWordArt="1">
              <a:prstTxWarp prst="textFadeUp">
                <a:avLst>
                  <a:gd name="adj" fmla="val 9991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B2B2B2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520402"/>
                      </a:gs>
                      <a:gs pos="100000">
                        <a:srgbClr val="FFCC00"/>
                      </a:gs>
                    </a:gsLst>
                    <a:lin ang="5400000" scaled="1"/>
                  </a:gradFill>
                  <a:effectLst>
                    <a:outerShdw dist="35921" dir="2700000" sy="50000" rotWithShape="0">
                      <a:srgbClr val="875B0D">
                        <a:alpha val="70000"/>
                      </a:srgbClr>
                    </a:outerShdw>
                  </a:effectLst>
                  <a:latin typeface="Comic Sans MS"/>
                </a:rPr>
                <a:t>Software</a:t>
              </a:r>
            </a:p>
          </p:txBody>
        </p:sp>
        <p:sp>
          <p:nvSpPr>
            <p:cNvPr id="6151" name="Line 10"/>
            <p:cNvSpPr>
              <a:spLocks noChangeShapeType="1"/>
            </p:cNvSpPr>
            <p:nvPr/>
          </p:nvSpPr>
          <p:spPr bwMode="auto">
            <a:xfrm flipH="1">
              <a:off x="1411" y="1725"/>
              <a:ext cx="1316" cy="77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" name="Line 11"/>
            <p:cNvSpPr>
              <a:spLocks noChangeShapeType="1"/>
            </p:cNvSpPr>
            <p:nvPr/>
          </p:nvSpPr>
          <p:spPr bwMode="auto">
            <a:xfrm>
              <a:off x="2727" y="1725"/>
              <a:ext cx="1134" cy="72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3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867" y="3721"/>
              <a:ext cx="3765" cy="33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scene3d>
                <a:camera prst="legacyPerspectiveTopLeft"/>
                <a:lightRig rig="legacyNormal3" dir="r"/>
              </a:scene3d>
              <a:sp3d extrusionH="201600" prstMaterial="legacyMetal">
                <a:extrusionClr>
                  <a:srgbClr val="FFFFFF"/>
                </a:extrusionClr>
              </a:sp3d>
            </a:bodyPr>
            <a:lstStyle/>
            <a:p>
              <a:pPr algn="ctr"/>
              <a:r>
                <a:rPr lang="en-US" sz="3600" kern="10">
                  <a:ln w="9525"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CBCBCB"/>
                      </a:gs>
                      <a:gs pos="13000">
                        <a:srgbClr val="5F5F5F"/>
                      </a:gs>
                      <a:gs pos="21001">
                        <a:srgbClr val="5F5F5F"/>
                      </a:gs>
                      <a:gs pos="63000">
                        <a:srgbClr val="FFFFFF"/>
                      </a:gs>
                      <a:gs pos="67000">
                        <a:srgbClr val="B2B2B2"/>
                      </a:gs>
                      <a:gs pos="69000">
                        <a:srgbClr val="292929"/>
                      </a:gs>
                      <a:gs pos="82001">
                        <a:srgbClr val="777777"/>
                      </a:gs>
                      <a:gs pos="100000">
                        <a:srgbClr val="EAEAEA"/>
                      </a:gs>
                    </a:gsLst>
                    <a:lin ang="5400000" scaled="1"/>
                  </a:gradFill>
                  <a:latin typeface="Times New Roman"/>
                  <a:cs typeface="Times New Roman"/>
                </a:rPr>
                <a:t>Pemecahan Masalah</a:t>
              </a:r>
            </a:p>
          </p:txBody>
        </p:sp>
        <p:sp>
          <p:nvSpPr>
            <p:cNvPr id="6154" name="Line 13"/>
            <p:cNvSpPr>
              <a:spLocks noChangeShapeType="1"/>
            </p:cNvSpPr>
            <p:nvPr/>
          </p:nvSpPr>
          <p:spPr bwMode="auto">
            <a:xfrm>
              <a:off x="1366" y="2950"/>
              <a:ext cx="1270" cy="63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5" name="Line 14"/>
            <p:cNvSpPr>
              <a:spLocks noChangeShapeType="1"/>
            </p:cNvSpPr>
            <p:nvPr/>
          </p:nvSpPr>
          <p:spPr bwMode="auto">
            <a:xfrm flipH="1">
              <a:off x="2772" y="2995"/>
              <a:ext cx="1043" cy="59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Definisi Algoritma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>
                <a:effectLst/>
              </a:rPr>
              <a:t>Algoritma adalah urutan langkah logis tertentu untuk memecahkan suatu masalah.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>
                <a:effectLst/>
              </a:rPr>
              <a:t>Urutan langkah logis, yang berarti algoritma harus mengikuti suatu urutan tertentu, tidak boleh melompat-lompat.(</a:t>
            </a:r>
            <a:r>
              <a:rPr lang="en-US" sz="2400" i="1" smtClean="0">
                <a:effectLst/>
              </a:rPr>
              <a:t>Dari Microsoft Press Computer and Internet Dictionaary 1997,1998</a:t>
            </a:r>
            <a:r>
              <a:rPr lang="en-US" sz="2400" smtClean="0">
                <a:effectLst/>
              </a:rPr>
              <a:t>)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>
                <a:effectLst/>
              </a:rPr>
              <a:t>Alur pemikiran dalam menyelesaikan suatu pekerjaan yang dituangkan secara tertulis.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>
                <a:effectLst/>
              </a:rPr>
              <a:t>Alur pikiran, sehingga algoritma seseorang dapat juga berbeda dari algoritma orang lain.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>
                <a:effectLst/>
              </a:rPr>
              <a:t>Tertulis, yang artinya dapat berupa kalimat, gambar, atau tabel tertentu.(</a:t>
            </a:r>
            <a:r>
              <a:rPr lang="en-US" sz="2400" i="1" smtClean="0">
                <a:effectLst/>
              </a:rPr>
              <a:t>Dari Algoritma dan Struktur Data dengan C, C++, dan Java oleh Moh Sjukani hal 1</a:t>
            </a:r>
            <a:r>
              <a:rPr lang="en-US" sz="2400" smtClean="0">
                <a:effectLst/>
              </a:rPr>
              <a:t>)</a:t>
            </a:r>
            <a:endParaRPr lang="en-US" sz="2400" smtClean="0"/>
          </a:p>
        </p:txBody>
      </p:sp>
    </p:spTree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Contoh Algoritma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Langkah menggoreng ayam untuk makan malam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smtClean="0"/>
              <a:t>Ibu Wati mengambil ayam beku dari almari es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smtClean="0"/>
              <a:t>Ibu Wati mengambil penggorengan dari rak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smtClean="0"/>
              <a:t>Ibu Wati menggoreng ayam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smtClean="0"/>
              <a:t>Ibu Wati menyajikannya di meja makan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Ada aksi yang </a:t>
            </a:r>
            <a:r>
              <a:rPr lang="en-US" sz="2800" b="1" smtClean="0"/>
              <a:t>tergantung</a:t>
            </a:r>
            <a:r>
              <a:rPr lang="en-US" sz="2800" smtClean="0"/>
              <a:t> pada sesuatu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smtClean="0"/>
              <a:t>Ibu Wati mengambil ayam beku dari almari es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smtClean="0"/>
              <a:t>Ibu Wati mengambil penggorengan dari rak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smtClean="0"/>
              <a:t>Ibu Wati memakai celemek </a:t>
            </a:r>
            <a:r>
              <a:rPr lang="en-US" sz="2400" b="1" smtClean="0"/>
              <a:t>tergantung</a:t>
            </a:r>
            <a:r>
              <a:rPr lang="en-US" sz="2400" smtClean="0"/>
              <a:t> pada hari(Sabtu atau Minggu)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smtClean="0"/>
              <a:t>Ibu Wati menggoreng ayam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smtClean="0"/>
              <a:t>Ibu Wati menyajikannya di meja makan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400" smtClean="0"/>
          </a:p>
        </p:txBody>
      </p:sp>
    </p:spTree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Kondisi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Hari Sabtu 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smtClean="0"/>
              <a:t>Karena Ibu Wati memakai baju berwarna cerah maka Ibu Wati </a:t>
            </a:r>
            <a:r>
              <a:rPr lang="en-US" sz="2400" b="1" smtClean="0"/>
              <a:t>memakai celemek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Hari Minggu 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smtClean="0"/>
              <a:t>Karena Ibu Wati tidak memakai baju berwarna cerah maka Ibu Wati </a:t>
            </a:r>
            <a:r>
              <a:rPr lang="en-US" sz="2400" b="1" smtClean="0"/>
              <a:t>tidak memakai celemek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Algoritmanya 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smtClean="0"/>
              <a:t>Ambil ayam beku dari almari 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smtClean="0"/>
              <a:t>Ambil penggorengan dari rak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smtClean="0"/>
              <a:t>Cek warna baju :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smtClean="0"/>
              <a:t>Cerah	: memakai celemek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smtClean="0"/>
              <a:t>Tidak cerah	: tidak memakai celemek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smtClean="0"/>
              <a:t>Menggoreng ayam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smtClean="0"/>
              <a:t>Menyajikan di meja makan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400" smtClean="0"/>
          </a:p>
          <a:p>
            <a:pPr lvl="1" eaLnBrk="1" hangingPunct="1">
              <a:lnSpc>
                <a:spcPct val="80000"/>
              </a:lnSpc>
              <a:defRPr/>
            </a:pPr>
            <a:endParaRPr lang="en-US" sz="2400" smtClean="0"/>
          </a:p>
          <a:p>
            <a:pPr lvl="1" eaLnBrk="1" hangingPunct="1">
              <a:lnSpc>
                <a:spcPct val="80000"/>
              </a:lnSpc>
              <a:defRPr/>
            </a:pPr>
            <a:endParaRPr lang="en-US" sz="2400" smtClean="0"/>
          </a:p>
          <a:p>
            <a:pPr lvl="1" eaLnBrk="1" hangingPunct="1">
              <a:lnSpc>
                <a:spcPct val="80000"/>
              </a:lnSpc>
              <a:defRPr/>
            </a:pPr>
            <a:endParaRPr lang="en-US" sz="2400" smtClean="0"/>
          </a:p>
        </p:txBody>
      </p:sp>
    </p:spTree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Perulangan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Karena ada pesanan, maka jumlah ayam yang digoreng 500 ekor</a:t>
            </a:r>
          </a:p>
          <a:p>
            <a:pPr lvl="1" eaLnBrk="1" hangingPunct="1">
              <a:defRPr/>
            </a:pPr>
            <a:r>
              <a:rPr lang="en-US" smtClean="0"/>
              <a:t>Jika jumlah pesanan belum cukup maka goreng 1 ayam, jika sudah cukup maka berhenti</a:t>
            </a:r>
          </a:p>
          <a:p>
            <a:pPr lvl="1" eaLnBrk="1" hangingPunct="1">
              <a:defRPr/>
            </a:pPr>
            <a:r>
              <a:rPr lang="en-US" smtClean="0"/>
              <a:t>Atau : selama jumlah ayam yang digoreng belum cukup maka goreng 1 ayam</a:t>
            </a:r>
          </a:p>
        </p:txBody>
      </p:sp>
    </p:spTree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Kriteria Algoritma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Menurut Donald E Knuth 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Input: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smtClean="0"/>
              <a:t>algoritma dapat memiliki nol atau lebih inputan dari luar.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Output: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smtClean="0"/>
              <a:t>algoritma harus memiliki minimal satu buah output keluaran.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i="1" smtClean="0"/>
              <a:t>Definiteness </a:t>
            </a:r>
            <a:r>
              <a:rPr lang="en-US" sz="2400" smtClean="0"/>
              <a:t>(pasti):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smtClean="0"/>
              <a:t>algoritma memiliki instruksi-instruksi yang jelas dan tidak ambigu.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i="1" smtClean="0"/>
              <a:t>Finiteness </a:t>
            </a:r>
            <a:r>
              <a:rPr lang="en-US" sz="2400" smtClean="0"/>
              <a:t>(ada batas):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smtClean="0"/>
              <a:t>algoritma harus memiliki titik berhenti (stopping role).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i="1" smtClean="0"/>
              <a:t>Effectiveness </a:t>
            </a:r>
            <a:r>
              <a:rPr lang="en-US" sz="2400" smtClean="0"/>
              <a:t>(tepat dan efisien):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smtClean="0"/>
              <a:t>algoritma sebisa mungkin harus dapat dilaksanakan dan efektif.  Contoh instruksi yang tidak efektif adalah: A = A + 0 atau A = A * 1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Jenis Proses Algoritma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/>
              <a:t>Sequence Process: </a:t>
            </a:r>
          </a:p>
          <a:p>
            <a:pPr lvl="1" eaLnBrk="1" hangingPunct="1">
              <a:defRPr/>
            </a:pPr>
            <a:r>
              <a:rPr lang="en-US" sz="2400" smtClean="0"/>
              <a:t>instruksi dikerjakan secara </a:t>
            </a:r>
            <a:r>
              <a:rPr lang="en-US" sz="2400" b="1" smtClean="0"/>
              <a:t>sekuensial, berurutan</a:t>
            </a:r>
            <a:r>
              <a:rPr lang="en-US" sz="2400" smtClean="0"/>
              <a:t>.</a:t>
            </a:r>
          </a:p>
          <a:p>
            <a:pPr eaLnBrk="1" hangingPunct="1">
              <a:defRPr/>
            </a:pPr>
            <a:r>
              <a:rPr lang="en-US" sz="2800" smtClean="0"/>
              <a:t>Selection Process: </a:t>
            </a:r>
          </a:p>
          <a:p>
            <a:pPr lvl="1" eaLnBrk="1" hangingPunct="1">
              <a:defRPr/>
            </a:pPr>
            <a:r>
              <a:rPr lang="en-US" sz="2400" smtClean="0"/>
              <a:t>instruksi dikerjakan jika </a:t>
            </a:r>
            <a:r>
              <a:rPr lang="en-US" sz="2400" b="1" smtClean="0"/>
              <a:t>memenuhi kriteria tertentu</a:t>
            </a:r>
          </a:p>
          <a:p>
            <a:pPr eaLnBrk="1" hangingPunct="1">
              <a:defRPr/>
            </a:pPr>
            <a:r>
              <a:rPr lang="en-US" sz="2800" smtClean="0"/>
              <a:t>Iteration Process: </a:t>
            </a:r>
          </a:p>
          <a:p>
            <a:pPr lvl="1" eaLnBrk="1" hangingPunct="1">
              <a:defRPr/>
            </a:pPr>
            <a:r>
              <a:rPr lang="en-US" sz="2400" smtClean="0"/>
              <a:t>instruksi dikerjakan </a:t>
            </a:r>
            <a:r>
              <a:rPr lang="en-US" sz="2400" b="1" smtClean="0"/>
              <a:t>selama memenuhi suatu kondisi tertentu</a:t>
            </a:r>
            <a:r>
              <a:rPr lang="en-US" sz="2400" smtClean="0"/>
              <a:t>.</a:t>
            </a:r>
          </a:p>
          <a:p>
            <a:pPr eaLnBrk="1" hangingPunct="1">
              <a:defRPr/>
            </a:pPr>
            <a:r>
              <a:rPr lang="en-US" sz="2800" smtClean="0"/>
              <a:t>Concurrent Process: </a:t>
            </a:r>
          </a:p>
          <a:p>
            <a:pPr lvl="1" eaLnBrk="1" hangingPunct="1">
              <a:defRPr/>
            </a:pPr>
            <a:r>
              <a:rPr lang="en-US" sz="2400" smtClean="0"/>
              <a:t>beberapa instruksi </a:t>
            </a:r>
            <a:r>
              <a:rPr lang="en-US" sz="2400" b="1" smtClean="0"/>
              <a:t>dikerjakan secara bersama</a:t>
            </a:r>
            <a:r>
              <a:rPr lang="en-US" sz="2400" smtClean="0"/>
              <a:t>.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Contoh Algoritma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/>
              <a:t>Algoritma menghitung volume tabung</a:t>
            </a:r>
          </a:p>
          <a:p>
            <a:pPr lvl="1" eaLnBrk="1" hangingPunct="1">
              <a:defRPr/>
            </a:pPr>
            <a:r>
              <a:rPr lang="en-US" sz="2400" smtClean="0"/>
              <a:t>Masukkan tinggi tabung h</a:t>
            </a:r>
          </a:p>
          <a:p>
            <a:pPr lvl="1" eaLnBrk="1" hangingPunct="1">
              <a:defRPr/>
            </a:pPr>
            <a:r>
              <a:rPr lang="en-US" sz="2400" smtClean="0"/>
              <a:t>Masukkan jari-jari tabung r</a:t>
            </a:r>
          </a:p>
          <a:p>
            <a:pPr lvl="1" eaLnBrk="1" hangingPunct="1">
              <a:defRPr/>
            </a:pPr>
            <a:r>
              <a:rPr lang="en-US" sz="2400" smtClean="0"/>
              <a:t>Hitung volume tabung (V = phi x r x r x h)</a:t>
            </a:r>
          </a:p>
          <a:p>
            <a:pPr lvl="1" eaLnBrk="1" hangingPunct="1">
              <a:defRPr/>
            </a:pPr>
            <a:r>
              <a:rPr lang="en-US" sz="2400" smtClean="0"/>
              <a:t>Tulis volume tabung</a:t>
            </a:r>
          </a:p>
          <a:p>
            <a:pPr eaLnBrk="1" hangingPunct="1">
              <a:defRPr/>
            </a:pPr>
            <a:r>
              <a:rPr lang="en-US" sz="2800" smtClean="0"/>
              <a:t>Sifat : Umum</a:t>
            </a:r>
          </a:p>
          <a:p>
            <a:pPr lvl="1" eaLnBrk="1" hangingPunct="1">
              <a:defRPr/>
            </a:pPr>
            <a:r>
              <a:rPr lang="en-US" sz="2400" smtClean="0"/>
              <a:t>Tidak menggunakan simbol atau sintaks dari suatu bahasa pemrograman</a:t>
            </a:r>
          </a:p>
          <a:p>
            <a:pPr lvl="1" eaLnBrk="1" hangingPunct="1">
              <a:defRPr/>
            </a:pPr>
            <a:r>
              <a:rPr lang="en-US" sz="2400" smtClean="0"/>
              <a:t>Tidak tergantung pada suatu bahasa pemrograman</a:t>
            </a:r>
          </a:p>
          <a:p>
            <a:pPr lvl="1" eaLnBrk="1" hangingPunct="1">
              <a:defRPr/>
            </a:pPr>
            <a:r>
              <a:rPr lang="en-US" sz="2400" smtClean="0"/>
              <a:t>Notasi-notasinya dapat digunakan untuk seluruh bahasa manapun</a:t>
            </a:r>
          </a:p>
          <a:p>
            <a:pPr lvl="1" eaLnBrk="1" hangingPunct="1">
              <a:defRPr/>
            </a:pPr>
            <a:endParaRPr lang="en-US" sz="2400" smtClean="0"/>
          </a:p>
          <a:p>
            <a:pPr lvl="1" eaLnBrk="1" hangingPunct="1">
              <a:defRPr/>
            </a:pPr>
            <a:endParaRPr lang="en-US" sz="240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Pseudo Code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Kode atau tanda yang menyerupai (pseudo) program atau merupakan penjelasan cara menyelesaikan suatu masalah.  </a:t>
            </a:r>
          </a:p>
          <a:p>
            <a:pPr eaLnBrk="1" hangingPunct="1">
              <a:defRPr/>
            </a:pPr>
            <a:r>
              <a:rPr lang="en-US" smtClean="0"/>
              <a:t>Pseudo-code sering digunakan oleh manusia untuk menuliskan algoritma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5745163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400" dirty="0" smtClean="0"/>
              <a:t>Problem : </a:t>
            </a:r>
            <a:r>
              <a:rPr lang="en-US" sz="2400" dirty="0" err="1" smtClean="0"/>
              <a:t>mencari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terkecil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2 </a:t>
            </a:r>
            <a:r>
              <a:rPr lang="en-US" sz="2400" dirty="0" err="1" smtClean="0"/>
              <a:t>bilangan</a:t>
            </a:r>
            <a:endParaRPr lang="en-US" sz="2400" dirty="0" smtClean="0"/>
          </a:p>
          <a:p>
            <a:pPr marL="609600" indent="-609600" eaLnBrk="1" hangingPunct="1">
              <a:lnSpc>
                <a:spcPct val="80000"/>
              </a:lnSpc>
              <a:defRPr/>
            </a:pPr>
            <a:endParaRPr lang="en-US" sz="2400" dirty="0" smtClean="0"/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400" dirty="0" err="1" smtClean="0"/>
              <a:t>Algoritma</a:t>
            </a:r>
            <a:r>
              <a:rPr lang="en-US" sz="2400" dirty="0" smtClean="0"/>
              <a:t> :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400" dirty="0" err="1" smtClean="0"/>
              <a:t>Masukkan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endParaRPr lang="en-US" sz="2400" dirty="0" smtClean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400" dirty="0" err="1" smtClean="0"/>
              <a:t>Masukkan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kedua</a:t>
            </a:r>
            <a:endParaRPr lang="en-US" sz="2400" dirty="0" smtClean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&lt;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kedua</a:t>
            </a:r>
            <a:r>
              <a:rPr lang="en-US" sz="2400" dirty="0" smtClean="0"/>
              <a:t>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kerjakan</a:t>
            </a:r>
            <a:r>
              <a:rPr lang="en-US" sz="2400" dirty="0" smtClean="0"/>
              <a:t> </a:t>
            </a:r>
            <a:r>
              <a:rPr lang="en-US" sz="2400" dirty="0" err="1" smtClean="0"/>
              <a:t>langkah</a:t>
            </a:r>
            <a:r>
              <a:rPr lang="en-US" sz="2400" dirty="0" smtClean="0"/>
              <a:t> 4,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tidak,kerjakan</a:t>
            </a:r>
            <a:r>
              <a:rPr lang="en-US" sz="2400" dirty="0" smtClean="0"/>
              <a:t>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400" dirty="0" err="1" smtClean="0"/>
              <a:t>langkah</a:t>
            </a:r>
            <a:r>
              <a:rPr lang="en-US" sz="2400" dirty="0" smtClean="0"/>
              <a:t> 5.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400" dirty="0" err="1" smtClean="0"/>
              <a:t>Tampilkan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endParaRPr lang="en-US" sz="2400" dirty="0" smtClean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400" dirty="0" err="1" smtClean="0"/>
              <a:t>Tampilkan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kedua</a:t>
            </a:r>
            <a:endParaRPr lang="en-US" sz="2400" dirty="0" smtClean="0"/>
          </a:p>
          <a:p>
            <a:pPr marL="609600" indent="-609600" eaLnBrk="1" hangingPunct="1">
              <a:lnSpc>
                <a:spcPct val="80000"/>
              </a:lnSpc>
              <a:buNone/>
              <a:defRPr/>
            </a:pPr>
            <a:endParaRPr lang="en-US" sz="2400" dirty="0" smtClean="0"/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400" dirty="0" smtClean="0"/>
              <a:t>Pseudo Code :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400" dirty="0" smtClean="0"/>
              <a:t>Input a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400" dirty="0" smtClean="0"/>
              <a:t>Input b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400" dirty="0" smtClean="0"/>
              <a:t>If a &lt; b then </a:t>
            </a:r>
            <a:r>
              <a:rPr lang="en-US" sz="2400" dirty="0" err="1" smtClean="0"/>
              <a:t>kerjakan</a:t>
            </a:r>
            <a:r>
              <a:rPr lang="en-US" sz="2400" dirty="0" smtClean="0"/>
              <a:t> </a:t>
            </a:r>
            <a:r>
              <a:rPr lang="en-US" sz="2400" dirty="0" err="1" smtClean="0"/>
              <a:t>langkah</a:t>
            </a:r>
            <a:r>
              <a:rPr lang="en-US" sz="2400" dirty="0" smtClean="0"/>
              <a:t> 4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400" dirty="0" smtClean="0"/>
              <a:t>Print a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400" dirty="0" smtClean="0"/>
              <a:t>Print b	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Komparasi</a:t>
            </a:r>
          </a:p>
        </p:txBody>
      </p:sp>
      <p:graphicFrame>
        <p:nvGraphicFramePr>
          <p:cNvPr id="72729" name="Group 2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28988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Algoritma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Pseudo 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Nilai X ditambah 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X       X + 7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0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Tampilkan nilai X jika lebih kecil dari 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If X &lt; 19 then Print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Dari X dan Y, cari bilangan terkecilnya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If X &lt; Y then Print 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Else Print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692" name="Line 24"/>
          <p:cNvSpPr>
            <a:spLocks noChangeShapeType="1"/>
          </p:cNvSpPr>
          <p:nvPr/>
        </p:nvSpPr>
        <p:spPr bwMode="auto">
          <a:xfrm flipH="1">
            <a:off x="5029200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33400" y="1497874"/>
            <a:ext cx="8382000" cy="4217126"/>
            <a:chOff x="533400" y="1497874"/>
            <a:chExt cx="8382000" cy="4217126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1676400"/>
              <a:ext cx="2286000" cy="6858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Hardware</a:t>
              </a:r>
            </a:p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 (</a:t>
              </a:r>
              <a:r>
                <a:rPr lang="en-US" dirty="0" err="1" smtClean="0">
                  <a:solidFill>
                    <a:srgbClr val="002060"/>
                  </a:solidFill>
                </a:rPr>
                <a:t>Perangkat</a:t>
              </a:r>
              <a:r>
                <a:rPr lang="en-US" dirty="0" smtClean="0">
                  <a:solidFill>
                    <a:srgbClr val="002060"/>
                  </a:solidFill>
                </a:rPr>
                <a:t> </a:t>
              </a:r>
              <a:r>
                <a:rPr lang="en-US" dirty="0" err="1" smtClean="0">
                  <a:solidFill>
                    <a:srgbClr val="002060"/>
                  </a:solidFill>
                </a:rPr>
                <a:t>Keras</a:t>
              </a:r>
              <a:r>
                <a:rPr lang="en-US" dirty="0" smtClean="0">
                  <a:solidFill>
                    <a:srgbClr val="002060"/>
                  </a:solidFill>
                </a:rPr>
                <a:t>)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3400" y="3276600"/>
              <a:ext cx="2286000" cy="6858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Software</a:t>
              </a:r>
            </a:p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 (</a:t>
              </a:r>
              <a:r>
                <a:rPr lang="en-US" dirty="0" err="1" smtClean="0">
                  <a:solidFill>
                    <a:srgbClr val="002060"/>
                  </a:solidFill>
                </a:rPr>
                <a:t>Perangkat</a:t>
              </a:r>
              <a:r>
                <a:rPr lang="en-US" dirty="0" smtClean="0">
                  <a:solidFill>
                    <a:srgbClr val="002060"/>
                  </a:solidFill>
                </a:rPr>
                <a:t> </a:t>
              </a:r>
              <a:r>
                <a:rPr lang="en-US" dirty="0" err="1" smtClean="0">
                  <a:solidFill>
                    <a:srgbClr val="002060"/>
                  </a:solidFill>
                </a:rPr>
                <a:t>Lunak</a:t>
              </a:r>
              <a:r>
                <a:rPr lang="en-US" dirty="0" smtClean="0">
                  <a:solidFill>
                    <a:srgbClr val="002060"/>
                  </a:solidFill>
                </a:rPr>
                <a:t>)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3400" y="5029200"/>
              <a:ext cx="2286000" cy="6858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2060"/>
                  </a:solidFill>
                </a:rPr>
                <a:t>Brainware</a:t>
              </a:r>
              <a:endParaRPr lang="en-US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 (</a:t>
              </a:r>
              <a:r>
                <a:rPr lang="en-US" dirty="0" err="1" smtClean="0">
                  <a:solidFill>
                    <a:srgbClr val="002060"/>
                  </a:solidFill>
                </a:rPr>
                <a:t>Manusia</a:t>
              </a:r>
              <a:r>
                <a:rPr lang="en-US" dirty="0" smtClean="0">
                  <a:solidFill>
                    <a:srgbClr val="002060"/>
                  </a:solidFill>
                </a:rPr>
                <a:t>)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6600" y="1600200"/>
              <a:ext cx="2286000" cy="6096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2060"/>
                  </a:solidFill>
                </a:rPr>
                <a:t>Komputer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76600" y="2667000"/>
              <a:ext cx="2286000" cy="6096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2060"/>
                  </a:solidFill>
                </a:rPr>
                <a:t>Sistem</a:t>
              </a:r>
              <a:r>
                <a:rPr lang="en-US" dirty="0" smtClean="0">
                  <a:solidFill>
                    <a:srgbClr val="002060"/>
                  </a:solidFill>
                </a:rPr>
                <a:t> </a:t>
              </a:r>
              <a:r>
                <a:rPr lang="en-US" dirty="0" err="1" smtClean="0">
                  <a:solidFill>
                    <a:srgbClr val="002060"/>
                  </a:solidFill>
                </a:rPr>
                <a:t>Operasi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76600" y="3276600"/>
              <a:ext cx="2286000" cy="6096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2060"/>
                  </a:solidFill>
                </a:rPr>
                <a:t>Bahasa</a:t>
              </a:r>
              <a:r>
                <a:rPr lang="en-US" dirty="0" smtClean="0">
                  <a:solidFill>
                    <a:srgbClr val="002060"/>
                  </a:solidFill>
                </a:rPr>
                <a:t> </a:t>
              </a:r>
              <a:r>
                <a:rPr lang="en-US" dirty="0" err="1" smtClean="0">
                  <a:solidFill>
                    <a:srgbClr val="002060"/>
                  </a:solidFill>
                </a:rPr>
                <a:t>Pemrograman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76600" y="3886200"/>
              <a:ext cx="2286000" cy="6096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Program </a:t>
              </a:r>
              <a:r>
                <a:rPr lang="en-US" dirty="0" err="1" smtClean="0">
                  <a:solidFill>
                    <a:srgbClr val="002060"/>
                  </a:solidFill>
                </a:rPr>
                <a:t>Aplikasi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76600" y="5029200"/>
              <a:ext cx="2286000" cy="6096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User/</a:t>
              </a:r>
              <a:r>
                <a:rPr lang="en-US" dirty="0" err="1" smtClean="0">
                  <a:solidFill>
                    <a:srgbClr val="002060"/>
                  </a:solidFill>
                </a:rPr>
                <a:t>Pemakai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019800" y="1497874"/>
              <a:ext cx="2895600" cy="41910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2060"/>
                  </a:solidFill>
                </a:rPr>
                <a:t>Contoh</a:t>
              </a:r>
              <a:endParaRPr lang="en-US" dirty="0" smtClean="0">
                <a:solidFill>
                  <a:srgbClr val="002060"/>
                </a:solidFill>
              </a:endParaRPr>
            </a:p>
            <a:p>
              <a:pPr algn="ctr"/>
              <a:endParaRPr lang="en-US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rgbClr val="002060"/>
                  </a:solidFill>
                </a:rPr>
                <a:t>Bahasa</a:t>
              </a:r>
              <a:r>
                <a:rPr lang="en-US" dirty="0" smtClean="0">
                  <a:solidFill>
                    <a:srgbClr val="002060"/>
                  </a:solidFill>
                </a:rPr>
                <a:t> </a:t>
              </a:r>
              <a:r>
                <a:rPr lang="en-US" dirty="0" err="1" smtClean="0">
                  <a:solidFill>
                    <a:srgbClr val="002060"/>
                  </a:solidFill>
                </a:rPr>
                <a:t>Pemrograman</a:t>
              </a:r>
              <a:r>
                <a:rPr lang="en-US" dirty="0" smtClean="0">
                  <a:solidFill>
                    <a:srgbClr val="002060"/>
                  </a:solidFill>
                </a:rPr>
                <a:t>: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rgbClr val="002060"/>
                  </a:solidFill>
                </a:rPr>
                <a:t> </a:t>
              </a:r>
              <a:r>
                <a:rPr lang="en-US" dirty="0" smtClean="0">
                  <a:solidFill>
                    <a:srgbClr val="002060"/>
                  </a:solidFill>
                </a:rPr>
                <a:t>C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rgbClr val="002060"/>
                  </a:solidFill>
                </a:rPr>
                <a:t> </a:t>
              </a:r>
              <a:r>
                <a:rPr lang="en-US" dirty="0" smtClean="0">
                  <a:solidFill>
                    <a:srgbClr val="002060"/>
                  </a:solidFill>
                </a:rPr>
                <a:t>Pascal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rgbClr val="002060"/>
                  </a:solidFill>
                </a:rPr>
                <a:t> </a:t>
              </a:r>
              <a:r>
                <a:rPr lang="en-US" dirty="0" smtClean="0">
                  <a:solidFill>
                    <a:srgbClr val="002060"/>
                  </a:solidFill>
                </a:rPr>
                <a:t>Basic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rgbClr val="002060"/>
                  </a:solidFill>
                </a:rPr>
                <a:t> </a:t>
              </a:r>
              <a:r>
                <a:rPr lang="en-US" dirty="0" smtClean="0">
                  <a:solidFill>
                    <a:srgbClr val="002060"/>
                  </a:solidFill>
                </a:rPr>
                <a:t>Delphi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rgbClr val="002060"/>
                  </a:solidFill>
                </a:rPr>
                <a:t> </a:t>
              </a:r>
              <a:r>
                <a:rPr lang="en-US" dirty="0" smtClean="0">
                  <a:solidFill>
                    <a:srgbClr val="002060"/>
                  </a:solidFill>
                </a:rPr>
                <a:t>Visual Basic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rgbClr val="002060"/>
                  </a:solidFill>
                </a:rPr>
                <a:t> </a:t>
              </a:r>
              <a:r>
                <a:rPr lang="en-US" dirty="0" smtClean="0">
                  <a:solidFill>
                    <a:srgbClr val="002060"/>
                  </a:solidFill>
                </a:rPr>
                <a:t>PHP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rgbClr val="002060"/>
                  </a:solidFill>
                </a:rPr>
                <a:t> </a:t>
              </a:r>
              <a:r>
                <a:rPr lang="en-US" dirty="0" smtClean="0">
                  <a:solidFill>
                    <a:srgbClr val="002060"/>
                  </a:solidFill>
                </a:rPr>
                <a:t>Java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rgbClr val="002060"/>
                  </a:solidFill>
                </a:rPr>
                <a:t> </a:t>
              </a:r>
              <a:r>
                <a:rPr lang="en-US" dirty="0" err="1" smtClean="0">
                  <a:solidFill>
                    <a:srgbClr val="002060"/>
                  </a:solidFill>
                </a:rPr>
                <a:t>dll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5" name="Left Brace 14"/>
            <p:cNvSpPr/>
            <p:nvPr/>
          </p:nvSpPr>
          <p:spPr>
            <a:xfrm>
              <a:off x="2971800" y="2895600"/>
              <a:ext cx="228600" cy="14478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0" idx="3"/>
            </p:cNvCxnSpPr>
            <p:nvPr/>
          </p:nvCxnSpPr>
          <p:spPr>
            <a:xfrm>
              <a:off x="5562600" y="35814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0"/>
              <a:endCxn id="11" idx="2"/>
            </p:cNvCxnSpPr>
            <p:nvPr/>
          </p:nvCxnSpPr>
          <p:spPr>
            <a:xfrm rot="5400000" flipH="1" flipV="1">
              <a:off x="4152900" y="4762500"/>
              <a:ext cx="5334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9" idx="0"/>
              <a:endCxn id="8" idx="2"/>
            </p:cNvCxnSpPr>
            <p:nvPr/>
          </p:nvCxnSpPr>
          <p:spPr>
            <a:xfrm rot="5400000" flipH="1" flipV="1">
              <a:off x="4191000" y="24384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Bagian Program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3 bagian :</a:t>
            </a:r>
          </a:p>
          <a:p>
            <a:pPr lvl="1" eaLnBrk="1" hangingPunct="1">
              <a:defRPr/>
            </a:pPr>
            <a:r>
              <a:rPr lang="en-US" smtClean="0"/>
              <a:t>Input		: optional</a:t>
            </a:r>
          </a:p>
          <a:p>
            <a:pPr lvl="1" eaLnBrk="1" hangingPunct="1">
              <a:defRPr/>
            </a:pPr>
            <a:r>
              <a:rPr lang="en-US" smtClean="0"/>
              <a:t>Proses	: vital</a:t>
            </a:r>
          </a:p>
          <a:p>
            <a:pPr lvl="1" eaLnBrk="1" hangingPunct="1">
              <a:defRPr/>
            </a:pPr>
            <a:r>
              <a:rPr lang="en-US" smtClean="0"/>
              <a:t>Output		: minimal 1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Langkah Pembuatan Program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en-US" smtClean="0"/>
              <a:t>Mendefinisikan masalah</a:t>
            </a:r>
          </a:p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en-US" smtClean="0"/>
              <a:t>Menemukan solusi</a:t>
            </a:r>
          </a:p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en-US" smtClean="0"/>
              <a:t>Memilih algoritma</a:t>
            </a:r>
          </a:p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en-US" smtClean="0"/>
              <a:t>Menulis program</a:t>
            </a:r>
          </a:p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en-US" smtClean="0"/>
              <a:t>Menguji program</a:t>
            </a:r>
          </a:p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en-US" smtClean="0"/>
              <a:t>Menulis dokumentasi</a:t>
            </a:r>
          </a:p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en-US" smtClean="0"/>
              <a:t>Merawat program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Mendefinisikan Masalah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Langkah penting yang sering dilupakan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Pendefinisian masalah secara rinci -&gt; pemrograman lebih terarah dan terfokus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Hukum Murphy (Henry Ledgard) 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i="1" smtClean="0"/>
              <a:t>“Semakin cepat menulis program, maka semakin lama kita dapat menyelesaikannya”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Berlaku untuk problem yang kompleks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Definisikan problem -&gt; apa yang harus dicarikan solusi -&gt; tentukan input dan outputnya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mtClean="0"/>
          </a:p>
        </p:txBody>
      </p:sp>
    </p:spTree>
  </p:cSld>
  <p:clrMapOvr>
    <a:masterClrMapping/>
  </p:clrMapOvr>
  <p:transition spd="med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Menemukan Solusi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Problem jelas -&gt; tentukan solusi yang dipergunakan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Problem kompleks -&gt; bagi menjadi modul-modul kecil -&gt; solusi mudah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Modul program -&gt; program lebih simpel, mudah dilihat, singkat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Contoh invers matrik 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Meminta input matrik dari user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Mencari invers matrik input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Menampilkan matrik hasil invers</a:t>
            </a:r>
          </a:p>
        </p:txBody>
      </p:sp>
    </p:spTree>
  </p:cSld>
  <p:clrMapOvr>
    <a:masterClrMapping/>
  </p:clrMapOvr>
  <p:transition spd="med"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Memilih Algoritma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Pilihlah algoritma yang benar-benar sesuai dengan problem yang akan dipecahkan</a:t>
            </a:r>
          </a:p>
          <a:p>
            <a:pPr eaLnBrk="1" hangingPunct="1">
              <a:defRPr/>
            </a:pPr>
            <a:r>
              <a:rPr lang="en-US" smtClean="0"/>
              <a:t>Pertimbangkan input dan output, serta efisiensi &amp; efektivitas program</a:t>
            </a:r>
          </a:p>
          <a:p>
            <a:pPr eaLnBrk="1" hangingPunct="1">
              <a:defRPr/>
            </a:pPr>
            <a:r>
              <a:rPr lang="en-US" smtClean="0"/>
              <a:t>Penggunaan algoritma lain merupakan opsi terakhir</a:t>
            </a:r>
          </a:p>
        </p:txBody>
      </p:sp>
    </p:spTree>
  </p:cSld>
  <p:clrMapOvr>
    <a:masterClrMapping/>
  </p:clrMapOvr>
  <p:transition spd="med"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Menulis Program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Pilihlah bahasa pemrograman yang mudah</a:t>
            </a:r>
          </a:p>
          <a:p>
            <a:pPr eaLnBrk="1" hangingPunct="1">
              <a:defRPr/>
            </a:pPr>
            <a:r>
              <a:rPr lang="en-US" smtClean="0"/>
              <a:t>Sesuaikan dengan kebutuhan program</a:t>
            </a:r>
          </a:p>
          <a:p>
            <a:pPr eaLnBrk="1" hangingPunct="1">
              <a:defRPr/>
            </a:pPr>
            <a:r>
              <a:rPr lang="en-US" smtClean="0"/>
              <a:t>Memiliki interoperabilitas yang tinggi terhadap perangkat keras dan platform lainnya</a:t>
            </a:r>
          </a:p>
        </p:txBody>
      </p:sp>
    </p:spTree>
  </p:cSld>
  <p:clrMapOvr>
    <a:masterClrMapping/>
  </p:clrMapOvr>
  <p:transition spd="med"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Menguji Program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Uji program dengan intensif</a:t>
            </a:r>
          </a:p>
          <a:p>
            <a:pPr eaLnBrk="1" hangingPunct="1">
              <a:defRPr/>
            </a:pPr>
            <a:r>
              <a:rPr lang="en-US" smtClean="0"/>
              <a:t>Handling error yang muncul</a:t>
            </a:r>
          </a:p>
          <a:p>
            <a:pPr eaLnBrk="1" hangingPunct="1">
              <a:defRPr/>
            </a:pPr>
            <a:r>
              <a:rPr lang="en-US" smtClean="0"/>
              <a:t>Black box &amp; white box testing</a:t>
            </a:r>
          </a:p>
          <a:p>
            <a:pPr eaLnBrk="1" hangingPunct="1">
              <a:defRPr/>
            </a:pPr>
            <a:r>
              <a:rPr lang="en-US" smtClean="0"/>
              <a:t>Eror minimal -&gt; program layak digunakan</a:t>
            </a:r>
          </a:p>
        </p:txBody>
      </p:sp>
    </p:spTree>
  </p:cSld>
  <p:clrMapOvr>
    <a:masterClrMapping/>
  </p:clrMapOvr>
  <p:transition spd="med"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Menulis Dokumentasi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Dokumentasi -&gt; memudahkan back tracking dan modifikasi/revisi</a:t>
            </a:r>
          </a:p>
          <a:p>
            <a:pPr eaLnBrk="1" hangingPunct="1">
              <a:defRPr/>
            </a:pPr>
            <a:r>
              <a:rPr lang="en-US" smtClean="0"/>
              <a:t>Komentar :</a:t>
            </a:r>
          </a:p>
          <a:p>
            <a:pPr lvl="1" eaLnBrk="1" hangingPunct="1">
              <a:defRPr/>
            </a:pPr>
            <a:r>
              <a:rPr lang="en-US" smtClean="0"/>
              <a:t>Judul dan sekilas info program</a:t>
            </a:r>
          </a:p>
          <a:p>
            <a:pPr lvl="1" eaLnBrk="1" hangingPunct="1">
              <a:defRPr/>
            </a:pPr>
            <a:r>
              <a:rPr lang="en-US" smtClean="0"/>
              <a:t>Fungsi-fungsi dan prosedur</a:t>
            </a:r>
          </a:p>
          <a:p>
            <a:pPr lvl="1" eaLnBrk="1" hangingPunct="1">
              <a:defRPr/>
            </a:pPr>
            <a:r>
              <a:rPr lang="en-US" smtClean="0"/>
              <a:t>Variabel dan konstanta</a:t>
            </a:r>
          </a:p>
          <a:p>
            <a:pPr lvl="1"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  <p:transition spd="med"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Merawat Program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Mencegah munculnya bug/error yang tidak terdeteksi sebelumnya</a:t>
            </a:r>
          </a:p>
          <a:p>
            <a:pPr eaLnBrk="1" hangingPunct="1">
              <a:defRPr/>
            </a:pPr>
            <a:r>
              <a:rPr lang="en-US" smtClean="0"/>
              <a:t>Penambahan fitur baru</a:t>
            </a:r>
          </a:p>
          <a:p>
            <a:pPr eaLnBrk="1" hangingPunct="1">
              <a:defRPr/>
            </a:pPr>
            <a:r>
              <a:rPr lang="en-US" smtClean="0"/>
              <a:t>Modifikasi fitur yang sudah ada</a:t>
            </a:r>
          </a:p>
        </p:txBody>
      </p:sp>
    </p:spTree>
  </p:cSld>
  <p:clrMapOvr>
    <a:masterClrMapping/>
  </p:clrMapOvr>
  <p:transition spd="med"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Debugging/Pengujian Program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Syntax error :</a:t>
            </a:r>
          </a:p>
          <a:p>
            <a:pPr lvl="1" eaLnBrk="1" hangingPunct="1">
              <a:defRPr/>
            </a:pPr>
            <a:r>
              <a:rPr lang="en-US" smtClean="0"/>
              <a:t>Kesalahan penulisan program</a:t>
            </a:r>
          </a:p>
          <a:p>
            <a:pPr eaLnBrk="1" hangingPunct="1">
              <a:defRPr/>
            </a:pPr>
            <a:r>
              <a:rPr lang="en-US" smtClean="0"/>
              <a:t>Run time error :</a:t>
            </a:r>
          </a:p>
          <a:p>
            <a:pPr lvl="1" eaLnBrk="1" hangingPunct="1">
              <a:defRPr/>
            </a:pPr>
            <a:r>
              <a:rPr lang="en-US" smtClean="0"/>
              <a:t>Kesalahan saat program dijalankan</a:t>
            </a:r>
          </a:p>
          <a:p>
            <a:pPr eaLnBrk="1" hangingPunct="1">
              <a:defRPr/>
            </a:pPr>
            <a:r>
              <a:rPr lang="en-US" smtClean="0"/>
              <a:t>Logic error :</a:t>
            </a:r>
          </a:p>
          <a:p>
            <a:pPr lvl="1" eaLnBrk="1" hangingPunct="1">
              <a:defRPr/>
            </a:pPr>
            <a:r>
              <a:rPr lang="en-US" smtClean="0"/>
              <a:t>Kesalahan tata urut dan logika pemrograman</a:t>
            </a:r>
          </a:p>
          <a:p>
            <a:pPr lvl="1" eaLnBrk="1" hangingPunct="1">
              <a:defRPr/>
            </a:pPr>
            <a:r>
              <a:rPr lang="en-US" smtClean="0"/>
              <a:t>Program berjalan normal tapi output salah</a:t>
            </a:r>
          </a:p>
        </p:txBody>
      </p:sp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Program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Merupakan kumpulan instruksi-instruksi tersendiri yang biasanya disebut </a:t>
            </a:r>
            <a:r>
              <a:rPr lang="en-US" sz="2800" b="1" smtClean="0"/>
              <a:t>source code </a:t>
            </a:r>
            <a:r>
              <a:rPr lang="en-US" sz="2800" smtClean="0"/>
              <a:t>yang dibuat oleh programmer (pembuat program)</a:t>
            </a:r>
            <a:endParaRPr lang="en-GB" sz="280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GB" sz="2800" smtClean="0"/>
              <a:t>Program adalah kumpulan instruksi atau perintah yang disusun sedemikian rupa sehingga mempunyai urutan logika yang tepat untuk menyelesaikan suatu persoalan. </a:t>
            </a:r>
            <a:endParaRPr lang="en-US" sz="280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Instruksi (</a:t>
            </a:r>
            <a:r>
              <a:rPr lang="en-US" sz="2800" i="1" smtClean="0"/>
              <a:t>statement</a:t>
            </a:r>
            <a:r>
              <a:rPr lang="en-US" sz="2800" smtClean="0"/>
              <a:t>) yang dimaksud adalah syntax (cara penulisan) sesuai dengan bahasa pemrograman yang digunakan yang mempunyai komponen-komponen : </a:t>
            </a:r>
            <a:r>
              <a:rPr lang="en-US" sz="2800" b="1" smtClean="0"/>
              <a:t>Input, Output, Proses, Percabangan dan Perulangan. </a:t>
            </a:r>
            <a:endParaRPr lang="en-US" sz="2800" smtClean="0"/>
          </a:p>
        </p:txBody>
      </p:sp>
    </p:spTree>
  </p:cSld>
  <p:clrMapOvr>
    <a:masterClrMapping/>
  </p:clrMapOvr>
  <p:transition spd="med"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Flowchart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Merupakan kumpulan gambar/tanda yang mempunyai aliran satu atau dua arah secara sekuensial untuk memecahkan suatu masalah</a:t>
            </a:r>
          </a:p>
          <a:p>
            <a:pPr eaLnBrk="1" hangingPunct="1">
              <a:defRPr/>
            </a:pPr>
            <a:r>
              <a:rPr lang="en-US" smtClean="0"/>
              <a:t>Berguna untuk mendesain dan merepresentasikan program</a:t>
            </a:r>
          </a:p>
          <a:p>
            <a:pPr eaLnBrk="1" hangingPunct="1">
              <a:defRPr/>
            </a:pPr>
            <a:r>
              <a:rPr lang="en-US" smtClean="0"/>
              <a:t>Flowchart didesain agar dapat merepresentasikan berbagai komponen dalam bahasa pemrograman</a:t>
            </a:r>
          </a:p>
        </p:txBody>
      </p:sp>
    </p:spTree>
  </p:cSld>
  <p:clrMapOvr>
    <a:masterClrMapping/>
  </p:clrMapOvr>
  <p:transition spd="med"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Fungsi Flowchart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Sebelum pemrograman :</a:t>
            </a:r>
          </a:p>
          <a:p>
            <a:pPr lvl="1" eaLnBrk="1" hangingPunct="1">
              <a:defRPr/>
            </a:pPr>
            <a:r>
              <a:rPr lang="en-US" smtClean="0"/>
              <a:t>Mempermudah programmer dalam menentukan alur logika pemrograman</a:t>
            </a:r>
          </a:p>
          <a:p>
            <a:pPr eaLnBrk="1" hangingPunct="1">
              <a:defRPr/>
            </a:pPr>
            <a:r>
              <a:rPr lang="en-US" smtClean="0"/>
              <a:t>Setelah pemrograman :</a:t>
            </a:r>
          </a:p>
          <a:p>
            <a:pPr lvl="1" eaLnBrk="1" hangingPunct="1">
              <a:defRPr/>
            </a:pPr>
            <a:r>
              <a:rPr lang="en-US" smtClean="0"/>
              <a:t>Menjelaskan alur program yang dibuat kepada orang lain</a:t>
            </a:r>
          </a:p>
        </p:txBody>
      </p:sp>
    </p:spTree>
  </p:cSld>
  <p:clrMapOvr>
    <a:masterClrMapping/>
  </p:clrMapOvr>
  <p:transition spd="med"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Simbol Flowchart</a:t>
            </a:r>
          </a:p>
        </p:txBody>
      </p:sp>
      <p:pic>
        <p:nvPicPr>
          <p:cNvPr id="4198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371600"/>
            <a:ext cx="8153400" cy="4287838"/>
          </a:xfrm>
          <a:noFill/>
        </p:spPr>
      </p:pic>
    </p:spTree>
  </p:cSld>
  <p:clrMapOvr>
    <a:masterClrMapping/>
  </p:clrMapOvr>
  <p:transition spd="med"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Simbol Flowchart(2)</a:t>
            </a:r>
          </a:p>
        </p:txBody>
      </p:sp>
      <p:pic>
        <p:nvPicPr>
          <p:cNvPr id="4301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" y="1447800"/>
            <a:ext cx="8153400" cy="4395788"/>
          </a:xfrm>
          <a:noFill/>
        </p:spPr>
      </p:pic>
    </p:spTree>
  </p:cSld>
  <p:clrMapOvr>
    <a:masterClrMapping/>
  </p:clrMapOvr>
  <p:transition spd="med"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Simbol Flowchart(3)</a:t>
            </a:r>
          </a:p>
        </p:txBody>
      </p:sp>
      <p:pic>
        <p:nvPicPr>
          <p:cNvPr id="44035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1371600"/>
            <a:ext cx="8382000" cy="3173413"/>
          </a:xfrm>
          <a:noFill/>
        </p:spPr>
      </p:pic>
      <p:pic>
        <p:nvPicPr>
          <p:cNvPr id="44036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381000" y="4724400"/>
            <a:ext cx="8382000" cy="1400175"/>
          </a:xfrm>
          <a:noFill/>
        </p:spPr>
      </p:pic>
    </p:spTree>
  </p:cSld>
  <p:clrMapOvr>
    <a:masterClrMapping/>
  </p:clrMapOvr>
  <p:transition spd="med"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Simbol Flowchart(4)</a:t>
            </a:r>
          </a:p>
        </p:txBody>
      </p:sp>
      <p:pic>
        <p:nvPicPr>
          <p:cNvPr id="4505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" y="1295400"/>
            <a:ext cx="8001000" cy="4554538"/>
          </a:xfrm>
          <a:noFill/>
        </p:spPr>
      </p:pic>
    </p:spTree>
  </p:cSld>
  <p:clrMapOvr>
    <a:masterClrMapping/>
  </p:clrMapOvr>
  <p:transition spd="med"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Contoh Flowchart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en-US" sz="2800" dirty="0" smtClean="0"/>
              <a:t>Problem :</a:t>
            </a:r>
          </a:p>
          <a:p>
            <a:pPr marL="990600" lvl="1" indent="-533400" eaLnBrk="1" hangingPunct="1">
              <a:defRPr/>
            </a:pPr>
            <a:r>
              <a:rPr lang="en-US" sz="2400" dirty="0" err="1" smtClean="0"/>
              <a:t>Menghitung</a:t>
            </a:r>
            <a:r>
              <a:rPr lang="en-US" sz="2400" dirty="0" smtClean="0"/>
              <a:t> </a:t>
            </a:r>
            <a:r>
              <a:rPr lang="en-US" sz="2400" dirty="0" err="1" smtClean="0"/>
              <a:t>luas</a:t>
            </a:r>
            <a:r>
              <a:rPr lang="en-US" sz="2400" dirty="0" smtClean="0"/>
              <a:t> </a:t>
            </a:r>
            <a:r>
              <a:rPr lang="en-US" sz="2400" dirty="0" err="1" smtClean="0"/>
              <a:t>persegi</a:t>
            </a:r>
            <a:r>
              <a:rPr lang="en-US" sz="2400" dirty="0" smtClean="0"/>
              <a:t> </a:t>
            </a:r>
            <a:r>
              <a:rPr lang="en-US" sz="2400" dirty="0" err="1" smtClean="0"/>
              <a:t>panjang</a:t>
            </a:r>
            <a:endParaRPr lang="en-US" sz="2400" dirty="0" smtClean="0"/>
          </a:p>
          <a:p>
            <a:pPr marL="609600" indent="-609600" eaLnBrk="1" hangingPunct="1">
              <a:defRPr/>
            </a:pPr>
            <a:r>
              <a:rPr lang="en-US" sz="2800" dirty="0" err="1" smtClean="0"/>
              <a:t>Algoritma</a:t>
            </a:r>
            <a:r>
              <a:rPr lang="en-US" sz="2800" dirty="0" smtClean="0"/>
              <a:t> :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  <a:defRPr/>
            </a:pPr>
            <a:r>
              <a:rPr lang="en-US" sz="2400" dirty="0" err="1" smtClean="0"/>
              <a:t>Masukkan</a:t>
            </a:r>
            <a:r>
              <a:rPr lang="en-US" sz="2400" dirty="0" smtClean="0"/>
              <a:t> </a:t>
            </a:r>
            <a:r>
              <a:rPr lang="en-US" sz="2400" dirty="0" err="1" smtClean="0"/>
              <a:t>panjang</a:t>
            </a:r>
            <a:r>
              <a:rPr lang="en-US" sz="2400" dirty="0" smtClean="0"/>
              <a:t> </a:t>
            </a:r>
            <a:r>
              <a:rPr lang="en-US" sz="2400" i="1" dirty="0" smtClean="0"/>
              <a:t>(p)</a:t>
            </a:r>
            <a:endParaRPr lang="en-US" sz="2400" dirty="0" smtClean="0"/>
          </a:p>
          <a:p>
            <a:pPr marL="990600" lvl="1" indent="-533400" eaLnBrk="1" hangingPunct="1">
              <a:buFont typeface="Wingdings" pitchFamily="2" charset="2"/>
              <a:buAutoNum type="arabicPeriod"/>
              <a:defRPr/>
            </a:pPr>
            <a:r>
              <a:rPr lang="en-US" sz="2400" dirty="0" err="1" smtClean="0"/>
              <a:t>Masukkan</a:t>
            </a:r>
            <a:r>
              <a:rPr lang="en-US" sz="2400" dirty="0" smtClean="0"/>
              <a:t> </a:t>
            </a:r>
            <a:r>
              <a:rPr lang="en-US" sz="2400" dirty="0" err="1" smtClean="0"/>
              <a:t>lebar</a:t>
            </a:r>
            <a:r>
              <a:rPr lang="en-US" sz="2400" dirty="0" smtClean="0"/>
              <a:t> </a:t>
            </a:r>
            <a:r>
              <a:rPr lang="en-US" sz="2400" i="1" dirty="0" smtClean="0"/>
              <a:t>(l)</a:t>
            </a:r>
            <a:endParaRPr lang="en-US" sz="2400" dirty="0" smtClean="0"/>
          </a:p>
          <a:p>
            <a:pPr marL="990600" lvl="1" indent="-533400" eaLnBrk="1" hangingPunct="1">
              <a:buFont typeface="Wingdings" pitchFamily="2" charset="2"/>
              <a:buAutoNum type="arabicPeriod"/>
              <a:defRPr/>
            </a:pPr>
            <a:r>
              <a:rPr lang="en-US" sz="2400" dirty="0" err="1" smtClean="0"/>
              <a:t>Hitung</a:t>
            </a:r>
            <a:r>
              <a:rPr lang="en-US" sz="2400" dirty="0" smtClean="0"/>
              <a:t> </a:t>
            </a:r>
            <a:r>
              <a:rPr lang="en-US" sz="2400" dirty="0" err="1" smtClean="0"/>
              <a:t>luas</a:t>
            </a:r>
            <a:r>
              <a:rPr lang="en-US" sz="2400" dirty="0" smtClean="0"/>
              <a:t> (L),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 err="1" smtClean="0"/>
              <a:t>panjang</a:t>
            </a:r>
            <a:r>
              <a:rPr lang="en-US" sz="2400" dirty="0" smtClean="0"/>
              <a:t> kali </a:t>
            </a:r>
            <a:r>
              <a:rPr lang="en-US" sz="2400" dirty="0" err="1" smtClean="0"/>
              <a:t>lebar</a:t>
            </a:r>
            <a:endParaRPr lang="en-US" sz="2400" dirty="0" smtClean="0"/>
          </a:p>
          <a:p>
            <a:pPr marL="990600" lvl="1" indent="-533400" eaLnBrk="1" hangingPunct="1">
              <a:buFont typeface="Wingdings" pitchFamily="2" charset="2"/>
              <a:buAutoNum type="arabicPeriod"/>
              <a:defRPr/>
            </a:pPr>
            <a:r>
              <a:rPr lang="en-US" sz="2400" dirty="0" err="1" smtClean="0"/>
              <a:t>Cetak</a:t>
            </a:r>
            <a:r>
              <a:rPr lang="en-US" sz="2400" dirty="0" smtClean="0"/>
              <a:t> </a:t>
            </a:r>
            <a:r>
              <a:rPr lang="en-US" sz="2400" dirty="0" err="1" smtClean="0"/>
              <a:t>luas</a:t>
            </a:r>
            <a:r>
              <a:rPr lang="en-US" sz="2400" dirty="0" smtClean="0"/>
              <a:t> (L)</a:t>
            </a:r>
          </a:p>
          <a:p>
            <a:pPr marL="609600" indent="-609600" eaLnBrk="1" hangingPunct="1">
              <a:defRPr/>
            </a:pPr>
            <a:endParaRPr lang="en-US" sz="2800" dirty="0" smtClean="0"/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6781800" y="1219200"/>
          <a:ext cx="1704975" cy="5410200"/>
        </p:xfrm>
        <a:graphic>
          <a:graphicData uri="http://schemas.openxmlformats.org/presentationml/2006/ole">
            <p:oleObj spid="_x0000_s1026" name="Visio" r:id="rId3" imgW="1201725" imgH="3811630" progId="Visio.Drawing.11">
              <p:embed/>
            </p:oleObj>
          </a:graphicData>
        </a:graphic>
      </p:graphicFrame>
    </p:spTree>
  </p:cSld>
  <p:clrMapOvr>
    <a:masterClrMapping/>
  </p:clrMapOvr>
  <p:transition spd="med"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Contoh Flowchart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Problem 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Menentukan suatu bilangan termasuk bilangan ganjil atau genap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Algoritma 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Masukkan bilangan 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Hitung sisa pembagian a dengan 2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Cek sisa bagi 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smtClean="0"/>
              <a:t>0 maka a termasuk bilangan genap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smtClean="0"/>
              <a:t>1 maka a termasuk bilangan ganjil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Cetak hasil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00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sz="200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5006975" y="1143000"/>
          <a:ext cx="3394075" cy="5562600"/>
        </p:xfrm>
        <a:graphic>
          <a:graphicData uri="http://schemas.openxmlformats.org/presentationml/2006/ole">
            <p:oleObj spid="_x0000_s2050" name="Visio" r:id="rId3" imgW="2551786" imgH="4180813" progId="Visio.Drawing.11">
              <p:embed/>
            </p:oleObj>
          </a:graphicData>
        </a:graphic>
      </p:graphicFrame>
    </p:spTree>
  </p:cSld>
  <p:clrMapOvr>
    <a:masterClrMapping/>
  </p:clrMapOvr>
  <p:transition spd="med"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 eaLnBrk="1" hangingPunct="1">
              <a:defRPr/>
            </a:pPr>
            <a:endParaRPr lang="en-US" smtClean="0"/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sz="5400" smtClean="0"/>
              <a:t>TERIMAKASIH</a:t>
            </a:r>
          </a:p>
        </p:txBody>
      </p:sp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Bahasa Pemrograman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Adalah </a:t>
            </a:r>
            <a:r>
              <a:rPr lang="en-US" b="1" smtClean="0"/>
              <a:t>alat</a:t>
            </a:r>
            <a:r>
              <a:rPr lang="en-US" smtClean="0"/>
              <a:t> untuk membuat program</a:t>
            </a:r>
          </a:p>
          <a:p>
            <a:pPr eaLnBrk="1" hangingPunct="1">
              <a:defRPr/>
            </a:pPr>
            <a:r>
              <a:rPr lang="en-US" smtClean="0"/>
              <a:t>Contoh: C, C++, C#, Pascal, Basic, Perl, PHP, ASP, JHP, Java, dll.</a:t>
            </a:r>
          </a:p>
          <a:p>
            <a:pPr eaLnBrk="1" hangingPunct="1">
              <a:defRPr/>
            </a:pPr>
            <a:r>
              <a:rPr lang="en-US" smtClean="0"/>
              <a:t>Perbedaan: cara memberikan instruksi</a:t>
            </a:r>
            <a:r>
              <a:rPr lang="id-ID" smtClean="0"/>
              <a:t> (sintaks)</a:t>
            </a:r>
            <a:endParaRPr lang="en-US" smtClean="0"/>
          </a:p>
          <a:p>
            <a:pPr eaLnBrk="1" hangingPunct="1">
              <a:defRPr/>
            </a:pPr>
            <a:r>
              <a:rPr lang="en-US" smtClean="0"/>
              <a:t>Persamaan: bertujuan menghasilkan </a:t>
            </a:r>
            <a:r>
              <a:rPr lang="en-US" i="1" smtClean="0"/>
              <a:t>output </a:t>
            </a:r>
            <a:r>
              <a:rPr lang="en-US" smtClean="0"/>
              <a:t>yang sama</a:t>
            </a:r>
          </a:p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Paradigma Pemrograman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smtClean="0"/>
              <a:t>Pemrograman </a:t>
            </a:r>
            <a:r>
              <a:rPr lang="en-US" sz="2000" b="1" smtClean="0"/>
              <a:t>Prosedural / Terstruktur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smtClean="0"/>
              <a:t>Berdasarkan urutan-urutan, sekuensial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smtClean="0"/>
              <a:t>Program adalah suatu rangkaian prosedur untuk memanipulasi data.  Prosedur merupakan kumpulan instruksi yang dikerjakan secara berurutan.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smtClean="0"/>
              <a:t>Harus mengingat prosedur mana yang sudah dipanggil dan apa yang sudah diubah.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smtClean="0"/>
              <a:t>Program dapat dibagai-bagi menjadi prosedur dan fungsi.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smtClean="0"/>
              <a:t>Contoh: PASCAL dan C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smtClean="0"/>
              <a:t>Pemrograman </a:t>
            </a:r>
            <a:r>
              <a:rPr lang="en-US" sz="2000" b="1" smtClean="0"/>
              <a:t>Fungsional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smtClean="0"/>
              <a:t>Berdasarkan teori fungsi matematika</a:t>
            </a:r>
            <a:endParaRPr lang="sv-SE" sz="180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sv-SE" sz="1800" smtClean="0"/>
              <a:t>Fungsi merupakan dasar utama program.</a:t>
            </a:r>
            <a:endParaRPr lang="en-US" sz="180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smtClean="0"/>
              <a:t>Pemrograman </a:t>
            </a:r>
            <a:r>
              <a:rPr lang="en-US" sz="2000" b="1" smtClean="0"/>
              <a:t>Modular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smtClean="0"/>
              <a:t>Pemrograman ini membentuk banyak modul.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smtClean="0"/>
              <a:t>Modul merupakan kumpulan dari prosedur dan fungsi yang berdiri sendiri</a:t>
            </a:r>
            <a:endParaRPr lang="sv-SE" sz="180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sv-SE" sz="1800" smtClean="0"/>
              <a:t>Sebuah program dapat merupakan kumpulan modul-modul.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smtClean="0"/>
              <a:t>Contoh: MODULA-2 atau ADA </a:t>
            </a:r>
          </a:p>
        </p:txBody>
      </p:sp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Paradigma Pemrograman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smtClean="0"/>
              <a:t>Pemrograman </a:t>
            </a:r>
            <a:r>
              <a:rPr lang="en-US" sz="2400" b="1" smtClean="0"/>
              <a:t>Berorientasi Obyek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smtClean="0"/>
              <a:t>Pemrograman berdasarkan prinsip obyek, dimana obyek memiliki data/variabel/property dan method/event/prosedur yang dapat dimanipulasi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smtClean="0"/>
              <a:t>Contoh: C++, Object Pascal, dan Java.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/>
              <a:t>Pemrograman </a:t>
            </a:r>
            <a:r>
              <a:rPr lang="en-US" sz="2400" b="1" smtClean="0"/>
              <a:t>Berorientasi Fungsi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smtClean="0"/>
              <a:t>Pemrograman ini berfokus pada suatu fungsi tertentu saja.  Sangat tergantung pada tujuan pembuatan bahasa pemrograman ini.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smtClean="0"/>
              <a:t>Contoh: SQL (Structured Query Language), HTML, XML dan lain-lain.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/>
              <a:t>Pemrograman </a:t>
            </a:r>
            <a:r>
              <a:rPr lang="en-US" sz="2400" b="1" smtClean="0"/>
              <a:t>Deklaratif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smtClean="0"/>
              <a:t>Pemrograman ini mendeskripsikan suatu masalah dengan pernyataan daripada memecahkan masalah dengan implementasi algoritma.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smtClean="0"/>
              <a:t>Contoh: PROLOG </a:t>
            </a:r>
          </a:p>
        </p:txBody>
      </p:sp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Siklus Software</a:t>
            </a:r>
          </a:p>
        </p:txBody>
      </p:sp>
      <p:pic>
        <p:nvPicPr>
          <p:cNvPr id="1741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66800" y="1371600"/>
            <a:ext cx="7239000" cy="1254125"/>
          </a:xfrm>
          <a:noFill/>
        </p:spPr>
      </p:pic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762000" y="3124200"/>
            <a:ext cx="78644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Dilihat dari Struktur Sistem Komputer dan Siklus diatas, Algoritma Pemrograman menempati posisi dibagian implementasi karena bagian implementasi merupakan bagian dimana pemrogram melakukan proses coding (pembuatan program).</a:t>
            </a:r>
          </a:p>
        </p:txBody>
      </p:sp>
    </p:spTree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lgoritma-pemrograman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674" y="1711652"/>
            <a:ext cx="3514725" cy="3675529"/>
          </a:xfrm>
        </p:spPr>
      </p:pic>
    </p:spTree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Algoritma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err="1" smtClean="0">
                <a:effectLst/>
              </a:rPr>
              <a:t>Asal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Algoritma</a:t>
            </a:r>
            <a:r>
              <a:rPr lang="en-US" dirty="0" smtClean="0">
                <a:effectLst/>
              </a:rPr>
              <a:t> (algorism - algorithm) </a:t>
            </a:r>
            <a:r>
              <a:rPr lang="en-US" dirty="0" err="1" smtClean="0">
                <a:effectLst/>
              </a:rPr>
              <a:t>berasal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nama</a:t>
            </a:r>
            <a:r>
              <a:rPr lang="en-US" dirty="0" smtClean="0">
                <a:effectLst/>
              </a:rPr>
              <a:t> Abu </a:t>
            </a:r>
            <a:r>
              <a:rPr lang="en-US" dirty="0" err="1" smtClean="0">
                <a:effectLst/>
              </a:rPr>
              <a:t>Ja’far</a:t>
            </a:r>
            <a:r>
              <a:rPr lang="en-US" dirty="0" smtClean="0">
                <a:effectLst/>
              </a:rPr>
              <a:t> Muhammad </a:t>
            </a:r>
            <a:r>
              <a:rPr lang="en-US" dirty="0" err="1" smtClean="0">
                <a:effectLst/>
              </a:rPr>
              <a:t>ibn</a:t>
            </a:r>
            <a:r>
              <a:rPr lang="en-US" dirty="0" smtClean="0">
                <a:effectLst/>
              </a:rPr>
              <a:t> Musa Al-</a:t>
            </a:r>
            <a:r>
              <a:rPr lang="en-US" dirty="0" err="1" smtClean="0">
                <a:effectLst/>
              </a:rPr>
              <a:t>Khuwarizmi</a:t>
            </a:r>
            <a:r>
              <a:rPr lang="en-US" dirty="0" smtClean="0">
                <a:effectLst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 smtClean="0">
                <a:effectLst/>
              </a:rPr>
              <a:t>Ilmuan</a:t>
            </a:r>
            <a:r>
              <a:rPr lang="en-US" dirty="0" smtClean="0">
                <a:effectLst/>
              </a:rPr>
              <a:t> Persia yang </a:t>
            </a:r>
            <a:r>
              <a:rPr lang="en-US" dirty="0" err="1" smtClean="0">
                <a:effectLst/>
              </a:rPr>
              <a:t>menulis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kitab</a:t>
            </a:r>
            <a:r>
              <a:rPr lang="en-US" dirty="0" smtClean="0">
                <a:effectLst/>
              </a:rPr>
              <a:t> “al </a:t>
            </a:r>
            <a:r>
              <a:rPr lang="en-US" dirty="0" err="1" smtClean="0">
                <a:effectLst/>
              </a:rPr>
              <a:t>jabar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wal-muqabala</a:t>
            </a:r>
            <a:r>
              <a:rPr lang="en-US" dirty="0" smtClean="0">
                <a:effectLst/>
              </a:rPr>
              <a:t>” ( rules of restoration and reduction – </a:t>
            </a:r>
            <a:r>
              <a:rPr lang="en-US" dirty="0" err="1" smtClean="0">
                <a:effectLst/>
              </a:rPr>
              <a:t>aturan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pemugaran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pengurangan</a:t>
            </a:r>
            <a:r>
              <a:rPr lang="en-US" dirty="0" smtClean="0">
                <a:effectLst/>
              </a:rPr>
              <a:t>)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 smtClean="0">
                <a:effectLst/>
              </a:rPr>
              <a:t>Tahun</a:t>
            </a:r>
            <a:r>
              <a:rPr lang="en-US" dirty="0" smtClean="0">
                <a:effectLst/>
              </a:rPr>
              <a:t> 825 M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 smtClean="0">
                <a:effectLst/>
              </a:rPr>
              <a:t>Berasal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dari</a:t>
            </a:r>
            <a:r>
              <a:rPr lang="en-US" dirty="0" smtClean="0">
                <a:effectLst/>
              </a:rPr>
              <a:t> Iran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 smtClean="0">
                <a:effectLst/>
              </a:rPr>
              <a:t>Masuk</a:t>
            </a:r>
            <a:r>
              <a:rPr lang="en-US" dirty="0" smtClean="0">
                <a:effectLst/>
              </a:rPr>
              <a:t> Indonesia </a:t>
            </a:r>
            <a:r>
              <a:rPr lang="en-US" dirty="0" err="1" smtClean="0">
                <a:effectLst/>
              </a:rPr>
              <a:t>tahun</a:t>
            </a:r>
            <a:r>
              <a:rPr lang="en-US" dirty="0" smtClean="0">
                <a:effectLst/>
              </a:rPr>
              <a:t> 1980-an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</p:txBody>
      </p:sp>
    </p:spTree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Ripple">
  <a:themeElements>
    <a:clrScheme name="Ripple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Rippl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ipple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pple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636</TotalTime>
  <Words>1419</Words>
  <Application>Microsoft PowerPoint</Application>
  <PresentationFormat>On-screen Show (4:3)</PresentationFormat>
  <Paragraphs>261</Paragraphs>
  <Slides>38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Ripple</vt:lpstr>
      <vt:lpstr>Visio</vt:lpstr>
      <vt:lpstr>Pengantar Algoritma Pemrograman</vt:lpstr>
      <vt:lpstr>Bagan Sistem Komputer</vt:lpstr>
      <vt:lpstr>Program</vt:lpstr>
      <vt:lpstr>Bahasa Pemrograman</vt:lpstr>
      <vt:lpstr>Paradigma Pemrograman</vt:lpstr>
      <vt:lpstr>Paradigma Pemrograman</vt:lpstr>
      <vt:lpstr>Siklus Software</vt:lpstr>
      <vt:lpstr>Slide 8</vt:lpstr>
      <vt:lpstr>Algoritma</vt:lpstr>
      <vt:lpstr>Definisi Algoritma</vt:lpstr>
      <vt:lpstr>Contoh Algoritma</vt:lpstr>
      <vt:lpstr>Kondisi</vt:lpstr>
      <vt:lpstr>Perulangan</vt:lpstr>
      <vt:lpstr>Kriteria Algoritma</vt:lpstr>
      <vt:lpstr>Jenis Proses Algoritma</vt:lpstr>
      <vt:lpstr>Contoh Algoritma</vt:lpstr>
      <vt:lpstr>Pseudo Code</vt:lpstr>
      <vt:lpstr>Slide 18</vt:lpstr>
      <vt:lpstr>Komparasi</vt:lpstr>
      <vt:lpstr>Bagian Program</vt:lpstr>
      <vt:lpstr>Langkah Pembuatan Program</vt:lpstr>
      <vt:lpstr>Mendefinisikan Masalah</vt:lpstr>
      <vt:lpstr>Menemukan Solusi</vt:lpstr>
      <vt:lpstr>Memilih Algoritma</vt:lpstr>
      <vt:lpstr>Menulis Program</vt:lpstr>
      <vt:lpstr>Menguji Program</vt:lpstr>
      <vt:lpstr>Menulis Dokumentasi</vt:lpstr>
      <vt:lpstr>Merawat Program</vt:lpstr>
      <vt:lpstr>Debugging/Pengujian Program</vt:lpstr>
      <vt:lpstr>Flowchart</vt:lpstr>
      <vt:lpstr>Fungsi Flowchart</vt:lpstr>
      <vt:lpstr>Simbol Flowchart</vt:lpstr>
      <vt:lpstr>Simbol Flowchart(2)</vt:lpstr>
      <vt:lpstr>Simbol Flowchart(3)</vt:lpstr>
      <vt:lpstr>Simbol Flowchart(4)</vt:lpstr>
      <vt:lpstr>Contoh Flowchart</vt:lpstr>
      <vt:lpstr>Contoh Flowchart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wilis</dc:creator>
  <cp:lastModifiedBy>wilis</cp:lastModifiedBy>
  <cp:revision>162</cp:revision>
  <dcterms:created xsi:type="dcterms:W3CDTF">1601-01-01T00:00:00Z</dcterms:created>
  <dcterms:modified xsi:type="dcterms:W3CDTF">2015-09-07T22:28:39Z</dcterms:modified>
</cp:coreProperties>
</file>