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9" r:id="rId3"/>
    <p:sldId id="314" r:id="rId4"/>
    <p:sldId id="316" r:id="rId5"/>
    <p:sldId id="315" r:id="rId6"/>
    <p:sldId id="264" r:id="rId7"/>
    <p:sldId id="317" r:id="rId8"/>
    <p:sldId id="393" r:id="rId9"/>
    <p:sldId id="319" r:id="rId10"/>
    <p:sldId id="394" r:id="rId11"/>
    <p:sldId id="396" r:id="rId12"/>
    <p:sldId id="323" r:id="rId13"/>
    <p:sldId id="324" r:id="rId14"/>
    <p:sldId id="397" r:id="rId15"/>
    <p:sldId id="398" r:id="rId16"/>
    <p:sldId id="399" r:id="rId17"/>
    <p:sldId id="400" r:id="rId18"/>
    <p:sldId id="401" r:id="rId19"/>
    <p:sldId id="402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8" r:id="rId28"/>
    <p:sldId id="339" r:id="rId29"/>
    <p:sldId id="341" r:id="rId30"/>
    <p:sldId id="342" r:id="rId31"/>
    <p:sldId id="343" r:id="rId32"/>
    <p:sldId id="346" r:id="rId33"/>
    <p:sldId id="347" r:id="rId34"/>
    <p:sldId id="403" r:id="rId35"/>
    <p:sldId id="404" r:id="rId36"/>
    <p:sldId id="406" r:id="rId37"/>
    <p:sldId id="407" r:id="rId38"/>
    <p:sldId id="408" r:id="rId39"/>
    <p:sldId id="409" r:id="rId40"/>
    <p:sldId id="410" r:id="rId41"/>
    <p:sldId id="411" r:id="rId42"/>
    <p:sldId id="412" r:id="rId43"/>
    <p:sldId id="413" r:id="rId44"/>
    <p:sldId id="414" r:id="rId45"/>
    <p:sldId id="415" r:id="rId46"/>
    <p:sldId id="416" r:id="rId47"/>
    <p:sldId id="355" r:id="rId48"/>
    <p:sldId id="356" r:id="rId49"/>
    <p:sldId id="357" r:id="rId50"/>
    <p:sldId id="358" r:id="rId51"/>
    <p:sldId id="359" r:id="rId52"/>
    <p:sldId id="360" r:id="rId53"/>
    <p:sldId id="386" r:id="rId54"/>
    <p:sldId id="387" r:id="rId55"/>
    <p:sldId id="390" r:id="rId56"/>
    <p:sldId id="391" r:id="rId57"/>
    <p:sldId id="405" r:id="rId5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7C14A-3BFE-4724-9E1A-80C8AD666780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2823-0EF8-4118-8A4B-701E38EA03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3695F6-7E09-4623-9A65-4464D8F14435}" type="slidenum">
              <a:rPr lang="en-GB"/>
              <a:pPr/>
              <a:t>2</a:t>
            </a:fld>
            <a:endParaRPr lang="en-GB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44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4C37C0-86B9-4171-A213-B2E8C3D61643}" type="slidenum">
              <a:rPr lang="en-GB"/>
              <a:pPr/>
              <a:t>34</a:t>
            </a:fld>
            <a:endParaRPr lang="en-GB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44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36112F-6A0F-4F34-B60F-CBF3B195F995}" type="slidenum">
              <a:rPr lang="en-GB"/>
              <a:pPr/>
              <a:t>35</a:t>
            </a:fld>
            <a:endParaRPr lang="en-GB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952500" y="687388"/>
            <a:ext cx="4953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44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215238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21523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20/10/2016</a:t>
            </a:fld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20/10/2016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20/10/2016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64463" cy="21193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8400"/>
            <a:ext cx="2125663" cy="4492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87663" cy="4492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2125663" cy="449263"/>
          </a:xfrm>
        </p:spPr>
        <p:txBody>
          <a:bodyPr/>
          <a:lstStyle>
            <a:lvl1pPr>
              <a:defRPr/>
            </a:lvl1pPr>
          </a:lstStyle>
          <a:p>
            <a:fld id="{610E0FBB-10CE-4255-8804-5A9D276CC9D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20/10/2016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20/10/2016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20/10/2016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20/10/2016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20/10/2016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20/10/2016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6715172" cy="947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20/10/2016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86322"/>
            <a:ext cx="5486400" cy="138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20/10/2016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01090" y="0"/>
            <a:ext cx="642910" cy="62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20" y="6572272"/>
            <a:ext cx="200026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8FF6-ECD9-49AB-B430-41AFB2F8B724}" type="datetimeFigureOut">
              <a:rPr lang="id-ID" smtClean="0"/>
              <a:pPr/>
              <a:t>20/10/2016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92" y="6572272"/>
            <a:ext cx="207170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 flipH="1">
            <a:off x="-45719" y="19050"/>
            <a:ext cx="117124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596" y="6572272"/>
            <a:ext cx="28956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Document1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Document2.doc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Document3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Document4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Document5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Word_97_-_2003_Document6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Document7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Word_97_-_2003_Document8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Word_97_-_2003_Document9.doc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Word_97_-_2003_Document10.doc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Word_97_-_2003_Document11.doc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Word_97_-_2003_Document12.doc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emf"/><Relationship Id="rId4" Type="http://schemas.openxmlformats.org/officeDocument/2006/relationships/oleObject" Target="../embeddings/Microsoft_Word_97_-_2003_Document13.doc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Document14.doc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Word_97_-_2003_Document15.doc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Document16.doc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Word_97_-_2003_Document17.doc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4.emf"/><Relationship Id="rId4" Type="http://schemas.openxmlformats.org/officeDocument/2006/relationships/oleObject" Target="../embeddings/Microsoft_Word_97_-_2003_Document18.doc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5.emf"/><Relationship Id="rId4" Type="http://schemas.openxmlformats.org/officeDocument/2006/relationships/oleObject" Target="../embeddings/Microsoft_Word_97_-_2003_Document19.doc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1.docx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Himpunan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dirty="0" smtClean="0"/>
              <a:t>Pertemuan II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dirty="0" smtClean="0"/>
              <a:t>Matematika Diskret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Semester </a:t>
            </a:r>
            <a:r>
              <a:rPr lang="en-US" dirty="0" err="1" smtClean="0"/>
              <a:t>Gasal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2014/2015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Jurusan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UPN “Veteran” Yogyakarta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{ 1, 2, 3} </a:t>
            </a:r>
            <a:r>
              <a:rPr lang="en-US" dirty="0" smtClean="0">
                <a:sym typeface="Symbol"/>
              </a:rPr>
              <a:t></a:t>
            </a:r>
            <a:r>
              <a:rPr lang="en-US" dirty="0" smtClean="0"/>
              <a:t> {1, 2, 3, 4, 5}</a:t>
            </a:r>
            <a:endParaRPr lang="id-ID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{1, 2, 3} </a:t>
            </a:r>
            <a:r>
              <a:rPr lang="en-US" dirty="0" smtClean="0">
                <a:sym typeface="Symbol"/>
              </a:rPr>
              <a:t></a:t>
            </a:r>
            <a:r>
              <a:rPr lang="en-US" dirty="0" smtClean="0"/>
              <a:t> {1, 2, 3}	</a:t>
            </a:r>
            <a:endParaRPr lang="id-ID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= {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| 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y</a:t>
            </a:r>
            <a:r>
              <a:rPr lang="en-US" dirty="0" smtClean="0"/>
              <a:t> &lt; 4, </a:t>
            </a:r>
            <a:r>
              <a:rPr lang="en-US" i="1" dirty="0" smtClean="0"/>
              <a:t>x</a:t>
            </a:r>
            <a:r>
              <a:rPr lang="en-US" dirty="0" smtClean="0"/>
              <a:t> 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 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0 }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endParaRPr lang="id-ID" dirty="0" smtClean="0"/>
          </a:p>
          <a:p>
            <a:pPr marL="514350" indent="-514350">
              <a:buNone/>
            </a:pPr>
            <a:r>
              <a:rPr lang="id-ID" dirty="0" smtClean="0"/>
              <a:t> </a:t>
            </a:r>
            <a:r>
              <a:rPr lang="en-US" dirty="0" smtClean="0"/>
              <a:t>       </a:t>
            </a:r>
            <a:r>
              <a:rPr lang="en-US" i="1" dirty="0" smtClean="0"/>
              <a:t>B</a:t>
            </a:r>
            <a:r>
              <a:rPr lang="en-US" dirty="0" smtClean="0"/>
              <a:t> = {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| 2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y</a:t>
            </a:r>
            <a:r>
              <a:rPr lang="en-US" dirty="0" smtClean="0"/>
              <a:t> &lt; 4,  </a:t>
            </a:r>
            <a:r>
              <a:rPr lang="en-US" i="1" dirty="0" smtClean="0"/>
              <a:t>x</a:t>
            </a:r>
            <a:r>
              <a:rPr lang="en-US" dirty="0" smtClean="0"/>
              <a:t> 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0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y 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0 }, 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.		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       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id-ID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Proper subset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id-ID" i="1" dirty="0" smtClean="0"/>
              <a:t>(i)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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endParaRPr lang="id-ID" dirty="0" smtClean="0"/>
          </a:p>
          <a:p>
            <a:pPr lvl="0">
              <a:buNone/>
            </a:pPr>
            <a:r>
              <a:rPr lang="en-US" i="1" dirty="0" smtClean="0"/>
              <a:t> </a:t>
            </a:r>
            <a:r>
              <a:rPr lang="id-ID" i="1" dirty="0" smtClean="0"/>
              <a:t>	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: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  <a:endParaRPr lang="id-ID" dirty="0" smtClean="0"/>
          </a:p>
          <a:p>
            <a:pPr>
              <a:buNone/>
            </a:pPr>
            <a:r>
              <a:rPr lang="id-ID" i="1" dirty="0" smtClean="0"/>
              <a:t>	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 (</a:t>
            </a:r>
            <a:r>
              <a:rPr lang="en-US" i="1" dirty="0" smtClean="0"/>
              <a:t>proper  subset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.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: {1} </a:t>
            </a:r>
            <a:r>
              <a:rPr lang="en-US" dirty="0" err="1" smtClean="0"/>
              <a:t>dan</a:t>
            </a:r>
            <a:r>
              <a:rPr lang="en-US" dirty="0" smtClean="0"/>
              <a:t> {2, 3} </a:t>
            </a:r>
            <a:r>
              <a:rPr lang="en-US" dirty="0" err="1" smtClean="0"/>
              <a:t>adalah</a:t>
            </a:r>
            <a:r>
              <a:rPr lang="en-US" dirty="0" smtClean="0"/>
              <a:t>  </a:t>
            </a:r>
            <a:r>
              <a:rPr lang="en-US" i="1" dirty="0" smtClean="0"/>
              <a:t>proper subset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{1, 2, 3}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(ii)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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: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(</a:t>
            </a:r>
            <a:r>
              <a:rPr lang="en-US" i="1" dirty="0" smtClean="0"/>
              <a:t>subset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</a:t>
            </a:r>
            <a:endParaRPr lang="id-ID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dirty="0" smtClean="0">
                <a:cs typeface="Times New Roman" pitchFamily="16" charset="0"/>
              </a:rPr>
              <a:t>	</a:t>
            </a:r>
            <a:r>
              <a:rPr lang="en-US" sz="2800" dirty="0" smtClean="0">
                <a:cs typeface="Times New Roman" pitchFamily="16" charset="0"/>
              </a:rPr>
              <a:t>[LIP00] </a:t>
            </a:r>
            <a:r>
              <a:rPr lang="en-US" sz="2800" dirty="0" err="1" smtClean="0">
                <a:cs typeface="Times New Roman" pitchFamily="16" charset="0"/>
              </a:rPr>
              <a:t>Misalkan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i="1" dirty="0" smtClean="0">
                <a:cs typeface="Times New Roman" pitchFamily="16" charset="0"/>
              </a:rPr>
              <a:t>A</a:t>
            </a:r>
            <a:r>
              <a:rPr lang="en-US" sz="2800" dirty="0" smtClean="0">
                <a:cs typeface="Times New Roman" pitchFamily="16" charset="0"/>
              </a:rPr>
              <a:t> = {1, 2, 3} </a:t>
            </a:r>
            <a:r>
              <a:rPr lang="en-US" sz="2800" dirty="0" err="1" smtClean="0">
                <a:cs typeface="Times New Roman" pitchFamily="16" charset="0"/>
              </a:rPr>
              <a:t>dan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i="1" dirty="0" smtClean="0">
                <a:cs typeface="Times New Roman" pitchFamily="16" charset="0"/>
              </a:rPr>
              <a:t>B</a:t>
            </a:r>
            <a:r>
              <a:rPr lang="en-US" sz="2800" dirty="0" smtClean="0">
                <a:cs typeface="Times New Roman" pitchFamily="16" charset="0"/>
              </a:rPr>
              <a:t> = {1, 2, 3, 4, 5}. </a:t>
            </a:r>
            <a:r>
              <a:rPr lang="en-US" sz="2800" dirty="0" err="1" smtClean="0">
                <a:cs typeface="Times New Roman" pitchFamily="16" charset="0"/>
              </a:rPr>
              <a:t>Tentukan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semua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kemungkinan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himpunan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i="1" dirty="0" smtClean="0">
                <a:cs typeface="Times New Roman" pitchFamily="16" charset="0"/>
              </a:rPr>
              <a:t>C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sedemikian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sehingga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i="1" dirty="0" smtClean="0">
                <a:cs typeface="Times New Roman" pitchFamily="16" charset="0"/>
              </a:rPr>
              <a:t>A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smtClean="0">
                <a:cs typeface="Times New Roman" pitchFamily="16" charset="0"/>
                <a:sym typeface="Symbol" pitchFamily="16" charset="2"/>
              </a:rPr>
              <a:t>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i="1" dirty="0" smtClean="0">
                <a:cs typeface="Times New Roman" pitchFamily="16" charset="0"/>
              </a:rPr>
              <a:t>C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dan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i="1" dirty="0" smtClean="0">
                <a:cs typeface="Times New Roman" pitchFamily="16" charset="0"/>
              </a:rPr>
              <a:t>C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smtClean="0">
                <a:cs typeface="Times New Roman" pitchFamily="16" charset="0"/>
                <a:sym typeface="Symbol" pitchFamily="16" charset="2"/>
              </a:rPr>
              <a:t>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i="1" dirty="0" smtClean="0">
                <a:cs typeface="Times New Roman" pitchFamily="16" charset="0"/>
              </a:rPr>
              <a:t>B</a:t>
            </a:r>
            <a:r>
              <a:rPr lang="en-US" sz="2800" dirty="0" smtClean="0">
                <a:cs typeface="Times New Roman" pitchFamily="16" charset="0"/>
              </a:rPr>
              <a:t>, </a:t>
            </a:r>
            <a:r>
              <a:rPr lang="en-US" sz="2800" dirty="0" err="1" smtClean="0">
                <a:cs typeface="Times New Roman" pitchFamily="16" charset="0"/>
              </a:rPr>
              <a:t>yaitu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i="1" dirty="0" smtClean="0">
                <a:cs typeface="Times New Roman" pitchFamily="16" charset="0"/>
              </a:rPr>
              <a:t>A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adalah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i="1" dirty="0" smtClean="0">
                <a:cs typeface="Times New Roman" pitchFamily="16" charset="0"/>
              </a:rPr>
              <a:t>proper subset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dari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i="1" dirty="0" smtClean="0">
                <a:cs typeface="Times New Roman" pitchFamily="16" charset="0"/>
              </a:rPr>
              <a:t>C </a:t>
            </a:r>
            <a:r>
              <a:rPr lang="en-US" sz="2800" dirty="0" err="1" smtClean="0">
                <a:cs typeface="Times New Roman" pitchFamily="16" charset="0"/>
              </a:rPr>
              <a:t>dan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i="1" dirty="0" smtClean="0">
                <a:cs typeface="Times New Roman" pitchFamily="16" charset="0"/>
              </a:rPr>
              <a:t>C</a:t>
            </a:r>
            <a:r>
              <a:rPr lang="en-US" sz="2800" dirty="0" smtClean="0">
                <a:cs typeface="Times New Roman" pitchFamily="16" charset="0"/>
              </a:rPr>
              <a:t>  </a:t>
            </a:r>
            <a:r>
              <a:rPr lang="en-US" sz="2800" dirty="0" err="1" smtClean="0">
                <a:cs typeface="Times New Roman" pitchFamily="16" charset="0"/>
              </a:rPr>
              <a:t>adalah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i="1" dirty="0" smtClean="0">
                <a:cs typeface="Times New Roman" pitchFamily="16" charset="0"/>
              </a:rPr>
              <a:t>proper subset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dari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i="1" dirty="0" smtClean="0">
                <a:cs typeface="Times New Roman" pitchFamily="16" charset="0"/>
              </a:rPr>
              <a:t>B</a:t>
            </a:r>
            <a:r>
              <a:rPr lang="en-US" sz="2800" dirty="0" smtClean="0">
                <a:cs typeface="Times New Roman" pitchFamily="16" charset="0"/>
              </a:rPr>
              <a:t>.</a:t>
            </a:r>
            <a:endParaRPr lang="en-US" sz="2800" b="1" i="1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1672E9-1672-4DFB-9944-4F2868666586}" type="slidenum">
              <a:rPr lang="en-US" smtClean="0">
                <a:latin typeface="Times New Roman" pitchFamily="16" charset="0"/>
              </a:rPr>
              <a:pPr/>
              <a:t>12</a:t>
            </a:fld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Jawaban</a:t>
            </a:r>
            <a:endParaRPr lang="id-ID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>
              <a:buFontTx/>
              <a:buNone/>
            </a:pPr>
            <a:r>
              <a:rPr lang="en-US" i="1" dirty="0" smtClean="0">
                <a:cs typeface="Times New Roman" pitchFamily="16" charset="0"/>
              </a:rPr>
              <a:t>	</a:t>
            </a:r>
            <a:r>
              <a:rPr lang="en-US" sz="2800" i="1" dirty="0" smtClean="0">
                <a:cs typeface="Times New Roman" pitchFamily="16" charset="0"/>
              </a:rPr>
              <a:t>C </a:t>
            </a:r>
            <a:r>
              <a:rPr lang="en-US" sz="2800" dirty="0" err="1" smtClean="0">
                <a:cs typeface="Times New Roman" pitchFamily="16" charset="0"/>
              </a:rPr>
              <a:t>harus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mengandung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semua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elemen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i="1" dirty="0" smtClean="0">
                <a:cs typeface="Times New Roman" pitchFamily="16" charset="0"/>
              </a:rPr>
              <a:t>A</a:t>
            </a:r>
            <a:r>
              <a:rPr lang="en-US" sz="2800" dirty="0" smtClean="0">
                <a:cs typeface="Times New Roman" pitchFamily="16" charset="0"/>
              </a:rPr>
              <a:t> = {1, 2, 3} </a:t>
            </a:r>
            <a:r>
              <a:rPr lang="en-US" sz="2800" dirty="0" err="1" smtClean="0">
                <a:cs typeface="Times New Roman" pitchFamily="16" charset="0"/>
              </a:rPr>
              <a:t>dan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sekurang-kurangnya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satu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elemen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dari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i="1" dirty="0" smtClean="0">
                <a:cs typeface="Times New Roman" pitchFamily="16" charset="0"/>
              </a:rPr>
              <a:t>B</a:t>
            </a:r>
            <a:r>
              <a:rPr lang="en-US" sz="2800" dirty="0" smtClean="0">
                <a:cs typeface="Times New Roman" pitchFamily="16" charset="0"/>
              </a:rPr>
              <a:t>. </a:t>
            </a:r>
          </a:p>
          <a:p>
            <a:pPr algn="just" eaLnBrk="1" hangingPunct="1">
              <a:buFontTx/>
              <a:buNone/>
            </a:pPr>
            <a:endParaRPr lang="id-ID" sz="2800" dirty="0" smtClean="0">
              <a:cs typeface="Times New Roman" pitchFamily="16" charset="0"/>
            </a:endParaRPr>
          </a:p>
          <a:p>
            <a:pPr algn="just" eaLnBrk="1" hangingPunct="1">
              <a:buFontTx/>
              <a:buNone/>
            </a:pPr>
            <a:r>
              <a:rPr lang="en-US" sz="2800" dirty="0" smtClean="0">
                <a:cs typeface="Times New Roman" pitchFamily="16" charset="0"/>
              </a:rPr>
              <a:t>	</a:t>
            </a:r>
            <a:r>
              <a:rPr lang="en-US" sz="2800" dirty="0" err="1" smtClean="0">
                <a:cs typeface="Times New Roman" pitchFamily="16" charset="0"/>
              </a:rPr>
              <a:t>Dengan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demikian</a:t>
            </a:r>
            <a:r>
              <a:rPr lang="en-US" sz="2800" dirty="0" smtClean="0">
                <a:cs typeface="Times New Roman" pitchFamily="16" charset="0"/>
              </a:rPr>
              <a:t>, </a:t>
            </a:r>
            <a:r>
              <a:rPr lang="en-US" sz="2800" i="1" dirty="0" smtClean="0">
                <a:cs typeface="Times New Roman" pitchFamily="16" charset="0"/>
              </a:rPr>
              <a:t>C</a:t>
            </a:r>
            <a:r>
              <a:rPr lang="en-US" sz="2800" dirty="0" smtClean="0">
                <a:cs typeface="Times New Roman" pitchFamily="16" charset="0"/>
              </a:rPr>
              <a:t> = {1, 2, 3, 4} </a:t>
            </a:r>
            <a:r>
              <a:rPr lang="en-US" sz="2800" dirty="0" err="1" smtClean="0">
                <a:cs typeface="Times New Roman" pitchFamily="16" charset="0"/>
              </a:rPr>
              <a:t>atau</a:t>
            </a:r>
            <a:r>
              <a:rPr lang="en-US" sz="2800" dirty="0" smtClean="0">
                <a:cs typeface="Times New Roman" pitchFamily="16" charset="0"/>
              </a:rPr>
              <a:t>  </a:t>
            </a:r>
            <a:r>
              <a:rPr lang="en-US" sz="2800" i="1" dirty="0" smtClean="0">
                <a:cs typeface="Times New Roman" pitchFamily="16" charset="0"/>
              </a:rPr>
              <a:t>C</a:t>
            </a:r>
            <a:r>
              <a:rPr lang="en-US" sz="2800" dirty="0" smtClean="0">
                <a:cs typeface="Times New Roman" pitchFamily="16" charset="0"/>
              </a:rPr>
              <a:t> = {1, 2, 3, 5}. </a:t>
            </a:r>
          </a:p>
          <a:p>
            <a:pPr algn="just" eaLnBrk="1" hangingPunct="1">
              <a:buFontTx/>
              <a:buNone/>
            </a:pPr>
            <a:endParaRPr lang="id-ID" sz="2800" i="1" dirty="0" smtClean="0">
              <a:cs typeface="Times New Roman" pitchFamily="16" charset="0"/>
            </a:endParaRPr>
          </a:p>
          <a:p>
            <a:pPr algn="just" eaLnBrk="1" hangingPunct="1">
              <a:buFontTx/>
              <a:buNone/>
            </a:pPr>
            <a:r>
              <a:rPr lang="en-US" sz="2800" i="1" dirty="0" smtClean="0">
                <a:cs typeface="Times New Roman" pitchFamily="16" charset="0"/>
              </a:rPr>
              <a:t>	C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tidak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boleh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memuat</a:t>
            </a:r>
            <a:r>
              <a:rPr lang="en-US" sz="2800" dirty="0" smtClean="0">
                <a:cs typeface="Times New Roman" pitchFamily="16" charset="0"/>
              </a:rPr>
              <a:t> 4 </a:t>
            </a:r>
            <a:r>
              <a:rPr lang="en-US" sz="2800" dirty="0" err="1" smtClean="0">
                <a:cs typeface="Times New Roman" pitchFamily="16" charset="0"/>
              </a:rPr>
              <a:t>dan</a:t>
            </a:r>
            <a:r>
              <a:rPr lang="en-US" sz="2800" dirty="0" smtClean="0">
                <a:cs typeface="Times New Roman" pitchFamily="16" charset="0"/>
              </a:rPr>
              <a:t> 5 </a:t>
            </a:r>
            <a:r>
              <a:rPr lang="en-US" sz="2800" dirty="0" err="1" smtClean="0">
                <a:cs typeface="Times New Roman" pitchFamily="16" charset="0"/>
              </a:rPr>
              <a:t>sekaligus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karena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i="1" dirty="0" smtClean="0">
                <a:cs typeface="Times New Roman" pitchFamily="16" charset="0"/>
              </a:rPr>
              <a:t>C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adalah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i="1" dirty="0" smtClean="0">
                <a:cs typeface="Times New Roman" pitchFamily="16" charset="0"/>
              </a:rPr>
              <a:t>proper subset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dirty="0" err="1" smtClean="0">
                <a:cs typeface="Times New Roman" pitchFamily="16" charset="0"/>
              </a:rPr>
              <a:t>dari</a:t>
            </a:r>
            <a:r>
              <a:rPr lang="en-US" sz="2800" dirty="0" smtClean="0">
                <a:cs typeface="Times New Roman" pitchFamily="16" charset="0"/>
              </a:rPr>
              <a:t> </a:t>
            </a:r>
            <a:r>
              <a:rPr lang="en-US" sz="2800" i="1" dirty="0" smtClean="0">
                <a:cs typeface="Times New Roman" pitchFamily="16" charset="0"/>
              </a:rPr>
              <a:t>B</a:t>
            </a:r>
            <a:r>
              <a:rPr lang="en-US" sz="2800" dirty="0" smtClean="0">
                <a:cs typeface="Times New Roman" pitchFamily="16" charset="0"/>
              </a:rPr>
              <a:t>.</a:t>
            </a:r>
            <a:endParaRPr lang="en-US" sz="2800" dirty="0" smtClean="0"/>
          </a:p>
        </p:txBody>
      </p:sp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237BFF-7DF2-49C4-9104-F25A5D7BB0E4}" type="slidenum">
              <a:rPr lang="en-US" smtClean="0">
                <a:latin typeface="Times New Roman" pitchFamily="16" charset="0"/>
              </a:rPr>
              <a:pPr/>
              <a:t>13</a:t>
            </a:fld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Himpunan yang sama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. </a:t>
            </a:r>
            <a:endParaRPr lang="id-ID" dirty="0" smtClean="0"/>
          </a:p>
          <a:p>
            <a:pPr lvl="0"/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id-ID" dirty="0" smtClean="0"/>
          </a:p>
          <a:p>
            <a:pPr lvl="0"/>
            <a:r>
              <a:rPr lang="en-US" dirty="0" err="1" smtClean="0"/>
              <a:t>Notasi</a:t>
            </a:r>
            <a:r>
              <a:rPr lang="en-US" dirty="0" smtClean="0"/>
              <a:t> :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  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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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= { 0, 1 }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{ </a:t>
            </a:r>
            <a:r>
              <a:rPr lang="en-US" i="1" dirty="0" smtClean="0"/>
              <a:t>x</a:t>
            </a:r>
            <a:r>
              <a:rPr lang="en-US" dirty="0" smtClean="0"/>
              <a:t> | </a:t>
            </a:r>
            <a:r>
              <a:rPr lang="en-US" i="1" dirty="0" smtClean="0"/>
              <a:t>x</a:t>
            </a:r>
            <a:r>
              <a:rPr lang="en-US" dirty="0" smtClean="0"/>
              <a:t> (</a:t>
            </a:r>
            <a:r>
              <a:rPr lang="en-US" i="1" dirty="0" smtClean="0"/>
              <a:t>x </a:t>
            </a:r>
            <a:r>
              <a:rPr lang="en-US" dirty="0" smtClean="0"/>
              <a:t>– 1) = 0 },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endParaRPr lang="id-ID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= { 3, 5, 8 }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{5, 3, 8 },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endParaRPr lang="id-ID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= { 3, 5, 8, 5 }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{3, 8},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				             </a:t>
            </a:r>
            <a:endParaRPr lang="id-ID" dirty="0" smtClean="0"/>
          </a:p>
          <a:p>
            <a:pPr>
              <a:buNone/>
            </a:pPr>
            <a:r>
              <a:rPr lang="id-ID" dirty="0" err="1" smtClean="0"/>
              <a:t>U</a:t>
            </a:r>
            <a:r>
              <a:rPr lang="en-US" dirty="0" err="1" smtClean="0"/>
              <a:t>ntuk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aksioma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(a)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C</a:t>
            </a:r>
            <a:r>
              <a:rPr lang="en-US" dirty="0" smtClean="0"/>
              <a:t>     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(b)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(c)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C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Himpunan yang Ekivalen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id-ID" dirty="0" smtClean="0"/>
              <a:t>	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ekivalen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kardinal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id-ID" dirty="0" smtClean="0"/>
          </a:p>
          <a:p>
            <a:pPr lvl="0">
              <a:buNone/>
            </a:pPr>
            <a:r>
              <a:rPr lang="id-ID" dirty="0" smtClean="0"/>
              <a:t>	</a:t>
            </a:r>
            <a:r>
              <a:rPr lang="en-US" dirty="0" err="1" smtClean="0"/>
              <a:t>Notasi</a:t>
            </a:r>
            <a:r>
              <a:rPr lang="en-US" dirty="0" smtClean="0"/>
              <a:t> : </a:t>
            </a:r>
            <a:r>
              <a:rPr lang="en-US" i="1" dirty="0" smtClean="0"/>
              <a:t>A</a:t>
            </a:r>
            <a:r>
              <a:rPr lang="en-US" dirty="0" smtClean="0"/>
              <a:t> ~ </a:t>
            </a:r>
            <a:r>
              <a:rPr lang="en-US" i="1" dirty="0" smtClean="0"/>
              <a:t>B</a:t>
            </a:r>
            <a:r>
              <a:rPr lang="en-US" dirty="0" smtClean="0"/>
              <a:t>  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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</a:t>
            </a:r>
            <a:r>
              <a:rPr lang="en-US" dirty="0" smtClean="0"/>
              <a:t> = </a:t>
            </a:r>
            <a:r>
              <a:rPr lang="en-US" dirty="0" smtClean="0">
                <a:sym typeface="Symbol"/>
              </a:rPr>
              <a:t></a:t>
            </a:r>
            <a:r>
              <a:rPr lang="en-US" i="1" dirty="0" smtClean="0"/>
              <a:t>B</a:t>
            </a:r>
            <a:r>
              <a:rPr lang="en-US" dirty="0" smtClean="0">
                <a:sym typeface="Symbol"/>
              </a:rPr>
              <a:t>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id-ID" dirty="0" smtClean="0"/>
          </a:p>
          <a:p>
            <a:pPr>
              <a:buNone/>
            </a:pPr>
            <a:r>
              <a:rPr lang="id-ID" b="1" dirty="0" smtClean="0"/>
              <a:t>	</a:t>
            </a:r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endParaRPr lang="id-ID" dirty="0" smtClean="0"/>
          </a:p>
          <a:p>
            <a:pPr lvl="1">
              <a:buNone/>
            </a:pP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= { 1, 3, 5, 7 }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{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 },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endParaRPr lang="id-ID" dirty="0" smtClean="0"/>
          </a:p>
          <a:p>
            <a:pPr lvl="1">
              <a:buNone/>
            </a:pPr>
            <a:r>
              <a:rPr lang="en-US" i="1" dirty="0" smtClean="0"/>
              <a:t>A</a:t>
            </a:r>
            <a:r>
              <a:rPr lang="en-US" dirty="0" smtClean="0"/>
              <a:t> ~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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</a:t>
            </a:r>
            <a:r>
              <a:rPr lang="en-US" dirty="0" smtClean="0"/>
              <a:t> = </a:t>
            </a:r>
            <a:r>
              <a:rPr lang="en-US" dirty="0" smtClean="0">
                <a:sym typeface="Symbol"/>
              </a:rPr>
              <a:t></a:t>
            </a:r>
            <a:r>
              <a:rPr lang="en-US" i="1" dirty="0" smtClean="0"/>
              <a:t>B</a:t>
            </a:r>
            <a:r>
              <a:rPr lang="en-US" dirty="0" smtClean="0">
                <a:sym typeface="Symbol"/>
              </a:rPr>
              <a:t></a:t>
            </a:r>
            <a:r>
              <a:rPr lang="en-US" dirty="0" smtClean="0"/>
              <a:t> = 4	            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Himpunan saling lepas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lepas</a:t>
            </a:r>
            <a:r>
              <a:rPr lang="en-US" dirty="0" smtClean="0"/>
              <a:t> (</a:t>
            </a:r>
            <a:r>
              <a:rPr lang="en-US" i="1" dirty="0" smtClean="0"/>
              <a:t>disjoint</a:t>
            </a:r>
            <a:r>
              <a:rPr lang="en-US" dirty="0" smtClean="0"/>
              <a:t>)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id-ID" dirty="0" smtClean="0"/>
          </a:p>
          <a:p>
            <a:pPr lvl="0">
              <a:buNone/>
            </a:pPr>
            <a:r>
              <a:rPr lang="en-US" dirty="0" err="1" smtClean="0"/>
              <a:t>Notasi</a:t>
            </a:r>
            <a:r>
              <a:rPr lang="en-US" dirty="0" smtClean="0"/>
              <a:t> : </a:t>
            </a:r>
            <a:r>
              <a:rPr lang="en-US" i="1" dirty="0" smtClean="0"/>
              <a:t>A</a:t>
            </a:r>
            <a:r>
              <a:rPr lang="en-US" dirty="0" smtClean="0"/>
              <a:t> //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id-ID" dirty="0" smtClean="0"/>
          </a:p>
          <a:p>
            <a:pPr lvl="0">
              <a:buNone/>
            </a:pPr>
            <a:r>
              <a:rPr lang="en-US" dirty="0" smtClean="0"/>
              <a:t>Diagram Venn: </a:t>
            </a:r>
            <a:endParaRPr lang="id-ID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id-ID" dirty="0" smtClean="0"/>
          </a:p>
          <a:p>
            <a:pPr>
              <a:buNone/>
            </a:pPr>
            <a:r>
              <a:rPr lang="en-US" b="1" dirty="0" err="1" smtClean="0"/>
              <a:t>Contoh</a:t>
            </a:r>
            <a:r>
              <a:rPr lang="en-US" b="1" dirty="0" smtClean="0"/>
              <a:t> 11. </a:t>
            </a:r>
            <a:endParaRPr lang="id-ID" dirty="0" smtClean="0"/>
          </a:p>
          <a:p>
            <a:pPr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= { </a:t>
            </a:r>
            <a:r>
              <a:rPr lang="en-US" i="1" dirty="0" smtClean="0"/>
              <a:t>x</a:t>
            </a:r>
            <a:r>
              <a:rPr lang="en-US" dirty="0" smtClean="0"/>
              <a:t> |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 &lt; 8 }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{ 10, 20, 30, ... },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// </a:t>
            </a:r>
            <a:r>
              <a:rPr lang="en-US" i="1" dirty="0" smtClean="0"/>
              <a:t>B.</a:t>
            </a:r>
            <a:r>
              <a:rPr lang="en-US" dirty="0" smtClean="0"/>
              <a:t>		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  <p:sp>
        <p:nvSpPr>
          <p:cNvPr id="2560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56001" name="Object 1"/>
          <p:cNvGraphicFramePr>
            <a:graphicFrameLocks noChangeAspect="1"/>
          </p:cNvGraphicFramePr>
          <p:nvPr/>
        </p:nvGraphicFramePr>
        <p:xfrm>
          <a:off x="3995936" y="3429000"/>
          <a:ext cx="200977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3" name="Visio" r:id="rId3" imgW="2139696" imgH="1395984" progId="Visio.Drawing.11">
                  <p:embed/>
                </p:oleObj>
              </mc:Choice>
              <mc:Fallback>
                <p:oleObj name="Visio" r:id="rId3" imgW="2139696" imgH="1395984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429000"/>
                        <a:ext cx="2009775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Himpunan kuasa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>
              <a:buNone/>
            </a:pP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kuasa</a:t>
            </a:r>
            <a:r>
              <a:rPr lang="en-US" dirty="0" smtClean="0"/>
              <a:t> (</a:t>
            </a:r>
            <a:r>
              <a:rPr lang="en-US" i="1" dirty="0" smtClean="0"/>
              <a:t>power set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yang </a:t>
            </a:r>
            <a:r>
              <a:rPr lang="en-US" dirty="0" err="1" smtClean="0"/>
              <a:t>elemennya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                         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id-ID" dirty="0" smtClean="0"/>
          </a:p>
          <a:p>
            <a:pPr lvl="0">
              <a:buNone/>
            </a:pPr>
            <a:r>
              <a:rPr lang="en-US" dirty="0" err="1" smtClean="0"/>
              <a:t>Notasi</a:t>
            </a:r>
            <a:r>
              <a:rPr lang="en-US" dirty="0" smtClean="0"/>
              <a:t> :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2</a:t>
            </a:r>
            <a:r>
              <a:rPr lang="en-US" i="1" baseline="30000" dirty="0" smtClean="0"/>
              <a:t>A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id-ID" dirty="0" smtClean="0"/>
          </a:p>
          <a:p>
            <a:pPr lvl="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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</a:t>
            </a:r>
            <a:r>
              <a:rPr lang="en-US" dirty="0" smtClean="0"/>
              <a:t> = </a:t>
            </a:r>
            <a:r>
              <a:rPr lang="en-US" i="1" dirty="0" smtClean="0"/>
              <a:t>m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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</a:t>
            </a:r>
            <a:r>
              <a:rPr lang="en-US" dirty="0" smtClean="0"/>
              <a:t> = 2</a:t>
            </a:r>
            <a:r>
              <a:rPr lang="en-US" i="1" dirty="0" smtClean="0"/>
              <a:t>m</a:t>
            </a:r>
            <a:r>
              <a:rPr lang="en-US" dirty="0" smtClean="0"/>
              <a:t>. 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id-ID" dirty="0" smtClean="0"/>
          </a:p>
          <a:p>
            <a:pPr>
              <a:buNone/>
            </a:pPr>
            <a:r>
              <a:rPr lang="en-US" b="1" dirty="0" err="1" smtClean="0"/>
              <a:t>Contoh</a:t>
            </a:r>
            <a:r>
              <a:rPr lang="en-US" b="1" dirty="0" smtClean="0"/>
              <a:t> 12. </a:t>
            </a:r>
            <a:endParaRPr lang="id-ID" dirty="0" smtClean="0"/>
          </a:p>
          <a:p>
            <a:pPr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= { 1, 2 },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 = { , { 1 }, { 2 }, { 1, 2 }}			             </a:t>
            </a:r>
            <a:endParaRPr lang="id-ID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id-ID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id-ID" dirty="0" smtClean="0"/>
          </a:p>
          <a:p>
            <a:pPr>
              <a:buNone/>
            </a:pPr>
            <a:r>
              <a:rPr lang="en-US" b="1" dirty="0" err="1" smtClean="0"/>
              <a:t>Contoh</a:t>
            </a:r>
            <a:r>
              <a:rPr lang="en-US" b="1" dirty="0" smtClean="0"/>
              <a:t> 13.</a:t>
            </a:r>
            <a:endParaRPr lang="id-ID" dirty="0" smtClean="0"/>
          </a:p>
          <a:p>
            <a:pPr>
              <a:buNone/>
            </a:pP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kuasa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</a:t>
            </a:r>
            <a:r>
              <a:rPr lang="en-US" dirty="0" smtClean="0"/>
              <a:t>) = {</a:t>
            </a:r>
            <a:r>
              <a:rPr lang="en-US" dirty="0" smtClean="0">
                <a:sym typeface="Symbol"/>
              </a:rPr>
              <a:t></a:t>
            </a:r>
            <a:r>
              <a:rPr lang="en-US" dirty="0" smtClean="0"/>
              <a:t>},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kuasa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{</a:t>
            </a:r>
            <a:r>
              <a:rPr lang="en-US" dirty="0" smtClean="0">
                <a:sym typeface="Symbol"/>
              </a:rPr>
              <a:t></a:t>
            </a:r>
            <a:r>
              <a:rPr lang="en-US" dirty="0" smtClean="0"/>
              <a:t>}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({</a:t>
            </a:r>
            <a:r>
              <a:rPr lang="en-US" dirty="0" smtClean="0">
                <a:sym typeface="Symbol"/>
              </a:rPr>
              <a:t></a:t>
            </a:r>
            <a:r>
              <a:rPr lang="en-US" dirty="0" smtClean="0"/>
              <a:t>}) = {</a:t>
            </a:r>
            <a:r>
              <a:rPr lang="en-US" dirty="0" smtClean="0">
                <a:sym typeface="Symbol"/>
              </a:rPr>
              <a:t></a:t>
            </a:r>
            <a:r>
              <a:rPr lang="en-US" dirty="0" smtClean="0"/>
              <a:t>, {</a:t>
            </a:r>
            <a:r>
              <a:rPr lang="en-US" dirty="0" smtClean="0">
                <a:sym typeface="Symbol"/>
              </a:rPr>
              <a:t></a:t>
            </a:r>
            <a:r>
              <a:rPr lang="en-US" dirty="0" smtClean="0"/>
              <a:t>}}.			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Operasi Terhadap Himpunan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Irisan</a:t>
            </a:r>
          </a:p>
          <a:p>
            <a:r>
              <a:rPr lang="id-ID" dirty="0" smtClean="0"/>
              <a:t>Gabungan </a:t>
            </a:r>
          </a:p>
          <a:p>
            <a:r>
              <a:rPr lang="id-ID" dirty="0" smtClean="0"/>
              <a:t>Komplemen</a:t>
            </a:r>
          </a:p>
          <a:p>
            <a:r>
              <a:rPr lang="id-ID" dirty="0" smtClean="0"/>
              <a:t>Selisih</a:t>
            </a:r>
          </a:p>
          <a:p>
            <a:r>
              <a:rPr lang="id-ID" dirty="0" smtClean="0"/>
              <a:t>Beda Setangkup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err="1"/>
              <a:t>Definisi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4963" indent="-334963" algn="just">
              <a:lnSpc>
                <a:spcPct val="90000"/>
              </a:lnSpc>
              <a:spcBef>
                <a:spcPts val="600"/>
              </a:spcBef>
              <a:buClr>
                <a:srgbClr val="666600"/>
              </a:buClr>
              <a:buSzPct val="7500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cs typeface="Times New Roman" pitchFamily="16" charset="0"/>
              </a:rPr>
              <a:t>	</a:t>
            </a:r>
            <a:r>
              <a:rPr lang="en-GB" dirty="0" err="1" smtClean="0">
                <a:cs typeface="Times New Roman" pitchFamily="16" charset="0"/>
              </a:rPr>
              <a:t>Himpunan</a:t>
            </a:r>
            <a:r>
              <a:rPr lang="en-GB" dirty="0" smtClean="0">
                <a:cs typeface="Times New Roman" pitchFamily="16" charset="0"/>
              </a:rPr>
              <a:t> (</a:t>
            </a:r>
            <a:r>
              <a:rPr lang="en-GB" i="1" dirty="0" smtClean="0">
                <a:cs typeface="Times New Roman" pitchFamily="16" charset="0"/>
              </a:rPr>
              <a:t>set</a:t>
            </a:r>
            <a:r>
              <a:rPr lang="en-GB" dirty="0" smtClean="0">
                <a:cs typeface="Times New Roman" pitchFamily="16" charset="0"/>
              </a:rPr>
              <a:t>) </a:t>
            </a:r>
            <a:r>
              <a:rPr lang="en-GB" dirty="0" err="1" smtClean="0">
                <a:cs typeface="Times New Roman" pitchFamily="16" charset="0"/>
              </a:rPr>
              <a:t>adalah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err="1" smtClean="0">
                <a:cs typeface="Times New Roman" pitchFamily="16" charset="0"/>
              </a:rPr>
              <a:t>kumpulan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err="1" smtClean="0">
                <a:cs typeface="Times New Roman" pitchFamily="16" charset="0"/>
              </a:rPr>
              <a:t>objek-objek</a:t>
            </a:r>
            <a:r>
              <a:rPr lang="en-GB" dirty="0" smtClean="0">
                <a:cs typeface="Times New Roman" pitchFamily="16" charset="0"/>
              </a:rPr>
              <a:t> yang </a:t>
            </a:r>
            <a:r>
              <a:rPr lang="en-GB" i="1" dirty="0" err="1" smtClean="0">
                <a:cs typeface="Times New Roman" pitchFamily="16" charset="0"/>
              </a:rPr>
              <a:t>berbeda</a:t>
            </a:r>
            <a:r>
              <a:rPr lang="en-GB" dirty="0" smtClean="0">
                <a:cs typeface="Times New Roman" pitchFamily="16" charset="0"/>
              </a:rPr>
              <a:t>. </a:t>
            </a:r>
          </a:p>
          <a:p>
            <a:pPr marL="334963" indent="-334963" algn="just">
              <a:lnSpc>
                <a:spcPct val="90000"/>
              </a:lnSpc>
              <a:spcBef>
                <a:spcPts val="600"/>
              </a:spcBef>
              <a:buClrTx/>
              <a:buSzPct val="7500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>
              <a:cs typeface="Times New Roman" pitchFamily="16" charset="0"/>
            </a:endParaRPr>
          </a:p>
          <a:p>
            <a:pPr marL="334963" indent="-334963" algn="just">
              <a:lnSpc>
                <a:spcPct val="90000"/>
              </a:lnSpc>
              <a:spcBef>
                <a:spcPts val="600"/>
              </a:spcBef>
              <a:buClr>
                <a:srgbClr val="666600"/>
              </a:buClr>
              <a:buSzPct val="7500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cs typeface="Times New Roman" pitchFamily="16" charset="0"/>
              </a:rPr>
              <a:t>	</a:t>
            </a:r>
            <a:r>
              <a:rPr lang="en-GB" dirty="0" err="1" smtClean="0">
                <a:cs typeface="Times New Roman" pitchFamily="16" charset="0"/>
              </a:rPr>
              <a:t>Objek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err="1" smtClean="0">
                <a:cs typeface="Times New Roman" pitchFamily="16" charset="0"/>
              </a:rPr>
              <a:t>di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err="1" smtClean="0">
                <a:cs typeface="Times New Roman" pitchFamily="16" charset="0"/>
              </a:rPr>
              <a:t>dalam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err="1" smtClean="0">
                <a:cs typeface="Times New Roman" pitchFamily="16" charset="0"/>
              </a:rPr>
              <a:t>himpunan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err="1" smtClean="0">
                <a:cs typeface="Times New Roman" pitchFamily="16" charset="0"/>
              </a:rPr>
              <a:t>disebut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b="1" dirty="0" err="1" smtClean="0">
                <a:cs typeface="Times New Roman" pitchFamily="16" charset="0"/>
              </a:rPr>
              <a:t>elemen</a:t>
            </a:r>
            <a:r>
              <a:rPr lang="en-GB" dirty="0" smtClean="0">
                <a:cs typeface="Times New Roman" pitchFamily="16" charset="0"/>
              </a:rPr>
              <a:t>, </a:t>
            </a:r>
            <a:r>
              <a:rPr lang="en-GB" b="1" dirty="0" err="1" smtClean="0">
                <a:cs typeface="Times New Roman" pitchFamily="16" charset="0"/>
              </a:rPr>
              <a:t>unsur</a:t>
            </a:r>
            <a:r>
              <a:rPr lang="en-GB" dirty="0" smtClean="0">
                <a:cs typeface="Times New Roman" pitchFamily="16" charset="0"/>
              </a:rPr>
              <a:t>, </a:t>
            </a:r>
            <a:r>
              <a:rPr lang="en-GB" dirty="0" err="1" smtClean="0">
                <a:cs typeface="Times New Roman" pitchFamily="16" charset="0"/>
              </a:rPr>
              <a:t>atau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b="1" dirty="0" err="1" smtClean="0">
                <a:cs typeface="Times New Roman" pitchFamily="16" charset="0"/>
              </a:rPr>
              <a:t>anggota</a:t>
            </a:r>
            <a:r>
              <a:rPr lang="en-GB" dirty="0" smtClean="0">
                <a:cs typeface="Times New Roman" pitchFamily="16" charset="0"/>
              </a:rPr>
              <a:t>. </a:t>
            </a:r>
          </a:p>
          <a:p>
            <a:pPr marL="334963" indent="-334963" algn="just">
              <a:lnSpc>
                <a:spcPct val="90000"/>
              </a:lnSpc>
              <a:spcBef>
                <a:spcPts val="600"/>
              </a:spcBef>
              <a:buClrTx/>
              <a:buSzPct val="7500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>
              <a:cs typeface="Times New Roman" pitchFamily="16" charset="0"/>
            </a:endParaRPr>
          </a:p>
          <a:p>
            <a:pPr marL="334963" indent="-334963" algn="just">
              <a:lnSpc>
                <a:spcPct val="90000"/>
              </a:lnSpc>
              <a:spcBef>
                <a:spcPts val="600"/>
              </a:spcBef>
              <a:buClr>
                <a:srgbClr val="666600"/>
              </a:buClr>
              <a:buSzPct val="7500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cs typeface="Times New Roman" pitchFamily="16" charset="0"/>
              </a:rPr>
              <a:t>	HMJ </a:t>
            </a:r>
            <a:r>
              <a:rPr lang="en-GB" dirty="0" err="1" smtClean="0">
                <a:cs typeface="Times New Roman" pitchFamily="16" charset="0"/>
              </a:rPr>
              <a:t>Informatika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err="1" smtClean="0">
                <a:cs typeface="Times New Roman" pitchFamily="16" charset="0"/>
              </a:rPr>
              <a:t>adalah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err="1" smtClean="0">
                <a:cs typeface="Times New Roman" pitchFamily="16" charset="0"/>
              </a:rPr>
              <a:t>contoh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err="1" smtClean="0">
                <a:cs typeface="Times New Roman" pitchFamily="16" charset="0"/>
              </a:rPr>
              <a:t>sebuah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err="1" smtClean="0">
                <a:cs typeface="Times New Roman" pitchFamily="16" charset="0"/>
              </a:rPr>
              <a:t>himpunan</a:t>
            </a:r>
            <a:r>
              <a:rPr lang="en-GB" dirty="0" smtClean="0">
                <a:cs typeface="Times New Roman" pitchFamily="16" charset="0"/>
              </a:rPr>
              <a:t>, </a:t>
            </a:r>
            <a:r>
              <a:rPr lang="en-GB" dirty="0" err="1" smtClean="0">
                <a:cs typeface="Times New Roman" pitchFamily="16" charset="0"/>
              </a:rPr>
              <a:t>di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err="1" smtClean="0">
                <a:cs typeface="Times New Roman" pitchFamily="16" charset="0"/>
              </a:rPr>
              <a:t>dalamnya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err="1" smtClean="0">
                <a:cs typeface="Times New Roman" pitchFamily="16" charset="0"/>
              </a:rPr>
              <a:t>berisi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err="1" smtClean="0">
                <a:cs typeface="Times New Roman" pitchFamily="16" charset="0"/>
              </a:rPr>
              <a:t>anggota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err="1" smtClean="0">
                <a:cs typeface="Times New Roman" pitchFamily="16" charset="0"/>
              </a:rPr>
              <a:t>berupa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err="1" smtClean="0">
                <a:cs typeface="Times New Roman" pitchFamily="16" charset="0"/>
              </a:rPr>
              <a:t>mahasiswa</a:t>
            </a:r>
            <a:r>
              <a:rPr lang="en-GB" dirty="0" smtClean="0">
                <a:cs typeface="Times New Roman" pitchFamily="16" charset="0"/>
              </a:rPr>
              <a:t>. </a:t>
            </a:r>
            <a:r>
              <a:rPr lang="en-GB" dirty="0" err="1" smtClean="0">
                <a:cs typeface="Times New Roman" pitchFamily="16" charset="0"/>
              </a:rPr>
              <a:t>Tiap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err="1" smtClean="0">
                <a:cs typeface="Times New Roman" pitchFamily="16" charset="0"/>
              </a:rPr>
              <a:t>mahasiswa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err="1" smtClean="0">
                <a:cs typeface="Times New Roman" pitchFamily="16" charset="0"/>
              </a:rPr>
              <a:t>berbeda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err="1" smtClean="0">
                <a:cs typeface="Times New Roman" pitchFamily="16" charset="0"/>
              </a:rPr>
              <a:t>satu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err="1" smtClean="0">
                <a:cs typeface="Times New Roman" pitchFamily="16" charset="0"/>
              </a:rPr>
              <a:t>sama</a:t>
            </a:r>
            <a:r>
              <a:rPr lang="en-GB" dirty="0" smtClean="0">
                <a:cs typeface="Times New Roman" pitchFamily="16" charset="0"/>
              </a:rPr>
              <a:t> lain.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BAE5-00D1-4B70-A3D5-4ABB7AC9489F}" type="slidenum">
              <a:rPr lang="en-GB"/>
              <a:pPr/>
              <a:t>2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173868-7FAB-4CD8-9669-426DEB0DEAC9}" type="slidenum">
              <a:rPr lang="en-US" smtClean="0">
                <a:latin typeface="Times New Roman" pitchFamily="16" charset="0"/>
              </a:rPr>
              <a:pPr/>
              <a:t>20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cs typeface="Times New Roman" pitchFamily="16" charset="0"/>
              </a:rPr>
              <a:t>1</a:t>
            </a:r>
            <a:r>
              <a:rPr lang="id-ID" dirty="0" smtClean="0">
                <a:cs typeface="Times New Roman" pitchFamily="16" charset="0"/>
              </a:rPr>
              <a:t>. Irisan</a:t>
            </a:r>
            <a:endParaRPr lang="en-US" dirty="0" smtClean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838200" y="1606550"/>
          <a:ext cx="8075613" cy="496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2" name="Document" r:id="rId4" imgW="8066118" imgH="4972150" progId="Word.Document.8">
                  <p:embed/>
                </p:oleObj>
              </mc:Choice>
              <mc:Fallback>
                <p:oleObj name="Document" r:id="rId4" imgW="8066118" imgH="497215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6550"/>
                        <a:ext cx="8075613" cy="496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 Gabungan</a:t>
            </a:r>
            <a:endParaRPr lang="id-ID" dirty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CD8791-619A-4689-9F1B-5B1984638110}" type="slidenum">
              <a:rPr lang="en-US" smtClean="0">
                <a:latin typeface="Times New Roman" pitchFamily="16" charset="0"/>
              </a:rPr>
              <a:pPr/>
              <a:t>21</a:t>
            </a:fld>
            <a:endParaRPr lang="en-US" smtClean="0">
              <a:latin typeface="Times New Roman" pitchFamily="16" charset="0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763588" y="1196752"/>
          <a:ext cx="7597775" cy="5165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6" name="Document" r:id="rId4" imgW="5478547" imgH="3984067" progId="Word.Document.8">
                  <p:embed/>
                </p:oleObj>
              </mc:Choice>
              <mc:Fallback>
                <p:oleObj name="Document" r:id="rId4" imgW="5478547" imgH="398406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196752"/>
                        <a:ext cx="7597775" cy="5165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 Komplemen</a:t>
            </a:r>
            <a:endParaRPr lang="id-ID" dirty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9F1FD-01EE-4E53-9738-CA178554B0EF}" type="slidenum">
              <a:rPr lang="en-US" smtClean="0">
                <a:latin typeface="Times New Roman" pitchFamily="16" charset="0"/>
              </a:rPr>
              <a:pPr/>
              <a:t>22</a:t>
            </a:fld>
            <a:endParaRPr lang="en-US" smtClean="0">
              <a:latin typeface="Times New Roman" pitchFamily="16" charset="0"/>
            </a:endParaRP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773113" y="980728"/>
          <a:ext cx="8012112" cy="5608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0" name="Document" r:id="rId4" imgW="5772803" imgH="4271102" progId="Word.Document.8">
                  <p:embed/>
                </p:oleObj>
              </mc:Choice>
              <mc:Fallback>
                <p:oleObj name="Document" r:id="rId4" imgW="5772803" imgH="427110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980728"/>
                        <a:ext cx="8012112" cy="5608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6672B5-BC67-4E85-A459-D5A334ABC2DA}" type="slidenum">
              <a:rPr lang="en-US" smtClean="0">
                <a:latin typeface="Times New Roman" pitchFamily="16" charset="0"/>
              </a:rPr>
              <a:pPr/>
              <a:t>23</a:t>
            </a:fld>
            <a:endParaRPr lang="en-US" smtClean="0">
              <a:latin typeface="Times New Roman" pitchFamily="16" charset="0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679450" y="782638"/>
          <a:ext cx="7794625" cy="530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4" name="Document" r:id="rId4" imgW="7783046" imgH="5316734" progId="Word.Document.8">
                  <p:embed/>
                </p:oleObj>
              </mc:Choice>
              <mc:Fallback>
                <p:oleObj name="Document" r:id="rId4" imgW="7783046" imgH="531673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782638"/>
                        <a:ext cx="7794625" cy="530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4. Selisih (difference)</a:t>
            </a:r>
            <a:endParaRPr lang="id-ID" dirty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4656E4-2A94-4F89-853E-DF2D74B53086}" type="slidenum">
              <a:rPr lang="en-US" smtClean="0">
                <a:latin typeface="Times New Roman" pitchFamily="16" charset="0"/>
              </a:rPr>
              <a:pPr/>
              <a:t>24</a:t>
            </a:fld>
            <a:endParaRPr lang="en-US" smtClean="0">
              <a:latin typeface="Times New Roman" pitchFamily="16" charset="0"/>
            </a:endParaRP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838200" y="861144"/>
          <a:ext cx="7881938" cy="566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88" name="Document" r:id="rId4" imgW="6411512" imgH="4624687" progId="Word.Document.8">
                  <p:embed/>
                </p:oleObj>
              </mc:Choice>
              <mc:Fallback>
                <p:oleObj name="Document" r:id="rId4" imgW="6411512" imgH="462468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61144"/>
                        <a:ext cx="7881938" cy="566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5. </a:t>
            </a:r>
            <a:r>
              <a:rPr lang="en-US" dirty="0" smtClean="0"/>
              <a:t>Beda </a:t>
            </a:r>
            <a:r>
              <a:rPr lang="en-US" dirty="0" err="1" smtClean="0"/>
              <a:t>Setangkup</a:t>
            </a:r>
            <a:r>
              <a:rPr lang="en-US" dirty="0" smtClean="0"/>
              <a:t> (</a:t>
            </a:r>
            <a:r>
              <a:rPr lang="en-US" i="1" dirty="0" smtClean="0"/>
              <a:t>Symmetric Difference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D36C36-39E8-436E-97B5-9B7011F5CA22}" type="slidenum">
              <a:rPr lang="en-US" smtClean="0">
                <a:latin typeface="Times New Roman" pitchFamily="16" charset="0"/>
              </a:rPr>
              <a:pPr/>
              <a:t>25</a:t>
            </a:fld>
            <a:endParaRPr lang="en-US" smtClean="0">
              <a:latin typeface="Times New Roman" pitchFamily="16" charset="0"/>
            </a:endParaRP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622300" y="1141413"/>
          <a:ext cx="8332788" cy="482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2" name="Document" r:id="rId4" imgW="6095031" imgH="3539448" progId="Word.Document.8">
                  <p:embed/>
                </p:oleObj>
              </mc:Choice>
              <mc:Fallback>
                <p:oleObj name="Document" r:id="rId4" imgW="6095031" imgH="353944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1141413"/>
                        <a:ext cx="8332788" cy="482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19DCE3-E7DD-42AE-A938-4B6A703D6CA6}" type="slidenum">
              <a:rPr lang="en-US" smtClean="0">
                <a:latin typeface="Times New Roman" pitchFamily="16" charset="0"/>
              </a:rPr>
              <a:pPr/>
              <a:t>26</a:t>
            </a:fld>
            <a:endParaRPr lang="en-US" smtClean="0">
              <a:latin typeface="Times New Roman" pitchFamily="16" charset="0"/>
            </a:endParaRP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330200" y="725488"/>
          <a:ext cx="8351838" cy="545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6" name="Document" r:id="rId4" imgW="5976486" imgH="3914277" progId="Word.Document.8">
                  <p:embed/>
                </p:oleObj>
              </mc:Choice>
              <mc:Fallback>
                <p:oleObj name="Document" r:id="rId4" imgW="5976486" imgH="391427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725488"/>
                        <a:ext cx="8351838" cy="545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Perkalian Kartesian</a:t>
            </a:r>
            <a:endParaRPr lang="id-ID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52798D-66EF-4BD6-BF7E-F9A0965A94B5}" type="slidenum">
              <a:rPr lang="en-US" smtClean="0">
                <a:latin typeface="Times New Roman" pitchFamily="16" charset="0"/>
              </a:rPr>
              <a:pPr/>
              <a:t>27</a:t>
            </a:fld>
            <a:endParaRPr lang="en-US" smtClean="0">
              <a:latin typeface="Times New Roman" pitchFamily="16" charset="0"/>
            </a:endParaRP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687388" y="1141413"/>
          <a:ext cx="8145462" cy="405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4" name="Document" r:id="rId4" imgW="5478547" imgH="2726981" progId="Word.Document.8">
                  <p:embed/>
                </p:oleObj>
              </mc:Choice>
              <mc:Fallback>
                <p:oleObj name="Document" r:id="rId4" imgW="5478547" imgH="272698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141413"/>
                        <a:ext cx="8145462" cy="405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2910FF-2B80-472B-B3D8-1A89B60827F0}" type="slidenum">
              <a:rPr lang="en-US" smtClean="0">
                <a:latin typeface="Times New Roman" pitchFamily="16" charset="0"/>
              </a:rPr>
              <a:pPr/>
              <a:t>28</a:t>
            </a:fld>
            <a:endParaRPr lang="en-US" smtClean="0">
              <a:latin typeface="Times New Roman" pitchFamily="16" charset="0"/>
            </a:endParaRP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641350" y="1141413"/>
          <a:ext cx="7767638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8" name="Document" r:id="rId4" imgW="7831901" imgH="4569957" progId="Word.Document.8">
                  <p:embed/>
                </p:oleObj>
              </mc:Choice>
              <mc:Fallback>
                <p:oleObj name="Document" r:id="rId4" imgW="7831901" imgH="456995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141413"/>
                        <a:ext cx="7767638" cy="451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312D0B-C453-4197-8CFC-64737CA46BE9}" type="slidenum">
              <a:rPr lang="en-US" smtClean="0">
                <a:latin typeface="Times New Roman" pitchFamily="16" charset="0"/>
              </a:rPr>
              <a:pPr/>
              <a:t>29</a:t>
            </a:fld>
            <a:endParaRPr lang="en-US" smtClean="0">
              <a:latin typeface="Times New Roman" pitchFamily="16" charset="0"/>
            </a:endParaRP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481013" y="1065213"/>
          <a:ext cx="8418512" cy="403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6" name="Document" r:id="rId4" imgW="8850674" imgH="4249858" progId="Word.Document.8">
                  <p:embed/>
                </p:oleObj>
              </mc:Choice>
              <mc:Fallback>
                <p:oleObj name="Document" r:id="rId4" imgW="8850674" imgH="424985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1065213"/>
                        <a:ext cx="8418512" cy="403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penyajian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err="1" smtClean="0"/>
              <a:t>Kalimat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Himpunan</a:t>
            </a:r>
            <a:r>
              <a:rPr lang="en-US" dirty="0" smtClean="0"/>
              <a:t> 4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 yang </a:t>
            </a:r>
            <a:r>
              <a:rPr lang="en-US" dirty="0" err="1" smtClean="0"/>
              <a:t>pertama</a:t>
            </a:r>
            <a:endParaRPr lang="en-US" dirty="0" smtClean="0"/>
          </a:p>
          <a:p>
            <a:pPr marL="514350" indent="-514350"/>
            <a:r>
              <a:rPr lang="en-US" dirty="0" err="1" smtClean="0"/>
              <a:t>Enumerasi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A = { 1, 2, 3, 4 }</a:t>
            </a:r>
          </a:p>
          <a:p>
            <a:pPr marL="514350" indent="-514350"/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pembentu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A = { x | 0 &lt;= x &lt;= 4 , x </a:t>
            </a:r>
            <a:r>
              <a:rPr lang="en-US" dirty="0" smtClean="0">
                <a:sym typeface="Symbol"/>
              </a:rPr>
              <a:t> N }</a:t>
            </a:r>
            <a:endParaRPr lang="en-US" dirty="0" smtClean="0"/>
          </a:p>
          <a:p>
            <a:pPr marL="514350" indent="-514350"/>
            <a:r>
              <a:rPr lang="en-US" dirty="0" smtClean="0"/>
              <a:t>Diagram Venn</a:t>
            </a:r>
            <a:endParaRPr lang="en-US" dirty="0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3" y="5072074"/>
            <a:ext cx="2976543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C145E7-9156-411C-A644-660893D4B3AD}" type="slidenum">
              <a:rPr lang="en-US" smtClean="0">
                <a:latin typeface="Times New Roman" pitchFamily="16" charset="0"/>
              </a:rPr>
              <a:pPr/>
              <a:t>30</a:t>
            </a:fld>
            <a:endParaRPr lang="en-US" smtClean="0">
              <a:latin typeface="Times New Roman" pitchFamily="16" charset="0"/>
            </a:endParaRP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696913" y="1055688"/>
          <a:ext cx="7975600" cy="440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0" name="Document" r:id="rId4" imgW="5478547" imgH="3027862" progId="Word.Document.8">
                  <p:embed/>
                </p:oleObj>
              </mc:Choice>
              <mc:Fallback>
                <p:oleObj name="Document" r:id="rId4" imgW="5478547" imgH="302786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1055688"/>
                        <a:ext cx="7975600" cy="440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19E753-B0DB-4CF2-835A-DB15005DCAE4}" type="slidenum">
              <a:rPr lang="en-US" smtClean="0">
                <a:latin typeface="Times New Roman" pitchFamily="16" charset="0"/>
              </a:rPr>
              <a:pPr/>
              <a:t>31</a:t>
            </a:fld>
            <a:endParaRPr lang="en-US" smtClean="0">
              <a:latin typeface="Times New Roman" pitchFamily="16" charset="0"/>
            </a:endParaRPr>
          </a:p>
        </p:txBody>
      </p:sp>
      <p:graphicFrame>
        <p:nvGraphicFramePr>
          <p:cNvPr id="26626" name="Object 5"/>
          <p:cNvGraphicFramePr>
            <a:graphicFrameLocks noChangeAspect="1"/>
          </p:cNvGraphicFramePr>
          <p:nvPr/>
        </p:nvGraphicFramePr>
        <p:xfrm>
          <a:off x="457200" y="1676400"/>
          <a:ext cx="9361488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04" name="Document" r:id="rId4" imgW="8625259" imgH="2799287" progId="Word.Document.8">
                  <p:embed/>
                </p:oleObj>
              </mc:Choice>
              <mc:Fallback>
                <p:oleObj name="Document" r:id="rId4" imgW="8625259" imgH="279928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9361488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6E37D4-2213-4642-8227-E58C68E3BFDD}" type="slidenum">
              <a:rPr lang="en-US" smtClean="0">
                <a:latin typeface="Times New Roman" pitchFamily="16" charset="0"/>
              </a:rPr>
              <a:pPr/>
              <a:t>32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cs typeface="Times New Roman" pitchFamily="16" charset="0"/>
              </a:rPr>
              <a:t>Hukum-hukum Himpunan</a:t>
            </a:r>
            <a:endParaRPr lang="en-US" b="1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Disebut juga sifat-sifat (</a:t>
            </a:r>
            <a:r>
              <a:rPr lang="en-US" sz="2800" i="1" smtClean="0"/>
              <a:t>properties</a:t>
            </a:r>
            <a:r>
              <a:rPr lang="en-US" sz="2800" smtClean="0"/>
              <a:t>) himpunan</a:t>
            </a:r>
          </a:p>
          <a:p>
            <a:pPr eaLnBrk="1" hangingPunct="1"/>
            <a:r>
              <a:rPr lang="en-US" sz="2800" smtClean="0"/>
              <a:t>Disebut juga hukum aljabar himpunan</a:t>
            </a:r>
          </a:p>
          <a:p>
            <a:pPr eaLnBrk="1" hangingPunct="1"/>
            <a:endParaRPr lang="en-US" sz="2800" smtClean="0"/>
          </a:p>
        </p:txBody>
      </p:sp>
      <p:graphicFrame>
        <p:nvGraphicFramePr>
          <p:cNvPr id="29698" name="Object 5"/>
          <p:cNvGraphicFramePr>
            <a:graphicFrameLocks noChangeAspect="1"/>
          </p:cNvGraphicFramePr>
          <p:nvPr/>
        </p:nvGraphicFramePr>
        <p:xfrm>
          <a:off x="1357313" y="3506788"/>
          <a:ext cx="6372225" cy="264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76" name="Document" r:id="rId4" imgW="6563465" imgH="2725339" progId="Word.Document.8">
                  <p:embed/>
                </p:oleObj>
              </mc:Choice>
              <mc:Fallback>
                <p:oleObj name="Document" r:id="rId4" imgW="6563465" imgH="2725339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506788"/>
                        <a:ext cx="6372225" cy="264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496721-286A-44C9-9576-223895738D69}" type="slidenum">
              <a:rPr lang="en-US" smtClean="0">
                <a:latin typeface="Times New Roman" pitchFamily="16" charset="0"/>
              </a:rPr>
              <a:pPr/>
              <a:t>33</a:t>
            </a:fld>
            <a:endParaRPr lang="en-US" smtClean="0">
              <a:latin typeface="Times New Roman" pitchFamily="16" charset="0"/>
            </a:endParaRPr>
          </a:p>
        </p:txBody>
      </p:sp>
      <p:graphicFrame>
        <p:nvGraphicFramePr>
          <p:cNvPr id="30722" name="Object 4"/>
          <p:cNvGraphicFramePr>
            <a:graphicFrameLocks noChangeAspect="1"/>
          </p:cNvGraphicFramePr>
          <p:nvPr/>
        </p:nvGraphicFramePr>
        <p:xfrm>
          <a:off x="990600" y="404813"/>
          <a:ext cx="6456363" cy="630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0" name="Document" r:id="rId4" imgW="5621622" imgH="5490628" progId="Word.Document.8">
                  <p:embed/>
                </p:oleObj>
              </mc:Choice>
              <mc:Fallback>
                <p:oleObj name="Document" r:id="rId4" imgW="5621622" imgH="549062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4813"/>
                        <a:ext cx="6456363" cy="630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FBE861B-47D3-46E9-94B2-85268C047543}" type="slidenum">
              <a:rPr lang="en-GB"/>
              <a:pPr/>
              <a:t>34</a:t>
            </a:fld>
            <a:endParaRPr lang="en-GB"/>
          </a:p>
        </p:txBody>
      </p:sp>
      <p:sp>
        <p:nvSpPr>
          <p:cNvPr id="593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3500"/>
            <a:ext cx="8229600" cy="7032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b="1"/>
              <a:t>Latihan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838200"/>
            <a:ext cx="7696200" cy="4953000"/>
          </a:xfrm>
          <a:ln/>
        </p:spPr>
        <p:txBody>
          <a:bodyPr>
            <a:noAutofit/>
          </a:bodyPr>
          <a:lstStyle/>
          <a:p>
            <a:pPr marL="601663" indent="-601663">
              <a:lnSpc>
                <a:spcPct val="80000"/>
              </a:lnSpc>
              <a:spcBef>
                <a:spcPts val="350"/>
              </a:spcBef>
              <a:buClr>
                <a:srgbClr val="666600"/>
              </a:buClr>
              <a:buSzPct val="75000"/>
              <a:buFont typeface="+mj-lt"/>
              <a:buAutoNum type="arabicPeriod"/>
              <a:tabLst>
                <a:tab pos="898525" algn="l"/>
                <a:tab pos="1812925" algn="l"/>
                <a:tab pos="2727325" algn="l"/>
                <a:tab pos="3641725" algn="l"/>
                <a:tab pos="4556125" algn="l"/>
                <a:tab pos="5470525" algn="l"/>
                <a:tab pos="6384925" algn="l"/>
                <a:tab pos="7299325" algn="l"/>
                <a:tab pos="8213725" algn="l"/>
                <a:tab pos="9128125" algn="l"/>
                <a:tab pos="10042525" algn="l"/>
                <a:tab pos="10045700" algn="l"/>
                <a:tab pos="10502900" algn="l"/>
                <a:tab pos="10506075" algn="l"/>
                <a:tab pos="10509250" algn="l"/>
                <a:tab pos="10512425" algn="l"/>
              </a:tabLst>
            </a:pPr>
            <a:endParaRPr lang="en-GB" sz="1800" dirty="0"/>
          </a:p>
          <a:p>
            <a:pPr marL="601663" indent="-601663">
              <a:lnSpc>
                <a:spcPct val="80000"/>
              </a:lnSpc>
              <a:spcBef>
                <a:spcPts val="350"/>
              </a:spcBef>
              <a:buClr>
                <a:srgbClr val="666600"/>
              </a:buClr>
              <a:buSzPct val="75000"/>
              <a:buFont typeface="+mj-lt"/>
              <a:buAutoNum type="arabicPeriod"/>
              <a:tabLst>
                <a:tab pos="898525" algn="l"/>
                <a:tab pos="1812925" algn="l"/>
                <a:tab pos="2727325" algn="l"/>
                <a:tab pos="3641725" algn="l"/>
                <a:tab pos="4556125" algn="l"/>
                <a:tab pos="5470525" algn="l"/>
                <a:tab pos="6384925" algn="l"/>
                <a:tab pos="7299325" algn="l"/>
                <a:tab pos="8213725" algn="l"/>
                <a:tab pos="9128125" algn="l"/>
                <a:tab pos="10042525" algn="l"/>
                <a:tab pos="10045700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1800" dirty="0" smtClean="0"/>
              <a:t> </a:t>
            </a:r>
            <a:r>
              <a:rPr lang="en-GB" sz="1800" dirty="0" err="1"/>
              <a:t>Untuk</a:t>
            </a:r>
            <a:r>
              <a:rPr lang="en-GB" sz="1800" dirty="0"/>
              <a:t> </a:t>
            </a:r>
            <a:r>
              <a:rPr lang="en-GB" sz="1800" dirty="0" err="1"/>
              <a:t>masing-masing</a:t>
            </a:r>
            <a:r>
              <a:rPr lang="en-GB" sz="1800" dirty="0"/>
              <a:t> </a:t>
            </a:r>
            <a:r>
              <a:rPr lang="en-GB" sz="1800" dirty="0" err="1"/>
              <a:t>himpunan</a:t>
            </a:r>
            <a:r>
              <a:rPr lang="en-GB" sz="1800" dirty="0"/>
              <a:t> </a:t>
            </a:r>
            <a:r>
              <a:rPr lang="en-GB" sz="1800" dirty="0" err="1"/>
              <a:t>berikut</a:t>
            </a:r>
            <a:r>
              <a:rPr lang="en-GB" sz="1800" dirty="0"/>
              <a:t> </a:t>
            </a:r>
            <a:r>
              <a:rPr lang="en-GB" sz="1800" dirty="0" err="1"/>
              <a:t>ini</a:t>
            </a:r>
            <a:r>
              <a:rPr lang="en-GB" sz="1800" dirty="0"/>
              <a:t> </a:t>
            </a:r>
            <a:r>
              <a:rPr lang="en-GB" sz="1800" dirty="0" err="1"/>
              <a:t>tentukan</a:t>
            </a:r>
            <a:r>
              <a:rPr lang="en-GB" sz="1800" dirty="0"/>
              <a:t> </a:t>
            </a:r>
            <a:r>
              <a:rPr lang="en-GB" sz="1800" dirty="0" err="1"/>
              <a:t>apakah</a:t>
            </a:r>
            <a:r>
              <a:rPr lang="en-GB" sz="1800" dirty="0"/>
              <a:t> 2 </a:t>
            </a:r>
            <a:r>
              <a:rPr lang="en-GB" sz="1800" dirty="0" err="1"/>
              <a:t>adalah</a:t>
            </a:r>
            <a:r>
              <a:rPr lang="en-GB" sz="1800" dirty="0"/>
              <a:t> </a:t>
            </a:r>
            <a:r>
              <a:rPr lang="en-GB" sz="1800" dirty="0" err="1"/>
              <a:t>elemen</a:t>
            </a:r>
            <a:r>
              <a:rPr lang="en-GB" sz="1800" dirty="0"/>
              <a:t> </a:t>
            </a:r>
            <a:r>
              <a:rPr lang="en-GB" sz="1800" dirty="0" err="1"/>
              <a:t>himpunan</a:t>
            </a: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/>
              <a:t>a. {2}		b. {{2}} 		c. {2,{2}}	</a:t>
            </a:r>
            <a:br>
              <a:rPr lang="en-GB" sz="1800" dirty="0"/>
            </a:br>
            <a:r>
              <a:rPr lang="en-GB" sz="1800" dirty="0"/>
              <a:t>d. {{2},{{2}}}	e. {{2},{2,{2}}}	</a:t>
            </a:r>
            <a:endParaRPr lang="id-ID" sz="1800" dirty="0" smtClean="0"/>
          </a:p>
          <a:p>
            <a:pPr marL="601663" indent="-601663">
              <a:lnSpc>
                <a:spcPct val="80000"/>
              </a:lnSpc>
              <a:spcBef>
                <a:spcPts val="350"/>
              </a:spcBef>
              <a:buClr>
                <a:srgbClr val="666600"/>
              </a:buClr>
              <a:buSzPct val="75000"/>
              <a:buFont typeface="+mj-lt"/>
              <a:buAutoNum type="arabicPeriod"/>
              <a:tabLst>
                <a:tab pos="898525" algn="l"/>
                <a:tab pos="1812925" algn="l"/>
                <a:tab pos="2727325" algn="l"/>
                <a:tab pos="3641725" algn="l"/>
                <a:tab pos="4556125" algn="l"/>
                <a:tab pos="5470525" algn="l"/>
                <a:tab pos="6384925" algn="l"/>
                <a:tab pos="7299325" algn="l"/>
                <a:tab pos="8213725" algn="l"/>
                <a:tab pos="9128125" algn="l"/>
                <a:tab pos="10042525" algn="l"/>
                <a:tab pos="10045700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1800" dirty="0" err="1" smtClean="0"/>
              <a:t>Untuk</a:t>
            </a:r>
            <a:r>
              <a:rPr lang="en-GB" sz="1800" dirty="0" smtClean="0"/>
              <a:t> </a:t>
            </a:r>
            <a:r>
              <a:rPr lang="en-GB" sz="1800" dirty="0" err="1"/>
              <a:t>masing-masing</a:t>
            </a:r>
            <a:r>
              <a:rPr lang="en-GB" sz="1800" dirty="0"/>
              <a:t> </a:t>
            </a:r>
            <a:r>
              <a:rPr lang="en-GB" sz="1800" dirty="0" err="1"/>
              <a:t>himpunan</a:t>
            </a:r>
            <a:r>
              <a:rPr lang="en-GB" sz="1800" dirty="0"/>
              <a:t> </a:t>
            </a:r>
            <a:r>
              <a:rPr lang="en-GB" sz="1800" dirty="0" err="1"/>
              <a:t>berikut</a:t>
            </a:r>
            <a:r>
              <a:rPr lang="en-GB" sz="1800" dirty="0"/>
              <a:t> </a:t>
            </a:r>
            <a:r>
              <a:rPr lang="en-GB" sz="1800" dirty="0" err="1"/>
              <a:t>ini</a:t>
            </a:r>
            <a:r>
              <a:rPr lang="en-GB" sz="1800" dirty="0"/>
              <a:t> </a:t>
            </a:r>
            <a:r>
              <a:rPr lang="en-GB" sz="1800" dirty="0" err="1"/>
              <a:t>tentukan</a:t>
            </a:r>
            <a:r>
              <a:rPr lang="en-GB" sz="1800" dirty="0"/>
              <a:t> </a:t>
            </a:r>
            <a:r>
              <a:rPr lang="en-GB" sz="1800" dirty="0" err="1"/>
              <a:t>apakah</a:t>
            </a:r>
            <a:r>
              <a:rPr lang="en-GB" sz="1800" dirty="0"/>
              <a:t> {2} </a:t>
            </a:r>
            <a:r>
              <a:rPr lang="en-GB" sz="1800" dirty="0" err="1"/>
              <a:t>adalah</a:t>
            </a:r>
            <a:r>
              <a:rPr lang="en-GB" sz="1800" dirty="0"/>
              <a:t> </a:t>
            </a:r>
            <a:r>
              <a:rPr lang="en-GB" sz="1800" dirty="0" err="1"/>
              <a:t>elemen</a:t>
            </a:r>
            <a:r>
              <a:rPr lang="en-GB" sz="1800" dirty="0"/>
              <a:t> </a:t>
            </a:r>
            <a:r>
              <a:rPr lang="en-GB" sz="1800" dirty="0" err="1"/>
              <a:t>himpunan</a:t>
            </a: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/>
              <a:t>a. {2}		b. {{2}} 		c. {2,{2}}	</a:t>
            </a:r>
            <a:br>
              <a:rPr lang="en-GB" sz="1800" dirty="0"/>
            </a:br>
            <a:r>
              <a:rPr lang="en-GB" sz="1800" dirty="0"/>
              <a:t>d. {{2},{{2}}}	e. {{2},{2,{2}}}	</a:t>
            </a:r>
          </a:p>
          <a:p>
            <a:pPr marL="601663" indent="-601663">
              <a:lnSpc>
                <a:spcPct val="80000"/>
              </a:lnSpc>
              <a:spcBef>
                <a:spcPts val="350"/>
              </a:spcBef>
              <a:buClr>
                <a:srgbClr val="666600"/>
              </a:buClr>
              <a:buSzPct val="75000"/>
              <a:buFont typeface="Verdana" pitchFamily="32" charset="0"/>
              <a:buAutoNum type="arabicPeriod"/>
              <a:tabLst>
                <a:tab pos="898525" algn="l"/>
                <a:tab pos="1812925" algn="l"/>
                <a:tab pos="2727325" algn="l"/>
                <a:tab pos="3641725" algn="l"/>
                <a:tab pos="4556125" algn="l"/>
                <a:tab pos="5470525" algn="l"/>
                <a:tab pos="6384925" algn="l"/>
                <a:tab pos="7299325" algn="l"/>
                <a:tab pos="8213725" algn="l"/>
                <a:tab pos="9128125" algn="l"/>
                <a:tab pos="10042525" algn="l"/>
                <a:tab pos="10045700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1800" dirty="0" err="1"/>
              <a:t>Untuk</a:t>
            </a:r>
            <a:r>
              <a:rPr lang="en-GB" sz="1800" dirty="0"/>
              <a:t> </a:t>
            </a:r>
            <a:r>
              <a:rPr lang="en-GB" sz="1800" dirty="0" err="1"/>
              <a:t>masing-masing</a:t>
            </a:r>
            <a:r>
              <a:rPr lang="en-GB" sz="1800" dirty="0"/>
              <a:t> </a:t>
            </a:r>
            <a:r>
              <a:rPr lang="en-GB" sz="1800" dirty="0" err="1"/>
              <a:t>himpunan</a:t>
            </a:r>
            <a:r>
              <a:rPr lang="en-GB" sz="1800" dirty="0"/>
              <a:t> </a:t>
            </a:r>
            <a:r>
              <a:rPr lang="en-GB" sz="1800" dirty="0" err="1"/>
              <a:t>pada</a:t>
            </a:r>
            <a:r>
              <a:rPr lang="en-GB" sz="1800" dirty="0"/>
              <a:t> </a:t>
            </a:r>
            <a:r>
              <a:rPr lang="en-GB" sz="1800" dirty="0" err="1"/>
              <a:t>latihan</a:t>
            </a:r>
            <a:r>
              <a:rPr lang="en-GB" sz="1800" dirty="0"/>
              <a:t> </a:t>
            </a:r>
            <a:r>
              <a:rPr lang="en-GB" sz="1800" dirty="0" smtClean="0"/>
              <a:t>1,tentukan </a:t>
            </a:r>
            <a:r>
              <a:rPr lang="en-GB" sz="1800" dirty="0" err="1"/>
              <a:t>apakah</a:t>
            </a:r>
            <a:r>
              <a:rPr lang="en-GB" sz="1800" dirty="0"/>
              <a:t> {2} </a:t>
            </a:r>
            <a:r>
              <a:rPr lang="en-GB" sz="1800" dirty="0" err="1"/>
              <a:t>adalah</a:t>
            </a:r>
            <a:r>
              <a:rPr lang="en-GB" sz="1800" dirty="0"/>
              <a:t> </a:t>
            </a:r>
            <a:r>
              <a:rPr lang="en-GB" sz="1800" dirty="0" err="1"/>
              <a:t>elemen</a:t>
            </a:r>
            <a:r>
              <a:rPr lang="en-GB" sz="1800" dirty="0"/>
              <a:t> </a:t>
            </a:r>
            <a:r>
              <a:rPr lang="en-GB" sz="1800" dirty="0" err="1"/>
              <a:t>himpunan</a:t>
            </a:r>
            <a:r>
              <a:rPr lang="en-GB" sz="1800" dirty="0"/>
              <a:t>? </a:t>
            </a:r>
          </a:p>
          <a:p>
            <a:pPr marL="601663" indent="-601663">
              <a:lnSpc>
                <a:spcPct val="80000"/>
              </a:lnSpc>
              <a:spcBef>
                <a:spcPts val="350"/>
              </a:spcBef>
              <a:buClr>
                <a:srgbClr val="666600"/>
              </a:buClr>
              <a:buSzPct val="75000"/>
              <a:buFont typeface="Verdana" pitchFamily="32" charset="0"/>
              <a:buAutoNum type="arabicPeriod"/>
              <a:tabLst>
                <a:tab pos="898525" algn="l"/>
                <a:tab pos="1812925" algn="l"/>
                <a:tab pos="2727325" algn="l"/>
                <a:tab pos="3641725" algn="l"/>
                <a:tab pos="4556125" algn="l"/>
                <a:tab pos="5470525" algn="l"/>
                <a:tab pos="6384925" algn="l"/>
                <a:tab pos="7299325" algn="l"/>
                <a:tab pos="8213725" algn="l"/>
                <a:tab pos="9128125" algn="l"/>
                <a:tab pos="10042525" algn="l"/>
                <a:tab pos="10045700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1800" dirty="0" err="1"/>
              <a:t>Tentukan</a:t>
            </a:r>
            <a:r>
              <a:rPr lang="en-GB" sz="1800" dirty="0"/>
              <a:t> </a:t>
            </a:r>
            <a:r>
              <a:rPr lang="en-GB" sz="1800" dirty="0" err="1"/>
              <a:t>apakah</a:t>
            </a:r>
            <a:r>
              <a:rPr lang="en-GB" sz="1800" dirty="0"/>
              <a:t> </a:t>
            </a:r>
            <a:r>
              <a:rPr lang="en-GB" sz="1800" dirty="0" err="1"/>
              <a:t>pernyataan</a:t>
            </a:r>
            <a:r>
              <a:rPr lang="en-GB" sz="1800" dirty="0"/>
              <a:t> </a:t>
            </a:r>
            <a:r>
              <a:rPr lang="en-GB" sz="1800" dirty="0" err="1"/>
              <a:t>berikut</a:t>
            </a:r>
            <a:r>
              <a:rPr lang="en-GB" sz="1800" dirty="0"/>
              <a:t> </a:t>
            </a:r>
            <a:r>
              <a:rPr lang="en-GB" sz="1800" dirty="0" err="1"/>
              <a:t>ini</a:t>
            </a:r>
            <a:r>
              <a:rPr lang="en-GB" sz="1800" dirty="0"/>
              <a:t> </a:t>
            </a:r>
            <a:r>
              <a:rPr lang="en-GB" sz="1800" dirty="0" err="1"/>
              <a:t>benar</a:t>
            </a:r>
            <a:r>
              <a:rPr lang="en-GB" sz="1800" dirty="0"/>
              <a:t> </a:t>
            </a:r>
            <a:r>
              <a:rPr lang="en-GB" sz="1800" dirty="0" err="1"/>
              <a:t>atau</a:t>
            </a:r>
            <a:r>
              <a:rPr lang="en-GB" sz="1800" dirty="0"/>
              <a:t> </a:t>
            </a:r>
            <a:r>
              <a:rPr lang="en-GB" sz="1800" dirty="0" err="1" smtClean="0"/>
              <a:t>salah</a:t>
            </a:r>
            <a:endParaRPr lang="en-GB" sz="1800" dirty="0" smtClean="0"/>
          </a:p>
          <a:p>
            <a:pPr marL="601663" indent="-601663">
              <a:lnSpc>
                <a:spcPct val="80000"/>
              </a:lnSpc>
              <a:spcBef>
                <a:spcPts val="350"/>
              </a:spcBef>
              <a:buClrTx/>
              <a:buSzPct val="75000"/>
              <a:buNone/>
              <a:tabLst>
                <a:tab pos="898525" algn="l"/>
                <a:tab pos="1812925" algn="l"/>
                <a:tab pos="2727325" algn="l"/>
                <a:tab pos="3641725" algn="l"/>
                <a:tab pos="4556125" algn="l"/>
                <a:tab pos="5470525" algn="l"/>
                <a:tab pos="6384925" algn="l"/>
                <a:tab pos="7299325" algn="l"/>
                <a:tab pos="8213725" algn="l"/>
                <a:tab pos="9128125" algn="l"/>
                <a:tab pos="10042525" algn="l"/>
                <a:tab pos="10045700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1800" dirty="0"/>
              <a:t>	a. x </a:t>
            </a:r>
            <a:r>
              <a:rPr lang="en-GB" sz="1800" dirty="0">
                <a:latin typeface="Symbol" pitchFamily="16" charset="2"/>
              </a:rPr>
              <a:t></a:t>
            </a:r>
            <a:r>
              <a:rPr lang="en-GB" sz="1800" dirty="0"/>
              <a:t> {x}		b. {x} </a:t>
            </a:r>
            <a:r>
              <a:rPr lang="en-GB" sz="1800" dirty="0">
                <a:latin typeface="Symbol" pitchFamily="16" charset="2"/>
              </a:rPr>
              <a:t></a:t>
            </a:r>
            <a:r>
              <a:rPr lang="en-GB" sz="1800" dirty="0"/>
              <a:t> {x} 	</a:t>
            </a:r>
            <a:br>
              <a:rPr lang="en-GB" sz="1800" dirty="0"/>
            </a:br>
            <a:r>
              <a:rPr lang="en-GB" sz="1800" dirty="0"/>
              <a:t>c. {x}</a:t>
            </a:r>
            <a:r>
              <a:rPr lang="en-GB" sz="1800" dirty="0">
                <a:latin typeface="Symbol" pitchFamily="16" charset="2"/>
              </a:rPr>
              <a:t></a:t>
            </a:r>
            <a:r>
              <a:rPr lang="en-GB" sz="1800" dirty="0"/>
              <a:t> {x}		d. {x}</a:t>
            </a:r>
            <a:r>
              <a:rPr lang="en-GB" sz="1800" dirty="0">
                <a:latin typeface="Symbol" pitchFamily="16" charset="2"/>
              </a:rPr>
              <a:t></a:t>
            </a:r>
            <a:r>
              <a:rPr lang="en-GB" sz="1800" dirty="0"/>
              <a:t> {{x}}</a:t>
            </a:r>
          </a:p>
          <a:p>
            <a:pPr marL="601663" indent="-601663">
              <a:lnSpc>
                <a:spcPct val="80000"/>
              </a:lnSpc>
              <a:spcBef>
                <a:spcPts val="350"/>
              </a:spcBef>
              <a:buClrTx/>
              <a:buSzPct val="75000"/>
              <a:buNone/>
              <a:tabLst>
                <a:tab pos="898525" algn="l"/>
                <a:tab pos="1812925" algn="l"/>
                <a:tab pos="2727325" algn="l"/>
                <a:tab pos="3641725" algn="l"/>
                <a:tab pos="4556125" algn="l"/>
                <a:tab pos="5470525" algn="l"/>
                <a:tab pos="6384925" algn="l"/>
                <a:tab pos="7299325" algn="l"/>
                <a:tab pos="8213725" algn="l"/>
                <a:tab pos="9128125" algn="l"/>
                <a:tab pos="10042525" algn="l"/>
                <a:tab pos="10045700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1800" dirty="0"/>
              <a:t>	e. Ø  </a:t>
            </a:r>
            <a:r>
              <a:rPr lang="en-GB" sz="1800" dirty="0">
                <a:latin typeface="Symbol" pitchFamily="16" charset="2"/>
              </a:rPr>
              <a:t></a:t>
            </a:r>
            <a:r>
              <a:rPr lang="en-GB" sz="1800" dirty="0"/>
              <a:t> {x}	f. Ø </a:t>
            </a:r>
            <a:r>
              <a:rPr lang="en-GB" sz="1800" dirty="0">
                <a:latin typeface="Symbol" pitchFamily="16" charset="2"/>
              </a:rPr>
              <a:t></a:t>
            </a:r>
            <a:r>
              <a:rPr lang="en-GB" sz="1800" dirty="0"/>
              <a:t> {</a:t>
            </a:r>
            <a:r>
              <a:rPr lang="en-GB" sz="1800" dirty="0" smtClean="0"/>
              <a:t>x}</a:t>
            </a:r>
          </a:p>
          <a:p>
            <a:pPr marL="601663" indent="-601663">
              <a:lnSpc>
                <a:spcPct val="80000"/>
              </a:lnSpc>
              <a:spcBef>
                <a:spcPts val="350"/>
              </a:spcBef>
              <a:buClrTx/>
              <a:buSzPct val="75000"/>
              <a:buFont typeface="+mj-lt"/>
              <a:buAutoNum type="arabicPeriod" startAt="5"/>
              <a:tabLst>
                <a:tab pos="898525" algn="l"/>
                <a:tab pos="1812925" algn="l"/>
                <a:tab pos="2727325" algn="l"/>
                <a:tab pos="3641725" algn="l"/>
                <a:tab pos="4556125" algn="l"/>
                <a:tab pos="5470525" algn="l"/>
                <a:tab pos="6384925" algn="l"/>
                <a:tab pos="7299325" algn="l"/>
                <a:tab pos="8213725" algn="l"/>
                <a:tab pos="9128125" algn="l"/>
                <a:tab pos="10042525" algn="l"/>
                <a:tab pos="10045700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1800" dirty="0" err="1" smtClean="0"/>
              <a:t>Berapa</a:t>
            </a:r>
            <a:r>
              <a:rPr lang="en-GB" sz="1800" dirty="0" smtClean="0"/>
              <a:t> </a:t>
            </a:r>
            <a:r>
              <a:rPr lang="en-GB" sz="1800" dirty="0" err="1" smtClean="0"/>
              <a:t>kardinalitas</a:t>
            </a:r>
            <a:r>
              <a:rPr lang="en-GB" sz="1800" dirty="0" smtClean="0"/>
              <a:t> </a:t>
            </a:r>
            <a:r>
              <a:rPr lang="en-GB" sz="1800" dirty="0" err="1" smtClean="0"/>
              <a:t>dari</a:t>
            </a:r>
            <a:r>
              <a:rPr lang="en-GB" sz="1800" dirty="0" smtClean="0"/>
              <a:t> </a:t>
            </a:r>
            <a:r>
              <a:rPr lang="en-GB" sz="1800" dirty="0" err="1" smtClean="0"/>
              <a:t>himpunan</a:t>
            </a:r>
            <a:r>
              <a:rPr lang="en-GB" sz="1800" dirty="0" smtClean="0"/>
              <a:t> </a:t>
            </a:r>
            <a:r>
              <a:rPr lang="en-GB" sz="1800" dirty="0" err="1" smtClean="0"/>
              <a:t>berikut</a:t>
            </a:r>
            <a:endParaRPr lang="en-GB" sz="1800" dirty="0" smtClean="0"/>
          </a:p>
          <a:p>
            <a:pPr marL="601663" indent="-601663">
              <a:lnSpc>
                <a:spcPct val="80000"/>
              </a:lnSpc>
              <a:spcBef>
                <a:spcPts val="350"/>
              </a:spcBef>
              <a:buClrTx/>
              <a:buSzPct val="75000"/>
              <a:buNone/>
              <a:tabLst>
                <a:tab pos="898525" algn="l"/>
                <a:tab pos="1812925" algn="l"/>
                <a:tab pos="2727325" algn="l"/>
                <a:tab pos="3641725" algn="l"/>
                <a:tab pos="4556125" algn="l"/>
                <a:tab pos="5470525" algn="l"/>
                <a:tab pos="6384925" algn="l"/>
                <a:tab pos="7299325" algn="l"/>
                <a:tab pos="8213725" algn="l"/>
                <a:tab pos="9128125" algn="l"/>
                <a:tab pos="10042525" algn="l"/>
                <a:tab pos="10045700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1800" dirty="0" smtClean="0"/>
              <a:t>	a. {a}		b. {{a}}		</a:t>
            </a:r>
            <a:br>
              <a:rPr lang="en-GB" sz="1800" dirty="0" smtClean="0"/>
            </a:br>
            <a:r>
              <a:rPr lang="en-GB" sz="1800" dirty="0" smtClean="0"/>
              <a:t>c. {a,{a}}		d. {a,{a},{a,{a}}}</a:t>
            </a:r>
          </a:p>
          <a:p>
            <a:pPr marL="601663" indent="-601663">
              <a:lnSpc>
                <a:spcPct val="80000"/>
              </a:lnSpc>
              <a:spcBef>
                <a:spcPts val="350"/>
              </a:spcBef>
              <a:buClrTx/>
              <a:buSzPct val="75000"/>
              <a:buNone/>
              <a:tabLst>
                <a:tab pos="898525" algn="l"/>
                <a:tab pos="1812925" algn="l"/>
                <a:tab pos="2727325" algn="l"/>
                <a:tab pos="3641725" algn="l"/>
                <a:tab pos="4556125" algn="l"/>
                <a:tab pos="5470525" algn="l"/>
                <a:tab pos="6384925" algn="l"/>
                <a:tab pos="7299325" algn="l"/>
                <a:tab pos="8213725" algn="l"/>
                <a:tab pos="9128125" algn="l"/>
                <a:tab pos="10042525" algn="l"/>
                <a:tab pos="10045700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id-ID" sz="1800" dirty="0" smtClean="0"/>
              <a:t>6. 	</a:t>
            </a:r>
            <a:r>
              <a:rPr lang="en-GB" sz="1800" dirty="0" err="1" smtClean="0"/>
              <a:t>Berapa</a:t>
            </a:r>
            <a:r>
              <a:rPr lang="en-GB" sz="1800" dirty="0" smtClean="0"/>
              <a:t> </a:t>
            </a:r>
            <a:r>
              <a:rPr lang="en-GB" sz="1800" dirty="0" err="1" smtClean="0"/>
              <a:t>kardinalitas</a:t>
            </a:r>
            <a:r>
              <a:rPr lang="en-GB" sz="1800" dirty="0" smtClean="0"/>
              <a:t> </a:t>
            </a:r>
            <a:r>
              <a:rPr lang="en-GB" sz="1800" dirty="0" err="1" smtClean="0"/>
              <a:t>dari</a:t>
            </a:r>
            <a:r>
              <a:rPr lang="en-GB" sz="1800" dirty="0" smtClean="0"/>
              <a:t> </a:t>
            </a:r>
            <a:r>
              <a:rPr lang="en-GB" sz="1800" dirty="0" err="1" smtClean="0"/>
              <a:t>himpunan</a:t>
            </a:r>
            <a:r>
              <a:rPr lang="en-GB" sz="1800" dirty="0" smtClean="0"/>
              <a:t> </a:t>
            </a:r>
            <a:r>
              <a:rPr lang="en-GB" sz="1800" dirty="0" err="1" smtClean="0"/>
              <a:t>berikut</a:t>
            </a:r>
            <a:endParaRPr lang="en-GB" sz="1800" dirty="0" smtClean="0"/>
          </a:p>
          <a:p>
            <a:pPr marL="601663" indent="-601663">
              <a:lnSpc>
                <a:spcPct val="80000"/>
              </a:lnSpc>
              <a:spcBef>
                <a:spcPts val="350"/>
              </a:spcBef>
              <a:buClrTx/>
              <a:buSzPct val="75000"/>
              <a:buNone/>
              <a:tabLst>
                <a:tab pos="898525" algn="l"/>
                <a:tab pos="1812925" algn="l"/>
                <a:tab pos="2727325" algn="l"/>
                <a:tab pos="3641725" algn="l"/>
                <a:tab pos="4556125" algn="l"/>
                <a:tab pos="5470525" algn="l"/>
                <a:tab pos="6384925" algn="l"/>
                <a:tab pos="7299325" algn="l"/>
                <a:tab pos="8213725" algn="l"/>
                <a:tab pos="9128125" algn="l"/>
                <a:tab pos="10042525" algn="l"/>
                <a:tab pos="10045700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1800" dirty="0" smtClean="0"/>
              <a:t>	a.	Ø		b. {Ø}		</a:t>
            </a:r>
            <a:br>
              <a:rPr lang="en-GB" sz="1800" dirty="0" smtClean="0"/>
            </a:br>
            <a:r>
              <a:rPr lang="en-GB" sz="1800" dirty="0" smtClean="0"/>
              <a:t>c. {Ø,{Ø}}		d. {Ø,{Ø},{Ø,{Ø}}}</a:t>
            </a:r>
            <a:endParaRPr lang="en-GB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322EEA-EB30-47A9-B4DD-EB091002AA0B}" type="slidenum">
              <a:rPr lang="en-GB"/>
              <a:pPr/>
              <a:t>35</a:t>
            </a:fld>
            <a:endParaRPr lang="en-GB"/>
          </a:p>
        </p:txBody>
      </p:sp>
      <p:sp>
        <p:nvSpPr>
          <p:cNvPr id="604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6363"/>
            <a:ext cx="8229600" cy="76358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err="1"/>
              <a:t>Latihan</a:t>
            </a:r>
            <a:endParaRPr lang="en-GB" dirty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696200" cy="5029200"/>
          </a:xfrm>
          <a:ln/>
        </p:spPr>
        <p:txBody>
          <a:bodyPr/>
          <a:lstStyle/>
          <a:p>
            <a:pPr marL="334963" indent="-334963">
              <a:spcBef>
                <a:spcPts val="900"/>
              </a:spcBef>
              <a:buSzPct val="75000"/>
              <a:buFont typeface="Times New Roman" pitchFamily="16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err="1"/>
              <a:t>Tentukan</a:t>
            </a:r>
            <a:r>
              <a:rPr lang="en-GB" sz="1800" dirty="0"/>
              <a:t> power set </a:t>
            </a:r>
            <a:r>
              <a:rPr lang="en-GB" sz="1800" dirty="0" err="1"/>
              <a:t>dari</a:t>
            </a:r>
            <a:r>
              <a:rPr lang="en-GB" sz="1800" dirty="0"/>
              <a:t> </a:t>
            </a:r>
            <a:r>
              <a:rPr lang="en-GB" sz="1800" dirty="0" err="1"/>
              <a:t>himpunan</a:t>
            </a:r>
            <a:r>
              <a:rPr lang="en-GB" sz="1800" dirty="0"/>
              <a:t> </a:t>
            </a:r>
            <a:r>
              <a:rPr lang="en-GB" sz="1800" dirty="0" err="1"/>
              <a:t>berikut</a:t>
            </a:r>
            <a:endParaRPr lang="en-GB" sz="1800" dirty="0"/>
          </a:p>
          <a:p>
            <a:pPr marL="334963" indent="-334963">
              <a:spcBef>
                <a:spcPts val="900"/>
              </a:spcBef>
              <a:buClrTx/>
              <a:buSzPct val="75000"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/>
              <a:t>	a. {a}		b. {</a:t>
            </a:r>
            <a:r>
              <a:rPr lang="en-GB" sz="1800" dirty="0" err="1"/>
              <a:t>a,b</a:t>
            </a:r>
            <a:r>
              <a:rPr lang="en-GB" sz="1800" dirty="0"/>
              <a:t>}		c. {Ø,{Ø}}</a:t>
            </a:r>
          </a:p>
          <a:p>
            <a:pPr marL="334963" indent="-334963">
              <a:spcBef>
                <a:spcPts val="900"/>
              </a:spcBef>
              <a:buSzPct val="7500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/>
              <a:t>2. </a:t>
            </a:r>
            <a:r>
              <a:rPr lang="en-GB" sz="1800" dirty="0" err="1"/>
              <a:t>Berapa</a:t>
            </a:r>
            <a:r>
              <a:rPr lang="en-GB" sz="1800" dirty="0"/>
              <a:t> </a:t>
            </a:r>
            <a:r>
              <a:rPr lang="en-GB" sz="1800" dirty="0" err="1"/>
              <a:t>banyak</a:t>
            </a:r>
            <a:r>
              <a:rPr lang="en-GB" sz="1800" dirty="0"/>
              <a:t> </a:t>
            </a:r>
            <a:r>
              <a:rPr lang="en-GB" sz="1800" dirty="0" err="1"/>
              <a:t>elemen</a:t>
            </a:r>
            <a:r>
              <a:rPr lang="en-GB" sz="1800" dirty="0"/>
              <a:t> </a:t>
            </a:r>
            <a:r>
              <a:rPr lang="en-GB" sz="1800" dirty="0" err="1"/>
              <a:t>dari</a:t>
            </a:r>
            <a:r>
              <a:rPr lang="en-GB" sz="1800" dirty="0"/>
              <a:t> </a:t>
            </a:r>
            <a:r>
              <a:rPr lang="en-GB" sz="1800" dirty="0" err="1"/>
              <a:t>masing-masing</a:t>
            </a:r>
            <a:r>
              <a:rPr lang="en-GB" sz="1800" dirty="0"/>
              <a:t> </a:t>
            </a:r>
            <a:r>
              <a:rPr lang="en-GB" sz="1800" dirty="0" err="1"/>
              <a:t>himpunan</a:t>
            </a:r>
            <a:r>
              <a:rPr lang="en-GB" sz="1800" dirty="0"/>
              <a:t> </a:t>
            </a:r>
            <a:r>
              <a:rPr lang="en-GB" sz="1800" dirty="0" err="1"/>
              <a:t>berikut</a:t>
            </a:r>
            <a:r>
              <a:rPr lang="en-GB" sz="1800" dirty="0"/>
              <a:t> ?</a:t>
            </a:r>
            <a:br>
              <a:rPr lang="en-GB" sz="1800" dirty="0"/>
            </a:br>
            <a:r>
              <a:rPr lang="en-GB" sz="1800" dirty="0"/>
              <a:t>a. P({</a:t>
            </a:r>
            <a:r>
              <a:rPr lang="en-GB" sz="1800" dirty="0" err="1"/>
              <a:t>a,b</a:t>
            </a:r>
            <a:r>
              <a:rPr lang="en-GB" sz="1800" dirty="0"/>
              <a:t>,{</a:t>
            </a:r>
            <a:r>
              <a:rPr lang="en-GB" sz="1800" dirty="0" err="1"/>
              <a:t>a,b</a:t>
            </a:r>
            <a:r>
              <a:rPr lang="en-GB" sz="1800" dirty="0"/>
              <a:t>}})	b. P({</a:t>
            </a:r>
            <a:r>
              <a:rPr lang="en-GB" sz="1800" dirty="0" err="1"/>
              <a:t>Ø,a</a:t>
            </a:r>
            <a:r>
              <a:rPr lang="en-GB" sz="1800" dirty="0"/>
              <a:t>,{a},{{a}}})	c. P(P(Ø))‏</a:t>
            </a:r>
          </a:p>
          <a:p>
            <a:pPr marL="334963" indent="-334963">
              <a:spcBef>
                <a:spcPts val="900"/>
              </a:spcBef>
              <a:buSzPct val="7500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/>
              <a:t>3. A={</a:t>
            </a:r>
            <a:r>
              <a:rPr lang="en-GB" sz="1800" dirty="0" err="1"/>
              <a:t>a,b,c</a:t>
            </a:r>
            <a:r>
              <a:rPr lang="en-GB" sz="1800" dirty="0"/>
              <a:t>}, B={</a:t>
            </a:r>
            <a:r>
              <a:rPr lang="en-GB" sz="1800" dirty="0" err="1"/>
              <a:t>x,y</a:t>
            </a:r>
            <a:r>
              <a:rPr lang="en-GB" sz="1800" dirty="0"/>
              <a:t>}, </a:t>
            </a:r>
            <a:r>
              <a:rPr lang="en-GB" sz="1800" dirty="0" err="1"/>
              <a:t>dan</a:t>
            </a:r>
            <a:r>
              <a:rPr lang="en-GB" sz="1800" dirty="0"/>
              <a:t> C={0,1}. </a:t>
            </a:r>
            <a:r>
              <a:rPr lang="en-GB" sz="1800" dirty="0" err="1"/>
              <a:t>Tentukan</a:t>
            </a: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/>
              <a:t>a. A×B×C		b. C×B×A</a:t>
            </a:r>
          </a:p>
          <a:p>
            <a:pPr marL="334963" indent="-334963">
              <a:spcBef>
                <a:spcPts val="900"/>
              </a:spcBef>
              <a:buSzPct val="7500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/>
              <a:t>4. </a:t>
            </a:r>
            <a:r>
              <a:rPr lang="en-GB" sz="1800" dirty="0" err="1"/>
              <a:t>Jika</a:t>
            </a:r>
            <a:r>
              <a:rPr lang="en-GB" sz="1800" dirty="0"/>
              <a:t> A = {1,2,3,4,5} </a:t>
            </a:r>
            <a:r>
              <a:rPr lang="en-GB" sz="1800" dirty="0" err="1"/>
              <a:t>dan</a:t>
            </a:r>
            <a:r>
              <a:rPr lang="en-GB" sz="1800" dirty="0"/>
              <a:t> B = {0,3,6}. </a:t>
            </a:r>
            <a:r>
              <a:rPr lang="en-GB" sz="1800" dirty="0" err="1"/>
              <a:t>Tentukan</a:t>
            </a: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/>
              <a:t>a) A </a:t>
            </a:r>
            <a:r>
              <a:rPr lang="en-GB" sz="1800" dirty="0">
                <a:latin typeface="Symbol" pitchFamily="16" charset="2"/>
              </a:rPr>
              <a:t></a:t>
            </a:r>
            <a:r>
              <a:rPr lang="en-GB" sz="1800" dirty="0"/>
              <a:t> B		</a:t>
            </a:r>
            <a:r>
              <a:rPr lang="en-GB" sz="1800" dirty="0" err="1"/>
              <a:t>b</a:t>
            </a:r>
            <a:r>
              <a:rPr lang="en-GB" sz="1800" dirty="0"/>
              <a:t>) A </a:t>
            </a:r>
            <a:r>
              <a:rPr lang="en-GB" sz="1800" dirty="0">
                <a:latin typeface="Symbol" pitchFamily="16" charset="2"/>
              </a:rPr>
              <a:t></a:t>
            </a:r>
            <a:r>
              <a:rPr lang="en-GB" sz="1800" dirty="0"/>
              <a:t> B		c) A – B		d) B – A</a:t>
            </a:r>
          </a:p>
          <a:p>
            <a:pPr marL="334963" indent="-334963">
              <a:spcBef>
                <a:spcPts val="900"/>
              </a:spcBef>
              <a:buSzPct val="7500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/>
              <a:t>5.Tentukan </a:t>
            </a:r>
            <a:r>
              <a:rPr lang="en-GB" sz="1800" dirty="0" err="1"/>
              <a:t>himpunan</a:t>
            </a:r>
            <a:r>
              <a:rPr lang="en-GB" sz="1800" dirty="0"/>
              <a:t> A </a:t>
            </a:r>
            <a:r>
              <a:rPr lang="en-GB" sz="1800" dirty="0" err="1"/>
              <a:t>dan</a:t>
            </a:r>
            <a:r>
              <a:rPr lang="en-GB" sz="1800" dirty="0"/>
              <a:t> B </a:t>
            </a:r>
            <a:r>
              <a:rPr lang="en-GB" sz="1800" dirty="0" err="1"/>
              <a:t>jika</a:t>
            </a:r>
            <a:r>
              <a:rPr lang="en-GB" sz="1800" dirty="0"/>
              <a:t> A – B = {1,5,7,8), B – A = {2,10}, </a:t>
            </a:r>
            <a:r>
              <a:rPr lang="en-GB" sz="1800" dirty="0" err="1"/>
              <a:t>dan</a:t>
            </a:r>
            <a:r>
              <a:rPr lang="en-GB" sz="1800" dirty="0"/>
              <a:t> A </a:t>
            </a:r>
            <a:r>
              <a:rPr lang="en-GB" sz="1800" dirty="0">
                <a:latin typeface="Symbol" pitchFamily="16" charset="2"/>
              </a:rPr>
              <a:t></a:t>
            </a:r>
            <a:r>
              <a:rPr lang="en-GB" sz="1800" dirty="0"/>
              <a:t> B = {3,6,9</a:t>
            </a:r>
            <a:r>
              <a:rPr lang="en-GB" sz="1800" dirty="0" smtClean="0"/>
              <a:t>}</a:t>
            </a:r>
            <a:endParaRPr lang="en-GB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1 (</a:t>
            </a:r>
            <a:r>
              <a:rPr lang="en-US" dirty="0" err="1" smtClean="0"/>
              <a:t>Olimpiade</a:t>
            </a:r>
            <a:r>
              <a:rPr lang="en-US" dirty="0" smtClean="0"/>
              <a:t> </a:t>
            </a:r>
            <a:r>
              <a:rPr lang="en-US" dirty="0" err="1" smtClean="0"/>
              <a:t>Sains</a:t>
            </a:r>
            <a:r>
              <a:rPr lang="en-US" dirty="0" smtClean="0"/>
              <a:t> SMA)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Diberikan</a:t>
            </a:r>
            <a:r>
              <a:rPr lang="en-US" dirty="0" smtClean="0"/>
              <a:t> segi-100 </a:t>
            </a:r>
            <a:r>
              <a:rPr lang="en-US" dirty="0" err="1" smtClean="0"/>
              <a:t>beraturan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1 </a:t>
            </a:r>
            <a:r>
              <a:rPr lang="en-US" dirty="0" err="1" smtClean="0"/>
              <a:t>satuan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diagonal - diagonal segi-100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i="1" dirty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..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Olimpiade</a:t>
            </a:r>
            <a:r>
              <a:rPr lang="en-US" dirty="0" smtClean="0"/>
              <a:t> SMP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Pernyataan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pernyataan-pernyataan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r>
              <a:rPr lang="en-US" dirty="0" smtClean="0"/>
              <a:t>A. {Ø} ∈ Ø</a:t>
            </a:r>
          </a:p>
          <a:p>
            <a:r>
              <a:rPr lang="en-US" dirty="0" smtClean="0"/>
              <a:t>B. {Ø} ⊆ Ø</a:t>
            </a:r>
          </a:p>
          <a:p>
            <a:r>
              <a:rPr lang="en-US" dirty="0" smtClean="0"/>
              <a:t>C. Ø ⊆ Ø</a:t>
            </a:r>
          </a:p>
          <a:p>
            <a:r>
              <a:rPr lang="en-US" dirty="0" smtClean="0"/>
              <a:t>D. {</a:t>
            </a:r>
            <a:r>
              <a:rPr lang="en-US" dirty="0" err="1" smtClean="0"/>
              <a:t>a,b</a:t>
            </a:r>
            <a:r>
              <a:rPr lang="en-US" dirty="0" smtClean="0"/>
              <a:t>} ∈{a, b, {{</a:t>
            </a:r>
            <a:r>
              <a:rPr lang="en-US" dirty="0" err="1" smtClean="0"/>
              <a:t>a,b</a:t>
            </a:r>
            <a:r>
              <a:rPr lang="en-US" dirty="0" smtClean="0"/>
              <a:t>}}}</a:t>
            </a:r>
          </a:p>
          <a:p>
            <a:r>
              <a:rPr lang="en-US" dirty="0" smtClean="0"/>
              <a:t>E. {</a:t>
            </a:r>
            <a:r>
              <a:rPr lang="en-US" dirty="0" err="1" smtClean="0"/>
              <a:t>a,Ø</a:t>
            </a:r>
            <a:r>
              <a:rPr lang="en-US" dirty="0" smtClean="0"/>
              <a:t>} ⊆ {a, {</a:t>
            </a:r>
            <a:r>
              <a:rPr lang="en-US" dirty="0" err="1" smtClean="0"/>
              <a:t>a,Ø</a:t>
            </a:r>
            <a:r>
              <a:rPr lang="en-US" dirty="0" smtClean="0"/>
              <a:t>}}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SMP </a:t>
            </a:r>
            <a:r>
              <a:rPr lang="en-US" dirty="0" err="1" smtClean="0"/>
              <a:t>juga</a:t>
            </a:r>
            <a:r>
              <a:rPr lang="en-US" dirty="0"/>
              <a:t> </a:t>
            </a:r>
            <a:r>
              <a:rPr lang="en-US" dirty="0" err="1" smtClean="0"/>
              <a:t>nich</a:t>
            </a:r>
            <a:r>
              <a:rPr lang="en-US" dirty="0" smtClean="0"/>
              <a:t>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sembarang</a:t>
            </a:r>
            <a:r>
              <a:rPr lang="en-US" dirty="0" smtClean="0"/>
              <a:t> p </a:t>
            </a:r>
            <a:r>
              <a:rPr lang="en-US" dirty="0" err="1" smtClean="0"/>
              <a:t>bilangan</a:t>
            </a:r>
            <a:r>
              <a:rPr lang="en-US" dirty="0" smtClean="0"/>
              <a:t> prima, </a:t>
            </a:r>
            <a:r>
              <a:rPr lang="en-US" dirty="0" err="1" smtClean="0"/>
              <a:t>misalkan</a:t>
            </a:r>
            <a:r>
              <a:rPr lang="en-US" dirty="0" smtClean="0"/>
              <a:t> h = 14p–4.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….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h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kuadrat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h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kuadrat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 n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14p-4 = n3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Terdapat</a:t>
            </a:r>
            <a:r>
              <a:rPr lang="en-US" dirty="0" smtClean="0"/>
              <a:t> n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14p–4 = n2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olimpiade</a:t>
            </a:r>
            <a:r>
              <a:rPr lang="en-US" dirty="0" smtClean="0"/>
              <a:t> SMP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 </a:t>
            </a:r>
            <a:r>
              <a:rPr lang="en-US" dirty="0" err="1" smtClean="0"/>
              <a:t>Bilangan</a:t>
            </a:r>
            <a:r>
              <a:rPr lang="en-US" dirty="0" smtClean="0"/>
              <a:t> 2012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....</a:t>
            </a:r>
          </a:p>
          <a:p>
            <a:pPr>
              <a:buNone/>
            </a:pPr>
            <a:r>
              <a:rPr lang="en-US" dirty="0" smtClean="0"/>
              <a:t>A. Q</a:t>
            </a:r>
          </a:p>
          <a:p>
            <a:pPr>
              <a:buNone/>
            </a:pPr>
            <a:r>
              <a:rPr lang="en-US" dirty="0" smtClean="0"/>
              <a:t>B. R</a:t>
            </a:r>
          </a:p>
          <a:p>
            <a:pPr>
              <a:buNone/>
            </a:pPr>
            <a:r>
              <a:rPr lang="en-US" dirty="0" smtClean="0"/>
              <a:t>C. S</a:t>
            </a:r>
          </a:p>
          <a:p>
            <a:pPr>
              <a:buNone/>
            </a:pPr>
            <a:r>
              <a:rPr lang="en-US" dirty="0" smtClean="0"/>
              <a:t>D. T</a:t>
            </a:r>
          </a:p>
          <a:p>
            <a:pPr>
              <a:buNone/>
            </a:pPr>
            <a:r>
              <a:rPr lang="en-US" dirty="0" smtClean="0"/>
              <a:t>E. 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971800"/>
            <a:ext cx="5479269" cy="272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Keanggotaan himpunan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6550" indent="-334963">
              <a:lnSpc>
                <a:spcPct val="9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800" i="1" dirty="0" smtClean="0">
                <a:cs typeface="Times New Roman" pitchFamily="16" charset="0"/>
              </a:rPr>
              <a:t>x</a:t>
            </a:r>
            <a:r>
              <a:rPr lang="en-GB" sz="2800" dirty="0" smtClean="0">
                <a:cs typeface="Times New Roman" pitchFamily="16" charset="0"/>
              </a:rPr>
              <a:t> </a:t>
            </a:r>
            <a:r>
              <a:rPr lang="en-GB" sz="2800" dirty="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GB" sz="2800" dirty="0" smtClean="0">
                <a:cs typeface="Times New Roman" pitchFamily="16" charset="0"/>
              </a:rPr>
              <a:t> </a:t>
            </a:r>
            <a:r>
              <a:rPr lang="en-GB" sz="2800" i="1" dirty="0" smtClean="0">
                <a:cs typeface="Times New Roman" pitchFamily="16" charset="0"/>
              </a:rPr>
              <a:t>A</a:t>
            </a:r>
            <a:r>
              <a:rPr lang="en-GB" sz="2800" dirty="0" smtClean="0">
                <a:cs typeface="Times New Roman" pitchFamily="16" charset="0"/>
              </a:rPr>
              <a:t> : </a:t>
            </a:r>
            <a:r>
              <a:rPr lang="en-GB" sz="2800" i="1" dirty="0" smtClean="0">
                <a:cs typeface="Times New Roman" pitchFamily="16" charset="0"/>
              </a:rPr>
              <a:t>x</a:t>
            </a:r>
            <a:r>
              <a:rPr lang="en-GB" sz="2800" dirty="0" smtClean="0">
                <a:cs typeface="Times New Roman" pitchFamily="16" charset="0"/>
              </a:rPr>
              <a:t> </a:t>
            </a:r>
            <a:r>
              <a:rPr lang="en-GB" sz="2800" dirty="0" err="1" smtClean="0">
                <a:cs typeface="Times New Roman" pitchFamily="16" charset="0"/>
              </a:rPr>
              <a:t>merupakan</a:t>
            </a:r>
            <a:r>
              <a:rPr lang="en-GB" sz="2800" dirty="0" smtClean="0">
                <a:cs typeface="Times New Roman" pitchFamily="16" charset="0"/>
              </a:rPr>
              <a:t> </a:t>
            </a:r>
            <a:r>
              <a:rPr lang="en-GB" sz="2800" dirty="0" err="1" smtClean="0">
                <a:cs typeface="Times New Roman" pitchFamily="16" charset="0"/>
              </a:rPr>
              <a:t>anggota</a:t>
            </a:r>
            <a:r>
              <a:rPr lang="en-GB" sz="2800" dirty="0" smtClean="0">
                <a:cs typeface="Times New Roman" pitchFamily="16" charset="0"/>
              </a:rPr>
              <a:t> </a:t>
            </a:r>
            <a:r>
              <a:rPr lang="en-GB" sz="2800" dirty="0" err="1" smtClean="0">
                <a:cs typeface="Times New Roman" pitchFamily="16" charset="0"/>
              </a:rPr>
              <a:t>himpunan</a:t>
            </a:r>
            <a:r>
              <a:rPr lang="en-GB" sz="2800" dirty="0" smtClean="0">
                <a:cs typeface="Times New Roman" pitchFamily="16" charset="0"/>
              </a:rPr>
              <a:t> </a:t>
            </a:r>
            <a:r>
              <a:rPr lang="en-GB" sz="2800" i="1" dirty="0" smtClean="0">
                <a:cs typeface="Times New Roman" pitchFamily="16" charset="0"/>
              </a:rPr>
              <a:t>A</a:t>
            </a:r>
            <a:r>
              <a:rPr lang="en-GB" sz="2800" dirty="0" smtClean="0">
                <a:cs typeface="Times New Roman" pitchFamily="16" charset="0"/>
              </a:rPr>
              <a:t>; </a:t>
            </a:r>
          </a:p>
          <a:p>
            <a:pPr marL="336550" indent="-334963">
              <a:lnSpc>
                <a:spcPct val="9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800" i="1" dirty="0" smtClean="0">
                <a:cs typeface="Times New Roman" pitchFamily="16" charset="0"/>
              </a:rPr>
              <a:t>x</a:t>
            </a:r>
            <a:r>
              <a:rPr lang="en-GB" sz="2800" dirty="0" smtClean="0">
                <a:cs typeface="Times New Roman" pitchFamily="16" charset="0"/>
              </a:rPr>
              <a:t> </a:t>
            </a:r>
            <a:r>
              <a:rPr lang="en-GB" sz="2800" dirty="0" smtClean="0">
                <a:latin typeface="Symbol" pitchFamily="16" charset="2"/>
                <a:cs typeface="Times New Roman" pitchFamily="16" charset="0"/>
              </a:rPr>
              <a:t></a:t>
            </a:r>
            <a:r>
              <a:rPr lang="en-GB" sz="2800" dirty="0" smtClean="0">
                <a:cs typeface="Times New Roman" pitchFamily="16" charset="0"/>
              </a:rPr>
              <a:t> </a:t>
            </a:r>
            <a:r>
              <a:rPr lang="en-GB" sz="2800" i="1" dirty="0" smtClean="0">
                <a:cs typeface="Times New Roman" pitchFamily="16" charset="0"/>
              </a:rPr>
              <a:t>A</a:t>
            </a:r>
            <a:r>
              <a:rPr lang="en-GB" sz="2800" dirty="0" smtClean="0">
                <a:cs typeface="Times New Roman" pitchFamily="16" charset="0"/>
              </a:rPr>
              <a:t> : </a:t>
            </a:r>
            <a:r>
              <a:rPr lang="en-GB" sz="2800" i="1" dirty="0" smtClean="0">
                <a:cs typeface="Times New Roman" pitchFamily="16" charset="0"/>
              </a:rPr>
              <a:t>x</a:t>
            </a:r>
            <a:r>
              <a:rPr lang="en-GB" sz="2800" dirty="0" smtClean="0">
                <a:cs typeface="Times New Roman" pitchFamily="16" charset="0"/>
              </a:rPr>
              <a:t> </a:t>
            </a:r>
            <a:r>
              <a:rPr lang="en-GB" sz="2800" dirty="0" err="1" smtClean="0">
                <a:cs typeface="Times New Roman" pitchFamily="16" charset="0"/>
              </a:rPr>
              <a:t>bukan</a:t>
            </a:r>
            <a:r>
              <a:rPr lang="en-GB" sz="2800" dirty="0" smtClean="0">
                <a:cs typeface="Times New Roman" pitchFamily="16" charset="0"/>
              </a:rPr>
              <a:t> </a:t>
            </a:r>
            <a:r>
              <a:rPr lang="en-GB" sz="2800" dirty="0" err="1" smtClean="0">
                <a:cs typeface="Times New Roman" pitchFamily="16" charset="0"/>
              </a:rPr>
              <a:t>merupakan</a:t>
            </a:r>
            <a:r>
              <a:rPr lang="en-GB" sz="2800" dirty="0" smtClean="0">
                <a:cs typeface="Times New Roman" pitchFamily="16" charset="0"/>
              </a:rPr>
              <a:t> </a:t>
            </a:r>
            <a:r>
              <a:rPr lang="en-GB" sz="2800" dirty="0" err="1" smtClean="0">
                <a:cs typeface="Times New Roman" pitchFamily="16" charset="0"/>
              </a:rPr>
              <a:t>anggota</a:t>
            </a:r>
            <a:r>
              <a:rPr lang="en-GB" sz="2800" dirty="0" smtClean="0">
                <a:cs typeface="Times New Roman" pitchFamily="16" charset="0"/>
              </a:rPr>
              <a:t> </a:t>
            </a:r>
            <a:r>
              <a:rPr lang="en-GB" sz="2800" dirty="0" err="1" smtClean="0">
                <a:cs typeface="Times New Roman" pitchFamily="16" charset="0"/>
              </a:rPr>
              <a:t>himpunan</a:t>
            </a:r>
            <a:r>
              <a:rPr lang="en-GB" sz="2800" dirty="0" smtClean="0">
                <a:cs typeface="Times New Roman" pitchFamily="16" charset="0"/>
              </a:rPr>
              <a:t> </a:t>
            </a:r>
            <a:r>
              <a:rPr lang="en-GB" sz="2800" i="1" dirty="0" smtClean="0">
                <a:cs typeface="Times New Roman" pitchFamily="16" charset="0"/>
              </a:rPr>
              <a:t>A</a:t>
            </a:r>
            <a:r>
              <a:rPr lang="en-GB" sz="2800" dirty="0" smtClean="0">
                <a:cs typeface="Times New Roman" pitchFamily="16" charset="0"/>
              </a:rPr>
              <a:t>.</a:t>
            </a:r>
            <a:endParaRPr lang="id-ID" sz="2800" dirty="0" smtClean="0">
              <a:cs typeface="Times New Roman" pitchFamily="16" charset="0"/>
            </a:endParaRPr>
          </a:p>
          <a:p>
            <a:pPr marL="336550" indent="-334963">
              <a:lnSpc>
                <a:spcPct val="9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2800" dirty="0" smtClean="0">
              <a:cs typeface="Times New Roman" pitchFamily="16" charset="0"/>
            </a:endParaRPr>
          </a:p>
          <a:p>
            <a:pPr marL="336550" indent="-334963">
              <a:lnSpc>
                <a:spcPct val="9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800" dirty="0" smtClean="0">
                <a:cs typeface="Times New Roman" pitchFamily="16" charset="0"/>
              </a:rPr>
              <a:t>Contoh, bila diketahui</a:t>
            </a:r>
          </a:p>
          <a:p>
            <a:pPr marL="336550" indent="-334963">
              <a:lnSpc>
                <a:spcPct val="90000"/>
              </a:lnSpc>
              <a:spcBef>
                <a:spcPts val="500"/>
              </a:spcBef>
              <a:buClr>
                <a:srgbClr val="666600"/>
              </a:buClr>
              <a:buSzPct val="7500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800" i="1" dirty="0" smtClean="0">
                <a:cs typeface="Times New Roman" pitchFamily="16" charset="0"/>
              </a:rPr>
              <a:t>A</a:t>
            </a:r>
            <a:r>
              <a:rPr lang="en-GB" sz="2800" dirty="0" smtClean="0">
                <a:cs typeface="Times New Roman" pitchFamily="16" charset="0"/>
              </a:rPr>
              <a:t> = {1, 2, 3, 4},  </a:t>
            </a:r>
            <a:endParaRPr lang="id-ID" sz="2800" dirty="0" smtClean="0">
              <a:cs typeface="Times New Roman" pitchFamily="16" charset="0"/>
            </a:endParaRPr>
          </a:p>
          <a:p>
            <a:pPr marL="336550" indent="-334963">
              <a:lnSpc>
                <a:spcPct val="90000"/>
              </a:lnSpc>
              <a:spcBef>
                <a:spcPts val="500"/>
              </a:spcBef>
              <a:buClr>
                <a:srgbClr val="666600"/>
              </a:buClr>
              <a:buSzPct val="7500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800" i="1" dirty="0" smtClean="0">
                <a:cs typeface="Times New Roman" pitchFamily="16" charset="0"/>
              </a:rPr>
              <a:t>R</a:t>
            </a:r>
            <a:r>
              <a:rPr lang="en-GB" sz="2800" dirty="0" smtClean="0">
                <a:cs typeface="Times New Roman" pitchFamily="16" charset="0"/>
              </a:rPr>
              <a:t>  = { </a:t>
            </a:r>
            <a:r>
              <a:rPr lang="en-GB" sz="2800" i="1" dirty="0" smtClean="0">
                <a:cs typeface="Times New Roman" pitchFamily="16" charset="0"/>
              </a:rPr>
              <a:t>a</a:t>
            </a:r>
            <a:r>
              <a:rPr lang="en-GB" sz="2800" dirty="0" smtClean="0">
                <a:cs typeface="Times New Roman" pitchFamily="16" charset="0"/>
              </a:rPr>
              <a:t>, </a:t>
            </a:r>
            <a:r>
              <a:rPr lang="en-GB" sz="2800" i="1" dirty="0" smtClean="0">
                <a:cs typeface="Times New Roman" pitchFamily="16" charset="0"/>
              </a:rPr>
              <a:t>b</a:t>
            </a:r>
            <a:r>
              <a:rPr lang="en-GB" sz="2800" dirty="0" smtClean="0">
                <a:cs typeface="Times New Roman" pitchFamily="16" charset="0"/>
              </a:rPr>
              <a:t>, {</a:t>
            </a:r>
            <a:r>
              <a:rPr lang="en-GB" sz="2800" i="1" dirty="0" smtClean="0">
                <a:cs typeface="Times New Roman" pitchFamily="16" charset="0"/>
              </a:rPr>
              <a:t>a</a:t>
            </a:r>
            <a:r>
              <a:rPr lang="en-GB" sz="2800" dirty="0" smtClean="0">
                <a:cs typeface="Times New Roman" pitchFamily="16" charset="0"/>
              </a:rPr>
              <a:t>, </a:t>
            </a:r>
            <a:r>
              <a:rPr lang="en-GB" sz="2800" i="1" dirty="0" smtClean="0">
                <a:cs typeface="Times New Roman" pitchFamily="16" charset="0"/>
              </a:rPr>
              <a:t>b</a:t>
            </a:r>
            <a:r>
              <a:rPr lang="en-GB" sz="2800" dirty="0" smtClean="0">
                <a:cs typeface="Times New Roman" pitchFamily="16" charset="0"/>
              </a:rPr>
              <a:t>, c}, {</a:t>
            </a:r>
            <a:r>
              <a:rPr lang="en-GB" sz="2800" i="1" dirty="0" smtClean="0">
                <a:cs typeface="Times New Roman" pitchFamily="16" charset="0"/>
              </a:rPr>
              <a:t>a</a:t>
            </a:r>
            <a:r>
              <a:rPr lang="en-GB" sz="2800" dirty="0" smtClean="0">
                <a:cs typeface="Times New Roman" pitchFamily="16" charset="0"/>
              </a:rPr>
              <a:t>, </a:t>
            </a:r>
            <a:r>
              <a:rPr lang="en-GB" sz="2800" i="1" dirty="0" smtClean="0">
                <a:cs typeface="Times New Roman" pitchFamily="16" charset="0"/>
              </a:rPr>
              <a:t>c</a:t>
            </a:r>
            <a:r>
              <a:rPr lang="en-GB" sz="2800" dirty="0" smtClean="0">
                <a:cs typeface="Times New Roman" pitchFamily="16" charset="0"/>
              </a:rPr>
              <a:t>} }</a:t>
            </a:r>
            <a:endParaRPr lang="id-ID" sz="2800" dirty="0" smtClean="0">
              <a:cs typeface="Times New Roman" pitchFamily="16" charset="0"/>
            </a:endParaRPr>
          </a:p>
          <a:p>
            <a:pPr marL="336550" indent="-334963">
              <a:lnSpc>
                <a:spcPct val="90000"/>
              </a:lnSpc>
              <a:spcBef>
                <a:spcPts val="500"/>
              </a:spcBef>
              <a:buClr>
                <a:srgbClr val="666600"/>
              </a:buClr>
              <a:buSzPct val="7500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800" dirty="0" smtClean="0">
                <a:cs typeface="Times New Roman" pitchFamily="16" charset="0"/>
              </a:rPr>
              <a:t>Maka</a:t>
            </a:r>
            <a:endParaRPr lang="en-GB" sz="2800" dirty="0" smtClean="0">
              <a:cs typeface="Times New Roman" pitchFamily="16" charset="0"/>
            </a:endParaRPr>
          </a:p>
          <a:p>
            <a:pPr marL="515937" indent="-514350">
              <a:lnSpc>
                <a:spcPct val="90000"/>
              </a:lnSpc>
              <a:spcBef>
                <a:spcPts val="500"/>
              </a:spcBef>
              <a:buSzPct val="75000"/>
              <a:buFont typeface="+mj-lt"/>
              <a:buAutoNum type="arabicParenR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800" dirty="0" smtClean="0">
                <a:cs typeface="Times New Roman" pitchFamily="16" charset="0"/>
              </a:rPr>
              <a:t>3 </a:t>
            </a:r>
            <a:r>
              <a:rPr lang="en-GB" sz="2800" dirty="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GB" sz="2800" dirty="0" smtClean="0">
                <a:cs typeface="Times New Roman" pitchFamily="16" charset="0"/>
              </a:rPr>
              <a:t> </a:t>
            </a:r>
            <a:r>
              <a:rPr lang="en-GB" sz="2800" i="1" dirty="0" smtClean="0">
                <a:cs typeface="Times New Roman" pitchFamily="16" charset="0"/>
              </a:rPr>
              <a:t>A</a:t>
            </a:r>
            <a:endParaRPr lang="id-ID" sz="2800" i="1" dirty="0" smtClean="0">
              <a:cs typeface="Times New Roman" pitchFamily="16" charset="0"/>
            </a:endParaRPr>
          </a:p>
          <a:p>
            <a:pPr marL="515937" indent="-514350">
              <a:lnSpc>
                <a:spcPct val="90000"/>
              </a:lnSpc>
              <a:spcBef>
                <a:spcPts val="500"/>
              </a:spcBef>
              <a:buSzPct val="75000"/>
              <a:buFont typeface="+mj-lt"/>
              <a:buAutoNum type="arabicParenR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800" dirty="0" smtClean="0">
                <a:cs typeface="Times New Roman" pitchFamily="16" charset="0"/>
              </a:rPr>
              <a:t>{</a:t>
            </a:r>
            <a:r>
              <a:rPr lang="en-GB" sz="2800" i="1" dirty="0" smtClean="0">
                <a:cs typeface="Times New Roman" pitchFamily="16" charset="0"/>
              </a:rPr>
              <a:t>a</a:t>
            </a:r>
            <a:r>
              <a:rPr lang="en-GB" sz="2800" dirty="0" smtClean="0">
                <a:cs typeface="Times New Roman" pitchFamily="16" charset="0"/>
              </a:rPr>
              <a:t>, </a:t>
            </a:r>
            <a:r>
              <a:rPr lang="en-GB" sz="2800" i="1" dirty="0" smtClean="0">
                <a:cs typeface="Times New Roman" pitchFamily="16" charset="0"/>
              </a:rPr>
              <a:t>b</a:t>
            </a:r>
            <a:r>
              <a:rPr lang="en-GB" sz="2800" dirty="0" smtClean="0">
                <a:cs typeface="Times New Roman" pitchFamily="16" charset="0"/>
              </a:rPr>
              <a:t>, </a:t>
            </a:r>
            <a:r>
              <a:rPr lang="en-GB" sz="2800" i="1" dirty="0" smtClean="0">
                <a:cs typeface="Times New Roman" pitchFamily="16" charset="0"/>
              </a:rPr>
              <a:t>c</a:t>
            </a:r>
            <a:r>
              <a:rPr lang="en-GB" sz="2800" dirty="0" smtClean="0">
                <a:cs typeface="Times New Roman" pitchFamily="16" charset="0"/>
              </a:rPr>
              <a:t>} </a:t>
            </a:r>
            <a:r>
              <a:rPr lang="en-GB" sz="2800" dirty="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GB" sz="2800" dirty="0" smtClean="0">
                <a:cs typeface="Times New Roman" pitchFamily="16" charset="0"/>
              </a:rPr>
              <a:t> </a:t>
            </a:r>
            <a:r>
              <a:rPr lang="en-GB" sz="2800" i="1" dirty="0" smtClean="0">
                <a:cs typeface="Times New Roman" pitchFamily="16" charset="0"/>
              </a:rPr>
              <a:t>R</a:t>
            </a:r>
            <a:endParaRPr lang="id-ID" sz="2800" i="1" dirty="0" smtClean="0">
              <a:cs typeface="Times New Roman" pitchFamily="16" charset="0"/>
            </a:endParaRPr>
          </a:p>
          <a:p>
            <a:pPr marL="515937" indent="-514350">
              <a:lnSpc>
                <a:spcPct val="90000"/>
              </a:lnSpc>
              <a:spcBef>
                <a:spcPts val="500"/>
              </a:spcBef>
              <a:buSzPct val="75000"/>
              <a:buFont typeface="+mj-lt"/>
              <a:buAutoNum type="arabicParenR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800" i="1" dirty="0" smtClean="0">
                <a:cs typeface="Times New Roman" pitchFamily="16" charset="0"/>
              </a:rPr>
              <a:t>{ a, b } </a:t>
            </a:r>
            <a:r>
              <a:rPr lang="en-GB" sz="2800" dirty="0" smtClean="0">
                <a:latin typeface="Symbol" pitchFamily="16" charset="2"/>
                <a:cs typeface="Times New Roman" pitchFamily="16" charset="0"/>
              </a:rPr>
              <a:t></a:t>
            </a:r>
            <a:r>
              <a:rPr lang="id-ID" sz="2800" dirty="0" smtClean="0">
                <a:latin typeface="Symbol" pitchFamily="16" charset="2"/>
                <a:cs typeface="Times New Roman" pitchFamily="16" charset="0"/>
              </a:rPr>
              <a:t> </a:t>
            </a:r>
            <a:r>
              <a:rPr lang="en-GB" sz="2800" i="1" dirty="0" smtClean="0">
                <a:cs typeface="Times New Roman" pitchFamily="16" charset="0"/>
              </a:rPr>
              <a:t>R</a:t>
            </a:r>
          </a:p>
          <a:p>
            <a:pPr marL="515937" indent="-514350">
              <a:lnSpc>
                <a:spcPct val="90000"/>
              </a:lnSpc>
              <a:spcBef>
                <a:spcPts val="500"/>
              </a:spcBef>
              <a:buSzPct val="75000"/>
              <a:buFont typeface="+mj-lt"/>
              <a:buAutoNum type="arabicParenR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800" i="1" dirty="0" smtClean="0">
                <a:cs typeface="Times New Roman" pitchFamily="16" charset="0"/>
              </a:rPr>
              <a:t>c</a:t>
            </a:r>
            <a:r>
              <a:rPr lang="en-GB" sz="2800" dirty="0" smtClean="0">
                <a:cs typeface="Times New Roman" pitchFamily="16" charset="0"/>
              </a:rPr>
              <a:t> </a:t>
            </a:r>
            <a:r>
              <a:rPr lang="en-GB" sz="2800" dirty="0" smtClean="0">
                <a:latin typeface="Symbol" pitchFamily="16" charset="2"/>
                <a:cs typeface="Times New Roman" pitchFamily="16" charset="0"/>
              </a:rPr>
              <a:t></a:t>
            </a:r>
            <a:r>
              <a:rPr lang="en-GB" sz="2800" dirty="0" smtClean="0">
                <a:cs typeface="Times New Roman" pitchFamily="16" charset="0"/>
              </a:rPr>
              <a:t> </a:t>
            </a:r>
            <a:r>
              <a:rPr lang="en-GB" sz="2800" i="1" dirty="0" smtClean="0">
                <a:cs typeface="Times New Roman" pitchFamily="16" charset="0"/>
              </a:rPr>
              <a:t>R</a:t>
            </a:r>
            <a:r>
              <a:rPr lang="en-GB" sz="2800" dirty="0" smtClean="0">
                <a:cs typeface="Times New Roman" pitchFamily="16" charset="0"/>
              </a:rPr>
              <a:t>	</a:t>
            </a:r>
          </a:p>
          <a:p>
            <a:pPr marL="336550" indent="-334963">
              <a:lnSpc>
                <a:spcPct val="90000"/>
              </a:lnSpc>
              <a:spcBef>
                <a:spcPts val="500"/>
              </a:spcBef>
              <a:buSzPct val="75000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2800" i="1" dirty="0" smtClean="0">
              <a:cs typeface="Times New Roman" pitchFamily="16" charset="0"/>
            </a:endParaRPr>
          </a:p>
          <a:p>
            <a:pPr marL="336550" indent="-334963">
              <a:lnSpc>
                <a:spcPct val="9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2800" dirty="0" smtClean="0">
              <a:cs typeface="Times New Roman" pitchFamily="16" charset="0"/>
            </a:endParaRPr>
          </a:p>
          <a:p>
            <a:pPr marL="336550" indent="-334963">
              <a:lnSpc>
                <a:spcPct val="9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800" dirty="0" smtClean="0">
              <a:cs typeface="Times New Roman" pitchFamily="16" charset="0"/>
            </a:endParaRPr>
          </a:p>
          <a:p>
            <a:pPr>
              <a:buNone/>
            </a:pPr>
            <a:endParaRPr lang="id-ID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SMP </a:t>
            </a:r>
            <a:r>
              <a:rPr lang="en-US" dirty="0" err="1" smtClean="0"/>
              <a:t>juga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Huruf ke-2008 dari pola O,L,I,M,P,I,A,D,E,S,A,I,N,S,O,L,I,M,P,I,A,D,E,S,A,I,N,S, ...  Adalah</a:t>
            </a:r>
          </a:p>
          <a:p>
            <a:pPr>
              <a:buNone/>
            </a:pPr>
            <a:r>
              <a:rPr lang="pt-BR" dirty="0" smtClean="0"/>
              <a:t>a. A</a:t>
            </a:r>
          </a:p>
          <a:p>
            <a:pPr>
              <a:buNone/>
            </a:pPr>
            <a:r>
              <a:rPr lang="pt-BR" dirty="0" smtClean="0"/>
              <a:t>b. D</a:t>
            </a:r>
          </a:p>
          <a:p>
            <a:pPr>
              <a:buNone/>
            </a:pPr>
            <a:r>
              <a:rPr lang="pt-BR" dirty="0" smtClean="0"/>
              <a:t>c. E</a:t>
            </a:r>
          </a:p>
          <a:p>
            <a:pPr>
              <a:buNone/>
            </a:pPr>
            <a:r>
              <a:rPr lang="pt-BR" dirty="0" smtClean="0"/>
              <a:t>d. I</a:t>
            </a:r>
          </a:p>
          <a:p>
            <a:pPr>
              <a:buNone/>
            </a:pPr>
            <a:r>
              <a:rPr lang="pt-BR" dirty="0" smtClean="0"/>
              <a:t>e. M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A = { 1,2,{</a:t>
            </a:r>
            <a:r>
              <a:rPr lang="en-US" dirty="0" err="1" smtClean="0"/>
              <a:t>a,b</a:t>
            </a:r>
            <a:r>
              <a:rPr lang="en-US" dirty="0" smtClean="0"/>
              <a:t>},{{</a:t>
            </a:r>
            <a:r>
              <a:rPr lang="en-US" dirty="0" err="1" smtClean="0"/>
              <a:t>a,c</a:t>
            </a:r>
            <a:r>
              <a:rPr lang="en-US" dirty="0" smtClean="0"/>
              <a:t>}}, {</a:t>
            </a:r>
            <a:r>
              <a:rPr lang="el-GR" dirty="0" smtClean="0"/>
              <a:t>φ}},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{1,2} ∈A 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}∈A 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{</a:t>
            </a:r>
            <a:r>
              <a:rPr lang="en-US" dirty="0" err="1" smtClean="0"/>
              <a:t>a,c</a:t>
            </a:r>
            <a:r>
              <a:rPr lang="en-US" dirty="0" smtClean="0"/>
              <a:t>}∈A </a:t>
            </a:r>
          </a:p>
          <a:p>
            <a:pPr marL="514350" indent="-514350">
              <a:buFont typeface="+mj-lt"/>
              <a:buAutoNum type="alphaLcParenR"/>
            </a:pPr>
            <a:r>
              <a:rPr lang="el-GR" dirty="0" smtClean="0"/>
              <a:t>φ∈</a:t>
            </a:r>
            <a:r>
              <a:rPr lang="en-US" dirty="0" smtClean="0"/>
              <a:t>A 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{</a:t>
            </a:r>
            <a:r>
              <a:rPr lang="el-GR" dirty="0" smtClean="0"/>
              <a:t>φ}∈</a:t>
            </a:r>
            <a:r>
              <a:rPr lang="en-US" dirty="0" smtClean="0"/>
              <a:t>A 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{</a:t>
            </a:r>
            <a:r>
              <a:rPr lang="en-US" dirty="0" err="1" smtClean="0"/>
              <a:t>a,c</a:t>
            </a:r>
            <a:r>
              <a:rPr lang="en-US" dirty="0" smtClean="0"/>
              <a:t>} ⊆ A 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{</a:t>
            </a:r>
            <a:r>
              <a:rPr lang="el-GR" dirty="0" smtClean="0"/>
              <a:t>φ}⊆ </a:t>
            </a:r>
            <a:r>
              <a:rPr lang="en-US" dirty="0" smtClean="0"/>
              <a:t>A 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}⊆ A 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{1,2,3}⊆ 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jika</a:t>
            </a:r>
            <a:r>
              <a:rPr lang="en-US" dirty="0" smtClean="0"/>
              <a:t> A = { 1,2,{</a:t>
            </a:r>
            <a:r>
              <a:rPr lang="en-US" dirty="0" err="1" smtClean="0"/>
              <a:t>a,b</a:t>
            </a:r>
            <a:r>
              <a:rPr lang="en-US" dirty="0" smtClean="0"/>
              <a:t>},{{</a:t>
            </a:r>
            <a:r>
              <a:rPr lang="en-US" dirty="0" err="1" smtClean="0"/>
              <a:t>a,c</a:t>
            </a:r>
            <a:r>
              <a:rPr lang="en-US" dirty="0" smtClean="0"/>
              <a:t>}}, { </a:t>
            </a:r>
            <a:r>
              <a:rPr lang="el-GR" dirty="0" smtClean="0"/>
              <a:t>φ</a:t>
            </a:r>
            <a:r>
              <a:rPr lang="en-US" dirty="0"/>
              <a:t> </a:t>
            </a:r>
            <a:r>
              <a:rPr lang="el-GR" dirty="0" smtClean="0"/>
              <a:t>}}, </a:t>
            </a:r>
            <a:r>
              <a:rPr lang="en-US" dirty="0" err="1" smtClean="0"/>
              <a:t>dan</a:t>
            </a:r>
            <a:r>
              <a:rPr lang="en-US" dirty="0" smtClean="0"/>
              <a:t> B = {a,{a},b,{b},c,{</a:t>
            </a:r>
            <a:r>
              <a:rPr lang="en-US" dirty="0" err="1" smtClean="0"/>
              <a:t>a,b</a:t>
            </a:r>
            <a:r>
              <a:rPr lang="en-US" dirty="0" smtClean="0"/>
              <a:t>}}.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 </a:t>
            </a:r>
            <a:r>
              <a:rPr lang="en-US" dirty="0" err="1" smtClean="0"/>
              <a:t>berikut</a:t>
            </a:r>
            <a:r>
              <a:rPr lang="en-US" dirty="0" smtClean="0"/>
              <a:t>: 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 - </a:t>
            </a:r>
            <a:r>
              <a:rPr lang="el-GR" dirty="0" smtClean="0"/>
              <a:t>φ</a:t>
            </a:r>
          </a:p>
          <a:p>
            <a:pPr marL="514350" indent="-514350">
              <a:buFont typeface="+mj-lt"/>
              <a:buAutoNum type="alphaLcParenR"/>
            </a:pPr>
            <a:r>
              <a:rPr lang="el-GR" dirty="0" smtClean="0"/>
              <a:t> </a:t>
            </a:r>
            <a:r>
              <a:rPr lang="en-US" dirty="0" smtClean="0"/>
              <a:t>A-{</a:t>
            </a:r>
            <a:r>
              <a:rPr lang="el-GR" dirty="0" smtClean="0"/>
              <a:t>φ} 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 ⊕ B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 P (A  ∩ B) 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Kardinal</a:t>
            </a:r>
            <a:r>
              <a:rPr lang="en-US" dirty="0" smtClean="0"/>
              <a:t> (A ∩ B) 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(A-B)∩ (B-A)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Diketahui</a:t>
            </a:r>
            <a:r>
              <a:rPr lang="en-US" dirty="0" smtClean="0"/>
              <a:t> ;</a:t>
            </a:r>
          </a:p>
          <a:p>
            <a:pPr>
              <a:buNone/>
            </a:pPr>
            <a:r>
              <a:rPr lang="en-US" dirty="0" smtClean="0"/>
              <a:t>A = {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 }</a:t>
            </a:r>
          </a:p>
          <a:p>
            <a:pPr>
              <a:buNone/>
            </a:pPr>
            <a:r>
              <a:rPr lang="en-US" dirty="0" smtClean="0"/>
              <a:t>B = {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9 }</a:t>
            </a:r>
          </a:p>
          <a:p>
            <a:pPr>
              <a:buNone/>
            </a:pPr>
            <a:r>
              <a:rPr lang="en-US" dirty="0" smtClean="0"/>
              <a:t>C = { </a:t>
            </a:r>
            <a:r>
              <a:rPr lang="en-US" dirty="0" err="1" smtClean="0"/>
              <a:t>bilangan</a:t>
            </a:r>
            <a:r>
              <a:rPr lang="en-US" dirty="0" smtClean="0"/>
              <a:t> prima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13 }</a:t>
            </a:r>
          </a:p>
          <a:p>
            <a:pPr>
              <a:buNone/>
            </a:pPr>
            <a:r>
              <a:rPr lang="en-US" dirty="0" smtClean="0"/>
              <a:t>D = {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lampu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lintas</a:t>
            </a: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err="1" smtClean="0"/>
              <a:t>Himpunan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ekuivalen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....</a:t>
            </a:r>
          </a:p>
          <a:p>
            <a:pPr>
              <a:buNone/>
            </a:pPr>
            <a:r>
              <a:rPr lang="en-US" dirty="0" smtClean="0"/>
              <a:t>a.    A </a:t>
            </a:r>
            <a:r>
              <a:rPr lang="en-US" dirty="0" err="1" smtClean="0"/>
              <a:t>dengan</a:t>
            </a:r>
            <a:r>
              <a:rPr lang="en-US" dirty="0" smtClean="0"/>
              <a:t> B          c.  A </a:t>
            </a:r>
            <a:r>
              <a:rPr lang="en-US" dirty="0" err="1" smtClean="0"/>
              <a:t>dengan</a:t>
            </a:r>
            <a:r>
              <a:rPr lang="en-US" dirty="0" smtClean="0"/>
              <a:t> C</a:t>
            </a:r>
          </a:p>
          <a:p>
            <a:pPr>
              <a:buNone/>
            </a:pPr>
            <a:r>
              <a:rPr lang="en-US" dirty="0" smtClean="0"/>
              <a:t>c.    C </a:t>
            </a:r>
            <a:r>
              <a:rPr lang="en-US" dirty="0" err="1" smtClean="0"/>
              <a:t>dengan</a:t>
            </a:r>
            <a:r>
              <a:rPr lang="en-US" dirty="0" smtClean="0"/>
              <a:t> D          </a:t>
            </a:r>
            <a:r>
              <a:rPr lang="en-US" dirty="0" err="1" smtClean="0"/>
              <a:t>d</a:t>
            </a:r>
            <a:r>
              <a:rPr lang="en-US" dirty="0" smtClean="0"/>
              <a:t>.  B </a:t>
            </a:r>
            <a:r>
              <a:rPr lang="en-US" dirty="0" err="1" smtClean="0"/>
              <a:t>dengan</a:t>
            </a:r>
            <a:r>
              <a:rPr lang="en-US" dirty="0" smtClean="0"/>
              <a:t> 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25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antaranya</a:t>
            </a:r>
            <a:r>
              <a:rPr lang="en-US" dirty="0" smtClean="0"/>
              <a:t> </a:t>
            </a:r>
            <a:r>
              <a:rPr lang="en-US" dirty="0" err="1" smtClean="0"/>
              <a:t>senang</a:t>
            </a:r>
            <a:r>
              <a:rPr lang="en-US" dirty="0" smtClean="0"/>
              <a:t> basket, 35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senang</a:t>
            </a:r>
            <a:r>
              <a:rPr lang="en-US" dirty="0" smtClean="0"/>
              <a:t> </a:t>
            </a:r>
            <a:r>
              <a:rPr lang="en-US" dirty="0" err="1" smtClean="0"/>
              <a:t>volli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15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senang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r>
              <a:rPr lang="en-US" dirty="0" smtClean="0"/>
              <a:t>.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.....</a:t>
            </a:r>
          </a:p>
          <a:p>
            <a:pPr>
              <a:buNone/>
            </a:pPr>
            <a:r>
              <a:rPr lang="en-US" dirty="0" smtClean="0"/>
              <a:t>    a.  42 </a:t>
            </a:r>
            <a:r>
              <a:rPr lang="en-US" dirty="0" err="1" smtClean="0"/>
              <a:t>orang</a:t>
            </a:r>
            <a:r>
              <a:rPr lang="en-US" dirty="0" smtClean="0"/>
              <a:t>                         b.  45 </a:t>
            </a:r>
            <a:r>
              <a:rPr lang="en-US" dirty="0" err="1" smtClean="0"/>
              <a:t>orang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   c.  60 </a:t>
            </a:r>
            <a:r>
              <a:rPr lang="en-US" dirty="0" err="1" smtClean="0"/>
              <a:t>orang</a:t>
            </a:r>
            <a:r>
              <a:rPr lang="en-US" dirty="0" smtClean="0"/>
              <a:t>                         d.  75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Olimpiade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SD </a:t>
            </a:r>
            <a:r>
              <a:rPr lang="en-US" dirty="0" err="1" smtClean="0"/>
              <a:t>tahun</a:t>
            </a:r>
            <a:r>
              <a:rPr lang="en-US" dirty="0" smtClean="0"/>
              <a:t> 2007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Rata-rata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26 </a:t>
            </a:r>
            <a:r>
              <a:rPr lang="en-US" dirty="0" err="1"/>
              <a:t>tahun</a:t>
            </a:r>
            <a:r>
              <a:rPr lang="en-US" dirty="0"/>
              <a:t>.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30 </a:t>
            </a:r>
            <a:r>
              <a:rPr lang="en-US" dirty="0" err="1"/>
              <a:t>tahun</a:t>
            </a:r>
            <a:r>
              <a:rPr lang="en-US" dirty="0"/>
              <a:t>.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terendah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wanita–wanita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... 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Olimpiade</a:t>
            </a:r>
            <a:r>
              <a:rPr lang="en-US" dirty="0" smtClean="0"/>
              <a:t> SD </a:t>
            </a:r>
            <a:r>
              <a:rPr lang="en-US" dirty="0" err="1" smtClean="0"/>
              <a:t>tahun</a:t>
            </a:r>
            <a:r>
              <a:rPr lang="en-US" dirty="0" smtClean="0"/>
              <a:t> 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Sepuluh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VI </a:t>
            </a:r>
            <a:r>
              <a:rPr lang="en-US" dirty="0" err="1" smtClean="0"/>
              <a:t>berangkat</a:t>
            </a:r>
            <a:r>
              <a:rPr lang="en-US" dirty="0" smtClean="0"/>
              <a:t> </a:t>
            </a:r>
            <a:r>
              <a:rPr lang="en-US" dirty="0" err="1" smtClean="0"/>
              <a:t>berkemah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bekal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9 </a:t>
            </a:r>
            <a:r>
              <a:rPr lang="en-US" dirty="0" err="1" smtClean="0"/>
              <a:t>hari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perjalanan</a:t>
            </a:r>
            <a:r>
              <a:rPr lang="en-US" dirty="0" smtClean="0"/>
              <a:t>, 5 </a:t>
            </a:r>
            <a:r>
              <a:rPr lang="en-US" dirty="0" err="1" smtClean="0"/>
              <a:t>anak</a:t>
            </a:r>
            <a:r>
              <a:rPr lang="en-US" dirty="0" smtClean="0"/>
              <a:t> lain </a:t>
            </a:r>
            <a:r>
              <a:rPr lang="en-US" dirty="0" err="1" smtClean="0"/>
              <a:t>bergabung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ikut</a:t>
            </a:r>
            <a:r>
              <a:rPr lang="en-US" dirty="0" smtClean="0"/>
              <a:t> </a:t>
            </a:r>
            <a:r>
              <a:rPr lang="en-US" dirty="0" err="1" smtClean="0"/>
              <a:t>berkemah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bekal</a:t>
            </a:r>
            <a:r>
              <a:rPr lang="en-US" dirty="0" smtClean="0"/>
              <a:t>. </a:t>
            </a:r>
            <a:r>
              <a:rPr lang="en-US" dirty="0" err="1" smtClean="0"/>
              <a:t>Bekal</a:t>
            </a:r>
            <a:r>
              <a:rPr lang="en-US" dirty="0" smtClean="0"/>
              <a:t> </a:t>
            </a:r>
            <a:r>
              <a:rPr lang="en-US" dirty="0" err="1" smtClean="0"/>
              <a:t>semula</a:t>
            </a:r>
            <a:r>
              <a:rPr lang="en-US" dirty="0" smtClean="0"/>
              <a:t> yang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bawa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… </a:t>
            </a:r>
            <a:r>
              <a:rPr lang="en-US" dirty="0" err="1" smtClean="0"/>
              <a:t>hari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7CE468-8387-44A3-A115-6889A5E3B7F0}" type="slidenum">
              <a:rPr lang="en-US" smtClean="0">
                <a:latin typeface="Times New Roman" pitchFamily="16" charset="0"/>
              </a:rPr>
              <a:pPr/>
              <a:t>47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cs typeface="Times New Roman" pitchFamily="16" charset="0"/>
              </a:rPr>
              <a:t>Prinsip Inklusi-Eksklusi</a:t>
            </a:r>
            <a:endParaRPr lang="en-US" smtClean="0">
              <a:cs typeface="Times New Roman" pitchFamily="16" charset="0"/>
            </a:endParaRPr>
          </a:p>
        </p:txBody>
      </p:sp>
      <p:graphicFrame>
        <p:nvGraphicFramePr>
          <p:cNvPr id="36866" name="Object 4"/>
          <p:cNvGraphicFramePr>
            <a:graphicFrameLocks noChangeAspect="1"/>
          </p:cNvGraphicFramePr>
          <p:nvPr/>
        </p:nvGraphicFramePr>
        <p:xfrm>
          <a:off x="612775" y="2535238"/>
          <a:ext cx="7870825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4" name="Document" r:id="rId4" imgW="5478547" imgH="1686299" progId="Word.Document.8">
                  <p:embed/>
                </p:oleObj>
              </mc:Choice>
              <mc:Fallback>
                <p:oleObj name="Document" r:id="rId4" imgW="5478547" imgH="168629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535238"/>
                        <a:ext cx="7870825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E0E59D-0AEE-49CE-AAE2-8D401D547A94}" type="slidenum">
              <a:rPr lang="en-US" smtClean="0">
                <a:latin typeface="Times New Roman" pitchFamily="16" charset="0"/>
              </a:rPr>
              <a:pPr/>
              <a:t>48</a:t>
            </a:fld>
            <a:endParaRPr lang="en-US" smtClean="0">
              <a:latin typeface="Times New Roman" pitchFamily="16" charset="0"/>
            </a:endParaRPr>
          </a:p>
        </p:txBody>
      </p:sp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617538" y="695325"/>
          <a:ext cx="7908925" cy="616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68" name="Document" r:id="rId4" imgW="6849411" imgH="5353100" progId="Word.Document.8">
                  <p:embed/>
                </p:oleObj>
              </mc:Choice>
              <mc:Fallback>
                <p:oleObj name="Document" r:id="rId4" imgW="6849411" imgH="53531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695325"/>
                        <a:ext cx="7908925" cy="616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69ECCD-8BE1-46E1-9FEC-6107C606FC28}" type="slidenum">
              <a:rPr lang="en-US" smtClean="0">
                <a:latin typeface="Times New Roman" pitchFamily="16" charset="0"/>
              </a:rPr>
              <a:pPr/>
              <a:t>49</a:t>
            </a:fld>
            <a:endParaRPr lang="en-US" smtClean="0">
              <a:latin typeface="Times New Roman" pitchFamily="16" charset="0"/>
            </a:endParaRPr>
          </a:p>
        </p:txBody>
      </p:sp>
      <p:graphicFrame>
        <p:nvGraphicFramePr>
          <p:cNvPr id="38914" name="Object 4"/>
          <p:cNvGraphicFramePr>
            <a:graphicFrameLocks noChangeAspect="1"/>
          </p:cNvGraphicFramePr>
          <p:nvPr/>
        </p:nvGraphicFramePr>
        <p:xfrm>
          <a:off x="536575" y="1122363"/>
          <a:ext cx="8032750" cy="489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2" name="Document" r:id="rId4" imgW="5478547" imgH="3338808" progId="Word.Document.8">
                  <p:embed/>
                </p:oleObj>
              </mc:Choice>
              <mc:Fallback>
                <p:oleObj name="Document" r:id="rId4" imgW="5478547" imgH="333880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122363"/>
                        <a:ext cx="8032750" cy="489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Latihan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08006"/>
          </a:xfrm>
        </p:spPr>
        <p:txBody>
          <a:bodyPr>
            <a:normAutofit fontScale="92500" lnSpcReduction="20000"/>
          </a:bodyPr>
          <a:lstStyle/>
          <a:p>
            <a:pPr marL="336550" indent="-334963">
              <a:spcBef>
                <a:spcPts val="600"/>
              </a:spcBef>
              <a:buClrTx/>
              <a:buSzPct val="75000"/>
              <a:buFontTx/>
              <a:buNone/>
              <a:tabLst>
                <a:tab pos="336550" algn="l"/>
                <a:tab pos="900113" algn="l"/>
                <a:tab pos="1814513" algn="l"/>
                <a:tab pos="2728913" algn="l"/>
                <a:tab pos="3643313" algn="l"/>
                <a:tab pos="4557713" algn="l"/>
                <a:tab pos="5472113" algn="l"/>
                <a:tab pos="6386513" algn="l"/>
                <a:tab pos="7300913" algn="l"/>
                <a:tab pos="8215313" algn="l"/>
                <a:tab pos="9129713" algn="l"/>
                <a:tab pos="10044113" algn="l"/>
                <a:tab pos="10047288" algn="l"/>
                <a:tab pos="10504488" algn="l"/>
                <a:tab pos="10507663" algn="l"/>
                <a:tab pos="10510838" algn="l"/>
                <a:tab pos="10514013" algn="l"/>
              </a:tabLst>
            </a:pPr>
            <a:r>
              <a:rPr lang="en-GB" dirty="0" err="1" smtClean="0">
                <a:cs typeface="Times New Roman" pitchFamily="16" charset="0"/>
              </a:rPr>
              <a:t>Bila</a:t>
            </a:r>
            <a:r>
              <a:rPr lang="en-GB" dirty="0" smtClean="0">
                <a:cs typeface="Times New Roman" pitchFamily="16" charset="0"/>
              </a:rPr>
              <a:t> 	</a:t>
            </a:r>
            <a:endParaRPr lang="id-ID" dirty="0" smtClean="0">
              <a:cs typeface="Times New Roman" pitchFamily="16" charset="0"/>
            </a:endParaRPr>
          </a:p>
          <a:p>
            <a:pPr marL="336550" indent="-334963">
              <a:spcBef>
                <a:spcPts val="600"/>
              </a:spcBef>
              <a:buClrTx/>
              <a:buSzPct val="75000"/>
              <a:buFontTx/>
              <a:buNone/>
              <a:tabLst>
                <a:tab pos="336550" algn="l"/>
                <a:tab pos="900113" algn="l"/>
                <a:tab pos="1814513" algn="l"/>
                <a:tab pos="2728913" algn="l"/>
                <a:tab pos="3643313" algn="l"/>
                <a:tab pos="4557713" algn="l"/>
                <a:tab pos="5472113" algn="l"/>
                <a:tab pos="6386513" algn="l"/>
                <a:tab pos="7300913" algn="l"/>
                <a:tab pos="8215313" algn="l"/>
                <a:tab pos="9129713" algn="l"/>
                <a:tab pos="10044113" algn="l"/>
                <a:tab pos="10047288" algn="l"/>
                <a:tab pos="10504488" algn="l"/>
                <a:tab pos="10507663" algn="l"/>
                <a:tab pos="10510838" algn="l"/>
                <a:tab pos="10514013" algn="l"/>
              </a:tabLst>
            </a:pPr>
            <a:r>
              <a:rPr lang="id-ID" i="1" dirty="0" smtClean="0">
                <a:cs typeface="Times New Roman" pitchFamily="16" charset="0"/>
              </a:rPr>
              <a:t>	</a:t>
            </a:r>
            <a:r>
              <a:rPr lang="en-GB" i="1" dirty="0" smtClean="0">
                <a:cs typeface="Times New Roman" pitchFamily="16" charset="0"/>
              </a:rPr>
              <a:t>P</a:t>
            </a:r>
            <a:r>
              <a:rPr lang="en-GB" baseline="-30000" dirty="0" smtClean="0">
                <a:cs typeface="Times New Roman" pitchFamily="16" charset="0"/>
              </a:rPr>
              <a:t>1</a:t>
            </a:r>
            <a:r>
              <a:rPr lang="en-GB" dirty="0" smtClean="0">
                <a:cs typeface="Times New Roman" pitchFamily="16" charset="0"/>
              </a:rPr>
              <a:t> = {</a:t>
            </a:r>
            <a:r>
              <a:rPr lang="en-GB" i="1" dirty="0" smtClean="0">
                <a:cs typeface="Times New Roman" pitchFamily="16" charset="0"/>
              </a:rPr>
              <a:t>a</a:t>
            </a:r>
            <a:r>
              <a:rPr lang="en-GB" dirty="0" smtClean="0">
                <a:cs typeface="Times New Roman" pitchFamily="16" charset="0"/>
              </a:rPr>
              <a:t>, </a:t>
            </a:r>
            <a:r>
              <a:rPr lang="en-GB" i="1" dirty="0" smtClean="0">
                <a:cs typeface="Times New Roman" pitchFamily="16" charset="0"/>
              </a:rPr>
              <a:t>b</a:t>
            </a:r>
            <a:r>
              <a:rPr lang="en-GB" dirty="0" smtClean="0">
                <a:cs typeface="Times New Roman" pitchFamily="16" charset="0"/>
              </a:rPr>
              <a:t>}, </a:t>
            </a:r>
          </a:p>
          <a:p>
            <a:pPr marL="336550" indent="-334963">
              <a:spcBef>
                <a:spcPts val="600"/>
              </a:spcBef>
              <a:buClrTx/>
              <a:buSzPct val="75000"/>
              <a:buFontTx/>
              <a:buNone/>
              <a:tabLst>
                <a:tab pos="336550" algn="l"/>
                <a:tab pos="900113" algn="l"/>
                <a:tab pos="1814513" algn="l"/>
                <a:tab pos="2728913" algn="l"/>
                <a:tab pos="3643313" algn="l"/>
                <a:tab pos="4557713" algn="l"/>
                <a:tab pos="5472113" algn="l"/>
                <a:tab pos="6386513" algn="l"/>
                <a:tab pos="7300913" algn="l"/>
                <a:tab pos="8215313" algn="l"/>
                <a:tab pos="9129713" algn="l"/>
                <a:tab pos="10044113" algn="l"/>
                <a:tab pos="10047288" algn="l"/>
                <a:tab pos="10504488" algn="l"/>
                <a:tab pos="10507663" algn="l"/>
                <a:tab pos="10510838" algn="l"/>
                <a:tab pos="10514013" algn="l"/>
              </a:tabLst>
            </a:pPr>
            <a:r>
              <a:rPr lang="en-GB" dirty="0" smtClean="0">
                <a:cs typeface="Times New Roman" pitchFamily="16" charset="0"/>
              </a:rPr>
              <a:t>	</a:t>
            </a:r>
            <a:r>
              <a:rPr lang="en-GB" i="1" dirty="0" smtClean="0">
                <a:cs typeface="Times New Roman" pitchFamily="16" charset="0"/>
              </a:rPr>
              <a:t>P</a:t>
            </a:r>
            <a:r>
              <a:rPr lang="en-GB" baseline="-30000" dirty="0" smtClean="0">
                <a:cs typeface="Times New Roman" pitchFamily="16" charset="0"/>
              </a:rPr>
              <a:t>2</a:t>
            </a:r>
            <a:r>
              <a:rPr lang="en-GB" dirty="0" smtClean="0">
                <a:cs typeface="Times New Roman" pitchFamily="16" charset="0"/>
              </a:rPr>
              <a:t> = { {</a:t>
            </a:r>
            <a:r>
              <a:rPr lang="en-GB" i="1" dirty="0" smtClean="0">
                <a:cs typeface="Times New Roman" pitchFamily="16" charset="0"/>
              </a:rPr>
              <a:t>a</a:t>
            </a:r>
            <a:r>
              <a:rPr lang="en-GB" dirty="0" smtClean="0">
                <a:cs typeface="Times New Roman" pitchFamily="16" charset="0"/>
              </a:rPr>
              <a:t>, </a:t>
            </a:r>
            <a:r>
              <a:rPr lang="en-GB" i="1" dirty="0" smtClean="0">
                <a:cs typeface="Times New Roman" pitchFamily="16" charset="0"/>
              </a:rPr>
              <a:t>b</a:t>
            </a:r>
            <a:r>
              <a:rPr lang="en-GB" dirty="0" smtClean="0">
                <a:cs typeface="Times New Roman" pitchFamily="16" charset="0"/>
              </a:rPr>
              <a:t>} }, </a:t>
            </a:r>
          </a:p>
          <a:p>
            <a:pPr marL="336550" indent="-334963">
              <a:spcBef>
                <a:spcPts val="600"/>
              </a:spcBef>
              <a:buClrTx/>
              <a:buSzPct val="75000"/>
              <a:buFontTx/>
              <a:buNone/>
              <a:tabLst>
                <a:tab pos="336550" algn="l"/>
                <a:tab pos="900113" algn="l"/>
                <a:tab pos="1814513" algn="l"/>
                <a:tab pos="2728913" algn="l"/>
                <a:tab pos="3643313" algn="l"/>
                <a:tab pos="4557713" algn="l"/>
                <a:tab pos="5472113" algn="l"/>
                <a:tab pos="6386513" algn="l"/>
                <a:tab pos="7300913" algn="l"/>
                <a:tab pos="8215313" algn="l"/>
                <a:tab pos="9129713" algn="l"/>
                <a:tab pos="10044113" algn="l"/>
                <a:tab pos="10047288" algn="l"/>
                <a:tab pos="10504488" algn="l"/>
                <a:tab pos="10507663" algn="l"/>
                <a:tab pos="10510838" algn="l"/>
                <a:tab pos="10514013" algn="l"/>
              </a:tabLst>
            </a:pPr>
            <a:r>
              <a:rPr lang="en-GB" dirty="0" smtClean="0">
                <a:cs typeface="Times New Roman" pitchFamily="16" charset="0"/>
              </a:rPr>
              <a:t>	</a:t>
            </a:r>
            <a:r>
              <a:rPr lang="en-GB" i="1" dirty="0" smtClean="0">
                <a:cs typeface="Times New Roman" pitchFamily="16" charset="0"/>
              </a:rPr>
              <a:t>P</a:t>
            </a:r>
            <a:r>
              <a:rPr lang="en-GB" baseline="-30000" dirty="0" smtClean="0">
                <a:cs typeface="Times New Roman" pitchFamily="16" charset="0"/>
              </a:rPr>
              <a:t>3</a:t>
            </a:r>
            <a:r>
              <a:rPr lang="en-GB" dirty="0" smtClean="0">
                <a:cs typeface="Times New Roman" pitchFamily="16" charset="0"/>
              </a:rPr>
              <a:t> = {{{</a:t>
            </a:r>
            <a:r>
              <a:rPr lang="en-GB" i="1" dirty="0" smtClean="0">
                <a:cs typeface="Times New Roman" pitchFamily="16" charset="0"/>
              </a:rPr>
              <a:t>a</a:t>
            </a:r>
            <a:r>
              <a:rPr lang="en-GB" dirty="0" smtClean="0">
                <a:cs typeface="Times New Roman" pitchFamily="16" charset="0"/>
              </a:rPr>
              <a:t>, </a:t>
            </a:r>
            <a:r>
              <a:rPr lang="en-GB" i="1" dirty="0" smtClean="0">
                <a:cs typeface="Times New Roman" pitchFamily="16" charset="0"/>
              </a:rPr>
              <a:t>b</a:t>
            </a:r>
            <a:r>
              <a:rPr lang="en-GB" dirty="0" smtClean="0">
                <a:cs typeface="Times New Roman" pitchFamily="16" charset="0"/>
              </a:rPr>
              <a:t>}}}, </a:t>
            </a:r>
          </a:p>
          <a:p>
            <a:pPr marL="336550" indent="-334963">
              <a:spcBef>
                <a:spcPts val="600"/>
              </a:spcBef>
              <a:buClrTx/>
              <a:buSzPct val="75000"/>
              <a:buFontTx/>
              <a:buNone/>
              <a:tabLst>
                <a:tab pos="336550" algn="l"/>
                <a:tab pos="900113" algn="l"/>
                <a:tab pos="1814513" algn="l"/>
                <a:tab pos="2728913" algn="l"/>
                <a:tab pos="3643313" algn="l"/>
                <a:tab pos="4557713" algn="l"/>
                <a:tab pos="5472113" algn="l"/>
                <a:tab pos="6386513" algn="l"/>
                <a:tab pos="7300913" algn="l"/>
                <a:tab pos="8215313" algn="l"/>
                <a:tab pos="9129713" algn="l"/>
                <a:tab pos="10044113" algn="l"/>
                <a:tab pos="10047288" algn="l"/>
                <a:tab pos="10504488" algn="l"/>
                <a:tab pos="10507663" algn="l"/>
                <a:tab pos="10510838" algn="l"/>
                <a:tab pos="10514013" algn="l"/>
              </a:tabLst>
            </a:pPr>
            <a:r>
              <a:rPr lang="en-GB" dirty="0" err="1" smtClean="0">
                <a:cs typeface="Times New Roman" pitchFamily="16" charset="0"/>
              </a:rPr>
              <a:t>Maka</a:t>
            </a:r>
            <a:r>
              <a:rPr lang="id-ID" dirty="0" smtClean="0">
                <a:cs typeface="Times New Roman" pitchFamily="16" charset="0"/>
              </a:rPr>
              <a:t> benar atau salahkan pernyataan berikut ?</a:t>
            </a:r>
            <a:endParaRPr lang="en-GB" dirty="0" smtClean="0">
              <a:cs typeface="Times New Roman" pitchFamily="16" charset="0"/>
            </a:endParaRPr>
          </a:p>
          <a:p>
            <a:pPr marL="515937" indent="-514350">
              <a:spcBef>
                <a:spcPts val="600"/>
              </a:spcBef>
              <a:buClrTx/>
              <a:buSzPct val="75000"/>
              <a:buFont typeface="+mj-lt"/>
              <a:buAutoNum type="arabicParenR"/>
              <a:tabLst>
                <a:tab pos="336550" algn="l"/>
                <a:tab pos="900113" algn="l"/>
                <a:tab pos="1814513" algn="l"/>
                <a:tab pos="2728913" algn="l"/>
                <a:tab pos="3643313" algn="l"/>
                <a:tab pos="4557713" algn="l"/>
                <a:tab pos="5472113" algn="l"/>
                <a:tab pos="6386513" algn="l"/>
                <a:tab pos="7300913" algn="l"/>
                <a:tab pos="8215313" algn="l"/>
                <a:tab pos="9129713" algn="l"/>
                <a:tab pos="10044113" algn="l"/>
                <a:tab pos="10047288" algn="l"/>
                <a:tab pos="10504488" algn="l"/>
                <a:tab pos="10507663" algn="l"/>
                <a:tab pos="10510838" algn="l"/>
                <a:tab pos="10514013" algn="l"/>
              </a:tabLst>
            </a:pPr>
            <a:r>
              <a:rPr lang="en-GB" i="1" dirty="0" smtClean="0">
                <a:cs typeface="Times New Roman" pitchFamily="16" charset="0"/>
              </a:rPr>
              <a:t>a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i="1" dirty="0" smtClean="0">
                <a:cs typeface="Times New Roman" pitchFamily="16" charset="0"/>
              </a:rPr>
              <a:t>P</a:t>
            </a:r>
            <a:r>
              <a:rPr lang="en-GB" baseline="-30000" dirty="0" smtClean="0">
                <a:cs typeface="Times New Roman" pitchFamily="16" charset="0"/>
              </a:rPr>
              <a:t>1</a:t>
            </a:r>
          </a:p>
          <a:p>
            <a:pPr marL="515937" indent="-514350">
              <a:spcBef>
                <a:spcPts val="600"/>
              </a:spcBef>
              <a:buClrTx/>
              <a:buSzPct val="75000"/>
              <a:buFont typeface="+mj-lt"/>
              <a:buAutoNum type="arabicParenR"/>
              <a:tabLst>
                <a:tab pos="336550" algn="l"/>
                <a:tab pos="900113" algn="l"/>
                <a:tab pos="1814513" algn="l"/>
                <a:tab pos="2728913" algn="l"/>
                <a:tab pos="3643313" algn="l"/>
                <a:tab pos="4557713" algn="l"/>
                <a:tab pos="5472113" algn="l"/>
                <a:tab pos="6386513" algn="l"/>
                <a:tab pos="7300913" algn="l"/>
                <a:tab pos="8215313" algn="l"/>
                <a:tab pos="9129713" algn="l"/>
                <a:tab pos="10044113" algn="l"/>
                <a:tab pos="10047288" algn="l"/>
                <a:tab pos="10504488" algn="l"/>
                <a:tab pos="10507663" algn="l"/>
                <a:tab pos="10510838" algn="l"/>
                <a:tab pos="10514013" algn="l"/>
              </a:tabLst>
            </a:pPr>
            <a:r>
              <a:rPr lang="en-GB" i="1" dirty="0" smtClean="0">
                <a:cs typeface="Times New Roman" pitchFamily="16" charset="0"/>
              </a:rPr>
              <a:t>a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i="1" dirty="0" smtClean="0">
                <a:cs typeface="Times New Roman" pitchFamily="16" charset="0"/>
              </a:rPr>
              <a:t>P</a:t>
            </a:r>
            <a:r>
              <a:rPr lang="en-GB" baseline="-30000" dirty="0" smtClean="0">
                <a:cs typeface="Times New Roman" pitchFamily="16" charset="0"/>
              </a:rPr>
              <a:t>2</a:t>
            </a:r>
          </a:p>
          <a:p>
            <a:pPr marL="515937" indent="-514350">
              <a:spcBef>
                <a:spcPts val="600"/>
              </a:spcBef>
              <a:buClrTx/>
              <a:buSzPct val="75000"/>
              <a:buFont typeface="+mj-lt"/>
              <a:buAutoNum type="arabicParenR"/>
              <a:tabLst>
                <a:tab pos="336550" algn="l"/>
                <a:tab pos="900113" algn="l"/>
                <a:tab pos="1814513" algn="l"/>
                <a:tab pos="2728913" algn="l"/>
                <a:tab pos="3643313" algn="l"/>
                <a:tab pos="4557713" algn="l"/>
                <a:tab pos="5472113" algn="l"/>
                <a:tab pos="6386513" algn="l"/>
                <a:tab pos="7300913" algn="l"/>
                <a:tab pos="8215313" algn="l"/>
                <a:tab pos="9129713" algn="l"/>
                <a:tab pos="10044113" algn="l"/>
                <a:tab pos="10047288" algn="l"/>
                <a:tab pos="10504488" algn="l"/>
                <a:tab pos="10507663" algn="l"/>
                <a:tab pos="10510838" algn="l"/>
                <a:tab pos="10514013" algn="l"/>
              </a:tabLst>
            </a:pPr>
            <a:r>
              <a:rPr lang="en-GB" i="1" dirty="0" smtClean="0">
                <a:cs typeface="Times New Roman" pitchFamily="16" charset="0"/>
              </a:rPr>
              <a:t>P</a:t>
            </a:r>
            <a:r>
              <a:rPr lang="en-GB" baseline="-30000" dirty="0" smtClean="0">
                <a:cs typeface="Times New Roman" pitchFamily="16" charset="0"/>
              </a:rPr>
              <a:t>1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i="1" dirty="0" smtClean="0">
                <a:cs typeface="Times New Roman" pitchFamily="16" charset="0"/>
              </a:rPr>
              <a:t>P</a:t>
            </a:r>
            <a:r>
              <a:rPr lang="en-GB" baseline="-30000" dirty="0" smtClean="0">
                <a:cs typeface="Times New Roman" pitchFamily="16" charset="0"/>
              </a:rPr>
              <a:t>2</a:t>
            </a:r>
          </a:p>
          <a:p>
            <a:pPr marL="515937" indent="-514350">
              <a:spcBef>
                <a:spcPts val="600"/>
              </a:spcBef>
              <a:buClrTx/>
              <a:buSzPct val="75000"/>
              <a:buFont typeface="+mj-lt"/>
              <a:buAutoNum type="arabicParenR"/>
              <a:tabLst>
                <a:tab pos="336550" algn="l"/>
                <a:tab pos="900113" algn="l"/>
                <a:tab pos="1814513" algn="l"/>
                <a:tab pos="2728913" algn="l"/>
                <a:tab pos="3643313" algn="l"/>
                <a:tab pos="4557713" algn="l"/>
                <a:tab pos="5472113" algn="l"/>
                <a:tab pos="6386513" algn="l"/>
                <a:tab pos="7300913" algn="l"/>
                <a:tab pos="8215313" algn="l"/>
                <a:tab pos="9129713" algn="l"/>
                <a:tab pos="10044113" algn="l"/>
                <a:tab pos="10047288" algn="l"/>
                <a:tab pos="10504488" algn="l"/>
                <a:tab pos="10507663" algn="l"/>
                <a:tab pos="10510838" algn="l"/>
                <a:tab pos="10514013" algn="l"/>
              </a:tabLst>
            </a:pPr>
            <a:r>
              <a:rPr lang="en-GB" i="1" dirty="0" smtClean="0">
                <a:cs typeface="Times New Roman" pitchFamily="16" charset="0"/>
              </a:rPr>
              <a:t>P</a:t>
            </a:r>
            <a:r>
              <a:rPr lang="en-GB" baseline="-30000" dirty="0" smtClean="0">
                <a:cs typeface="Times New Roman" pitchFamily="16" charset="0"/>
              </a:rPr>
              <a:t>1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i="1" dirty="0" smtClean="0">
                <a:cs typeface="Times New Roman" pitchFamily="16" charset="0"/>
              </a:rPr>
              <a:t>P</a:t>
            </a:r>
            <a:r>
              <a:rPr lang="en-GB" baseline="-30000" dirty="0" smtClean="0">
                <a:cs typeface="Times New Roman" pitchFamily="16" charset="0"/>
              </a:rPr>
              <a:t>3</a:t>
            </a:r>
          </a:p>
          <a:p>
            <a:pPr marL="515937" indent="-514350">
              <a:buClrTx/>
              <a:buSzPct val="75000"/>
              <a:buFont typeface="+mj-lt"/>
              <a:buAutoNum type="arabicParenR"/>
              <a:tabLst>
                <a:tab pos="336550" algn="l"/>
                <a:tab pos="900113" algn="l"/>
                <a:tab pos="1814513" algn="l"/>
                <a:tab pos="2728913" algn="l"/>
                <a:tab pos="3643313" algn="l"/>
                <a:tab pos="4557713" algn="l"/>
                <a:tab pos="5472113" algn="l"/>
                <a:tab pos="6386513" algn="l"/>
                <a:tab pos="7300913" algn="l"/>
                <a:tab pos="8215313" algn="l"/>
                <a:tab pos="9129713" algn="l"/>
                <a:tab pos="10044113" algn="l"/>
                <a:tab pos="10047288" algn="l"/>
                <a:tab pos="10504488" algn="l"/>
                <a:tab pos="10507663" algn="l"/>
                <a:tab pos="10510838" algn="l"/>
                <a:tab pos="10514013" algn="l"/>
              </a:tabLst>
            </a:pPr>
            <a:r>
              <a:rPr lang="en-GB" i="1" dirty="0" smtClean="0">
                <a:cs typeface="Times New Roman" pitchFamily="16" charset="0"/>
              </a:rPr>
              <a:t>P</a:t>
            </a:r>
            <a:r>
              <a:rPr lang="en-GB" baseline="-30000" dirty="0" smtClean="0">
                <a:cs typeface="Times New Roman" pitchFamily="16" charset="0"/>
              </a:rPr>
              <a:t>2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dirty="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GB" dirty="0" smtClean="0">
                <a:cs typeface="Times New Roman" pitchFamily="16" charset="0"/>
              </a:rPr>
              <a:t> </a:t>
            </a:r>
            <a:r>
              <a:rPr lang="en-GB" i="1" dirty="0" smtClean="0">
                <a:cs typeface="Times New Roman" pitchFamily="16" charset="0"/>
              </a:rPr>
              <a:t>P</a:t>
            </a:r>
            <a:r>
              <a:rPr lang="en-GB" baseline="-30000" dirty="0" smtClean="0">
                <a:cs typeface="Times New Roman" pitchFamily="16" charset="0"/>
              </a:rPr>
              <a:t>3</a:t>
            </a:r>
            <a:r>
              <a:rPr lang="en-GB" dirty="0" smtClean="0">
                <a:cs typeface="Times New Roman" pitchFamily="16" charset="0"/>
              </a:rPr>
              <a:t>		</a:t>
            </a:r>
            <a:endParaRPr lang="id-ID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5DE1F6-7080-46A5-ADF1-3820F17A3BD6}" type="slidenum">
              <a:rPr lang="en-US" smtClean="0">
                <a:latin typeface="Times New Roman" pitchFamily="16" charset="0"/>
              </a:rPr>
              <a:pPr/>
              <a:t>50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smtClean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Latihan: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itchFamily="16" charset="0"/>
              </a:rPr>
              <a:t>	Di antara bilangan bulat antara 101 – 600 (termasuk 101 dan 600 itu sendiri), berapa banyak bilangan yang tidak habis dibagi oleh 4 atau 5 namun tidak keduanya?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BD260F-5DD0-451C-8E6B-D491F834029E}" type="slidenum">
              <a:rPr lang="en-US" smtClean="0">
                <a:latin typeface="Times New Roman" pitchFamily="16" charset="0"/>
              </a:rPr>
              <a:pPr/>
              <a:t>51</a:t>
            </a:fld>
            <a:endParaRPr lang="en-US" smtClean="0">
              <a:latin typeface="Times New Roman" pitchFamily="16" charset="0"/>
            </a:endParaRPr>
          </a:p>
        </p:txBody>
      </p:sp>
      <p:graphicFrame>
        <p:nvGraphicFramePr>
          <p:cNvPr id="39938" name="Object 5"/>
          <p:cNvGraphicFramePr>
            <a:graphicFrameLocks noChangeAspect="1"/>
          </p:cNvGraphicFramePr>
          <p:nvPr/>
        </p:nvGraphicFramePr>
        <p:xfrm>
          <a:off x="830263" y="838200"/>
          <a:ext cx="7908925" cy="576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16" name="Document" r:id="rId4" imgW="5543973" imgH="4038707" progId="Word.Document.8">
                  <p:embed/>
                </p:oleObj>
              </mc:Choice>
              <mc:Fallback>
                <p:oleObj name="Document" r:id="rId4" imgW="5543973" imgH="403870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838200"/>
                        <a:ext cx="7908925" cy="576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810E68-AB38-47A9-BDC3-5F59C65DC958}" type="slidenum">
              <a:rPr lang="en-US" smtClean="0">
                <a:latin typeface="Times New Roman" pitchFamily="16" charset="0"/>
              </a:rPr>
              <a:pPr/>
              <a:t>52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cs typeface="Times New Roman" pitchFamily="16" charset="0"/>
              </a:rPr>
              <a:t>Partisi</a:t>
            </a:r>
            <a:endParaRPr lang="en-US" smtClean="0">
              <a:cs typeface="Times New Roman" pitchFamily="16" charset="0"/>
            </a:endParaRPr>
          </a:p>
        </p:txBody>
      </p:sp>
      <p:graphicFrame>
        <p:nvGraphicFramePr>
          <p:cNvPr id="40962" name="Object 4"/>
          <p:cNvGraphicFramePr>
            <a:graphicFrameLocks noChangeAspect="1"/>
          </p:cNvGraphicFramePr>
          <p:nvPr/>
        </p:nvGraphicFramePr>
        <p:xfrm>
          <a:off x="763588" y="1905000"/>
          <a:ext cx="8126412" cy="343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0" name="Document" r:id="rId4" imgW="5654258" imgH="2396239" progId="Word.Document.8">
                  <p:embed/>
                </p:oleObj>
              </mc:Choice>
              <mc:Fallback>
                <p:oleObj name="Document" r:id="rId4" imgW="5654258" imgH="239623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905000"/>
                        <a:ext cx="8126412" cy="343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>
              <a:buFontTx/>
              <a:buNone/>
            </a:pPr>
            <a:r>
              <a:rPr lang="id-ID" dirty="0" smtClean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Kuis</a:t>
            </a:r>
            <a:r>
              <a:rPr lang="en-US" dirty="0" smtClean="0"/>
              <a:t>) </a:t>
            </a:r>
            <a:r>
              <a:rPr lang="en-US" dirty="0" err="1" smtClean="0"/>
              <a:t>Hitunglah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1 </a:t>
            </a:r>
            <a:r>
              <a:rPr lang="en-US" dirty="0" err="1" smtClean="0"/>
              <a:t>sampai</a:t>
            </a:r>
            <a:r>
              <a:rPr lang="en-US" dirty="0" smtClean="0"/>
              <a:t> 2000 yang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7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9.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55D45B-15F1-4C1B-83C4-73FC5B79B797}" type="slidenum">
              <a:rPr lang="en-US" smtClean="0">
                <a:latin typeface="Times New Roman" pitchFamily="16" charset="0"/>
              </a:rPr>
              <a:pPr/>
              <a:t>53</a:t>
            </a:fld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sz="2800" b="1" smtClean="0"/>
              <a:t>Jawaban</a:t>
            </a:r>
            <a:r>
              <a:rPr lang="en-US" sz="2800" smtClean="0"/>
              <a:t>: Banyak bilangan tersebut adalah banyak bilangan yang habis dibagi 2 dan 7 dikurangi banyak bilangan yang habis dibagi 2,7, dan 9.</a:t>
            </a:r>
          </a:p>
          <a:p>
            <a:pPr>
              <a:buFontTx/>
              <a:buNone/>
            </a:pPr>
            <a:r>
              <a:rPr lang="en-US" sz="2800" smtClean="0"/>
              <a:t>	</a:t>
            </a:r>
          </a:p>
          <a:p>
            <a:pPr>
              <a:buFontTx/>
              <a:buNone/>
            </a:pPr>
            <a:r>
              <a:rPr lang="en-US" sz="2800" smtClean="0"/>
              <a:t>	Banyak bilangan habis dibagi 2 dan 7 =  </a:t>
            </a:r>
          </a:p>
          <a:p>
            <a:pPr>
              <a:buFontTx/>
              <a:buNone/>
            </a:pPr>
            <a:r>
              <a:rPr lang="en-US" sz="2800" smtClean="0"/>
              <a:t>	Banyak bilangan habis dibagi 2,7, dan 9 ada </a:t>
            </a:r>
          </a:p>
          <a:p>
            <a:pPr>
              <a:buFontTx/>
              <a:buNone/>
            </a:pPr>
            <a:r>
              <a:rPr lang="en-US" sz="2800" smtClean="0"/>
              <a:t>	</a:t>
            </a:r>
          </a:p>
          <a:p>
            <a:pPr>
              <a:buFontTx/>
              <a:buNone/>
            </a:pPr>
            <a:r>
              <a:rPr lang="en-US" sz="2800" smtClean="0"/>
              <a:t>	Jadi, banyak bilangan tersebut adalah 142-15=127.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645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4E310D-F8D8-498D-B4FC-D10D67463153}" type="slidenum">
              <a:rPr lang="en-US" smtClean="0">
                <a:latin typeface="Times New Roman" pitchFamily="16" charset="0"/>
              </a:rPr>
              <a:pPr/>
              <a:t>54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645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64514" name="Object 1"/>
          <p:cNvGraphicFramePr>
            <a:graphicFrameLocks noChangeAspect="1"/>
          </p:cNvGraphicFramePr>
          <p:nvPr/>
        </p:nvGraphicFramePr>
        <p:xfrm>
          <a:off x="6858000" y="3276600"/>
          <a:ext cx="10906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4" name="Equation" r:id="rId3" imgW="876300" imgH="431800" progId="Equation.3">
                  <p:embed/>
                </p:oleObj>
              </mc:Choice>
              <mc:Fallback>
                <p:oleObj name="Equation" r:id="rId3" imgW="8763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276600"/>
                        <a:ext cx="10906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7467600" y="3810000"/>
          <a:ext cx="995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5" name="Equation" r:id="rId5" imgW="799753" imgH="431613" progId="Equation.3">
                  <p:embed/>
                </p:oleObj>
              </mc:Choice>
              <mc:Fallback>
                <p:oleObj name="Equation" r:id="rId5" imgW="799753" imgH="4316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810000"/>
                        <a:ext cx="9953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>
              <a:buFontTx/>
              <a:buNone/>
            </a:pPr>
            <a:r>
              <a:rPr lang="id-ID" dirty="0" smtClean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Kuis</a:t>
            </a:r>
            <a:r>
              <a:rPr lang="en-US" dirty="0" smtClean="0"/>
              <a:t>)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200 yang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4 </a:t>
            </a:r>
            <a:r>
              <a:rPr lang="en-US" dirty="0" err="1" smtClean="0"/>
              <a:t>atau</a:t>
            </a:r>
            <a:r>
              <a:rPr lang="en-US" dirty="0" smtClean="0"/>
              <a:t> 7 </a:t>
            </a:r>
            <a:r>
              <a:rPr lang="en-US" dirty="0" err="1" smtClean="0"/>
              <a:t>atau</a:t>
            </a:r>
            <a:r>
              <a:rPr lang="en-US" dirty="0" smtClean="0"/>
              <a:t> 9?	</a:t>
            </a: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ED39C6-D22C-443E-BF3E-061FE42E64F4}" type="slidenum">
              <a:rPr lang="en-US" smtClean="0">
                <a:latin typeface="Times New Roman" pitchFamily="16" charset="0"/>
              </a:rPr>
              <a:pPr/>
              <a:t>55</a:t>
            </a:fld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b="1" dirty="0" err="1" smtClean="0"/>
              <a:t>Jawaban</a:t>
            </a:r>
            <a:r>
              <a:rPr lang="en-US" sz="2400" dirty="0" smtClean="0"/>
              <a:t>:  </a:t>
            </a:r>
            <a:r>
              <a:rPr lang="id-ID" sz="2400" dirty="0" smtClean="0"/>
              <a:t>Misalkan :</a:t>
            </a:r>
            <a:endParaRPr lang="en-US" sz="2400" dirty="0" smtClean="0"/>
          </a:p>
          <a:p>
            <a:pPr>
              <a:buFontTx/>
              <a:buNone/>
              <a:defRPr/>
            </a:pPr>
            <a:r>
              <a:rPr lang="id-ID" sz="2400" dirty="0" smtClean="0"/>
              <a:t>A  = himpunan bilangan bulat dari 1 sampai 200 yang habis dibagi 4, </a:t>
            </a:r>
            <a:endParaRPr lang="en-US" sz="2400" dirty="0" smtClean="0"/>
          </a:p>
          <a:p>
            <a:pPr>
              <a:buFontTx/>
              <a:buNone/>
              <a:defRPr/>
            </a:pPr>
            <a:r>
              <a:rPr lang="id-ID" sz="2400" dirty="0" smtClean="0"/>
              <a:t>B = himpunan bilangan bulat dari 1 sampai 200 yang habis dibagi 7,</a:t>
            </a:r>
            <a:endParaRPr lang="en-US" sz="2400" dirty="0" smtClean="0"/>
          </a:p>
          <a:p>
            <a:pPr>
              <a:buFontTx/>
              <a:buNone/>
              <a:defRPr/>
            </a:pPr>
            <a:r>
              <a:rPr lang="id-ID" sz="2400" dirty="0" smtClean="0"/>
              <a:t>C = himpunan bilangan bulat dari 1 sampai 200 yang habis dibagi 9</a:t>
            </a:r>
            <a:endParaRPr lang="en-US" sz="2400" dirty="0" smtClean="0"/>
          </a:p>
          <a:p>
            <a:pPr marL="0" indent="0">
              <a:buFontTx/>
              <a:buNone/>
              <a:defRPr/>
            </a:pPr>
            <a:r>
              <a:rPr lang="id-ID" sz="2400" dirty="0" smtClean="0"/>
              <a:t>Dengan menggunakan prinsip inklusi eksklusi, banyaknya bilangan bulat dari 1 sampai 200 yang habis dibagi 4 atau 7 atau 9 yaitu :</a:t>
            </a:r>
            <a:endParaRPr lang="en-US" sz="2400" dirty="0" smtClean="0"/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68F177-E6A5-4646-9C88-7592ECDA3FCF}" type="slidenum">
              <a:rPr lang="en-US" smtClean="0">
                <a:latin typeface="Times New Roman" pitchFamily="16" charset="0"/>
              </a:rPr>
              <a:pPr/>
              <a:t>56</a:t>
            </a:fld>
            <a:endParaRPr lang="en-US" smtClean="0">
              <a:latin typeface="Times New Roman" pitchFamily="16" charset="0"/>
            </a:endParaRPr>
          </a:p>
        </p:txBody>
      </p:sp>
      <p:graphicFrame>
        <p:nvGraphicFramePr>
          <p:cNvPr id="67586" name="Object 3"/>
          <p:cNvGraphicFramePr>
            <a:graphicFrameLocks noChangeAspect="1"/>
          </p:cNvGraphicFramePr>
          <p:nvPr/>
        </p:nvGraphicFramePr>
        <p:xfrm>
          <a:off x="641350" y="4800600"/>
          <a:ext cx="8179122" cy="1940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4" name="Document" r:id="rId4" imgW="6848184" imgH="981727" progId="Word.Document.12">
                  <p:embed/>
                </p:oleObj>
              </mc:Choice>
              <mc:Fallback>
                <p:oleObj name="Document" r:id="rId4" imgW="6848184" imgH="981727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4800600"/>
                        <a:ext cx="8179122" cy="1940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Munir, Rinaldi. “(Buku Teks Ilmu Komputer) Matematika Diskrit”. Informatika bandung.</a:t>
            </a:r>
          </a:p>
          <a:p>
            <a:pPr>
              <a:buNone/>
            </a:pPr>
            <a:r>
              <a:rPr lang="id-ID" dirty="0" smtClean="0"/>
              <a:t>	Bandung.2001</a:t>
            </a:r>
          </a:p>
          <a:p>
            <a:endParaRPr lang="id-ID" dirty="0" smtClean="0"/>
          </a:p>
          <a:p>
            <a:r>
              <a:rPr lang="id-ID" dirty="0" smtClean="0"/>
              <a:t>Munir, Rinaldi, Materi Kuliah Matematika Diskrit ITB http://informatika.stei.itb.ac.id/~rinaldi.munir/Matdis/matdis.htm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Simbol simbol baku</a:t>
            </a:r>
            <a:endParaRPr lang="id-ID" dirty="0"/>
          </a:p>
        </p:txBody>
      </p:sp>
      <p:sp>
        <p:nvSpPr>
          <p:cNvPr id="10241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>
            <a:normAutofit/>
          </a:bodyPr>
          <a:lstStyle/>
          <a:p>
            <a:pPr marL="601663" indent="-601663">
              <a:lnSpc>
                <a:spcPct val="110000"/>
              </a:lnSpc>
              <a:spcBef>
                <a:spcPts val="0"/>
              </a:spcBef>
              <a:buClrTx/>
              <a:buSzPct val="75000"/>
              <a:buFontTx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P 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= 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himpunan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bilangan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bulat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positif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 =  { 1, 2, 3, ... }</a:t>
            </a:r>
          </a:p>
          <a:p>
            <a:pPr marL="601663" indent="-601663">
              <a:lnSpc>
                <a:spcPct val="110000"/>
              </a:lnSpc>
              <a:spcBef>
                <a:spcPts val="0"/>
              </a:spcBef>
              <a:buClrTx/>
              <a:buSzPct val="75000"/>
              <a:buFontTx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GB" sz="2000" b="1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N 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= 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himpunan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bilangan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alami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(natural)  =  { 1, 2, ... }</a:t>
            </a:r>
          </a:p>
          <a:p>
            <a:pPr marL="601663" indent="-601663">
              <a:lnSpc>
                <a:spcPct val="110000"/>
              </a:lnSpc>
              <a:spcBef>
                <a:spcPts val="0"/>
              </a:spcBef>
              <a:buClrTx/>
              <a:buSzPct val="75000"/>
              <a:buFontTx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GB" sz="2000" b="1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Z 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= 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himpunan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bilangan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bulat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 =  { ..., -2, -1, 0, 1, 2, ... }</a:t>
            </a:r>
          </a:p>
          <a:p>
            <a:pPr marL="601663" indent="-601663">
              <a:lnSpc>
                <a:spcPct val="110000"/>
              </a:lnSpc>
              <a:spcBef>
                <a:spcPts val="0"/>
              </a:spcBef>
              <a:buClrTx/>
              <a:buSzPct val="75000"/>
              <a:buFontTx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GB" sz="2000" b="1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Q 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= 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himpunan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bilangan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rasional</a:t>
            </a:r>
            <a:endParaRPr lang="en-GB" sz="2000" dirty="0">
              <a:solidFill>
                <a:srgbClr val="000000"/>
              </a:solidFill>
              <a:latin typeface="Verdana" pitchFamily="32" charset="0"/>
              <a:cs typeface="Times New Roman" pitchFamily="16" charset="0"/>
            </a:endParaRPr>
          </a:p>
          <a:p>
            <a:pPr marL="601663" indent="-601663">
              <a:lnSpc>
                <a:spcPct val="110000"/>
              </a:lnSpc>
              <a:spcBef>
                <a:spcPts val="0"/>
              </a:spcBef>
              <a:buClrTx/>
              <a:buSzPct val="75000"/>
              <a:buFontTx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GB" sz="2000" b="1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R 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= 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himpunan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bilangan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riil</a:t>
            </a:r>
            <a:endParaRPr lang="en-GB" sz="2000" dirty="0">
              <a:solidFill>
                <a:srgbClr val="000000"/>
              </a:solidFill>
              <a:latin typeface="Verdana" pitchFamily="32" charset="0"/>
              <a:cs typeface="Times New Roman" pitchFamily="16" charset="0"/>
            </a:endParaRPr>
          </a:p>
          <a:p>
            <a:pPr marL="601663" indent="-601663">
              <a:lnSpc>
                <a:spcPct val="110000"/>
              </a:lnSpc>
              <a:spcBef>
                <a:spcPts val="0"/>
              </a:spcBef>
              <a:buClrTx/>
              <a:buSzPct val="75000"/>
              <a:buFontTx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GB" sz="2000" b="1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C 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= 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himpunan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bilangan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kompleks</a:t>
            </a:r>
            <a:endParaRPr lang="en-GB" sz="2000" dirty="0">
              <a:solidFill>
                <a:srgbClr val="000000"/>
              </a:solidFill>
              <a:latin typeface="Verdana" pitchFamily="32" charset="0"/>
              <a:cs typeface="Times New Roman" pitchFamily="16" charset="0"/>
            </a:endParaRPr>
          </a:p>
          <a:p>
            <a:pPr marL="601663" indent="-601663">
              <a:lnSpc>
                <a:spcPct val="110000"/>
              </a:lnSpc>
              <a:spcBef>
                <a:spcPts val="0"/>
              </a:spcBef>
              <a:buClrTx/>
              <a:buSzPct val="75000"/>
              <a:buFontTx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endParaRPr lang="en-GB" sz="2000" dirty="0">
              <a:solidFill>
                <a:srgbClr val="000000"/>
              </a:solidFill>
              <a:latin typeface="Verdana" pitchFamily="32" charset="0"/>
            </a:endParaRPr>
          </a:p>
          <a:p>
            <a:pPr marL="601663" indent="-601663" algn="just">
              <a:lnSpc>
                <a:spcPct val="110000"/>
              </a:lnSpc>
              <a:spcBef>
                <a:spcPts val="0"/>
              </a:spcBef>
              <a:buClrTx/>
              <a:buSzPct val="75000"/>
              <a:buFontTx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GB" sz="2000" dirty="0" err="1" smtClean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Himpunan</a:t>
            </a:r>
            <a:r>
              <a:rPr lang="en-GB" sz="2000" dirty="0" smtClean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yang universal: </a:t>
            </a:r>
            <a:r>
              <a:rPr lang="en-GB" sz="2000" b="1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semesta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disimbolkan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dengan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U.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ClrTx/>
              <a:buSzPct val="75000"/>
              <a:buFontTx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GB" sz="2000" dirty="0" err="1" smtClean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Contoh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: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Misalkan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U = {1, 2, 3, 4, 5}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dan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</a:t>
            </a:r>
            <a:r>
              <a:rPr lang="en-GB" sz="2000" i="1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A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adalah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himpunan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bagian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dari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U,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dengan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</a:t>
            </a:r>
            <a:r>
              <a:rPr lang="en-GB" sz="2000" i="1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A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 = {1, 3, 5}.</a:t>
            </a:r>
          </a:p>
          <a:p>
            <a:pPr marL="601663" indent="-601663">
              <a:lnSpc>
                <a:spcPct val="110000"/>
              </a:lnSpc>
              <a:spcBef>
                <a:spcPts val="0"/>
              </a:spcBef>
              <a:buClrTx/>
              <a:buSzPct val="75000"/>
              <a:buFontTx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endParaRPr lang="en-GB" sz="2000" dirty="0">
              <a:solidFill>
                <a:srgbClr val="000000"/>
              </a:solidFill>
              <a:latin typeface="Verdana" pitchFamily="32" charset="0"/>
              <a:cs typeface="Times New Roman" pitchFamily="16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375B-CE1F-45D9-96E0-E0EE89AA2B5E}" type="slidenum">
              <a:rPr lang="en-GB"/>
              <a:pPr/>
              <a:t>6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54E0DC-0975-4152-A718-43F3393C4698}" type="slidenum">
              <a:rPr lang="en-US" smtClean="0">
                <a:latin typeface="Times New Roman" pitchFamily="16" charset="0"/>
              </a:rPr>
              <a:pPr/>
              <a:t>7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Kardinalitas</a:t>
            </a:r>
            <a:endParaRPr lang="en-US" dirty="0" smtClean="0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sz="2400" dirty="0" err="1" smtClean="0">
                <a:cs typeface="Times New Roman" pitchFamily="16" charset="0"/>
              </a:rPr>
              <a:t>Jumlah</a:t>
            </a:r>
            <a:r>
              <a:rPr lang="en-US" sz="2400" dirty="0" smtClean="0">
                <a:cs typeface="Times New Roman" pitchFamily="16" charset="0"/>
              </a:rPr>
              <a:t> </a:t>
            </a:r>
            <a:r>
              <a:rPr lang="en-US" sz="2400" dirty="0" err="1" smtClean="0">
                <a:cs typeface="Times New Roman" pitchFamily="16" charset="0"/>
              </a:rPr>
              <a:t>elemen</a:t>
            </a:r>
            <a:r>
              <a:rPr lang="en-US" sz="2400" dirty="0" smtClean="0">
                <a:cs typeface="Times New Roman" pitchFamily="16" charset="0"/>
              </a:rPr>
              <a:t> </a:t>
            </a:r>
            <a:r>
              <a:rPr lang="en-US" sz="2400" dirty="0" err="1" smtClean="0">
                <a:cs typeface="Times New Roman" pitchFamily="16" charset="0"/>
              </a:rPr>
              <a:t>di</a:t>
            </a:r>
            <a:r>
              <a:rPr lang="en-US" sz="2400" dirty="0" smtClean="0">
                <a:cs typeface="Times New Roman" pitchFamily="16" charset="0"/>
              </a:rPr>
              <a:t> </a:t>
            </a:r>
            <a:r>
              <a:rPr lang="en-US" sz="2400" dirty="0" err="1" smtClean="0">
                <a:cs typeface="Times New Roman" pitchFamily="16" charset="0"/>
              </a:rPr>
              <a:t>dalam</a:t>
            </a:r>
            <a:r>
              <a:rPr lang="en-US" sz="2400" dirty="0" smtClean="0">
                <a:cs typeface="Times New Roman" pitchFamily="16" charset="0"/>
              </a:rPr>
              <a:t> </a:t>
            </a:r>
            <a:r>
              <a:rPr lang="en-US" sz="2400" i="1" dirty="0" smtClean="0">
                <a:cs typeface="Times New Roman" pitchFamily="16" charset="0"/>
              </a:rPr>
              <a:t>A</a:t>
            </a:r>
            <a:r>
              <a:rPr lang="en-US" sz="2400" dirty="0" smtClean="0">
                <a:cs typeface="Times New Roman" pitchFamily="16" charset="0"/>
              </a:rPr>
              <a:t> </a:t>
            </a:r>
            <a:r>
              <a:rPr lang="en-US" sz="2400" dirty="0" err="1" smtClean="0">
                <a:cs typeface="Times New Roman" pitchFamily="16" charset="0"/>
              </a:rPr>
              <a:t>disebut</a:t>
            </a:r>
            <a:r>
              <a:rPr lang="en-US" sz="2400" dirty="0" smtClean="0">
                <a:cs typeface="Times New Roman" pitchFamily="16" charset="0"/>
              </a:rPr>
              <a:t> </a:t>
            </a:r>
            <a:r>
              <a:rPr lang="en-US" sz="2400" b="1" dirty="0" err="1" smtClean="0">
                <a:cs typeface="Times New Roman" pitchFamily="16" charset="0"/>
              </a:rPr>
              <a:t>kardinal</a:t>
            </a:r>
            <a:r>
              <a:rPr lang="en-US" sz="2400" dirty="0" smtClean="0">
                <a:cs typeface="Times New Roman" pitchFamily="16" charset="0"/>
              </a:rPr>
              <a:t> </a:t>
            </a:r>
            <a:r>
              <a:rPr lang="en-US" sz="2400" dirty="0" err="1" smtClean="0">
                <a:cs typeface="Times New Roman" pitchFamily="16" charset="0"/>
              </a:rPr>
              <a:t>dari</a:t>
            </a:r>
            <a:r>
              <a:rPr lang="en-US" sz="2400" dirty="0" smtClean="0">
                <a:cs typeface="Times New Roman" pitchFamily="16" charset="0"/>
              </a:rPr>
              <a:t> </a:t>
            </a:r>
            <a:r>
              <a:rPr lang="en-US" sz="2400" dirty="0" err="1" smtClean="0">
                <a:cs typeface="Times New Roman" pitchFamily="16" charset="0"/>
              </a:rPr>
              <a:t>himpunan</a:t>
            </a:r>
            <a:r>
              <a:rPr lang="en-US" sz="2400" dirty="0" smtClean="0">
                <a:cs typeface="Times New Roman" pitchFamily="16" charset="0"/>
              </a:rPr>
              <a:t> </a:t>
            </a:r>
            <a:r>
              <a:rPr lang="en-US" sz="2400" i="1" dirty="0" smtClean="0">
                <a:cs typeface="Times New Roman" pitchFamily="16" charset="0"/>
              </a:rPr>
              <a:t>A</a:t>
            </a:r>
            <a:r>
              <a:rPr lang="en-US" sz="2400" dirty="0" smtClean="0">
                <a:cs typeface="Times New Roman" pitchFamily="16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2400" dirty="0" err="1" smtClean="0">
                <a:cs typeface="Times New Roman" pitchFamily="16" charset="0"/>
              </a:rPr>
              <a:t>Notasi</a:t>
            </a:r>
            <a:r>
              <a:rPr lang="en-US" sz="2400" dirty="0" smtClean="0">
                <a:cs typeface="Times New Roman" pitchFamily="16" charset="0"/>
              </a:rPr>
              <a:t>: </a:t>
            </a:r>
            <a:r>
              <a:rPr lang="en-US" sz="2400" i="1" dirty="0" smtClean="0">
                <a:cs typeface="Times New Roman" pitchFamily="16" charset="0"/>
              </a:rPr>
              <a:t>n</a:t>
            </a:r>
            <a:r>
              <a:rPr lang="en-US" sz="2400" dirty="0" smtClean="0">
                <a:cs typeface="Times New Roman" pitchFamily="16" charset="0"/>
              </a:rPr>
              <a:t>(</a:t>
            </a:r>
            <a:r>
              <a:rPr lang="en-US" sz="2400" i="1" dirty="0" smtClean="0">
                <a:cs typeface="Times New Roman" pitchFamily="16" charset="0"/>
              </a:rPr>
              <a:t>A</a:t>
            </a:r>
            <a:r>
              <a:rPr lang="en-US" sz="2400" dirty="0" smtClean="0">
                <a:cs typeface="Times New Roman" pitchFamily="16" charset="0"/>
              </a:rPr>
              <a:t>) </a:t>
            </a:r>
            <a:r>
              <a:rPr lang="en-US" sz="2400" dirty="0" err="1" smtClean="0">
                <a:cs typeface="Times New Roman" pitchFamily="16" charset="0"/>
              </a:rPr>
              <a:t>atau</a:t>
            </a:r>
            <a:r>
              <a:rPr lang="en-US" sz="2400" dirty="0" smtClean="0">
                <a:cs typeface="Times New Roman" pitchFamily="16" charset="0"/>
              </a:rPr>
              <a:t> </a:t>
            </a:r>
            <a:r>
              <a:rPr lang="en-US" sz="2400" dirty="0" smtClean="0">
                <a:cs typeface="Times New Roman" pitchFamily="16" charset="0"/>
                <a:sym typeface="Symbol" pitchFamily="16" charset="2"/>
              </a:rPr>
              <a:t></a:t>
            </a:r>
            <a:r>
              <a:rPr lang="en-US" sz="2400" i="1" dirty="0" smtClean="0">
                <a:cs typeface="Times New Roman" pitchFamily="16" charset="0"/>
              </a:rPr>
              <a:t>A</a:t>
            </a:r>
            <a:r>
              <a:rPr lang="en-US" sz="2400" dirty="0" smtClean="0">
                <a:cs typeface="Times New Roman" pitchFamily="16" charset="0"/>
              </a:rPr>
              <a:t> </a:t>
            </a:r>
            <a:r>
              <a:rPr lang="en-US" sz="2400" dirty="0" smtClean="0">
                <a:cs typeface="Times New Roman" pitchFamily="16" charset="0"/>
                <a:sym typeface="Symbol" pitchFamily="16" charset="2"/>
              </a:rPr>
              <a:t></a:t>
            </a:r>
            <a:endParaRPr lang="en-US" sz="2400" dirty="0" smtClean="0">
              <a:cs typeface="Times New Roman" pitchFamily="16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cs typeface="Times New Roman" pitchFamily="16" charset="0"/>
              </a:rPr>
              <a:t> </a:t>
            </a:r>
          </a:p>
          <a:p>
            <a:pPr marL="457200" indent="-457200" algn="just" eaLnBrk="1" hangingPunct="1">
              <a:buFont typeface="+mj-lt"/>
              <a:buAutoNum type="arabicParenR"/>
            </a:pPr>
            <a:r>
              <a:rPr lang="en-US" sz="2400" i="1" dirty="0" smtClean="0">
                <a:cs typeface="Times New Roman" pitchFamily="16" charset="0"/>
              </a:rPr>
              <a:t>B</a:t>
            </a:r>
            <a:r>
              <a:rPr lang="en-US" sz="2400" dirty="0" smtClean="0">
                <a:cs typeface="Times New Roman" pitchFamily="16" charset="0"/>
              </a:rPr>
              <a:t> = { </a:t>
            </a:r>
            <a:r>
              <a:rPr lang="en-US" sz="2400" i="1" dirty="0" smtClean="0">
                <a:cs typeface="Times New Roman" pitchFamily="16" charset="0"/>
              </a:rPr>
              <a:t>x</a:t>
            </a:r>
            <a:r>
              <a:rPr lang="en-US" sz="2400" dirty="0" smtClean="0">
                <a:cs typeface="Times New Roman" pitchFamily="16" charset="0"/>
              </a:rPr>
              <a:t> | </a:t>
            </a:r>
            <a:r>
              <a:rPr lang="en-US" sz="2400" i="1" dirty="0" smtClean="0">
                <a:cs typeface="Times New Roman" pitchFamily="16" charset="0"/>
              </a:rPr>
              <a:t>x</a:t>
            </a:r>
            <a:r>
              <a:rPr lang="en-US" sz="2400" dirty="0" smtClean="0">
                <a:cs typeface="Times New Roman" pitchFamily="16" charset="0"/>
              </a:rPr>
              <a:t> </a:t>
            </a:r>
            <a:r>
              <a:rPr lang="en-US" sz="2400" dirty="0" err="1" smtClean="0">
                <a:cs typeface="Times New Roman" pitchFamily="16" charset="0"/>
              </a:rPr>
              <a:t>merupakan</a:t>
            </a:r>
            <a:r>
              <a:rPr lang="en-US" sz="2400" dirty="0" smtClean="0">
                <a:cs typeface="Times New Roman" pitchFamily="16" charset="0"/>
              </a:rPr>
              <a:t> </a:t>
            </a:r>
            <a:r>
              <a:rPr lang="en-US" sz="2400" dirty="0" err="1" smtClean="0">
                <a:cs typeface="Times New Roman" pitchFamily="16" charset="0"/>
              </a:rPr>
              <a:t>bilangan</a:t>
            </a:r>
            <a:r>
              <a:rPr lang="en-US" sz="2400" dirty="0" smtClean="0">
                <a:cs typeface="Times New Roman" pitchFamily="16" charset="0"/>
              </a:rPr>
              <a:t> prima </a:t>
            </a:r>
            <a:r>
              <a:rPr lang="en-US" sz="2400" dirty="0" err="1" smtClean="0">
                <a:cs typeface="Times New Roman" pitchFamily="16" charset="0"/>
              </a:rPr>
              <a:t>lebih</a:t>
            </a:r>
            <a:r>
              <a:rPr lang="en-US" sz="2400" dirty="0" smtClean="0">
                <a:cs typeface="Times New Roman" pitchFamily="16" charset="0"/>
              </a:rPr>
              <a:t> </a:t>
            </a:r>
            <a:r>
              <a:rPr lang="en-US" sz="2400" dirty="0" err="1" smtClean="0">
                <a:cs typeface="Times New Roman" pitchFamily="16" charset="0"/>
              </a:rPr>
              <a:t>kecil</a:t>
            </a:r>
            <a:r>
              <a:rPr lang="en-US" sz="2400" dirty="0" smtClean="0">
                <a:cs typeface="Times New Roman" pitchFamily="16" charset="0"/>
              </a:rPr>
              <a:t> </a:t>
            </a:r>
            <a:r>
              <a:rPr lang="en-US" sz="2400" dirty="0" err="1" smtClean="0">
                <a:cs typeface="Times New Roman" pitchFamily="16" charset="0"/>
              </a:rPr>
              <a:t>dari</a:t>
            </a:r>
            <a:r>
              <a:rPr lang="en-US" sz="2400" dirty="0" smtClean="0">
                <a:cs typeface="Times New Roman" pitchFamily="16" charset="0"/>
              </a:rPr>
              <a:t> 20 }, </a:t>
            </a:r>
            <a:r>
              <a:rPr lang="en-US" sz="2400" dirty="0" err="1" smtClean="0">
                <a:cs typeface="Times New Roman" pitchFamily="16" charset="0"/>
              </a:rPr>
              <a:t>atau</a:t>
            </a:r>
            <a:r>
              <a:rPr lang="en-US" sz="2400" dirty="0" smtClean="0">
                <a:cs typeface="Times New Roman" pitchFamily="16" charset="0"/>
              </a:rPr>
              <a:t> </a:t>
            </a:r>
            <a:r>
              <a:rPr lang="en-US" sz="2400" i="1" dirty="0" smtClean="0">
                <a:cs typeface="Times New Roman" pitchFamily="16" charset="0"/>
              </a:rPr>
              <a:t>B</a:t>
            </a:r>
            <a:r>
              <a:rPr lang="en-US" sz="2400" dirty="0" smtClean="0">
                <a:cs typeface="Times New Roman" pitchFamily="16" charset="0"/>
              </a:rPr>
              <a:t> = {2, 3, 5, 7, 11, 13, 17, 19} </a:t>
            </a:r>
            <a:r>
              <a:rPr lang="en-US" sz="2400" dirty="0" err="1" smtClean="0">
                <a:cs typeface="Times New Roman" pitchFamily="16" charset="0"/>
              </a:rPr>
              <a:t>maka</a:t>
            </a:r>
            <a:r>
              <a:rPr lang="en-US" sz="2400" dirty="0" smtClean="0">
                <a:cs typeface="Times New Roman" pitchFamily="16" charset="0"/>
              </a:rPr>
              <a:t> </a:t>
            </a:r>
            <a:r>
              <a:rPr lang="en-US" sz="2400" dirty="0" smtClean="0">
                <a:cs typeface="Times New Roman" pitchFamily="16" charset="0"/>
                <a:sym typeface="Symbol" pitchFamily="16" charset="2"/>
              </a:rPr>
              <a:t></a:t>
            </a:r>
            <a:r>
              <a:rPr lang="en-US" sz="2400" i="1" dirty="0" smtClean="0">
                <a:cs typeface="Times New Roman" pitchFamily="16" charset="0"/>
              </a:rPr>
              <a:t>B</a:t>
            </a:r>
            <a:r>
              <a:rPr lang="en-US" sz="2400" dirty="0" smtClean="0">
                <a:cs typeface="Times New Roman" pitchFamily="16" charset="0"/>
                <a:sym typeface="Symbol" pitchFamily="16" charset="2"/>
              </a:rPr>
              <a:t></a:t>
            </a:r>
            <a:r>
              <a:rPr lang="en-US" sz="2400" dirty="0" smtClean="0">
                <a:cs typeface="Times New Roman" pitchFamily="16" charset="0"/>
              </a:rPr>
              <a:t> = 8 </a:t>
            </a:r>
          </a:p>
          <a:p>
            <a:pPr marL="457200" indent="-457200" algn="just" eaLnBrk="1" hangingPunct="1">
              <a:buFont typeface="+mj-lt"/>
              <a:buAutoNum type="arabicParenR"/>
            </a:pPr>
            <a:r>
              <a:rPr lang="en-US" sz="2400" i="1" dirty="0" smtClean="0">
                <a:cs typeface="Times New Roman" pitchFamily="16" charset="0"/>
              </a:rPr>
              <a:t>T</a:t>
            </a:r>
            <a:r>
              <a:rPr lang="en-US" sz="2400" dirty="0" smtClean="0">
                <a:cs typeface="Times New Roman" pitchFamily="16" charset="0"/>
              </a:rPr>
              <a:t> = {</a:t>
            </a:r>
            <a:r>
              <a:rPr lang="en-US" sz="2400" dirty="0" err="1" smtClean="0">
                <a:cs typeface="Times New Roman" pitchFamily="16" charset="0"/>
              </a:rPr>
              <a:t>kucing</a:t>
            </a:r>
            <a:r>
              <a:rPr lang="en-US" sz="2400" dirty="0" smtClean="0">
                <a:cs typeface="Times New Roman" pitchFamily="16" charset="0"/>
              </a:rPr>
              <a:t>, </a:t>
            </a:r>
            <a:r>
              <a:rPr lang="en-US" sz="2400" i="1" dirty="0" smtClean="0">
                <a:cs typeface="Times New Roman" pitchFamily="16" charset="0"/>
              </a:rPr>
              <a:t>a</a:t>
            </a:r>
            <a:r>
              <a:rPr lang="en-US" sz="2400" dirty="0" smtClean="0">
                <a:cs typeface="Times New Roman" pitchFamily="16" charset="0"/>
              </a:rPr>
              <a:t>, Amir, 10, </a:t>
            </a:r>
            <a:r>
              <a:rPr lang="en-US" sz="2400" dirty="0" err="1" smtClean="0">
                <a:cs typeface="Times New Roman" pitchFamily="16" charset="0"/>
              </a:rPr>
              <a:t>paku</a:t>
            </a:r>
            <a:r>
              <a:rPr lang="en-US" sz="2400" dirty="0" smtClean="0">
                <a:cs typeface="Times New Roman" pitchFamily="16" charset="0"/>
              </a:rPr>
              <a:t>}, </a:t>
            </a:r>
            <a:r>
              <a:rPr lang="en-US" sz="2400" dirty="0" err="1" smtClean="0">
                <a:cs typeface="Times New Roman" pitchFamily="16" charset="0"/>
              </a:rPr>
              <a:t>maka</a:t>
            </a:r>
            <a:r>
              <a:rPr lang="en-US" sz="2400" dirty="0" smtClean="0">
                <a:cs typeface="Times New Roman" pitchFamily="16" charset="0"/>
              </a:rPr>
              <a:t> </a:t>
            </a:r>
            <a:r>
              <a:rPr lang="en-US" sz="2400" dirty="0" smtClean="0">
                <a:cs typeface="Times New Roman" pitchFamily="16" charset="0"/>
                <a:sym typeface="Symbol" pitchFamily="16" charset="2"/>
              </a:rPr>
              <a:t></a:t>
            </a:r>
            <a:r>
              <a:rPr lang="en-US" sz="2400" i="1" dirty="0" smtClean="0">
                <a:cs typeface="Times New Roman" pitchFamily="16" charset="0"/>
              </a:rPr>
              <a:t>T</a:t>
            </a:r>
            <a:r>
              <a:rPr lang="en-US" sz="2400" dirty="0" smtClean="0">
                <a:cs typeface="Times New Roman" pitchFamily="16" charset="0"/>
                <a:sym typeface="Symbol" pitchFamily="16" charset="2"/>
              </a:rPr>
              <a:t></a:t>
            </a:r>
            <a:r>
              <a:rPr lang="en-US" sz="2400" dirty="0" smtClean="0">
                <a:cs typeface="Times New Roman" pitchFamily="16" charset="0"/>
              </a:rPr>
              <a:t> = 5	</a:t>
            </a:r>
            <a:r>
              <a:rPr lang="en-US" sz="2400" dirty="0" smtClean="0"/>
              <a:t> </a:t>
            </a:r>
          </a:p>
          <a:p>
            <a:pPr marL="457200" indent="-457200" eaLnBrk="1" hangingPunct="1">
              <a:buFont typeface="+mj-lt"/>
              <a:buAutoNum type="arabicParenR"/>
            </a:pPr>
            <a:r>
              <a:rPr lang="en-US" sz="2400" dirty="0" smtClean="0"/>
              <a:t>P(ᴓ)=1</a:t>
            </a:r>
          </a:p>
          <a:p>
            <a:pPr marL="457200" indent="-457200" eaLnBrk="1" hangingPunct="1">
              <a:buFont typeface="+mj-lt"/>
              <a:buAutoNum type="arabicParenR"/>
            </a:pPr>
            <a:r>
              <a:rPr lang="en-US" sz="2400" dirty="0" smtClean="0"/>
              <a:t>P({</a:t>
            </a:r>
            <a:r>
              <a:rPr lang="en-US" sz="2400" dirty="0" err="1" smtClean="0">
                <a:solidFill>
                  <a:srgbClr val="FF0000"/>
                </a:solidFill>
              </a:rPr>
              <a:t>a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400" dirty="0" smtClean="0">
                <a:solidFill>
                  <a:srgbClr val="00B0F0"/>
                </a:solidFill>
              </a:rPr>
              <a:t>,{</a:t>
            </a:r>
            <a:r>
              <a:rPr lang="en-US" sz="2400" dirty="0" err="1" smtClean="0">
                <a:solidFill>
                  <a:srgbClr val="00B0F0"/>
                </a:solidFill>
              </a:rPr>
              <a:t>a,b</a:t>
            </a:r>
            <a:r>
              <a:rPr lang="en-US" sz="2400" dirty="0" smtClean="0">
                <a:solidFill>
                  <a:srgbClr val="00B0F0"/>
                </a:solidFill>
              </a:rPr>
              <a:t>}}) </a:t>
            </a:r>
            <a:r>
              <a:rPr lang="en-US" sz="2400" dirty="0" smtClean="0"/>
              <a:t>=2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= </a:t>
            </a:r>
            <a:r>
              <a:rPr lang="en-US" sz="2400" dirty="0" smtClean="0"/>
              <a:t>8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P</a:t>
            </a:r>
            <a:r>
              <a:rPr lang="en-US" sz="2400" dirty="0" smtClean="0"/>
              <a:t>({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ᴓ</a:t>
            </a:r>
            <a:r>
              <a:rPr lang="en-US" sz="2400" dirty="0" smtClean="0"/>
              <a:t>,{</a:t>
            </a:r>
            <a:r>
              <a:rPr lang="en-US" sz="2400" dirty="0" err="1" smtClean="0">
                <a:solidFill>
                  <a:srgbClr val="FF0000"/>
                </a:solidFill>
              </a:rPr>
              <a:t>a,b,c</a:t>
            </a:r>
            <a:r>
              <a:rPr lang="en-US" sz="2400" dirty="0" smtClean="0"/>
              <a:t>}})=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=4</a:t>
            </a:r>
            <a:endParaRPr lang="en-US" sz="2400" dirty="0" smtClean="0"/>
          </a:p>
          <a:p>
            <a:pPr marL="457200" indent="-457200" eaLnBrk="1" hangingPunct="1">
              <a:buFont typeface="+mj-lt"/>
              <a:buAutoNum type="arabicParenR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Himpunan Kosong (null set)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kardinal</a:t>
            </a:r>
            <a:r>
              <a:rPr lang="en-US" dirty="0" smtClean="0"/>
              <a:t> = 0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(</a:t>
            </a:r>
            <a:r>
              <a:rPr lang="en-US" i="1" dirty="0" smtClean="0"/>
              <a:t>null set</a:t>
            </a:r>
            <a:r>
              <a:rPr lang="en-US" dirty="0" smtClean="0"/>
              <a:t>).</a:t>
            </a:r>
            <a:endParaRPr lang="id-ID" dirty="0" smtClean="0"/>
          </a:p>
          <a:p>
            <a:pPr lvl="0">
              <a:buNone/>
            </a:pPr>
            <a:r>
              <a:rPr lang="en-US" dirty="0" err="1" smtClean="0"/>
              <a:t>Notasi</a:t>
            </a:r>
            <a:r>
              <a:rPr lang="en-US" dirty="0" smtClean="0"/>
              <a:t> : </a:t>
            </a:r>
            <a:r>
              <a:rPr lang="en-US" dirty="0" smtClean="0">
                <a:sym typeface="Symbol"/>
              </a:rPr>
              <a:t>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{}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id-ID" dirty="0" smtClean="0"/>
          </a:p>
          <a:p>
            <a:pPr>
              <a:buNone/>
            </a:pPr>
            <a:r>
              <a:rPr lang="en-US" b="1" dirty="0" err="1" smtClean="0"/>
              <a:t>Contoh</a:t>
            </a:r>
            <a:endParaRPr lang="id-ID" dirty="0" smtClean="0"/>
          </a:p>
          <a:p>
            <a:pPr marL="514350" indent="-514350">
              <a:buFont typeface="+mj-lt"/>
              <a:buAutoNum type="arabicParenR"/>
            </a:pPr>
            <a:r>
              <a:rPr lang="en-US" i="1" dirty="0" smtClean="0"/>
              <a:t>E</a:t>
            </a:r>
            <a:r>
              <a:rPr lang="en-US" dirty="0" smtClean="0"/>
              <a:t> = { </a:t>
            </a:r>
            <a:r>
              <a:rPr lang="en-US" i="1" dirty="0" smtClean="0"/>
              <a:t>x</a:t>
            </a:r>
            <a:r>
              <a:rPr lang="en-US" dirty="0" smtClean="0"/>
              <a:t> | 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i="1" dirty="0" smtClean="0"/>
              <a:t>x</a:t>
            </a:r>
            <a:r>
              <a:rPr lang="en-US" dirty="0" smtClean="0"/>
              <a:t> },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dirty="0" smtClean="0"/>
              <a:t>) = 0</a:t>
            </a:r>
            <a:endParaRPr lang="id-ID" dirty="0" smtClean="0"/>
          </a:p>
          <a:p>
            <a:pPr marL="514350" indent="-514350">
              <a:buFont typeface="+mj-lt"/>
              <a:buAutoNum type="arabicParenR"/>
            </a:pPr>
            <a:r>
              <a:rPr lang="en-US" i="1" dirty="0" smtClean="0"/>
              <a:t>P</a:t>
            </a:r>
            <a:r>
              <a:rPr lang="en-US" dirty="0" smtClean="0"/>
              <a:t> = { </a:t>
            </a:r>
            <a:r>
              <a:rPr lang="en-US" dirty="0" err="1" smtClean="0"/>
              <a:t>orang</a:t>
            </a:r>
            <a:r>
              <a:rPr lang="en-US" dirty="0" smtClean="0"/>
              <a:t> Indonesia yang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 },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) = 0</a:t>
            </a:r>
            <a:endParaRPr lang="id-ID" dirty="0" smtClean="0"/>
          </a:p>
          <a:p>
            <a:pPr marL="514350" indent="-514350">
              <a:buFont typeface="+mj-lt"/>
              <a:buAutoNum type="arabicParenR"/>
            </a:pP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i="1" dirty="0" smtClean="0"/>
              <a:t>x</a:t>
            </a:r>
            <a:r>
              <a:rPr lang="en-US" dirty="0" smtClean="0"/>
              <a:t> |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kuadrat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+ 1 = 0 },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 = 0	           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err="1" smtClean="0"/>
              <a:t>himpunan</a:t>
            </a:r>
            <a:r>
              <a:rPr lang="en-US" dirty="0" smtClean="0"/>
              <a:t> {{ }}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{</a:t>
            </a:r>
            <a:r>
              <a:rPr lang="en-US" dirty="0" smtClean="0">
                <a:sym typeface="Symbol"/>
              </a:rPr>
              <a:t></a:t>
            </a:r>
            <a:r>
              <a:rPr lang="en-US" dirty="0" smtClean="0"/>
              <a:t>}</a:t>
            </a:r>
            <a:endParaRPr lang="id-ID" dirty="0" smtClean="0"/>
          </a:p>
          <a:p>
            <a:pPr lvl="0">
              <a:buNone/>
            </a:pPr>
            <a:r>
              <a:rPr lang="en-US" dirty="0" err="1" smtClean="0"/>
              <a:t>himpunan</a:t>
            </a:r>
            <a:r>
              <a:rPr lang="en-US" dirty="0" smtClean="0"/>
              <a:t> {{ }, {{ }}}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{</a:t>
            </a:r>
            <a:r>
              <a:rPr lang="en-US" dirty="0" smtClean="0">
                <a:sym typeface="Symbol"/>
              </a:rPr>
              <a:t></a:t>
            </a:r>
            <a:r>
              <a:rPr lang="en-US" dirty="0" smtClean="0"/>
              <a:t>, {</a:t>
            </a:r>
            <a:r>
              <a:rPr lang="en-US" dirty="0" smtClean="0">
                <a:sym typeface="Symbol"/>
              </a:rPr>
              <a:t></a:t>
            </a:r>
            <a:r>
              <a:rPr lang="en-US" dirty="0" smtClean="0"/>
              <a:t>}}</a:t>
            </a:r>
            <a:endParaRPr lang="id-ID" dirty="0" smtClean="0"/>
          </a:p>
          <a:p>
            <a:pPr lvl="0">
              <a:buNone/>
            </a:pPr>
            <a:r>
              <a:rPr lang="en-US" dirty="0" smtClean="0"/>
              <a:t>{</a:t>
            </a:r>
            <a:r>
              <a:rPr lang="en-US" dirty="0" smtClean="0">
                <a:sym typeface="Symbol"/>
              </a:rPr>
              <a:t></a:t>
            </a:r>
            <a:r>
              <a:rPr lang="en-US" dirty="0" smtClean="0"/>
              <a:t>}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memuat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. 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>
                <a:cs typeface="Times New Roman" pitchFamily="16" charset="0"/>
              </a:rPr>
              <a:t>Himpunan</a:t>
            </a:r>
            <a:r>
              <a:rPr lang="en-US" dirty="0" smtClean="0">
                <a:cs typeface="Times New Roman" pitchFamily="16" charset="0"/>
              </a:rPr>
              <a:t> </a:t>
            </a:r>
            <a:r>
              <a:rPr lang="en-US" dirty="0" err="1" smtClean="0">
                <a:cs typeface="Times New Roman" pitchFamily="16" charset="0"/>
              </a:rPr>
              <a:t>Bagian</a:t>
            </a:r>
            <a:r>
              <a:rPr lang="en-US" dirty="0" smtClean="0">
                <a:cs typeface="Times New Roman" pitchFamily="16" charset="0"/>
              </a:rPr>
              <a:t> (</a:t>
            </a:r>
            <a:r>
              <a:rPr lang="en-US" i="1" dirty="0" smtClean="0">
                <a:cs typeface="Times New Roman" pitchFamily="16" charset="0"/>
              </a:rPr>
              <a:t>Subset</a:t>
            </a:r>
            <a:r>
              <a:rPr lang="en-US" dirty="0" smtClean="0">
                <a:cs typeface="Times New Roman" pitchFamily="16" charset="0"/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. </a:t>
            </a:r>
            <a:endParaRPr lang="id-ID" dirty="0" smtClean="0"/>
          </a:p>
          <a:p>
            <a:pPr marL="0" lvl="0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i="1" dirty="0" smtClean="0"/>
              <a:t>superset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  <a:endParaRPr lang="id-ID" dirty="0" smtClean="0"/>
          </a:p>
          <a:p>
            <a:pPr marL="0" lvl="0" indent="0">
              <a:buNone/>
            </a:pPr>
            <a:r>
              <a:rPr lang="en-US" dirty="0" err="1" smtClean="0"/>
              <a:t>Notasi</a:t>
            </a:r>
            <a:r>
              <a:rPr lang="en-US" dirty="0" smtClean="0"/>
              <a:t>: </a:t>
            </a:r>
            <a:r>
              <a:rPr lang="en-US" i="1" dirty="0" smtClean="0"/>
              <a:t>A</a:t>
            </a:r>
            <a:r>
              <a:rPr lang="en-US" dirty="0" smtClean="0"/>
              <a:t>  </a:t>
            </a:r>
            <a:r>
              <a:rPr lang="en-US" dirty="0" smtClean="0">
                <a:sym typeface="Symbol"/>
              </a:rPr>
              <a:t>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endParaRPr lang="id-ID" dirty="0" smtClean="0"/>
          </a:p>
          <a:p>
            <a:pPr marL="0" indent="0">
              <a:buNone/>
            </a:pPr>
            <a:r>
              <a:rPr lang="en-US" dirty="0" smtClean="0"/>
              <a:t> </a:t>
            </a:r>
            <a:endParaRPr lang="id-ID" dirty="0" smtClean="0"/>
          </a:p>
          <a:p>
            <a:pPr marL="0" lvl="0" indent="0">
              <a:buNone/>
            </a:pPr>
            <a:r>
              <a:rPr lang="en-US" dirty="0" smtClean="0"/>
              <a:t>Diagram Venn:</a:t>
            </a: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838C85-28DA-422A-80E5-5079722C032C}" type="slidenum">
              <a:rPr lang="en-US" smtClean="0">
                <a:latin typeface="Times New Roman" pitchFamily="16" charset="0"/>
              </a:rPr>
              <a:pPr/>
              <a:t>9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3923928" y="4509120"/>
          <a:ext cx="234315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7" name="Visio" r:id="rId3" imgW="2139696" imgH="1395984" progId="Visio.Drawing.11">
                  <p:embed/>
                </p:oleObj>
              </mc:Choice>
              <mc:Fallback>
                <p:oleObj name="Visio" r:id="rId3" imgW="2139696" imgH="1395984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509120"/>
                        <a:ext cx="2343150" cy="153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1019</Words>
  <Application>Microsoft Office PowerPoint</Application>
  <PresentationFormat>On-screen Show (4:3)</PresentationFormat>
  <Paragraphs>302</Paragraphs>
  <Slides>57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Office Theme</vt:lpstr>
      <vt:lpstr>Visio</vt:lpstr>
      <vt:lpstr>Document</vt:lpstr>
      <vt:lpstr>Equation</vt:lpstr>
      <vt:lpstr>Himpunan</vt:lpstr>
      <vt:lpstr>Definisi</vt:lpstr>
      <vt:lpstr>Cara penyajian himpunan</vt:lpstr>
      <vt:lpstr>Keanggotaan himpunan</vt:lpstr>
      <vt:lpstr>Latihan </vt:lpstr>
      <vt:lpstr>Simbol simbol baku</vt:lpstr>
      <vt:lpstr>Kardinalitas</vt:lpstr>
      <vt:lpstr>Himpunan Kosong (null set)</vt:lpstr>
      <vt:lpstr>Himpunan Bagian (Subset)</vt:lpstr>
      <vt:lpstr>Contoh</vt:lpstr>
      <vt:lpstr>Proper subset</vt:lpstr>
      <vt:lpstr>Latihan </vt:lpstr>
      <vt:lpstr>Jawaban</vt:lpstr>
      <vt:lpstr>Himpunan yang sama</vt:lpstr>
      <vt:lpstr>Contoh</vt:lpstr>
      <vt:lpstr>Himpunan yang Ekivalen</vt:lpstr>
      <vt:lpstr>Himpunan saling lepas</vt:lpstr>
      <vt:lpstr>Himpunan kuasa</vt:lpstr>
      <vt:lpstr>Operasi Terhadap Himpunan</vt:lpstr>
      <vt:lpstr>1. Irisan</vt:lpstr>
      <vt:lpstr>2. Gabungan</vt:lpstr>
      <vt:lpstr>3. Komplemen</vt:lpstr>
      <vt:lpstr>PowerPoint Presentation</vt:lpstr>
      <vt:lpstr>4. Selisih (difference)</vt:lpstr>
      <vt:lpstr>5. Beda Setangkup (Symmetric Difference)</vt:lpstr>
      <vt:lpstr>PowerPoint Presentation</vt:lpstr>
      <vt:lpstr>Perkalian Kartesian</vt:lpstr>
      <vt:lpstr>PowerPoint Presentation</vt:lpstr>
      <vt:lpstr>PowerPoint Presentation</vt:lpstr>
      <vt:lpstr>PowerPoint Presentation</vt:lpstr>
      <vt:lpstr>PowerPoint Presentation</vt:lpstr>
      <vt:lpstr>Hukum-hukum Himpunan</vt:lpstr>
      <vt:lpstr>PowerPoint Presentation</vt:lpstr>
      <vt:lpstr>Latihan</vt:lpstr>
      <vt:lpstr>Latihan</vt:lpstr>
      <vt:lpstr>Soal 1 (Olimpiade Sains SMA)</vt:lpstr>
      <vt:lpstr>Soal Olimpiade SMP</vt:lpstr>
      <vt:lpstr>Soal SMP juga nich.. </vt:lpstr>
      <vt:lpstr>Ini juga soal olimpiade SMP</vt:lpstr>
      <vt:lpstr>Soal di SMP juga</vt:lpstr>
      <vt:lpstr>Soal Benar Salah..</vt:lpstr>
      <vt:lpstr>Soal 3</vt:lpstr>
      <vt:lpstr>Soal Pilihan</vt:lpstr>
      <vt:lpstr>Soal mudah</vt:lpstr>
      <vt:lpstr>Soal Olimpiade matematika SD tahun 2007</vt:lpstr>
      <vt:lpstr>Soal Olimpiade SD tahun 2010</vt:lpstr>
      <vt:lpstr>Prinsip Inklusi-Eksklusi</vt:lpstr>
      <vt:lpstr>PowerPoint Presentation</vt:lpstr>
      <vt:lpstr>PowerPoint Presentation</vt:lpstr>
      <vt:lpstr>PowerPoint Presentation</vt:lpstr>
      <vt:lpstr>PowerPoint Presentation</vt:lpstr>
      <vt:lpstr>Partisi</vt:lpstr>
      <vt:lpstr>PowerPoint Presentation</vt:lpstr>
      <vt:lpstr>PowerPoint Presentation</vt:lpstr>
      <vt:lpstr>PowerPoint Presentation</vt:lpstr>
      <vt:lpstr>PowerPoint Presentation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UserUPN</dc:creator>
  <cp:lastModifiedBy>rifkiindra</cp:lastModifiedBy>
  <cp:revision>33</cp:revision>
  <dcterms:created xsi:type="dcterms:W3CDTF">2014-01-31T01:13:01Z</dcterms:created>
  <dcterms:modified xsi:type="dcterms:W3CDTF">2016-10-20T01:33:04Z</dcterms:modified>
</cp:coreProperties>
</file>