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05" r:id="rId3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7C14A-3BFE-4724-9E1A-80C8AD666780}" type="datetimeFigureOut">
              <a:rPr lang="en-US" smtClean="0"/>
              <a:pPr/>
              <a:t>9/7/2014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A2823-0EF8-4118-8A4B-701E38EA03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8A2CC-A679-408F-B96A-B30687F9D714}" type="slidenum">
              <a:rPr lang="en-GB"/>
              <a:pPr/>
              <a:t>27</a:t>
            </a:fld>
            <a:endParaRPr lang="en-GB"/>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9F98C-322E-4790-9119-C47013D49125}" type="slidenum">
              <a:rPr lang="en-GB"/>
              <a:pPr/>
              <a:t>28</a:t>
            </a:fld>
            <a:endParaRPr lang="en-GB"/>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75B1E5-8DEC-412D-A048-7384709C1A01}" type="slidenum">
              <a:rPr lang="en-GB"/>
              <a:pPr/>
              <a:t>29</a:t>
            </a:fld>
            <a:endParaRPr lang="en-GB"/>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71612"/>
            <a:ext cx="7215238" cy="1470025"/>
          </a:xfrm>
        </p:spPr>
        <p:txBody>
          <a:bodyPr/>
          <a:lstStyle/>
          <a:p>
            <a:r>
              <a:rPr lang="en-US" dirty="0" smtClean="0"/>
              <a:t>Click to edit Master title style</a:t>
            </a:r>
            <a:endParaRPr lang="id-ID" dirty="0"/>
          </a:p>
        </p:txBody>
      </p:sp>
      <p:sp>
        <p:nvSpPr>
          <p:cNvPr id="3" name="Subtitle 2"/>
          <p:cNvSpPr>
            <a:spLocks noGrp="1"/>
          </p:cNvSpPr>
          <p:nvPr>
            <p:ph type="subTitle" idx="1"/>
          </p:nvPr>
        </p:nvSpPr>
        <p:spPr>
          <a:xfrm>
            <a:off x="500034" y="3286124"/>
            <a:ext cx="721523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
        <p:nvSpPr>
          <p:cNvPr id="11" name="Date Placeholder 10"/>
          <p:cNvSpPr>
            <a:spLocks noGrp="1"/>
          </p:cNvSpPr>
          <p:nvPr>
            <p:ph type="dt" sz="half" idx="10"/>
          </p:nvPr>
        </p:nvSpPr>
        <p:spPr/>
        <p:txBody>
          <a:bodyPr/>
          <a:lstStyle/>
          <a:p>
            <a:fld id="{A33B8FF6-ECD9-49AB-B430-41AFB2F8B724}" type="datetimeFigureOut">
              <a:rPr lang="id-ID" smtClean="0"/>
              <a:pPr/>
              <a:t>07/09/2014</a:t>
            </a:fld>
            <a:endParaRPr lang="id-ID" dirty="0"/>
          </a:p>
        </p:txBody>
      </p:sp>
      <p:sp>
        <p:nvSpPr>
          <p:cNvPr id="12" name="Slide Number Placeholder 11"/>
          <p:cNvSpPr>
            <a:spLocks noGrp="1"/>
          </p:cNvSpPr>
          <p:nvPr>
            <p:ph type="sldNum" sz="quarter" idx="11"/>
          </p:nvPr>
        </p:nvSpPr>
        <p:spPr/>
        <p:txBody>
          <a:bodyPr/>
          <a:lstStyle/>
          <a:p>
            <a:fld id="{82E17645-0458-48C4-834B-2284F4C51A80}" type="slidenum">
              <a:rPr lang="id-ID" smtClean="0"/>
              <a:pPr/>
              <a:t>‹#›</a:t>
            </a:fld>
            <a:endParaRPr lang="id-ID"/>
          </a:p>
        </p:txBody>
      </p:sp>
      <p:sp>
        <p:nvSpPr>
          <p:cNvPr id="13" name="Footer Placeholder 12"/>
          <p:cNvSpPr>
            <a:spLocks noGrp="1"/>
          </p:cNvSpPr>
          <p:nvPr>
            <p:ph type="ftr" sz="quarter" idx="12"/>
          </p:nvPr>
        </p:nvSpPr>
        <p:spPr/>
        <p:txBody>
          <a:bodyPr/>
          <a:lstStyle/>
          <a:p>
            <a:endParaRPr lang="id-ID"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64463" cy="2119313"/>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8400"/>
            <a:ext cx="2125663" cy="449263"/>
          </a:xfrm>
        </p:spPr>
        <p:txBody>
          <a:bodyPr/>
          <a:lstStyle>
            <a:lvl1pPr>
              <a:defRPr/>
            </a:lvl1pPr>
          </a:lstStyle>
          <a:p>
            <a:endParaRPr lang="en-GB"/>
          </a:p>
        </p:txBody>
      </p:sp>
      <p:sp>
        <p:nvSpPr>
          <p:cNvPr id="4" name="Footer Placeholder 3"/>
          <p:cNvSpPr>
            <a:spLocks noGrp="1"/>
          </p:cNvSpPr>
          <p:nvPr>
            <p:ph type="ftr" idx="11"/>
          </p:nvPr>
        </p:nvSpPr>
        <p:spPr>
          <a:xfrm>
            <a:off x="3124200" y="6248400"/>
            <a:ext cx="2887663" cy="449263"/>
          </a:xfrm>
        </p:spPr>
        <p:txBody>
          <a:bodyPr/>
          <a:lstStyle>
            <a:lvl1pPr>
              <a:defRPr/>
            </a:lvl1pPr>
          </a:lstStyle>
          <a:p>
            <a:endParaRPr lang="en-GB"/>
          </a:p>
        </p:txBody>
      </p:sp>
      <p:sp>
        <p:nvSpPr>
          <p:cNvPr id="5" name="Slide Number Placeholder 4"/>
          <p:cNvSpPr>
            <a:spLocks noGrp="1"/>
          </p:cNvSpPr>
          <p:nvPr>
            <p:ph type="sldNum" idx="12"/>
          </p:nvPr>
        </p:nvSpPr>
        <p:spPr>
          <a:xfrm>
            <a:off x="6553200" y="6248400"/>
            <a:ext cx="2125663" cy="449263"/>
          </a:xfrm>
        </p:spPr>
        <p:txBody>
          <a:bodyPr/>
          <a:lstStyle>
            <a:lvl1pPr>
              <a:defRPr/>
            </a:lvl1pPr>
          </a:lstStyle>
          <a:p>
            <a:fld id="{610E0FBB-10CE-4255-8804-5A9D276CC9DB}"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6" name="Slide Number Placeholder 5"/>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9" name="Slide Number Placeholder 8"/>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5" name="Slide Number Placeholder 4"/>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4" name="Slide Number Placeholder 3"/>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6715172" cy="947760"/>
          </a:xfrm>
        </p:spPr>
        <p:txBody>
          <a:bodyPr anchor="b"/>
          <a:lstStyle>
            <a:lvl1pPr algn="l">
              <a:defRPr sz="2000" b="1"/>
            </a:lvl1pPr>
          </a:lstStyle>
          <a:p>
            <a:r>
              <a:rPr lang="en-US" dirty="0" smtClean="0"/>
              <a:t>Click to edit Master title style</a:t>
            </a:r>
            <a:endParaRPr lang="id-ID" dirty="0"/>
          </a:p>
        </p:txBody>
      </p:sp>
      <p:sp>
        <p:nvSpPr>
          <p:cNvPr id="3" name="Content Placeholder 2"/>
          <p:cNvSpPr>
            <a:spLocks noGrp="1"/>
          </p:cNvSpPr>
          <p:nvPr>
            <p:ph idx="1"/>
          </p:nvPr>
        </p:nvSpPr>
        <p:spPr>
          <a:xfrm>
            <a:off x="3575050" y="1428736"/>
            <a:ext cx="5111750"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285859"/>
            <a:ext cx="5486400" cy="34417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786322"/>
            <a:ext cx="5486400" cy="138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33B8FF6-ECD9-49AB-B430-41AFB2F8B724}" type="datetimeFigureOut">
              <a:rPr lang="id-ID" smtClean="0"/>
              <a:pPr/>
              <a:t>07/09/2014</a:t>
            </a:fld>
            <a:endParaRPr lang="id-ID"/>
          </a:p>
        </p:txBody>
      </p:sp>
      <p:sp>
        <p:nvSpPr>
          <p:cNvPr id="7" name="Slide Number Placeholder 6"/>
          <p:cNvSpPr>
            <a:spLocks noGrp="1"/>
          </p:cNvSpPr>
          <p:nvPr>
            <p:ph type="sldNum" sz="quarter" idx="12"/>
          </p:nvPr>
        </p:nvSpPr>
        <p:spPr/>
        <p:txBody>
          <a:bodyPr/>
          <a:lstStyle/>
          <a:p>
            <a:fld id="{82E17645-0458-48C4-834B-2284F4C51A8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14" cstate="print"/>
          <a:srcRect/>
          <a:stretch>
            <a:fillRect/>
          </a:stretch>
        </p:blipFill>
        <p:spPr bwMode="auto">
          <a:xfrm>
            <a:off x="8501090" y="0"/>
            <a:ext cx="642910" cy="625842"/>
          </a:xfrm>
          <a:prstGeom prst="rect">
            <a:avLst/>
          </a:prstGeom>
          <a:noFill/>
          <a:ln w="9525">
            <a:noFill/>
            <a:miter lim="800000"/>
            <a:headEnd/>
            <a:tailEnd/>
          </a:ln>
          <a:effectLst/>
        </p:spPr>
      </p:pic>
      <p:sp>
        <p:nvSpPr>
          <p:cNvPr id="2" name="Title Placeholder 1"/>
          <p:cNvSpPr>
            <a:spLocks noGrp="1"/>
          </p:cNvSpPr>
          <p:nvPr>
            <p:ph type="title"/>
          </p:nvPr>
        </p:nvSpPr>
        <p:spPr>
          <a:xfrm>
            <a:off x="500034" y="7141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3" name="Text Placeholder 2"/>
          <p:cNvSpPr>
            <a:spLocks noGrp="1"/>
          </p:cNvSpPr>
          <p:nvPr>
            <p:ph type="body" idx="1"/>
          </p:nvPr>
        </p:nvSpPr>
        <p:spPr>
          <a:xfrm>
            <a:off x="457200" y="1357298"/>
            <a:ext cx="8229600" cy="476886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p:cNvSpPr>
          <p:nvPr>
            <p:ph type="dt" sz="half" idx="2"/>
          </p:nvPr>
        </p:nvSpPr>
        <p:spPr>
          <a:xfrm>
            <a:off x="3857620" y="6572272"/>
            <a:ext cx="2000264" cy="285728"/>
          </a:xfrm>
          <a:prstGeom prst="rect">
            <a:avLst/>
          </a:prstGeom>
        </p:spPr>
        <p:txBody>
          <a:bodyPr vert="horz" lIns="91440" tIns="45720" rIns="91440" bIns="45720" rtlCol="0" anchor="ctr"/>
          <a:lstStyle>
            <a:lvl1pPr algn="l">
              <a:defRPr sz="1200">
                <a:solidFill>
                  <a:schemeClr val="tx1">
                    <a:tint val="75000"/>
                  </a:schemeClr>
                </a:solidFill>
              </a:defRPr>
            </a:lvl1pPr>
          </a:lstStyle>
          <a:p>
            <a:fld id="{A33B8FF6-ECD9-49AB-B430-41AFB2F8B724}" type="datetimeFigureOut">
              <a:rPr lang="id-ID" smtClean="0"/>
              <a:pPr/>
              <a:t>07/09/2014</a:t>
            </a:fld>
            <a:endParaRPr lang="id-ID"/>
          </a:p>
        </p:txBody>
      </p:sp>
      <p:sp>
        <p:nvSpPr>
          <p:cNvPr id="6" name="Slide Number Placeholder 5"/>
          <p:cNvSpPr>
            <a:spLocks noGrp="1"/>
          </p:cNvSpPr>
          <p:nvPr>
            <p:ph type="sldNum" sz="quarter" idx="4"/>
          </p:nvPr>
        </p:nvSpPr>
        <p:spPr>
          <a:xfrm>
            <a:off x="7000892" y="6572272"/>
            <a:ext cx="2071702" cy="285728"/>
          </a:xfrm>
          <a:prstGeom prst="rect">
            <a:avLst/>
          </a:prstGeom>
        </p:spPr>
        <p:txBody>
          <a:bodyPr vert="horz" lIns="91440" tIns="45720" rIns="91440" bIns="45720" rtlCol="0" anchor="ctr"/>
          <a:lstStyle>
            <a:lvl1pPr algn="r">
              <a:defRPr sz="1200">
                <a:solidFill>
                  <a:schemeClr val="tx1">
                    <a:tint val="75000"/>
                  </a:schemeClr>
                </a:solidFill>
              </a:defRPr>
            </a:lvl1pPr>
          </a:lstStyle>
          <a:p>
            <a:fld id="{82E17645-0458-48C4-834B-2284F4C51A80}" type="slidenum">
              <a:rPr lang="id-ID" smtClean="0"/>
              <a:pPr/>
              <a:t>‹#›</a:t>
            </a:fld>
            <a:endParaRPr lang="id-ID"/>
          </a:p>
        </p:txBody>
      </p:sp>
      <p:pic>
        <p:nvPicPr>
          <p:cNvPr id="1027" name="Picture 3"/>
          <p:cNvPicPr>
            <a:picLocks noChangeAspect="1" noChangeArrowheads="1"/>
          </p:cNvPicPr>
          <p:nvPr userDrawn="1"/>
        </p:nvPicPr>
        <p:blipFill>
          <a:blip r:embed="rId15" cstate="print"/>
          <a:srcRect/>
          <a:stretch>
            <a:fillRect/>
          </a:stretch>
        </p:blipFill>
        <p:spPr bwMode="auto">
          <a:xfrm flipH="1">
            <a:off x="-45719" y="19050"/>
            <a:ext cx="117124" cy="6838950"/>
          </a:xfrm>
          <a:prstGeom prst="rect">
            <a:avLst/>
          </a:prstGeom>
          <a:noFill/>
          <a:ln w="9525">
            <a:noFill/>
            <a:miter lim="800000"/>
            <a:headEnd/>
            <a:tailEnd/>
          </a:ln>
          <a:effectLst/>
        </p:spPr>
      </p:pic>
      <p:sp>
        <p:nvSpPr>
          <p:cNvPr id="11" name="Footer Placeholder 10"/>
          <p:cNvSpPr>
            <a:spLocks noGrp="1"/>
          </p:cNvSpPr>
          <p:nvPr>
            <p:ph type="ftr" sz="quarter" idx="3"/>
          </p:nvPr>
        </p:nvSpPr>
        <p:spPr>
          <a:xfrm>
            <a:off x="428596" y="6572272"/>
            <a:ext cx="2895600" cy="2857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Word_97_-_2003_Document13.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Document14.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mages.google.co.id/imgres?imgurl=http://nrich.maths.org/content/id/4718/DSCN0507.jpg&amp;imgrefurl=http://nrich.maths.org/public/viewer.php?obj_id=4718&amp;refpage=monthindex.php&amp;part=index&amp;nomenu=1&amp;h=231&amp;w=308&amp;sz=7&amp;hl=id&amp;start=13&amp;tbnid=PzzWkGfgK32mMM:&amp;tbnh=88&amp;tbnw=117&amp;prev=/images?q=mathematical+induction&amp;svnum=10&amp;hl=id&amp;lr=&amp;sa=G"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images.google.co.id/imgres?imgurl=http://nrich.maths.org/content/id/4718/DSCN0500.jpg&amp;imgrefurl=http://nrich.maths.org/public/viewer.php?obj_id=4718&amp;refpage=monthindex.php&amp;part=index&amp;nomenu=1&amp;h=314&amp;w=228&amp;sz=8&amp;hl=id&amp;start=12&amp;tbnid=yrNwXRBID8KmZM:&amp;tbnh=117&amp;tbnw=85&amp;prev=/images?q=mathematical+induction&amp;svnum=10&amp;hl=id&amp;lr=&amp;sa=G" TargetMode="Externa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id-ID" dirty="0" smtClean="0"/>
              <a:t>Induksi Matematika</a:t>
            </a:r>
            <a:endParaRPr lang="en-US" dirty="0"/>
          </a:p>
        </p:txBody>
      </p:sp>
      <p:sp>
        <p:nvSpPr>
          <p:cNvPr id="2051" name="Rectangle 3"/>
          <p:cNvSpPr>
            <a:spLocks noGrp="1" noChangeArrowheads="1"/>
          </p:cNvSpPr>
          <p:nvPr>
            <p:ph type="subTitle" idx="1"/>
          </p:nvPr>
        </p:nvSpPr>
        <p:spPr/>
        <p:txBody>
          <a:bodyPr>
            <a:normAutofit fontScale="55000" lnSpcReduction="20000"/>
          </a:bodyPr>
          <a:lstStyle/>
          <a:p>
            <a:pPr eaLnBrk="1" fontAlgn="auto" hangingPunct="1">
              <a:spcAft>
                <a:spcPts val="0"/>
              </a:spcAft>
              <a:buFont typeface="Wingdings 2"/>
              <a:buNone/>
              <a:defRPr/>
            </a:pPr>
            <a:r>
              <a:rPr lang="id-ID" smtClean="0"/>
              <a:t>Pertemuan </a:t>
            </a:r>
            <a:r>
              <a:rPr lang="id-ID" smtClean="0"/>
              <a:t>VII</a:t>
            </a:r>
            <a:endParaRPr lang="id-ID" dirty="0" smtClean="0"/>
          </a:p>
          <a:p>
            <a:pPr eaLnBrk="1" fontAlgn="auto" hangingPunct="1">
              <a:spcAft>
                <a:spcPts val="0"/>
              </a:spcAft>
              <a:buFont typeface="Wingdings 2"/>
              <a:buNone/>
              <a:defRPr/>
            </a:pPr>
            <a:r>
              <a:rPr lang="id-ID" dirty="0" smtClean="0"/>
              <a:t>Matematika Diskret</a:t>
            </a:r>
          </a:p>
          <a:p>
            <a:pPr eaLnBrk="1" fontAlgn="auto" hangingPunct="1">
              <a:spcAft>
                <a:spcPts val="0"/>
              </a:spcAft>
              <a:buFont typeface="Wingdings 2"/>
              <a:buNone/>
              <a:defRPr/>
            </a:pPr>
            <a:r>
              <a:rPr lang="en-US" dirty="0" smtClean="0"/>
              <a:t>Semester </a:t>
            </a:r>
            <a:r>
              <a:rPr lang="en-US" dirty="0" err="1" smtClean="0"/>
              <a:t>Gasal</a:t>
            </a:r>
            <a:endParaRPr lang="en-US" dirty="0" smtClean="0"/>
          </a:p>
          <a:p>
            <a:pPr eaLnBrk="1" fontAlgn="auto" hangingPunct="1">
              <a:spcAft>
                <a:spcPts val="0"/>
              </a:spcAft>
              <a:buFont typeface="Wingdings 2"/>
              <a:buNone/>
              <a:defRPr/>
            </a:pPr>
            <a:r>
              <a:rPr lang="en-US" dirty="0" smtClean="0"/>
              <a:t>2014/2015</a:t>
            </a:r>
          </a:p>
          <a:p>
            <a:pPr eaLnBrk="1" fontAlgn="auto" hangingPunct="1">
              <a:spcAft>
                <a:spcPts val="0"/>
              </a:spcAft>
              <a:buFont typeface="Wingdings 2"/>
              <a:buNone/>
              <a:defRPr/>
            </a:pPr>
            <a:r>
              <a:rPr lang="en-US" dirty="0" err="1" smtClean="0"/>
              <a:t>Jurusan</a:t>
            </a:r>
            <a:r>
              <a:rPr lang="en-US" dirty="0" smtClean="0"/>
              <a:t> </a:t>
            </a:r>
            <a:r>
              <a:rPr lang="en-US" dirty="0" err="1" smtClean="0"/>
              <a:t>Teknik</a:t>
            </a:r>
            <a:r>
              <a:rPr lang="en-US" dirty="0" smtClean="0"/>
              <a:t> </a:t>
            </a:r>
            <a:r>
              <a:rPr lang="en-US" dirty="0" err="1" smtClean="0"/>
              <a:t>Informatika</a:t>
            </a:r>
            <a:endParaRPr lang="en-US" dirty="0" smtClean="0"/>
          </a:p>
          <a:p>
            <a:pPr eaLnBrk="1" fontAlgn="auto" hangingPunct="1">
              <a:spcAft>
                <a:spcPts val="0"/>
              </a:spcAft>
              <a:buFont typeface="Wingdings 2"/>
              <a:buNone/>
              <a:defRPr/>
            </a:pPr>
            <a:r>
              <a:rPr lang="en-US" dirty="0" smtClean="0"/>
              <a:t>UPN “Veteran” Yogyakarta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C170FE9-9A69-43E1-BF96-883D12E3C7BB}" type="slidenum">
              <a:rPr lang="en-US"/>
              <a:pPr/>
              <a:t>10</a:t>
            </a:fld>
            <a:endParaRPr lang="en-US"/>
          </a:p>
        </p:txBody>
      </p:sp>
      <p:graphicFrame>
        <p:nvGraphicFramePr>
          <p:cNvPr id="21508" name="Object 4"/>
          <p:cNvGraphicFramePr>
            <a:graphicFrameLocks noChangeAspect="1"/>
          </p:cNvGraphicFramePr>
          <p:nvPr/>
        </p:nvGraphicFramePr>
        <p:xfrm>
          <a:off x="762000" y="0"/>
          <a:ext cx="6934200" cy="6202363"/>
        </p:xfrm>
        <a:graphic>
          <a:graphicData uri="http://schemas.openxmlformats.org/presentationml/2006/ole">
            <p:oleObj spid="_x0000_s4098" name="Document" r:id="rId3" imgW="5486400" imgH="4906800" progId="Word.Document.8">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791ADFC-AF90-4B7E-B5B9-60C5AC7583CF}" type="slidenum">
              <a:rPr lang="en-US"/>
              <a:pPr/>
              <a:t>11</a:t>
            </a:fld>
            <a:endParaRPr lang="en-US"/>
          </a:p>
        </p:txBody>
      </p:sp>
      <p:sp>
        <p:nvSpPr>
          <p:cNvPr id="13314" name="Rectangle 2"/>
          <p:cNvSpPr>
            <a:spLocks noGrp="1" noChangeArrowheads="1"/>
          </p:cNvSpPr>
          <p:nvPr>
            <p:ph type="title"/>
          </p:nvPr>
        </p:nvSpPr>
        <p:spPr>
          <a:xfrm>
            <a:off x="457200" y="373063"/>
            <a:ext cx="8229600" cy="1044575"/>
          </a:xfrm>
        </p:spPr>
        <p:txBody>
          <a:bodyPr/>
          <a:lstStyle/>
          <a:p>
            <a:r>
              <a:rPr lang="en-US" sz="4000" b="1">
                <a:cs typeface="Times New Roman" pitchFamily="16" charset="0"/>
              </a:rPr>
              <a:t>Prinsip Induksi yang Dirampatkan</a:t>
            </a:r>
            <a:endParaRPr lang="en-GB" sz="4000" b="1">
              <a:cs typeface="Times New Roman" pitchFamily="16" charset="0"/>
            </a:endParaRPr>
          </a:p>
        </p:txBody>
      </p:sp>
      <p:sp>
        <p:nvSpPr>
          <p:cNvPr id="13315" name="Rectangle 3"/>
          <p:cNvSpPr>
            <a:spLocks noGrp="1" noChangeArrowheads="1"/>
          </p:cNvSpPr>
          <p:nvPr>
            <p:ph type="body" idx="1"/>
          </p:nvPr>
        </p:nvSpPr>
        <p:spPr>
          <a:xfrm>
            <a:off x="515938" y="1905000"/>
            <a:ext cx="8110537" cy="4191000"/>
          </a:xfrm>
        </p:spPr>
        <p:txBody>
          <a:bodyPr/>
          <a:lstStyle/>
          <a:p>
            <a:pPr algn="just">
              <a:buFont typeface="Wingdings" pitchFamily="2" charset="2"/>
              <a:buNone/>
            </a:pPr>
            <a:r>
              <a:rPr lang="en-US" i="1">
                <a:cs typeface="Times New Roman" pitchFamily="16" charset="0"/>
              </a:rPr>
              <a:t>	</a:t>
            </a:r>
            <a:r>
              <a:rPr lang="en-US" sz="2000">
                <a:cs typeface="Times New Roman" pitchFamily="16" charset="0"/>
              </a:rPr>
              <a:t>Misalkan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adalah pernyataan perihal bilangan bulat dan kita ingin membuktikan bahwa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untuk semua bilangan bulat  </a:t>
            </a:r>
            <a:r>
              <a:rPr lang="en-US" sz="2000" i="1">
                <a:cs typeface="Times New Roman" pitchFamily="16" charset="0"/>
              </a:rPr>
              <a:t>n</a:t>
            </a:r>
            <a:r>
              <a:rPr lang="en-US" sz="2000">
                <a:cs typeface="Times New Roman" pitchFamily="16" charset="0"/>
              </a:rPr>
              <a:t> </a:t>
            </a:r>
            <a:r>
              <a:rPr lang="en-US" sz="2000">
                <a:latin typeface="Times New Roman" pitchFamily="16" charset="0"/>
                <a:cs typeface="Times New Roman" pitchFamily="16" charset="0"/>
                <a:sym typeface="Symbol" pitchFamily="18" charset="2"/>
              </a:rPr>
              <a:t></a:t>
            </a:r>
            <a:r>
              <a:rPr lang="en-US" sz="2000">
                <a:cs typeface="Times New Roman" pitchFamily="16" charset="0"/>
              </a:rPr>
              <a:t> </a:t>
            </a:r>
            <a:r>
              <a:rPr lang="en-US" sz="2000" i="1">
                <a:cs typeface="Times New Roman" pitchFamily="16" charset="0"/>
              </a:rPr>
              <a:t>n</a:t>
            </a:r>
            <a:r>
              <a:rPr lang="en-US" sz="2000" baseline="-30000">
                <a:cs typeface="Times New Roman" pitchFamily="16" charset="0"/>
              </a:rPr>
              <a:t>0</a:t>
            </a:r>
            <a:r>
              <a:rPr lang="en-US" sz="2000">
                <a:cs typeface="Times New Roman" pitchFamily="16" charset="0"/>
              </a:rPr>
              <a:t>. Untuk membuktikan ini, kita hanya perlu menunjukkan bahwa:</a:t>
            </a:r>
          </a:p>
          <a:p>
            <a:pPr algn="just">
              <a:buFont typeface="Wingdings" pitchFamily="2" charset="2"/>
              <a:buNone/>
            </a:pPr>
            <a:r>
              <a:rPr lang="en-US" sz="2000">
                <a:cs typeface="Times New Roman" pitchFamily="16" charset="0"/>
              </a:rPr>
              <a:t>	1.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baseline="-30000">
                <a:cs typeface="Times New Roman" pitchFamily="16" charset="0"/>
              </a:rPr>
              <a:t>0</a:t>
            </a:r>
            <a:r>
              <a:rPr lang="en-US" sz="2000">
                <a:cs typeface="Times New Roman" pitchFamily="16" charset="0"/>
              </a:rPr>
              <a:t>) benar, dan</a:t>
            </a:r>
          </a:p>
          <a:p>
            <a:pPr algn="just">
              <a:buFont typeface="Wingdings" pitchFamily="2" charset="2"/>
              <a:buNone/>
            </a:pPr>
            <a:r>
              <a:rPr lang="en-US" sz="2000">
                <a:cs typeface="Times New Roman" pitchFamily="16" charset="0"/>
              </a:rPr>
              <a:t>	2. jika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maka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+1) juga benar,</a:t>
            </a:r>
          </a:p>
          <a:p>
            <a:pPr algn="just">
              <a:buFont typeface="Wingdings" pitchFamily="2" charset="2"/>
              <a:buNone/>
            </a:pPr>
            <a:r>
              <a:rPr lang="en-US" sz="2000">
                <a:cs typeface="Times New Roman" pitchFamily="16" charset="0"/>
              </a:rPr>
              <a:t>	   untuk semua bilangan bulat </a:t>
            </a:r>
            <a:r>
              <a:rPr lang="en-US" sz="2000" i="1">
                <a:cs typeface="Times New Roman" pitchFamily="16" charset="0"/>
              </a:rPr>
              <a:t>n</a:t>
            </a:r>
            <a:r>
              <a:rPr lang="en-US" sz="2000">
                <a:cs typeface="Times New Roman" pitchFamily="16" charset="0"/>
              </a:rPr>
              <a:t> </a:t>
            </a:r>
            <a:r>
              <a:rPr lang="en-US" sz="2000">
                <a:latin typeface="Times New Roman" pitchFamily="16" charset="0"/>
                <a:cs typeface="Times New Roman" pitchFamily="16" charset="0"/>
                <a:sym typeface="Symbol" pitchFamily="18" charset="2"/>
              </a:rPr>
              <a:t></a:t>
            </a:r>
            <a:r>
              <a:rPr lang="en-US" sz="2000">
                <a:cs typeface="Times New Roman" pitchFamily="16" charset="0"/>
              </a:rPr>
              <a:t> </a:t>
            </a:r>
            <a:r>
              <a:rPr lang="en-US" sz="2000" i="1">
                <a:cs typeface="Times New Roman" pitchFamily="16" charset="0"/>
              </a:rPr>
              <a:t>n</a:t>
            </a:r>
            <a:r>
              <a:rPr lang="en-US" sz="2000" baseline="-30000">
                <a:cs typeface="Times New Roman" pitchFamily="16" charset="0"/>
              </a:rPr>
              <a:t>0</a:t>
            </a:r>
            <a:r>
              <a:rPr lang="en-US" sz="2000">
                <a:cs typeface="Times New Roman" pitchFamily="16" charset="0"/>
              </a:rPr>
              <a:t>,</a:t>
            </a:r>
          </a:p>
          <a:p>
            <a:pPr>
              <a:buFont typeface="Wingdings" pitchFamily="2" charset="2"/>
              <a:buNone/>
            </a:pPr>
            <a:endParaRPr lang="en-GB"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EE40E8-3680-4782-B84B-AA8939E411DD}" type="slidenum">
              <a:rPr lang="en-US"/>
              <a:pPr/>
              <a:t>12</a:t>
            </a:fld>
            <a:endParaRPr lang="en-US"/>
          </a:p>
        </p:txBody>
      </p:sp>
      <p:graphicFrame>
        <p:nvGraphicFramePr>
          <p:cNvPr id="14343" name="Object 7"/>
          <p:cNvGraphicFramePr>
            <a:graphicFrameLocks noChangeAspect="1"/>
          </p:cNvGraphicFramePr>
          <p:nvPr/>
        </p:nvGraphicFramePr>
        <p:xfrm>
          <a:off x="304800" y="1828800"/>
          <a:ext cx="8458200" cy="3360738"/>
        </p:xfrm>
        <a:graphic>
          <a:graphicData uri="http://schemas.openxmlformats.org/presentationml/2006/ole">
            <p:oleObj spid="_x0000_s5122" name="Document" r:id="rId3" imgW="5486400" imgH="2179080" progId="Word.Document.8">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788CC40-A305-4621-84AF-FB95050A5D42}" type="slidenum">
              <a:rPr lang="en-US"/>
              <a:pPr/>
              <a:t>13</a:t>
            </a:fld>
            <a:endParaRPr lang="en-US"/>
          </a:p>
        </p:txBody>
      </p:sp>
      <p:graphicFrame>
        <p:nvGraphicFramePr>
          <p:cNvPr id="49152" name="Object 1024"/>
          <p:cNvGraphicFramePr>
            <a:graphicFrameLocks noChangeAspect="1"/>
          </p:cNvGraphicFramePr>
          <p:nvPr/>
        </p:nvGraphicFramePr>
        <p:xfrm>
          <a:off x="1143000" y="228600"/>
          <a:ext cx="6553200" cy="6418263"/>
        </p:xfrm>
        <a:graphic>
          <a:graphicData uri="http://schemas.openxmlformats.org/presentationml/2006/ole">
            <p:oleObj spid="_x0000_s6146" name="Document" r:id="rId3" imgW="5486400" imgH="5374080" progId="Word.Document.8">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AFBCA67-31F7-48ED-B059-2F36D2F58292}" type="slidenum">
              <a:rPr lang="en-US"/>
              <a:pPr/>
              <a:t>14</a:t>
            </a:fld>
            <a:endParaRPr lang="en-US"/>
          </a:p>
        </p:txBody>
      </p:sp>
      <p:sp>
        <p:nvSpPr>
          <p:cNvPr id="15362" name="Rectangle 2"/>
          <p:cNvSpPr>
            <a:spLocks noGrp="1" noChangeArrowheads="1"/>
          </p:cNvSpPr>
          <p:nvPr>
            <p:ph type="title"/>
          </p:nvPr>
        </p:nvSpPr>
        <p:spPr>
          <a:xfrm>
            <a:off x="457200" y="811213"/>
            <a:ext cx="8229600" cy="606425"/>
          </a:xfrm>
        </p:spPr>
        <p:txBody>
          <a:bodyPr/>
          <a:lstStyle/>
          <a:p>
            <a:r>
              <a:rPr lang="en-US"/>
              <a:t>Latihan</a:t>
            </a:r>
            <a:endParaRPr lang="en-GB"/>
          </a:p>
        </p:txBody>
      </p:sp>
      <p:sp>
        <p:nvSpPr>
          <p:cNvPr id="15363" name="Rectangle 3"/>
          <p:cNvSpPr>
            <a:spLocks noGrp="1" noChangeArrowheads="1"/>
          </p:cNvSpPr>
          <p:nvPr>
            <p:ph type="body" idx="1"/>
          </p:nvPr>
        </p:nvSpPr>
        <p:spPr/>
        <p:txBody>
          <a:bodyPr/>
          <a:lstStyle/>
          <a:p>
            <a:pPr algn="just"/>
            <a:r>
              <a:rPr lang="en-US" b="1">
                <a:cs typeface="Times New Roman" pitchFamily="16" charset="0"/>
              </a:rPr>
              <a:t>Contoh 3.</a:t>
            </a:r>
            <a:r>
              <a:rPr lang="en-US">
                <a:cs typeface="Times New Roman" pitchFamily="16" charset="0"/>
              </a:rPr>
              <a:t> Buktikan dengan induksi matematik bahwa pada sebuah himpunan beranggotakan </a:t>
            </a:r>
            <a:r>
              <a:rPr lang="en-US" i="1">
                <a:cs typeface="Times New Roman" pitchFamily="16" charset="0"/>
              </a:rPr>
              <a:t>n</a:t>
            </a:r>
            <a:r>
              <a:rPr lang="en-US">
                <a:cs typeface="Times New Roman" pitchFamily="16" charset="0"/>
              </a:rPr>
              <a:t> elemen, banyaknya himpunan bagian yang dapat dibentuk dari himpunan tersebut adalah 2</a:t>
            </a:r>
            <a:r>
              <a:rPr lang="en-US" i="1" baseline="30000">
                <a:cs typeface="Times New Roman" pitchFamily="16" charset="0"/>
              </a:rPr>
              <a:t>n</a:t>
            </a:r>
            <a:r>
              <a:rPr lang="en-US">
                <a:cs typeface="Times New Roman" pitchFamily="16" charset="0"/>
              </a:rPr>
              <a:t>.</a:t>
            </a:r>
          </a:p>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2D1A27-E5E6-4E34-8E79-7BCD1FDE9B78}" type="slidenum">
              <a:rPr lang="en-US"/>
              <a:pPr/>
              <a:t>15</a:t>
            </a:fld>
            <a:endParaRPr lang="en-US"/>
          </a:p>
        </p:txBody>
      </p:sp>
      <p:graphicFrame>
        <p:nvGraphicFramePr>
          <p:cNvPr id="16390" name="Object 6"/>
          <p:cNvGraphicFramePr>
            <a:graphicFrameLocks noChangeAspect="1"/>
          </p:cNvGraphicFramePr>
          <p:nvPr/>
        </p:nvGraphicFramePr>
        <p:xfrm>
          <a:off x="381000" y="2057400"/>
          <a:ext cx="8534400" cy="2686050"/>
        </p:xfrm>
        <a:graphic>
          <a:graphicData uri="http://schemas.openxmlformats.org/presentationml/2006/ole">
            <p:oleObj spid="_x0000_s7170" name="Document" r:id="rId3" imgW="5486400" imgH="1726920" progId="Word.Document.8">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F3ACC50-D0BC-4079-AA8E-E6F3F8B5047D}" type="slidenum">
              <a:rPr lang="en-US"/>
              <a:pPr/>
              <a:t>16</a:t>
            </a:fld>
            <a:endParaRPr lang="en-US"/>
          </a:p>
        </p:txBody>
      </p:sp>
      <p:graphicFrame>
        <p:nvGraphicFramePr>
          <p:cNvPr id="23556" name="Object 4"/>
          <p:cNvGraphicFramePr>
            <a:graphicFrameLocks noChangeAspect="1"/>
          </p:cNvGraphicFramePr>
          <p:nvPr/>
        </p:nvGraphicFramePr>
        <p:xfrm>
          <a:off x="457200" y="228600"/>
          <a:ext cx="8229600" cy="6356350"/>
        </p:xfrm>
        <a:graphic>
          <a:graphicData uri="http://schemas.openxmlformats.org/presentationml/2006/ole">
            <p:oleObj spid="_x0000_s8194" name="Document" r:id="rId3" imgW="5486400" imgH="4236480" progId="Word.Document.8">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84261C-CB18-4039-8E7F-B6E3F1C6B6BD}" type="slidenum">
              <a:rPr lang="en-US"/>
              <a:pPr/>
              <a:t>17</a:t>
            </a:fld>
            <a:endParaRPr lang="en-US"/>
          </a:p>
        </p:txBody>
      </p:sp>
      <p:sp>
        <p:nvSpPr>
          <p:cNvPr id="17410" name="Rectangle 2"/>
          <p:cNvSpPr>
            <a:spLocks noGrp="1" noChangeArrowheads="1"/>
          </p:cNvSpPr>
          <p:nvPr>
            <p:ph type="title"/>
          </p:nvPr>
        </p:nvSpPr>
        <p:spPr>
          <a:xfrm>
            <a:off x="457200" y="811213"/>
            <a:ext cx="8229600" cy="606425"/>
          </a:xfrm>
        </p:spPr>
        <p:txBody>
          <a:bodyPr/>
          <a:lstStyle/>
          <a:p>
            <a:r>
              <a:rPr lang="en-US"/>
              <a:t>Latihan</a:t>
            </a:r>
            <a:endParaRPr lang="en-GB"/>
          </a:p>
        </p:txBody>
      </p:sp>
      <p:sp>
        <p:nvSpPr>
          <p:cNvPr id="17411" name="Rectangle 3"/>
          <p:cNvSpPr>
            <a:spLocks noGrp="1" noChangeArrowheads="1"/>
          </p:cNvSpPr>
          <p:nvPr>
            <p:ph type="body" idx="1"/>
          </p:nvPr>
        </p:nvSpPr>
        <p:spPr/>
        <p:txBody>
          <a:bodyPr/>
          <a:lstStyle/>
          <a:p>
            <a:pPr algn="just"/>
            <a:r>
              <a:rPr lang="en-US" b="1">
                <a:cs typeface="Times New Roman" pitchFamily="16" charset="0"/>
              </a:rPr>
              <a:t>Contoh 6.</a:t>
            </a:r>
            <a:r>
              <a:rPr lang="en-US">
                <a:cs typeface="Times New Roman" pitchFamily="16" charset="0"/>
              </a:rPr>
              <a:t> Sebuah ATM (Anjungan Tunai Mandiri) hanya menyediakan pecahan uang Rp 20.000,- dan Rp 50.000, -. Kelipatan uang berapakah yang dapat dikeluarkan oleh ATM tersebut? Buktikan jawaban anda dengan induksi matematik.</a:t>
            </a:r>
          </a:p>
          <a:p>
            <a:pPr>
              <a:buFont typeface="Wingdings" pitchFamily="2" charset="2"/>
              <a:buNone/>
            </a:pP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4690092-30D6-4C87-9460-A252C963785A}" type="slidenum">
              <a:rPr lang="en-US"/>
              <a:pPr/>
              <a:t>18</a:t>
            </a:fld>
            <a:endParaRPr lang="en-US"/>
          </a:p>
        </p:txBody>
      </p:sp>
      <p:sp>
        <p:nvSpPr>
          <p:cNvPr id="18434" name="Rectangle 2"/>
          <p:cNvSpPr>
            <a:spLocks noGrp="1" noChangeArrowheads="1"/>
          </p:cNvSpPr>
          <p:nvPr>
            <p:ph type="title"/>
          </p:nvPr>
        </p:nvSpPr>
        <p:spPr>
          <a:xfrm>
            <a:off x="457200" y="811213"/>
            <a:ext cx="8229600" cy="606425"/>
          </a:xfrm>
        </p:spPr>
        <p:txBody>
          <a:bodyPr/>
          <a:lstStyle/>
          <a:p>
            <a:r>
              <a:rPr lang="en-US" b="1">
                <a:cs typeface="Times New Roman" pitchFamily="16" charset="0"/>
              </a:rPr>
              <a:t>Prinsip Induksi Kuat</a:t>
            </a:r>
            <a:endParaRPr lang="en-GB" b="1">
              <a:cs typeface="Times New Roman" pitchFamily="16" charset="0"/>
            </a:endParaRPr>
          </a:p>
        </p:txBody>
      </p:sp>
      <p:sp>
        <p:nvSpPr>
          <p:cNvPr id="18435" name="Rectangle 3"/>
          <p:cNvSpPr>
            <a:spLocks noGrp="1" noChangeArrowheads="1"/>
          </p:cNvSpPr>
          <p:nvPr>
            <p:ph type="body" idx="1"/>
          </p:nvPr>
        </p:nvSpPr>
        <p:spPr/>
        <p:txBody>
          <a:bodyPr/>
          <a:lstStyle/>
          <a:p>
            <a:pPr algn="just">
              <a:lnSpc>
                <a:spcPct val="90000"/>
              </a:lnSpc>
            </a:pPr>
            <a:r>
              <a:rPr lang="en-US" sz="2400" i="1">
                <a:cs typeface="Times New Roman" pitchFamily="16" charset="0"/>
              </a:rPr>
              <a:t>Misalkan p(n) adalah pernyataan perihal bilangan bulat dan kita ingin membuktikan bahwa p(n) benar untuk semua bilangan bulat  n </a:t>
            </a:r>
            <a:r>
              <a:rPr lang="en-US" sz="2400" i="1">
                <a:latin typeface="Times New Roman" pitchFamily="16" charset="0"/>
                <a:cs typeface="Times New Roman" pitchFamily="16" charset="0"/>
                <a:sym typeface="Symbol" pitchFamily="18" charset="2"/>
              </a:rPr>
              <a:t></a:t>
            </a:r>
            <a:r>
              <a:rPr lang="en-US" sz="2400" i="1">
                <a:cs typeface="Times New Roman" pitchFamily="16" charset="0"/>
              </a:rPr>
              <a:t> n</a:t>
            </a:r>
            <a:r>
              <a:rPr lang="en-US" sz="2400" i="1" baseline="-30000">
                <a:cs typeface="Times New Roman" pitchFamily="16" charset="0"/>
              </a:rPr>
              <a:t>0</a:t>
            </a:r>
            <a:r>
              <a:rPr lang="en-US" sz="2400" i="1">
                <a:cs typeface="Times New Roman" pitchFamily="16" charset="0"/>
              </a:rPr>
              <a:t>. Untuk membuktikan ini, kita hanya perlu menunjukkan bahwa:</a:t>
            </a:r>
            <a:endParaRPr lang="en-US" sz="2400">
              <a:cs typeface="Times New Roman" pitchFamily="16" charset="0"/>
            </a:endParaRPr>
          </a:p>
          <a:p>
            <a:pPr algn="just">
              <a:lnSpc>
                <a:spcPct val="90000"/>
              </a:lnSpc>
              <a:buFont typeface="Wingdings" pitchFamily="2" charset="2"/>
              <a:buNone/>
            </a:pPr>
            <a:r>
              <a:rPr lang="en-US" sz="2400" i="1">
                <a:cs typeface="Times New Roman" pitchFamily="16" charset="0"/>
              </a:rPr>
              <a:t>	1. p(n</a:t>
            </a:r>
            <a:r>
              <a:rPr lang="en-US" sz="2400" i="1" baseline="-30000">
                <a:cs typeface="Times New Roman" pitchFamily="16" charset="0"/>
              </a:rPr>
              <a:t>0</a:t>
            </a:r>
            <a:r>
              <a:rPr lang="en-US" sz="2400" i="1">
                <a:cs typeface="Times New Roman" pitchFamily="16" charset="0"/>
              </a:rPr>
              <a:t>) benar, dan</a:t>
            </a:r>
            <a:endParaRPr lang="en-US" sz="2400">
              <a:cs typeface="Times New Roman" pitchFamily="16" charset="0"/>
            </a:endParaRPr>
          </a:p>
          <a:p>
            <a:pPr algn="just">
              <a:lnSpc>
                <a:spcPct val="90000"/>
              </a:lnSpc>
              <a:buFont typeface="Wingdings" pitchFamily="2" charset="2"/>
              <a:buNone/>
            </a:pPr>
            <a:r>
              <a:rPr lang="en-US" sz="2400" i="1">
                <a:cs typeface="Times New Roman" pitchFamily="16" charset="0"/>
              </a:rPr>
              <a:t>	2. jika p(n</a:t>
            </a:r>
            <a:r>
              <a:rPr lang="en-US" sz="2400" i="1" baseline="-30000">
                <a:cs typeface="Times New Roman" pitchFamily="16" charset="0"/>
              </a:rPr>
              <a:t>0</a:t>
            </a:r>
            <a:r>
              <a:rPr lang="en-US" sz="2400" i="1">
                <a:cs typeface="Times New Roman" pitchFamily="16" charset="0"/>
              </a:rPr>
              <a:t> ), p(n</a:t>
            </a:r>
            <a:r>
              <a:rPr lang="en-US" sz="2400" i="1" baseline="-30000">
                <a:cs typeface="Times New Roman" pitchFamily="16" charset="0"/>
              </a:rPr>
              <a:t>0</a:t>
            </a:r>
            <a:r>
              <a:rPr lang="en-US" sz="2400" i="1">
                <a:cs typeface="Times New Roman" pitchFamily="16" charset="0"/>
              </a:rPr>
              <a:t>+1), …, p(n) benar maka p(n+1) juga benar untuk semua bilangan bulat  n </a:t>
            </a:r>
            <a:r>
              <a:rPr lang="en-US" sz="2400" i="1">
                <a:latin typeface="Times New Roman" pitchFamily="16" charset="0"/>
                <a:cs typeface="Times New Roman" pitchFamily="16" charset="0"/>
                <a:sym typeface="Symbol" pitchFamily="18" charset="2"/>
              </a:rPr>
              <a:t></a:t>
            </a:r>
            <a:r>
              <a:rPr lang="en-US" sz="2400" i="1">
                <a:cs typeface="Times New Roman" pitchFamily="16" charset="0"/>
              </a:rPr>
              <a:t> n</a:t>
            </a:r>
            <a:r>
              <a:rPr lang="en-US" sz="2400" i="1" baseline="-30000">
                <a:cs typeface="Times New Roman" pitchFamily="16" charset="0"/>
              </a:rPr>
              <a:t>0</a:t>
            </a:r>
            <a:r>
              <a:rPr lang="en-US" sz="2400" i="1">
                <a:cs typeface="Times New Roman" pitchFamily="16" charset="0"/>
              </a:rPr>
              <a:t>,.</a:t>
            </a:r>
            <a:endParaRPr lang="en-US" sz="2400">
              <a:cs typeface="Times New Roman" pitchFamily="16" charset="0"/>
            </a:endParaRPr>
          </a:p>
          <a:p>
            <a:pPr>
              <a:lnSpc>
                <a:spcPct val="90000"/>
              </a:lnSpc>
            </a:pPr>
            <a:endParaRPr lang="en-GB"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0B1D42-C8A1-47FC-A193-EC692007876A}" type="slidenum">
              <a:rPr lang="en-US"/>
              <a:pPr/>
              <a:t>19</a:t>
            </a:fld>
            <a:endParaRPr lang="en-US"/>
          </a:p>
        </p:txBody>
      </p:sp>
      <p:graphicFrame>
        <p:nvGraphicFramePr>
          <p:cNvPr id="20485" name="Object 5"/>
          <p:cNvGraphicFramePr>
            <a:graphicFrameLocks noChangeAspect="1"/>
          </p:cNvGraphicFramePr>
          <p:nvPr/>
        </p:nvGraphicFramePr>
        <p:xfrm>
          <a:off x="381000" y="1828800"/>
          <a:ext cx="8229600" cy="3290888"/>
        </p:xfrm>
        <a:graphic>
          <a:graphicData uri="http://schemas.openxmlformats.org/presentationml/2006/ole">
            <p:oleObj spid="_x0000_s9218" name="Document" r:id="rId3" imgW="5486400" imgH="2194560" progId="Word.Document.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8629BAC-B21E-44C8-A303-D7AFBD6880DD}" type="slidenum">
              <a:rPr lang="en-US"/>
              <a:pPr/>
              <a:t>2</a:t>
            </a:fld>
            <a:endParaRPr lang="en-US"/>
          </a:p>
        </p:txBody>
      </p:sp>
      <p:sp>
        <p:nvSpPr>
          <p:cNvPr id="3075" name="Rectangle 3"/>
          <p:cNvSpPr>
            <a:spLocks noGrp="1" noChangeArrowheads="1"/>
          </p:cNvSpPr>
          <p:nvPr>
            <p:ph type="body" idx="1"/>
          </p:nvPr>
        </p:nvSpPr>
        <p:spPr>
          <a:xfrm>
            <a:off x="685800" y="1905000"/>
            <a:ext cx="7772400" cy="4191000"/>
          </a:xfrm>
        </p:spPr>
        <p:txBody>
          <a:bodyPr/>
          <a:lstStyle/>
          <a:p>
            <a:pPr algn="just"/>
            <a:r>
              <a:rPr lang="en-US" sz="2000">
                <a:cs typeface="Times New Roman" pitchFamily="16" charset="0"/>
              </a:rPr>
              <a:t>Metode pembuktian untuk pernyataan perihal bilangan bulat adalah </a:t>
            </a:r>
            <a:r>
              <a:rPr lang="en-US" sz="2000" b="1">
                <a:cs typeface="Times New Roman" pitchFamily="16" charset="0"/>
              </a:rPr>
              <a:t>induksi matematik</a:t>
            </a:r>
            <a:r>
              <a:rPr lang="en-US" sz="2000">
                <a:cs typeface="Times New Roman" pitchFamily="16" charset="0"/>
              </a:rPr>
              <a:t>. </a:t>
            </a:r>
          </a:p>
          <a:p>
            <a:pPr algn="just">
              <a:buFont typeface="Wingdings" pitchFamily="2" charset="2"/>
              <a:buNone/>
            </a:pPr>
            <a:r>
              <a:rPr lang="en-US" sz="2000">
                <a:cs typeface="Times New Roman" pitchFamily="16" charset="0"/>
              </a:rPr>
              <a:t> </a:t>
            </a:r>
          </a:p>
          <a:p>
            <a:pPr algn="just"/>
            <a:r>
              <a:rPr lang="en-US" sz="2000">
                <a:cs typeface="Times New Roman" pitchFamily="16" charset="0"/>
              </a:rPr>
              <a:t>Contoh : </a:t>
            </a:r>
          </a:p>
          <a:p>
            <a:pPr algn="just">
              <a:buFont typeface="Wingdings" pitchFamily="2" charset="2"/>
              <a:buNone/>
            </a:pPr>
            <a:r>
              <a:rPr lang="en-US" sz="2000" i="1">
                <a:cs typeface="Times New Roman" pitchFamily="16" charset="0"/>
              </a:rPr>
              <a:t>	p</a:t>
            </a:r>
            <a:r>
              <a:rPr lang="en-US" sz="2000">
                <a:cs typeface="Times New Roman" pitchFamily="16" charset="0"/>
              </a:rPr>
              <a:t>(</a:t>
            </a:r>
            <a:r>
              <a:rPr lang="en-US" sz="2000" i="1">
                <a:cs typeface="Times New Roman" pitchFamily="16" charset="0"/>
              </a:rPr>
              <a:t>n</a:t>
            </a:r>
            <a:r>
              <a:rPr lang="en-US" sz="2000">
                <a:cs typeface="Times New Roman" pitchFamily="16" charset="0"/>
              </a:rPr>
              <a:t>):</a:t>
            </a:r>
            <a:r>
              <a:rPr lang="en-US" sz="2000" i="1">
                <a:cs typeface="Times New Roman" pitchFamily="16" charset="0"/>
              </a:rPr>
              <a:t> </a:t>
            </a:r>
            <a:r>
              <a:rPr lang="en-US" sz="2000">
                <a:cs typeface="Times New Roman" pitchFamily="16" charset="0"/>
              </a:rPr>
              <a:t>“Jumlah bilangan bulat positif dari 1 sampai </a:t>
            </a:r>
            <a:r>
              <a:rPr lang="en-US" sz="2000" i="1">
                <a:cs typeface="Times New Roman" pitchFamily="16" charset="0"/>
              </a:rPr>
              <a:t>n</a:t>
            </a:r>
            <a:r>
              <a:rPr lang="en-US" sz="2000">
                <a:cs typeface="Times New Roman" pitchFamily="16" charset="0"/>
              </a:rPr>
              <a:t> adalah</a:t>
            </a:r>
          </a:p>
          <a:p>
            <a:pPr algn="just">
              <a:buFont typeface="Wingdings" pitchFamily="2" charset="2"/>
              <a:buNone/>
            </a:pPr>
            <a:r>
              <a:rPr lang="en-US" sz="2000">
                <a:cs typeface="Times New Roman" pitchFamily="16" charset="0"/>
              </a:rPr>
              <a:t>	</a:t>
            </a:r>
            <a:r>
              <a:rPr lang="en-US" sz="2000" i="1">
                <a:cs typeface="Times New Roman" pitchFamily="16" charset="0"/>
              </a:rPr>
              <a:t>n</a:t>
            </a:r>
            <a:r>
              <a:rPr lang="en-US" sz="2000">
                <a:cs typeface="Times New Roman" pitchFamily="16" charset="0"/>
              </a:rPr>
              <a:t>(</a:t>
            </a:r>
            <a:r>
              <a:rPr lang="en-US" sz="2000" i="1">
                <a:cs typeface="Times New Roman" pitchFamily="16" charset="0"/>
              </a:rPr>
              <a:t>n</a:t>
            </a:r>
            <a:r>
              <a:rPr lang="en-US" sz="2000">
                <a:cs typeface="Times New Roman" pitchFamily="16" charset="0"/>
              </a:rPr>
              <a:t> + 1)/2”</a:t>
            </a:r>
            <a:r>
              <a:rPr lang="en-US" sz="2000" i="1">
                <a:cs typeface="Times New Roman" pitchFamily="16" charset="0"/>
              </a:rPr>
              <a:t>.</a:t>
            </a:r>
            <a:r>
              <a:rPr lang="en-US" sz="2000">
                <a:cs typeface="Times New Roman" pitchFamily="16" charset="0"/>
              </a:rPr>
              <a:t> </a:t>
            </a:r>
          </a:p>
          <a:p>
            <a:pPr algn="just">
              <a:buFont typeface="Wingdings" pitchFamily="2" charset="2"/>
              <a:buNone/>
            </a:pPr>
            <a:endParaRPr lang="en-US" sz="2000">
              <a:cs typeface="Times New Roman" pitchFamily="16" charset="0"/>
            </a:endParaRPr>
          </a:p>
          <a:p>
            <a:pPr algn="just">
              <a:buFont typeface="Wingdings" pitchFamily="2" charset="2"/>
              <a:buNone/>
            </a:pPr>
            <a:r>
              <a:rPr lang="en-US" sz="2000">
                <a:cs typeface="Times New Roman" pitchFamily="16" charset="0"/>
              </a:rPr>
              <a:t>	Buktikan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a:t>
            </a:r>
          </a:p>
          <a:p>
            <a:endParaRPr lang="en-GB"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8A9DDF-59DC-4324-84E8-E9F5DED4B854}" type="slidenum">
              <a:rPr lang="en-US"/>
              <a:pPr/>
              <a:t>20</a:t>
            </a:fld>
            <a:endParaRPr lang="en-US"/>
          </a:p>
        </p:txBody>
      </p:sp>
      <p:graphicFrame>
        <p:nvGraphicFramePr>
          <p:cNvPr id="24580" name="Object 4"/>
          <p:cNvGraphicFramePr>
            <a:graphicFrameLocks noChangeAspect="1"/>
          </p:cNvGraphicFramePr>
          <p:nvPr/>
        </p:nvGraphicFramePr>
        <p:xfrm>
          <a:off x="1295400" y="200025"/>
          <a:ext cx="6553200" cy="6456363"/>
        </p:xfrm>
        <a:graphic>
          <a:graphicData uri="http://schemas.openxmlformats.org/presentationml/2006/ole">
            <p:oleObj spid="_x0000_s10242" name="Document" r:id="rId3" imgW="5486400" imgH="5404680" progId="Word.Document.8">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403C0F5-E942-408E-AB47-3AE779E2DE2F}" type="slidenum">
              <a:rPr lang="en-US"/>
              <a:pPr/>
              <a:t>21</a:t>
            </a:fld>
            <a:endParaRPr lang="en-US"/>
          </a:p>
        </p:txBody>
      </p:sp>
      <p:sp>
        <p:nvSpPr>
          <p:cNvPr id="25603" name="Rectangle 3"/>
          <p:cNvSpPr>
            <a:spLocks noGrp="1" noChangeArrowheads="1"/>
          </p:cNvSpPr>
          <p:nvPr>
            <p:ph type="body" idx="1"/>
          </p:nvPr>
        </p:nvSpPr>
        <p:spPr>
          <a:xfrm>
            <a:off x="912813" y="533400"/>
            <a:ext cx="8110537" cy="5562600"/>
          </a:xfrm>
        </p:spPr>
        <p:txBody>
          <a:bodyPr/>
          <a:lstStyle/>
          <a:p>
            <a:pPr algn="just">
              <a:lnSpc>
                <a:spcPct val="90000"/>
              </a:lnSpc>
            </a:pPr>
            <a:r>
              <a:rPr lang="en-US" sz="2000" b="1">
                <a:cs typeface="Times New Roman" pitchFamily="16" charset="0"/>
              </a:rPr>
              <a:t>Contoh 8.</a:t>
            </a:r>
            <a:r>
              <a:rPr lang="en-US" sz="2000">
                <a:cs typeface="Times New Roman" pitchFamily="16" charset="0"/>
              </a:rPr>
              <a:t> [LIU85] Teka-teki susun potongan gambar (</a:t>
            </a:r>
            <a:r>
              <a:rPr lang="en-US" sz="2000" i="1">
                <a:cs typeface="Times New Roman" pitchFamily="16" charset="0"/>
              </a:rPr>
              <a:t>jigsaw puzzle</a:t>
            </a:r>
            <a:r>
              <a:rPr lang="en-US" sz="2000">
                <a:cs typeface="Times New Roman" pitchFamily="16" charset="0"/>
              </a:rPr>
              <a:t>) terdiri dari sejumlah potongan (bagian) gambar (lihat Gambar). Dua atau lebih potongan dapat disatukan untuk membentuk potongan  yang lebih besar. Lebih tepatnya, kita gunakan istilah blok bagi satu potongan gambar. Blok-blok dengan batas yang cocok dapat disatukan membentuk blok yang lain yang lebih besar. Akhirnya, jika  semua potongan telah disatukan menjadi satu buah blok, teka-teki susun gambar itu dikatakan telah dipecahkan. Menggabungkan dua buah blok dengan batas yang cocok dihitung sebagai satu langkah. Gunakan prinsip induksi kuat untuk membuktikan bahwa untuk suatu teka-teki susun gambar dengan </a:t>
            </a:r>
            <a:r>
              <a:rPr lang="en-US" sz="2000" i="1">
                <a:cs typeface="Times New Roman" pitchFamily="16" charset="0"/>
              </a:rPr>
              <a:t>n</a:t>
            </a:r>
            <a:r>
              <a:rPr lang="en-US" sz="2000">
                <a:cs typeface="Times New Roman" pitchFamily="16" charset="0"/>
              </a:rPr>
              <a:t> potongan, selalu diperlukan </a:t>
            </a:r>
            <a:r>
              <a:rPr lang="en-US" sz="2000" i="1">
                <a:cs typeface="Times New Roman" pitchFamily="16" charset="0"/>
              </a:rPr>
              <a:t>n</a:t>
            </a:r>
            <a:r>
              <a:rPr lang="en-US" sz="2000">
                <a:cs typeface="Times New Roman" pitchFamily="16" charset="0"/>
              </a:rPr>
              <a:t> – 1  langkah untuk memecahkan teki-teki itu.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C9086C6-7FFC-4AC1-AF47-D91DA42E1D4A}" type="slidenum">
              <a:rPr lang="en-US"/>
              <a:pPr/>
              <a:t>22</a:t>
            </a:fld>
            <a:endParaRPr lang="en-US"/>
          </a:p>
        </p:txBody>
      </p:sp>
      <p:pic>
        <p:nvPicPr>
          <p:cNvPr id="26628" name="Picture 4"/>
          <p:cNvPicPr>
            <a:picLocks noChangeAspect="1" noChangeArrowheads="1"/>
          </p:cNvPicPr>
          <p:nvPr/>
        </p:nvPicPr>
        <p:blipFill>
          <a:blip r:embed="rId2" cstate="print"/>
          <a:srcRect/>
          <a:stretch>
            <a:fillRect/>
          </a:stretch>
        </p:blipFill>
        <p:spPr bwMode="auto">
          <a:xfrm>
            <a:off x="1981200" y="1828800"/>
            <a:ext cx="5105400" cy="406558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6C6DAF-CAF7-4444-B9D2-0E0A135D9800}" type="slidenum">
              <a:rPr lang="en-US"/>
              <a:pPr/>
              <a:t>23</a:t>
            </a:fld>
            <a:endParaRPr lang="en-US"/>
          </a:p>
        </p:txBody>
      </p:sp>
      <p:graphicFrame>
        <p:nvGraphicFramePr>
          <p:cNvPr id="27652" name="Object 4"/>
          <p:cNvGraphicFramePr>
            <a:graphicFrameLocks noChangeAspect="1"/>
          </p:cNvGraphicFramePr>
          <p:nvPr/>
        </p:nvGraphicFramePr>
        <p:xfrm>
          <a:off x="304800" y="2286000"/>
          <a:ext cx="8534400" cy="1454150"/>
        </p:xfrm>
        <a:graphic>
          <a:graphicData uri="http://schemas.openxmlformats.org/presentationml/2006/ole">
            <p:oleObj spid="_x0000_s11266" name="Document" r:id="rId3" imgW="5486400" imgH="934560" progId="Word.Document.8">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4C4657B-8B78-415C-A63D-73753D23FB21}" type="slidenum">
              <a:rPr lang="en-US"/>
              <a:pPr/>
              <a:t>24</a:t>
            </a:fld>
            <a:endParaRPr lang="en-US"/>
          </a:p>
        </p:txBody>
      </p:sp>
      <p:graphicFrame>
        <p:nvGraphicFramePr>
          <p:cNvPr id="50176" name="Object 1024"/>
          <p:cNvGraphicFramePr>
            <a:graphicFrameLocks noChangeAspect="1"/>
          </p:cNvGraphicFramePr>
          <p:nvPr/>
        </p:nvGraphicFramePr>
        <p:xfrm>
          <a:off x="990600" y="498475"/>
          <a:ext cx="7239000" cy="6359525"/>
        </p:xfrm>
        <a:graphic>
          <a:graphicData uri="http://schemas.openxmlformats.org/presentationml/2006/ole">
            <p:oleObj spid="_x0000_s12290" name="Document" r:id="rId3" imgW="5486400" imgH="4819320" progId="Word.Document.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69FCB2-A5F1-4EF4-A704-00E128340C33}" type="slidenum">
              <a:rPr lang="en-US"/>
              <a:pPr/>
              <a:t>25</a:t>
            </a:fld>
            <a:endParaRPr lang="en-US"/>
          </a:p>
        </p:txBody>
      </p:sp>
      <p:graphicFrame>
        <p:nvGraphicFramePr>
          <p:cNvPr id="51200" name="Object 1024"/>
          <p:cNvGraphicFramePr>
            <a:graphicFrameLocks noChangeAspect="1"/>
          </p:cNvGraphicFramePr>
          <p:nvPr/>
        </p:nvGraphicFramePr>
        <p:xfrm>
          <a:off x="533400" y="838200"/>
          <a:ext cx="7772400" cy="5295900"/>
        </p:xfrm>
        <a:graphic>
          <a:graphicData uri="http://schemas.openxmlformats.org/presentationml/2006/ole">
            <p:oleObj spid="_x0000_s13314" name="Document" r:id="rId3" imgW="5486400" imgH="3738600" progId="Word.Document.8">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A4A4BC-4CEF-49FB-A218-A521A1AAFC71}" type="slidenum">
              <a:rPr lang="en-US"/>
              <a:pPr/>
              <a:t>26</a:t>
            </a:fld>
            <a:endParaRPr lang="en-US"/>
          </a:p>
        </p:txBody>
      </p:sp>
      <p:graphicFrame>
        <p:nvGraphicFramePr>
          <p:cNvPr id="52224" name="Object 1024"/>
          <p:cNvGraphicFramePr>
            <a:graphicFrameLocks noChangeAspect="1"/>
          </p:cNvGraphicFramePr>
          <p:nvPr/>
        </p:nvGraphicFramePr>
        <p:xfrm>
          <a:off x="457200" y="2590800"/>
          <a:ext cx="8686800" cy="1111250"/>
        </p:xfrm>
        <a:graphic>
          <a:graphicData uri="http://schemas.openxmlformats.org/presentationml/2006/ole">
            <p:oleObj spid="_x0000_s14338" name="Document" r:id="rId3" imgW="5486400" imgH="700920" progId="Word.Document.8">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483B2597-5012-466F-8054-58B45EAD0E39}" type="slidenum">
              <a:rPr lang="en-US"/>
              <a:pPr/>
              <a:t>27</a:t>
            </a:fld>
            <a:endParaRPr lang="en-US"/>
          </a:p>
        </p:txBody>
      </p:sp>
      <p:sp>
        <p:nvSpPr>
          <p:cNvPr id="43010" name="Rectangle 2"/>
          <p:cNvSpPr>
            <a:spLocks noGrp="1" noChangeArrowheads="1"/>
          </p:cNvSpPr>
          <p:nvPr>
            <p:ph type="title"/>
          </p:nvPr>
        </p:nvSpPr>
        <p:spPr>
          <a:xfrm>
            <a:off x="457200" y="277813"/>
            <a:ext cx="8229600" cy="433387"/>
          </a:xfrm>
        </p:spPr>
        <p:txBody>
          <a:bodyPr/>
          <a:lstStyle/>
          <a:p>
            <a:r>
              <a:rPr lang="en-US" sz="4000" b="1"/>
              <a:t>SOAL LATIHAN</a:t>
            </a:r>
          </a:p>
        </p:txBody>
      </p:sp>
      <p:sp>
        <p:nvSpPr>
          <p:cNvPr id="43011" name="Rectangle 3"/>
          <p:cNvSpPr>
            <a:spLocks noGrp="1" noChangeArrowheads="1"/>
          </p:cNvSpPr>
          <p:nvPr>
            <p:ph type="body" idx="1"/>
          </p:nvPr>
        </p:nvSpPr>
        <p:spPr>
          <a:xfrm>
            <a:off x="609600" y="914400"/>
            <a:ext cx="7696200" cy="685800"/>
          </a:xfrm>
        </p:spPr>
        <p:txBody>
          <a:bodyPr/>
          <a:lstStyle/>
          <a:p>
            <a:pPr>
              <a:buFont typeface="Wingdings" pitchFamily="2" charset="2"/>
              <a:buNone/>
            </a:pPr>
            <a:r>
              <a:rPr lang="en-US"/>
              <a:t>Buktikan untuk n&gt;=1</a:t>
            </a:r>
          </a:p>
        </p:txBody>
      </p:sp>
      <p:sp>
        <p:nvSpPr>
          <p:cNvPr id="43012" name="Rectangle 4"/>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id-ID"/>
          </a:p>
        </p:txBody>
      </p:sp>
      <p:graphicFrame>
        <p:nvGraphicFramePr>
          <p:cNvPr id="43013" name="Object 5"/>
          <p:cNvGraphicFramePr>
            <a:graphicFrameLocks noChangeAspect="1"/>
          </p:cNvGraphicFramePr>
          <p:nvPr/>
        </p:nvGraphicFramePr>
        <p:xfrm>
          <a:off x="1143000" y="1752600"/>
          <a:ext cx="5867400" cy="776288"/>
        </p:xfrm>
        <a:graphic>
          <a:graphicData uri="http://schemas.openxmlformats.org/presentationml/2006/ole">
            <p:oleObj spid="_x0000_s15362" name="Equation" r:id="rId4" imgW="2959100" imgH="393700" progId="Equation.3">
              <p:embed/>
            </p:oleObj>
          </a:graphicData>
        </a:graphic>
      </p:graphicFrame>
      <p:sp>
        <p:nvSpPr>
          <p:cNvPr id="43014" name="Rectangle 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id-ID"/>
          </a:p>
        </p:txBody>
      </p:sp>
      <p:graphicFrame>
        <p:nvGraphicFramePr>
          <p:cNvPr id="43015" name="Object 7"/>
          <p:cNvGraphicFramePr>
            <a:graphicFrameLocks noChangeAspect="1"/>
          </p:cNvGraphicFramePr>
          <p:nvPr/>
        </p:nvGraphicFramePr>
        <p:xfrm>
          <a:off x="1143000" y="2743200"/>
          <a:ext cx="5029200" cy="841375"/>
        </p:xfrm>
        <a:graphic>
          <a:graphicData uri="http://schemas.openxmlformats.org/presentationml/2006/ole">
            <p:oleObj spid="_x0000_s15363" name="Equation" r:id="rId5" imgW="2476500" imgH="419100" progId="Equation.3">
              <p:embed/>
            </p:oleObj>
          </a:graphicData>
        </a:graphic>
      </p:graphicFrame>
      <p:sp>
        <p:nvSpPr>
          <p:cNvPr id="43016" name="Rectangle 8"/>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id-ID"/>
          </a:p>
        </p:txBody>
      </p:sp>
      <p:sp>
        <p:nvSpPr>
          <p:cNvPr id="43017" name="Rectangle 9"/>
          <p:cNvSpPr>
            <a:spLocks noChangeArrowheads="1"/>
          </p:cNvSpPr>
          <p:nvPr/>
        </p:nvSpPr>
        <p:spPr bwMode="auto">
          <a:xfrm>
            <a:off x="0" y="3019425"/>
            <a:ext cx="9144000" cy="0"/>
          </a:xfrm>
          <a:prstGeom prst="rect">
            <a:avLst/>
          </a:prstGeom>
          <a:noFill/>
          <a:ln w="9525">
            <a:noFill/>
            <a:miter lim="800000"/>
            <a:headEnd/>
            <a:tailEnd/>
          </a:ln>
          <a:effectLst/>
        </p:spPr>
        <p:txBody>
          <a:bodyPr wrap="none" anchor="ctr">
            <a:spAutoFit/>
          </a:bodyPr>
          <a:lstStyle/>
          <a:p>
            <a:endParaRPr lang="id-ID"/>
          </a:p>
        </p:txBody>
      </p:sp>
      <p:graphicFrame>
        <p:nvGraphicFramePr>
          <p:cNvPr id="43018" name="Object 10"/>
          <p:cNvGraphicFramePr>
            <a:graphicFrameLocks noChangeAspect="1"/>
          </p:cNvGraphicFramePr>
          <p:nvPr/>
        </p:nvGraphicFramePr>
        <p:xfrm>
          <a:off x="1125538" y="4989513"/>
          <a:ext cx="5867400" cy="1258887"/>
        </p:xfrm>
        <a:graphic>
          <a:graphicData uri="http://schemas.openxmlformats.org/presentationml/2006/ole">
            <p:oleObj spid="_x0000_s15364" name="Equation" r:id="rId6" imgW="2806700" imgH="609600" progId="Equation.3">
              <p:embed/>
            </p:oleObj>
          </a:graphicData>
        </a:graphic>
      </p:graphicFrame>
      <p:sp>
        <p:nvSpPr>
          <p:cNvPr id="43019" name="Rectangle 11"/>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id-ID"/>
          </a:p>
        </p:txBody>
      </p:sp>
      <p:graphicFrame>
        <p:nvGraphicFramePr>
          <p:cNvPr id="43020" name="Object 12"/>
          <p:cNvGraphicFramePr>
            <a:graphicFrameLocks noChangeAspect="1"/>
          </p:cNvGraphicFramePr>
          <p:nvPr/>
        </p:nvGraphicFramePr>
        <p:xfrm>
          <a:off x="1125538" y="3810000"/>
          <a:ext cx="6248400" cy="892175"/>
        </p:xfrm>
        <a:graphic>
          <a:graphicData uri="http://schemas.openxmlformats.org/presentationml/2006/ole">
            <p:oleObj spid="_x0000_s15365" name="Equation" r:id="rId7" imgW="2895600" imgH="41910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A88FD5-9F23-4304-8706-C5B37CAEB3BE}" type="slidenum">
              <a:rPr lang="en-US"/>
              <a:pPr/>
              <a:t>28</a:t>
            </a:fld>
            <a:endParaRPr lang="en-US"/>
          </a:p>
        </p:txBody>
      </p:sp>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pPr marL="609600" indent="-609600">
              <a:buFontTx/>
              <a:buAutoNum type="arabicPeriod"/>
            </a:pPr>
            <a:r>
              <a:rPr lang="en-US"/>
              <a:t>Buktikan dengan induksi matematika</a:t>
            </a:r>
            <a:br>
              <a:rPr lang="en-US"/>
            </a:br>
            <a:r>
              <a:rPr lang="en-US"/>
              <a:t>	1(1!)+2(2!) + 3(3!)+ … + n(n!)=(n+1)!-1</a:t>
            </a:r>
          </a:p>
          <a:p>
            <a:pPr marL="609600" indent="-609600">
              <a:buFontTx/>
              <a:buNone/>
            </a:pPr>
            <a:endParaRPr lang="de-DE"/>
          </a:p>
          <a:p>
            <a:pPr marL="609600" indent="-609600">
              <a:buFontTx/>
              <a:buAutoNum type="arabicPeriod" startAt="2"/>
            </a:pPr>
            <a:r>
              <a:rPr lang="en-US"/>
              <a:t>1</a:t>
            </a:r>
            <a:r>
              <a:rPr lang="en-US" baseline="30000"/>
              <a:t>2 </a:t>
            </a:r>
            <a:r>
              <a:rPr lang="en-US"/>
              <a:t>+ 3</a:t>
            </a:r>
            <a:r>
              <a:rPr lang="en-US" baseline="30000"/>
              <a:t>2 </a:t>
            </a:r>
            <a:r>
              <a:rPr lang="en-US"/>
              <a:t>+ 5</a:t>
            </a:r>
            <a:r>
              <a:rPr lang="en-US" baseline="30000"/>
              <a:t>2 </a:t>
            </a:r>
            <a:r>
              <a:rPr lang="en-US"/>
              <a:t>+ 7</a:t>
            </a:r>
            <a:r>
              <a:rPr lang="en-US" baseline="30000"/>
              <a:t>2 </a:t>
            </a:r>
            <a:r>
              <a:rPr lang="en-US"/>
              <a:t>+ …+(2n-1)</a:t>
            </a:r>
            <a:r>
              <a:rPr lang="en-US" baseline="30000"/>
              <a:t>2 </a:t>
            </a:r>
            <a:r>
              <a:rPr lang="en-US"/>
              <a:t>= n(2n-1)(2n+1)								 3</a:t>
            </a:r>
          </a:p>
          <a:p>
            <a:pPr marL="609600" indent="-609600">
              <a:buFontTx/>
              <a:buNone/>
            </a:pPr>
            <a:endParaRPr lang="en-US"/>
          </a:p>
        </p:txBody>
      </p:sp>
      <p:sp>
        <p:nvSpPr>
          <p:cNvPr id="45060" name="Line 4"/>
          <p:cNvSpPr>
            <a:spLocks noChangeShapeType="1"/>
          </p:cNvSpPr>
          <p:nvPr/>
        </p:nvSpPr>
        <p:spPr bwMode="auto">
          <a:xfrm>
            <a:off x="6048375" y="3848100"/>
            <a:ext cx="2533650" cy="0"/>
          </a:xfrm>
          <a:prstGeom prst="line">
            <a:avLst/>
          </a:prstGeom>
          <a:noFill/>
          <a:ln w="9525">
            <a:solidFill>
              <a:schemeClr val="tx1"/>
            </a:solidFill>
            <a:round/>
            <a:headEnd/>
            <a:tailEnd/>
          </a:ln>
          <a:effectLst/>
        </p:spPr>
        <p:txBody>
          <a:bodyPr wrap="none"/>
          <a:lstStyle/>
          <a:p>
            <a:endParaRPr lang="id-ID"/>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3FD661E-9295-4911-8F99-203CD3684995}" type="slidenum">
              <a:rPr lang="en-US"/>
              <a:pPr/>
              <a:t>29</a:t>
            </a:fld>
            <a:endParaRPr lang="en-US"/>
          </a:p>
        </p:txBody>
      </p:sp>
      <p:sp>
        <p:nvSpPr>
          <p:cNvPr id="47106" name="Rectangle 2"/>
          <p:cNvSpPr>
            <a:spLocks noGrp="1" noChangeArrowheads="1"/>
          </p:cNvSpPr>
          <p:nvPr>
            <p:ph type="title"/>
          </p:nvPr>
        </p:nvSpPr>
        <p:spPr>
          <a:xfrm>
            <a:off x="457200" y="277813"/>
            <a:ext cx="8229600" cy="542925"/>
          </a:xfrm>
        </p:spPr>
        <p:txBody>
          <a:bodyPr/>
          <a:lstStyle/>
          <a:p>
            <a:r>
              <a:rPr lang="en-US" b="1"/>
              <a:t>SOAL LATIHAN</a:t>
            </a:r>
          </a:p>
        </p:txBody>
      </p:sp>
      <p:sp>
        <p:nvSpPr>
          <p:cNvPr id="47107" name="Rectangle 3"/>
          <p:cNvSpPr>
            <a:spLocks noGrp="1" noChangeArrowheads="1"/>
          </p:cNvSpPr>
          <p:nvPr>
            <p:ph type="body" idx="1"/>
          </p:nvPr>
        </p:nvSpPr>
        <p:spPr>
          <a:xfrm>
            <a:off x="685800" y="1143000"/>
            <a:ext cx="7696200" cy="4343400"/>
          </a:xfrm>
        </p:spPr>
        <p:txBody>
          <a:bodyPr/>
          <a:lstStyle/>
          <a:p>
            <a:pPr marL="533400" indent="-533400">
              <a:lnSpc>
                <a:spcPct val="90000"/>
              </a:lnSpc>
              <a:buFontTx/>
              <a:buAutoNum type="arabicPeriod"/>
            </a:pPr>
            <a:r>
              <a:rPr lang="en-US" sz="2400"/>
              <a:t>Buktikan dengan induksi matematika</a:t>
            </a:r>
            <a:br>
              <a:rPr lang="en-US" sz="2400"/>
            </a:br>
            <a:r>
              <a:rPr lang="en-US" sz="2400"/>
              <a:t>	1(1!)+2(2!) + 3(3!)+ … + n(n!)=(n+1)!-1</a:t>
            </a:r>
            <a:endParaRPr lang="de-DE" sz="2400"/>
          </a:p>
          <a:p>
            <a:pPr marL="533400" indent="-533400">
              <a:lnSpc>
                <a:spcPct val="90000"/>
              </a:lnSpc>
              <a:buFontTx/>
              <a:buAutoNum type="arabicPeriod"/>
            </a:pPr>
            <a:r>
              <a:rPr lang="de-DE" sz="2400"/>
              <a:t>Buktikan bahwa n</a:t>
            </a:r>
            <a:r>
              <a:rPr lang="de-DE" sz="2400" baseline="30000"/>
              <a:t>3</a:t>
            </a:r>
            <a:r>
              <a:rPr lang="de-DE" sz="2400"/>
              <a:t> + 2</a:t>
            </a:r>
            <a:r>
              <a:rPr lang="de-DE" sz="2400" baseline="30000"/>
              <a:t>n</a:t>
            </a:r>
            <a:r>
              <a:rPr lang="de-DE" sz="2400"/>
              <a:t> habis dibagi tiga untuk setiap bilangan n≥1</a:t>
            </a:r>
          </a:p>
          <a:p>
            <a:pPr marL="533400" indent="-533400">
              <a:lnSpc>
                <a:spcPct val="90000"/>
              </a:lnSpc>
              <a:buFontTx/>
              <a:buAutoNum type="arabicPeriod"/>
            </a:pPr>
            <a:r>
              <a:rPr lang="de-DE" sz="2400"/>
              <a:t>Buktikan bahwa 2</a:t>
            </a:r>
            <a:r>
              <a:rPr lang="de-DE" sz="2400" baseline="30000"/>
              <a:t>n</a:t>
            </a:r>
            <a:r>
              <a:rPr lang="de-DE" sz="2400"/>
              <a:t>.2</a:t>
            </a:r>
            <a:r>
              <a:rPr lang="de-DE" sz="2400" baseline="30000"/>
              <a:t>n</a:t>
            </a:r>
            <a:r>
              <a:rPr lang="de-DE" sz="2400"/>
              <a:t>-1 habis dibagi tiga untuk setiap bilangan n≥1</a:t>
            </a:r>
          </a:p>
          <a:p>
            <a:pPr marL="533400" indent="-533400">
              <a:lnSpc>
                <a:spcPct val="90000"/>
              </a:lnSpc>
              <a:buFontTx/>
              <a:buAutoNum type="arabicPeriod"/>
            </a:pPr>
            <a:r>
              <a:rPr lang="de-DE" sz="2400"/>
              <a:t>Tunjukkan bahwa untuk sembarang bilangan bulat positif n, </a:t>
            </a:r>
            <a:br>
              <a:rPr lang="de-DE" sz="2400"/>
            </a:br>
            <a:r>
              <a:rPr lang="de-DE" sz="2400"/>
              <a:t>(11)</a:t>
            </a:r>
            <a:r>
              <a:rPr lang="de-DE" sz="2400" baseline="30000"/>
              <a:t>n+2</a:t>
            </a:r>
            <a:r>
              <a:rPr lang="de-DE" sz="2400"/>
              <a:t> + (12)</a:t>
            </a:r>
            <a:r>
              <a:rPr lang="de-DE" sz="2400" baseline="30000"/>
              <a:t>2n+1</a:t>
            </a:r>
            <a:r>
              <a:rPr lang="de-DE" sz="2400"/>
              <a:t> </a:t>
            </a:r>
            <a:br>
              <a:rPr lang="de-DE" sz="2400"/>
            </a:br>
            <a:r>
              <a:rPr lang="de-DE" sz="2400"/>
              <a:t>Selalu habis dibagi 133</a:t>
            </a:r>
            <a:endParaRPr 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067076-808A-405E-A2CE-6E32A660239E}" type="slidenum">
              <a:rPr lang="en-US"/>
              <a:pPr/>
              <a:t>3</a:t>
            </a:fld>
            <a:endParaRPr lang="en-US"/>
          </a:p>
        </p:txBody>
      </p:sp>
      <p:graphicFrame>
        <p:nvGraphicFramePr>
          <p:cNvPr id="1028" name="Object 4"/>
          <p:cNvGraphicFramePr>
            <a:graphicFrameLocks noChangeAspect="1"/>
          </p:cNvGraphicFramePr>
          <p:nvPr/>
        </p:nvGraphicFramePr>
        <p:xfrm>
          <a:off x="0" y="304800"/>
          <a:ext cx="8839200" cy="5722938"/>
        </p:xfrm>
        <a:graphic>
          <a:graphicData uri="http://schemas.openxmlformats.org/presentationml/2006/ole">
            <p:oleObj spid="_x0000_s1026" name="Document" r:id="rId3" imgW="5486400" imgH="3550680" progId="Word.Document.8">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Referensi</a:t>
            </a:r>
            <a:endParaRPr lang="id-ID" dirty="0"/>
          </a:p>
        </p:txBody>
      </p:sp>
      <p:sp>
        <p:nvSpPr>
          <p:cNvPr id="3" name="Content Placeholder 2"/>
          <p:cNvSpPr>
            <a:spLocks noGrp="1"/>
          </p:cNvSpPr>
          <p:nvPr>
            <p:ph idx="1"/>
          </p:nvPr>
        </p:nvSpPr>
        <p:spPr/>
        <p:txBody>
          <a:bodyPr/>
          <a:lstStyle/>
          <a:p>
            <a:r>
              <a:rPr lang="id-ID" dirty="0" smtClean="0"/>
              <a:t>Munir, Rinaldi. “(Buku Teks Ilmu Komputer) Matematika Diskrit”. Informatika bandung.</a:t>
            </a:r>
          </a:p>
          <a:p>
            <a:pPr>
              <a:buNone/>
            </a:pPr>
            <a:r>
              <a:rPr lang="id-ID" dirty="0" smtClean="0"/>
              <a:t>	Bandung.2001</a:t>
            </a:r>
          </a:p>
          <a:p>
            <a:endParaRPr lang="id-ID" dirty="0" smtClean="0"/>
          </a:p>
          <a:p>
            <a:r>
              <a:rPr lang="id-ID" dirty="0" smtClean="0"/>
              <a:t>Munir, Rinaldi, Materi Kuliah Matematika Diskrit ITB http://informatika.stei.itb.ac.id/~rinaldi.munir/Matdis/matdis.htm</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0AFBE1-ECFA-4476-8DB0-387413CC9B02}" type="slidenum">
              <a:rPr lang="en-US"/>
              <a:pPr/>
              <a:t>4</a:t>
            </a:fld>
            <a:endParaRPr lang="en-US"/>
          </a:p>
        </p:txBody>
      </p:sp>
      <p:sp>
        <p:nvSpPr>
          <p:cNvPr id="8195" name="Rectangle 3"/>
          <p:cNvSpPr>
            <a:spLocks noGrp="1" noChangeArrowheads="1"/>
          </p:cNvSpPr>
          <p:nvPr>
            <p:ph type="body" idx="1"/>
          </p:nvPr>
        </p:nvSpPr>
        <p:spPr>
          <a:xfrm>
            <a:off x="609600" y="2057400"/>
            <a:ext cx="8110538" cy="3810000"/>
          </a:xfrm>
        </p:spPr>
        <p:txBody>
          <a:bodyPr/>
          <a:lstStyle/>
          <a:p>
            <a:pPr algn="just"/>
            <a:r>
              <a:rPr lang="en-US" sz="2000">
                <a:cs typeface="Times New Roman" pitchFamily="16" charset="0"/>
              </a:rPr>
              <a:t>Induksi matematik merupakan teknik pembuktian yang baku di dalam matematika. </a:t>
            </a:r>
          </a:p>
          <a:p>
            <a:pPr algn="just">
              <a:buFont typeface="Wingdings" pitchFamily="2" charset="2"/>
              <a:buNone/>
            </a:pPr>
            <a:r>
              <a:rPr lang="en-US" sz="2000">
                <a:cs typeface="Times New Roman" pitchFamily="16" charset="0"/>
              </a:rPr>
              <a:t> </a:t>
            </a:r>
          </a:p>
          <a:p>
            <a:pPr algn="just"/>
            <a:r>
              <a:rPr lang="en-US" sz="2000">
                <a:cs typeface="Times New Roman" pitchFamily="16" charset="0"/>
              </a:rPr>
              <a:t>Melalui induksi matematik kita dapat mengurangi langkah-langkah pembuktian bahwa semua bilangan bulat termasuk ke dalam suatu himpunan kebenaran dengan hanya sejumlah langkah terbatas</a:t>
            </a:r>
            <a:r>
              <a:rPr lang="en-US">
                <a:cs typeface="Times New Roman" pitchFamily="16" charset="0"/>
              </a:rPr>
              <a:t>.</a:t>
            </a:r>
          </a:p>
          <a:p>
            <a:pPr>
              <a:buFont typeface="Wingdings" pitchFamily="2" charset="2"/>
              <a:buNone/>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0E7119-33E6-44CF-9230-55D9C32157E0}" type="slidenum">
              <a:rPr lang="en-US"/>
              <a:pPr/>
              <a:t>5</a:t>
            </a:fld>
            <a:endParaRPr lang="en-US"/>
          </a:p>
        </p:txBody>
      </p:sp>
      <p:sp>
        <p:nvSpPr>
          <p:cNvPr id="9218" name="Rectangle 2"/>
          <p:cNvSpPr>
            <a:spLocks noGrp="1" noChangeArrowheads="1"/>
          </p:cNvSpPr>
          <p:nvPr>
            <p:ph type="title"/>
          </p:nvPr>
        </p:nvSpPr>
        <p:spPr>
          <a:xfrm>
            <a:off x="457200" y="858838"/>
            <a:ext cx="8229600" cy="558800"/>
          </a:xfrm>
        </p:spPr>
        <p:txBody>
          <a:bodyPr>
            <a:normAutofit fontScale="90000"/>
          </a:bodyPr>
          <a:lstStyle/>
          <a:p>
            <a:r>
              <a:rPr lang="en-US" sz="4000" b="1">
                <a:cs typeface="Times New Roman" pitchFamily="16" charset="0"/>
              </a:rPr>
              <a:t>Prinsip Induksi Sederhana.</a:t>
            </a:r>
            <a:endParaRPr lang="en-GB" sz="4000">
              <a:cs typeface="Times New Roman" pitchFamily="16" charset="0"/>
            </a:endParaRPr>
          </a:p>
        </p:txBody>
      </p:sp>
      <p:sp>
        <p:nvSpPr>
          <p:cNvPr id="9219" name="Rectangle 3"/>
          <p:cNvSpPr>
            <a:spLocks noGrp="1" noChangeArrowheads="1"/>
          </p:cNvSpPr>
          <p:nvPr>
            <p:ph type="body" idx="1"/>
          </p:nvPr>
        </p:nvSpPr>
        <p:spPr/>
        <p:txBody>
          <a:bodyPr/>
          <a:lstStyle/>
          <a:p>
            <a:pPr algn="just"/>
            <a:r>
              <a:rPr lang="en-US" sz="2000">
                <a:cs typeface="Times New Roman" pitchFamily="16" charset="0"/>
              </a:rPr>
              <a:t>Misalkan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adalah pernyataan perihal bilangan bulat positif dan kita ingin membuktikan bahwa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untuk semua bilangan bulat positif </a:t>
            </a:r>
            <a:r>
              <a:rPr lang="en-US" sz="2000" i="1">
                <a:cs typeface="Times New Roman" pitchFamily="16" charset="0"/>
              </a:rPr>
              <a:t>n</a:t>
            </a:r>
            <a:r>
              <a:rPr lang="en-US" sz="2000">
                <a:cs typeface="Times New Roman" pitchFamily="16" charset="0"/>
              </a:rPr>
              <a:t>. Untuk membuktikan pernyataan ini, kita hanya perlu menunjukkan bahwa:</a:t>
            </a:r>
          </a:p>
          <a:p>
            <a:pPr algn="just">
              <a:buFont typeface="Wingdings" pitchFamily="2" charset="2"/>
              <a:buNone/>
            </a:pPr>
            <a:r>
              <a:rPr lang="en-US" sz="2000">
                <a:cs typeface="Times New Roman" pitchFamily="16" charset="0"/>
              </a:rPr>
              <a:t>	1. </a:t>
            </a:r>
            <a:r>
              <a:rPr lang="en-US" sz="2000">
                <a:latin typeface="Times New Roman" pitchFamily="16" charset="0"/>
                <a:cs typeface="Times New Roman" pitchFamily="16" charset="0"/>
              </a:rPr>
              <a:t>   </a:t>
            </a:r>
            <a:r>
              <a:rPr lang="en-US" sz="2000" i="1">
                <a:cs typeface="Times New Roman" pitchFamily="16" charset="0"/>
              </a:rPr>
              <a:t>p</a:t>
            </a:r>
            <a:r>
              <a:rPr lang="en-US" sz="2000">
                <a:cs typeface="Times New Roman" pitchFamily="16" charset="0"/>
              </a:rPr>
              <a:t>(1) benar, dan</a:t>
            </a:r>
          </a:p>
          <a:p>
            <a:pPr algn="just">
              <a:buFont typeface="Wingdings" pitchFamily="2" charset="2"/>
              <a:buNone/>
            </a:pPr>
            <a:r>
              <a:rPr lang="en-US" sz="2000">
                <a:cs typeface="Times New Roman" pitchFamily="16" charset="0"/>
              </a:rPr>
              <a:t>	2. </a:t>
            </a:r>
            <a:r>
              <a:rPr lang="en-US" sz="2000">
                <a:latin typeface="Times New Roman" pitchFamily="16" charset="0"/>
                <a:cs typeface="Times New Roman" pitchFamily="16" charset="0"/>
              </a:rPr>
              <a:t> </a:t>
            </a:r>
            <a:r>
              <a:rPr lang="en-US" sz="2000">
                <a:cs typeface="Times New Roman" pitchFamily="16" charset="0"/>
              </a:rPr>
              <a:t>jika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maka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+ 1) juga benar, untuk semua bilangan bulat positif </a:t>
            </a:r>
            <a:r>
              <a:rPr lang="en-US" sz="2000" i="1">
                <a:cs typeface="Times New Roman" pitchFamily="16" charset="0"/>
              </a:rPr>
              <a:t>n</a:t>
            </a:r>
            <a:r>
              <a:rPr lang="en-US" sz="2000">
                <a:cs typeface="Times New Roman" pitchFamily="16" charset="0"/>
              </a:rPr>
              <a:t> </a:t>
            </a:r>
            <a:r>
              <a:rPr lang="en-US" sz="2000">
                <a:latin typeface="Times New Roman" pitchFamily="16" charset="0"/>
                <a:cs typeface="Times New Roman" pitchFamily="16" charset="0"/>
                <a:sym typeface="Symbol" pitchFamily="18" charset="2"/>
              </a:rPr>
              <a:t></a:t>
            </a:r>
            <a:r>
              <a:rPr lang="en-US" sz="2000">
                <a:cs typeface="Times New Roman" pitchFamily="16" charset="0"/>
              </a:rPr>
              <a:t> 1, </a:t>
            </a:r>
          </a:p>
          <a:p>
            <a:endParaRPr lang="en-GB"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12B5001-7AFD-44A0-8292-E189D4CF8BDD}" type="slidenum">
              <a:rPr lang="en-US"/>
              <a:pPr/>
              <a:t>6</a:t>
            </a:fld>
            <a:endParaRPr lang="en-US"/>
          </a:p>
        </p:txBody>
      </p:sp>
      <p:sp>
        <p:nvSpPr>
          <p:cNvPr id="10243" name="Rectangle 3"/>
          <p:cNvSpPr>
            <a:spLocks noGrp="1" noChangeArrowheads="1"/>
          </p:cNvSpPr>
          <p:nvPr>
            <p:ph type="body" idx="1"/>
          </p:nvPr>
        </p:nvSpPr>
        <p:spPr>
          <a:xfrm>
            <a:off x="609600" y="1905000"/>
            <a:ext cx="8110538" cy="4343400"/>
          </a:xfrm>
        </p:spPr>
        <p:txBody>
          <a:bodyPr/>
          <a:lstStyle/>
          <a:p>
            <a:pPr algn="just">
              <a:lnSpc>
                <a:spcPct val="90000"/>
              </a:lnSpc>
            </a:pPr>
            <a:r>
              <a:rPr lang="en-US" sz="2000">
                <a:cs typeface="Times New Roman" pitchFamily="16" charset="0"/>
              </a:rPr>
              <a:t>Langkah 1 dinamakan </a:t>
            </a:r>
            <a:r>
              <a:rPr lang="en-US" sz="2000" b="1">
                <a:cs typeface="Times New Roman" pitchFamily="16" charset="0"/>
              </a:rPr>
              <a:t>basis induksi</a:t>
            </a:r>
            <a:r>
              <a:rPr lang="en-US" sz="2000">
                <a:cs typeface="Times New Roman" pitchFamily="16" charset="0"/>
              </a:rPr>
              <a:t>, sedangkan langkah 2 dinamakan </a:t>
            </a:r>
            <a:r>
              <a:rPr lang="en-US" sz="2000" b="1">
                <a:cs typeface="Times New Roman" pitchFamily="16" charset="0"/>
              </a:rPr>
              <a:t>langkah induksi</a:t>
            </a:r>
            <a:r>
              <a:rPr lang="en-US" sz="2000">
                <a:cs typeface="Times New Roman" pitchFamily="16" charset="0"/>
              </a:rPr>
              <a:t>. </a:t>
            </a:r>
          </a:p>
          <a:p>
            <a:pPr algn="just">
              <a:lnSpc>
                <a:spcPct val="90000"/>
              </a:lnSpc>
              <a:buFont typeface="Wingdings" pitchFamily="2" charset="2"/>
              <a:buNone/>
            </a:pPr>
            <a:r>
              <a:rPr lang="en-US" sz="2000">
                <a:cs typeface="Times New Roman" pitchFamily="16" charset="0"/>
              </a:rPr>
              <a:t> </a:t>
            </a:r>
          </a:p>
          <a:p>
            <a:pPr algn="just">
              <a:lnSpc>
                <a:spcPct val="90000"/>
              </a:lnSpc>
            </a:pPr>
            <a:r>
              <a:rPr lang="en-US" sz="2000">
                <a:cs typeface="Times New Roman" pitchFamily="16" charset="0"/>
              </a:rPr>
              <a:t>Langkah induksi berisi asumsi (andaian) yang menyatakan bahwa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Asumsi tersebut dinamakan </a:t>
            </a:r>
            <a:r>
              <a:rPr lang="en-US" sz="2000" b="1">
                <a:cs typeface="Times New Roman" pitchFamily="16" charset="0"/>
              </a:rPr>
              <a:t>hipotesis</a:t>
            </a:r>
            <a:r>
              <a:rPr lang="en-US" sz="2000" i="1">
                <a:cs typeface="Times New Roman" pitchFamily="16" charset="0"/>
              </a:rPr>
              <a:t> </a:t>
            </a:r>
            <a:r>
              <a:rPr lang="en-US" sz="2000" b="1">
                <a:cs typeface="Times New Roman" pitchFamily="16" charset="0"/>
              </a:rPr>
              <a:t>induksi</a:t>
            </a:r>
            <a:r>
              <a:rPr lang="en-US" sz="2000">
                <a:cs typeface="Times New Roman" pitchFamily="16" charset="0"/>
              </a:rPr>
              <a:t>. </a:t>
            </a:r>
          </a:p>
          <a:p>
            <a:pPr algn="just">
              <a:lnSpc>
                <a:spcPct val="90000"/>
              </a:lnSpc>
              <a:buFont typeface="Wingdings" pitchFamily="2" charset="2"/>
              <a:buNone/>
            </a:pPr>
            <a:r>
              <a:rPr lang="en-US" sz="2000">
                <a:cs typeface="Times New Roman" pitchFamily="16" charset="0"/>
              </a:rPr>
              <a:t> </a:t>
            </a:r>
          </a:p>
          <a:p>
            <a:pPr algn="just">
              <a:lnSpc>
                <a:spcPct val="90000"/>
              </a:lnSpc>
            </a:pPr>
            <a:r>
              <a:rPr lang="en-US" sz="2000">
                <a:cs typeface="Times New Roman" pitchFamily="16" charset="0"/>
              </a:rPr>
              <a:t>Bila kita sudah menunjukkan kedua langkah tersebut benar maka kita sudah membuktikan bahwa </a:t>
            </a:r>
            <a:r>
              <a:rPr lang="en-US" sz="2000" i="1">
                <a:cs typeface="Times New Roman" pitchFamily="16" charset="0"/>
              </a:rPr>
              <a:t>p</a:t>
            </a:r>
            <a:r>
              <a:rPr lang="en-US" sz="2000">
                <a:cs typeface="Times New Roman" pitchFamily="16" charset="0"/>
              </a:rPr>
              <a:t>(</a:t>
            </a:r>
            <a:r>
              <a:rPr lang="en-US" sz="2000" i="1">
                <a:cs typeface="Times New Roman" pitchFamily="16" charset="0"/>
              </a:rPr>
              <a:t>n</a:t>
            </a:r>
            <a:r>
              <a:rPr lang="en-US" sz="2000">
                <a:cs typeface="Times New Roman" pitchFamily="16" charset="0"/>
              </a:rPr>
              <a:t>) benar untuk semua bilangan bulat positif </a:t>
            </a:r>
            <a:r>
              <a:rPr lang="en-US" sz="2000" i="1">
                <a:cs typeface="Times New Roman" pitchFamily="16" charset="0"/>
              </a:rPr>
              <a:t>n</a:t>
            </a:r>
            <a:r>
              <a:rPr lang="en-US" sz="2000">
                <a:cs typeface="Times New Roman" pitchFamily="16" charset="0"/>
              </a:rPr>
              <a:t>.</a:t>
            </a:r>
            <a:endParaRPr lang="en-GB"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DC48B2-ADF2-4DAF-8FC1-C39FD3373A50}" type="slidenum">
              <a:rPr lang="en-US"/>
              <a:pPr/>
              <a:t>7</a:t>
            </a:fld>
            <a:endParaRPr lang="en-US"/>
          </a:p>
        </p:txBody>
      </p:sp>
      <p:sp>
        <p:nvSpPr>
          <p:cNvPr id="11266" name="Rectangle 2"/>
          <p:cNvSpPr>
            <a:spLocks noGrp="1" noChangeArrowheads="1"/>
          </p:cNvSpPr>
          <p:nvPr>
            <p:ph type="title"/>
          </p:nvPr>
        </p:nvSpPr>
        <p:spPr/>
        <p:txBody>
          <a:bodyPr/>
          <a:lstStyle/>
          <a:p>
            <a:endParaRPr lang="en-US"/>
          </a:p>
        </p:txBody>
      </p:sp>
      <p:sp>
        <p:nvSpPr>
          <p:cNvPr id="11267" name="Rectangle 3"/>
          <p:cNvSpPr>
            <a:spLocks noGrp="1" noChangeArrowheads="1"/>
          </p:cNvSpPr>
          <p:nvPr>
            <p:ph type="body" idx="1"/>
          </p:nvPr>
        </p:nvSpPr>
        <p:spPr/>
        <p:txBody>
          <a:bodyPr/>
          <a:lstStyle/>
          <a:p>
            <a:r>
              <a:rPr lang="en-US"/>
              <a:t>Induksi matematik berlaku seperti efek domino.</a:t>
            </a:r>
          </a:p>
          <a:p>
            <a:pPr>
              <a:buFont typeface="Wingdings" pitchFamily="2" charset="2"/>
              <a:buNone/>
            </a:pPr>
            <a:endParaRPr lang="en-GB"/>
          </a:p>
        </p:txBody>
      </p:sp>
      <p:graphicFrame>
        <p:nvGraphicFramePr>
          <p:cNvPr id="11268" name="Object 4"/>
          <p:cNvGraphicFramePr>
            <a:graphicFrameLocks noChangeAspect="1"/>
          </p:cNvGraphicFramePr>
          <p:nvPr/>
        </p:nvGraphicFramePr>
        <p:xfrm>
          <a:off x="0" y="3200400"/>
          <a:ext cx="8915400" cy="1898650"/>
        </p:xfrm>
        <a:graphic>
          <a:graphicData uri="http://schemas.openxmlformats.org/presentationml/2006/ole">
            <p:oleObj spid="_x0000_s2050" name="Document" r:id="rId3" imgW="5486400" imgH="1168200" progId="Word.Document.8">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F2548B-3646-45CD-8B9A-7D9DAFE94776}" type="slidenum">
              <a:rPr lang="en-US"/>
              <a:pPr/>
              <a:t>8</a:t>
            </a:fld>
            <a:endParaRPr lang="en-US"/>
          </a:p>
        </p:txBody>
      </p:sp>
      <p:pic>
        <p:nvPicPr>
          <p:cNvPr id="36869" name="Picture 5" descr="DSCN0507">
            <a:hlinkClick r:id="rId2"/>
          </p:cNvPr>
          <p:cNvPicPr>
            <a:picLocks noChangeAspect="1" noChangeArrowheads="1"/>
          </p:cNvPicPr>
          <p:nvPr/>
        </p:nvPicPr>
        <p:blipFill>
          <a:blip r:embed="rId3" cstate="print"/>
          <a:srcRect/>
          <a:stretch>
            <a:fillRect/>
          </a:stretch>
        </p:blipFill>
        <p:spPr bwMode="auto">
          <a:xfrm>
            <a:off x="3962400" y="2057400"/>
            <a:ext cx="4495800" cy="3384550"/>
          </a:xfrm>
          <a:prstGeom prst="rect">
            <a:avLst/>
          </a:prstGeom>
          <a:noFill/>
        </p:spPr>
      </p:pic>
      <p:pic>
        <p:nvPicPr>
          <p:cNvPr id="36871" name="Picture 7" descr="DSCN0500">
            <a:hlinkClick r:id="rId4"/>
          </p:cNvPr>
          <p:cNvPicPr>
            <a:picLocks noChangeAspect="1" noChangeArrowheads="1"/>
          </p:cNvPicPr>
          <p:nvPr/>
        </p:nvPicPr>
        <p:blipFill>
          <a:blip r:embed="rId5" cstate="print"/>
          <a:srcRect/>
          <a:stretch>
            <a:fillRect/>
          </a:stretch>
        </p:blipFill>
        <p:spPr bwMode="auto">
          <a:xfrm>
            <a:off x="533400" y="2057400"/>
            <a:ext cx="2547938" cy="3505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48BBDD-F607-4366-9124-29534D4AE00F}" type="slidenum">
              <a:rPr lang="en-US"/>
              <a:pPr/>
              <a:t>9</a:t>
            </a:fld>
            <a:endParaRPr lang="en-US"/>
          </a:p>
        </p:txBody>
      </p:sp>
      <p:graphicFrame>
        <p:nvGraphicFramePr>
          <p:cNvPr id="12295" name="Object 7"/>
          <p:cNvGraphicFramePr>
            <a:graphicFrameLocks noChangeAspect="1"/>
          </p:cNvGraphicFramePr>
          <p:nvPr/>
        </p:nvGraphicFramePr>
        <p:xfrm>
          <a:off x="304800" y="1987550"/>
          <a:ext cx="8610600" cy="2319338"/>
        </p:xfrm>
        <a:graphic>
          <a:graphicData uri="http://schemas.openxmlformats.org/presentationml/2006/ole">
            <p:oleObj spid="_x0000_s3074" name="Document" r:id="rId3" imgW="5486400" imgH="1478160" progId="Word.Document.8">
              <p:embed/>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398</Words>
  <Application>Microsoft Office PowerPoint</Application>
  <PresentationFormat>On-screen Show (4:3)</PresentationFormat>
  <Paragraphs>87</Paragraphs>
  <Slides>30</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Document</vt:lpstr>
      <vt:lpstr>Equation</vt:lpstr>
      <vt:lpstr>Induksi Matematika</vt:lpstr>
      <vt:lpstr>Slide 2</vt:lpstr>
      <vt:lpstr>Slide 3</vt:lpstr>
      <vt:lpstr>Slide 4</vt:lpstr>
      <vt:lpstr>Prinsip Induksi Sederhana.</vt:lpstr>
      <vt:lpstr>Slide 6</vt:lpstr>
      <vt:lpstr>Slide 7</vt:lpstr>
      <vt:lpstr>Slide 8</vt:lpstr>
      <vt:lpstr>Slide 9</vt:lpstr>
      <vt:lpstr>Slide 10</vt:lpstr>
      <vt:lpstr>Prinsip Induksi yang Dirampatkan</vt:lpstr>
      <vt:lpstr>Slide 12</vt:lpstr>
      <vt:lpstr>Slide 13</vt:lpstr>
      <vt:lpstr>Latihan</vt:lpstr>
      <vt:lpstr>Slide 15</vt:lpstr>
      <vt:lpstr>Slide 16</vt:lpstr>
      <vt:lpstr>Latihan</vt:lpstr>
      <vt:lpstr>Prinsip Induksi Kuat</vt:lpstr>
      <vt:lpstr>Slide 19</vt:lpstr>
      <vt:lpstr>Slide 20</vt:lpstr>
      <vt:lpstr>Slide 21</vt:lpstr>
      <vt:lpstr>Slide 22</vt:lpstr>
      <vt:lpstr>Slide 23</vt:lpstr>
      <vt:lpstr>Slide 24</vt:lpstr>
      <vt:lpstr>Slide 25</vt:lpstr>
      <vt:lpstr>Slide 26</vt:lpstr>
      <vt:lpstr>SOAL LATIHAN</vt:lpstr>
      <vt:lpstr>Slide 28</vt:lpstr>
      <vt:lpstr>SOAL LATIHAN</vt:lpstr>
      <vt:lpstr>Referensi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UserUPN</dc:creator>
  <cp:lastModifiedBy>UserUPN</cp:lastModifiedBy>
  <cp:revision>32</cp:revision>
  <dcterms:created xsi:type="dcterms:W3CDTF">2014-01-31T01:13:01Z</dcterms:created>
  <dcterms:modified xsi:type="dcterms:W3CDTF">2014-09-07T06:41:02Z</dcterms:modified>
</cp:coreProperties>
</file>