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67" r:id="rId10"/>
    <p:sldId id="313" r:id="rId11"/>
    <p:sldId id="314" r:id="rId12"/>
    <p:sldId id="315" r:id="rId13"/>
    <p:sldId id="316" r:id="rId14"/>
    <p:sldId id="317" r:id="rId15"/>
    <p:sldId id="270" r:id="rId16"/>
    <p:sldId id="271" r:id="rId17"/>
    <p:sldId id="272" r:id="rId18"/>
    <p:sldId id="273" r:id="rId19"/>
    <p:sldId id="274" r:id="rId20"/>
    <p:sldId id="278" r:id="rId21"/>
    <p:sldId id="318" r:id="rId22"/>
    <p:sldId id="279" r:id="rId23"/>
    <p:sldId id="283" r:id="rId24"/>
    <p:sldId id="284" r:id="rId25"/>
    <p:sldId id="285" r:id="rId26"/>
    <p:sldId id="286" r:id="rId27"/>
    <p:sldId id="288" r:id="rId28"/>
    <p:sldId id="319" r:id="rId29"/>
    <p:sldId id="320" r:id="rId3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84369" autoAdjust="0"/>
  </p:normalViewPr>
  <p:slideViewPr>
    <p:cSldViewPr>
      <p:cViewPr>
        <p:scale>
          <a:sx n="68" d="100"/>
          <a:sy n="68" d="100"/>
        </p:scale>
        <p:origin x="-564" y="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8DF2E-F717-4B88-B1E4-0C1303762430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50D1D-00A2-4441-BF64-19188F31A9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75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1571612"/>
            <a:ext cx="7215238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3286124"/>
            <a:ext cx="7215238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id-ID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21/11/2016</a:t>
            </a:fld>
            <a:endParaRPr lang="id-ID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d-ID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21/11/2016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21/11/2016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715962"/>
          </a:xfrm>
        </p:spPr>
        <p:txBody>
          <a:bodyPr>
            <a:normAutofit/>
          </a:bodyPr>
          <a:lstStyle>
            <a:lvl1pPr>
              <a:defRPr sz="4000">
                <a:latin typeface="Franklin Gothic Demi Con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447800"/>
            <a:ext cx="8229600" cy="4495800"/>
          </a:xfrm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Franklin Gothic Demi Cond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934200" y="6477000"/>
            <a:ext cx="1752600" cy="381000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600"/>
                </a:solidFill>
                <a:latin typeface="Franklin Gothic Demi Cond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0844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857500"/>
            <a:ext cx="33528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Franklin Gothic Demi Con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400" y="6324600"/>
            <a:ext cx="1524000" cy="381000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006600"/>
                </a:solidFill>
                <a:latin typeface="Franklin Gothic Demi Cond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403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21/11/2016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21/11/2016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21/11/2016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21/11/2016</a:t>
            </a:fld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21/11/2016</a:t>
            </a:fld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21/11/2016</a:t>
            </a:fld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6715172" cy="9477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28736"/>
            <a:ext cx="5111750" cy="4697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21/11/2016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7148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85859"/>
            <a:ext cx="5486400" cy="34417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786322"/>
            <a:ext cx="5486400" cy="13858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21/11/2016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0034" y="7141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7298"/>
            <a:ext cx="8229600" cy="4768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57620" y="6572272"/>
            <a:ext cx="2000264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B8FF6-ECD9-49AB-B430-41AFB2F8B724}" type="datetimeFigureOut">
              <a:rPr lang="id-ID" smtClean="0"/>
              <a:pPr/>
              <a:t>21/11/2016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00892" y="6572272"/>
            <a:ext cx="2071702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 flipH="1">
            <a:off x="-45719" y="19050"/>
            <a:ext cx="117124" cy="683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428596" y="6572272"/>
            <a:ext cx="2895600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 dirty="0"/>
          </a:p>
        </p:txBody>
      </p:sp>
      <p:pic>
        <p:nvPicPr>
          <p:cNvPr id="1034" name="Picture 10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500034" y="1214422"/>
            <a:ext cx="685800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7" descr="http://www.coolmath.com/algebra/20-combinatorics/images/06-combinatorics-01.gif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637" y="41360"/>
            <a:ext cx="1130257" cy="738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3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2204864"/>
            <a:ext cx="7416824" cy="1470025"/>
          </a:xfrm>
        </p:spPr>
        <p:txBody>
          <a:bodyPr>
            <a:noAutofit/>
          </a:bodyPr>
          <a:lstStyle/>
          <a:p>
            <a:r>
              <a:rPr lang="id-ID" sz="2800" b="1" dirty="0" smtClean="0"/>
              <a:t>KOMBINATORIAL</a:t>
            </a:r>
            <a:endParaRPr lang="id-ID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4149080"/>
            <a:ext cx="7215238" cy="1752600"/>
          </a:xfrm>
        </p:spPr>
        <p:txBody>
          <a:bodyPr>
            <a:normAutofit/>
          </a:bodyPr>
          <a:lstStyle/>
          <a:p>
            <a:r>
              <a:rPr lang="id-ID" sz="2000" dirty="0" smtClean="0"/>
              <a:t>Kaidah dasar</a:t>
            </a:r>
          </a:p>
          <a:p>
            <a:r>
              <a:rPr lang="id-ID" sz="2000" dirty="0" smtClean="0"/>
              <a:t>Permutasi dan kombinasi</a:t>
            </a:r>
          </a:p>
          <a:p>
            <a:endParaRPr lang="id-ID" sz="2000" dirty="0"/>
          </a:p>
        </p:txBody>
      </p:sp>
      <p:sp>
        <p:nvSpPr>
          <p:cNvPr id="4" name="Rectangle 3"/>
          <p:cNvSpPr/>
          <p:nvPr/>
        </p:nvSpPr>
        <p:spPr>
          <a:xfrm>
            <a:off x="467544" y="836712"/>
            <a:ext cx="1529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b="1" dirty="0" smtClean="0"/>
              <a:t>Pertemuan </a:t>
            </a:r>
            <a:r>
              <a:rPr lang="en-US" b="1" dirty="0" smtClean="0"/>
              <a:t>10</a:t>
            </a:r>
            <a:endParaRPr lang="id-ID" b="1" dirty="0"/>
          </a:p>
        </p:txBody>
      </p:sp>
      <p:pic>
        <p:nvPicPr>
          <p:cNvPr id="6" name="Picture 7" descr="http://www.coolmath.com/algebra/20-combinatorics/images/06-combinatorics-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24884">
            <a:off x="3348989" y="1733780"/>
            <a:ext cx="4813976" cy="3144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40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Jawab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eriod"/>
            </a:pP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kartu</a:t>
            </a:r>
            <a:r>
              <a:rPr lang="en-US" dirty="0" smtClean="0"/>
              <a:t> bridge </a:t>
            </a:r>
            <a:r>
              <a:rPr lang="en-US" dirty="0" err="1" smtClean="0"/>
              <a:t>ada</a:t>
            </a:r>
            <a:r>
              <a:rPr lang="en-US" dirty="0" smtClean="0"/>
              <a:t> 13 </a:t>
            </a:r>
            <a:r>
              <a:rPr lang="en-US" dirty="0" err="1" smtClean="0"/>
              <a:t>kartu</a:t>
            </a:r>
            <a:r>
              <a:rPr lang="en-US" dirty="0" smtClean="0"/>
              <a:t> per </a:t>
            </a:r>
            <a:r>
              <a:rPr lang="en-US" dirty="0" err="1" smtClean="0"/>
              <a:t>simbol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13 (</a:t>
            </a:r>
            <a:r>
              <a:rPr lang="en-US" dirty="0" err="1" smtClean="0"/>
              <a:t>jantung</a:t>
            </a:r>
            <a:r>
              <a:rPr lang="en-US" dirty="0" smtClean="0"/>
              <a:t>) + 13 (</a:t>
            </a:r>
            <a:r>
              <a:rPr lang="en-US" dirty="0" err="1" smtClean="0"/>
              <a:t>daun</a:t>
            </a:r>
            <a:r>
              <a:rPr lang="en-US" dirty="0" smtClean="0"/>
              <a:t>) = 26 </a:t>
            </a:r>
            <a:r>
              <a:rPr lang="en-US" dirty="0" err="1" smtClean="0"/>
              <a:t>cara</a:t>
            </a:r>
            <a:endParaRPr lang="en-US" dirty="0" smtClean="0"/>
          </a:p>
          <a:p>
            <a:pPr marL="514350" indent="-514350">
              <a:buAutoNum type="alphaLcPeriod"/>
            </a:pPr>
            <a:r>
              <a:rPr lang="en-US" dirty="0" smtClean="0"/>
              <a:t>Ada 13 </a:t>
            </a:r>
            <a:r>
              <a:rPr lang="en-US" dirty="0" err="1" smtClean="0"/>
              <a:t>kartu</a:t>
            </a:r>
            <a:r>
              <a:rPr lang="en-US" dirty="0" smtClean="0"/>
              <a:t> </a:t>
            </a:r>
            <a:r>
              <a:rPr lang="en-US" dirty="0" err="1" smtClean="0"/>
              <a:t>jantung</a:t>
            </a:r>
            <a:r>
              <a:rPr lang="en-US" dirty="0" smtClean="0"/>
              <a:t> (</a:t>
            </a:r>
            <a:r>
              <a:rPr lang="en-US" dirty="0" err="1" smtClean="0"/>
              <a:t>termasuk</a:t>
            </a:r>
            <a:r>
              <a:rPr lang="en-US" dirty="0" smtClean="0"/>
              <a:t> As </a:t>
            </a:r>
            <a:r>
              <a:rPr lang="en-US" dirty="0" err="1" smtClean="0"/>
              <a:t>jantung</a:t>
            </a:r>
            <a:r>
              <a:rPr lang="en-US" dirty="0" smtClean="0"/>
              <a:t>) </a:t>
            </a:r>
            <a:r>
              <a:rPr lang="en-US" dirty="0" err="1" smtClean="0"/>
              <a:t>dan</a:t>
            </a:r>
            <a:r>
              <a:rPr lang="en-US" dirty="0" smtClean="0"/>
              <a:t> 3 </a:t>
            </a:r>
            <a:r>
              <a:rPr lang="en-US" dirty="0" err="1" smtClean="0"/>
              <a:t>kartu</a:t>
            </a:r>
            <a:r>
              <a:rPr lang="en-US" dirty="0" smtClean="0"/>
              <a:t> As </a:t>
            </a:r>
            <a:r>
              <a:rPr lang="en-US" dirty="0" err="1" smtClean="0"/>
              <a:t>sehingga</a:t>
            </a:r>
            <a:r>
              <a:rPr lang="en-US" dirty="0" smtClean="0"/>
              <a:t> 13+3= 16 </a:t>
            </a:r>
            <a:r>
              <a:rPr lang="en-US" dirty="0" err="1" smtClean="0"/>
              <a:t>cara</a:t>
            </a:r>
            <a:endParaRPr lang="en-US" dirty="0" smtClean="0"/>
          </a:p>
          <a:p>
            <a:pPr marL="514350" indent="-514350">
              <a:buAutoNum type="alphaLcPeriod"/>
            </a:pPr>
            <a:r>
              <a:rPr lang="en-US" dirty="0" err="1" smtClean="0"/>
              <a:t>Kartu</a:t>
            </a:r>
            <a:r>
              <a:rPr lang="en-US" dirty="0" smtClean="0"/>
              <a:t> As </a:t>
            </a:r>
            <a:r>
              <a:rPr lang="en-US" dirty="0" err="1" smtClean="0"/>
              <a:t>ada</a:t>
            </a:r>
            <a:r>
              <a:rPr lang="en-US" dirty="0" smtClean="0"/>
              <a:t> 4 </a:t>
            </a:r>
            <a:r>
              <a:rPr lang="en-US" dirty="0" err="1" smtClean="0"/>
              <a:t>dan</a:t>
            </a:r>
            <a:r>
              <a:rPr lang="en-US" dirty="0" smtClean="0"/>
              <a:t> 4 </a:t>
            </a:r>
            <a:r>
              <a:rPr lang="en-US" dirty="0" err="1" smtClean="0"/>
              <a:t>buah</a:t>
            </a:r>
            <a:r>
              <a:rPr lang="en-US" dirty="0" smtClean="0"/>
              <a:t> king = 8 </a:t>
            </a:r>
            <a:r>
              <a:rPr lang="en-US" dirty="0" err="1" smtClean="0"/>
              <a:t>cara</a:t>
            </a:r>
            <a:endParaRPr lang="en-US" dirty="0" smtClean="0"/>
          </a:p>
          <a:p>
            <a:pPr marL="514350" indent="-514350">
              <a:buAutoNum type="alphaLcPeriod"/>
            </a:pPr>
            <a:r>
              <a:rPr lang="en-US" dirty="0" smtClean="0"/>
              <a:t>@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9 </a:t>
            </a:r>
            <a:r>
              <a:rPr lang="en-US" dirty="0" err="1" smtClean="0"/>
              <a:t>kartu</a:t>
            </a:r>
            <a:r>
              <a:rPr lang="en-US" dirty="0" smtClean="0"/>
              <a:t> yang </a:t>
            </a:r>
            <a:r>
              <a:rPr lang="en-US" dirty="0" err="1" smtClean="0"/>
              <a:t>bernomor</a:t>
            </a:r>
            <a:r>
              <a:rPr lang="en-US" dirty="0" smtClean="0"/>
              <a:t> 2-10.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4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simbol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9+9+9+9=36 </a:t>
            </a:r>
            <a:r>
              <a:rPr lang="en-US" dirty="0" err="1" smtClean="0"/>
              <a:t>cara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27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Lanjutan</a:t>
            </a:r>
            <a:r>
              <a:rPr lang="en-US" dirty="0" smtClean="0"/>
              <a:t> </a:t>
            </a:r>
            <a:r>
              <a:rPr lang="en-US" dirty="0" err="1" smtClean="0"/>
              <a:t>jawaban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2. Ada 3 </a:t>
            </a:r>
            <a:r>
              <a:rPr lang="en-US" dirty="0" err="1" smtClean="0"/>
              <a:t>cara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Ada 5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241748"/>
              </p:ext>
            </p:extLst>
          </p:nvPr>
        </p:nvGraphicFramePr>
        <p:xfrm>
          <a:off x="1524000" y="1916832"/>
          <a:ext cx="362406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2032"/>
                <a:gridCol w="18120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Merah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Putih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502570"/>
              </p:ext>
            </p:extLst>
          </p:nvPr>
        </p:nvGraphicFramePr>
        <p:xfrm>
          <a:off x="2676128" y="4012272"/>
          <a:ext cx="362406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2032"/>
                <a:gridCol w="18120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Merah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Putih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508104" y="2276872"/>
            <a:ext cx="3611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Sehingga</a:t>
            </a:r>
            <a:r>
              <a:rPr lang="en-US" sz="2400" dirty="0" smtClean="0"/>
              <a:t> </a:t>
            </a:r>
            <a:r>
              <a:rPr lang="en-US" sz="2400" dirty="0" err="1" smtClean="0"/>
              <a:t>banyak</a:t>
            </a:r>
            <a:r>
              <a:rPr lang="en-US" sz="2400" dirty="0" smtClean="0"/>
              <a:t> </a:t>
            </a:r>
            <a:r>
              <a:rPr lang="en-US" sz="2400" dirty="0" err="1" smtClean="0"/>
              <a:t>cara</a:t>
            </a:r>
            <a:r>
              <a:rPr lang="en-US" sz="2400" dirty="0" smtClean="0"/>
              <a:t> </a:t>
            </a:r>
            <a:r>
              <a:rPr lang="en-US" sz="2400" dirty="0" err="1" smtClean="0"/>
              <a:t>mendapatkan</a:t>
            </a:r>
            <a:r>
              <a:rPr lang="en-US" sz="2400" dirty="0" smtClean="0"/>
              <a:t> </a:t>
            </a:r>
            <a:r>
              <a:rPr lang="en-US" sz="2400" dirty="0" err="1" smtClean="0"/>
              <a:t>angka</a:t>
            </a:r>
            <a:endParaRPr lang="en-US" sz="2400" dirty="0" smtClean="0"/>
          </a:p>
          <a:p>
            <a:r>
              <a:rPr lang="en-US" sz="2400" dirty="0" smtClean="0"/>
              <a:t>4 </a:t>
            </a:r>
            <a:r>
              <a:rPr lang="en-US" sz="2400" dirty="0" err="1" smtClean="0"/>
              <a:t>atau</a:t>
            </a:r>
            <a:r>
              <a:rPr lang="en-US" sz="2400" dirty="0" smtClean="0"/>
              <a:t> 8 = 3+5 =8 </a:t>
            </a:r>
            <a:r>
              <a:rPr lang="en-US" sz="2400" dirty="0" err="1" smtClean="0"/>
              <a:t>cara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903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Misalkan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dipabrik</a:t>
            </a:r>
            <a:r>
              <a:rPr lang="en-US" dirty="0" smtClean="0"/>
              <a:t> </a:t>
            </a:r>
            <a:r>
              <a:rPr lang="en-US" dirty="0" err="1" smtClean="0"/>
              <a:t>diberi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yang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3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diikuti</a:t>
            </a:r>
            <a:r>
              <a:rPr lang="en-US" dirty="0" smtClean="0"/>
              <a:t> 4 </a:t>
            </a:r>
            <a:r>
              <a:rPr lang="en-US" dirty="0" err="1" smtClean="0"/>
              <a:t>angka</a:t>
            </a:r>
            <a:r>
              <a:rPr lang="en-US" dirty="0" smtClean="0"/>
              <a:t> (</a:t>
            </a:r>
            <a:r>
              <a:rPr lang="en-US" dirty="0" err="1" smtClean="0"/>
              <a:t>misal</a:t>
            </a:r>
            <a:r>
              <a:rPr lang="en-US" dirty="0" smtClean="0"/>
              <a:t> KPR1234).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angkan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diulangi</a:t>
            </a:r>
            <a:r>
              <a:rPr lang="en-US" dirty="0" smtClean="0"/>
              <a:t>,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berapa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tsb</a:t>
            </a:r>
            <a:r>
              <a:rPr lang="en-US" dirty="0" smtClean="0"/>
              <a:t> </a:t>
            </a:r>
            <a:r>
              <a:rPr lang="en-US" dirty="0" err="1" smtClean="0"/>
              <a:t>diberi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diulangi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98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Jawab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/>
              <a:buChar char="Ø"/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berulang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26x26x26=17.576 </a:t>
            </a:r>
            <a:r>
              <a:rPr lang="en-US" dirty="0" err="1" smtClean="0"/>
              <a:t>cara</a:t>
            </a:r>
            <a:endParaRPr lang="en-US" dirty="0" smtClean="0"/>
          </a:p>
          <a:p>
            <a:pPr>
              <a:buFont typeface="Wingdings"/>
              <a:buChar char="Ø"/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berulang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10x10x10x10=10.000 </a:t>
            </a:r>
            <a:r>
              <a:rPr lang="en-US" dirty="0" err="1" smtClean="0"/>
              <a:t>cara</a:t>
            </a:r>
            <a:endParaRPr lang="en-US" dirty="0" smtClean="0"/>
          </a:p>
          <a:p>
            <a:pPr>
              <a:buFont typeface="Wingdings"/>
              <a:buChar char="Ø"/>
            </a:pP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dibentuk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= 17.576x10.000=175.760.000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02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berulang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26x25x24=15.600 </a:t>
            </a:r>
            <a:r>
              <a:rPr lang="en-US" dirty="0" err="1" smtClean="0"/>
              <a:t>cara</a:t>
            </a:r>
            <a:endParaRPr lang="en-US" dirty="0" smtClean="0"/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berulang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10x9x8x7=5.040</a:t>
            </a:r>
          </a:p>
          <a:p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perulangan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76.624.000 </a:t>
            </a:r>
            <a:r>
              <a:rPr lang="en-US" dirty="0" err="1" smtClean="0"/>
              <a:t>cara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932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25F2AB82-E24B-4BD9-A1F9-45B09761F89E}" type="slidenum">
              <a:rPr lang="en-GB" sz="1400" smtClean="0"/>
              <a:pPr eaLnBrk="1" hangingPunct="1"/>
              <a:t>15</a:t>
            </a:fld>
            <a:endParaRPr lang="en-GB" sz="1400" smtClean="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cs typeface="Times New Roman" pitchFamily="18" charset="0"/>
              </a:rPr>
              <a:t>Permutasi</a:t>
            </a:r>
            <a:endParaRPr lang="en-GB" dirty="0" smtClean="0">
              <a:cs typeface="Times New Roman" pitchFamily="18" charset="0"/>
            </a:endParaRP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4714034"/>
              </p:ext>
            </p:extLst>
          </p:nvPr>
        </p:nvGraphicFramePr>
        <p:xfrm>
          <a:off x="457200" y="1444625"/>
          <a:ext cx="8431213" cy="378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Document" r:id="rId3" imgW="5705537" imgH="2572283" progId="Word.Document.8">
                  <p:embed/>
                </p:oleObj>
              </mc:Choice>
              <mc:Fallback>
                <p:oleObj name="Document" r:id="rId3" imgW="5705537" imgH="257228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444625"/>
                        <a:ext cx="8431213" cy="3786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539552" y="4725144"/>
            <a:ext cx="79928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Berapa</a:t>
            </a:r>
            <a:r>
              <a:rPr lang="en-US" sz="2000" dirty="0"/>
              <a:t> </a:t>
            </a:r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urutan</a:t>
            </a:r>
            <a:r>
              <a:rPr lang="en-US" sz="2000" dirty="0"/>
              <a:t> </a:t>
            </a:r>
            <a:r>
              <a:rPr lang="en-US" sz="2000" dirty="0" err="1"/>
              <a:t>berbeda</a:t>
            </a:r>
            <a:r>
              <a:rPr lang="en-US" sz="2000" dirty="0"/>
              <a:t> yang </a:t>
            </a:r>
            <a:r>
              <a:rPr lang="en-US" sz="2000" dirty="0" err="1"/>
              <a:t>mungkin</a:t>
            </a:r>
            <a:r>
              <a:rPr lang="en-US" sz="2000" dirty="0"/>
              <a:t> </a:t>
            </a:r>
            <a:r>
              <a:rPr lang="en-US" sz="2000" dirty="0" err="1"/>
              <a:t>dibuat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penempatan</a:t>
            </a:r>
            <a:r>
              <a:rPr lang="en-US" sz="2000" dirty="0"/>
              <a:t> bola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kotak-kotak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? 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155559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2C702C5-E8ED-46A2-8603-FBA4E53EEB57}" type="slidenum">
              <a:rPr lang="en-GB" sz="1400" smtClean="0"/>
              <a:pPr eaLnBrk="1" hangingPunct="1"/>
              <a:t>16</a:t>
            </a:fld>
            <a:endParaRPr lang="en-GB" sz="1400" smtClean="0"/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4705491"/>
              </p:ext>
            </p:extLst>
          </p:nvPr>
        </p:nvGraphicFramePr>
        <p:xfrm>
          <a:off x="841375" y="980728"/>
          <a:ext cx="7369175" cy="5406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Document" r:id="rId3" imgW="5502719" imgH="4949923" progId="Word.Document.8">
                  <p:embed/>
                </p:oleObj>
              </mc:Choice>
              <mc:Fallback>
                <p:oleObj name="Document" r:id="rId3" imgW="5502719" imgH="494992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75" y="980728"/>
                        <a:ext cx="7369175" cy="5406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280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Definisi</a:t>
            </a:r>
            <a:endParaRPr lang="id-ID" dirty="0"/>
          </a:p>
        </p:txBody>
      </p:sp>
      <p:sp>
        <p:nvSpPr>
          <p:cNvPr id="440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en-US" sz="2400" dirty="0" err="1" smtClean="0">
                <a:cs typeface="Times New Roman" pitchFamily="18" charset="0"/>
              </a:rPr>
              <a:t>Permutasi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adalah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jumlah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urutan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berbeda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dari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pengaturan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objek-objek</a:t>
            </a:r>
            <a:r>
              <a:rPr lang="en-US" sz="2400" dirty="0" smtClean="0">
                <a:cs typeface="Times New Roman" pitchFamily="18" charset="0"/>
              </a:rPr>
              <a:t>. (</a:t>
            </a:r>
            <a:r>
              <a:rPr lang="en-US" sz="2400" dirty="0" err="1" smtClean="0">
                <a:cs typeface="Times New Roman" pitchFamily="18" charset="0"/>
              </a:rPr>
              <a:t>urutan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diperhatikan</a:t>
            </a:r>
            <a:r>
              <a:rPr lang="en-US" sz="2400" smtClean="0">
                <a:cs typeface="Times New Roman" pitchFamily="18" charset="0"/>
              </a:rPr>
              <a:t>)</a:t>
            </a:r>
            <a:endParaRPr lang="en-US" sz="2400" dirty="0" smtClean="0">
              <a:cs typeface="Times New Roman" pitchFamily="18" charset="0"/>
            </a:endParaRPr>
          </a:p>
          <a:p>
            <a:pPr algn="just" eaLnBrk="1" hangingPunct="1"/>
            <a:r>
              <a:rPr lang="en-AU" sz="2400" dirty="0" err="1" smtClean="0">
                <a:cs typeface="Times New Roman" pitchFamily="18" charset="0"/>
              </a:rPr>
              <a:t>Permutasi</a:t>
            </a:r>
            <a:r>
              <a:rPr lang="en-AU" sz="2400" dirty="0" smtClean="0">
                <a:cs typeface="Times New Roman" pitchFamily="18" charset="0"/>
              </a:rPr>
              <a:t> </a:t>
            </a:r>
            <a:r>
              <a:rPr lang="en-AU" sz="2400" dirty="0" err="1" smtClean="0">
                <a:cs typeface="Times New Roman" pitchFamily="18" charset="0"/>
              </a:rPr>
              <a:t>merupakan</a:t>
            </a:r>
            <a:r>
              <a:rPr lang="en-AU" sz="2400" dirty="0" smtClean="0">
                <a:cs typeface="Times New Roman" pitchFamily="18" charset="0"/>
              </a:rPr>
              <a:t> </a:t>
            </a:r>
            <a:r>
              <a:rPr lang="en-AU" sz="2400" dirty="0" err="1" smtClean="0">
                <a:cs typeface="Times New Roman" pitchFamily="18" charset="0"/>
              </a:rPr>
              <a:t>bentuk</a:t>
            </a:r>
            <a:r>
              <a:rPr lang="en-AU" sz="2400" dirty="0" smtClean="0">
                <a:cs typeface="Times New Roman" pitchFamily="18" charset="0"/>
              </a:rPr>
              <a:t> </a:t>
            </a:r>
            <a:r>
              <a:rPr lang="en-AU" sz="2400" dirty="0" err="1" smtClean="0">
                <a:cs typeface="Times New Roman" pitchFamily="18" charset="0"/>
              </a:rPr>
              <a:t>khusus</a:t>
            </a:r>
            <a:r>
              <a:rPr lang="en-AU" sz="2400" dirty="0" smtClean="0">
                <a:cs typeface="Times New Roman" pitchFamily="18" charset="0"/>
              </a:rPr>
              <a:t> </a:t>
            </a:r>
            <a:r>
              <a:rPr lang="en-AU" sz="2400" dirty="0" err="1" smtClean="0">
                <a:cs typeface="Times New Roman" pitchFamily="18" charset="0"/>
              </a:rPr>
              <a:t>aplikasi</a:t>
            </a:r>
            <a:r>
              <a:rPr lang="en-AU" sz="2400" dirty="0" smtClean="0">
                <a:cs typeface="Times New Roman" pitchFamily="18" charset="0"/>
              </a:rPr>
              <a:t> </a:t>
            </a:r>
            <a:r>
              <a:rPr lang="en-AU" sz="2400" dirty="0" err="1" smtClean="0">
                <a:cs typeface="Times New Roman" pitchFamily="18" charset="0"/>
              </a:rPr>
              <a:t>kaidah</a:t>
            </a:r>
            <a:r>
              <a:rPr lang="en-AU" sz="2400" dirty="0" smtClean="0">
                <a:cs typeface="Times New Roman" pitchFamily="18" charset="0"/>
              </a:rPr>
              <a:t> </a:t>
            </a:r>
            <a:r>
              <a:rPr lang="en-AU" sz="2400" dirty="0" err="1" smtClean="0">
                <a:cs typeface="Times New Roman" pitchFamily="18" charset="0"/>
              </a:rPr>
              <a:t>perkalian</a:t>
            </a:r>
            <a:r>
              <a:rPr lang="en-AU" sz="2400" dirty="0" smtClean="0">
                <a:cs typeface="Times New Roman" pitchFamily="18" charset="0"/>
              </a:rPr>
              <a:t>. </a:t>
            </a:r>
          </a:p>
          <a:p>
            <a:pPr algn="just" eaLnBrk="1" hangingPunct="1"/>
            <a:r>
              <a:rPr lang="en-AU" sz="2400" dirty="0" err="1" smtClean="0">
                <a:cs typeface="Times New Roman" pitchFamily="18" charset="0"/>
              </a:rPr>
              <a:t>Rumus</a:t>
            </a:r>
            <a:r>
              <a:rPr lang="en-AU" sz="2400" dirty="0" smtClean="0">
                <a:cs typeface="Times New Roman" pitchFamily="18" charset="0"/>
              </a:rPr>
              <a:t> </a:t>
            </a:r>
            <a:r>
              <a:rPr lang="en-AU" sz="2400" dirty="0" err="1" smtClean="0">
                <a:cs typeface="Times New Roman" pitchFamily="18" charset="0"/>
              </a:rPr>
              <a:t>Permutasi</a:t>
            </a:r>
            <a:r>
              <a:rPr lang="en-AU" sz="2400" dirty="0" smtClean="0">
                <a:cs typeface="Times New Roman" pitchFamily="18" charset="0"/>
              </a:rPr>
              <a:t> : P(</a:t>
            </a:r>
            <a:r>
              <a:rPr lang="en-AU" sz="2400" dirty="0" err="1" smtClean="0">
                <a:cs typeface="Times New Roman" pitchFamily="18" charset="0"/>
              </a:rPr>
              <a:t>n,r</a:t>
            </a:r>
            <a:r>
              <a:rPr lang="en-AU" sz="2400" dirty="0" smtClean="0">
                <a:cs typeface="Times New Roman" pitchFamily="18" charset="0"/>
              </a:rPr>
              <a:t>) = n!/(n-r)!</a:t>
            </a:r>
          </a:p>
        </p:txBody>
      </p:sp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53A24B5-7916-46B0-8378-309856E35FCA}" type="slidenum">
              <a:rPr lang="en-GB" sz="1400" smtClean="0"/>
              <a:pPr eaLnBrk="1" hangingPunct="1"/>
              <a:t>17</a:t>
            </a:fld>
            <a:endParaRPr lang="en-GB" sz="1400" smtClean="0"/>
          </a:p>
        </p:txBody>
      </p:sp>
    </p:spTree>
    <p:extLst>
      <p:ext uri="{BB962C8B-B14F-4D97-AF65-F5344CB8AC3E}">
        <p14:creationId xmlns:p14="http://schemas.microsoft.com/office/powerpoint/2010/main" val="257179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</a:t>
            </a:r>
            <a:endParaRPr lang="id-ID" dirty="0"/>
          </a:p>
        </p:txBody>
      </p:sp>
      <p:sp>
        <p:nvSpPr>
          <p:cNvPr id="450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b="1" smtClean="0">
                <a:cs typeface="Times New Roman" pitchFamily="18" charset="0"/>
              </a:rPr>
              <a:t>Contoh 6.</a:t>
            </a:r>
            <a:r>
              <a:rPr lang="en-US" sz="2800" smtClean="0">
                <a:cs typeface="Times New Roman" pitchFamily="18" charset="0"/>
              </a:rPr>
              <a:t> Berapa banyak “kata” yang terbentuk dari kata “HAPUS”?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>
                <a:cs typeface="Times New Roman" pitchFamily="18" charset="0"/>
              </a:rPr>
              <a:t>	</a:t>
            </a:r>
            <a:r>
              <a:rPr lang="en-US" sz="2800" u="sng" smtClean="0">
                <a:cs typeface="Times New Roman" pitchFamily="18" charset="0"/>
              </a:rPr>
              <a:t>Penyelesaian</a:t>
            </a:r>
            <a:r>
              <a:rPr lang="en-US" sz="2800" smtClean="0">
                <a:cs typeface="Times New Roman" pitchFamily="18" charset="0"/>
              </a:rPr>
              <a:t>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>
                <a:cs typeface="Times New Roman" pitchFamily="18" charset="0"/>
              </a:rPr>
              <a:t>	Cara 1: (5)(4)(3)(2)(1) = 120 buah kata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>
                <a:cs typeface="Times New Roman" pitchFamily="18" charset="0"/>
              </a:rPr>
              <a:t>	Cara 2: </a:t>
            </a:r>
            <a:r>
              <a:rPr lang="en-US" sz="2800" i="1" smtClean="0">
                <a:cs typeface="Times New Roman" pitchFamily="18" charset="0"/>
              </a:rPr>
              <a:t>P</a:t>
            </a:r>
            <a:r>
              <a:rPr lang="en-US" sz="2800" smtClean="0">
                <a:cs typeface="Times New Roman" pitchFamily="18" charset="0"/>
              </a:rPr>
              <a:t>(5, 5) = 5! = 120 buah kata</a:t>
            </a:r>
          </a:p>
          <a:p>
            <a:pPr eaLnBrk="1" hangingPunct="1">
              <a:buFont typeface="Wingdings" pitchFamily="2" charset="2"/>
              <a:buNone/>
            </a:pPr>
            <a:endParaRPr lang="en-US" sz="2800" smtClean="0">
              <a:cs typeface="Times New Roman" pitchFamily="18" charset="0"/>
            </a:endParaRPr>
          </a:p>
          <a:p>
            <a:pPr eaLnBrk="1" hangingPunct="1"/>
            <a:r>
              <a:rPr lang="en-US" sz="2800" b="1" smtClean="0">
                <a:cs typeface="Times New Roman" pitchFamily="18" charset="0"/>
              </a:rPr>
              <a:t>Contoh 7.</a:t>
            </a:r>
            <a:r>
              <a:rPr lang="en-US" sz="2800" smtClean="0">
                <a:cs typeface="Times New Roman" pitchFamily="18" charset="0"/>
              </a:rPr>
              <a:t> Berapa banyak cara mengurutkan nama 25 orang mahasiswa?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>
                <a:cs typeface="Times New Roman" pitchFamily="18" charset="0"/>
              </a:rPr>
              <a:t>	</a:t>
            </a:r>
            <a:r>
              <a:rPr lang="en-US" sz="2800" u="sng" smtClean="0">
                <a:cs typeface="Times New Roman" pitchFamily="18" charset="0"/>
              </a:rPr>
              <a:t>Penyelesaian</a:t>
            </a:r>
            <a:r>
              <a:rPr lang="en-US" sz="2800" smtClean="0">
                <a:cs typeface="Times New Roman" pitchFamily="18" charset="0"/>
              </a:rPr>
              <a:t>: </a:t>
            </a:r>
            <a:r>
              <a:rPr lang="en-US" sz="2800" i="1" smtClean="0">
                <a:cs typeface="Times New Roman" pitchFamily="18" charset="0"/>
              </a:rPr>
              <a:t>P</a:t>
            </a:r>
            <a:r>
              <a:rPr lang="en-US" sz="2800" smtClean="0">
                <a:cs typeface="Times New Roman" pitchFamily="18" charset="0"/>
              </a:rPr>
              <a:t>(25, 25) = 25!		</a:t>
            </a:r>
            <a:r>
              <a:rPr lang="en-GB" sz="2800" smtClean="0">
                <a:cs typeface="Times New Roman" pitchFamily="18" charset="0"/>
              </a:rPr>
              <a:t> </a:t>
            </a:r>
            <a:r>
              <a:rPr lang="en-US" sz="2800" smtClean="0">
                <a:cs typeface="Times New Roman" pitchFamily="18" charset="0"/>
              </a:rPr>
              <a:t>	</a:t>
            </a:r>
            <a:r>
              <a:rPr lang="en-GB" sz="2800" smtClean="0"/>
              <a:t> </a:t>
            </a:r>
          </a:p>
        </p:txBody>
      </p:sp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4500593-6A24-4167-A839-9D614C4E33F1}" type="slidenum">
              <a:rPr lang="en-GB" sz="1400" smtClean="0"/>
              <a:pPr eaLnBrk="1" hangingPunct="1"/>
              <a:t>18</a:t>
            </a:fld>
            <a:endParaRPr lang="en-GB" sz="1400" smtClean="0"/>
          </a:p>
        </p:txBody>
      </p:sp>
    </p:spTree>
    <p:extLst>
      <p:ext uri="{BB962C8B-B14F-4D97-AF65-F5344CB8AC3E}">
        <p14:creationId xmlns:p14="http://schemas.microsoft.com/office/powerpoint/2010/main" val="361113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71746EA-DC06-4584-8B91-25FEB6580678}" type="slidenum">
              <a:rPr lang="en-GB" sz="1400" smtClean="0"/>
              <a:pPr eaLnBrk="1" hangingPunct="1"/>
              <a:t>19</a:t>
            </a:fld>
            <a:endParaRPr lang="en-GB" sz="1400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762000"/>
          </a:xfrm>
        </p:spPr>
        <p:txBody>
          <a:bodyPr/>
          <a:lstStyle/>
          <a:p>
            <a:pPr eaLnBrk="1" hangingPunct="1"/>
            <a:r>
              <a:rPr lang="en-US" sz="4000" dirty="0" err="1" smtClean="0">
                <a:cs typeface="Times New Roman" pitchFamily="18" charset="0"/>
              </a:rPr>
              <a:t>Permutasi</a:t>
            </a:r>
            <a:r>
              <a:rPr lang="en-US" sz="4000" dirty="0" smtClean="0">
                <a:cs typeface="Times New Roman" pitchFamily="18" charset="0"/>
              </a:rPr>
              <a:t> </a:t>
            </a:r>
            <a:r>
              <a:rPr lang="en-US" sz="4000" i="1" dirty="0" smtClean="0">
                <a:cs typeface="Times New Roman" pitchFamily="18" charset="0"/>
              </a:rPr>
              <a:t>r</a:t>
            </a:r>
            <a:r>
              <a:rPr lang="en-US" sz="4000" dirty="0" smtClean="0">
                <a:cs typeface="Times New Roman" pitchFamily="18" charset="0"/>
              </a:rPr>
              <a:t> </a:t>
            </a:r>
            <a:r>
              <a:rPr lang="en-US" sz="4000" dirty="0" err="1" smtClean="0">
                <a:cs typeface="Times New Roman" pitchFamily="18" charset="0"/>
              </a:rPr>
              <a:t>dari</a:t>
            </a:r>
            <a:r>
              <a:rPr lang="en-US" sz="4000" dirty="0" smtClean="0">
                <a:cs typeface="Times New Roman" pitchFamily="18" charset="0"/>
              </a:rPr>
              <a:t> </a:t>
            </a:r>
            <a:r>
              <a:rPr lang="en-US" sz="4000" i="1" dirty="0" smtClean="0">
                <a:cs typeface="Times New Roman" pitchFamily="18" charset="0"/>
              </a:rPr>
              <a:t>n</a:t>
            </a:r>
            <a:r>
              <a:rPr lang="en-US" sz="4000" dirty="0" smtClean="0">
                <a:cs typeface="Times New Roman" pitchFamily="18" charset="0"/>
              </a:rPr>
              <a:t> </a:t>
            </a:r>
            <a:r>
              <a:rPr lang="en-US" sz="4000" dirty="0" err="1" smtClean="0">
                <a:cs typeface="Times New Roman" pitchFamily="18" charset="0"/>
              </a:rPr>
              <a:t>elemen</a:t>
            </a:r>
            <a:endParaRPr lang="en-GB" sz="4000" dirty="0" smtClean="0">
              <a:cs typeface="Times New Roman" pitchFamily="18" charset="0"/>
            </a:endParaRPr>
          </a:p>
        </p:txBody>
      </p:sp>
      <p:sp>
        <p:nvSpPr>
          <p:cNvPr id="410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410200"/>
          </a:xfrm>
        </p:spPr>
        <p:txBody>
          <a:bodyPr>
            <a:noAutofit/>
          </a:bodyPr>
          <a:lstStyle/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n-US" sz="2000" dirty="0" smtClean="0">
                <a:cs typeface="Times New Roman" pitchFamily="18" charset="0"/>
              </a:rPr>
              <a:t>Ada </a:t>
            </a:r>
            <a:r>
              <a:rPr lang="en-US" sz="2000" dirty="0" err="1" smtClean="0">
                <a:cs typeface="Times New Roman" pitchFamily="18" charset="0"/>
              </a:rPr>
              <a:t>enam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buah</a:t>
            </a:r>
            <a:r>
              <a:rPr lang="en-US" sz="2000" dirty="0" smtClean="0">
                <a:cs typeface="Times New Roman" pitchFamily="18" charset="0"/>
              </a:rPr>
              <a:t> bola yang </a:t>
            </a:r>
            <a:r>
              <a:rPr lang="en-US" sz="2000" dirty="0" err="1" smtClean="0">
                <a:cs typeface="Times New Roman" pitchFamily="18" charset="0"/>
              </a:rPr>
              <a:t>berbeda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warnanya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dan</a:t>
            </a:r>
            <a:r>
              <a:rPr lang="en-US" sz="2000" dirty="0" smtClean="0">
                <a:cs typeface="Times New Roman" pitchFamily="18" charset="0"/>
              </a:rPr>
              <a:t> 3 </a:t>
            </a:r>
            <a:r>
              <a:rPr lang="en-US" sz="2000" dirty="0" err="1" smtClean="0">
                <a:cs typeface="Times New Roman" pitchFamily="18" charset="0"/>
              </a:rPr>
              <a:t>buah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kotak</a:t>
            </a:r>
            <a:r>
              <a:rPr lang="en-US" sz="2000" dirty="0" smtClean="0">
                <a:cs typeface="Times New Roman" pitchFamily="18" charset="0"/>
              </a:rPr>
              <a:t>.  </a:t>
            </a:r>
            <a:r>
              <a:rPr lang="en-US" sz="2000" dirty="0" err="1" smtClean="0">
                <a:cs typeface="Times New Roman" pitchFamily="18" charset="0"/>
              </a:rPr>
              <a:t>Masing-masing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kotak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hanya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boleh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diisi</a:t>
            </a:r>
            <a:r>
              <a:rPr lang="en-US" sz="2000" dirty="0" smtClean="0">
                <a:cs typeface="Times New Roman" pitchFamily="18" charset="0"/>
              </a:rPr>
              <a:t> 1 </a:t>
            </a:r>
            <a:r>
              <a:rPr lang="en-US" sz="2000" dirty="0" err="1" smtClean="0">
                <a:cs typeface="Times New Roman" pitchFamily="18" charset="0"/>
              </a:rPr>
              <a:t>buah</a:t>
            </a:r>
            <a:r>
              <a:rPr lang="en-US" sz="2000" dirty="0" smtClean="0">
                <a:cs typeface="Times New Roman" pitchFamily="18" charset="0"/>
              </a:rPr>
              <a:t> bola. </a:t>
            </a:r>
            <a:r>
              <a:rPr lang="en-US" sz="2000" dirty="0" err="1" smtClean="0">
                <a:cs typeface="Times New Roman" pitchFamily="18" charset="0"/>
              </a:rPr>
              <a:t>Berapa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jumlah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urutan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berbeda</a:t>
            </a:r>
            <a:r>
              <a:rPr lang="en-US" sz="2000" dirty="0" smtClean="0">
                <a:cs typeface="Times New Roman" pitchFamily="18" charset="0"/>
              </a:rPr>
              <a:t> yang </a:t>
            </a:r>
            <a:r>
              <a:rPr lang="en-US" sz="2000" dirty="0" err="1" smtClean="0">
                <a:cs typeface="Times New Roman" pitchFamily="18" charset="0"/>
              </a:rPr>
              <a:t>mungkin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dibuat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dari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penempatan</a:t>
            </a:r>
            <a:r>
              <a:rPr lang="en-US" sz="2000" dirty="0" smtClean="0">
                <a:cs typeface="Times New Roman" pitchFamily="18" charset="0"/>
              </a:rPr>
              <a:t> bola </a:t>
            </a:r>
            <a:r>
              <a:rPr lang="en-US" sz="2000" dirty="0" err="1" smtClean="0">
                <a:cs typeface="Times New Roman" pitchFamily="18" charset="0"/>
              </a:rPr>
              <a:t>ke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dalam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kotak-kotak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tersebut</a:t>
            </a:r>
            <a:r>
              <a:rPr lang="en-US" sz="2000" dirty="0" smtClean="0">
                <a:cs typeface="Times New Roman" pitchFamily="18" charset="0"/>
              </a:rPr>
              <a:t>?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n-AU" sz="2000" u="sng" dirty="0" smtClean="0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AU" sz="2000" u="sng" dirty="0" err="1" smtClean="0">
                <a:cs typeface="Times New Roman" pitchFamily="18" charset="0"/>
              </a:rPr>
              <a:t>Penyelesaian</a:t>
            </a:r>
            <a:r>
              <a:rPr lang="en-AU" sz="2000" dirty="0" smtClean="0">
                <a:cs typeface="Times New Roman" pitchFamily="18" charset="0"/>
              </a:rPr>
              <a:t>: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id-ID" sz="2000" dirty="0" smtClean="0">
                <a:cs typeface="Times New Roman" pitchFamily="18" charset="0"/>
              </a:rPr>
              <a:t>  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kotak</a:t>
            </a:r>
            <a:r>
              <a:rPr lang="en-US" sz="2000" dirty="0" smtClean="0">
                <a:cs typeface="Times New Roman" pitchFamily="18" charset="0"/>
              </a:rPr>
              <a:t> 1 </a:t>
            </a:r>
            <a:r>
              <a:rPr lang="en-US" sz="2000" dirty="0" err="1" smtClean="0">
                <a:cs typeface="Times New Roman" pitchFamily="18" charset="0"/>
              </a:rPr>
              <a:t>dapat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diisi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oleh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salah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satu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dari</a:t>
            </a:r>
            <a:r>
              <a:rPr lang="en-US" sz="2000" dirty="0" smtClean="0">
                <a:cs typeface="Times New Roman" pitchFamily="18" charset="0"/>
              </a:rPr>
              <a:t> 6 bola  (</a:t>
            </a:r>
            <a:r>
              <a:rPr lang="en-US" sz="2000" dirty="0" err="1" smtClean="0">
                <a:cs typeface="Times New Roman" pitchFamily="18" charset="0"/>
              </a:rPr>
              <a:t>ada</a:t>
            </a:r>
            <a:r>
              <a:rPr lang="en-US" sz="2000" dirty="0" smtClean="0">
                <a:cs typeface="Times New Roman" pitchFamily="18" charset="0"/>
              </a:rPr>
              <a:t> 6 </a:t>
            </a:r>
            <a:r>
              <a:rPr lang="en-US" sz="2000" dirty="0" err="1" smtClean="0">
                <a:cs typeface="Times New Roman" pitchFamily="18" charset="0"/>
              </a:rPr>
              <a:t>pilihan</a:t>
            </a:r>
            <a:r>
              <a:rPr lang="en-US" sz="2000" dirty="0" smtClean="0">
                <a:cs typeface="Times New Roman" pitchFamily="18" charset="0"/>
              </a:rPr>
              <a:t>);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AU" sz="2000" dirty="0" smtClean="0">
                <a:cs typeface="Times New Roman" pitchFamily="18" charset="0"/>
              </a:rPr>
              <a:t>   </a:t>
            </a:r>
            <a:r>
              <a:rPr lang="en-AU" sz="2000" dirty="0" err="1" smtClean="0">
                <a:cs typeface="Times New Roman" pitchFamily="18" charset="0"/>
              </a:rPr>
              <a:t>kotak</a:t>
            </a:r>
            <a:r>
              <a:rPr lang="en-AU" sz="2000" dirty="0" smtClean="0">
                <a:cs typeface="Times New Roman" pitchFamily="18" charset="0"/>
              </a:rPr>
              <a:t> 2 </a:t>
            </a:r>
            <a:r>
              <a:rPr lang="en-AU" sz="2000" dirty="0" err="1" smtClean="0">
                <a:cs typeface="Times New Roman" pitchFamily="18" charset="0"/>
              </a:rPr>
              <a:t>dapat</a:t>
            </a:r>
            <a:r>
              <a:rPr lang="en-AU" sz="2000" dirty="0" smtClean="0">
                <a:cs typeface="Times New Roman" pitchFamily="18" charset="0"/>
              </a:rPr>
              <a:t> </a:t>
            </a:r>
            <a:r>
              <a:rPr lang="en-AU" sz="2000" dirty="0" err="1" smtClean="0">
                <a:cs typeface="Times New Roman" pitchFamily="18" charset="0"/>
              </a:rPr>
              <a:t>diisi</a:t>
            </a:r>
            <a:r>
              <a:rPr lang="en-AU" sz="2000" dirty="0" smtClean="0">
                <a:cs typeface="Times New Roman" pitchFamily="18" charset="0"/>
              </a:rPr>
              <a:t> </a:t>
            </a:r>
            <a:r>
              <a:rPr lang="en-AU" sz="2000" dirty="0" err="1" smtClean="0">
                <a:cs typeface="Times New Roman" pitchFamily="18" charset="0"/>
              </a:rPr>
              <a:t>oleh</a:t>
            </a:r>
            <a:r>
              <a:rPr lang="en-AU" sz="2000" dirty="0" smtClean="0">
                <a:cs typeface="Times New Roman" pitchFamily="18" charset="0"/>
              </a:rPr>
              <a:t> </a:t>
            </a:r>
            <a:r>
              <a:rPr lang="en-AU" sz="2000" dirty="0" err="1" smtClean="0">
                <a:cs typeface="Times New Roman" pitchFamily="18" charset="0"/>
              </a:rPr>
              <a:t>salah</a:t>
            </a:r>
            <a:r>
              <a:rPr lang="en-AU" sz="2000" dirty="0" smtClean="0">
                <a:cs typeface="Times New Roman" pitchFamily="18" charset="0"/>
              </a:rPr>
              <a:t> </a:t>
            </a:r>
            <a:r>
              <a:rPr lang="en-AU" sz="2000" dirty="0" err="1" smtClean="0">
                <a:cs typeface="Times New Roman" pitchFamily="18" charset="0"/>
              </a:rPr>
              <a:t>satu</a:t>
            </a:r>
            <a:r>
              <a:rPr lang="en-AU" sz="2000" dirty="0" smtClean="0">
                <a:cs typeface="Times New Roman" pitchFamily="18" charset="0"/>
              </a:rPr>
              <a:t> </a:t>
            </a:r>
            <a:r>
              <a:rPr lang="en-AU" sz="2000" dirty="0" err="1" smtClean="0">
                <a:cs typeface="Times New Roman" pitchFamily="18" charset="0"/>
              </a:rPr>
              <a:t>dari</a:t>
            </a:r>
            <a:r>
              <a:rPr lang="en-AU" sz="2000" dirty="0" smtClean="0">
                <a:cs typeface="Times New Roman" pitchFamily="18" charset="0"/>
              </a:rPr>
              <a:t> 5 bola  (</a:t>
            </a:r>
            <a:r>
              <a:rPr lang="en-AU" sz="2000" dirty="0" err="1" smtClean="0">
                <a:cs typeface="Times New Roman" pitchFamily="18" charset="0"/>
              </a:rPr>
              <a:t>ada</a:t>
            </a:r>
            <a:r>
              <a:rPr lang="en-AU" sz="2000" dirty="0" smtClean="0">
                <a:cs typeface="Times New Roman" pitchFamily="18" charset="0"/>
              </a:rPr>
              <a:t> 5 </a:t>
            </a:r>
            <a:r>
              <a:rPr lang="en-AU" sz="2000" dirty="0" err="1" smtClean="0">
                <a:cs typeface="Times New Roman" pitchFamily="18" charset="0"/>
              </a:rPr>
              <a:t>pilihan</a:t>
            </a:r>
            <a:r>
              <a:rPr lang="en-AU" sz="2000" dirty="0" smtClean="0">
                <a:cs typeface="Times New Roman" pitchFamily="18" charset="0"/>
              </a:rPr>
              <a:t>);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AU" sz="2000" dirty="0" smtClean="0">
                <a:cs typeface="Times New Roman" pitchFamily="18" charset="0"/>
              </a:rPr>
              <a:t>   </a:t>
            </a:r>
            <a:r>
              <a:rPr lang="en-AU" sz="2000" dirty="0" err="1" smtClean="0">
                <a:cs typeface="Times New Roman" pitchFamily="18" charset="0"/>
              </a:rPr>
              <a:t>kotak</a:t>
            </a:r>
            <a:r>
              <a:rPr lang="en-AU" sz="2000" dirty="0" smtClean="0">
                <a:cs typeface="Times New Roman" pitchFamily="18" charset="0"/>
              </a:rPr>
              <a:t> 3 </a:t>
            </a:r>
            <a:r>
              <a:rPr lang="en-AU" sz="2000" dirty="0" err="1" smtClean="0">
                <a:cs typeface="Times New Roman" pitchFamily="18" charset="0"/>
              </a:rPr>
              <a:t>dapat</a:t>
            </a:r>
            <a:r>
              <a:rPr lang="en-AU" sz="2000" dirty="0" smtClean="0">
                <a:cs typeface="Times New Roman" pitchFamily="18" charset="0"/>
              </a:rPr>
              <a:t> </a:t>
            </a:r>
            <a:r>
              <a:rPr lang="en-AU" sz="2000" dirty="0" err="1" smtClean="0">
                <a:cs typeface="Times New Roman" pitchFamily="18" charset="0"/>
              </a:rPr>
              <a:t>diisi</a:t>
            </a:r>
            <a:r>
              <a:rPr lang="en-AU" sz="2000" dirty="0" smtClean="0">
                <a:cs typeface="Times New Roman" pitchFamily="18" charset="0"/>
              </a:rPr>
              <a:t> </a:t>
            </a:r>
            <a:r>
              <a:rPr lang="en-AU" sz="2000" dirty="0" err="1" smtClean="0">
                <a:cs typeface="Times New Roman" pitchFamily="18" charset="0"/>
              </a:rPr>
              <a:t>oleh</a:t>
            </a:r>
            <a:r>
              <a:rPr lang="en-AU" sz="2000" dirty="0" smtClean="0">
                <a:cs typeface="Times New Roman" pitchFamily="18" charset="0"/>
              </a:rPr>
              <a:t> </a:t>
            </a:r>
            <a:r>
              <a:rPr lang="en-AU" sz="2000" dirty="0" err="1" smtClean="0">
                <a:cs typeface="Times New Roman" pitchFamily="18" charset="0"/>
              </a:rPr>
              <a:t>salah</a:t>
            </a:r>
            <a:r>
              <a:rPr lang="en-AU" sz="2000" dirty="0" smtClean="0">
                <a:cs typeface="Times New Roman" pitchFamily="18" charset="0"/>
              </a:rPr>
              <a:t> </a:t>
            </a:r>
            <a:r>
              <a:rPr lang="en-AU" sz="2000" dirty="0" err="1" smtClean="0">
                <a:cs typeface="Times New Roman" pitchFamily="18" charset="0"/>
              </a:rPr>
              <a:t>satu</a:t>
            </a:r>
            <a:r>
              <a:rPr lang="en-AU" sz="2000" dirty="0" smtClean="0">
                <a:cs typeface="Times New Roman" pitchFamily="18" charset="0"/>
              </a:rPr>
              <a:t> </a:t>
            </a:r>
            <a:r>
              <a:rPr lang="en-AU" sz="2000" dirty="0" err="1" smtClean="0">
                <a:cs typeface="Times New Roman" pitchFamily="18" charset="0"/>
              </a:rPr>
              <a:t>dari</a:t>
            </a:r>
            <a:r>
              <a:rPr lang="en-AU" sz="2000" dirty="0" smtClean="0">
                <a:cs typeface="Times New Roman" pitchFamily="18" charset="0"/>
              </a:rPr>
              <a:t> 4 bola  (</a:t>
            </a:r>
            <a:r>
              <a:rPr lang="en-AU" sz="2000" dirty="0" err="1" smtClean="0">
                <a:cs typeface="Times New Roman" pitchFamily="18" charset="0"/>
              </a:rPr>
              <a:t>ada</a:t>
            </a:r>
            <a:r>
              <a:rPr lang="en-AU" sz="2000" dirty="0" smtClean="0">
                <a:cs typeface="Times New Roman" pitchFamily="18" charset="0"/>
              </a:rPr>
              <a:t> 4 </a:t>
            </a:r>
            <a:r>
              <a:rPr lang="en-AU" sz="2000" dirty="0" err="1" smtClean="0">
                <a:cs typeface="Times New Roman" pitchFamily="18" charset="0"/>
              </a:rPr>
              <a:t>pilihan</a:t>
            </a:r>
            <a:r>
              <a:rPr lang="en-AU" sz="2000" dirty="0" smtClean="0">
                <a:cs typeface="Times New Roman" pitchFamily="18" charset="0"/>
              </a:rPr>
              <a:t>).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AU" sz="2000" dirty="0" smtClean="0">
                <a:cs typeface="Times New Roman" pitchFamily="18" charset="0"/>
              </a:rPr>
              <a:t>   </a:t>
            </a:r>
            <a:r>
              <a:rPr lang="en-AU" sz="2000" dirty="0" err="1" smtClean="0">
                <a:cs typeface="Times New Roman" pitchFamily="18" charset="0"/>
              </a:rPr>
              <a:t>Jumlah</a:t>
            </a:r>
            <a:r>
              <a:rPr lang="en-AU" sz="2000" dirty="0" smtClean="0">
                <a:cs typeface="Times New Roman" pitchFamily="18" charset="0"/>
              </a:rPr>
              <a:t> </a:t>
            </a:r>
            <a:r>
              <a:rPr lang="en-AU" sz="2000" dirty="0" err="1" smtClean="0">
                <a:cs typeface="Times New Roman" pitchFamily="18" charset="0"/>
              </a:rPr>
              <a:t>urutan</a:t>
            </a:r>
            <a:r>
              <a:rPr lang="en-AU" sz="2000" dirty="0" smtClean="0">
                <a:cs typeface="Times New Roman" pitchFamily="18" charset="0"/>
              </a:rPr>
              <a:t> </a:t>
            </a:r>
            <a:r>
              <a:rPr lang="en-AU" sz="2000" dirty="0" err="1" smtClean="0">
                <a:cs typeface="Times New Roman" pitchFamily="18" charset="0"/>
              </a:rPr>
              <a:t>berbeda</a:t>
            </a:r>
            <a:r>
              <a:rPr lang="en-AU" sz="2000" dirty="0" smtClean="0">
                <a:cs typeface="Times New Roman" pitchFamily="18" charset="0"/>
              </a:rPr>
              <a:t> </a:t>
            </a:r>
            <a:r>
              <a:rPr lang="en-AU" sz="2000" dirty="0" err="1" smtClean="0">
                <a:cs typeface="Times New Roman" pitchFamily="18" charset="0"/>
              </a:rPr>
              <a:t>dari</a:t>
            </a:r>
            <a:r>
              <a:rPr lang="en-AU" sz="2000" dirty="0" smtClean="0">
                <a:cs typeface="Times New Roman" pitchFamily="18" charset="0"/>
              </a:rPr>
              <a:t> </a:t>
            </a:r>
            <a:r>
              <a:rPr lang="en-AU" sz="2000" dirty="0" err="1" smtClean="0">
                <a:cs typeface="Times New Roman" pitchFamily="18" charset="0"/>
              </a:rPr>
              <a:t>penempatan</a:t>
            </a:r>
            <a:r>
              <a:rPr lang="en-AU" sz="2000" dirty="0" smtClean="0">
                <a:cs typeface="Times New Roman" pitchFamily="18" charset="0"/>
              </a:rPr>
              <a:t> bola = (6)(5)(4) = 120 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sz="2000" dirty="0" smtClean="0"/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4927468"/>
              </p:ext>
            </p:extLst>
          </p:nvPr>
        </p:nvGraphicFramePr>
        <p:xfrm>
          <a:off x="2627784" y="2276872"/>
          <a:ext cx="6858000" cy="280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Document" r:id="rId3" imgW="5486400" imgH="2245320" progId="Word.Document.8">
                  <p:embed/>
                </p:oleObj>
              </mc:Choice>
              <mc:Fallback>
                <p:oleObj name="Document" r:id="rId3" imgW="5486400" imgH="22453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2276872"/>
                        <a:ext cx="6858000" cy="280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784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5E28C47-4E7A-4F4E-9BE4-784BB83BDCCF}" type="slidenum">
              <a:rPr lang="en-GB" sz="1400" smtClean="0"/>
              <a:pPr eaLnBrk="1" hangingPunct="1"/>
              <a:t>2</a:t>
            </a:fld>
            <a:endParaRPr lang="en-GB" sz="1400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Pendahuluan</a:t>
            </a:r>
            <a:endParaRPr lang="en-GB" smtClean="0"/>
          </a:p>
        </p:txBody>
      </p:sp>
      <p:sp>
        <p:nvSpPr>
          <p:cNvPr id="3379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772400" cy="5029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 err="1" smtClean="0">
                <a:cs typeface="Times New Roman" pitchFamily="18" charset="0"/>
              </a:rPr>
              <a:t>Sebuah</a:t>
            </a:r>
            <a:r>
              <a:rPr lang="en-US" sz="2400" dirty="0" smtClean="0">
                <a:cs typeface="Times New Roman" pitchFamily="18" charset="0"/>
              </a:rPr>
              <a:t> kata-</a:t>
            </a:r>
            <a:r>
              <a:rPr lang="en-US" sz="2400" dirty="0" err="1" smtClean="0">
                <a:cs typeface="Times New Roman" pitchFamily="18" charset="0"/>
              </a:rPr>
              <a:t>sandi</a:t>
            </a:r>
            <a:r>
              <a:rPr lang="en-US" sz="2400" dirty="0" smtClean="0">
                <a:cs typeface="Times New Roman" pitchFamily="18" charset="0"/>
              </a:rPr>
              <a:t> (</a:t>
            </a:r>
            <a:r>
              <a:rPr lang="en-US" sz="2400" i="1" dirty="0" smtClean="0">
                <a:cs typeface="Times New Roman" pitchFamily="18" charset="0"/>
              </a:rPr>
              <a:t>password</a:t>
            </a:r>
            <a:r>
              <a:rPr lang="en-US" sz="2400" dirty="0" smtClean="0">
                <a:cs typeface="Times New Roman" pitchFamily="18" charset="0"/>
              </a:rPr>
              <a:t>) </a:t>
            </a:r>
            <a:r>
              <a:rPr lang="en-US" sz="2400" dirty="0" err="1" smtClean="0">
                <a:cs typeface="Times New Roman" pitchFamily="18" charset="0"/>
              </a:rPr>
              <a:t>panjangnya</a:t>
            </a:r>
            <a:r>
              <a:rPr lang="en-US" sz="2400" dirty="0" smtClean="0">
                <a:cs typeface="Times New Roman" pitchFamily="18" charset="0"/>
              </a:rPr>
              <a:t> 6 </a:t>
            </a:r>
            <a:r>
              <a:rPr lang="en-US" sz="2400" dirty="0" err="1" smtClean="0">
                <a:cs typeface="Times New Roman" pitchFamily="18" charset="0"/>
              </a:rPr>
              <a:t>sampai</a:t>
            </a:r>
            <a:r>
              <a:rPr lang="en-US" sz="2400" dirty="0" smtClean="0">
                <a:cs typeface="Times New Roman" pitchFamily="18" charset="0"/>
              </a:rPr>
              <a:t> 8 </a:t>
            </a:r>
            <a:r>
              <a:rPr lang="en-US" sz="2400" dirty="0" err="1" smtClean="0">
                <a:cs typeface="Times New Roman" pitchFamily="18" charset="0"/>
              </a:rPr>
              <a:t>karakter</a:t>
            </a:r>
            <a:r>
              <a:rPr lang="en-US" sz="2400" dirty="0" smtClean="0">
                <a:cs typeface="Times New Roman" pitchFamily="18" charset="0"/>
              </a:rPr>
              <a:t>. </a:t>
            </a:r>
            <a:r>
              <a:rPr lang="en-US" sz="2400" dirty="0" err="1" smtClean="0">
                <a:cs typeface="Times New Roman" pitchFamily="18" charset="0"/>
              </a:rPr>
              <a:t>Karakter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boleh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berupa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huruf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atau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angka</a:t>
            </a:r>
            <a:r>
              <a:rPr lang="en-US" sz="2400" dirty="0" smtClean="0">
                <a:cs typeface="Times New Roman" pitchFamily="18" charset="0"/>
              </a:rPr>
              <a:t>. </a:t>
            </a:r>
            <a:r>
              <a:rPr lang="en-US" sz="2400" dirty="0" err="1" smtClean="0">
                <a:cs typeface="Times New Roman" pitchFamily="18" charset="0"/>
              </a:rPr>
              <a:t>Berapa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banyak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kemungkinan</a:t>
            </a:r>
            <a:r>
              <a:rPr lang="en-US" sz="2400" dirty="0" smtClean="0">
                <a:cs typeface="Times New Roman" pitchFamily="18" charset="0"/>
              </a:rPr>
              <a:t> kata-</a:t>
            </a:r>
            <a:r>
              <a:rPr lang="en-US" sz="2400" dirty="0" err="1" smtClean="0">
                <a:cs typeface="Times New Roman" pitchFamily="18" charset="0"/>
              </a:rPr>
              <a:t>sandi</a:t>
            </a:r>
            <a:r>
              <a:rPr lang="en-US" sz="2400" dirty="0" smtClean="0">
                <a:cs typeface="Times New Roman" pitchFamily="18" charset="0"/>
              </a:rPr>
              <a:t> yang </a:t>
            </a:r>
            <a:r>
              <a:rPr lang="en-US" sz="2400" dirty="0" err="1" smtClean="0">
                <a:cs typeface="Times New Roman" pitchFamily="18" charset="0"/>
              </a:rPr>
              <a:t>dapat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dibuat</a:t>
            </a:r>
            <a:r>
              <a:rPr lang="en-US" sz="2400" dirty="0" smtClean="0">
                <a:cs typeface="Times New Roman" pitchFamily="18" charset="0"/>
              </a:rPr>
              <a:t>?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cs typeface="Times New Roman" pitchFamily="18" charset="0"/>
              </a:rPr>
              <a:t> 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cs typeface="Times New Roman" pitchFamily="18" charset="0"/>
              </a:rPr>
              <a:t>		</a:t>
            </a:r>
            <a:r>
              <a:rPr lang="en-US" sz="2400" dirty="0" err="1" smtClean="0">
                <a:latin typeface="Courier New" pitchFamily="49" charset="0"/>
                <a:cs typeface="Times New Roman" pitchFamily="18" charset="0"/>
              </a:rPr>
              <a:t>abcdef</a:t>
            </a:r>
            <a:endParaRPr lang="en-US" sz="2400" dirty="0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sz="2400" dirty="0" err="1" smtClean="0">
                <a:latin typeface="Courier New" pitchFamily="49" charset="0"/>
                <a:cs typeface="Times New Roman" pitchFamily="18" charset="0"/>
              </a:rPr>
              <a:t>aaaade</a:t>
            </a:r>
            <a:endParaRPr lang="en-US" sz="2400" dirty="0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		a123fr</a:t>
            </a:r>
            <a:endParaRPr lang="en-US" sz="2400" dirty="0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		…</a:t>
            </a:r>
            <a:endParaRPr lang="en-US" sz="2400" dirty="0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sz="2400" dirty="0" err="1" smtClean="0">
                <a:latin typeface="Courier New" pitchFamily="49" charset="0"/>
                <a:cs typeface="Times New Roman" pitchFamily="18" charset="0"/>
              </a:rPr>
              <a:t>erhtgahn</a:t>
            </a:r>
            <a:endParaRPr lang="en-US" sz="2400" dirty="0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sz="2400" dirty="0" err="1" smtClean="0">
                <a:latin typeface="Courier New" pitchFamily="49" charset="0"/>
                <a:cs typeface="Times New Roman" pitchFamily="18" charset="0"/>
              </a:rPr>
              <a:t>yutresik</a:t>
            </a:r>
            <a:endParaRPr lang="en-US" sz="2400" dirty="0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		…	</a:t>
            </a:r>
            <a:endParaRPr lang="en-US" sz="2400" dirty="0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cs typeface="Times New Roman" pitchFamily="18" charset="0"/>
              </a:rPr>
              <a:t>	</a:t>
            </a:r>
            <a:r>
              <a:rPr lang="id-ID" sz="2400" dirty="0" smtClean="0">
                <a:cs typeface="Times New Roman" pitchFamily="18" charset="0"/>
              </a:rPr>
              <a:t>	</a:t>
            </a:r>
            <a:r>
              <a:rPr lang="en-US" sz="2400" dirty="0" smtClean="0">
                <a:cs typeface="Times New Roman" pitchFamily="18" charset="0"/>
              </a:rPr>
              <a:t>????</a:t>
            </a:r>
          </a:p>
          <a:p>
            <a:pPr eaLnBrk="1" hangingPunct="1">
              <a:lnSpc>
                <a:spcPct val="90000"/>
              </a:lnSpc>
            </a:pPr>
            <a:endParaRPr lang="en-GB" sz="2400" dirty="0" smtClean="0"/>
          </a:p>
        </p:txBody>
      </p:sp>
      <p:pic>
        <p:nvPicPr>
          <p:cNvPr id="33797" name="Picture 6" descr="https://encrypted-tbn2.gstatic.com/images?q=tbn:ANd9GcS69B47130fgv1tpw3vXM3J9zGhOmz4WZp3OXe1zCwSyKDoqRT56a7nWGx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3357563"/>
            <a:ext cx="3216275" cy="235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8" descr="https://encrypted-tbn0.gstatic.com/images?q=tbn:ANd9GcSyoZGYIV94TGXBTnisfbwfcqnkmUgPIU03XoXaP_cZHEdqaNqw3RWXB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525" y="0"/>
            <a:ext cx="164147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024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Latihan</a:t>
            </a:r>
            <a:endParaRPr lang="id-ID" dirty="0"/>
          </a:p>
        </p:txBody>
      </p:sp>
      <p:sp>
        <p:nvSpPr>
          <p:cNvPr id="471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id-ID" dirty="0"/>
              <a:t>	</a:t>
            </a:r>
            <a:r>
              <a:rPr lang="en-US" dirty="0" err="1" smtClean="0">
                <a:cs typeface="Times New Roman" pitchFamily="18" charset="0"/>
              </a:rPr>
              <a:t>Sebuah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mobil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mempunyai</a:t>
            </a:r>
            <a:r>
              <a:rPr lang="en-US" dirty="0" smtClean="0">
                <a:cs typeface="Times New Roman" pitchFamily="18" charset="0"/>
              </a:rPr>
              <a:t> 4 </a:t>
            </a:r>
            <a:r>
              <a:rPr lang="en-US" dirty="0" err="1" smtClean="0">
                <a:cs typeface="Times New Roman" pitchFamily="18" charset="0"/>
              </a:rPr>
              <a:t>tempat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duduk</a:t>
            </a:r>
            <a:r>
              <a:rPr lang="en-US" dirty="0" smtClean="0">
                <a:cs typeface="Times New Roman" pitchFamily="18" charset="0"/>
              </a:rPr>
              <a:t>. </a:t>
            </a:r>
            <a:r>
              <a:rPr lang="en-US" dirty="0" err="1" smtClean="0">
                <a:cs typeface="Times New Roman" pitchFamily="18" charset="0"/>
              </a:rPr>
              <a:t>Berapa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banyak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cara</a:t>
            </a:r>
            <a:r>
              <a:rPr lang="en-US" dirty="0" smtClean="0">
                <a:cs typeface="Times New Roman" pitchFamily="18" charset="0"/>
              </a:rPr>
              <a:t> 3 orang </a:t>
            </a:r>
            <a:r>
              <a:rPr lang="en-US" dirty="0" err="1" smtClean="0">
                <a:cs typeface="Times New Roman" pitchFamily="18" charset="0"/>
              </a:rPr>
              <a:t>didudukkan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jika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diandaikan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satu</a:t>
            </a:r>
            <a:r>
              <a:rPr lang="en-US" dirty="0" smtClean="0">
                <a:cs typeface="Times New Roman" pitchFamily="18" charset="0"/>
              </a:rPr>
              <a:t> orang </a:t>
            </a:r>
            <a:r>
              <a:rPr lang="en-US" dirty="0" err="1" smtClean="0">
                <a:cs typeface="Times New Roman" pitchFamily="18" charset="0"/>
              </a:rPr>
              <a:t>harus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duduk</a:t>
            </a:r>
            <a:r>
              <a:rPr lang="en-US" dirty="0" smtClean="0">
                <a:cs typeface="Times New Roman" pitchFamily="18" charset="0"/>
              </a:rPr>
              <a:t> di </a:t>
            </a:r>
            <a:r>
              <a:rPr lang="en-US" dirty="0" err="1" smtClean="0">
                <a:cs typeface="Times New Roman" pitchFamily="18" charset="0"/>
              </a:rPr>
              <a:t>kursi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sopir</a:t>
            </a:r>
            <a:r>
              <a:rPr lang="en-US" dirty="0" smtClean="0">
                <a:cs typeface="Times New Roman" pitchFamily="18" charset="0"/>
              </a:rPr>
              <a:t>?</a:t>
            </a:r>
          </a:p>
          <a:p>
            <a:pPr eaLnBrk="1" hangingPunct="1">
              <a:buFont typeface="Wingdings" pitchFamily="2" charset="2"/>
              <a:buNone/>
            </a:pPr>
            <a:endParaRPr lang="en-GB" dirty="0" smtClean="0"/>
          </a:p>
        </p:txBody>
      </p:sp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E5C3FDD-DFA9-43DE-AF70-8AF4CCB3A820}" type="slidenum">
              <a:rPr lang="en-GB" sz="1400" smtClean="0"/>
              <a:pPr eaLnBrk="1" hangingPunct="1"/>
              <a:t>20</a:t>
            </a:fld>
            <a:endParaRPr lang="en-GB" sz="1400" smtClean="0"/>
          </a:p>
        </p:txBody>
      </p:sp>
      <p:pic>
        <p:nvPicPr>
          <p:cNvPr id="47108" name="Picture 6" descr="http://3.bp.blogspot.com/-BB-6lL63JJE/Ut1C-kxcyRI/AAAAAAAAALQ/XdN00fQFycs/s1600/Altis+Grand+New+-+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0" y="3929063"/>
            <a:ext cx="4827588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710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Jawab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tinggal</a:t>
            </a:r>
            <a:r>
              <a:rPr lang="en-US" dirty="0" smtClean="0"/>
              <a:t> 2 orang </a:t>
            </a:r>
            <a:r>
              <a:rPr lang="en-US" dirty="0" err="1" smtClean="0"/>
              <a:t>dari</a:t>
            </a:r>
            <a:r>
              <a:rPr lang="en-US" dirty="0" smtClean="0"/>
              <a:t> 3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duduk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P(3,2) = 3!/1!= 6 </a:t>
            </a:r>
            <a:r>
              <a:rPr lang="en-US" dirty="0" err="1" smtClean="0"/>
              <a:t>cara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38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cs typeface="Times New Roman" pitchFamily="18" charset="0"/>
              </a:rPr>
              <a:t>Kombinasi</a:t>
            </a:r>
            <a:endParaRPr lang="en-GB" smtClean="0">
              <a:cs typeface="Times New Roman" pitchFamily="18" charset="0"/>
            </a:endParaRPr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sz="2400" dirty="0" err="1" smtClean="0">
                <a:cs typeface="Times New Roman" pitchFamily="18" charset="0"/>
              </a:rPr>
              <a:t>Bentuk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khusus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dari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permutasi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adalah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kombinasi</a:t>
            </a:r>
            <a:r>
              <a:rPr lang="en-US" sz="2400" dirty="0" smtClean="0">
                <a:cs typeface="Times New Roman" pitchFamily="18" charset="0"/>
              </a:rPr>
              <a:t>. </a:t>
            </a:r>
            <a:r>
              <a:rPr lang="en-US" sz="2400" dirty="0" err="1" smtClean="0">
                <a:cs typeface="Times New Roman" pitchFamily="18" charset="0"/>
              </a:rPr>
              <a:t>Jika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pada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permutasi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urutan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kemunculan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diperhitungkan</a:t>
            </a:r>
            <a:r>
              <a:rPr lang="en-US" sz="2400" dirty="0" smtClean="0">
                <a:cs typeface="Times New Roman" pitchFamily="18" charset="0"/>
              </a:rPr>
              <a:t>, </a:t>
            </a:r>
            <a:r>
              <a:rPr lang="en-US" sz="2400" dirty="0" err="1" smtClean="0">
                <a:cs typeface="Times New Roman" pitchFamily="18" charset="0"/>
              </a:rPr>
              <a:t>maka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pada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kombinasi</a:t>
            </a:r>
            <a:r>
              <a:rPr lang="en-US" sz="2400" dirty="0" smtClean="0">
                <a:cs typeface="Times New Roman" pitchFamily="18" charset="0"/>
              </a:rPr>
              <a:t>, </a:t>
            </a:r>
            <a:r>
              <a:rPr lang="en-US" sz="2400" dirty="0" err="1" smtClean="0">
                <a:cs typeface="Times New Roman" pitchFamily="18" charset="0"/>
              </a:rPr>
              <a:t>urutan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kemunculan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diabaikan</a:t>
            </a:r>
            <a:r>
              <a:rPr lang="en-US" sz="2400" dirty="0" smtClean="0">
                <a:cs typeface="Times New Roman" pitchFamily="18" charset="0"/>
              </a:rPr>
              <a:t>.</a:t>
            </a:r>
          </a:p>
          <a:p>
            <a:pPr algn="just" eaLnBrk="1" hangingPunct="1"/>
            <a:endParaRPr lang="en-US" sz="24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i="1" dirty="0">
                <a:cs typeface="Times New Roman" pitchFamily="18" charset="0"/>
              </a:rPr>
              <a:t>C</a:t>
            </a:r>
            <a:r>
              <a:rPr lang="en-US" sz="2400" dirty="0">
                <a:cs typeface="Times New Roman" pitchFamily="18" charset="0"/>
              </a:rPr>
              <a:t>(</a:t>
            </a:r>
            <a:r>
              <a:rPr lang="en-US" sz="2400" i="1" dirty="0">
                <a:cs typeface="Times New Roman" pitchFamily="18" charset="0"/>
              </a:rPr>
              <a:t>n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en-US" sz="2400" i="1" dirty="0">
                <a:cs typeface="Times New Roman" pitchFamily="18" charset="0"/>
              </a:rPr>
              <a:t>r</a:t>
            </a:r>
            <a:r>
              <a:rPr lang="en-US" sz="2400" dirty="0">
                <a:cs typeface="Times New Roman" pitchFamily="18" charset="0"/>
              </a:rPr>
              <a:t>) </a:t>
            </a:r>
            <a:r>
              <a:rPr lang="en-US" sz="2400" dirty="0" err="1">
                <a:cs typeface="Times New Roman" pitchFamily="18" charset="0"/>
              </a:rPr>
              <a:t>sering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dibaca</a:t>
            </a:r>
            <a:r>
              <a:rPr lang="en-US" sz="2400" dirty="0">
                <a:cs typeface="Times New Roman" pitchFamily="18" charset="0"/>
              </a:rPr>
              <a:t> "</a:t>
            </a:r>
            <a:r>
              <a:rPr lang="en-US" sz="2400" i="1" dirty="0">
                <a:cs typeface="Times New Roman" pitchFamily="18" charset="0"/>
              </a:rPr>
              <a:t>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diambil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i="1" dirty="0">
                <a:cs typeface="Times New Roman" pitchFamily="18" charset="0"/>
              </a:rPr>
              <a:t>r</a:t>
            </a:r>
            <a:r>
              <a:rPr lang="en-US" sz="2400" dirty="0">
                <a:cs typeface="Times New Roman" pitchFamily="18" charset="0"/>
              </a:rPr>
              <a:t>", </a:t>
            </a:r>
            <a:r>
              <a:rPr lang="en-US" sz="2400" dirty="0" err="1">
                <a:cs typeface="Times New Roman" pitchFamily="18" charset="0"/>
              </a:rPr>
              <a:t>artinya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i="1" dirty="0">
                <a:cs typeface="Times New Roman" pitchFamily="18" charset="0"/>
              </a:rPr>
              <a:t>r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objek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diambil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dari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i="1" dirty="0">
                <a:cs typeface="Times New Roman" pitchFamily="18" charset="0"/>
              </a:rPr>
              <a:t>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buah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objek</a:t>
            </a:r>
            <a:r>
              <a:rPr lang="en-US" sz="2400" dirty="0">
                <a:cs typeface="Times New Roman" pitchFamily="18" charset="0"/>
              </a:rPr>
              <a:t>.</a:t>
            </a:r>
          </a:p>
          <a:p>
            <a:pPr algn="just">
              <a:lnSpc>
                <a:spcPct val="90000"/>
              </a:lnSpc>
            </a:pPr>
            <a:endParaRPr lang="en-US" sz="2400" b="1" dirty="0"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2400" b="1" dirty="0" err="1">
                <a:cs typeface="Times New Roman" pitchFamily="18" charset="0"/>
              </a:rPr>
              <a:t>Definisi</a:t>
            </a:r>
            <a:r>
              <a:rPr lang="en-US" sz="2400" b="1" dirty="0">
                <a:cs typeface="Times New Roman" pitchFamily="18" charset="0"/>
              </a:rPr>
              <a:t> 3.</a:t>
            </a:r>
            <a:r>
              <a:rPr lang="en-US" sz="2400" dirty="0">
                <a:cs typeface="Times New Roman" pitchFamily="18" charset="0"/>
              </a:rPr>
              <a:t>  </a:t>
            </a:r>
            <a:r>
              <a:rPr lang="en-US" sz="2400" dirty="0" err="1">
                <a:cs typeface="Times New Roman" pitchFamily="18" charset="0"/>
              </a:rPr>
              <a:t>Kombinasi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i="1" dirty="0">
                <a:cs typeface="Times New Roman" pitchFamily="18" charset="0"/>
              </a:rPr>
              <a:t>r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elemen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dari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i="1" dirty="0">
                <a:cs typeface="Times New Roman" pitchFamily="18" charset="0"/>
              </a:rPr>
              <a:t>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elemen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en-US" sz="2400" dirty="0" err="1">
                <a:cs typeface="Times New Roman" pitchFamily="18" charset="0"/>
              </a:rPr>
              <a:t>atau</a:t>
            </a:r>
            <a:r>
              <a:rPr lang="en-US" sz="2400" dirty="0">
                <a:cs typeface="Times New Roman" pitchFamily="18" charset="0"/>
              </a:rPr>
              <a:t>  </a:t>
            </a:r>
            <a:r>
              <a:rPr lang="en-US" sz="2400" i="1" dirty="0">
                <a:cs typeface="Times New Roman" pitchFamily="18" charset="0"/>
              </a:rPr>
              <a:t>C</a:t>
            </a:r>
            <a:r>
              <a:rPr lang="en-US" sz="2400" dirty="0">
                <a:cs typeface="Times New Roman" pitchFamily="18" charset="0"/>
              </a:rPr>
              <a:t>(</a:t>
            </a:r>
            <a:r>
              <a:rPr lang="en-US" sz="2400" i="1" dirty="0">
                <a:cs typeface="Times New Roman" pitchFamily="18" charset="0"/>
              </a:rPr>
              <a:t>n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en-US" sz="2400" i="1" dirty="0">
                <a:cs typeface="Times New Roman" pitchFamily="18" charset="0"/>
              </a:rPr>
              <a:t>r</a:t>
            </a:r>
            <a:r>
              <a:rPr lang="en-US" sz="2400" dirty="0">
                <a:cs typeface="Times New Roman" pitchFamily="18" charset="0"/>
              </a:rPr>
              <a:t>),  </a:t>
            </a:r>
            <a:r>
              <a:rPr lang="en-US" sz="2400" dirty="0" err="1">
                <a:cs typeface="Times New Roman" pitchFamily="18" charset="0"/>
              </a:rPr>
              <a:t>adalah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jumlah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pemilihan</a:t>
            </a:r>
            <a:r>
              <a:rPr lang="en-US" sz="2400" dirty="0">
                <a:cs typeface="Times New Roman" pitchFamily="18" charset="0"/>
              </a:rPr>
              <a:t> yang </a:t>
            </a:r>
            <a:r>
              <a:rPr lang="en-US" sz="2400" dirty="0" err="1">
                <a:cs typeface="Times New Roman" pitchFamily="18" charset="0"/>
              </a:rPr>
              <a:t>tidak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terurut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i="1" dirty="0">
                <a:cs typeface="Times New Roman" pitchFamily="18" charset="0"/>
              </a:rPr>
              <a:t>r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elemen</a:t>
            </a:r>
            <a:r>
              <a:rPr lang="en-US" sz="2400" dirty="0">
                <a:cs typeface="Times New Roman" pitchFamily="18" charset="0"/>
              </a:rPr>
              <a:t> yang </a:t>
            </a:r>
            <a:r>
              <a:rPr lang="en-US" sz="2400" dirty="0" err="1">
                <a:cs typeface="Times New Roman" pitchFamily="18" charset="0"/>
              </a:rPr>
              <a:t>diambil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dari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i="1" dirty="0">
                <a:cs typeface="Times New Roman" pitchFamily="18" charset="0"/>
              </a:rPr>
              <a:t>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buah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elemen</a:t>
            </a:r>
            <a:r>
              <a:rPr lang="en-US" sz="2400" dirty="0">
                <a:cs typeface="Times New Roman" pitchFamily="18" charset="0"/>
              </a:rPr>
              <a:t>.</a:t>
            </a:r>
          </a:p>
          <a:p>
            <a:pPr marL="0" indent="0" algn="just" eaLnBrk="1" hangingPunct="1">
              <a:buNone/>
            </a:pPr>
            <a:endParaRPr lang="en-US" sz="2400" dirty="0" smtClean="0">
              <a:cs typeface="Times New Roman" pitchFamily="18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sz="2400" dirty="0" smtClean="0">
                <a:cs typeface="Times New Roman" pitchFamily="18" charset="0"/>
              </a:rPr>
              <a:t> 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32C8D51-B529-485A-9A9F-BC138BAED06A}" type="slidenum">
              <a:rPr lang="en-GB" sz="1400" smtClean="0"/>
              <a:pPr eaLnBrk="1" hangingPunct="1"/>
              <a:t>22</a:t>
            </a:fld>
            <a:endParaRPr lang="en-GB" sz="1400" smtClean="0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4921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0A1C384-E04E-4EF1-A458-946F9C40AEBD}" type="slidenum">
              <a:rPr lang="en-GB" sz="1400" smtClean="0"/>
              <a:pPr eaLnBrk="1" hangingPunct="1"/>
              <a:t>23</a:t>
            </a:fld>
            <a:endParaRPr lang="en-GB" sz="1400" smtClean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+mn-lt"/>
                <a:cs typeface="Times New Roman" pitchFamily="18" charset="0"/>
              </a:rPr>
              <a:t>Interpretasi</a:t>
            </a:r>
            <a:r>
              <a:rPr lang="en-US" dirty="0" smtClean="0">
                <a:latin typeface="+mn-lt"/>
                <a:cs typeface="Times New Roman" pitchFamily="18" charset="0"/>
              </a:rPr>
              <a:t> </a:t>
            </a:r>
            <a:r>
              <a:rPr lang="en-US" dirty="0" err="1" smtClean="0">
                <a:latin typeface="+mn-lt"/>
                <a:cs typeface="Times New Roman" pitchFamily="18" charset="0"/>
              </a:rPr>
              <a:t>Kombinasi</a:t>
            </a:r>
            <a:endParaRPr lang="en-GB" dirty="0" smtClean="0">
              <a:latin typeface="+mn-lt"/>
              <a:cs typeface="Times New Roman" pitchFamily="18" charset="0"/>
            </a:endParaRP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9725780"/>
              </p:ext>
            </p:extLst>
          </p:nvPr>
        </p:nvGraphicFramePr>
        <p:xfrm>
          <a:off x="457200" y="1828800"/>
          <a:ext cx="8321675" cy="376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Document" r:id="rId3" imgW="5486809" imgH="2485889" progId="Word.Document.8">
                  <p:embed/>
                </p:oleObj>
              </mc:Choice>
              <mc:Fallback>
                <p:oleObj name="Document" r:id="rId3" imgW="5486809" imgH="248588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828800"/>
                        <a:ext cx="8321675" cy="3767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577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8407"/>
            <a:ext cx="8507288" cy="4768865"/>
          </a:xfrm>
        </p:spPr>
        <p:txBody>
          <a:bodyPr>
            <a:noAutofit/>
          </a:bodyPr>
          <a:lstStyle/>
          <a:p>
            <a:pPr marL="358775" indent="-358775">
              <a:buNone/>
            </a:pPr>
            <a:r>
              <a:rPr lang="en-US" sz="2400" i="1" dirty="0"/>
              <a:t>2.   C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, </a:t>
            </a:r>
            <a:r>
              <a:rPr lang="en-US" sz="2400" i="1" dirty="0"/>
              <a:t>r</a:t>
            </a:r>
            <a:r>
              <a:rPr lang="en-US" sz="2400" dirty="0"/>
              <a:t>) = </a:t>
            </a:r>
            <a:r>
              <a:rPr lang="en-US" sz="2400" dirty="0" err="1"/>
              <a:t>cara</a:t>
            </a:r>
            <a:r>
              <a:rPr lang="en-US" sz="2400" dirty="0"/>
              <a:t> </a:t>
            </a:r>
            <a:r>
              <a:rPr lang="en-US" sz="2400" dirty="0" err="1"/>
              <a:t>memilih</a:t>
            </a:r>
            <a:r>
              <a:rPr lang="en-US" sz="2400" dirty="0"/>
              <a:t> </a:t>
            </a:r>
            <a:r>
              <a:rPr lang="en-US" sz="2400" i="1" dirty="0"/>
              <a:t>r</a:t>
            </a:r>
            <a:r>
              <a:rPr lang="en-US" sz="2400" dirty="0"/>
              <a:t> </a:t>
            </a:r>
            <a:r>
              <a:rPr lang="en-US" sz="2400" dirty="0" err="1"/>
              <a:t>buah</a:t>
            </a:r>
            <a:r>
              <a:rPr lang="en-US" sz="2400" dirty="0"/>
              <a:t> </a:t>
            </a:r>
            <a:r>
              <a:rPr lang="en-US" sz="2400" dirty="0" err="1"/>
              <a:t>elemen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  <a:r>
              <a:rPr lang="en-US" sz="2400" dirty="0" err="1"/>
              <a:t>buah</a:t>
            </a:r>
            <a:r>
              <a:rPr lang="en-US" sz="2400" dirty="0"/>
              <a:t> </a:t>
            </a:r>
            <a:r>
              <a:rPr lang="en-US" sz="2400" dirty="0" err="1"/>
              <a:t>elemen</a:t>
            </a:r>
            <a:r>
              <a:rPr lang="en-US" sz="2400" dirty="0"/>
              <a:t> yang </a:t>
            </a:r>
            <a:r>
              <a:rPr lang="en-US" sz="2400" dirty="0" err="1"/>
              <a:t>ada</a:t>
            </a:r>
            <a:r>
              <a:rPr lang="en-US" sz="2400" dirty="0"/>
              <a:t>, </a:t>
            </a:r>
            <a:r>
              <a:rPr lang="en-US" sz="2400" dirty="0" err="1"/>
              <a:t>tetapi</a:t>
            </a:r>
            <a:r>
              <a:rPr lang="en-US" sz="2400" dirty="0"/>
              <a:t> </a:t>
            </a:r>
            <a:r>
              <a:rPr lang="en-US" sz="2400" dirty="0" err="1"/>
              <a:t>urutan</a:t>
            </a:r>
            <a:r>
              <a:rPr lang="en-US" sz="2400" dirty="0"/>
              <a:t> </a:t>
            </a:r>
            <a:r>
              <a:rPr lang="en-US" sz="2400" dirty="0" err="1"/>
              <a:t>elemen</a:t>
            </a:r>
            <a:r>
              <a:rPr lang="en-US" sz="2400" dirty="0"/>
              <a:t> di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susunan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pemilihan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penting</a:t>
            </a:r>
            <a:r>
              <a:rPr lang="en-US" sz="2400" dirty="0"/>
              <a:t>.</a:t>
            </a:r>
            <a:endParaRPr lang="id-ID" sz="2400" dirty="0"/>
          </a:p>
          <a:p>
            <a:pPr marL="358775" indent="-358775">
              <a:buNone/>
            </a:pPr>
            <a:r>
              <a:rPr lang="en-US" sz="2400" dirty="0"/>
              <a:t> </a:t>
            </a:r>
            <a:r>
              <a:rPr lang="id-ID" sz="2400" dirty="0" smtClean="0"/>
              <a:t>	</a:t>
            </a:r>
            <a:r>
              <a:rPr lang="en-US" sz="2400" dirty="0" err="1" smtClean="0"/>
              <a:t>Contoh</a:t>
            </a:r>
            <a:r>
              <a:rPr lang="en-US" sz="2400" dirty="0"/>
              <a:t>: </a:t>
            </a:r>
            <a:r>
              <a:rPr lang="en-US" sz="2400" dirty="0" err="1"/>
              <a:t>Berapa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 </a:t>
            </a:r>
            <a:r>
              <a:rPr lang="en-US" sz="2400" dirty="0" err="1"/>
              <a:t>membentuk</a:t>
            </a:r>
            <a:r>
              <a:rPr lang="en-US" sz="2400" dirty="0"/>
              <a:t> </a:t>
            </a:r>
            <a:r>
              <a:rPr lang="en-US" sz="2400" dirty="0" err="1"/>
              <a:t>panitia</a:t>
            </a:r>
            <a:r>
              <a:rPr lang="en-US" sz="2400" dirty="0"/>
              <a:t> (</a:t>
            </a:r>
            <a:r>
              <a:rPr lang="en-US" sz="2400" dirty="0" err="1"/>
              <a:t>komite</a:t>
            </a:r>
            <a:r>
              <a:rPr lang="en-US" sz="2400" dirty="0"/>
              <a:t>, </a:t>
            </a:r>
            <a:r>
              <a:rPr lang="en-US" sz="2400" dirty="0" err="1"/>
              <a:t>komisi</a:t>
            </a:r>
            <a:r>
              <a:rPr lang="en-US" sz="2400" dirty="0"/>
              <a:t>, </a:t>
            </a:r>
            <a:r>
              <a:rPr lang="en-US" sz="2400" dirty="0" err="1"/>
              <a:t>dsb</a:t>
            </a:r>
            <a:r>
              <a:rPr lang="en-US" sz="2400" dirty="0"/>
              <a:t>) yang </a:t>
            </a:r>
            <a:r>
              <a:rPr lang="en-US" sz="2400" dirty="0" err="1"/>
              <a:t>beranggotakan</a:t>
            </a:r>
            <a:r>
              <a:rPr lang="en-US" sz="2400" dirty="0"/>
              <a:t> 5 orang </a:t>
            </a:r>
            <a:r>
              <a:rPr lang="en-US" sz="2400" dirty="0" err="1"/>
              <a:t>orang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fraksi</a:t>
            </a:r>
            <a:r>
              <a:rPr lang="en-US" sz="2400" dirty="0"/>
              <a:t> di DPR yang </a:t>
            </a:r>
            <a:r>
              <a:rPr lang="en-US" sz="2400" dirty="0" err="1"/>
              <a:t>beranggotakan</a:t>
            </a:r>
            <a:r>
              <a:rPr lang="en-US" sz="2400" dirty="0"/>
              <a:t> 25 orang?</a:t>
            </a:r>
            <a:endParaRPr lang="id-ID" sz="2400" dirty="0"/>
          </a:p>
          <a:p>
            <a:pPr marL="358775" indent="-358775">
              <a:buNone/>
            </a:pPr>
            <a:r>
              <a:rPr lang="id-ID" sz="2400" dirty="0"/>
              <a:t>	</a:t>
            </a:r>
            <a:r>
              <a:rPr lang="en-US" sz="2400" u="sng" dirty="0" err="1" smtClean="0"/>
              <a:t>Penyelesaian</a:t>
            </a:r>
            <a:r>
              <a:rPr lang="en-US" sz="2400" u="sng" dirty="0"/>
              <a:t>:</a:t>
            </a:r>
            <a:endParaRPr lang="id-ID" sz="2400" u="sng" dirty="0"/>
          </a:p>
          <a:p>
            <a:pPr marL="358775" indent="-358775">
              <a:buNone/>
            </a:pPr>
            <a:r>
              <a:rPr lang="id-ID" sz="2400" dirty="0" smtClean="0"/>
              <a:t>	</a:t>
            </a:r>
            <a:r>
              <a:rPr lang="en-US" sz="2400" dirty="0" err="1" smtClean="0"/>
              <a:t>Panitia</a:t>
            </a:r>
            <a:r>
              <a:rPr lang="en-US" sz="2400" dirty="0" smtClean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komite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kelompok</a:t>
            </a:r>
            <a:r>
              <a:rPr lang="en-US" sz="2400" dirty="0"/>
              <a:t> yang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terurut</a:t>
            </a:r>
            <a:r>
              <a:rPr lang="en-US" sz="2400" dirty="0"/>
              <a:t>, </a:t>
            </a:r>
            <a:r>
              <a:rPr lang="en-US" sz="2400" dirty="0" err="1"/>
              <a:t>artinya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anggota</a:t>
            </a:r>
            <a:r>
              <a:rPr lang="en-US" sz="2400" dirty="0"/>
              <a:t> di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panitia</a:t>
            </a:r>
            <a:r>
              <a:rPr lang="en-US" sz="2400" dirty="0"/>
              <a:t> </a:t>
            </a:r>
            <a:r>
              <a:rPr lang="en-US" sz="2400" dirty="0" err="1"/>
              <a:t>kedudukannya</a:t>
            </a:r>
            <a:r>
              <a:rPr lang="en-US" sz="2400" dirty="0"/>
              <a:t> </a:t>
            </a:r>
            <a:r>
              <a:rPr lang="en-US" sz="2400" dirty="0" err="1"/>
              <a:t>sama</a:t>
            </a:r>
            <a:r>
              <a:rPr lang="en-US" sz="2400" dirty="0"/>
              <a:t>. </a:t>
            </a:r>
            <a:endParaRPr lang="id-ID" sz="2400" dirty="0"/>
          </a:p>
          <a:p>
            <a:pPr marL="358775" indent="-358775">
              <a:buNone/>
            </a:pPr>
            <a:r>
              <a:rPr lang="id-ID" sz="2400" dirty="0" smtClean="0"/>
              <a:t>	</a:t>
            </a:r>
            <a:r>
              <a:rPr lang="en-US" sz="2400" dirty="0" err="1" smtClean="0"/>
              <a:t>Misal</a:t>
            </a:r>
            <a:r>
              <a:rPr lang="en-US" sz="2400" dirty="0" smtClean="0"/>
              <a:t> </a:t>
            </a:r>
            <a:r>
              <a:rPr lang="en-US" sz="2400" dirty="0"/>
              <a:t>lima orang yang </a:t>
            </a:r>
            <a:r>
              <a:rPr lang="en-US" sz="2400" dirty="0" err="1"/>
              <a:t>dipilih</a:t>
            </a:r>
            <a:r>
              <a:rPr lang="en-US" sz="2400" dirty="0"/>
              <a:t>, A, B, C, D, </a:t>
            </a:r>
            <a:r>
              <a:rPr lang="en-US" sz="2400" dirty="0" err="1"/>
              <a:t>dan</a:t>
            </a:r>
            <a:r>
              <a:rPr lang="en-US" sz="2400" dirty="0"/>
              <a:t> E,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urutan</a:t>
            </a:r>
            <a:r>
              <a:rPr lang="en-US" sz="2400" dirty="0"/>
              <a:t> </a:t>
            </a:r>
            <a:r>
              <a:rPr lang="en-US" sz="2400" dirty="0" err="1"/>
              <a:t>penempatan</a:t>
            </a:r>
            <a:r>
              <a:rPr lang="en-US" sz="2400" dirty="0"/>
              <a:t> </a:t>
            </a:r>
            <a:r>
              <a:rPr lang="en-US" sz="2400" dirty="0" err="1"/>
              <a:t>masing-masingnya</a:t>
            </a:r>
            <a:r>
              <a:rPr lang="en-US" sz="2400" dirty="0"/>
              <a:t> di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panitia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penting</a:t>
            </a:r>
            <a:r>
              <a:rPr lang="en-US" sz="2400" dirty="0"/>
              <a:t> </a:t>
            </a:r>
            <a:r>
              <a:rPr lang="en-US" sz="2400" dirty="0" err="1" smtClean="0"/>
              <a:t>Banyaknya</a:t>
            </a:r>
            <a:r>
              <a:rPr lang="en-US" sz="2400" dirty="0" smtClean="0"/>
              <a:t> </a:t>
            </a:r>
            <a:r>
              <a:rPr lang="en-US" sz="2400" dirty="0" err="1"/>
              <a:t>cara</a:t>
            </a:r>
            <a:r>
              <a:rPr lang="en-US" sz="2400" dirty="0"/>
              <a:t> </a:t>
            </a:r>
            <a:r>
              <a:rPr lang="en-US" sz="2400" dirty="0" err="1"/>
              <a:t>memilih</a:t>
            </a:r>
            <a:r>
              <a:rPr lang="en-US" sz="2400" dirty="0"/>
              <a:t> </a:t>
            </a:r>
            <a:r>
              <a:rPr lang="en-US" sz="2400" dirty="0" err="1"/>
              <a:t>anggota</a:t>
            </a:r>
            <a:r>
              <a:rPr lang="en-US" sz="2400" dirty="0"/>
              <a:t> </a:t>
            </a:r>
            <a:r>
              <a:rPr lang="en-US" sz="2400" dirty="0" err="1"/>
              <a:t>panitia</a:t>
            </a:r>
            <a:r>
              <a:rPr lang="en-US" sz="2400" dirty="0"/>
              <a:t> yang </a:t>
            </a:r>
            <a:r>
              <a:rPr lang="en-US" sz="2400" dirty="0" err="1"/>
              <a:t>terdiri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5 orang </a:t>
            </a:r>
            <a:r>
              <a:rPr lang="en-US" sz="2400" dirty="0" err="1"/>
              <a:t>anggota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i="1" dirty="0"/>
              <a:t>C</a:t>
            </a:r>
            <a:r>
              <a:rPr lang="en-US" sz="2400" dirty="0"/>
              <a:t>(25,5) = 53130 </a:t>
            </a:r>
            <a:r>
              <a:rPr lang="en-US" sz="2400" dirty="0" err="1"/>
              <a:t>cara</a:t>
            </a:r>
            <a:r>
              <a:rPr lang="en-US" sz="2400" dirty="0"/>
              <a:t>.</a:t>
            </a:r>
            <a:endParaRPr lang="id-ID" sz="2400" dirty="0"/>
          </a:p>
          <a:p>
            <a:pPr marL="358775" indent="-358775">
              <a:buNone/>
            </a:pPr>
            <a:endParaRPr lang="id-ID" sz="2400" dirty="0"/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F4D88D5-DFE1-4977-B260-D337457476BC}" type="slidenum">
              <a:rPr lang="en-GB" sz="1400" smtClean="0"/>
              <a:pPr eaLnBrk="1" hangingPunct="1"/>
              <a:t>24</a:t>
            </a:fld>
            <a:endParaRPr lang="en-GB" sz="1400" smtClean="0"/>
          </a:p>
        </p:txBody>
      </p:sp>
    </p:spTree>
    <p:extLst>
      <p:ext uri="{BB962C8B-B14F-4D97-AF65-F5344CB8AC3E}">
        <p14:creationId xmlns:p14="http://schemas.microsoft.com/office/powerpoint/2010/main" val="76943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Contoh</a:t>
            </a:r>
            <a:r>
              <a:rPr lang="en-US" b="1" dirty="0"/>
              <a:t> 9.</a:t>
            </a:r>
            <a:r>
              <a:rPr lang="en-US" dirty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pelatih</a:t>
            </a:r>
            <a:r>
              <a:rPr lang="en-US" dirty="0" smtClean="0"/>
              <a:t> basket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</a:t>
            </a:r>
            <a:r>
              <a:rPr lang="en-US" dirty="0" err="1" smtClean="0"/>
              <a:t>komposisi</a:t>
            </a:r>
            <a:r>
              <a:rPr lang="en-US" dirty="0" smtClean="0"/>
              <a:t> </a:t>
            </a:r>
            <a:r>
              <a:rPr lang="en-US" dirty="0" err="1" smtClean="0"/>
              <a:t>pemain</a:t>
            </a:r>
            <a:r>
              <a:rPr lang="en-US" dirty="0" smtClean="0"/>
              <a:t> </a:t>
            </a:r>
            <a:r>
              <a:rPr lang="en-US" dirty="0" err="1" smtClean="0"/>
              <a:t>inti</a:t>
            </a:r>
            <a:r>
              <a:rPr lang="en-US" dirty="0" smtClean="0"/>
              <a:t> basket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diturunkan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pertandingan</a:t>
            </a:r>
            <a:r>
              <a:rPr lang="en-US" dirty="0" smtClean="0"/>
              <a:t>. Ada 12 org </a:t>
            </a:r>
            <a:r>
              <a:rPr lang="en-US" dirty="0" err="1" smtClean="0"/>
              <a:t>pemain</a:t>
            </a:r>
            <a:r>
              <a:rPr lang="en-US" dirty="0" smtClean="0"/>
              <a:t> basket (starting twelve)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dipilih</a:t>
            </a:r>
            <a:r>
              <a:rPr lang="en-US" dirty="0" smtClean="0"/>
              <a:t>. </a:t>
            </a:r>
            <a:r>
              <a:rPr lang="en-US" dirty="0" err="1" smtClean="0"/>
              <a:t>Berapa</a:t>
            </a:r>
            <a:r>
              <a:rPr lang="en-US" dirty="0" smtClean="0"/>
              <a:t> </a:t>
            </a:r>
            <a:r>
              <a:rPr lang="en-US" dirty="0" err="1" smtClean="0"/>
              <a:t>macam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yang </a:t>
            </a:r>
            <a:r>
              <a:rPr lang="en-US" dirty="0" err="1" smtClean="0"/>
              <a:t>dpt</a:t>
            </a:r>
            <a:r>
              <a:rPr lang="en-US" dirty="0" smtClean="0"/>
              <a:t> </a:t>
            </a:r>
            <a:r>
              <a:rPr lang="en-US" dirty="0" err="1" smtClean="0"/>
              <a:t>dibentuk</a:t>
            </a:r>
            <a:r>
              <a:rPr lang="en-US" dirty="0" smtClean="0"/>
              <a:t>?</a:t>
            </a:r>
            <a:endParaRPr lang="id-ID" dirty="0"/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94A7D42-CA72-4118-8B77-2A1808C146E0}" type="slidenum">
              <a:rPr lang="en-GB" sz="1400" smtClean="0"/>
              <a:pPr eaLnBrk="1" hangingPunct="1"/>
              <a:t>25</a:t>
            </a:fld>
            <a:endParaRPr lang="en-GB" sz="1400" smtClean="0"/>
          </a:p>
        </p:txBody>
      </p:sp>
    </p:spTree>
    <p:extLst>
      <p:ext uri="{BB962C8B-B14F-4D97-AF65-F5344CB8AC3E}">
        <p14:creationId xmlns:p14="http://schemas.microsoft.com/office/powerpoint/2010/main" val="146415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Penyelesaian</a:t>
            </a:r>
            <a:endParaRPr lang="id-ID" dirty="0"/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81934A5-2FF7-4E80-8F7A-3A67BA47FC5F}" type="slidenum">
              <a:rPr lang="en-GB" sz="1400" smtClean="0"/>
              <a:pPr eaLnBrk="1" hangingPunct="1"/>
              <a:t>26</a:t>
            </a:fld>
            <a:endParaRPr lang="en-GB" sz="1400" smtClean="0"/>
          </a:p>
        </p:txBody>
      </p:sp>
      <p:sp>
        <p:nvSpPr>
          <p:cNvPr id="3" name="TextBox 2"/>
          <p:cNvSpPr txBox="1"/>
          <p:nvPr/>
        </p:nvSpPr>
        <p:spPr>
          <a:xfrm>
            <a:off x="467544" y="1484784"/>
            <a:ext cx="5886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 (12,5) = 12!/7!.5! = 792 </a:t>
            </a:r>
            <a:r>
              <a:rPr lang="en-US" sz="3600" dirty="0" err="1" smtClean="0"/>
              <a:t>cara</a:t>
            </a:r>
            <a:r>
              <a:rPr lang="en-US" sz="3600" dirty="0" smtClean="0"/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0796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Latihan</a:t>
            </a:r>
            <a:endParaRPr lang="id-ID" dirty="0"/>
          </a:p>
        </p:txBody>
      </p:sp>
      <p:sp>
        <p:nvSpPr>
          <p:cNvPr id="491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67544" y="2564904"/>
            <a:ext cx="8229600" cy="4768865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dirty="0" err="1" smtClean="0"/>
              <a:t>Kursi-kursi</a:t>
            </a:r>
            <a:r>
              <a:rPr lang="en-US" dirty="0" smtClean="0"/>
              <a:t> di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bioskop</a:t>
            </a:r>
            <a:r>
              <a:rPr lang="en-US" dirty="0" smtClean="0"/>
              <a:t> </a:t>
            </a:r>
            <a:r>
              <a:rPr lang="en-US" dirty="0" err="1" smtClean="0"/>
              <a:t>disusun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baris-baris</a:t>
            </a:r>
            <a:r>
              <a:rPr lang="en-US" dirty="0" smtClean="0"/>
              <a:t>,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berisi</a:t>
            </a:r>
            <a:r>
              <a:rPr lang="en-US" dirty="0" smtClean="0"/>
              <a:t> 10 </a:t>
            </a:r>
            <a:r>
              <a:rPr lang="en-US" dirty="0" err="1" smtClean="0"/>
              <a:t>buah</a:t>
            </a:r>
            <a:r>
              <a:rPr lang="en-US" dirty="0" smtClean="0"/>
              <a:t> </a:t>
            </a:r>
            <a:r>
              <a:rPr lang="en-US" dirty="0" err="1" smtClean="0"/>
              <a:t>kursi</a:t>
            </a:r>
            <a:r>
              <a:rPr lang="en-US" dirty="0" smtClean="0"/>
              <a:t>. </a:t>
            </a:r>
            <a:r>
              <a:rPr lang="en-US" dirty="0" err="1" smtClean="0"/>
              <a:t>Berapa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mendudukkan</a:t>
            </a:r>
            <a:r>
              <a:rPr lang="en-US" dirty="0" smtClean="0"/>
              <a:t> 6 orang </a:t>
            </a:r>
            <a:r>
              <a:rPr lang="en-US" dirty="0" err="1" smtClean="0"/>
              <a:t>penonton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kursi</a:t>
            </a:r>
            <a:r>
              <a:rPr lang="en-US" dirty="0" smtClean="0"/>
              <a:t>: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	(a)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bioskop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keadaan</a:t>
            </a:r>
            <a:r>
              <a:rPr lang="en-US" dirty="0" smtClean="0"/>
              <a:t> </a:t>
            </a:r>
            <a:r>
              <a:rPr lang="en-US" dirty="0" err="1" smtClean="0"/>
              <a:t>terang</a:t>
            </a:r>
            <a:endParaRPr lang="en-US" dirty="0" smtClean="0"/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	(b)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bioskop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keadaan</a:t>
            </a:r>
            <a:r>
              <a:rPr lang="en-US" dirty="0" smtClean="0"/>
              <a:t> </a:t>
            </a:r>
            <a:r>
              <a:rPr lang="en-US" dirty="0" err="1" smtClean="0"/>
              <a:t>gelap</a:t>
            </a:r>
            <a:endParaRPr lang="en-GB" dirty="0" smtClean="0"/>
          </a:p>
        </p:txBody>
      </p:sp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A0663A9-E4B7-48A4-BE0B-600E4D66A23B}" type="slidenum">
              <a:rPr lang="en-GB" sz="1400" smtClean="0"/>
              <a:pPr eaLnBrk="1" hangingPunct="1"/>
              <a:t>27</a:t>
            </a:fld>
            <a:endParaRPr lang="en-GB" sz="1400" smtClean="0"/>
          </a:p>
        </p:txBody>
      </p:sp>
      <p:pic>
        <p:nvPicPr>
          <p:cNvPr id="49156" name="Picture 6" descr="http://www.memobee.com/images.php?param=content_type=image&amp;fs=-1&amp;file=zhuzhy_luthunie@yahoo.com/images/writings/220458bioskop-jepa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650" y="0"/>
            <a:ext cx="3435350" cy="235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854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715963"/>
          </a:xfrm>
        </p:spPr>
        <p:txBody>
          <a:bodyPr/>
          <a:lstStyle/>
          <a:p>
            <a:pPr eaLnBrk="1" hangingPunct="1"/>
            <a:r>
              <a:rPr lang="en-US" smtClean="0"/>
              <a:t>Referensi</a:t>
            </a:r>
          </a:p>
        </p:txBody>
      </p:sp>
      <p:sp>
        <p:nvSpPr>
          <p:cNvPr id="19459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u="sng" dirty="0" smtClean="0"/>
              <a:t>Books/Article</a:t>
            </a:r>
          </a:p>
          <a:p>
            <a:pPr marL="531813" indent="-531813" eaLnBrk="1" fontAlgn="auto" hangingPunct="1">
              <a:spcAft>
                <a:spcPts val="0"/>
              </a:spcAft>
              <a:buFont typeface="Arial" pitchFamily="34" charset="0"/>
              <a:buNone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  <a:defRPr/>
            </a:pPr>
            <a:r>
              <a:rPr lang="en-US" dirty="0" smtClean="0"/>
              <a:t>1. </a:t>
            </a:r>
            <a:r>
              <a:rPr lang="en-GB" dirty="0" err="1"/>
              <a:t>Rinaldi</a:t>
            </a:r>
            <a:r>
              <a:rPr lang="en-GB" dirty="0"/>
              <a:t> </a:t>
            </a:r>
            <a:r>
              <a:rPr lang="en-GB" dirty="0" err="1"/>
              <a:t>Munir</a:t>
            </a:r>
            <a:r>
              <a:rPr lang="en-GB" dirty="0"/>
              <a:t>, </a:t>
            </a:r>
            <a:r>
              <a:rPr lang="en-GB" dirty="0" err="1"/>
              <a:t>Ir</a:t>
            </a:r>
            <a:r>
              <a:rPr lang="en-GB" dirty="0"/>
              <a:t>.,M.T</a:t>
            </a:r>
            <a:r>
              <a:rPr lang="en-GB" dirty="0" smtClean="0"/>
              <a:t>., </a:t>
            </a:r>
            <a:r>
              <a:rPr lang="en-GB" dirty="0"/>
              <a:t>"</a:t>
            </a:r>
            <a:r>
              <a:rPr lang="en-GB" i="1" dirty="0" err="1"/>
              <a:t>Buku</a:t>
            </a:r>
            <a:r>
              <a:rPr lang="en-GB" i="1" dirty="0"/>
              <a:t> </a:t>
            </a:r>
            <a:r>
              <a:rPr lang="en-GB" i="1" dirty="0" err="1"/>
              <a:t>Teks</a:t>
            </a:r>
            <a:r>
              <a:rPr lang="en-GB" i="1" dirty="0"/>
              <a:t> </a:t>
            </a:r>
            <a:r>
              <a:rPr lang="en-GB" i="1" dirty="0" err="1"/>
              <a:t>Ilmu</a:t>
            </a:r>
            <a:r>
              <a:rPr lang="en-GB" i="1" dirty="0"/>
              <a:t> </a:t>
            </a:r>
            <a:r>
              <a:rPr lang="en-GB" i="1" dirty="0" err="1"/>
              <a:t>Komputer</a:t>
            </a:r>
            <a:r>
              <a:rPr lang="en-GB" i="1" dirty="0"/>
              <a:t> </a:t>
            </a:r>
            <a:r>
              <a:rPr lang="en-GB" i="1" dirty="0" err="1"/>
              <a:t>Matematika</a:t>
            </a:r>
            <a:r>
              <a:rPr lang="en-GB" i="1" dirty="0"/>
              <a:t> </a:t>
            </a:r>
            <a:r>
              <a:rPr lang="en-GB" i="1" dirty="0" err="1"/>
              <a:t>Diskrit</a:t>
            </a:r>
            <a:r>
              <a:rPr lang="en-GB" i="1" dirty="0"/>
              <a:t>", </a:t>
            </a:r>
            <a:r>
              <a:rPr lang="en-GB" dirty="0"/>
              <a:t>Bandung, </a:t>
            </a:r>
            <a:r>
              <a:rPr lang="en-GB" dirty="0" err="1"/>
              <a:t>Informatika</a:t>
            </a:r>
            <a:r>
              <a:rPr lang="en-GB" dirty="0"/>
              <a:t> Bandung.</a:t>
            </a:r>
          </a:p>
          <a:p>
            <a:pPr marL="531813" indent="-531813" eaLnBrk="1" fontAlgn="auto" hangingPunct="1">
              <a:spcAft>
                <a:spcPts val="0"/>
              </a:spcAft>
              <a:buFont typeface="Arial" pitchFamily="34" charset="0"/>
              <a:buNone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  <a:defRPr/>
            </a:pPr>
            <a:r>
              <a:rPr lang="en-GB" dirty="0" smtClean="0"/>
              <a:t>2. </a:t>
            </a:r>
            <a:r>
              <a:rPr lang="en-GB" dirty="0" err="1" smtClean="0"/>
              <a:t>Drs.Jong</a:t>
            </a:r>
            <a:r>
              <a:rPr lang="en-GB" dirty="0" smtClean="0"/>
              <a:t> </a:t>
            </a:r>
            <a:r>
              <a:rPr lang="en-GB" dirty="0" err="1"/>
              <a:t>Jek</a:t>
            </a:r>
            <a:r>
              <a:rPr lang="en-GB" dirty="0"/>
              <a:t> </a:t>
            </a:r>
            <a:r>
              <a:rPr lang="en-GB" dirty="0" smtClean="0"/>
              <a:t>Siang,M.</a:t>
            </a:r>
            <a:r>
              <a:rPr lang="en-GB" dirty="0" err="1" smtClean="0"/>
              <a:t>Sc</a:t>
            </a:r>
            <a:r>
              <a:rPr lang="en-GB" dirty="0" smtClean="0"/>
              <a:t>,”</a:t>
            </a:r>
            <a:r>
              <a:rPr lang="en-GB" dirty="0"/>
              <a:t>Matematika </a:t>
            </a:r>
            <a:r>
              <a:rPr lang="en-GB" dirty="0" err="1"/>
              <a:t>Diskrit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Aplikasinya</a:t>
            </a:r>
            <a:r>
              <a:rPr lang="en-GB" dirty="0"/>
              <a:t> </a:t>
            </a:r>
            <a:r>
              <a:rPr lang="en-GB" dirty="0" err="1"/>
              <a:t>pada</a:t>
            </a:r>
            <a:r>
              <a:rPr lang="en-GB" dirty="0"/>
              <a:t> </a:t>
            </a:r>
            <a:r>
              <a:rPr lang="en-GB" dirty="0" err="1"/>
              <a:t>Ilmu</a:t>
            </a:r>
            <a:r>
              <a:rPr lang="en-GB" dirty="0"/>
              <a:t> </a:t>
            </a:r>
            <a:r>
              <a:rPr lang="en-GB" dirty="0" err="1"/>
              <a:t>Komputer</a:t>
            </a:r>
            <a:r>
              <a:rPr lang="en-GB" dirty="0"/>
              <a:t>”, Yogyakarta, </a:t>
            </a:r>
            <a:r>
              <a:rPr lang="en-GB" dirty="0" err="1"/>
              <a:t>Andi</a:t>
            </a:r>
            <a:r>
              <a:rPr lang="en-GB" dirty="0"/>
              <a:t> Offset.</a:t>
            </a:r>
          </a:p>
          <a:p>
            <a:pPr marL="531813" indent="-531813" eaLnBrk="1" fontAlgn="auto" hangingPunct="1">
              <a:spcAft>
                <a:spcPts val="0"/>
              </a:spcAft>
              <a:buFont typeface="Arial" pitchFamily="34" charset="0"/>
              <a:buNone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  <a:defRPr/>
            </a:pPr>
            <a:r>
              <a:rPr lang="en-GB" dirty="0" smtClean="0"/>
              <a:t>3. </a:t>
            </a:r>
            <a:r>
              <a:rPr lang="en-GB" dirty="0" err="1" smtClean="0"/>
              <a:t>Wibisono</a:t>
            </a:r>
            <a:r>
              <a:rPr lang="en-GB" dirty="0"/>
              <a:t>, S, 2003, </a:t>
            </a:r>
            <a:r>
              <a:rPr lang="en-GB" dirty="0" err="1"/>
              <a:t>Matematika</a:t>
            </a:r>
            <a:r>
              <a:rPr lang="en-GB" dirty="0"/>
              <a:t> </a:t>
            </a:r>
            <a:r>
              <a:rPr lang="en-GB" dirty="0" err="1"/>
              <a:t>Diskrit</a:t>
            </a:r>
            <a:r>
              <a:rPr lang="en-GB" dirty="0"/>
              <a:t>, </a:t>
            </a:r>
            <a:r>
              <a:rPr lang="en-GB" dirty="0" err="1"/>
              <a:t>Graha</a:t>
            </a:r>
            <a:r>
              <a:rPr lang="en-GB" dirty="0"/>
              <a:t> </a:t>
            </a:r>
            <a:r>
              <a:rPr lang="en-GB" dirty="0" err="1"/>
              <a:t>Ilmu</a:t>
            </a:r>
            <a:endParaRPr lang="en-GB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</p:txBody>
      </p:sp>
      <p:sp>
        <p:nvSpPr>
          <p:cNvPr id="49156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3665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2667000" y="2857500"/>
            <a:ext cx="4419600" cy="1143000"/>
          </a:xfrm>
        </p:spPr>
        <p:txBody>
          <a:bodyPr/>
          <a:lstStyle/>
          <a:p>
            <a:pPr eaLnBrk="1" hangingPunct="1"/>
            <a:r>
              <a:rPr lang="en-US" smtClean="0"/>
              <a:t>Terima Kasih</a:t>
            </a:r>
            <a:br>
              <a:rPr lang="en-US" smtClean="0"/>
            </a:br>
            <a:r>
              <a:rPr lang="en-US" sz="2400" smtClean="0"/>
              <a:t>see u next week</a:t>
            </a:r>
          </a:p>
        </p:txBody>
      </p:sp>
      <p:sp>
        <p:nvSpPr>
          <p:cNvPr id="50179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6085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05CB69F-04C5-4214-A722-6C64FF066640}" type="slidenum">
              <a:rPr lang="en-GB" sz="1400" smtClean="0"/>
              <a:pPr eaLnBrk="1" hangingPunct="1"/>
              <a:t>3</a:t>
            </a:fld>
            <a:endParaRPr lang="en-GB" sz="1400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Definisi</a:t>
            </a:r>
            <a:endParaRPr lang="en-GB" dirty="0" smtClean="0"/>
          </a:p>
        </p:txBody>
      </p:sp>
      <p:sp>
        <p:nvSpPr>
          <p:cNvPr id="3482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9552" y="1628800"/>
            <a:ext cx="7772400" cy="387667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b="1" dirty="0" err="1" smtClean="0">
                <a:cs typeface="Times New Roman" pitchFamily="18" charset="0"/>
              </a:rPr>
              <a:t>Kombinatorial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adalah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cabang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matematika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untuk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menghitung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jumlah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penyusunan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objek-objek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tanpa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harus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mengenumerasi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semua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kemungkinan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susunannya</a:t>
            </a:r>
            <a:r>
              <a:rPr lang="en-US" dirty="0" smtClean="0">
                <a:cs typeface="Times New Roman" pitchFamily="18" charset="0"/>
              </a:rPr>
              <a:t>.</a:t>
            </a:r>
          </a:p>
          <a:p>
            <a:pPr eaLnBrk="1" hangingPunct="1">
              <a:buFont typeface="Wingdings" pitchFamily="2" charset="2"/>
              <a:buNone/>
            </a:pPr>
            <a:endParaRPr lang="en-GB" dirty="0" smtClean="0"/>
          </a:p>
        </p:txBody>
      </p:sp>
      <p:pic>
        <p:nvPicPr>
          <p:cNvPr id="34821" name="Picture 6" descr="http://math.berkeley.edu/%7Elpachter/249_Spring_2009/PartitionLatt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252" y="3933056"/>
            <a:ext cx="3515461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442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cs typeface="Times New Roman" pitchFamily="18" charset="0"/>
              </a:rPr>
              <a:t>Kaidah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Dasar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Menghitung</a:t>
            </a:r>
            <a:endParaRPr lang="en-GB" dirty="0" smtClean="0">
              <a:cs typeface="Times New Roman" pitchFamily="18" charset="0"/>
            </a:endParaRPr>
          </a:p>
        </p:txBody>
      </p:sp>
      <p:sp>
        <p:nvSpPr>
          <p:cNvPr id="3584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AU" sz="2400" smtClean="0">
                <a:cs typeface="Times New Roman" pitchFamily="18" charset="0"/>
              </a:rPr>
              <a:t>Kaidah perkalian (</a:t>
            </a:r>
            <a:r>
              <a:rPr lang="en-AU" sz="2400" i="1" smtClean="0">
                <a:cs typeface="Times New Roman" pitchFamily="18" charset="0"/>
              </a:rPr>
              <a:t>rule of product</a:t>
            </a:r>
            <a:r>
              <a:rPr lang="en-AU" sz="2400" smtClean="0">
                <a:cs typeface="Times New Roman" pitchFamily="18" charset="0"/>
              </a:rPr>
              <a:t>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AU" sz="2400" smtClean="0">
                <a:cs typeface="Times New Roman" pitchFamily="18" charset="0"/>
              </a:rPr>
              <a:t>		Percobaan 1: </a:t>
            </a:r>
            <a:r>
              <a:rPr lang="en-AU" sz="2400" i="1" smtClean="0">
                <a:cs typeface="Times New Roman" pitchFamily="18" charset="0"/>
              </a:rPr>
              <a:t>p</a:t>
            </a:r>
            <a:r>
              <a:rPr lang="en-AU" sz="2400" smtClean="0">
                <a:cs typeface="Times New Roman" pitchFamily="18" charset="0"/>
              </a:rPr>
              <a:t> hasil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AU" sz="2400" smtClean="0">
                <a:cs typeface="Times New Roman" pitchFamily="18" charset="0"/>
              </a:rPr>
              <a:t>		Percobaan 2: </a:t>
            </a:r>
            <a:r>
              <a:rPr lang="en-AU" sz="2400" i="1" smtClean="0">
                <a:cs typeface="Times New Roman" pitchFamily="18" charset="0"/>
              </a:rPr>
              <a:t>q</a:t>
            </a:r>
            <a:r>
              <a:rPr lang="en-AU" sz="2400" smtClean="0">
                <a:cs typeface="Times New Roman" pitchFamily="18" charset="0"/>
              </a:rPr>
              <a:t> hasil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AU" sz="2400" smtClean="0">
                <a:cs typeface="Times New Roman" pitchFamily="18" charset="0"/>
              </a:rPr>
              <a:t> 		Percobaan 1 </a:t>
            </a:r>
            <a:r>
              <a:rPr lang="en-AU" sz="2400" b="1" smtClean="0">
                <a:cs typeface="Times New Roman" pitchFamily="18" charset="0"/>
              </a:rPr>
              <a:t>dan</a:t>
            </a:r>
            <a:r>
              <a:rPr lang="en-AU" sz="2400" smtClean="0">
                <a:cs typeface="Times New Roman" pitchFamily="18" charset="0"/>
              </a:rPr>
              <a:t> percobaan 2: </a:t>
            </a:r>
            <a:r>
              <a:rPr lang="en-AU" sz="2400" i="1" smtClean="0">
                <a:cs typeface="Times New Roman" pitchFamily="18" charset="0"/>
              </a:rPr>
              <a:t>p</a:t>
            </a:r>
            <a:r>
              <a:rPr lang="en-AU" sz="2400" smtClean="0">
                <a:cs typeface="Times New Roman" pitchFamily="18" charset="0"/>
              </a:rPr>
              <a:t> </a:t>
            </a:r>
            <a:r>
              <a:rPr lang="en-AU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</a:t>
            </a:r>
            <a:r>
              <a:rPr lang="en-AU" sz="2400" smtClean="0">
                <a:cs typeface="Times New Roman" pitchFamily="18" charset="0"/>
              </a:rPr>
              <a:t> </a:t>
            </a:r>
            <a:r>
              <a:rPr lang="en-AU" sz="2400" i="1" smtClean="0">
                <a:cs typeface="Times New Roman" pitchFamily="18" charset="0"/>
              </a:rPr>
              <a:t>q</a:t>
            </a:r>
            <a:r>
              <a:rPr lang="en-AU" sz="2400" smtClean="0">
                <a:cs typeface="Times New Roman" pitchFamily="18" charset="0"/>
              </a:rPr>
              <a:t> hasil </a:t>
            </a:r>
          </a:p>
          <a:p>
            <a:pPr algn="just" eaLnBrk="1" hangingPunct="1"/>
            <a:endParaRPr lang="en-AU" sz="2400" smtClean="0">
              <a:cs typeface="Times New Roman" pitchFamily="18" charset="0"/>
            </a:endParaRPr>
          </a:p>
          <a:p>
            <a:pPr algn="just" eaLnBrk="1" hangingPunct="1"/>
            <a:r>
              <a:rPr lang="en-AU" sz="2400" smtClean="0">
                <a:cs typeface="Times New Roman" pitchFamily="18" charset="0"/>
              </a:rPr>
              <a:t>Kaidah penjumlahan (</a:t>
            </a:r>
            <a:r>
              <a:rPr lang="en-AU" sz="2400" i="1" smtClean="0">
                <a:cs typeface="Times New Roman" pitchFamily="18" charset="0"/>
              </a:rPr>
              <a:t>rule of sum</a:t>
            </a:r>
            <a:r>
              <a:rPr lang="en-AU" sz="2400" smtClean="0">
                <a:cs typeface="Times New Roman" pitchFamily="18" charset="0"/>
              </a:rPr>
              <a:t>)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AU" sz="2400" smtClean="0">
                <a:cs typeface="Times New Roman" pitchFamily="18" charset="0"/>
              </a:rPr>
              <a:t>		Percobaan 1: </a:t>
            </a:r>
            <a:r>
              <a:rPr lang="en-AU" sz="2400" i="1" smtClean="0">
                <a:cs typeface="Times New Roman" pitchFamily="18" charset="0"/>
              </a:rPr>
              <a:t>p</a:t>
            </a:r>
            <a:r>
              <a:rPr lang="en-AU" sz="2400" smtClean="0">
                <a:cs typeface="Times New Roman" pitchFamily="18" charset="0"/>
              </a:rPr>
              <a:t> hasil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AU" sz="2400" smtClean="0">
                <a:cs typeface="Times New Roman" pitchFamily="18" charset="0"/>
              </a:rPr>
              <a:t>		Percobaan 2: </a:t>
            </a:r>
            <a:r>
              <a:rPr lang="en-AU" sz="2400" i="1" smtClean="0">
                <a:cs typeface="Times New Roman" pitchFamily="18" charset="0"/>
              </a:rPr>
              <a:t>q</a:t>
            </a:r>
            <a:r>
              <a:rPr lang="en-AU" sz="2400" smtClean="0">
                <a:cs typeface="Times New Roman" pitchFamily="18" charset="0"/>
              </a:rPr>
              <a:t> hasil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AU" sz="2400" smtClean="0">
                <a:cs typeface="Times New Roman" pitchFamily="18" charset="0"/>
              </a:rPr>
              <a:t> 		Percobaan 1 </a:t>
            </a:r>
            <a:r>
              <a:rPr lang="en-AU" sz="2400" b="1" smtClean="0">
                <a:cs typeface="Times New Roman" pitchFamily="18" charset="0"/>
              </a:rPr>
              <a:t>atau</a:t>
            </a:r>
            <a:r>
              <a:rPr lang="en-AU" sz="2400" smtClean="0">
                <a:cs typeface="Times New Roman" pitchFamily="18" charset="0"/>
              </a:rPr>
              <a:t> percobaan 2: </a:t>
            </a:r>
            <a:r>
              <a:rPr lang="en-AU" sz="2400" i="1" smtClean="0">
                <a:cs typeface="Times New Roman" pitchFamily="18" charset="0"/>
              </a:rPr>
              <a:t>p</a:t>
            </a:r>
            <a:r>
              <a:rPr lang="en-AU" sz="2400" smtClean="0">
                <a:cs typeface="Times New Roman" pitchFamily="18" charset="0"/>
              </a:rPr>
              <a:t> + </a:t>
            </a:r>
            <a:r>
              <a:rPr lang="en-AU" sz="2400" i="1" smtClean="0">
                <a:cs typeface="Times New Roman" pitchFamily="18" charset="0"/>
              </a:rPr>
              <a:t>q</a:t>
            </a:r>
            <a:r>
              <a:rPr lang="en-AU" sz="2400" smtClean="0">
                <a:cs typeface="Times New Roman" pitchFamily="18" charset="0"/>
              </a:rPr>
              <a:t> hasil</a:t>
            </a:r>
            <a:endParaRPr lang="en-GB" sz="2400" smtClean="0"/>
          </a:p>
        </p:txBody>
      </p:sp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3B96BB5-C771-4533-8F2C-BEAD6A6AF29B}" type="slidenum">
              <a:rPr lang="en-GB" sz="1400" smtClean="0"/>
              <a:pPr eaLnBrk="1" hangingPunct="1"/>
              <a:t>4</a:t>
            </a:fld>
            <a:endParaRPr lang="en-GB" sz="1400" smtClean="0"/>
          </a:p>
        </p:txBody>
      </p:sp>
    </p:spTree>
    <p:extLst>
      <p:ext uri="{BB962C8B-B14F-4D97-AF65-F5344CB8AC3E}">
        <p14:creationId xmlns:p14="http://schemas.microsoft.com/office/powerpoint/2010/main" val="165161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</a:t>
            </a:r>
            <a:endParaRPr lang="id-ID" dirty="0"/>
          </a:p>
        </p:txBody>
      </p:sp>
      <p:sp>
        <p:nvSpPr>
          <p:cNvPr id="368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57200" y="1357298"/>
            <a:ext cx="8229600" cy="524005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sz="2400" b="1" dirty="0" err="1" smtClean="0">
                <a:cs typeface="Times New Roman" pitchFamily="18" charset="0"/>
              </a:rPr>
              <a:t>Contoh</a:t>
            </a:r>
            <a:r>
              <a:rPr lang="en-US" sz="2400" b="1" dirty="0" smtClean="0">
                <a:cs typeface="Times New Roman" pitchFamily="18" charset="0"/>
              </a:rPr>
              <a:t> 1. </a:t>
            </a:r>
            <a:r>
              <a:rPr lang="en-US" sz="2400" dirty="0" err="1" smtClean="0">
                <a:cs typeface="Times New Roman" pitchFamily="18" charset="0"/>
              </a:rPr>
              <a:t>Ketua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angkatan</a:t>
            </a:r>
            <a:r>
              <a:rPr lang="en-US" sz="2400" dirty="0" smtClean="0">
                <a:cs typeface="Times New Roman" pitchFamily="18" charset="0"/>
              </a:rPr>
              <a:t> IF 2002 </a:t>
            </a:r>
            <a:r>
              <a:rPr lang="en-US" sz="2400" dirty="0" err="1" smtClean="0">
                <a:cs typeface="Times New Roman" pitchFamily="18" charset="0"/>
              </a:rPr>
              <a:t>hanya</a:t>
            </a:r>
            <a:r>
              <a:rPr lang="en-US" sz="2400" dirty="0" smtClean="0">
                <a:cs typeface="Times New Roman" pitchFamily="18" charset="0"/>
              </a:rPr>
              <a:t> 1 orang (</a:t>
            </a:r>
            <a:r>
              <a:rPr lang="en-US" sz="2400" dirty="0" err="1" smtClean="0">
                <a:cs typeface="Times New Roman" pitchFamily="18" charset="0"/>
              </a:rPr>
              <a:t>pria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atau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wanita</a:t>
            </a:r>
            <a:r>
              <a:rPr lang="en-US" sz="2400" dirty="0" smtClean="0">
                <a:cs typeface="Times New Roman" pitchFamily="18" charset="0"/>
              </a:rPr>
              <a:t>, </a:t>
            </a:r>
            <a:r>
              <a:rPr lang="en-US" sz="2400" dirty="0" err="1" smtClean="0">
                <a:cs typeface="Times New Roman" pitchFamily="18" charset="0"/>
              </a:rPr>
              <a:t>tidak</a:t>
            </a:r>
            <a:r>
              <a:rPr lang="en-US" sz="2400" dirty="0" smtClean="0">
                <a:cs typeface="Times New Roman" pitchFamily="18" charset="0"/>
              </a:rPr>
              <a:t> bias gender). </a:t>
            </a:r>
            <a:r>
              <a:rPr lang="en-US" sz="2400" dirty="0" err="1" smtClean="0">
                <a:cs typeface="Times New Roman" pitchFamily="18" charset="0"/>
              </a:rPr>
              <a:t>Jumlah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pria</a:t>
            </a:r>
            <a:r>
              <a:rPr lang="en-US" sz="2400" dirty="0" smtClean="0">
                <a:cs typeface="Times New Roman" pitchFamily="18" charset="0"/>
              </a:rPr>
              <a:t> IF2002 = 65 orang </a:t>
            </a:r>
            <a:r>
              <a:rPr lang="en-US" sz="2400" dirty="0" err="1" smtClean="0">
                <a:cs typeface="Times New Roman" pitchFamily="18" charset="0"/>
              </a:rPr>
              <a:t>dan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jumlah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wanita</a:t>
            </a:r>
            <a:r>
              <a:rPr lang="en-US" sz="2400" dirty="0" smtClean="0">
                <a:cs typeface="Times New Roman" pitchFamily="18" charset="0"/>
              </a:rPr>
              <a:t> = 15 orang. </a:t>
            </a:r>
            <a:r>
              <a:rPr lang="en-US" sz="2400" dirty="0" err="1" smtClean="0">
                <a:cs typeface="Times New Roman" pitchFamily="18" charset="0"/>
              </a:rPr>
              <a:t>Berapa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banyak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cara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memilih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ketua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angkatan</a:t>
            </a:r>
            <a:r>
              <a:rPr lang="en-US" sz="2400" dirty="0" smtClean="0">
                <a:cs typeface="Times New Roman" pitchFamily="18" charset="0"/>
              </a:rPr>
              <a:t>?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dirty="0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cs typeface="Times New Roman" pitchFamily="18" charset="0"/>
              </a:rPr>
              <a:t>	</a:t>
            </a:r>
            <a:r>
              <a:rPr lang="en-US" sz="2400" u="sng" dirty="0" err="1" smtClean="0">
                <a:cs typeface="Times New Roman" pitchFamily="18" charset="0"/>
              </a:rPr>
              <a:t>Penyelesaian</a:t>
            </a:r>
            <a:r>
              <a:rPr lang="en-US" sz="2400" dirty="0" smtClean="0">
                <a:cs typeface="Times New Roman" pitchFamily="18" charset="0"/>
              </a:rPr>
              <a:t>: 65 + 15 = 80 </a:t>
            </a:r>
            <a:r>
              <a:rPr lang="en-US" sz="2400" dirty="0" err="1" smtClean="0">
                <a:cs typeface="Times New Roman" pitchFamily="18" charset="0"/>
              </a:rPr>
              <a:t>cara</a:t>
            </a:r>
            <a:r>
              <a:rPr lang="en-US" sz="2400" dirty="0" smtClean="0">
                <a:cs typeface="Times New Roman" pitchFamily="18" charset="0"/>
              </a:rPr>
              <a:t>.	</a:t>
            </a:r>
            <a:r>
              <a:rPr lang="en-GB" sz="2400" dirty="0" smtClean="0"/>
              <a:t> </a:t>
            </a:r>
            <a:endParaRPr lang="en-US" sz="2400" dirty="0" smtClean="0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b="1" dirty="0" smtClean="0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z="2400" b="1" dirty="0" err="1" smtClean="0">
                <a:cs typeface="Times New Roman" pitchFamily="18" charset="0"/>
              </a:rPr>
              <a:t>Contoh</a:t>
            </a:r>
            <a:r>
              <a:rPr lang="en-US" sz="2400" b="1" dirty="0" smtClean="0">
                <a:cs typeface="Times New Roman" pitchFamily="18" charset="0"/>
              </a:rPr>
              <a:t> 2. </a:t>
            </a:r>
            <a:r>
              <a:rPr lang="en-US" sz="2400" dirty="0" err="1" smtClean="0">
                <a:cs typeface="Times New Roman" pitchFamily="18" charset="0"/>
              </a:rPr>
              <a:t>Dua</a:t>
            </a:r>
            <a:r>
              <a:rPr lang="en-US" sz="2400" dirty="0" smtClean="0">
                <a:cs typeface="Times New Roman" pitchFamily="18" charset="0"/>
              </a:rPr>
              <a:t> orang </a:t>
            </a:r>
            <a:r>
              <a:rPr lang="en-US" sz="2400" dirty="0" err="1" smtClean="0">
                <a:cs typeface="Times New Roman" pitchFamily="18" charset="0"/>
              </a:rPr>
              <a:t>perwakilan</a:t>
            </a:r>
            <a:r>
              <a:rPr lang="en-US" sz="2400" dirty="0" smtClean="0">
                <a:cs typeface="Times New Roman" pitchFamily="18" charset="0"/>
              </a:rPr>
              <a:t> IF2002 </a:t>
            </a:r>
            <a:r>
              <a:rPr lang="en-US" sz="2400" dirty="0" err="1" smtClean="0">
                <a:cs typeface="Times New Roman" pitchFamily="18" charset="0"/>
              </a:rPr>
              <a:t>mendatangai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Bapak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Dosen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untuk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protes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nilai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ujian</a:t>
            </a:r>
            <a:r>
              <a:rPr lang="en-US" sz="2400" dirty="0" smtClean="0">
                <a:cs typeface="Times New Roman" pitchFamily="18" charset="0"/>
              </a:rPr>
              <a:t>. </a:t>
            </a:r>
            <a:r>
              <a:rPr lang="en-US" sz="2400" dirty="0" err="1" smtClean="0">
                <a:cs typeface="Times New Roman" pitchFamily="18" charset="0"/>
              </a:rPr>
              <a:t>Wakil</a:t>
            </a:r>
            <a:r>
              <a:rPr lang="en-US" sz="2400" dirty="0" smtClean="0">
                <a:cs typeface="Times New Roman" pitchFamily="18" charset="0"/>
              </a:rPr>
              <a:t> yang </a:t>
            </a:r>
            <a:r>
              <a:rPr lang="en-US" sz="2400" dirty="0" err="1" smtClean="0">
                <a:cs typeface="Times New Roman" pitchFamily="18" charset="0"/>
              </a:rPr>
              <a:t>dipilih</a:t>
            </a:r>
            <a:r>
              <a:rPr lang="en-US" sz="2400" dirty="0" smtClean="0">
                <a:cs typeface="Times New Roman" pitchFamily="18" charset="0"/>
              </a:rPr>
              <a:t> 1 orang </a:t>
            </a:r>
            <a:r>
              <a:rPr lang="en-US" sz="2400" dirty="0" err="1" smtClean="0">
                <a:cs typeface="Times New Roman" pitchFamily="18" charset="0"/>
              </a:rPr>
              <a:t>pria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dan</a:t>
            </a:r>
            <a:r>
              <a:rPr lang="en-US" sz="2400" dirty="0" smtClean="0">
                <a:cs typeface="Times New Roman" pitchFamily="18" charset="0"/>
              </a:rPr>
              <a:t> 1 orang </a:t>
            </a:r>
            <a:r>
              <a:rPr lang="en-US" sz="2400" dirty="0" err="1" smtClean="0">
                <a:cs typeface="Times New Roman" pitchFamily="18" charset="0"/>
              </a:rPr>
              <a:t>wanita</a:t>
            </a:r>
            <a:r>
              <a:rPr lang="en-US" sz="2400" dirty="0" smtClean="0">
                <a:cs typeface="Times New Roman" pitchFamily="18" charset="0"/>
              </a:rPr>
              <a:t>. </a:t>
            </a:r>
            <a:r>
              <a:rPr lang="en-US" sz="2400" dirty="0" err="1" smtClean="0">
                <a:cs typeface="Times New Roman" pitchFamily="18" charset="0"/>
              </a:rPr>
              <a:t>Berapa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banyak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cara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memilih</a:t>
            </a:r>
            <a:r>
              <a:rPr lang="en-US" sz="2400" dirty="0" smtClean="0">
                <a:cs typeface="Times New Roman" pitchFamily="18" charset="0"/>
              </a:rPr>
              <a:t> 2 orang </a:t>
            </a:r>
            <a:r>
              <a:rPr lang="en-US" sz="2400" dirty="0" err="1" smtClean="0">
                <a:cs typeface="Times New Roman" pitchFamily="18" charset="0"/>
              </a:rPr>
              <a:t>wakil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tesrebut</a:t>
            </a:r>
            <a:r>
              <a:rPr lang="en-US" sz="2400" dirty="0" smtClean="0">
                <a:cs typeface="Times New Roman" pitchFamily="18" charset="0"/>
              </a:rPr>
              <a:t>?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cs typeface="Times New Roman" pitchFamily="18" charset="0"/>
              </a:rPr>
              <a:t>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cs typeface="Times New Roman" pitchFamily="18" charset="0"/>
              </a:rPr>
              <a:t>	</a:t>
            </a:r>
            <a:r>
              <a:rPr lang="en-US" sz="2400" u="sng" dirty="0" err="1" smtClean="0">
                <a:cs typeface="Times New Roman" pitchFamily="18" charset="0"/>
              </a:rPr>
              <a:t>Penyelesaian</a:t>
            </a:r>
            <a:r>
              <a:rPr lang="en-US" sz="2400" dirty="0" smtClean="0">
                <a:cs typeface="Times New Roman" pitchFamily="18" charset="0"/>
              </a:rPr>
              <a:t>: 65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</a:t>
            </a:r>
            <a:r>
              <a:rPr lang="en-US" sz="2400" dirty="0" smtClean="0">
                <a:cs typeface="Times New Roman" pitchFamily="18" charset="0"/>
              </a:rPr>
              <a:t> 15 =  975 </a:t>
            </a:r>
            <a:r>
              <a:rPr lang="en-US" sz="2400" dirty="0" err="1" smtClean="0">
                <a:cs typeface="Times New Roman" pitchFamily="18" charset="0"/>
              </a:rPr>
              <a:t>cara</a:t>
            </a:r>
            <a:r>
              <a:rPr lang="en-US" sz="2400" dirty="0" smtClean="0">
                <a:cs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en-GB" sz="2400" dirty="0" smtClean="0"/>
          </a:p>
        </p:txBody>
      </p:sp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DAD6CD6-F163-4C92-AC29-29D94CCAAC89}" type="slidenum">
              <a:rPr lang="en-GB" sz="1400" smtClean="0"/>
              <a:pPr eaLnBrk="1" hangingPunct="1"/>
              <a:t>5</a:t>
            </a:fld>
            <a:endParaRPr lang="en-GB" sz="1400" smtClean="0"/>
          </a:p>
        </p:txBody>
      </p:sp>
    </p:spTree>
    <p:extLst>
      <p:ext uri="{BB962C8B-B14F-4D97-AF65-F5344CB8AC3E}">
        <p14:creationId xmlns:p14="http://schemas.microsoft.com/office/powerpoint/2010/main" val="311008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2E370D66-F8C2-4537-82A3-CAE333E84FB5}" type="slidenum">
              <a:rPr lang="en-GB" sz="1400" smtClean="0"/>
              <a:pPr eaLnBrk="1" hangingPunct="1"/>
              <a:t>6</a:t>
            </a:fld>
            <a:endParaRPr lang="en-GB" sz="1400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>
                <a:cs typeface="Times New Roman" pitchFamily="18" charset="0"/>
              </a:rPr>
              <a:t>Perluasan</a:t>
            </a:r>
            <a:r>
              <a:rPr lang="en-US" sz="3600" dirty="0" smtClean="0">
                <a:cs typeface="Times New Roman" pitchFamily="18" charset="0"/>
              </a:rPr>
              <a:t> </a:t>
            </a:r>
            <a:r>
              <a:rPr lang="en-US" sz="3600" dirty="0" err="1" smtClean="0">
                <a:cs typeface="Times New Roman" pitchFamily="18" charset="0"/>
              </a:rPr>
              <a:t>Kaidah</a:t>
            </a:r>
            <a:r>
              <a:rPr lang="en-US" sz="3600" dirty="0" smtClean="0">
                <a:cs typeface="Times New Roman" pitchFamily="18" charset="0"/>
              </a:rPr>
              <a:t> </a:t>
            </a:r>
            <a:r>
              <a:rPr lang="en-US" sz="3600" dirty="0" err="1" smtClean="0">
                <a:cs typeface="Times New Roman" pitchFamily="18" charset="0"/>
              </a:rPr>
              <a:t>Dasar</a:t>
            </a:r>
            <a:r>
              <a:rPr lang="en-US" sz="3600" dirty="0" smtClean="0">
                <a:cs typeface="Times New Roman" pitchFamily="18" charset="0"/>
              </a:rPr>
              <a:t> </a:t>
            </a:r>
            <a:r>
              <a:rPr lang="en-US" sz="3600" dirty="0" err="1" smtClean="0">
                <a:cs typeface="Times New Roman" pitchFamily="18" charset="0"/>
              </a:rPr>
              <a:t>Menghitung</a:t>
            </a:r>
            <a:endParaRPr lang="en-GB" sz="3600" dirty="0" smtClean="0">
              <a:cs typeface="Times New Roman" pitchFamily="18" charset="0"/>
            </a:endParaRPr>
          </a:p>
        </p:txBody>
      </p:sp>
      <p:sp>
        <p:nvSpPr>
          <p:cNvPr id="3789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AU" dirty="0" smtClean="0">
                <a:cs typeface="Times New Roman" pitchFamily="18" charset="0"/>
              </a:rPr>
              <a:t>	</a:t>
            </a:r>
            <a:r>
              <a:rPr lang="en-AU" dirty="0" err="1" smtClean="0">
                <a:cs typeface="Times New Roman" pitchFamily="18" charset="0"/>
              </a:rPr>
              <a:t>Misalkan</a:t>
            </a:r>
            <a:r>
              <a:rPr lang="en-AU" dirty="0" smtClean="0">
                <a:cs typeface="Times New Roman" pitchFamily="18" charset="0"/>
              </a:rPr>
              <a:t> </a:t>
            </a:r>
            <a:r>
              <a:rPr lang="en-AU" dirty="0" err="1" smtClean="0">
                <a:cs typeface="Times New Roman" pitchFamily="18" charset="0"/>
              </a:rPr>
              <a:t>ada</a:t>
            </a:r>
            <a:r>
              <a:rPr lang="en-AU" dirty="0" smtClean="0">
                <a:cs typeface="Times New Roman" pitchFamily="18" charset="0"/>
              </a:rPr>
              <a:t> </a:t>
            </a:r>
            <a:r>
              <a:rPr lang="en-AU" i="1" dirty="0" smtClean="0">
                <a:cs typeface="Times New Roman" pitchFamily="18" charset="0"/>
              </a:rPr>
              <a:t>n</a:t>
            </a:r>
            <a:r>
              <a:rPr lang="en-AU" dirty="0" smtClean="0">
                <a:cs typeface="Times New Roman" pitchFamily="18" charset="0"/>
              </a:rPr>
              <a:t> </a:t>
            </a:r>
            <a:r>
              <a:rPr lang="en-AU" dirty="0" err="1" smtClean="0">
                <a:cs typeface="Times New Roman" pitchFamily="18" charset="0"/>
              </a:rPr>
              <a:t>percobaan</a:t>
            </a:r>
            <a:r>
              <a:rPr lang="en-AU" dirty="0" smtClean="0">
                <a:cs typeface="Times New Roman" pitchFamily="18" charset="0"/>
              </a:rPr>
              <a:t>, </a:t>
            </a:r>
            <a:r>
              <a:rPr lang="en-AU" dirty="0" err="1" smtClean="0">
                <a:cs typeface="Times New Roman" pitchFamily="18" charset="0"/>
              </a:rPr>
              <a:t>masing-masing</a:t>
            </a:r>
            <a:r>
              <a:rPr lang="en-AU" dirty="0" smtClean="0">
                <a:cs typeface="Times New Roman" pitchFamily="18" charset="0"/>
              </a:rPr>
              <a:t> </a:t>
            </a:r>
            <a:r>
              <a:rPr lang="en-AU" dirty="0" err="1" smtClean="0">
                <a:cs typeface="Times New Roman" pitchFamily="18" charset="0"/>
              </a:rPr>
              <a:t>dgn</a:t>
            </a:r>
            <a:r>
              <a:rPr lang="en-AU" dirty="0" smtClean="0">
                <a:cs typeface="Times New Roman" pitchFamily="18" charset="0"/>
              </a:rPr>
              <a:t> </a:t>
            </a:r>
            <a:r>
              <a:rPr lang="en-AU" i="1" dirty="0" smtClean="0">
                <a:cs typeface="Times New Roman" pitchFamily="18" charset="0"/>
              </a:rPr>
              <a:t>p</a:t>
            </a:r>
            <a:r>
              <a:rPr lang="en-AU" i="1" baseline="-30000" dirty="0" smtClean="0">
                <a:cs typeface="Times New Roman" pitchFamily="18" charset="0"/>
              </a:rPr>
              <a:t>i</a:t>
            </a:r>
            <a:r>
              <a:rPr lang="en-AU" i="1" dirty="0" smtClean="0">
                <a:cs typeface="Times New Roman" pitchFamily="18" charset="0"/>
              </a:rPr>
              <a:t> </a:t>
            </a:r>
            <a:r>
              <a:rPr lang="en-AU" dirty="0" err="1" smtClean="0">
                <a:cs typeface="Times New Roman" pitchFamily="18" charset="0"/>
              </a:rPr>
              <a:t>hasil</a:t>
            </a:r>
            <a:endParaRPr lang="en-AU" dirty="0" smtClean="0">
              <a:cs typeface="Times New Roman" pitchFamily="18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AU" dirty="0" smtClean="0">
                <a:cs typeface="Times New Roman" pitchFamily="18" charset="0"/>
              </a:rPr>
              <a:t>	1. </a:t>
            </a:r>
            <a:r>
              <a:rPr lang="en-AU" dirty="0" err="1" smtClean="0">
                <a:cs typeface="Times New Roman" pitchFamily="18" charset="0"/>
              </a:rPr>
              <a:t>Kaidah</a:t>
            </a:r>
            <a:r>
              <a:rPr lang="en-AU" dirty="0" smtClean="0">
                <a:cs typeface="Times New Roman" pitchFamily="18" charset="0"/>
              </a:rPr>
              <a:t> </a:t>
            </a:r>
            <a:r>
              <a:rPr lang="en-AU" dirty="0" err="1" smtClean="0">
                <a:cs typeface="Times New Roman" pitchFamily="18" charset="0"/>
              </a:rPr>
              <a:t>perkalian</a:t>
            </a:r>
            <a:r>
              <a:rPr lang="en-AU" dirty="0" smtClean="0">
                <a:cs typeface="Times New Roman" pitchFamily="18" charset="0"/>
              </a:rPr>
              <a:t> (</a:t>
            </a:r>
            <a:r>
              <a:rPr lang="en-AU" i="1" dirty="0" smtClean="0">
                <a:cs typeface="Times New Roman" pitchFamily="18" charset="0"/>
              </a:rPr>
              <a:t>rule of product</a:t>
            </a:r>
            <a:r>
              <a:rPr lang="en-AU" dirty="0" smtClean="0">
                <a:cs typeface="Times New Roman" pitchFamily="18" charset="0"/>
              </a:rPr>
              <a:t>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AU" i="1" dirty="0" smtClean="0">
                <a:cs typeface="Times New Roman" pitchFamily="18" charset="0"/>
              </a:rPr>
              <a:t>		p</a:t>
            </a:r>
            <a:r>
              <a:rPr lang="en-AU" baseline="-30000" dirty="0" smtClean="0">
                <a:cs typeface="Times New Roman" pitchFamily="18" charset="0"/>
              </a:rPr>
              <a:t>1</a:t>
            </a:r>
            <a:r>
              <a:rPr lang="en-AU" dirty="0" smtClean="0">
                <a:cs typeface="Times New Roman" pitchFamily="18" charset="0"/>
              </a:rPr>
              <a:t>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</a:t>
            </a:r>
            <a:r>
              <a:rPr lang="en-AU" dirty="0" smtClean="0">
                <a:cs typeface="Times New Roman" pitchFamily="18" charset="0"/>
              </a:rPr>
              <a:t> </a:t>
            </a:r>
            <a:r>
              <a:rPr lang="en-AU" i="1" dirty="0" smtClean="0">
                <a:cs typeface="Times New Roman" pitchFamily="18" charset="0"/>
              </a:rPr>
              <a:t>p</a:t>
            </a:r>
            <a:r>
              <a:rPr lang="en-AU" baseline="-30000" dirty="0" smtClean="0">
                <a:cs typeface="Times New Roman" pitchFamily="18" charset="0"/>
              </a:rPr>
              <a:t>2</a:t>
            </a:r>
            <a:r>
              <a:rPr lang="en-AU" dirty="0" smtClean="0">
                <a:cs typeface="Times New Roman" pitchFamily="18" charset="0"/>
              </a:rPr>
              <a:t>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</a:t>
            </a:r>
            <a:r>
              <a:rPr lang="en-AU" dirty="0" smtClean="0">
                <a:cs typeface="Times New Roman" pitchFamily="18" charset="0"/>
              </a:rPr>
              <a:t> …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</a:t>
            </a:r>
            <a:r>
              <a:rPr lang="en-AU" dirty="0" smtClean="0">
                <a:cs typeface="Times New Roman" pitchFamily="18" charset="0"/>
              </a:rPr>
              <a:t> </a:t>
            </a:r>
            <a:r>
              <a:rPr lang="en-AU" i="1" dirty="0" err="1" smtClean="0">
                <a:cs typeface="Times New Roman" pitchFamily="18" charset="0"/>
              </a:rPr>
              <a:t>p</a:t>
            </a:r>
            <a:r>
              <a:rPr lang="en-AU" i="1" baseline="-30000" dirty="0" err="1" smtClean="0">
                <a:cs typeface="Times New Roman" pitchFamily="18" charset="0"/>
              </a:rPr>
              <a:t>n</a:t>
            </a:r>
            <a:r>
              <a:rPr lang="en-AU" dirty="0" smtClean="0">
                <a:cs typeface="Times New Roman" pitchFamily="18" charset="0"/>
              </a:rPr>
              <a:t>  </a:t>
            </a:r>
            <a:r>
              <a:rPr lang="en-AU" dirty="0" err="1" smtClean="0">
                <a:cs typeface="Times New Roman" pitchFamily="18" charset="0"/>
              </a:rPr>
              <a:t>hasil</a:t>
            </a:r>
            <a:r>
              <a:rPr lang="en-AU" dirty="0" smtClean="0">
                <a:cs typeface="Times New Roman" pitchFamily="18" charset="0"/>
              </a:rPr>
              <a:t>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AU" dirty="0" smtClean="0">
                <a:cs typeface="Times New Roman" pitchFamily="18" charset="0"/>
              </a:rPr>
              <a:t> 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AU" dirty="0" smtClean="0">
                <a:cs typeface="Times New Roman" pitchFamily="18" charset="0"/>
              </a:rPr>
              <a:t>	2. </a:t>
            </a:r>
            <a:r>
              <a:rPr lang="en-AU" dirty="0" err="1" smtClean="0">
                <a:cs typeface="Times New Roman" pitchFamily="18" charset="0"/>
              </a:rPr>
              <a:t>Kaidah</a:t>
            </a:r>
            <a:r>
              <a:rPr lang="en-AU" dirty="0" smtClean="0">
                <a:cs typeface="Times New Roman" pitchFamily="18" charset="0"/>
              </a:rPr>
              <a:t> </a:t>
            </a:r>
            <a:r>
              <a:rPr lang="en-AU" dirty="0" err="1" smtClean="0">
                <a:cs typeface="Times New Roman" pitchFamily="18" charset="0"/>
              </a:rPr>
              <a:t>penjumlahan</a:t>
            </a:r>
            <a:r>
              <a:rPr lang="en-AU" dirty="0" smtClean="0">
                <a:cs typeface="Times New Roman" pitchFamily="18" charset="0"/>
              </a:rPr>
              <a:t> (</a:t>
            </a:r>
            <a:r>
              <a:rPr lang="en-AU" i="1" dirty="0" smtClean="0">
                <a:cs typeface="Times New Roman" pitchFamily="18" charset="0"/>
              </a:rPr>
              <a:t>rule of sum</a:t>
            </a:r>
            <a:r>
              <a:rPr lang="en-AU" dirty="0" smtClean="0">
                <a:cs typeface="Times New Roman" pitchFamily="18" charset="0"/>
              </a:rPr>
              <a:t>)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AU" i="1" dirty="0" smtClean="0">
                <a:cs typeface="Times New Roman" pitchFamily="18" charset="0"/>
              </a:rPr>
              <a:t>		p</a:t>
            </a:r>
            <a:r>
              <a:rPr lang="en-AU" baseline="-30000" dirty="0" smtClean="0">
                <a:cs typeface="Times New Roman" pitchFamily="18" charset="0"/>
              </a:rPr>
              <a:t>1</a:t>
            </a:r>
            <a:r>
              <a:rPr lang="en-AU" dirty="0" smtClean="0">
                <a:cs typeface="Times New Roman" pitchFamily="18" charset="0"/>
              </a:rPr>
              <a:t> + </a:t>
            </a:r>
            <a:r>
              <a:rPr lang="en-AU" i="1" dirty="0" smtClean="0">
                <a:cs typeface="Times New Roman" pitchFamily="18" charset="0"/>
              </a:rPr>
              <a:t>p</a:t>
            </a:r>
            <a:r>
              <a:rPr lang="en-AU" baseline="-30000" dirty="0" smtClean="0">
                <a:cs typeface="Times New Roman" pitchFamily="18" charset="0"/>
              </a:rPr>
              <a:t>2</a:t>
            </a:r>
            <a:r>
              <a:rPr lang="en-AU" dirty="0" smtClean="0">
                <a:cs typeface="Times New Roman" pitchFamily="18" charset="0"/>
              </a:rPr>
              <a:t> + … + </a:t>
            </a:r>
            <a:r>
              <a:rPr lang="en-AU" i="1" dirty="0" err="1" smtClean="0">
                <a:cs typeface="Times New Roman" pitchFamily="18" charset="0"/>
              </a:rPr>
              <a:t>p</a:t>
            </a:r>
            <a:r>
              <a:rPr lang="en-AU" i="1" baseline="-30000" dirty="0" err="1" smtClean="0">
                <a:cs typeface="Times New Roman" pitchFamily="18" charset="0"/>
              </a:rPr>
              <a:t>n</a:t>
            </a:r>
            <a:r>
              <a:rPr lang="en-AU" dirty="0" smtClean="0">
                <a:cs typeface="Times New Roman" pitchFamily="18" charset="0"/>
              </a:rPr>
              <a:t>  </a:t>
            </a:r>
            <a:r>
              <a:rPr lang="en-AU" dirty="0" err="1" smtClean="0">
                <a:cs typeface="Times New Roman" pitchFamily="18" charset="0"/>
              </a:rPr>
              <a:t>hasil</a:t>
            </a:r>
            <a:r>
              <a:rPr lang="en-AU" dirty="0" smtClean="0">
                <a:cs typeface="Times New Roman" pitchFamily="18" charset="0"/>
              </a:rPr>
              <a:t> 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03773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</a:t>
            </a:r>
            <a:endParaRPr lang="id-ID" dirty="0"/>
          </a:p>
        </p:txBody>
      </p:sp>
      <p:sp>
        <p:nvSpPr>
          <p:cNvPr id="3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90000"/>
              </a:lnSpc>
              <a:buNone/>
            </a:pPr>
            <a:endParaRPr lang="id-ID" b="1" dirty="0" smtClean="0">
              <a:cs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n-US" b="1" smtClean="0">
                <a:cs typeface="Times New Roman" pitchFamily="18" charset="0"/>
              </a:rPr>
              <a:t>Contoh 3</a:t>
            </a:r>
            <a:r>
              <a:rPr lang="en-US" b="1" dirty="0" smtClean="0">
                <a:cs typeface="Times New Roman" pitchFamily="18" charset="0"/>
              </a:rPr>
              <a:t>. </a:t>
            </a:r>
            <a:r>
              <a:rPr lang="en-US" dirty="0" smtClean="0">
                <a:cs typeface="Times New Roman" pitchFamily="18" charset="0"/>
              </a:rPr>
              <a:t>Bit </a:t>
            </a:r>
            <a:r>
              <a:rPr lang="en-US" dirty="0" err="1" smtClean="0">
                <a:cs typeface="Times New Roman" pitchFamily="18" charset="0"/>
              </a:rPr>
              <a:t>biner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hanya</a:t>
            </a:r>
            <a:r>
              <a:rPr lang="en-US" dirty="0" smtClean="0">
                <a:cs typeface="Times New Roman" pitchFamily="18" charset="0"/>
              </a:rPr>
              <a:t> 0 </a:t>
            </a:r>
            <a:r>
              <a:rPr lang="en-US" dirty="0" err="1" smtClean="0">
                <a:cs typeface="Times New Roman" pitchFamily="18" charset="0"/>
              </a:rPr>
              <a:t>dan</a:t>
            </a:r>
            <a:r>
              <a:rPr lang="en-US" dirty="0" smtClean="0">
                <a:cs typeface="Times New Roman" pitchFamily="18" charset="0"/>
              </a:rPr>
              <a:t> 1. </a:t>
            </a:r>
            <a:r>
              <a:rPr lang="en-US" dirty="0" err="1" smtClean="0">
                <a:cs typeface="Times New Roman" pitchFamily="18" charset="0"/>
              </a:rPr>
              <a:t>Berapa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banyak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i="1" dirty="0" smtClean="0">
                <a:cs typeface="Times New Roman" pitchFamily="18" charset="0"/>
              </a:rPr>
              <a:t>string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biner</a:t>
            </a:r>
            <a:r>
              <a:rPr lang="en-US" dirty="0" smtClean="0">
                <a:cs typeface="Times New Roman" pitchFamily="18" charset="0"/>
              </a:rPr>
              <a:t> yang </a:t>
            </a:r>
            <a:r>
              <a:rPr lang="en-US" dirty="0" err="1" smtClean="0">
                <a:cs typeface="Times New Roman" pitchFamily="18" charset="0"/>
              </a:rPr>
              <a:t>dapat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dibentuk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jika</a:t>
            </a:r>
            <a:r>
              <a:rPr lang="en-US" dirty="0" smtClean="0">
                <a:cs typeface="Times New Roman" pitchFamily="18" charset="0"/>
              </a:rPr>
              <a:t>: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cs typeface="Times New Roman" pitchFamily="18" charset="0"/>
              </a:rPr>
              <a:t>	(a) </a:t>
            </a:r>
            <a:r>
              <a:rPr lang="en-US" dirty="0" err="1" smtClean="0">
                <a:cs typeface="Times New Roman" pitchFamily="18" charset="0"/>
              </a:rPr>
              <a:t>panjang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i="1" dirty="0" smtClean="0">
                <a:cs typeface="Times New Roman" pitchFamily="18" charset="0"/>
              </a:rPr>
              <a:t>string</a:t>
            </a:r>
            <a:r>
              <a:rPr lang="en-US" dirty="0" smtClean="0">
                <a:cs typeface="Times New Roman" pitchFamily="18" charset="0"/>
              </a:rPr>
              <a:t> 5 bit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cs typeface="Times New Roman" pitchFamily="18" charset="0"/>
              </a:rPr>
              <a:t>	(b) </a:t>
            </a:r>
            <a:r>
              <a:rPr lang="en-US" dirty="0" err="1" smtClean="0">
                <a:cs typeface="Times New Roman" pitchFamily="18" charset="0"/>
              </a:rPr>
              <a:t>panjang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i="1" dirty="0" smtClean="0">
                <a:cs typeface="Times New Roman" pitchFamily="18" charset="0"/>
              </a:rPr>
              <a:t>string</a:t>
            </a:r>
            <a:r>
              <a:rPr lang="en-US" dirty="0" smtClean="0">
                <a:cs typeface="Times New Roman" pitchFamily="18" charset="0"/>
              </a:rPr>
              <a:t> 8 bit (= 1 </a:t>
            </a:r>
            <a:r>
              <a:rPr lang="en-US" i="1" dirty="0" smtClean="0">
                <a:cs typeface="Times New Roman" pitchFamily="18" charset="0"/>
              </a:rPr>
              <a:t>byte</a:t>
            </a:r>
            <a:r>
              <a:rPr lang="en-US" dirty="0" smtClean="0">
                <a:cs typeface="Times New Roman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cs typeface="Times New Roman" pitchFamily="18" charset="0"/>
              </a:rPr>
              <a:t>	</a:t>
            </a:r>
            <a:r>
              <a:rPr lang="en-US" u="sng" dirty="0" err="1" smtClean="0">
                <a:cs typeface="Times New Roman" pitchFamily="18" charset="0"/>
              </a:rPr>
              <a:t>Penyelesaian</a:t>
            </a:r>
            <a:r>
              <a:rPr lang="en-US" dirty="0" smtClean="0">
                <a:cs typeface="Times New Roman" pitchFamily="18" charset="0"/>
              </a:rPr>
              <a:t>: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AU" dirty="0" smtClean="0">
                <a:cs typeface="Times New Roman" pitchFamily="18" charset="0"/>
              </a:rPr>
              <a:t>	(a) 2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</a:t>
            </a:r>
            <a:r>
              <a:rPr lang="en-AU" dirty="0" smtClean="0">
                <a:cs typeface="Times New Roman" pitchFamily="18" charset="0"/>
              </a:rPr>
              <a:t> 2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</a:t>
            </a:r>
            <a:r>
              <a:rPr lang="en-AU" dirty="0" smtClean="0">
                <a:cs typeface="Times New Roman" pitchFamily="18" charset="0"/>
              </a:rPr>
              <a:t> 2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</a:t>
            </a:r>
            <a:r>
              <a:rPr lang="en-AU" dirty="0" smtClean="0">
                <a:cs typeface="Times New Roman" pitchFamily="18" charset="0"/>
              </a:rPr>
              <a:t> 2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</a:t>
            </a:r>
            <a:r>
              <a:rPr lang="en-AU" dirty="0" smtClean="0">
                <a:cs typeface="Times New Roman" pitchFamily="18" charset="0"/>
              </a:rPr>
              <a:t> 2 = 2</a:t>
            </a:r>
            <a:r>
              <a:rPr lang="en-AU" baseline="30000" dirty="0" smtClean="0">
                <a:cs typeface="Times New Roman" pitchFamily="18" charset="0"/>
              </a:rPr>
              <a:t>5</a:t>
            </a:r>
            <a:r>
              <a:rPr lang="en-AU" dirty="0" smtClean="0">
                <a:cs typeface="Times New Roman" pitchFamily="18" charset="0"/>
              </a:rPr>
              <a:t> = 32 </a:t>
            </a:r>
            <a:r>
              <a:rPr lang="en-AU" dirty="0" err="1" smtClean="0">
                <a:cs typeface="Times New Roman" pitchFamily="18" charset="0"/>
              </a:rPr>
              <a:t>buah</a:t>
            </a:r>
            <a:endParaRPr lang="en-AU" dirty="0" smtClean="0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AU" dirty="0" smtClean="0">
                <a:cs typeface="Times New Roman" pitchFamily="18" charset="0"/>
              </a:rPr>
              <a:t>	(b) 2</a:t>
            </a:r>
            <a:r>
              <a:rPr lang="en-AU" baseline="30000" dirty="0" smtClean="0">
                <a:cs typeface="Times New Roman" pitchFamily="18" charset="0"/>
              </a:rPr>
              <a:t>8</a:t>
            </a:r>
            <a:r>
              <a:rPr lang="en-AU" dirty="0" smtClean="0">
                <a:cs typeface="Times New Roman" pitchFamily="18" charset="0"/>
              </a:rPr>
              <a:t> = 256 </a:t>
            </a:r>
            <a:r>
              <a:rPr lang="en-AU" dirty="0" err="1" smtClean="0">
                <a:cs typeface="Times New Roman" pitchFamily="18" charset="0"/>
              </a:rPr>
              <a:t>buah</a:t>
            </a:r>
            <a:endParaRPr lang="en-GB" dirty="0" smtClean="0"/>
          </a:p>
        </p:txBody>
      </p:sp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736F2F5-8DFA-4F07-89E4-1F61BAF3DC59}" type="slidenum">
              <a:rPr lang="en-GB" sz="1400" smtClean="0"/>
              <a:pPr eaLnBrk="1" hangingPunct="1"/>
              <a:t>7</a:t>
            </a:fld>
            <a:endParaRPr lang="en-GB" sz="1400" smtClean="0"/>
          </a:p>
        </p:txBody>
      </p:sp>
      <p:pic>
        <p:nvPicPr>
          <p:cNvPr id="38916" name="Picture 6" descr="https://encrypted-tbn2.gstatic.com/images?q=tbn:ANd9GcRqRkXZtLCqKxzSxKgSSRwobsSQR3dhJHo8WD_Ozfoo3qVS22y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0"/>
            <a:ext cx="3786187" cy="189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78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</a:t>
            </a:r>
            <a:endParaRPr lang="id-ID" dirty="0"/>
          </a:p>
        </p:txBody>
      </p:sp>
      <p:sp>
        <p:nvSpPr>
          <p:cNvPr id="40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57200" y="1357298"/>
            <a:ext cx="8229600" cy="5240054"/>
          </a:xfrm>
        </p:spPr>
        <p:txBody>
          <a:bodyPr>
            <a:noAutofit/>
          </a:bodyPr>
          <a:lstStyle/>
          <a:p>
            <a:pPr marL="0" indent="0" algn="just" eaLnBrk="1" hangingPunct="1">
              <a:buNone/>
            </a:pPr>
            <a:r>
              <a:rPr lang="en-US" sz="2000" dirty="0" smtClean="0">
                <a:cs typeface="Times New Roman" pitchFamily="18" charset="0"/>
              </a:rPr>
              <a:t>Kata-</a:t>
            </a:r>
            <a:r>
              <a:rPr lang="en-US" sz="2000" dirty="0" err="1" smtClean="0">
                <a:cs typeface="Times New Roman" pitchFamily="18" charset="0"/>
              </a:rPr>
              <a:t>sandi</a:t>
            </a:r>
            <a:r>
              <a:rPr lang="en-US" sz="2000" dirty="0" smtClean="0">
                <a:cs typeface="Times New Roman" pitchFamily="18" charset="0"/>
              </a:rPr>
              <a:t> (</a:t>
            </a:r>
            <a:r>
              <a:rPr lang="en-US" sz="2000" i="1" dirty="0" smtClean="0">
                <a:cs typeface="Times New Roman" pitchFamily="18" charset="0"/>
              </a:rPr>
              <a:t>password</a:t>
            </a:r>
            <a:r>
              <a:rPr lang="en-US" sz="2000" dirty="0" smtClean="0">
                <a:cs typeface="Times New Roman" pitchFamily="18" charset="0"/>
              </a:rPr>
              <a:t>) </a:t>
            </a:r>
            <a:r>
              <a:rPr lang="en-US" sz="2000" dirty="0" err="1" smtClean="0">
                <a:cs typeface="Times New Roman" pitchFamily="18" charset="0"/>
              </a:rPr>
              <a:t>sistem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komputer</a:t>
            </a:r>
            <a:r>
              <a:rPr lang="en-US" sz="2000" dirty="0" smtClean="0">
                <a:cs typeface="Times New Roman" pitchFamily="18" charset="0"/>
              </a:rPr>
              <a:t>  </a:t>
            </a:r>
            <a:r>
              <a:rPr lang="en-US" sz="2000" dirty="0" err="1" smtClean="0">
                <a:cs typeface="Times New Roman" pitchFamily="18" charset="0"/>
              </a:rPr>
              <a:t>panjangnya</a:t>
            </a:r>
            <a:r>
              <a:rPr lang="en-US" sz="2000" dirty="0" smtClean="0">
                <a:cs typeface="Times New Roman" pitchFamily="18" charset="0"/>
              </a:rPr>
              <a:t> 6 </a:t>
            </a:r>
            <a:r>
              <a:rPr lang="en-US" sz="2000" dirty="0" err="1" smtClean="0">
                <a:cs typeface="Times New Roman" pitchFamily="18" charset="0"/>
              </a:rPr>
              <a:t>sampai</a:t>
            </a:r>
            <a:r>
              <a:rPr lang="en-US" sz="2000" dirty="0" smtClean="0">
                <a:cs typeface="Times New Roman" pitchFamily="18" charset="0"/>
              </a:rPr>
              <a:t> 8 </a:t>
            </a:r>
            <a:r>
              <a:rPr lang="en-US" sz="2000" dirty="0" err="1" smtClean="0">
                <a:cs typeface="Times New Roman" pitchFamily="18" charset="0"/>
              </a:rPr>
              <a:t>karakter</a:t>
            </a:r>
            <a:r>
              <a:rPr lang="en-US" sz="2000" dirty="0" smtClean="0">
                <a:cs typeface="Times New Roman" pitchFamily="18" charset="0"/>
              </a:rPr>
              <a:t>. </a:t>
            </a:r>
            <a:r>
              <a:rPr lang="en-US" sz="2000" dirty="0" err="1" smtClean="0">
                <a:cs typeface="Times New Roman" pitchFamily="18" charset="0"/>
              </a:rPr>
              <a:t>Tiap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karakter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boleh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berupa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huruf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atau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angka</a:t>
            </a:r>
            <a:r>
              <a:rPr lang="en-US" sz="2000" dirty="0" smtClean="0">
                <a:cs typeface="Times New Roman" pitchFamily="18" charset="0"/>
              </a:rPr>
              <a:t>; </a:t>
            </a:r>
            <a:r>
              <a:rPr lang="en-US" sz="2000" dirty="0" err="1" smtClean="0">
                <a:cs typeface="Times New Roman" pitchFamily="18" charset="0"/>
              </a:rPr>
              <a:t>huruf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besar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dan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huruf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kecil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tidak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dibedakan</a:t>
            </a:r>
            <a:r>
              <a:rPr lang="en-US" sz="2000" dirty="0" smtClean="0">
                <a:cs typeface="Times New Roman" pitchFamily="18" charset="0"/>
              </a:rPr>
              <a:t>. </a:t>
            </a:r>
            <a:r>
              <a:rPr lang="en-US" sz="2000" dirty="0" err="1" smtClean="0">
                <a:cs typeface="Times New Roman" pitchFamily="18" charset="0"/>
              </a:rPr>
              <a:t>Berapa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banyak</a:t>
            </a:r>
            <a:r>
              <a:rPr lang="en-US" sz="2000" dirty="0" smtClean="0">
                <a:cs typeface="Times New Roman" pitchFamily="18" charset="0"/>
              </a:rPr>
              <a:t> kata-</a:t>
            </a:r>
            <a:r>
              <a:rPr lang="en-US" sz="2000" dirty="0" err="1" smtClean="0">
                <a:cs typeface="Times New Roman" pitchFamily="18" charset="0"/>
              </a:rPr>
              <a:t>sandi</a:t>
            </a:r>
            <a:r>
              <a:rPr lang="en-US" sz="2000" dirty="0" smtClean="0">
                <a:cs typeface="Times New Roman" pitchFamily="18" charset="0"/>
              </a:rPr>
              <a:t>  yang </a:t>
            </a:r>
            <a:r>
              <a:rPr lang="en-US" sz="2000" dirty="0" err="1" smtClean="0">
                <a:cs typeface="Times New Roman" pitchFamily="18" charset="0"/>
              </a:rPr>
              <a:t>dapat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dibuat</a:t>
            </a:r>
            <a:r>
              <a:rPr lang="en-US" sz="2000" dirty="0" smtClean="0">
                <a:cs typeface="Times New Roman" pitchFamily="18" charset="0"/>
              </a:rPr>
              <a:t>?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u="sng" dirty="0" err="1" smtClean="0">
                <a:cs typeface="Times New Roman" pitchFamily="18" charset="0"/>
              </a:rPr>
              <a:t>Penyelesaian</a:t>
            </a:r>
            <a:r>
              <a:rPr lang="en-US" sz="2000" dirty="0" smtClean="0">
                <a:cs typeface="Times New Roman" pitchFamily="18" charset="0"/>
              </a:rPr>
              <a:t>: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sz="2000" dirty="0" smtClean="0">
                <a:cs typeface="Times New Roman" pitchFamily="18" charset="0"/>
              </a:rPr>
              <a:t>	</a:t>
            </a:r>
            <a:r>
              <a:rPr lang="en-US" sz="2000" dirty="0" err="1" smtClean="0">
                <a:cs typeface="Times New Roman" pitchFamily="18" charset="0"/>
              </a:rPr>
              <a:t>Jumlah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karakter</a:t>
            </a:r>
            <a:r>
              <a:rPr lang="en-US" sz="2000" dirty="0" smtClean="0">
                <a:cs typeface="Times New Roman" pitchFamily="18" charset="0"/>
              </a:rPr>
              <a:t> password = 26 (A-Z) + 10 (0-9) = 36 </a:t>
            </a:r>
            <a:r>
              <a:rPr lang="en-US" sz="2000" dirty="0" err="1" smtClean="0">
                <a:cs typeface="Times New Roman" pitchFamily="18" charset="0"/>
              </a:rPr>
              <a:t>karakter</a:t>
            </a:r>
            <a:r>
              <a:rPr lang="en-US" sz="2000" dirty="0" smtClean="0">
                <a:cs typeface="Times New Roman" pitchFamily="18" charset="0"/>
              </a:rPr>
              <a:t>.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sz="2000" dirty="0" smtClean="0">
                <a:cs typeface="Times New Roman" pitchFamily="18" charset="0"/>
              </a:rPr>
              <a:t> 	</a:t>
            </a:r>
            <a:r>
              <a:rPr lang="en-US" sz="2000" dirty="0" err="1" smtClean="0">
                <a:cs typeface="Times New Roman" pitchFamily="18" charset="0"/>
              </a:rPr>
              <a:t>Jumlah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kemungkinan</a:t>
            </a:r>
            <a:r>
              <a:rPr lang="en-US" sz="2000" dirty="0" smtClean="0">
                <a:cs typeface="Times New Roman" pitchFamily="18" charset="0"/>
              </a:rPr>
              <a:t> kata-</a:t>
            </a:r>
            <a:r>
              <a:rPr lang="en-US" sz="2000" dirty="0" err="1" smtClean="0">
                <a:cs typeface="Times New Roman" pitchFamily="18" charset="0"/>
              </a:rPr>
              <a:t>sandi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dengan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panjang</a:t>
            </a:r>
            <a:r>
              <a:rPr lang="en-US" sz="2000" dirty="0" smtClean="0">
                <a:cs typeface="Times New Roman" pitchFamily="18" charset="0"/>
              </a:rPr>
              <a:t> 6 </a:t>
            </a:r>
            <a:r>
              <a:rPr lang="en-US" sz="2000" dirty="0" err="1" smtClean="0">
                <a:cs typeface="Times New Roman" pitchFamily="18" charset="0"/>
              </a:rPr>
              <a:t>karakter</a:t>
            </a:r>
            <a:r>
              <a:rPr lang="en-US" sz="2000" dirty="0" smtClean="0">
                <a:cs typeface="Times New Roman" pitchFamily="18" charset="0"/>
              </a:rPr>
              <a:t>:</a:t>
            </a:r>
            <a:endParaRPr lang="id-ID" sz="2000" dirty="0" smtClean="0">
              <a:cs typeface="Times New Roman" pitchFamily="18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sz="2000" dirty="0" smtClean="0">
                <a:cs typeface="Times New Roman" pitchFamily="18" charset="0"/>
              </a:rPr>
              <a:t> 	(36)(36)(36)(36)(36)(36) = 36</a:t>
            </a:r>
            <a:r>
              <a:rPr lang="en-US" sz="2000" baseline="30000" dirty="0" smtClean="0">
                <a:cs typeface="Times New Roman" pitchFamily="18" charset="0"/>
              </a:rPr>
              <a:t>6 </a:t>
            </a:r>
            <a:r>
              <a:rPr lang="en-US" sz="2000" dirty="0" smtClean="0">
                <a:cs typeface="Times New Roman" pitchFamily="18" charset="0"/>
              </a:rPr>
              <a:t> = 2.176.782.336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sz="2000" dirty="0" smtClean="0">
                <a:cs typeface="Times New Roman" pitchFamily="18" charset="0"/>
              </a:rPr>
              <a:t> 	</a:t>
            </a:r>
            <a:r>
              <a:rPr lang="en-US" sz="2000" dirty="0" err="1" smtClean="0">
                <a:cs typeface="Times New Roman" pitchFamily="18" charset="0"/>
              </a:rPr>
              <a:t>Jumlah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kemungkinan</a:t>
            </a:r>
            <a:r>
              <a:rPr lang="en-US" sz="2000" dirty="0" smtClean="0">
                <a:cs typeface="Times New Roman" pitchFamily="18" charset="0"/>
              </a:rPr>
              <a:t> kata-</a:t>
            </a:r>
            <a:r>
              <a:rPr lang="en-US" sz="2000" dirty="0" err="1" smtClean="0">
                <a:cs typeface="Times New Roman" pitchFamily="18" charset="0"/>
              </a:rPr>
              <a:t>sandi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dengan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panjang</a:t>
            </a:r>
            <a:r>
              <a:rPr lang="en-US" sz="2000" dirty="0" smtClean="0">
                <a:cs typeface="Times New Roman" pitchFamily="18" charset="0"/>
              </a:rPr>
              <a:t> 7 </a:t>
            </a:r>
            <a:r>
              <a:rPr lang="en-US" sz="2000" dirty="0" err="1" smtClean="0">
                <a:cs typeface="Times New Roman" pitchFamily="18" charset="0"/>
              </a:rPr>
              <a:t>karakter</a:t>
            </a:r>
            <a:r>
              <a:rPr lang="en-US" sz="2000" dirty="0" smtClean="0">
                <a:cs typeface="Times New Roman" pitchFamily="18" charset="0"/>
              </a:rPr>
              <a:t>:</a:t>
            </a:r>
            <a:endParaRPr lang="id-ID" sz="2000" dirty="0" smtClean="0">
              <a:cs typeface="Times New Roman" pitchFamily="18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sz="2000" dirty="0" smtClean="0">
                <a:cs typeface="Times New Roman" pitchFamily="18" charset="0"/>
              </a:rPr>
              <a:t> 	(36)(36)(36)(36)(36)(36)(36) = 36</a:t>
            </a:r>
            <a:r>
              <a:rPr lang="en-US" sz="2000" baseline="30000" dirty="0" smtClean="0">
                <a:cs typeface="Times New Roman" pitchFamily="18" charset="0"/>
              </a:rPr>
              <a:t>7  </a:t>
            </a:r>
            <a:r>
              <a:rPr lang="en-US" sz="2000" dirty="0" smtClean="0">
                <a:cs typeface="Times New Roman" pitchFamily="18" charset="0"/>
              </a:rPr>
              <a:t>= 78.364.164.096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>
                <a:cs typeface="Times New Roman" pitchFamily="18" charset="0"/>
              </a:rPr>
              <a:t> 	</a:t>
            </a:r>
            <a:r>
              <a:rPr lang="id-ID" sz="2000" dirty="0" smtClean="0">
                <a:cs typeface="Times New Roman" pitchFamily="18" charset="0"/>
              </a:rPr>
              <a:t>K</a:t>
            </a:r>
            <a:r>
              <a:rPr lang="en-US" sz="2000" dirty="0" err="1" smtClean="0">
                <a:cs typeface="Times New Roman" pitchFamily="18" charset="0"/>
              </a:rPr>
              <a:t>umlah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kemungkinan</a:t>
            </a:r>
            <a:r>
              <a:rPr lang="en-US" sz="2000" dirty="0" smtClean="0">
                <a:cs typeface="Times New Roman" pitchFamily="18" charset="0"/>
              </a:rPr>
              <a:t> kata-</a:t>
            </a:r>
            <a:r>
              <a:rPr lang="en-US" sz="2000" dirty="0" err="1" smtClean="0">
                <a:cs typeface="Times New Roman" pitchFamily="18" charset="0"/>
              </a:rPr>
              <a:t>sandi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dengan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panjang</a:t>
            </a:r>
            <a:r>
              <a:rPr lang="en-US" sz="2000" dirty="0" smtClean="0">
                <a:cs typeface="Times New Roman" pitchFamily="18" charset="0"/>
              </a:rPr>
              <a:t> 8 </a:t>
            </a:r>
            <a:r>
              <a:rPr lang="en-US" sz="2000" dirty="0" err="1" smtClean="0">
                <a:cs typeface="Times New Roman" pitchFamily="18" charset="0"/>
              </a:rPr>
              <a:t>karakter</a:t>
            </a:r>
            <a:r>
              <a:rPr lang="en-US" sz="2000" dirty="0" smtClean="0">
                <a:cs typeface="Times New Roman" pitchFamily="18" charset="0"/>
              </a:rPr>
              <a:t>: 	(36)(36)(36)(36)(36)(36)(36)(36) = 36</a:t>
            </a:r>
            <a:r>
              <a:rPr lang="en-US" sz="2000" baseline="30000" dirty="0" smtClean="0">
                <a:cs typeface="Times New Roman" pitchFamily="18" charset="0"/>
              </a:rPr>
              <a:t>8 </a:t>
            </a:r>
            <a:r>
              <a:rPr lang="en-US" sz="2000" dirty="0" smtClean="0">
                <a:cs typeface="Times New Roman" pitchFamily="18" charset="0"/>
              </a:rPr>
              <a:t>= 2.821.109.907.456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>
                <a:cs typeface="Times New Roman" pitchFamily="18" charset="0"/>
              </a:rPr>
              <a:t> 	</a:t>
            </a:r>
            <a:r>
              <a:rPr lang="en-US" sz="2000" dirty="0" err="1" smtClean="0">
                <a:cs typeface="Times New Roman" pitchFamily="18" charset="0"/>
              </a:rPr>
              <a:t>Jumlah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seluruh</a:t>
            </a:r>
            <a:r>
              <a:rPr lang="en-US" sz="2000" dirty="0" smtClean="0">
                <a:cs typeface="Times New Roman" pitchFamily="18" charset="0"/>
              </a:rPr>
              <a:t> kata-</a:t>
            </a:r>
            <a:r>
              <a:rPr lang="en-US" sz="2000" dirty="0" err="1" smtClean="0">
                <a:cs typeface="Times New Roman" pitchFamily="18" charset="0"/>
              </a:rPr>
              <a:t>sandi</a:t>
            </a:r>
            <a:r>
              <a:rPr lang="en-US" sz="2000" dirty="0" smtClean="0">
                <a:cs typeface="Times New Roman" pitchFamily="18" charset="0"/>
              </a:rPr>
              <a:t>  (</a:t>
            </a:r>
            <a:r>
              <a:rPr lang="en-US" sz="2000" dirty="0" err="1" smtClean="0">
                <a:cs typeface="Times New Roman" pitchFamily="18" charset="0"/>
              </a:rPr>
              <a:t>kaidah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penjumlahan</a:t>
            </a:r>
            <a:r>
              <a:rPr lang="en-US" sz="2000" dirty="0" smtClean="0">
                <a:cs typeface="Times New Roman" pitchFamily="18" charset="0"/>
              </a:rPr>
              <a:t>) </a:t>
            </a:r>
            <a:r>
              <a:rPr lang="en-US" sz="2000" dirty="0" err="1" smtClean="0">
                <a:cs typeface="Times New Roman" pitchFamily="18" charset="0"/>
              </a:rPr>
              <a:t>adalah</a:t>
            </a:r>
            <a:r>
              <a:rPr lang="en-US" sz="2000" dirty="0" smtClean="0">
                <a:cs typeface="Times New Roman" pitchFamily="18" charset="0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>
                <a:cs typeface="Times New Roman" pitchFamily="18" charset="0"/>
              </a:rPr>
              <a:t> 		2.176.782.336 + 78.364.164.096 +  2.821.109.907.456 = 		2.901.650.833.888 </a:t>
            </a:r>
            <a:r>
              <a:rPr lang="en-US" sz="2000" dirty="0" err="1" smtClean="0">
                <a:cs typeface="Times New Roman" pitchFamily="18" charset="0"/>
              </a:rPr>
              <a:t>buah</a:t>
            </a:r>
            <a:r>
              <a:rPr lang="en-US" sz="2000" dirty="0" smtClean="0">
                <a:cs typeface="Times New Roman" pitchFamily="18" charset="0"/>
              </a:rPr>
              <a:t>.</a:t>
            </a:r>
            <a:r>
              <a:rPr lang="en-GB" sz="2000" dirty="0" smtClean="0"/>
              <a:t> </a:t>
            </a:r>
          </a:p>
        </p:txBody>
      </p:sp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87DCEED-9B77-4B8F-9D01-1854EB69A01E}" type="slidenum">
              <a:rPr lang="en-GB" sz="1400" smtClean="0"/>
              <a:pPr eaLnBrk="1" hangingPunct="1"/>
              <a:t>8</a:t>
            </a:fld>
            <a:endParaRPr lang="en-GB" sz="1400" smtClean="0"/>
          </a:p>
        </p:txBody>
      </p:sp>
      <p:pic>
        <p:nvPicPr>
          <p:cNvPr id="30722" name="Picture 2" descr="Hasil gambar untuk passwo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0"/>
            <a:ext cx="1187624" cy="118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60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dirty="0" smtClean="0"/>
              <a:t>Latihan</a:t>
            </a:r>
            <a:endParaRPr lang="en-US" dirty="0" smtClean="0"/>
          </a:p>
        </p:txBody>
      </p:sp>
      <p:sp>
        <p:nvSpPr>
          <p:cNvPr id="4198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eaLnBrk="1" hangingPunct="1">
              <a:lnSpc>
                <a:spcPct val="90000"/>
              </a:lnSpc>
              <a:buAutoNum type="arabicPeriod"/>
            </a:pPr>
            <a:r>
              <a:rPr lang="en-GB" sz="2400" dirty="0" err="1" smtClean="0"/>
              <a:t>Dalam</a:t>
            </a:r>
            <a:r>
              <a:rPr lang="en-GB" sz="2400" dirty="0" smtClean="0"/>
              <a:t> </a:t>
            </a:r>
            <a:r>
              <a:rPr lang="en-GB" sz="2400" dirty="0" err="1" smtClean="0"/>
              <a:t>sebuah</a:t>
            </a:r>
            <a:r>
              <a:rPr lang="en-GB" sz="2400" dirty="0" smtClean="0"/>
              <a:t> </a:t>
            </a:r>
            <a:r>
              <a:rPr lang="en-GB" sz="2400" dirty="0" err="1" smtClean="0"/>
              <a:t>kartu</a:t>
            </a:r>
            <a:r>
              <a:rPr lang="en-GB" sz="2400" dirty="0" smtClean="0"/>
              <a:t> bridge, </a:t>
            </a:r>
            <a:r>
              <a:rPr lang="en-GB" sz="2400" dirty="0" err="1" smtClean="0"/>
              <a:t>berapa</a:t>
            </a:r>
            <a:r>
              <a:rPr lang="en-GB" sz="2400" dirty="0" smtClean="0"/>
              <a:t> </a:t>
            </a:r>
            <a:r>
              <a:rPr lang="en-GB" sz="2400" dirty="0" err="1" smtClean="0"/>
              <a:t>macam</a:t>
            </a:r>
            <a:r>
              <a:rPr lang="en-GB" sz="2400" dirty="0" smtClean="0"/>
              <a:t> </a:t>
            </a:r>
            <a:r>
              <a:rPr lang="en-GB" sz="2400" dirty="0" err="1" smtClean="0"/>
              <a:t>cara</a:t>
            </a:r>
            <a:r>
              <a:rPr lang="en-GB" sz="2400" dirty="0" smtClean="0"/>
              <a:t> </a:t>
            </a:r>
            <a:r>
              <a:rPr lang="en-GB" sz="2400" dirty="0" err="1" smtClean="0"/>
              <a:t>untuk</a:t>
            </a:r>
            <a:r>
              <a:rPr lang="en-GB" sz="2400" dirty="0" smtClean="0"/>
              <a:t> </a:t>
            </a:r>
            <a:r>
              <a:rPr lang="en-GB" sz="2400" dirty="0" err="1" smtClean="0"/>
              <a:t>mengambil</a:t>
            </a:r>
            <a:r>
              <a:rPr lang="en-GB" sz="2400" dirty="0" smtClean="0"/>
              <a:t> :</a:t>
            </a:r>
          </a:p>
          <a:p>
            <a:pPr marL="457200" indent="-457200" eaLnBrk="1" hangingPunct="1">
              <a:lnSpc>
                <a:spcPct val="90000"/>
              </a:lnSpc>
              <a:buAutoNum type="alphaLcPeriod"/>
            </a:pPr>
            <a:r>
              <a:rPr lang="en-GB" sz="2400" dirty="0" err="1" smtClean="0"/>
              <a:t>Sebuah</a:t>
            </a:r>
            <a:r>
              <a:rPr lang="en-GB" sz="2400" dirty="0" smtClean="0"/>
              <a:t> </a:t>
            </a:r>
            <a:r>
              <a:rPr lang="en-GB" sz="2400" dirty="0" err="1" smtClean="0"/>
              <a:t>kartu</a:t>
            </a:r>
            <a:r>
              <a:rPr lang="en-GB" sz="2400" dirty="0" smtClean="0"/>
              <a:t> </a:t>
            </a:r>
            <a:r>
              <a:rPr lang="en-GB" sz="2400" dirty="0" err="1" smtClean="0"/>
              <a:t>jantung</a:t>
            </a:r>
            <a:r>
              <a:rPr lang="en-GB" sz="2400" dirty="0" smtClean="0"/>
              <a:t> (heart) </a:t>
            </a:r>
            <a:r>
              <a:rPr lang="en-GB" sz="2400" dirty="0" err="1" smtClean="0"/>
              <a:t>atau</a:t>
            </a:r>
            <a:r>
              <a:rPr lang="en-GB" sz="2400" smtClean="0"/>
              <a:t> sebuah</a:t>
            </a:r>
            <a:r>
              <a:rPr lang="en-GB" sz="2400" dirty="0" smtClean="0"/>
              <a:t> </a:t>
            </a:r>
            <a:r>
              <a:rPr lang="en-GB" sz="2400" dirty="0" err="1" smtClean="0"/>
              <a:t>daun</a:t>
            </a:r>
            <a:r>
              <a:rPr lang="en-GB" sz="2400" dirty="0" smtClean="0"/>
              <a:t> (spade)?</a:t>
            </a:r>
          </a:p>
          <a:p>
            <a:pPr marL="457200" indent="-457200" eaLnBrk="1" hangingPunct="1">
              <a:lnSpc>
                <a:spcPct val="90000"/>
              </a:lnSpc>
              <a:buAutoNum type="alphaLcPeriod"/>
            </a:pPr>
            <a:r>
              <a:rPr lang="en-GB" sz="2400" dirty="0" err="1" smtClean="0"/>
              <a:t>Sebuah</a:t>
            </a:r>
            <a:r>
              <a:rPr lang="en-GB" sz="2400" dirty="0" smtClean="0"/>
              <a:t> </a:t>
            </a:r>
            <a:r>
              <a:rPr lang="en-GB" sz="2400" dirty="0" err="1" smtClean="0"/>
              <a:t>jantung</a:t>
            </a:r>
            <a:r>
              <a:rPr lang="en-GB" sz="2400" dirty="0" smtClean="0"/>
              <a:t> </a:t>
            </a:r>
            <a:r>
              <a:rPr lang="en-GB" sz="2400" dirty="0" err="1" smtClean="0"/>
              <a:t>atau</a:t>
            </a:r>
            <a:r>
              <a:rPr lang="en-GB" sz="2400" dirty="0" smtClean="0"/>
              <a:t> </a:t>
            </a:r>
            <a:r>
              <a:rPr lang="en-GB" sz="2400" dirty="0" err="1" smtClean="0"/>
              <a:t>kartu</a:t>
            </a:r>
            <a:r>
              <a:rPr lang="en-GB" sz="2400" dirty="0" smtClean="0"/>
              <a:t> AS?</a:t>
            </a:r>
          </a:p>
          <a:p>
            <a:pPr marL="457200" indent="-457200" eaLnBrk="1" hangingPunct="1">
              <a:lnSpc>
                <a:spcPct val="90000"/>
              </a:lnSpc>
              <a:buAutoNum type="alphaLcPeriod"/>
            </a:pPr>
            <a:r>
              <a:rPr lang="en-GB" sz="2400" dirty="0" err="1" smtClean="0"/>
              <a:t>Sebuah</a:t>
            </a:r>
            <a:r>
              <a:rPr lang="en-GB" sz="2400" dirty="0" smtClean="0"/>
              <a:t> AS </a:t>
            </a:r>
            <a:r>
              <a:rPr lang="en-GB" sz="2400" dirty="0" err="1" smtClean="0"/>
              <a:t>atau</a:t>
            </a:r>
            <a:r>
              <a:rPr lang="en-GB" sz="2400" dirty="0" smtClean="0"/>
              <a:t> </a:t>
            </a:r>
            <a:r>
              <a:rPr lang="en-GB" sz="2400" dirty="0" err="1" smtClean="0"/>
              <a:t>sebuah</a:t>
            </a:r>
            <a:r>
              <a:rPr lang="en-GB" sz="2400" dirty="0" smtClean="0"/>
              <a:t> King?</a:t>
            </a:r>
          </a:p>
          <a:p>
            <a:pPr marL="457200" indent="-457200" eaLnBrk="1" hangingPunct="1">
              <a:lnSpc>
                <a:spcPct val="90000"/>
              </a:lnSpc>
              <a:buAutoNum type="alphaLcPeriod"/>
            </a:pPr>
            <a:r>
              <a:rPr lang="en-GB" sz="2400" dirty="0" err="1" smtClean="0"/>
              <a:t>Sebuah</a:t>
            </a:r>
            <a:r>
              <a:rPr lang="en-GB" sz="2400" dirty="0" smtClean="0"/>
              <a:t> </a:t>
            </a:r>
            <a:r>
              <a:rPr lang="en-GB" sz="2400" dirty="0" err="1" smtClean="0"/>
              <a:t>Kartu</a:t>
            </a:r>
            <a:r>
              <a:rPr lang="en-GB" sz="2400" dirty="0" smtClean="0"/>
              <a:t> </a:t>
            </a:r>
            <a:r>
              <a:rPr lang="en-GB" sz="2400" dirty="0" err="1" smtClean="0"/>
              <a:t>bernomor</a:t>
            </a:r>
            <a:r>
              <a:rPr lang="en-GB" sz="2400" dirty="0" smtClean="0"/>
              <a:t> 2 </a:t>
            </a:r>
            <a:r>
              <a:rPr lang="en-GB" sz="2400" dirty="0" err="1" smtClean="0"/>
              <a:t>hingga</a:t>
            </a:r>
            <a:r>
              <a:rPr lang="en-GB" sz="2400" dirty="0" smtClean="0"/>
              <a:t> 10?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GB" sz="2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GB" sz="2400" dirty="0" smtClean="0"/>
              <a:t>2. </a:t>
            </a:r>
            <a:r>
              <a:rPr lang="en-GB" sz="2400" dirty="0" err="1" smtClean="0"/>
              <a:t>Dua</a:t>
            </a:r>
            <a:r>
              <a:rPr lang="en-GB" sz="2400" dirty="0" smtClean="0"/>
              <a:t> </a:t>
            </a:r>
            <a:r>
              <a:rPr lang="en-GB" sz="2400" dirty="0" err="1" smtClean="0"/>
              <a:t>buah</a:t>
            </a:r>
            <a:r>
              <a:rPr lang="en-GB" sz="2400" dirty="0" smtClean="0"/>
              <a:t> </a:t>
            </a:r>
            <a:r>
              <a:rPr lang="en-GB" sz="2400" dirty="0" err="1" smtClean="0"/>
              <a:t>dadu</a:t>
            </a:r>
            <a:r>
              <a:rPr lang="en-GB" sz="2400" dirty="0" smtClean="0"/>
              <a:t> </a:t>
            </a:r>
            <a:r>
              <a:rPr lang="en-GB" sz="2400" dirty="0" err="1" smtClean="0"/>
              <a:t>berbeda</a:t>
            </a:r>
            <a:r>
              <a:rPr lang="en-GB" sz="2400" dirty="0" smtClean="0"/>
              <a:t> </a:t>
            </a:r>
            <a:r>
              <a:rPr lang="en-GB" sz="2400" dirty="0" err="1" smtClean="0"/>
              <a:t>warna</a:t>
            </a:r>
            <a:r>
              <a:rPr lang="en-GB" sz="2400" dirty="0" smtClean="0"/>
              <a:t> (</a:t>
            </a:r>
            <a:r>
              <a:rPr lang="en-GB" sz="2400" dirty="0" err="1" smtClean="0"/>
              <a:t>merah</a:t>
            </a:r>
            <a:r>
              <a:rPr lang="en-GB" sz="2400" dirty="0" smtClean="0"/>
              <a:t> </a:t>
            </a:r>
            <a:r>
              <a:rPr lang="en-GB" sz="2400" dirty="0" err="1" smtClean="0"/>
              <a:t>dan</a:t>
            </a:r>
            <a:r>
              <a:rPr lang="en-GB" sz="2400" dirty="0" smtClean="0"/>
              <a:t> </a:t>
            </a:r>
            <a:r>
              <a:rPr lang="en-GB" sz="2400" dirty="0" err="1" smtClean="0"/>
              <a:t>putih</a:t>
            </a:r>
            <a:r>
              <a:rPr lang="en-GB" sz="2400" dirty="0" smtClean="0"/>
              <a:t>) </a:t>
            </a:r>
            <a:r>
              <a:rPr lang="en-GB" sz="2400" dirty="0" err="1" smtClean="0"/>
              <a:t>dilontarkan</a:t>
            </a:r>
            <a:r>
              <a:rPr lang="en-GB" sz="2400" dirty="0" smtClean="0"/>
              <a:t> </a:t>
            </a:r>
            <a:r>
              <a:rPr lang="en-GB" sz="2400" dirty="0" err="1" smtClean="0"/>
              <a:t>secara</a:t>
            </a:r>
            <a:r>
              <a:rPr lang="en-GB" sz="2400" dirty="0" smtClean="0"/>
              <a:t> </a:t>
            </a:r>
            <a:r>
              <a:rPr lang="en-GB" sz="2400" dirty="0" err="1" smtClean="0"/>
              <a:t>bersama-sama</a:t>
            </a:r>
            <a:r>
              <a:rPr lang="en-GB" sz="2400" dirty="0" smtClean="0"/>
              <a:t>. Ada </a:t>
            </a:r>
            <a:r>
              <a:rPr lang="en-GB" sz="2400" dirty="0" err="1" smtClean="0"/>
              <a:t>berapa</a:t>
            </a:r>
            <a:r>
              <a:rPr lang="en-GB" sz="2400" dirty="0" smtClean="0"/>
              <a:t> </a:t>
            </a:r>
            <a:r>
              <a:rPr lang="en-GB" sz="2400" dirty="0" err="1" smtClean="0"/>
              <a:t>cara</a:t>
            </a:r>
            <a:r>
              <a:rPr lang="en-GB" sz="2400" dirty="0" smtClean="0"/>
              <a:t> </a:t>
            </a:r>
            <a:r>
              <a:rPr lang="en-GB" sz="2400" dirty="0" err="1" smtClean="0"/>
              <a:t>untuk</a:t>
            </a:r>
            <a:r>
              <a:rPr lang="en-GB" sz="2400" dirty="0" smtClean="0"/>
              <a:t> </a:t>
            </a:r>
            <a:r>
              <a:rPr lang="en-GB" sz="2400" dirty="0" err="1" smtClean="0"/>
              <a:t>mendapatkan</a:t>
            </a:r>
            <a:r>
              <a:rPr lang="en-GB" sz="2400" dirty="0" smtClean="0"/>
              <a:t> </a:t>
            </a:r>
            <a:r>
              <a:rPr lang="en-GB" sz="2400" dirty="0" err="1" smtClean="0"/>
              <a:t>jumlah</a:t>
            </a:r>
            <a:r>
              <a:rPr lang="en-GB" sz="2400" dirty="0" smtClean="0"/>
              <a:t> </a:t>
            </a:r>
            <a:r>
              <a:rPr lang="en-GB" sz="2400" dirty="0" err="1" smtClean="0"/>
              <a:t>angka</a:t>
            </a:r>
            <a:r>
              <a:rPr lang="en-GB" sz="2400" dirty="0" smtClean="0"/>
              <a:t> 4 </a:t>
            </a:r>
            <a:r>
              <a:rPr lang="en-GB" sz="2400" dirty="0" err="1" smtClean="0"/>
              <a:t>atau</a:t>
            </a:r>
            <a:r>
              <a:rPr lang="en-GB" sz="2400" dirty="0" smtClean="0"/>
              <a:t> 8?</a:t>
            </a:r>
          </a:p>
        </p:txBody>
      </p:sp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3481858E-B110-4125-BF7D-7D9A097D3023}" type="slidenum">
              <a:rPr lang="en-GB" sz="1400" smtClean="0"/>
              <a:pPr eaLnBrk="1" hangingPunct="1"/>
              <a:t>9</a:t>
            </a:fld>
            <a:endParaRPr lang="en-GB" sz="1400" smtClean="0"/>
          </a:p>
        </p:txBody>
      </p:sp>
    </p:spTree>
    <p:extLst>
      <p:ext uri="{BB962C8B-B14F-4D97-AF65-F5344CB8AC3E}">
        <p14:creationId xmlns:p14="http://schemas.microsoft.com/office/powerpoint/2010/main" val="162053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904</Words>
  <Application>Microsoft Office PowerPoint</Application>
  <PresentationFormat>On-screen Show (4:3)</PresentationFormat>
  <Paragraphs>194</Paragraphs>
  <Slides>29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Office Theme</vt:lpstr>
      <vt:lpstr>Document</vt:lpstr>
      <vt:lpstr>KOMBINATORIAL</vt:lpstr>
      <vt:lpstr>Pendahuluan</vt:lpstr>
      <vt:lpstr>Definisi</vt:lpstr>
      <vt:lpstr>Kaidah Dasar Menghitung</vt:lpstr>
      <vt:lpstr>Contoh</vt:lpstr>
      <vt:lpstr>Perluasan Kaidah Dasar Menghitung</vt:lpstr>
      <vt:lpstr>Contoh</vt:lpstr>
      <vt:lpstr>Contoh</vt:lpstr>
      <vt:lpstr>Latihan</vt:lpstr>
      <vt:lpstr>Jawab </vt:lpstr>
      <vt:lpstr>Lanjutan jawaban</vt:lpstr>
      <vt:lpstr>Latihan lagi</vt:lpstr>
      <vt:lpstr>Jawab</vt:lpstr>
      <vt:lpstr>PowerPoint Presentation</vt:lpstr>
      <vt:lpstr>Permutasi</vt:lpstr>
      <vt:lpstr>PowerPoint Presentation</vt:lpstr>
      <vt:lpstr>Definisi</vt:lpstr>
      <vt:lpstr>Contoh</vt:lpstr>
      <vt:lpstr>Permutasi r dari n elemen</vt:lpstr>
      <vt:lpstr>Latihan</vt:lpstr>
      <vt:lpstr>Jawab </vt:lpstr>
      <vt:lpstr>Kombinasi</vt:lpstr>
      <vt:lpstr>Interpretasi Kombinasi</vt:lpstr>
      <vt:lpstr>PowerPoint Presentation</vt:lpstr>
      <vt:lpstr>Contoh</vt:lpstr>
      <vt:lpstr>Penyelesaian</vt:lpstr>
      <vt:lpstr>Latihan</vt:lpstr>
      <vt:lpstr>Referensi</vt:lpstr>
      <vt:lpstr>Terima Kasih see u next week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UserUPN</dc:creator>
  <cp:lastModifiedBy>rifkiindra</cp:lastModifiedBy>
  <cp:revision>56</cp:revision>
  <dcterms:created xsi:type="dcterms:W3CDTF">2014-01-31T01:13:01Z</dcterms:created>
  <dcterms:modified xsi:type="dcterms:W3CDTF">2016-11-21T06:11:38Z</dcterms:modified>
</cp:coreProperties>
</file>