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5" r:id="rId11"/>
    <p:sldId id="457" r:id="rId12"/>
    <p:sldId id="458" r:id="rId13"/>
    <p:sldId id="459" r:id="rId14"/>
    <p:sldId id="460" r:id="rId15"/>
    <p:sldId id="417" r:id="rId16"/>
    <p:sldId id="418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27" r:id="rId27"/>
    <p:sldId id="428" r:id="rId28"/>
    <p:sldId id="429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1" r:id="rId39"/>
    <p:sldId id="487" r:id="rId40"/>
    <p:sldId id="484" r:id="rId41"/>
    <p:sldId id="485" r:id="rId42"/>
    <p:sldId id="486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50" r:id="rId52"/>
    <p:sldId id="451" r:id="rId53"/>
    <p:sldId id="452" r:id="rId54"/>
    <p:sldId id="453" r:id="rId55"/>
    <p:sldId id="454" r:id="rId56"/>
    <p:sldId id="405" r:id="rId5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C14A-3BFE-4724-9E1A-80C8AD666780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2823-0EF8-4118-8A4B-701E38EA0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AD0C6-AEF2-45BF-A766-1FAF6E26367A}" type="slidenum">
              <a:rPr lang="en-GB"/>
              <a:pPr/>
              <a:t>2</a:t>
            </a:fld>
            <a:endParaRPr lang="en-GB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78398C-500D-41E1-A294-47D361042280}" type="slidenum">
              <a:rPr lang="en-GB"/>
              <a:pPr/>
              <a:t>15</a:t>
            </a:fld>
            <a:endParaRPr lang="en-GB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81A94-9DC7-4850-ADD4-8EEED3CB1900}" type="slidenum">
              <a:rPr lang="en-GB"/>
              <a:pPr/>
              <a:t>16</a:t>
            </a:fld>
            <a:endParaRPr lang="en-GB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08CA05-03E1-4A1F-A5DF-401BCB6F2DAC}" type="slidenum">
              <a:rPr lang="en-GB"/>
              <a:pPr/>
              <a:t>26</a:t>
            </a:fld>
            <a:endParaRPr lang="en-GB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2FBFC-B3F9-4913-A859-99A6B0B24E8D}" type="slidenum">
              <a:rPr lang="en-GB"/>
              <a:pPr/>
              <a:t>27</a:t>
            </a:fld>
            <a:endParaRPr lang="en-GB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776F12-FE25-4B5C-8A28-1022FFB69B3F}" type="slidenum">
              <a:rPr lang="en-GB"/>
              <a:pPr/>
              <a:t>28</a:t>
            </a:fld>
            <a:endParaRPr lang="en-GB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FF2093-085A-4BA2-9C33-CCBC472B9B58}" type="slidenum">
              <a:rPr lang="en-GB"/>
              <a:pPr/>
              <a:t>31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827CD-AAF7-4141-AD1F-173848721B13}" type="slidenum">
              <a:rPr lang="en-GB"/>
              <a:pPr/>
              <a:t>37</a:t>
            </a:fld>
            <a:endParaRPr lang="en-GB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0D38D-80F3-48AA-810C-2451BE46BBD3}" type="slidenum">
              <a:rPr lang="en-GB"/>
              <a:pPr/>
              <a:t>38</a:t>
            </a:fld>
            <a:endParaRPr lang="en-GB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F285A-C06B-4812-9C40-F1A71DE23809}" type="slidenum">
              <a:rPr lang="en-GB"/>
              <a:pPr/>
              <a:t>3</a:t>
            </a:fld>
            <a:endParaRPr lang="en-GB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E13CE-0A19-4816-9A65-B327173E74C1}" type="slidenum">
              <a:rPr lang="en-GB"/>
              <a:pPr/>
              <a:t>4</a:t>
            </a:fld>
            <a:endParaRPr lang="en-GB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2AE99C-B850-4D4D-B9DE-F58FB90E1215}" type="slidenum">
              <a:rPr lang="en-GB"/>
              <a:pPr/>
              <a:t>5</a:t>
            </a:fld>
            <a:endParaRPr lang="en-GB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358370-1842-4B5E-8C4B-AEBCD192FF60}" type="slidenum">
              <a:rPr lang="en-GB"/>
              <a:pPr/>
              <a:t>6</a:t>
            </a:fld>
            <a:endParaRPr lang="en-GB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1B7AB4-A9BE-4326-87D1-D3AEB74EF697}" type="slidenum">
              <a:rPr lang="en-GB"/>
              <a:pPr/>
              <a:t>7</a:t>
            </a:fld>
            <a:endParaRPr lang="en-GB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B5D879-913E-49BA-9B93-AE89865ECB4F}" type="slidenum">
              <a:rPr lang="en-GB"/>
              <a:pPr/>
              <a:t>8</a:t>
            </a:fld>
            <a:endParaRPr lang="en-GB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A3620-A305-481C-BD33-A6946AED11FF}" type="slidenum">
              <a:rPr lang="en-GB"/>
              <a:pPr/>
              <a:t>9</a:t>
            </a:fld>
            <a:endParaRPr lang="en-GB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E11B5-23AA-4E78-B793-AF66B1329430}" type="slidenum">
              <a:rPr lang="en-GB"/>
              <a:pPr/>
              <a:t>10</a:t>
            </a:fld>
            <a:endParaRPr lang="en-GB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64463" cy="211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fld id="{610E0FBB-10CE-4255-8804-5A9D276CC9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25/09/2015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mtClean="0"/>
              <a:t>Pertemuan III</a:t>
            </a:r>
            <a:endParaRPr lang="id-ID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 smtClean="0"/>
              <a:t>Matematika Diskret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Semester </a:t>
            </a:r>
            <a:r>
              <a:rPr lang="en-US" dirty="0" err="1" smtClean="0"/>
              <a:t>Gasal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2014/2015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UPN “Veteran” Yogyakarta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smtClean="0"/>
              <a:t>1: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3232" cy="5040313"/>
          </a:xfrm>
          <a:ln/>
        </p:spPr>
        <p:txBody>
          <a:bodyPr>
            <a:normAutofit/>
          </a:bodyPr>
          <a:lstStyle/>
          <a:p>
            <a:pPr marL="339725" indent="-339725">
              <a:buSzPct val="75000"/>
              <a:buFont typeface="Wingdings" charset="2"/>
              <a:buChar char="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Misalkan</a:t>
            </a:r>
            <a:r>
              <a:rPr lang="en-US" dirty="0"/>
              <a:t> A={1,2} </a:t>
            </a:r>
            <a:r>
              <a:rPr lang="en-US" dirty="0" err="1"/>
              <a:t>dan</a:t>
            </a:r>
            <a:r>
              <a:rPr lang="en-US" dirty="0"/>
              <a:t> B={1,2,3}.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dirty="0"/>
              <a:t>B </a:t>
            </a:r>
            <a:r>
              <a:rPr lang="en-US" dirty="0" err="1" smtClean="0"/>
              <a:t>sbb</a:t>
            </a:r>
            <a:r>
              <a:rPr lang="en-US" dirty="0" smtClean="0"/>
              <a:t>: x </a:t>
            </a:r>
            <a:r>
              <a:rPr lang="az-Cyrl-AZ" dirty="0"/>
              <a:t>є</a:t>
            </a:r>
            <a:r>
              <a:rPr lang="en-US" dirty="0"/>
              <a:t> A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 </a:t>
            </a:r>
            <a:r>
              <a:rPr lang="az-Cyrl-AZ" dirty="0"/>
              <a:t>є</a:t>
            </a:r>
            <a:r>
              <a:rPr lang="en-US" dirty="0"/>
              <a:t> B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x-y=</a:t>
            </a:r>
            <a:r>
              <a:rPr lang="en-US" dirty="0" err="1"/>
              <a:t>genap</a:t>
            </a:r>
            <a:r>
              <a:rPr lang="en-US" dirty="0"/>
              <a:t>.</a:t>
            </a:r>
          </a:p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Pertanyaannya</a:t>
            </a:r>
            <a:r>
              <a:rPr lang="en-US" dirty="0"/>
              <a:t> :</a:t>
            </a:r>
          </a:p>
          <a:p>
            <a:pPr marL="514350" indent="-514350">
              <a:buSzPct val="75000"/>
              <a:buAutoNum type="arabicPeriod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anggota-anggota</a:t>
            </a:r>
            <a:r>
              <a:rPr lang="en-US" dirty="0"/>
              <a:t> R</a:t>
            </a:r>
          </a:p>
          <a:p>
            <a:pPr marL="514350" indent="-514350">
              <a:buSzPct val="75000"/>
              <a:buFont typeface="Times New Roman" pitchFamily="16" charset="0"/>
              <a:buAutoNum type="arabicPeriod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Apakah</a:t>
            </a:r>
            <a:r>
              <a:rPr lang="en-US" dirty="0"/>
              <a:t> 1 </a:t>
            </a:r>
            <a:r>
              <a:rPr lang="en-US" i="1" dirty="0"/>
              <a:t>R</a:t>
            </a:r>
            <a:r>
              <a:rPr lang="en-US" dirty="0"/>
              <a:t> 3; 2 </a:t>
            </a:r>
            <a:r>
              <a:rPr lang="en-US" i="1" dirty="0"/>
              <a:t>R</a:t>
            </a:r>
            <a:r>
              <a:rPr lang="en-US" dirty="0"/>
              <a:t> 3; 2 </a:t>
            </a:r>
            <a:r>
              <a:rPr lang="en-US" i="1" dirty="0"/>
              <a:t>R</a:t>
            </a:r>
            <a:r>
              <a:rPr lang="en-US" dirty="0"/>
              <a:t> 2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(x-y)</a:t>
            </a:r>
            <a:r>
              <a:rPr lang="az-Cyrl-AZ" dirty="0"/>
              <a:t>є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A={1,2}, B={1,2,3}</a:t>
            </a:r>
          </a:p>
          <a:p>
            <a:pPr marL="0" indent="0"/>
            <a:r>
              <a:rPr lang="en-US" dirty="0" err="1"/>
              <a:t>AxB</a:t>
            </a:r>
            <a:r>
              <a:rPr lang="en-US" dirty="0"/>
              <a:t>={(1,1),(1,2),(1,3),(2,1),(2,2),(2,3)}</a:t>
            </a:r>
          </a:p>
          <a:p>
            <a:pPr marL="0" indent="0"/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R(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az-Cyrl-AZ" dirty="0"/>
              <a:t>є</a:t>
            </a:r>
            <a:r>
              <a:rPr lang="en-US" dirty="0"/>
              <a:t> R </a:t>
            </a:r>
            <a:r>
              <a:rPr lang="en-US" dirty="0" err="1"/>
              <a:t>bila</a:t>
            </a:r>
            <a:r>
              <a:rPr lang="en-US" dirty="0"/>
              <a:t> x-y </a:t>
            </a:r>
            <a:r>
              <a:rPr lang="en-US" dirty="0" err="1" smtClean="0"/>
              <a:t>genap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dirty="0"/>
              <a:t> = {(1,1),(1,3),(2,2)}</a:t>
            </a:r>
          </a:p>
          <a:p>
            <a:pPr marL="0" indent="0"/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subset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AxB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91333"/>
              </p:ext>
            </p:extLst>
          </p:nvPr>
        </p:nvGraphicFramePr>
        <p:xfrm>
          <a:off x="609600" y="270532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(1,1)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1-1=0 (</a:t>
                      </a:r>
                      <a:r>
                        <a:rPr lang="en-US" dirty="0" err="1" smtClean="0"/>
                        <a:t>bil.genap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(1,2)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1-2=-1 (</a:t>
                      </a:r>
                      <a:r>
                        <a:rPr lang="en-US" dirty="0" err="1" smtClean="0"/>
                        <a:t>bil.ganjil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(1,3)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baseline="0" dirty="0" smtClean="0"/>
                        <a:t> 1-3=-2 (</a:t>
                      </a:r>
                      <a:r>
                        <a:rPr lang="en-US" baseline="0" dirty="0" err="1" smtClean="0"/>
                        <a:t>bil.genap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(2,1)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2-1=1 (</a:t>
                      </a:r>
                      <a:r>
                        <a:rPr lang="en-US" dirty="0" err="1" smtClean="0"/>
                        <a:t>bil.ganjil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(2,2)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2-2=0 (</a:t>
                      </a:r>
                      <a:r>
                        <a:rPr lang="en-US" dirty="0" err="1" smtClean="0"/>
                        <a:t>bil.genap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(2,3) </a:t>
                      </a:r>
                      <a:r>
                        <a:rPr lang="az-Cyrl-AZ" dirty="0" smtClean="0"/>
                        <a:t>є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2-3=-1 (</a:t>
                      </a:r>
                      <a:r>
                        <a:rPr lang="en-US" dirty="0" err="1" smtClean="0"/>
                        <a:t>bil.ganjil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187624" y="3501008"/>
            <a:ext cx="14401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87624" y="4293096"/>
            <a:ext cx="14401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2638" y="5013176"/>
            <a:ext cx="144016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2. </a:t>
            </a:r>
            <a:r>
              <a:rPr lang="en-US" dirty="0" err="1"/>
              <a:t>Apakah</a:t>
            </a:r>
            <a:r>
              <a:rPr lang="en-US" dirty="0"/>
              <a:t> 1 </a:t>
            </a:r>
            <a:r>
              <a:rPr lang="en-US" i="1" dirty="0"/>
              <a:t>R</a:t>
            </a:r>
            <a:r>
              <a:rPr lang="en-US" dirty="0"/>
              <a:t> 3; 2 </a:t>
            </a:r>
            <a:r>
              <a:rPr lang="en-US" i="1" dirty="0"/>
              <a:t>R</a:t>
            </a:r>
            <a:r>
              <a:rPr lang="en-US" dirty="0"/>
              <a:t> 3; 2 </a:t>
            </a:r>
            <a:r>
              <a:rPr lang="en-US" i="1" dirty="0"/>
              <a:t>R</a:t>
            </a:r>
            <a:r>
              <a:rPr lang="en-US" dirty="0"/>
              <a:t> 2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?</a:t>
            </a:r>
          </a:p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Kita </a:t>
            </a:r>
            <a:r>
              <a:rPr lang="en-US" dirty="0" err="1"/>
              <a:t>cek</a:t>
            </a:r>
            <a:r>
              <a:rPr lang="en-US" dirty="0"/>
              <a:t> :</a:t>
            </a:r>
          </a:p>
          <a:p>
            <a:pPr>
              <a:buSzPct val="75000"/>
              <a:buFont typeface="Wingdings" pitchFamily="2" charset="2"/>
              <a:buChar char="v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(1-3) </a:t>
            </a:r>
            <a:r>
              <a:rPr lang="en-US" dirty="0" err="1"/>
              <a:t>adalah</a:t>
            </a:r>
            <a:r>
              <a:rPr lang="en-US" dirty="0"/>
              <a:t> -2 (</a:t>
            </a:r>
            <a:r>
              <a:rPr lang="en-US" dirty="0" err="1"/>
              <a:t>genap</a:t>
            </a:r>
            <a:r>
              <a:rPr lang="en-US" dirty="0" smtClean="0"/>
              <a:t>)</a:t>
            </a:r>
          </a:p>
          <a:p>
            <a:pPr>
              <a:buSzPct val="75000"/>
              <a:buFont typeface="Wingdings" pitchFamily="2" charset="2"/>
              <a:buChar char="v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(2-3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/>
              <a:t> </a:t>
            </a:r>
            <a:r>
              <a:rPr lang="en-US" smtClean="0"/>
              <a:t>-1 </a:t>
            </a:r>
            <a:r>
              <a:rPr lang="en-US" dirty="0"/>
              <a:t>(</a:t>
            </a:r>
            <a:r>
              <a:rPr lang="en-US" dirty="0" err="1"/>
              <a:t>ganjil</a:t>
            </a:r>
            <a:r>
              <a:rPr lang="en-US" dirty="0" smtClean="0"/>
              <a:t>)</a:t>
            </a:r>
          </a:p>
          <a:p>
            <a:pPr>
              <a:buSzPct val="75000"/>
              <a:buFont typeface="Wingdings" pitchFamily="2" charset="2"/>
              <a:buChar char="v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(2-2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0 (</a:t>
            </a:r>
            <a:r>
              <a:rPr lang="en-US" dirty="0" err="1"/>
              <a:t>genap</a:t>
            </a:r>
            <a:r>
              <a:rPr lang="en-US" dirty="0"/>
              <a:t>)</a:t>
            </a:r>
          </a:p>
          <a:p>
            <a:pPr marL="0" indent="0">
              <a:buSzPct val="75000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Sehingga</a:t>
            </a:r>
            <a:r>
              <a:rPr lang="en-US" dirty="0"/>
              <a:t> (1,3) </a:t>
            </a:r>
            <a:r>
              <a:rPr lang="en-US" dirty="0" err="1"/>
              <a:t>dan</a:t>
            </a:r>
            <a:r>
              <a:rPr lang="en-US" dirty="0"/>
              <a:t> (2,2)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i="1" dirty="0"/>
              <a:t>R:</a:t>
            </a:r>
            <a:r>
              <a:rPr lang="en-US" dirty="0"/>
              <a:t>AxB </a:t>
            </a:r>
            <a:r>
              <a:rPr lang="en-US" dirty="0" err="1"/>
              <a:t>dimana</a:t>
            </a:r>
            <a:r>
              <a:rPr lang="en-US" dirty="0"/>
              <a:t> x-y=</a:t>
            </a:r>
            <a:r>
              <a:rPr lang="en-US" dirty="0" err="1"/>
              <a:t>genap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az-Cyrl-AZ" dirty="0"/>
              <a:t>є</a:t>
            </a:r>
            <a:r>
              <a:rPr lang="en-US" dirty="0"/>
              <a:t> C         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/>
              <a:t>C?</a:t>
            </a:r>
          </a:p>
          <a:p>
            <a:pPr marL="514350" indent="-514350">
              <a:buAutoNum type="alphaLcPeriod"/>
            </a:pPr>
            <a:r>
              <a:rPr lang="en-US" dirty="0"/>
              <a:t>(1,0)</a:t>
            </a:r>
          </a:p>
          <a:p>
            <a:pPr marL="514350" indent="-514350">
              <a:buAutoNum type="alphaLcPeriod"/>
            </a:pPr>
            <a:r>
              <a:rPr lang="en-US" dirty="0"/>
              <a:t>(0,0)</a:t>
            </a:r>
          </a:p>
          <a:p>
            <a:pPr marL="514350" indent="-514350">
              <a:buAutoNum type="alphaLcPeriod"/>
            </a:pPr>
            <a:r>
              <a:rPr lang="en-US" dirty="0"/>
              <a:t>(-1/2,1/2√3)</a:t>
            </a:r>
          </a:p>
          <a:p>
            <a:pPr marL="514350" indent="-514350">
              <a:buAutoNum type="alphaLcPeriod"/>
            </a:pPr>
            <a:r>
              <a:rPr lang="en-US" dirty="0"/>
              <a:t>(-2,0)</a:t>
            </a:r>
          </a:p>
          <a:p>
            <a:pPr marL="514350" indent="-514350">
              <a:buAutoNum type="alphaLcPeriod"/>
            </a:pPr>
            <a:r>
              <a:rPr lang="en-US" dirty="0"/>
              <a:t>(0,-1)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835696" y="2132856"/>
            <a:ext cx="762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579296" cy="4768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r>
              <a:rPr lang="en-US" dirty="0"/>
              <a:t>=1.</a:t>
            </a:r>
          </a:p>
          <a:p>
            <a:pPr marL="0" indent="0">
              <a:buNone/>
            </a:pPr>
            <a:r>
              <a:rPr lang="en-US" dirty="0"/>
              <a:t>a. (1,0) </a:t>
            </a:r>
            <a:r>
              <a:rPr lang="az-Cyrl-AZ" dirty="0"/>
              <a:t>є</a:t>
            </a:r>
            <a:r>
              <a:rPr lang="en-US" dirty="0"/>
              <a:t> C </a:t>
            </a:r>
            <a:r>
              <a:rPr lang="en-US" dirty="0" err="1"/>
              <a:t>karena</a:t>
            </a:r>
            <a:r>
              <a:rPr lang="en-US" dirty="0"/>
              <a:t> 1</a:t>
            </a:r>
            <a:r>
              <a:rPr lang="en-US" baseline="30000" dirty="0"/>
              <a:t>2</a:t>
            </a:r>
            <a:r>
              <a:rPr lang="en-US" dirty="0"/>
              <a:t>+0</a:t>
            </a:r>
            <a:r>
              <a:rPr lang="en-US" baseline="30000" dirty="0"/>
              <a:t>2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b. (0,0) </a:t>
            </a:r>
            <a:r>
              <a:rPr lang="en-US" dirty="0" err="1" smtClean="0">
                <a:solidFill>
                  <a:srgbClr val="FF0000"/>
                </a:solidFill>
              </a:rPr>
              <a:t>bukan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z-Cyrl-AZ" dirty="0" smtClean="0">
                <a:solidFill>
                  <a:srgbClr val="FF0000"/>
                </a:solidFill>
              </a:rPr>
              <a:t>є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 err="1">
                <a:solidFill>
                  <a:srgbClr val="FF0000"/>
                </a:solidFill>
              </a:rPr>
              <a:t>karena</a:t>
            </a:r>
            <a:r>
              <a:rPr lang="en-US" dirty="0">
                <a:solidFill>
                  <a:srgbClr val="FF0000"/>
                </a:solidFill>
              </a:rPr>
              <a:t> 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+0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  <a:p>
            <a:pPr marL="0" indent="0">
              <a:buNone/>
            </a:pPr>
            <a:r>
              <a:rPr lang="en-US" dirty="0"/>
              <a:t>c. (-1/2,1/2√3) </a:t>
            </a:r>
            <a:r>
              <a:rPr lang="az-Cyrl-AZ" dirty="0"/>
              <a:t>є</a:t>
            </a:r>
            <a:r>
              <a:rPr lang="en-US" dirty="0"/>
              <a:t> C </a:t>
            </a:r>
            <a:r>
              <a:rPr lang="en-US" dirty="0" err="1"/>
              <a:t>karena</a:t>
            </a:r>
            <a:r>
              <a:rPr lang="en-US" dirty="0"/>
              <a:t> (-</a:t>
            </a:r>
            <a:r>
              <a:rPr lang="en-US" dirty="0" smtClean="0"/>
              <a:t>1/2)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1/2</a:t>
            </a:r>
            <a:r>
              <a:rPr lang="en-US" dirty="0"/>
              <a:t>√</a:t>
            </a:r>
            <a:r>
              <a:rPr lang="en-US" dirty="0" smtClean="0"/>
              <a:t>3)</a:t>
            </a:r>
            <a:r>
              <a:rPr lang="en-US" baseline="30000" dirty="0" smtClean="0"/>
              <a:t>2</a:t>
            </a:r>
            <a:r>
              <a:rPr lang="en-US" dirty="0" smtClean="0"/>
              <a:t> =1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d. (-2,0) </a:t>
            </a:r>
            <a:r>
              <a:rPr lang="en-US" dirty="0" err="1" smtClean="0">
                <a:solidFill>
                  <a:srgbClr val="FF0000"/>
                </a:solidFill>
              </a:rPr>
              <a:t>bukan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az-Cyrl-AZ" dirty="0" smtClean="0">
                <a:solidFill>
                  <a:srgbClr val="FF0000"/>
                </a:solidFill>
              </a:rPr>
              <a:t>є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 </a:t>
            </a:r>
            <a:r>
              <a:rPr lang="en-US" dirty="0" err="1">
                <a:solidFill>
                  <a:srgbClr val="FF0000"/>
                </a:solidFill>
              </a:rPr>
              <a:t>karena</a:t>
            </a:r>
            <a:r>
              <a:rPr lang="en-US" dirty="0">
                <a:solidFill>
                  <a:srgbClr val="FF0000"/>
                </a:solidFill>
              </a:rPr>
              <a:t> -2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+0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=4</a:t>
            </a:r>
          </a:p>
          <a:p>
            <a:pPr marL="0" indent="0">
              <a:buNone/>
            </a:pPr>
            <a:r>
              <a:rPr lang="en-US" dirty="0"/>
              <a:t>e. (0,-1) </a:t>
            </a:r>
            <a:r>
              <a:rPr lang="az-Cyrl-AZ" dirty="0"/>
              <a:t>є</a:t>
            </a:r>
            <a:r>
              <a:rPr lang="en-US" dirty="0"/>
              <a:t> C </a:t>
            </a:r>
            <a:r>
              <a:rPr lang="en-US" dirty="0" err="1"/>
              <a:t>karena</a:t>
            </a:r>
            <a:r>
              <a:rPr lang="en-US" dirty="0"/>
              <a:t> 0</a:t>
            </a:r>
            <a:r>
              <a:rPr lang="en-US" baseline="30000" dirty="0"/>
              <a:t>2</a:t>
            </a:r>
            <a:r>
              <a:rPr lang="en-US" dirty="0"/>
              <a:t>+(-1)</a:t>
            </a:r>
            <a:r>
              <a:rPr lang="en-US" baseline="30000" dirty="0"/>
              <a:t>2</a:t>
            </a:r>
            <a:r>
              <a:rPr lang="en-US" dirty="0"/>
              <a:t>=1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Relasi pada Sebuah Himpunan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531813" indent="-531813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 err="1"/>
              <a:t>Relasi</a:t>
            </a:r>
            <a:r>
              <a:rPr lang="en-GB" dirty="0"/>
              <a:t> (</a:t>
            </a:r>
            <a:r>
              <a:rPr lang="en-GB" dirty="0" err="1"/>
              <a:t>biner</a:t>
            </a:r>
            <a:r>
              <a:rPr lang="en-GB" dirty="0"/>
              <a:t>)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himpunan</a:t>
            </a:r>
            <a:r>
              <a:rPr lang="en-GB" dirty="0" smtClean="0"/>
              <a:t> A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/>
              <a:t>dirinya</a:t>
            </a:r>
            <a:r>
              <a:rPr lang="en-GB" dirty="0"/>
              <a:t> </a:t>
            </a:r>
            <a:r>
              <a:rPr lang="en-GB" dirty="0" err="1"/>
              <a:t>sendiri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A.</a:t>
            </a:r>
          </a:p>
          <a:p>
            <a:pPr marL="531813" indent="-531813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 err="1"/>
              <a:t>Contoh</a:t>
            </a:r>
            <a:r>
              <a:rPr lang="en-GB" dirty="0"/>
              <a:t>:</a:t>
            </a: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Times New Roman" pitchFamily="16" charset="0"/>
              </a:rPr>
              <a:t>	</a:t>
            </a:r>
            <a:r>
              <a:rPr lang="en-GB" sz="2400" dirty="0" err="1" smtClean="0">
                <a:latin typeface="Times New Roman" pitchFamily="16" charset="0"/>
              </a:rPr>
              <a:t>Himpunan</a:t>
            </a:r>
            <a:r>
              <a:rPr lang="en-GB" sz="2400" dirty="0" smtClean="0">
                <a:latin typeface="Times New Roman" pitchFamily="16" charset="0"/>
              </a:rPr>
              <a:t> A </a:t>
            </a:r>
            <a:r>
              <a:rPr lang="en-GB" sz="2400" dirty="0">
                <a:latin typeface="Times New Roman" pitchFamily="16" charset="0"/>
              </a:rPr>
              <a:t>= {1, 2, … 9, 10} </a:t>
            </a:r>
            <a:r>
              <a:rPr lang="en-GB" sz="2400" dirty="0" err="1">
                <a:latin typeface="Times New Roman" pitchFamily="16" charset="0"/>
              </a:rPr>
              <a:t>dibuat</a:t>
            </a:r>
            <a:r>
              <a:rPr lang="en-GB" sz="2400" dirty="0">
                <a:latin typeface="Times New Roman" pitchFamily="16" charset="0"/>
              </a:rPr>
              <a:t> </a:t>
            </a:r>
            <a:r>
              <a:rPr lang="en-GB" sz="2400" dirty="0" err="1">
                <a:latin typeface="Times New Roman" pitchFamily="16" charset="0"/>
              </a:rPr>
              <a:t>relasi</a:t>
            </a:r>
            <a:r>
              <a:rPr lang="en-GB" sz="2400" dirty="0">
                <a:latin typeface="Times New Roman" pitchFamily="16" charset="0"/>
              </a:rPr>
              <a:t> </a:t>
            </a:r>
            <a:r>
              <a:rPr lang="en-GB" sz="2400" i="1" dirty="0">
                <a:latin typeface="Times New Roman" pitchFamily="16" charset="0"/>
              </a:rPr>
              <a:t>PLUS5 </a:t>
            </a:r>
            <a:r>
              <a:rPr lang="en-GB" sz="2400" dirty="0" err="1">
                <a:latin typeface="Times New Roman" pitchFamily="16" charset="0"/>
              </a:rPr>
              <a:t>dengan</a:t>
            </a:r>
            <a:r>
              <a:rPr lang="en-GB" sz="2400" dirty="0">
                <a:latin typeface="Times New Roman" pitchFamily="16" charset="0"/>
              </a:rPr>
              <a:t> </a:t>
            </a:r>
            <a:r>
              <a:rPr lang="en-GB" sz="2400" dirty="0" err="1">
                <a:latin typeface="Times New Roman" pitchFamily="16" charset="0"/>
              </a:rPr>
              <a:t>definisi</a:t>
            </a:r>
            <a:r>
              <a:rPr lang="en-GB" sz="2400" dirty="0">
                <a:latin typeface="Times New Roman" pitchFamily="16" charset="0"/>
              </a:rPr>
              <a:t> </a:t>
            </a:r>
            <a:r>
              <a:rPr lang="en-GB" sz="2400" dirty="0" err="1">
                <a:latin typeface="Times New Roman" pitchFamily="16" charset="0"/>
              </a:rPr>
              <a:t>sbb</a:t>
            </a:r>
            <a:r>
              <a:rPr lang="en-GB" sz="2400" dirty="0">
                <a:latin typeface="Times New Roman" pitchFamily="16" charset="0"/>
              </a:rPr>
              <a:t>: </a:t>
            </a: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Times New Roman" pitchFamily="16" charset="0"/>
              </a:rPr>
              <a:t>			</a:t>
            </a:r>
            <a:r>
              <a:rPr lang="en-GB" sz="2400" i="1" dirty="0">
                <a:latin typeface="Times New Roman" pitchFamily="16" charset="0"/>
              </a:rPr>
              <a:t>PLUS5</a:t>
            </a:r>
            <a:r>
              <a:rPr lang="en-GB" sz="2400" dirty="0">
                <a:latin typeface="Times New Roman" pitchFamily="16" charset="0"/>
              </a:rPr>
              <a:t> = { (</a:t>
            </a:r>
            <a:r>
              <a:rPr lang="en-GB" sz="2400" dirty="0" err="1">
                <a:latin typeface="Times New Roman" pitchFamily="16" charset="0"/>
              </a:rPr>
              <a:t>x,y</a:t>
            </a:r>
            <a:r>
              <a:rPr lang="en-GB" sz="2400" dirty="0">
                <a:latin typeface="Times New Roman" pitchFamily="16" charset="0"/>
              </a:rPr>
              <a:t>) | x </a:t>
            </a:r>
            <a:r>
              <a:rPr lang="en-GB" sz="2400" dirty="0">
                <a:latin typeface="Symbol" pitchFamily="16" charset="2"/>
              </a:rPr>
              <a:t></a:t>
            </a:r>
            <a:r>
              <a:rPr lang="en-GB" sz="2400" dirty="0">
                <a:latin typeface="Times New Roman" pitchFamily="16" charset="0"/>
              </a:rPr>
              <a:t> </a:t>
            </a:r>
            <a:r>
              <a:rPr lang="en-GB" sz="2400" dirty="0" smtClean="0">
                <a:latin typeface="Times New Roman" pitchFamily="16" charset="0"/>
              </a:rPr>
              <a:t>A </a:t>
            </a:r>
            <a:r>
              <a:rPr lang="en-GB" sz="2400" dirty="0" smtClean="0">
                <a:latin typeface="Cambria Math"/>
                <a:ea typeface="Cambria Math"/>
              </a:rPr>
              <a:t>∩</a:t>
            </a:r>
            <a:r>
              <a:rPr lang="en-GB" sz="2400" dirty="0" smtClean="0">
                <a:latin typeface="Times New Roman" pitchFamily="16" charset="0"/>
              </a:rPr>
              <a:t> </a:t>
            </a:r>
            <a:r>
              <a:rPr lang="en-GB" sz="2400" dirty="0">
                <a:latin typeface="Times New Roman" pitchFamily="16" charset="0"/>
              </a:rPr>
              <a:t>y </a:t>
            </a:r>
            <a:r>
              <a:rPr lang="en-GB" sz="2400" dirty="0">
                <a:latin typeface="Symbol" pitchFamily="16" charset="2"/>
              </a:rPr>
              <a:t></a:t>
            </a:r>
            <a:r>
              <a:rPr lang="en-GB" sz="2400" dirty="0">
                <a:latin typeface="Times New Roman" pitchFamily="16" charset="0"/>
              </a:rPr>
              <a:t> B </a:t>
            </a:r>
            <a:r>
              <a:rPr lang="en-GB" sz="2400" dirty="0" smtClean="0">
                <a:latin typeface="Cambria Math"/>
                <a:ea typeface="Cambria Math"/>
              </a:rPr>
              <a:t>∩</a:t>
            </a:r>
            <a:r>
              <a:rPr lang="en-GB" sz="2400" dirty="0" smtClean="0">
                <a:latin typeface="Times New Roman" pitchFamily="16" charset="0"/>
              </a:rPr>
              <a:t> </a:t>
            </a:r>
            <a:r>
              <a:rPr lang="en-GB" sz="2400" dirty="0">
                <a:latin typeface="Times New Roman" pitchFamily="16" charset="0"/>
              </a:rPr>
              <a:t>y = x+5 }</a:t>
            </a: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Times New Roman" pitchFamily="16" charset="0"/>
              </a:rPr>
              <a:t>	</a:t>
            </a:r>
            <a:r>
              <a:rPr lang="en-GB" sz="2400" dirty="0" err="1">
                <a:latin typeface="Times New Roman" pitchFamily="16" charset="0"/>
              </a:rPr>
              <a:t>Didapatkan</a:t>
            </a:r>
            <a:r>
              <a:rPr lang="en-GB" sz="2400" dirty="0">
                <a:latin typeface="Times New Roman" pitchFamily="16" charset="0"/>
              </a:rPr>
              <a:t>:</a:t>
            </a: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Times New Roman" pitchFamily="16" charset="0"/>
              </a:rPr>
              <a:t>			</a:t>
            </a:r>
            <a:r>
              <a:rPr lang="en-GB" sz="2400" i="1" dirty="0">
                <a:latin typeface="Times New Roman" pitchFamily="16" charset="0"/>
              </a:rPr>
              <a:t>PLUS5</a:t>
            </a:r>
            <a:r>
              <a:rPr lang="en-GB" sz="2400" dirty="0">
                <a:latin typeface="Times New Roman" pitchFamily="16" charset="0"/>
              </a:rPr>
              <a:t> = { (1,6), (2,7), (3,8), (4,9), (5,10) }</a:t>
            </a: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400" dirty="0">
              <a:latin typeface="Times New Roman" pitchFamily="16" charset="0"/>
            </a:endParaRPr>
          </a:p>
          <a:p>
            <a:pPr marL="531813" indent="-531813">
              <a:spcBef>
                <a:spcPts val="60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400" dirty="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Domain, </a:t>
            </a:r>
            <a:r>
              <a:rPr lang="en-GB" dirty="0" err="1" smtClean="0"/>
              <a:t>kodomain</a:t>
            </a:r>
            <a:r>
              <a:rPr lang="en-GB" dirty="0" smtClean="0"/>
              <a:t> </a:t>
            </a:r>
            <a:r>
              <a:rPr lang="en-GB" dirty="0" err="1"/>
              <a:t>dan</a:t>
            </a:r>
            <a:r>
              <a:rPr lang="en-GB" dirty="0"/>
              <a:t> Range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760"/>
            <a:ext cx="8229600" cy="5256584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Kodomain</a:t>
            </a:r>
            <a:r>
              <a:rPr lang="en-GB" dirty="0" smtClean="0"/>
              <a:t> = </a:t>
            </a:r>
            <a:r>
              <a:rPr lang="en-GB" dirty="0" err="1" smtClean="0"/>
              <a:t>daerah</a:t>
            </a:r>
            <a:r>
              <a:rPr lang="en-GB" dirty="0" smtClean="0"/>
              <a:t> </a:t>
            </a:r>
            <a:r>
              <a:rPr lang="en-GB" dirty="0" err="1" smtClean="0"/>
              <a:t>kawan</a:t>
            </a:r>
            <a:endParaRPr lang="en-GB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Domain </a:t>
            </a:r>
            <a:r>
              <a:rPr lang="en-GB" dirty="0"/>
              <a:t>=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asal</a:t>
            </a:r>
            <a:r>
              <a:rPr lang="en-GB" dirty="0"/>
              <a:t> </a:t>
            </a:r>
            <a:r>
              <a:rPr lang="en-GB" dirty="0" err="1" smtClean="0"/>
              <a:t>relasi</a:t>
            </a: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Domain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16" charset="2"/>
              </a:rPr>
              <a:t></a:t>
            </a:r>
            <a:r>
              <a:rPr lang="en-GB" i="1" dirty="0" smtClean="0"/>
              <a:t> </a:t>
            </a:r>
            <a:r>
              <a:rPr lang="en-GB" dirty="0" err="1" smtClean="0"/>
              <a:t>dinyatakan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i="1" dirty="0" smtClean="0"/>
              <a:t>Dom.</a:t>
            </a:r>
            <a:r>
              <a:rPr lang="en-GB" dirty="0" smtClean="0">
                <a:latin typeface="Symbol" pitchFamily="16" charset="2"/>
              </a:rPr>
              <a:t>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Range </a:t>
            </a:r>
            <a:r>
              <a:rPr lang="en-GB" dirty="0"/>
              <a:t>=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jelajah</a:t>
            </a:r>
            <a:r>
              <a:rPr lang="en-GB" dirty="0"/>
              <a:t> </a:t>
            </a:r>
            <a:r>
              <a:rPr lang="en-GB" dirty="0" err="1"/>
              <a:t>relasi</a:t>
            </a: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Range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>
                <a:latin typeface="Symbol" pitchFamily="16" charset="2"/>
              </a:rPr>
              <a:t></a:t>
            </a:r>
            <a:r>
              <a:rPr lang="en-GB" i="1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i="1" dirty="0"/>
              <a:t>Ran.</a:t>
            </a:r>
            <a:r>
              <a:rPr lang="en-GB" dirty="0" smtClean="0">
                <a:latin typeface="Symbol" pitchFamily="16" charset="2"/>
              </a:rPr>
              <a:t>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Contoh</a:t>
            </a:r>
            <a:r>
              <a:rPr lang="en-GB" dirty="0"/>
              <a:t>: 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/>
              <a:t>	</a:t>
            </a:r>
            <a:r>
              <a:rPr lang="en-GB" dirty="0" err="1" smtClean="0"/>
              <a:t>Himp</a:t>
            </a:r>
            <a:r>
              <a:rPr lang="en-GB" i="1" dirty="0" smtClean="0"/>
              <a:t>. P = {1,2,3,4}, </a:t>
            </a:r>
            <a:r>
              <a:rPr lang="en-GB" i="1" dirty="0" err="1" smtClean="0"/>
              <a:t>dan</a:t>
            </a:r>
            <a:r>
              <a:rPr lang="en-GB" i="1" dirty="0" smtClean="0"/>
              <a:t> Q={2,4,6,8,10}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err="1" smtClean="0"/>
              <a:t>Relasi</a:t>
            </a:r>
            <a:r>
              <a:rPr lang="en-GB" i="1" dirty="0" smtClean="0"/>
              <a:t> P </a:t>
            </a:r>
            <a:r>
              <a:rPr lang="en-GB" i="1" dirty="0" err="1" smtClean="0"/>
              <a:t>ke</a:t>
            </a:r>
            <a:r>
              <a:rPr lang="en-GB" i="1" dirty="0" smtClean="0"/>
              <a:t> Q </a:t>
            </a:r>
            <a:r>
              <a:rPr lang="en-GB" i="1" dirty="0" err="1" smtClean="0"/>
              <a:t>adalah</a:t>
            </a:r>
            <a:r>
              <a:rPr lang="en-GB" i="1" dirty="0" smtClean="0"/>
              <a:t> “</a:t>
            </a:r>
            <a:r>
              <a:rPr lang="en-GB" i="1" dirty="0" err="1" smtClean="0"/>
              <a:t>setengah</a:t>
            </a:r>
            <a:r>
              <a:rPr lang="en-GB" i="1" dirty="0" smtClean="0"/>
              <a:t> </a:t>
            </a:r>
            <a:r>
              <a:rPr lang="en-GB" i="1" dirty="0" err="1" smtClean="0"/>
              <a:t>dari</a:t>
            </a:r>
            <a:r>
              <a:rPr lang="en-GB" i="1" dirty="0" smtClean="0"/>
              <a:t>”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P R Q = {(1,2),(2,4),(3,6),(4,8)}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Domain = {1,2,3,4}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err="1" smtClean="0"/>
              <a:t>Kodomain</a:t>
            </a:r>
            <a:r>
              <a:rPr lang="en-GB" i="1" dirty="0" smtClean="0"/>
              <a:t> ={2,4,6,8,10}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Range = {2,4,6,8}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 smtClean="0"/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hakikatnya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.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Union (</a:t>
            </a:r>
            <a:r>
              <a:rPr lang="en-US" dirty="0" err="1" smtClean="0"/>
              <a:t>gabung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Intersection (</a:t>
            </a:r>
            <a:r>
              <a:rPr lang="en-US" dirty="0" err="1" smtClean="0"/>
              <a:t>irisan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A={-1,0,1} </a:t>
            </a:r>
            <a:r>
              <a:rPr lang="en-US" dirty="0" err="1" smtClean="0"/>
              <a:t>dan</a:t>
            </a:r>
            <a:r>
              <a:rPr lang="en-US" dirty="0" smtClean="0"/>
              <a:t> B={0,1}.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R = </a:t>
            </a:r>
            <a:r>
              <a:rPr lang="en-US" dirty="0" smtClean="0"/>
              <a:t>{(-1,0),(-1,1),(0,1)}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S = </a:t>
            </a:r>
            <a:r>
              <a:rPr lang="en-US" dirty="0" smtClean="0"/>
              <a:t>{(0,0),(1,1),(-1,1)}</a:t>
            </a:r>
          </a:p>
          <a:p>
            <a:pPr marL="0" indent="0">
              <a:buNone/>
            </a:pP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∪</a:t>
            </a:r>
            <a:r>
              <a:rPr lang="en-US" dirty="0" smtClean="0">
                <a:solidFill>
                  <a:srgbClr val="FF0000"/>
                </a:solidFill>
              </a:rPr>
              <a:t> 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∩</a:t>
            </a:r>
            <a:r>
              <a:rPr lang="en-US" dirty="0" smtClean="0">
                <a:solidFill>
                  <a:srgbClr val="FF0000"/>
                </a:solidFill>
              </a:rPr>
              <a:t> 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Union S</a:t>
            </a:r>
            <a:r>
              <a:rPr lang="en-US" dirty="0" smtClean="0"/>
              <a:t>: {(-1,0),(-1,1),(0,1),(0,0),(1,1)}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Intersection S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/>
              <a:t> {(-1,1)}</a:t>
            </a:r>
            <a:r>
              <a:rPr lang="en-US" dirty="0" smtClean="0">
                <a:solidFill>
                  <a:schemeClr val="bg1"/>
                </a:solidFill>
              </a:rPr>
              <a:t>{(-1,1)}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527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IF</a:t>
            </a:r>
          </a:p>
          <a:p>
            <a:pPr marL="0" indent="0">
              <a:buNone/>
            </a:pPr>
            <a:r>
              <a:rPr lang="en-US" dirty="0" smtClean="0"/>
              <a:t>A={</a:t>
            </a:r>
            <a:r>
              <a:rPr lang="en-US" dirty="0" err="1" smtClean="0"/>
              <a:t>a,b,c,d</a:t>
            </a:r>
            <a:r>
              <a:rPr lang="en-US" dirty="0" smtClean="0"/>
              <a:t>},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yang </a:t>
            </a:r>
            <a:r>
              <a:rPr lang="en-US" dirty="0" err="1" smtClean="0"/>
              <a:t>disajikan</a:t>
            </a:r>
            <a:r>
              <a:rPr lang="en-US" dirty="0"/>
              <a:t> </a:t>
            </a:r>
            <a:r>
              <a:rPr lang="en-US" dirty="0" smtClean="0"/>
              <a:t>B={</a:t>
            </a:r>
            <a:r>
              <a:rPr lang="en-US" dirty="0" err="1" smtClean="0"/>
              <a:t>madis,algo,os,metopen,rpl,pti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R1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i="1" dirty="0" smtClean="0"/>
              <a:t> R1         </a:t>
            </a:r>
            <a:r>
              <a:rPr lang="en-US" i="1" dirty="0" smtClean="0">
                <a:solidFill>
                  <a:srgbClr val="FF0000"/>
                </a:solidFill>
              </a:rPr>
              <a:t>x </a:t>
            </a:r>
            <a:r>
              <a:rPr lang="en-US" i="1" dirty="0" err="1" smtClean="0">
                <a:solidFill>
                  <a:srgbClr val="FF0000"/>
                </a:solidFill>
              </a:rPr>
              <a:t>mengambil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mata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kuliah</a:t>
            </a:r>
            <a:r>
              <a:rPr lang="en-US" i="1" dirty="0" smtClean="0">
                <a:solidFill>
                  <a:srgbClr val="FF0000"/>
                </a:solidFill>
              </a:rPr>
              <a:t> y</a:t>
            </a:r>
          </a:p>
          <a:p>
            <a:r>
              <a:rPr lang="en-US" i="1" dirty="0" smtClean="0"/>
              <a:t>R1</a:t>
            </a:r>
            <a:r>
              <a:rPr lang="en-US" dirty="0" smtClean="0"/>
              <a:t> = {(</a:t>
            </a:r>
            <a:r>
              <a:rPr lang="en-US" dirty="0" err="1" smtClean="0"/>
              <a:t>a,madis</a:t>
            </a:r>
            <a:r>
              <a:rPr lang="en-US" dirty="0" smtClean="0"/>
              <a:t>),(</a:t>
            </a:r>
            <a:r>
              <a:rPr lang="en-US" dirty="0" err="1" smtClean="0"/>
              <a:t>b,algo</a:t>
            </a:r>
            <a:r>
              <a:rPr lang="en-US" dirty="0" smtClean="0"/>
              <a:t>),(</a:t>
            </a:r>
            <a:r>
              <a:rPr lang="en-US" dirty="0" err="1" smtClean="0"/>
              <a:t>b,os</a:t>
            </a:r>
            <a:r>
              <a:rPr lang="en-US" dirty="0" smtClean="0"/>
              <a:t>),(</a:t>
            </a:r>
            <a:r>
              <a:rPr lang="en-US" dirty="0" err="1" smtClean="0"/>
              <a:t>c,algo</a:t>
            </a:r>
            <a:r>
              <a:rPr lang="en-US" dirty="0" smtClean="0"/>
              <a:t>),(</a:t>
            </a:r>
            <a:r>
              <a:rPr lang="en-US" dirty="0" err="1" smtClean="0"/>
              <a:t>c,metopen</a:t>
            </a:r>
            <a:r>
              <a:rPr lang="en-US" dirty="0" smtClean="0"/>
              <a:t>),(</a:t>
            </a:r>
            <a:r>
              <a:rPr lang="en-US" dirty="0" err="1" smtClean="0"/>
              <a:t>c,rpl</a:t>
            </a:r>
            <a:r>
              <a:rPr lang="en-US" dirty="0" smtClean="0"/>
              <a:t>),(</a:t>
            </a:r>
            <a:r>
              <a:rPr lang="en-US" dirty="0" err="1" smtClean="0"/>
              <a:t>d,pti</a:t>
            </a:r>
            <a:r>
              <a:rPr lang="en-US" dirty="0" smtClean="0"/>
              <a:t>),(</a:t>
            </a:r>
            <a:r>
              <a:rPr lang="en-US" dirty="0" err="1" smtClean="0"/>
              <a:t>d,rpl</a:t>
            </a:r>
            <a:r>
              <a:rPr lang="en-US" dirty="0" smtClean="0"/>
              <a:t>)}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406208" y="3645024"/>
            <a:ext cx="62217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16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Tujuan Pemelajaran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531813" indent="-531813" algn="just">
              <a:lnSpc>
                <a:spcPct val="90000"/>
              </a:lnSpc>
              <a:spcBef>
                <a:spcPts val="550"/>
              </a:spcBef>
              <a:buFont typeface="Wingding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/>
              <a:t>Apabila diberikan dua himpunan, mahasiswa dapat membuat relasi dari himpunan tersebut dengan lengkap dan tepat. </a:t>
            </a:r>
          </a:p>
          <a:p>
            <a:pPr marL="531813" indent="-531813" algn="just">
              <a:lnSpc>
                <a:spcPct val="90000"/>
              </a:lnSpc>
              <a:spcBef>
                <a:spcPts val="550"/>
              </a:spcBef>
              <a:buFont typeface="Wingding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/>
              <a:t>Apabila diberikan suatu relasi, mahasiswa dapat menjelaskan seluruh kelas dari relasi tersebut dengan tepat.  </a:t>
            </a:r>
          </a:p>
          <a:p>
            <a:pPr marL="531813" indent="-531813">
              <a:lnSpc>
                <a:spcPct val="90000"/>
              </a:lnSpc>
              <a:spcBef>
                <a:spcPts val="550"/>
              </a:spcBef>
              <a:buFont typeface="Wingding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/>
              <a:t>Apabila diberikan suatu relasi, mahasiswa dapat menjelaskan penutup refleksif, simetri dan transitif dari relasi tersebut.</a:t>
            </a:r>
          </a:p>
          <a:p>
            <a:pPr marL="531813" indent="-531813" algn="just">
              <a:lnSpc>
                <a:spcPct val="90000"/>
              </a:lnSpc>
              <a:spcBef>
                <a:spcPts val="550"/>
              </a:spcBef>
              <a:buFont typeface="Verdana" pitchFamily="32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89248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R2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yang </a:t>
            </a:r>
            <a:r>
              <a:rPr lang="en-US" dirty="0" err="1" smtClean="0"/>
              <a:t>disukai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i="1" dirty="0" smtClean="0"/>
              <a:t> R2          </a:t>
            </a:r>
            <a:r>
              <a:rPr lang="en-US" i="1" dirty="0" smtClean="0">
                <a:solidFill>
                  <a:srgbClr val="FF0000"/>
                </a:solidFill>
              </a:rPr>
              <a:t>x </a:t>
            </a:r>
            <a:r>
              <a:rPr lang="en-US" i="1" dirty="0" err="1" smtClean="0">
                <a:solidFill>
                  <a:srgbClr val="FF0000"/>
                </a:solidFill>
              </a:rPr>
              <a:t>menyukai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mata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kuliah</a:t>
            </a:r>
            <a:r>
              <a:rPr lang="en-US" i="1" dirty="0" smtClean="0">
                <a:solidFill>
                  <a:srgbClr val="FF0000"/>
                </a:solidFill>
              </a:rPr>
              <a:t> y</a:t>
            </a:r>
          </a:p>
          <a:p>
            <a:pPr marL="0" indent="0">
              <a:buNone/>
            </a:pPr>
            <a:r>
              <a:rPr lang="en-US" i="1" dirty="0" smtClean="0"/>
              <a:t>R2</a:t>
            </a:r>
            <a:r>
              <a:rPr lang="en-US" dirty="0" smtClean="0"/>
              <a:t> = {(</a:t>
            </a:r>
            <a:r>
              <a:rPr lang="en-US" dirty="0" err="1" smtClean="0"/>
              <a:t>a,madis</a:t>
            </a:r>
            <a:r>
              <a:rPr lang="en-US" dirty="0" smtClean="0"/>
              <a:t>),(</a:t>
            </a:r>
            <a:r>
              <a:rPr lang="en-US" dirty="0" err="1" smtClean="0"/>
              <a:t>b,rpl</a:t>
            </a:r>
            <a:r>
              <a:rPr lang="en-US" dirty="0" smtClean="0"/>
              <a:t>),(</a:t>
            </a:r>
            <a:r>
              <a:rPr lang="en-US" dirty="0" err="1" smtClean="0"/>
              <a:t>b,os</a:t>
            </a:r>
            <a:r>
              <a:rPr lang="en-US" dirty="0" smtClean="0"/>
              <a:t>),(</a:t>
            </a:r>
            <a:r>
              <a:rPr lang="en-US" dirty="0" err="1" smtClean="0"/>
              <a:t>c,algo</a:t>
            </a:r>
            <a:r>
              <a:rPr lang="en-US" dirty="0" smtClean="0"/>
              <a:t>),(</a:t>
            </a:r>
            <a:r>
              <a:rPr lang="en-US" dirty="0" err="1" smtClean="0"/>
              <a:t>c,pti</a:t>
            </a:r>
            <a:r>
              <a:rPr lang="en-US" dirty="0" smtClean="0"/>
              <a:t>),(</a:t>
            </a:r>
            <a:r>
              <a:rPr lang="en-US" dirty="0" err="1" smtClean="0"/>
              <a:t>c,rpl</a:t>
            </a:r>
            <a:r>
              <a:rPr lang="en-US" dirty="0" smtClean="0"/>
              <a:t>),(</a:t>
            </a:r>
            <a:r>
              <a:rPr lang="en-US" dirty="0" err="1" smtClean="0"/>
              <a:t>d,pti</a:t>
            </a:r>
            <a:r>
              <a:rPr lang="en-US" dirty="0" smtClean="0"/>
              <a:t>)}</a:t>
            </a:r>
          </a:p>
          <a:p>
            <a:pPr marL="0" indent="0">
              <a:buNone/>
            </a:pPr>
            <a:r>
              <a:rPr lang="en-US" i="1" dirty="0" err="1" smtClean="0"/>
              <a:t>Pertanyaannya</a:t>
            </a:r>
            <a:r>
              <a:rPr lang="en-US" i="1" dirty="0" smtClean="0"/>
              <a:t> :</a:t>
            </a:r>
          </a:p>
          <a:p>
            <a:pPr marL="0" indent="0">
              <a:buNone/>
            </a:pPr>
            <a:r>
              <a:rPr lang="en-US" i="1" dirty="0" err="1" smtClean="0"/>
              <a:t>Carilah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R1 </a:t>
            </a:r>
            <a:r>
              <a:rPr lang="en-US" i="1" dirty="0" err="1" smtClean="0">
                <a:solidFill>
                  <a:srgbClr val="FF0000"/>
                </a:solidFill>
              </a:rPr>
              <a:t>irisan</a:t>
            </a:r>
            <a:r>
              <a:rPr lang="en-US" i="1" dirty="0" smtClean="0">
                <a:solidFill>
                  <a:srgbClr val="FF0000"/>
                </a:solidFill>
              </a:rPr>
              <a:t> R2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jelaskan</a:t>
            </a:r>
            <a:r>
              <a:rPr lang="en-US" i="1" dirty="0" smtClean="0"/>
              <a:t> </a:t>
            </a:r>
            <a:r>
              <a:rPr lang="en-US" i="1" dirty="0" err="1" smtClean="0"/>
              <a:t>maksudnya</a:t>
            </a:r>
            <a:r>
              <a:rPr lang="en-US" i="1" dirty="0" smtClean="0"/>
              <a:t>.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084168" y="2295453"/>
            <a:ext cx="7025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9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49"/>
            <a:ext cx="8226425" cy="1085850"/>
          </a:xfrm>
        </p:spPr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5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04800" y="1143000"/>
            <a:ext cx="8305800" cy="4800600"/>
            <a:chOff x="304800" y="1447800"/>
            <a:chExt cx="8305800" cy="4800600"/>
          </a:xfrm>
        </p:grpSpPr>
        <p:grpSp>
          <p:nvGrpSpPr>
            <p:cNvPr id="40" name="Group 39"/>
            <p:cNvGrpSpPr/>
            <p:nvPr/>
          </p:nvGrpSpPr>
          <p:grpSpPr>
            <a:xfrm>
              <a:off x="304800" y="1528741"/>
              <a:ext cx="3886200" cy="4719659"/>
              <a:chOff x="533400" y="1528741"/>
              <a:chExt cx="3886200" cy="471965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06382" y="152874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33400" y="1752600"/>
                <a:ext cx="3886200" cy="4495800"/>
                <a:chOff x="990600" y="1752600"/>
                <a:chExt cx="3886200" cy="4495800"/>
              </a:xfrm>
            </p:grpSpPr>
            <p:sp>
              <p:nvSpPr>
                <p:cNvPr id="5" name="Oval 4"/>
                <p:cNvSpPr/>
                <p:nvPr/>
              </p:nvSpPr>
              <p:spPr bwMode="auto">
                <a:xfrm>
                  <a:off x="990600" y="2362200"/>
                  <a:ext cx="990600" cy="28194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lang="en-US" dirty="0" smtClean="0"/>
                    <a:t>a.</a:t>
                  </a: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b.</a:t>
                  </a: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endParaRP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lang="en-US" dirty="0" smtClean="0"/>
                    <a:t>c.</a:t>
                  </a: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d.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 bwMode="auto">
                <a:xfrm>
                  <a:off x="3048000" y="1981200"/>
                  <a:ext cx="1828800" cy="426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lang="en-US" dirty="0" smtClean="0"/>
                    <a:t>. </a:t>
                  </a:r>
                  <a:r>
                    <a:rPr lang="en-US" dirty="0" err="1" smtClean="0"/>
                    <a:t>madis</a:t>
                  </a: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. </a:t>
                  </a:r>
                  <a:r>
                    <a:rPr kumimoji="0" lang="en-US" sz="1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algo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endParaRP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endParaRP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lang="en-US" dirty="0" smtClean="0"/>
                    <a:t>. </a:t>
                  </a:r>
                  <a:r>
                    <a:rPr lang="en-US" dirty="0" err="1" smtClean="0"/>
                    <a:t>os</a:t>
                  </a: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. </a:t>
                  </a:r>
                  <a:r>
                    <a:rPr kumimoji="0" lang="en-US" sz="1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metopen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endParaRPr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lang="en-US" dirty="0" smtClean="0"/>
                    <a:t>. </a:t>
                  </a:r>
                  <a:r>
                    <a:rPr lang="en-US" dirty="0" err="1" smtClean="0"/>
                    <a:t>rpl</a:t>
                  </a:r>
                  <a:endParaRPr lang="en-US" dirty="0" smtClean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lang="en-US" dirty="0"/>
                </a:p>
                <a:p>
                  <a:pPr marL="0" marR="0" indent="0" algn="l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. </a:t>
                  </a:r>
                  <a:r>
                    <a:rPr kumimoji="0" lang="en-US" sz="1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cs typeface="Arial" charset="0"/>
                    </a:rPr>
                    <a:t>pti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16623" y="17642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00400" y="1752600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 bwMode="auto">
                <a:xfrm>
                  <a:off x="1981200" y="1937266"/>
                  <a:ext cx="1066800" cy="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Straight Arrow Connector 13"/>
                <p:cNvCxnSpPr/>
                <p:nvPr/>
              </p:nvCxnSpPr>
              <p:spPr bwMode="auto">
                <a:xfrm flipV="1">
                  <a:off x="1485900" y="2857500"/>
                  <a:ext cx="1883777" cy="1143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Straight Arrow Connector 17"/>
                <p:cNvCxnSpPr/>
                <p:nvPr/>
              </p:nvCxnSpPr>
              <p:spPr bwMode="auto">
                <a:xfrm flipV="1">
                  <a:off x="1485900" y="3352800"/>
                  <a:ext cx="1883777" cy="1524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Straight Arrow Connector 20"/>
                <p:cNvCxnSpPr/>
                <p:nvPr/>
              </p:nvCxnSpPr>
              <p:spPr bwMode="auto">
                <a:xfrm>
                  <a:off x="1485900" y="3505200"/>
                  <a:ext cx="1883777" cy="3810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Arrow Connector 23"/>
                <p:cNvCxnSpPr/>
                <p:nvPr/>
              </p:nvCxnSpPr>
              <p:spPr bwMode="auto">
                <a:xfrm flipV="1">
                  <a:off x="1485900" y="3352800"/>
                  <a:ext cx="1883777" cy="6858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Arrow Connector 26"/>
                <p:cNvCxnSpPr/>
                <p:nvPr/>
              </p:nvCxnSpPr>
              <p:spPr bwMode="auto">
                <a:xfrm>
                  <a:off x="1485900" y="4038600"/>
                  <a:ext cx="1883777" cy="4572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>
                  <a:off x="1485900" y="4038600"/>
                  <a:ext cx="1883777" cy="9906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Arrow Connector 32"/>
                <p:cNvCxnSpPr/>
                <p:nvPr/>
              </p:nvCxnSpPr>
              <p:spPr bwMode="auto">
                <a:xfrm>
                  <a:off x="1485900" y="4648200"/>
                  <a:ext cx="1883777" cy="3810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>
                  <a:off x="1485900" y="4648200"/>
                  <a:ext cx="1883777" cy="91440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724400" y="1447800"/>
              <a:ext cx="3886200" cy="4719659"/>
              <a:chOff x="4724400" y="1564470"/>
              <a:chExt cx="3886200" cy="47196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997382" y="1564470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4724400" y="2397929"/>
                <a:ext cx="990600" cy="28194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dirty="0" smtClean="0"/>
                  <a:t>a.</a:t>
                </a: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b.</a:t>
                </a: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dirty="0" smtClean="0"/>
                  <a:t>c.</a:t>
                </a: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d.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6781800" y="2016929"/>
                <a:ext cx="1828800" cy="426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dirty="0" smtClean="0"/>
                  <a:t>. </a:t>
                </a:r>
                <a:r>
                  <a:rPr lang="en-US" dirty="0" err="1" smtClean="0"/>
                  <a:t>madis</a:t>
                </a: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. </a:t>
                </a: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algo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dirty="0" smtClean="0"/>
                  <a:t>. </a:t>
                </a:r>
                <a:r>
                  <a:rPr lang="en-US" dirty="0" err="1" smtClean="0"/>
                  <a:t>os</a:t>
                </a: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. </a:t>
                </a: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metopen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dirty="0" smtClean="0"/>
                  <a:t>. </a:t>
                </a:r>
                <a:r>
                  <a:rPr lang="en-US" dirty="0" err="1" smtClean="0"/>
                  <a:t>rpl</a:t>
                </a:r>
                <a:endParaRPr lang="en-US" dirty="0" smtClean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lang="en-US" dirty="0"/>
              </a:p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. </a:t>
                </a: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pti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50423" y="179999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934200" y="178832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5715000" y="1972995"/>
                <a:ext cx="106680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 flipV="1">
                <a:off x="5219700" y="2893229"/>
                <a:ext cx="1883777" cy="1143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5219700" y="3540929"/>
                <a:ext cx="1883777" cy="15240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5219700" y="3540929"/>
                <a:ext cx="1883777" cy="3810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Arrow Connector 51"/>
              <p:cNvCxnSpPr/>
              <p:nvPr/>
            </p:nvCxnSpPr>
            <p:spPr bwMode="auto">
              <a:xfrm flipV="1">
                <a:off x="5219700" y="3388529"/>
                <a:ext cx="1883777" cy="6858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5219700" y="4074329"/>
                <a:ext cx="1883777" cy="1488271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5219700" y="4074329"/>
                <a:ext cx="1883777" cy="9906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5219700" y="4683929"/>
                <a:ext cx="1883777" cy="91440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1" name="TextBox 60"/>
          <p:cNvSpPr txBox="1"/>
          <p:nvPr/>
        </p:nvSpPr>
        <p:spPr>
          <a:xfrm>
            <a:off x="457200" y="6096000"/>
            <a:ext cx="756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R1 </a:t>
            </a:r>
            <a:r>
              <a:rPr lang="en-US" dirty="0" err="1" smtClean="0">
                <a:solidFill>
                  <a:srgbClr val="FF0000"/>
                </a:solidFill>
              </a:rPr>
              <a:t>irisan</a:t>
            </a:r>
            <a:r>
              <a:rPr lang="en-US" dirty="0" smtClean="0">
                <a:solidFill>
                  <a:srgbClr val="FF0000"/>
                </a:solidFill>
              </a:rPr>
              <a:t> R2= {(</a:t>
            </a:r>
            <a:r>
              <a:rPr lang="en-US" dirty="0" err="1" smtClean="0">
                <a:solidFill>
                  <a:srgbClr val="FF0000"/>
                </a:solidFill>
              </a:rPr>
              <a:t>a,madis</a:t>
            </a:r>
            <a:r>
              <a:rPr lang="en-US" dirty="0" smtClean="0">
                <a:solidFill>
                  <a:srgbClr val="FF0000"/>
                </a:solidFill>
              </a:rPr>
              <a:t>),(</a:t>
            </a:r>
            <a:r>
              <a:rPr lang="en-US" dirty="0" err="1" smtClean="0">
                <a:solidFill>
                  <a:srgbClr val="FF0000"/>
                </a:solidFill>
              </a:rPr>
              <a:t>b,os</a:t>
            </a:r>
            <a:r>
              <a:rPr lang="en-US" dirty="0" smtClean="0">
                <a:solidFill>
                  <a:srgbClr val="FF0000"/>
                </a:solidFill>
              </a:rPr>
              <a:t>),(</a:t>
            </a:r>
            <a:r>
              <a:rPr lang="en-US" dirty="0" err="1" smtClean="0">
                <a:solidFill>
                  <a:srgbClr val="FF0000"/>
                </a:solidFill>
              </a:rPr>
              <a:t>c,algo</a:t>
            </a:r>
            <a:r>
              <a:rPr lang="en-US" dirty="0" smtClean="0">
                <a:solidFill>
                  <a:srgbClr val="FF0000"/>
                </a:solidFill>
              </a:rPr>
              <a:t>),(</a:t>
            </a:r>
            <a:r>
              <a:rPr lang="en-US" dirty="0" err="1" smtClean="0">
                <a:solidFill>
                  <a:srgbClr val="FF0000"/>
                </a:solidFill>
              </a:rPr>
              <a:t>c,rpl</a:t>
            </a:r>
            <a:r>
              <a:rPr lang="en-US" dirty="0" smtClean="0">
                <a:solidFill>
                  <a:srgbClr val="FF0000"/>
                </a:solidFill>
              </a:rPr>
              <a:t>),(</a:t>
            </a:r>
            <a:r>
              <a:rPr lang="en-US" dirty="0" err="1" smtClean="0">
                <a:solidFill>
                  <a:srgbClr val="FF0000"/>
                </a:solidFill>
              </a:rPr>
              <a:t>d,pti</a:t>
            </a:r>
            <a:r>
              <a:rPr lang="en-US" dirty="0" smtClean="0">
                <a:solidFill>
                  <a:srgbClr val="FF0000"/>
                </a:solidFill>
              </a:rPr>
              <a:t>)} </a:t>
            </a:r>
            <a:r>
              <a:rPr lang="en-US" dirty="0" err="1" smtClean="0">
                <a:solidFill>
                  <a:srgbClr val="FF0000"/>
                </a:solidFill>
              </a:rPr>
              <a:t>artinya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mahasiswa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err="1" smtClean="0">
                <a:solidFill>
                  <a:srgbClr val="FF0000"/>
                </a:solidFill>
              </a:rPr>
              <a:t>mengambil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sekaligus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menyukai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matakuliah</a:t>
            </a:r>
            <a:r>
              <a:rPr lang="en-US" dirty="0" smtClean="0">
                <a:solidFill>
                  <a:srgbClr val="FF0000"/>
                </a:solidFill>
              </a:rPr>
              <a:t> 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75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Komposisi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R1 </a:t>
            </a:r>
            <a:r>
              <a:rPr lang="en-US" sz="2400" dirty="0" err="1" smtClean="0"/>
              <a:t>ke</a:t>
            </a:r>
            <a:r>
              <a:rPr lang="en-US" sz="2400" dirty="0" smtClean="0"/>
              <a:t> R2 (</a:t>
            </a:r>
            <a:r>
              <a:rPr lang="en-US" sz="2400" dirty="0" err="1" smtClean="0"/>
              <a:t>simbol</a:t>
            </a:r>
            <a:r>
              <a:rPr lang="en-US" sz="2400" dirty="0" smtClean="0"/>
              <a:t> R1</a:t>
            </a:r>
            <a:r>
              <a:rPr lang="az-Cyrl-AZ" sz="2400" i="1" dirty="0" smtClean="0"/>
              <a:t>о</a:t>
            </a:r>
            <a:r>
              <a:rPr lang="en-US" sz="2400" dirty="0" smtClean="0"/>
              <a:t>R2)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R1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keduanya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R2. </a:t>
            </a:r>
          </a:p>
          <a:p>
            <a:pPr marL="0" indent="0">
              <a:buNone/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diilustrasikan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diagram </a:t>
            </a:r>
            <a:r>
              <a:rPr lang="en-US" sz="2400" dirty="0" err="1" smtClean="0"/>
              <a:t>venn</a:t>
            </a:r>
            <a:r>
              <a:rPr lang="en-US" sz="2400" dirty="0" smtClean="0"/>
              <a:t> </a:t>
            </a:r>
            <a:r>
              <a:rPr lang="en-US" sz="2400" dirty="0" err="1" smtClean="0"/>
              <a:t>ujung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ujung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R1={(</a:t>
            </a:r>
            <a:r>
              <a:rPr lang="en-US" sz="2400" dirty="0" err="1" smtClean="0">
                <a:solidFill>
                  <a:schemeClr val="tx1"/>
                </a:solidFill>
              </a:rPr>
              <a:t>a,a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a,b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c,b</a:t>
            </a:r>
            <a:r>
              <a:rPr lang="en-US" sz="2400" dirty="0" smtClean="0">
                <a:solidFill>
                  <a:schemeClr val="tx1"/>
                </a:solidFill>
              </a:rPr>
              <a:t>)}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R2={(</a:t>
            </a:r>
            <a:r>
              <a:rPr lang="en-US" sz="2400" dirty="0" err="1" smtClean="0">
                <a:solidFill>
                  <a:schemeClr val="tx1"/>
                </a:solidFill>
              </a:rPr>
              <a:t>a,a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b,c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b,d</a:t>
            </a:r>
            <a:r>
              <a:rPr lang="en-US" sz="2400" dirty="0" smtClean="0">
                <a:solidFill>
                  <a:schemeClr val="tx1"/>
                </a:solidFill>
              </a:rPr>
              <a:t>)}.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R1</a:t>
            </a:r>
            <a:r>
              <a:rPr lang="az-Cyrl-AZ" sz="2400" i="1" dirty="0" smtClean="0"/>
              <a:t>о</a:t>
            </a:r>
            <a:r>
              <a:rPr lang="en-US" sz="2400" dirty="0" smtClean="0"/>
              <a:t>R2!</a:t>
            </a:r>
          </a:p>
        </p:txBody>
      </p:sp>
    </p:spTree>
    <p:extLst>
      <p:ext uri="{BB962C8B-B14F-4D97-AF65-F5344CB8AC3E}">
        <p14:creationId xmlns:p14="http://schemas.microsoft.com/office/powerpoint/2010/main" val="8929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…..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R1={(</a:t>
            </a:r>
            <a:r>
              <a:rPr lang="en-US" dirty="0" err="1" smtClean="0">
                <a:solidFill>
                  <a:schemeClr val="tx1"/>
                </a:solidFill>
              </a:rPr>
              <a:t>a,a</a:t>
            </a:r>
            <a:r>
              <a:rPr lang="en-US" dirty="0" smtClean="0">
                <a:solidFill>
                  <a:schemeClr val="tx1"/>
                </a:solidFill>
              </a:rPr>
              <a:t>),(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),(</a:t>
            </a:r>
            <a:r>
              <a:rPr lang="en-US" dirty="0" err="1" smtClean="0">
                <a:solidFill>
                  <a:schemeClr val="tx1"/>
                </a:solidFill>
              </a:rPr>
              <a:t>c,b</a:t>
            </a:r>
            <a:r>
              <a:rPr lang="en-US" dirty="0" smtClean="0">
                <a:solidFill>
                  <a:schemeClr val="tx1"/>
                </a:solidFill>
              </a:rPr>
              <a:t>)}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R2={(</a:t>
            </a:r>
            <a:r>
              <a:rPr lang="en-US" dirty="0" err="1" smtClean="0">
                <a:solidFill>
                  <a:schemeClr val="tx1"/>
                </a:solidFill>
              </a:rPr>
              <a:t>a,a</a:t>
            </a:r>
            <a:r>
              <a:rPr lang="en-US" dirty="0" smtClean="0">
                <a:solidFill>
                  <a:schemeClr val="tx1"/>
                </a:solidFill>
              </a:rPr>
              <a:t>),(</a:t>
            </a:r>
            <a:r>
              <a:rPr lang="en-US" dirty="0" err="1" smtClean="0">
                <a:solidFill>
                  <a:schemeClr val="tx1"/>
                </a:solidFill>
              </a:rPr>
              <a:t>b,c</a:t>
            </a:r>
            <a:r>
              <a:rPr lang="en-US" dirty="0" smtClean="0">
                <a:solidFill>
                  <a:schemeClr val="tx1"/>
                </a:solidFill>
              </a:rPr>
              <a:t>),(</a:t>
            </a:r>
            <a:r>
              <a:rPr lang="en-US" dirty="0" err="1" smtClean="0">
                <a:solidFill>
                  <a:schemeClr val="tx1"/>
                </a:solidFill>
              </a:rPr>
              <a:t>b,d</a:t>
            </a:r>
            <a:r>
              <a:rPr lang="en-US" dirty="0" smtClean="0">
                <a:solidFill>
                  <a:schemeClr val="tx1"/>
                </a:solidFill>
              </a:rPr>
              <a:t>)}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5943600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R1</a:t>
            </a:r>
            <a:r>
              <a:rPr lang="az-Cyrl-AZ" sz="2400" i="1" dirty="0" smtClean="0">
                <a:solidFill>
                  <a:schemeClr val="tx1"/>
                </a:solidFill>
              </a:rPr>
              <a:t>о</a:t>
            </a:r>
            <a:r>
              <a:rPr lang="en-US" sz="2400" dirty="0" smtClean="0">
                <a:solidFill>
                  <a:schemeClr val="tx1"/>
                </a:solidFill>
              </a:rPr>
              <a:t>R2 = {(</a:t>
            </a:r>
            <a:r>
              <a:rPr lang="en-US" sz="2400" dirty="0" err="1" smtClean="0">
                <a:solidFill>
                  <a:schemeClr val="tx1"/>
                </a:solidFill>
              </a:rPr>
              <a:t>a,a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a,c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a,d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c,c</a:t>
            </a:r>
            <a:r>
              <a:rPr lang="en-US" sz="2400" dirty="0" smtClean="0">
                <a:solidFill>
                  <a:schemeClr val="tx1"/>
                </a:solidFill>
              </a:rPr>
              <a:t>),(</a:t>
            </a:r>
            <a:r>
              <a:rPr lang="en-US" sz="2400" dirty="0" err="1" smtClean="0">
                <a:solidFill>
                  <a:schemeClr val="tx1"/>
                </a:solidFill>
              </a:rPr>
              <a:t>c,d</a:t>
            </a:r>
            <a:r>
              <a:rPr lang="en-US" sz="2400" dirty="0" smtClean="0">
                <a:solidFill>
                  <a:schemeClr val="tx1"/>
                </a:solidFill>
              </a:rPr>
              <a:t>)}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66800" y="2971800"/>
            <a:ext cx="4419600" cy="2819400"/>
            <a:chOff x="1066800" y="2971800"/>
            <a:chExt cx="4419600" cy="2819400"/>
          </a:xfrm>
        </p:grpSpPr>
        <p:sp>
          <p:nvSpPr>
            <p:cNvPr id="4" name="Oval 3"/>
            <p:cNvSpPr/>
            <p:nvPr/>
          </p:nvSpPr>
          <p:spPr bwMode="auto">
            <a:xfrm>
              <a:off x="1066800" y="3048000"/>
              <a:ext cx="1066800" cy="22860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a.</a:t>
              </a:r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b.</a:t>
              </a:r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c.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743200" y="3048000"/>
              <a:ext cx="1143000" cy="22860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.a.</a:t>
              </a:r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.b.</a:t>
              </a:r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.c.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495800" y="2971800"/>
              <a:ext cx="990600" cy="2819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.a</a:t>
              </a:r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.b</a:t>
              </a:r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.c</a:t>
              </a:r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rPr>
                <a:t>.d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600200" y="3581400"/>
              <a:ext cx="16002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600200" y="3581400"/>
              <a:ext cx="1600200" cy="6096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1600200" y="4191000"/>
              <a:ext cx="1600200" cy="4572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467100" y="3574473"/>
              <a:ext cx="12573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390900" y="4184073"/>
              <a:ext cx="1333500" cy="46412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390900" y="4184073"/>
              <a:ext cx="1333500" cy="107372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286000" y="3124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0909" y="3124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Misalkan</a:t>
            </a:r>
            <a:r>
              <a:rPr lang="en-US" sz="2400" dirty="0" smtClean="0"/>
              <a:t> R </a:t>
            </a:r>
            <a:r>
              <a:rPr lang="en-US" sz="2400" dirty="0" err="1" smtClean="0"/>
              <a:t>dan</a:t>
            </a:r>
            <a:r>
              <a:rPr lang="en-US" sz="2400" dirty="0" smtClean="0"/>
              <a:t> 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R</a:t>
            </a:r>
            <a:r>
              <a:rPr lang="pt-BR" sz="2400" dirty="0" smtClean="0"/>
              <a:t> = {(1, 2), (1, 6), (2, 4), (3, 4), (3, 6), (3, 8)}</a:t>
            </a:r>
          </a:p>
          <a:p>
            <a:pPr marL="0" indent="0">
              <a:buNone/>
            </a:pPr>
            <a:r>
              <a:rPr lang="pt-BR" sz="2400" dirty="0" smtClean="0"/>
              <a:t>adalah relasi dari himpunan {1, 2, 3} ke himpunan {2, 4, 6, 8} dan</a:t>
            </a:r>
          </a:p>
          <a:p>
            <a:pPr marL="0" indent="0">
              <a:buNone/>
            </a:pPr>
            <a:r>
              <a:rPr lang="en-US" sz="2400" dirty="0" smtClean="0"/>
              <a:t>S</a:t>
            </a:r>
            <a:r>
              <a:rPr lang="pl-PL" sz="2400" dirty="0" smtClean="0"/>
              <a:t> = {(2, u), (4, s), (4, t), (6, t), (8, u)}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{2, 4, 6, 8}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{s, t, u}</a:t>
            </a:r>
          </a:p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</a:p>
          <a:p>
            <a:pPr marL="514350" indent="-514350">
              <a:buAutoNum type="alphaLcPeriod"/>
            </a:pPr>
            <a:r>
              <a:rPr lang="en-US" dirty="0" smtClean="0"/>
              <a:t>R</a:t>
            </a:r>
            <a:r>
              <a:rPr lang="az-Cyrl-AZ" i="1" dirty="0" smtClean="0"/>
              <a:t>о</a:t>
            </a:r>
            <a:r>
              <a:rPr lang="en-US" dirty="0" smtClean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710748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1828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828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67262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</a:t>
            </a:r>
            <a:r>
              <a:rPr lang="az-Cyrl-AZ" sz="2400" i="1" dirty="0" smtClean="0">
                <a:solidFill>
                  <a:schemeClr val="tx1"/>
                </a:solidFill>
              </a:rPr>
              <a:t>о</a:t>
            </a:r>
            <a:r>
              <a:rPr lang="en-US" sz="2400" dirty="0" smtClean="0">
                <a:solidFill>
                  <a:schemeClr val="tx1"/>
                </a:solidFill>
              </a:rPr>
              <a:t>S= ???</a:t>
            </a:r>
          </a:p>
        </p:txBody>
      </p:sp>
    </p:spTree>
    <p:extLst>
      <p:ext uri="{BB962C8B-B14F-4D97-AF65-F5344CB8AC3E}">
        <p14:creationId xmlns:p14="http://schemas.microsoft.com/office/powerpoint/2010/main" val="41489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9144000" cy="2592388"/>
          </a:xfrm>
          <a:gradFill rotWithShape="0">
            <a:gsLst>
              <a:gs pos="0">
                <a:srgbClr val="6666FF"/>
              </a:gs>
              <a:gs pos="50000">
                <a:srgbClr val="FFFFFF"/>
              </a:gs>
              <a:gs pos="100000">
                <a:srgbClr val="6666FF"/>
              </a:gs>
            </a:gsLst>
            <a:lin ang="5400000" scaled="1"/>
          </a:gradFill>
          <a:ln/>
        </p:spPr>
        <p:txBody>
          <a:bodyPr/>
          <a:lstStyle/>
          <a:p>
            <a:pPr>
              <a:spcBef>
                <a:spcPts val="11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4400"/>
          </a:p>
          <a:p>
            <a:pPr algn="ctr">
              <a:spcBef>
                <a:spcPts val="11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4400"/>
              <a:t>Kelas-Kelas Relasi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Kelas-Kelas Relasi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2133600"/>
            <a:ext cx="3702050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600" b="1" dirty="0">
                <a:solidFill>
                  <a:srgbClr val="0000CC"/>
                </a:solidFill>
              </a:rPr>
              <a:t> </a:t>
            </a:r>
            <a:r>
              <a:rPr lang="en-GB" sz="7400" b="1" dirty="0" smtClean="0">
                <a:solidFill>
                  <a:srgbClr val="0000CC"/>
                </a:solidFill>
              </a:rPr>
              <a:t>4 </a:t>
            </a:r>
            <a:endParaRPr lang="en-GB" sz="7400" b="1" dirty="0">
              <a:solidFill>
                <a:srgbClr val="0000CC"/>
              </a:solidFill>
            </a:endParaRPr>
          </a:p>
          <a:p>
            <a:pPr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600" b="1" dirty="0" err="1">
                <a:solidFill>
                  <a:srgbClr val="0000CC"/>
                </a:solidFill>
              </a:rPr>
              <a:t>Kelas</a:t>
            </a:r>
            <a:r>
              <a:rPr lang="en-GB" sz="4600" b="1" dirty="0">
                <a:solidFill>
                  <a:srgbClr val="0000CC"/>
                </a:solidFill>
              </a:rPr>
              <a:t> </a:t>
            </a:r>
            <a:r>
              <a:rPr lang="en-GB" sz="4600" b="1" dirty="0" err="1">
                <a:solidFill>
                  <a:srgbClr val="0000CC"/>
                </a:solidFill>
              </a:rPr>
              <a:t>Relasi</a:t>
            </a:r>
            <a:r>
              <a:rPr lang="en-GB" sz="46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648200" y="908050"/>
            <a:ext cx="4267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28600" indent="-228600">
              <a:buFont typeface="Wingdings 3" pitchFamily="16" charset="2"/>
              <a:buNone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GB" sz="4000" b="1">
                <a:solidFill>
                  <a:srgbClr val="000000"/>
                </a:solidFill>
                <a:latin typeface="Wingdings 3" pitchFamily="16" charset="2"/>
              </a:rPr>
              <a:t></a:t>
            </a:r>
            <a:r>
              <a:rPr lang="en-GB" sz="5400" b="1">
                <a:solidFill>
                  <a:srgbClr val="000000"/>
                </a:solidFill>
              </a:rPr>
              <a:t> </a:t>
            </a:r>
            <a:r>
              <a:rPr lang="en-GB" sz="4000" b="1">
                <a:solidFill>
                  <a:srgbClr val="B3B3B3"/>
                </a:solidFill>
              </a:rPr>
              <a:t>___________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48200" y="1628800"/>
            <a:ext cx="4267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28600" indent="-228600">
              <a:buFont typeface="Wingdings 3" pitchFamily="16" charset="2"/>
              <a:buNone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GB" sz="4000" b="1" dirty="0">
                <a:solidFill>
                  <a:srgbClr val="000000"/>
                </a:solidFill>
                <a:latin typeface="Wingdings 3" pitchFamily="16" charset="2"/>
              </a:rPr>
              <a:t></a:t>
            </a:r>
            <a:r>
              <a:rPr lang="en-GB" sz="5400" b="1" dirty="0">
                <a:solidFill>
                  <a:srgbClr val="000000"/>
                </a:solidFill>
              </a:rPr>
              <a:t> </a:t>
            </a:r>
            <a:r>
              <a:rPr lang="en-GB" sz="4000" b="1" dirty="0">
                <a:solidFill>
                  <a:srgbClr val="B3B3B3"/>
                </a:solidFill>
              </a:rPr>
              <a:t>___________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648200" y="2473350"/>
            <a:ext cx="4267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28600" indent="-228600">
              <a:buFont typeface="Wingdings 3" pitchFamily="16" charset="2"/>
              <a:buNone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GB" sz="4000" b="1">
                <a:solidFill>
                  <a:srgbClr val="000000"/>
                </a:solidFill>
                <a:latin typeface="Wingdings 3" pitchFamily="16" charset="2"/>
              </a:rPr>
              <a:t></a:t>
            </a:r>
            <a:r>
              <a:rPr lang="en-GB" sz="5400" b="1">
                <a:solidFill>
                  <a:srgbClr val="000000"/>
                </a:solidFill>
              </a:rPr>
              <a:t> </a:t>
            </a:r>
            <a:r>
              <a:rPr lang="en-GB" sz="4000" b="1">
                <a:solidFill>
                  <a:srgbClr val="B3B3B3"/>
                </a:solidFill>
              </a:rPr>
              <a:t>___________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48200" y="3319488"/>
            <a:ext cx="4267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28600" indent="-228600">
              <a:buFont typeface="Wingdings 3" pitchFamily="16" charset="2"/>
              <a:buNone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GB" sz="4000" b="1">
                <a:solidFill>
                  <a:srgbClr val="000000"/>
                </a:solidFill>
                <a:latin typeface="Wingdings 3" pitchFamily="16" charset="2"/>
              </a:rPr>
              <a:t></a:t>
            </a:r>
            <a:r>
              <a:rPr lang="en-GB" sz="5400" b="1">
                <a:solidFill>
                  <a:srgbClr val="000000"/>
                </a:solidFill>
              </a:rPr>
              <a:t> </a:t>
            </a:r>
            <a:r>
              <a:rPr lang="en-GB" sz="4000" b="1">
                <a:solidFill>
                  <a:srgbClr val="B3B3B3"/>
                </a:solidFill>
              </a:rPr>
              <a:t>___________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195888" y="1225550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CC"/>
              </a:buClr>
              <a:buFont typeface="Comic Sans MS" pitchFamily="6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0000CC"/>
                </a:solidFill>
                <a:latin typeface="Comic Sans MS" pitchFamily="64" charset="0"/>
              </a:rPr>
              <a:t>Refleksif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195888" y="1944713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CC"/>
              </a:buClr>
              <a:buFont typeface="Comic Sans MS" pitchFamily="6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0000CC"/>
                </a:solidFill>
                <a:latin typeface="Comic Sans MS" pitchFamily="64" charset="0"/>
              </a:rPr>
              <a:t>Simetri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195888" y="2790850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CC"/>
              </a:buClr>
              <a:buFont typeface="Comic Sans MS" pitchFamily="6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0000CC"/>
                </a:solidFill>
                <a:latin typeface="Comic Sans MS" pitchFamily="64" charset="0"/>
              </a:rPr>
              <a:t>Anti Simetri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195888" y="3636988"/>
            <a:ext cx="3048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0000CC"/>
              </a:buClr>
              <a:buFont typeface="Comic Sans MS" pitchFamily="6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 err="1" smtClean="0">
                <a:solidFill>
                  <a:srgbClr val="0000CC"/>
                </a:solidFill>
                <a:latin typeface="Comic Sans MS" pitchFamily="64" charset="0"/>
              </a:rPr>
              <a:t>Transitif</a:t>
            </a:r>
            <a:endParaRPr lang="en-GB" sz="2800" b="1" dirty="0">
              <a:solidFill>
                <a:srgbClr val="0000CC"/>
              </a:solidFill>
              <a:latin typeface="Comic Sans MS" pitchFamily="6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1. </a:t>
            </a:r>
            <a:r>
              <a:rPr lang="en-GB" dirty="0" err="1" smtClean="0"/>
              <a:t>Refleksif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 </a:t>
            </a:r>
            <a:r>
              <a:rPr lang="az-Cyrl-AZ" dirty="0"/>
              <a:t>є</a:t>
            </a:r>
            <a:r>
              <a:rPr lang="en-US" dirty="0"/>
              <a:t> A </a:t>
            </a:r>
          </a:p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berlaku</a:t>
            </a:r>
            <a:r>
              <a:rPr lang="en-US" dirty="0"/>
              <a:t> (</a:t>
            </a:r>
            <a:r>
              <a:rPr lang="en-US" dirty="0" err="1"/>
              <a:t>a,a</a:t>
            </a:r>
            <a:r>
              <a:rPr lang="en-US" dirty="0"/>
              <a:t>) </a:t>
            </a:r>
            <a:r>
              <a:rPr lang="az-Cyrl-AZ" dirty="0"/>
              <a:t>є</a:t>
            </a:r>
            <a:r>
              <a:rPr lang="en-US" dirty="0"/>
              <a:t> R. </a:t>
            </a:r>
            <a:r>
              <a:rPr lang="en-US" dirty="0" err="1"/>
              <a:t>Dengan</a:t>
            </a:r>
            <a:r>
              <a:rPr lang="en-US" dirty="0"/>
              <a:t> kata lain, 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Cartesius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60527"/>
              </p:ext>
            </p:extLst>
          </p:nvPr>
        </p:nvGraphicFramePr>
        <p:xfrm>
          <a:off x="2133600" y="1981200"/>
          <a:ext cx="42672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2133600" y="1981200"/>
            <a:ext cx="4343400" cy="3200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07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Outline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Kartesis</a:t>
            </a: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Relasi</a:t>
            </a:r>
            <a:endParaRPr lang="en-GB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Kelas-Kelas</a:t>
            </a:r>
            <a:r>
              <a:rPr lang="en-GB" dirty="0"/>
              <a:t> </a:t>
            </a:r>
            <a:r>
              <a:rPr lang="en-GB" smtClean="0"/>
              <a:t>Relasi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 A = {1, 2, 3, 4}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/>
              <a:t>= {(1,1), (2,3), (3,3), (4,2), (4,4)}</a:t>
            </a:r>
          </a:p>
          <a:p>
            <a:pPr marL="0" indent="0">
              <a:buNone/>
            </a:pPr>
            <a:r>
              <a:rPr lang="en-US" dirty="0" err="1"/>
              <a:t>Apakah</a:t>
            </a:r>
            <a:r>
              <a:rPr lang="en-US" dirty="0"/>
              <a:t> R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R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(2,2)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R.</a:t>
            </a:r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(2,2)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R,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R1 = {(1,1), (2,2), (2,3), (3,3), (4,2), (4,4)} 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R1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2. </a:t>
            </a:r>
            <a:r>
              <a:rPr lang="en-US" dirty="0" err="1" smtClean="0"/>
              <a:t>Simetrik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0" indent="0">
              <a:buSzPct val="75000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Misalkan</a:t>
            </a:r>
            <a:r>
              <a:rPr lang="en-US" dirty="0"/>
              <a:t> R = (A, B, P(</a:t>
            </a:r>
            <a:r>
              <a:rPr lang="en-US" dirty="0" err="1"/>
              <a:t>x,y</a:t>
            </a:r>
            <a:r>
              <a:rPr lang="en-US" dirty="0"/>
              <a:t>))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simetrik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a,b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dirty="0"/>
              <a:t>R </a:t>
            </a:r>
            <a:r>
              <a:rPr lang="en-US" dirty="0" err="1"/>
              <a:t>berlaku</a:t>
            </a:r>
            <a:r>
              <a:rPr lang="en-US" dirty="0"/>
              <a:t> (</a:t>
            </a:r>
            <a:r>
              <a:rPr lang="en-US" dirty="0" err="1"/>
              <a:t>b,a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</a:t>
            </a:r>
            <a:r>
              <a:rPr lang="en-US" dirty="0"/>
              <a:t>.</a:t>
            </a:r>
          </a:p>
          <a:p>
            <a:pPr marL="0" indent="0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Dengan</a:t>
            </a:r>
            <a:r>
              <a:rPr lang="en-US" dirty="0"/>
              <a:t> kata lain, 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a R b </a:t>
            </a:r>
            <a:r>
              <a:rPr lang="en-US" dirty="0" err="1"/>
              <a:t>berakibat</a:t>
            </a:r>
            <a:r>
              <a:rPr lang="en-US" dirty="0"/>
              <a:t> b R a.</a:t>
            </a:r>
            <a:endParaRPr lang="en-GB" dirty="0">
              <a:latin typeface="Symbol" pitchFamily="16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822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Cartesius</a:t>
            </a:r>
            <a:r>
              <a:rPr lang="en-US" dirty="0" smtClean="0"/>
              <a:t> </a:t>
            </a:r>
            <a:r>
              <a:rPr lang="en-US" dirty="0" err="1" smtClean="0"/>
              <a:t>Simetrik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80569"/>
              </p:ext>
            </p:extLst>
          </p:nvPr>
        </p:nvGraphicFramePr>
        <p:xfrm>
          <a:off x="2133600" y="1981200"/>
          <a:ext cx="42672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2133600" y="1956792"/>
            <a:ext cx="4343400" cy="3200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86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Simetrik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Misalkan</a:t>
            </a:r>
            <a:r>
              <a:rPr lang="en-US" sz="2400" dirty="0"/>
              <a:t> A = {1, 2, 3} </a:t>
            </a:r>
            <a:r>
              <a:rPr lang="en-US" sz="2400" dirty="0" err="1" smtClean="0"/>
              <a:t>dan</a:t>
            </a:r>
            <a:r>
              <a:rPr lang="en-US" sz="2400" dirty="0" smtClean="0"/>
              <a:t> R </a:t>
            </a:r>
            <a:r>
              <a:rPr lang="en-US" sz="2400" dirty="0"/>
              <a:t>= {(1,3), (2,3), (2,4), (3,1), (4,2)}</a:t>
            </a:r>
          </a:p>
          <a:p>
            <a:pPr marL="0" indent="0">
              <a:buNone/>
            </a:pPr>
            <a:r>
              <a:rPr lang="en-US" sz="2400" dirty="0" err="1"/>
              <a:t>Apakah</a:t>
            </a:r>
            <a:r>
              <a:rPr lang="en-US" sz="2400" dirty="0"/>
              <a:t> R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simetrik</a:t>
            </a:r>
            <a:r>
              <a:rPr lang="en-US" sz="2400" dirty="0"/>
              <a:t> ?</a:t>
            </a:r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simetrik</a:t>
            </a:r>
            <a:r>
              <a:rPr lang="en-US" sz="2400" dirty="0"/>
              <a:t>,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2,3</a:t>
            </a:r>
            <a:r>
              <a:rPr lang="en-US" sz="2400" dirty="0" smtClean="0"/>
              <a:t>) </a:t>
            </a:r>
            <a:r>
              <a:rPr lang="az-Cyrl-AZ" sz="2400" dirty="0" smtClean="0"/>
              <a:t>є</a:t>
            </a:r>
            <a:r>
              <a:rPr lang="en-US" sz="2400" dirty="0" smtClean="0"/>
              <a:t> </a:t>
            </a:r>
            <a:r>
              <a:rPr lang="en-US" sz="2400" dirty="0"/>
              <a:t>R </a:t>
            </a:r>
            <a:r>
              <a:rPr lang="en-US" sz="2400" dirty="0" err="1"/>
              <a:t>tetapi</a:t>
            </a:r>
            <a:r>
              <a:rPr lang="en-US" sz="2400" dirty="0"/>
              <a:t> (3,2) </a:t>
            </a:r>
            <a:r>
              <a:rPr lang="az-Cyrl-AZ" sz="2400" dirty="0" smtClean="0"/>
              <a:t>є</a:t>
            </a:r>
            <a:r>
              <a:rPr lang="en-US" sz="2400" dirty="0" smtClean="0"/>
              <a:t> 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(3,2)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R,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R1 = {(1,3), (2,3), (2,4), (3,1), (3,2), (4,2)}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simetrik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8244408" y="2348880"/>
            <a:ext cx="2286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37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Anti </a:t>
            </a:r>
            <a:r>
              <a:rPr lang="en-US" dirty="0" err="1" smtClean="0"/>
              <a:t>Simetrik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anti </a:t>
            </a:r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dan</a:t>
            </a:r>
            <a:r>
              <a:rPr lang="en-US" dirty="0"/>
              <a:t> (</a:t>
            </a:r>
            <a:r>
              <a:rPr lang="en-US" dirty="0" err="1"/>
              <a:t>b,a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maka</a:t>
            </a:r>
            <a:r>
              <a:rPr lang="en-US" dirty="0"/>
              <a:t> a=b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kata lain 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a, b </a:t>
            </a:r>
            <a:r>
              <a:rPr lang="az-Cyrl-AZ" dirty="0" smtClean="0"/>
              <a:t>є</a:t>
            </a:r>
            <a:r>
              <a:rPr lang="en-US" dirty="0" smtClean="0"/>
              <a:t> A</a:t>
            </a:r>
            <a:r>
              <a:rPr lang="en-US" dirty="0"/>
              <a:t>, </a:t>
            </a:r>
            <a:r>
              <a:rPr lang="en-US" dirty="0" err="1"/>
              <a:t>a≠b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b,a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kedua-duanya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7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Cartesius</a:t>
            </a:r>
            <a:r>
              <a:rPr lang="en-US" dirty="0" smtClean="0"/>
              <a:t> </a:t>
            </a:r>
            <a:r>
              <a:rPr lang="en-US" dirty="0" err="1" smtClean="0"/>
              <a:t>AntiSimetrik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846971"/>
              </p:ext>
            </p:extLst>
          </p:nvPr>
        </p:nvGraphicFramePr>
        <p:xfrm>
          <a:off x="2133600" y="1981200"/>
          <a:ext cx="4267200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√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2133600" y="1981200"/>
            <a:ext cx="4343400" cy="3200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44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Anti </a:t>
            </a:r>
            <a:r>
              <a:rPr lang="en-US" dirty="0" err="1" smtClean="0"/>
              <a:t>simetrik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himpunan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asli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“y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x”, </a:t>
            </a:r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anti </a:t>
            </a:r>
            <a:r>
              <a:rPr lang="en-US" dirty="0" err="1" smtClean="0"/>
              <a:t>simetrik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b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a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 = b.</a:t>
            </a:r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/>
              <a:t>A = {1, 2, 3} </a:t>
            </a:r>
            <a:r>
              <a:rPr lang="en-US" dirty="0" err="1"/>
              <a:t>dan</a:t>
            </a:r>
            <a:r>
              <a:rPr lang="en-US" dirty="0"/>
              <a:t> R1 = {(1,1), (2,1), </a:t>
            </a:r>
            <a:r>
              <a:rPr lang="en-US" dirty="0" smtClean="0"/>
              <a:t>(</a:t>
            </a:r>
            <a:r>
              <a:rPr lang="en-US" dirty="0"/>
              <a:t>2,2), (2,3), (3,2)}, </a:t>
            </a:r>
            <a:r>
              <a:rPr lang="en-US" dirty="0" err="1"/>
              <a:t>maka</a:t>
            </a:r>
            <a:r>
              <a:rPr lang="en-US" dirty="0"/>
              <a:t> R1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anti </a:t>
            </a:r>
            <a:r>
              <a:rPr lang="en-US" dirty="0" err="1" smtClean="0"/>
              <a:t>simetrik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(</a:t>
            </a:r>
            <a:r>
              <a:rPr lang="en-US" dirty="0" smtClean="0"/>
              <a:t>2,3)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dirty="0"/>
              <a:t>R1 </a:t>
            </a:r>
            <a:r>
              <a:rPr lang="en-US" dirty="0" err="1"/>
              <a:t>dan</a:t>
            </a:r>
            <a:r>
              <a:rPr lang="en-US" dirty="0"/>
              <a:t> (3,2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dirty="0"/>
              <a:t>R1 pula.</a:t>
            </a:r>
          </a:p>
        </p:txBody>
      </p:sp>
    </p:spTree>
    <p:extLst>
      <p:ext uri="{BB962C8B-B14F-4D97-AF65-F5344CB8AC3E}">
        <p14:creationId xmlns:p14="http://schemas.microsoft.com/office/powerpoint/2010/main" val="25608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0638"/>
            <a:ext cx="8228013" cy="1438276"/>
          </a:xfrm>
          <a:ln/>
        </p:spPr>
        <p:txBody>
          <a:bodyPr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4. </a:t>
            </a:r>
            <a:r>
              <a:rPr lang="en-US" dirty="0" err="1" smtClean="0"/>
              <a:t>Transitif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dan</a:t>
            </a:r>
            <a:r>
              <a:rPr lang="en-US" dirty="0"/>
              <a:t> (</a:t>
            </a:r>
            <a:r>
              <a:rPr lang="en-US" dirty="0" err="1"/>
              <a:t>b,c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</a:t>
            </a:r>
            <a:r>
              <a:rPr lang="en-US" dirty="0"/>
              <a:t>R </a:t>
            </a:r>
            <a:r>
              <a:rPr lang="en-US" dirty="0" err="1" smtClean="0"/>
              <a:t>maka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a,c</a:t>
            </a:r>
            <a:r>
              <a:rPr lang="en-US" dirty="0" smtClean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kata </a:t>
            </a:r>
            <a:r>
              <a:rPr lang="en-US" dirty="0" smtClean="0"/>
              <a:t>lain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c, </a:t>
            </a:r>
            <a:r>
              <a:rPr lang="en-US" dirty="0" err="1"/>
              <a:t>maka</a:t>
            </a:r>
            <a:r>
              <a:rPr lang="en-US" dirty="0"/>
              <a:t> a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3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Misalkan</a:t>
            </a:r>
            <a:r>
              <a:rPr lang="en-US" dirty="0"/>
              <a:t> A = {a, b, c}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R = {(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a,c</a:t>
            </a:r>
            <a:r>
              <a:rPr lang="en-US" dirty="0"/>
              <a:t>), (</a:t>
            </a:r>
            <a:r>
              <a:rPr lang="en-US" dirty="0" err="1"/>
              <a:t>b,a</a:t>
            </a:r>
            <a:r>
              <a:rPr lang="en-US" dirty="0"/>
              <a:t>), (</a:t>
            </a:r>
            <a:r>
              <a:rPr lang="en-US" dirty="0" err="1"/>
              <a:t>c,b</a:t>
            </a:r>
            <a:r>
              <a:rPr lang="en-US" dirty="0"/>
              <a:t>)}, </a:t>
            </a:r>
            <a:r>
              <a:rPr lang="en-US" dirty="0" err="1"/>
              <a:t>maka</a:t>
            </a:r>
            <a:r>
              <a:rPr lang="en-US" dirty="0"/>
              <a:t> R 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(</a:t>
            </a:r>
            <a:r>
              <a:rPr lang="en-US" dirty="0" err="1"/>
              <a:t>b,a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(</a:t>
            </a:r>
            <a:r>
              <a:rPr lang="en-US" dirty="0" err="1"/>
              <a:t>a,c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 </a:t>
            </a:r>
            <a:r>
              <a:rPr lang="en-US" dirty="0" err="1"/>
              <a:t>tetapi</a:t>
            </a:r>
            <a:r>
              <a:rPr lang="en-US" dirty="0"/>
              <a:t> (</a:t>
            </a:r>
            <a:r>
              <a:rPr lang="en-US" dirty="0" err="1"/>
              <a:t>b,c</a:t>
            </a:r>
            <a:r>
              <a:rPr lang="en-US" dirty="0"/>
              <a:t>) </a:t>
            </a:r>
            <a:r>
              <a:rPr lang="az-Cyrl-AZ" dirty="0" smtClean="0"/>
              <a:t>є</a:t>
            </a:r>
            <a:r>
              <a:rPr lang="en-US" dirty="0" smtClean="0"/>
              <a:t> R</a:t>
            </a:r>
            <a:r>
              <a:rPr lang="en-US" dirty="0"/>
              <a:t>.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agar 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transitif</a:t>
            </a:r>
            <a:endParaRPr lang="en-US" dirty="0"/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R </a:t>
            </a:r>
            <a:r>
              <a:rPr lang="en-US" dirty="0"/>
              <a:t>= {(</a:t>
            </a:r>
            <a:r>
              <a:rPr lang="en-US" dirty="0" err="1"/>
              <a:t>a,a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a,c</a:t>
            </a:r>
            <a:r>
              <a:rPr lang="en-US" dirty="0"/>
              <a:t>), (</a:t>
            </a:r>
            <a:r>
              <a:rPr lang="en-US" dirty="0" err="1"/>
              <a:t>b,a</a:t>
            </a:r>
            <a:r>
              <a:rPr lang="en-US" dirty="0"/>
              <a:t>), (</a:t>
            </a:r>
            <a:r>
              <a:rPr lang="en-US" dirty="0" err="1"/>
              <a:t>b,b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/>
              <a:t>), </a:t>
            </a:r>
            <a:r>
              <a:rPr lang="en-US" dirty="0" smtClean="0"/>
              <a:t>(</a:t>
            </a:r>
            <a:r>
              <a:rPr lang="en-US" dirty="0" err="1"/>
              <a:t>c,a</a:t>
            </a:r>
            <a:r>
              <a:rPr lang="en-US" dirty="0"/>
              <a:t>), (</a:t>
            </a:r>
            <a:r>
              <a:rPr lang="en-US" dirty="0" err="1"/>
              <a:t>c,b</a:t>
            </a:r>
            <a:r>
              <a:rPr lang="en-US" dirty="0"/>
              <a:t>), (</a:t>
            </a:r>
            <a:r>
              <a:rPr lang="en-US" dirty="0" err="1"/>
              <a:t>c,c</a:t>
            </a:r>
            <a:r>
              <a:rPr lang="en-US" dirty="0"/>
              <a:t>)}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851920" y="3297382"/>
            <a:ext cx="2286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184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 smtClean="0"/>
              <a:t>Latihan</a:t>
            </a:r>
            <a:r>
              <a:rPr lang="en-US" sz="4000" dirty="0" smtClean="0"/>
              <a:t> </a:t>
            </a:r>
            <a:r>
              <a:rPr lang="en-US" sz="4000" dirty="0" err="1" smtClean="0"/>
              <a:t>soal-soal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01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Pengetahuan Prasyarat</a:t>
            </a:r>
          </a:p>
        </p:txBody>
      </p:sp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827088" y="2133600"/>
            <a:ext cx="2955925" cy="21605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12600">
            <a:solidFill>
              <a:srgbClr val="009900"/>
            </a:solidFill>
            <a:miter lim="800000"/>
            <a:headEnd/>
            <a:tailEnd/>
          </a:ln>
          <a:effectLst>
            <a:outerShdw dist="17819" dir="2700000" algn="ctr" rotWithShape="0">
              <a:srgbClr val="000000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buClr>
                <a:srgbClr val="A5002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A50021"/>
                </a:solidFill>
              </a:rPr>
              <a:t>H I M P U N A N 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219700" y="2132013"/>
            <a:ext cx="2955925" cy="21605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12600">
            <a:solidFill>
              <a:srgbClr val="009900"/>
            </a:solidFill>
            <a:miter lim="800000"/>
            <a:headEnd/>
            <a:tailEnd/>
          </a:ln>
          <a:effectLst>
            <a:outerShdw dist="17819" dir="2700000" algn="ctr" rotWithShape="0">
              <a:srgbClr val="000000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buClr>
                <a:srgbClr val="A5002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A50021"/>
                </a:solidFill>
              </a:rPr>
              <a:t>P R O D U K </a:t>
            </a:r>
          </a:p>
          <a:p>
            <a:pPr algn="ctr">
              <a:buClr>
                <a:srgbClr val="A5002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A50021"/>
                </a:solidFill>
              </a:rPr>
              <a:t>K A R T E S I 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repl"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69800">
                                          <p:val>
                                            <p:strVal val="-45"/>
                                          </p:val>
                                        </p:tav>
                                        <p:tav tm="100000">
                                          <p:val>
                                            <p:strVal val="45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55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36" fill="hold">
                                          <p:stCondLst>
                                            <p:cond delay="863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repl"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69800">
                                          <p:val>
                                            <p:strVal val="-45"/>
                                          </p:val>
                                        </p:tav>
                                        <p:tav tm="100000">
                                          <p:val>
                                            <p:strVal val="45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55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36" fill="hold">
                                          <p:stCondLst>
                                            <p:cond delay="863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1.Misalkan A </a:t>
            </a:r>
            <a:r>
              <a:rPr lang="en-US" dirty="0"/>
              <a:t>={</a:t>
            </a:r>
            <a:r>
              <a:rPr lang="en-US" dirty="0" smtClean="0"/>
              <a:t>1,2,3,4,5,6,7} </a:t>
            </a:r>
            <a:r>
              <a:rPr lang="en-US" dirty="0" err="1" smtClean="0"/>
              <a:t>dan</a:t>
            </a:r>
            <a:r>
              <a:rPr lang="en-US" dirty="0" smtClean="0"/>
              <a:t> B</a:t>
            </a:r>
            <a:r>
              <a:rPr lang="en-US" dirty="0"/>
              <a:t>={4, 5,6,7,8,9</a:t>
            </a:r>
            <a:r>
              <a:rPr lang="en-US" dirty="0" smtClean="0"/>
              <a:t>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B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= {(1,5),(4,5),(</a:t>
            </a:r>
            <a:r>
              <a:rPr lang="en-US" dirty="0" smtClean="0"/>
              <a:t>1,4</a:t>
            </a:r>
            <a:r>
              <a:rPr lang="en-US" dirty="0"/>
              <a:t>),(4,6),(3,7),(7,6)} </a:t>
            </a:r>
          </a:p>
          <a:p>
            <a:pPr marL="0" indent="0">
              <a:buNone/>
            </a:pPr>
            <a:r>
              <a:rPr lang="en-US" dirty="0" err="1"/>
              <a:t>Carilah</a:t>
            </a:r>
            <a:r>
              <a:rPr lang="en-US" dirty="0"/>
              <a:t>: Domain, range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R-</a:t>
            </a:r>
            <a:r>
              <a:rPr lang="en-US" baseline="30000" dirty="0"/>
              <a:t>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2.Misalkan </a:t>
            </a:r>
            <a:r>
              <a:rPr lang="en-US" dirty="0"/>
              <a:t>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N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={(</a:t>
            </a:r>
            <a:r>
              <a:rPr lang="en-US" dirty="0" err="1"/>
              <a:t>x,y</a:t>
            </a:r>
            <a:r>
              <a:rPr lang="en-US" dirty="0"/>
              <a:t>)/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r>
              <a:rPr lang="en-US" dirty="0" smtClean="0"/>
              <a:t> N; </a:t>
            </a:r>
            <a:r>
              <a:rPr lang="en-US" dirty="0" err="1" smtClean="0"/>
              <a:t>x,y</a:t>
            </a:r>
            <a:r>
              <a:rPr lang="en-US" dirty="0" smtClean="0"/>
              <a:t> &lt; 10; </a:t>
            </a:r>
            <a:r>
              <a:rPr lang="en-US" dirty="0"/>
              <a:t>x+3y =12}. </a:t>
            </a:r>
            <a:r>
              <a:rPr lang="en-US" dirty="0" err="1"/>
              <a:t>Tentukan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(a) </a:t>
            </a:r>
            <a:r>
              <a:rPr lang="en-US" dirty="0" err="1"/>
              <a:t>Tulis</a:t>
            </a:r>
            <a:r>
              <a:rPr lang="en-US" dirty="0"/>
              <a:t> 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fr-FR" dirty="0"/>
              <a:t>(b) </a:t>
            </a:r>
            <a:r>
              <a:rPr lang="fr-FR" dirty="0" err="1"/>
              <a:t>Carilah</a:t>
            </a:r>
            <a:r>
              <a:rPr lang="fr-FR" dirty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, range </a:t>
            </a:r>
            <a:r>
              <a:rPr lang="fr-FR" dirty="0"/>
              <a:t>dan </a:t>
            </a:r>
            <a:r>
              <a:rPr lang="fr-FR" dirty="0" err="1"/>
              <a:t>invers</a:t>
            </a:r>
            <a:r>
              <a:rPr lang="fr-FR" dirty="0"/>
              <a:t> dari </a:t>
            </a:r>
            <a:r>
              <a:rPr lang="fr-FR" dirty="0" smtClean="0"/>
              <a:t>R</a:t>
            </a:r>
            <a:r>
              <a:rPr lang="fr-FR" baseline="30000" dirty="0" smtClean="0"/>
              <a:t>-1</a:t>
            </a:r>
            <a:r>
              <a:rPr lang="fr-FR" dirty="0" smtClean="0"/>
              <a:t> 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={1, 2, 3, 4}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={1, 3, 5},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"x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 smtClean="0"/>
              <a:t>kecil</a:t>
            </a:r>
            <a:r>
              <a:rPr lang="en-US" i="1" dirty="0" smtClean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dirty="0"/>
              <a:t>y" </a:t>
            </a:r>
          </a:p>
          <a:p>
            <a:pPr marL="0" indent="0">
              <a:buNone/>
            </a:pPr>
            <a:r>
              <a:rPr lang="en-US" dirty="0" smtClean="0"/>
              <a:t>(a) </a:t>
            </a:r>
            <a:r>
              <a:rPr lang="en-US" dirty="0" err="1"/>
              <a:t>Tulis</a:t>
            </a:r>
            <a:r>
              <a:rPr lang="en-US" dirty="0"/>
              <a:t> 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pt-BR" dirty="0" smtClean="0"/>
              <a:t>(b) </a:t>
            </a:r>
            <a:r>
              <a:rPr lang="pt-BR" dirty="0"/>
              <a:t>Gambarkan R pada diagram koordinat A x </a:t>
            </a:r>
            <a:r>
              <a:rPr lang="pt-BR" i="1" dirty="0"/>
              <a:t>B 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invers R-</a:t>
            </a:r>
            <a:r>
              <a:rPr lang="en-US" baseline="30000" dirty="0"/>
              <a:t>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Tulislah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berurut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i="1" dirty="0" smtClean="0"/>
              <a:t>= </a:t>
            </a:r>
            <a:r>
              <a:rPr lang="en-US" i="1" dirty="0"/>
              <a:t>{0, 1, 2, 3, 4} </a:t>
            </a:r>
            <a:r>
              <a:rPr lang="en-US" i="1" dirty="0" err="1" smtClean="0"/>
              <a:t>ke</a:t>
            </a:r>
            <a:r>
              <a:rPr lang="en-US" i="1" dirty="0" smtClean="0"/>
              <a:t> </a:t>
            </a:r>
            <a:r>
              <a:rPr lang="en-US" i="1" dirty="0"/>
              <a:t>B = {0, 1, 2, 3}, </a:t>
            </a:r>
            <a:r>
              <a:rPr lang="en-US" i="1" dirty="0" err="1" smtClean="0"/>
              <a:t>dimana</a:t>
            </a:r>
            <a:r>
              <a:rPr lang="en-US" i="1" dirty="0" smtClean="0"/>
              <a:t> (a</a:t>
            </a:r>
            <a:r>
              <a:rPr lang="en-US" i="1" dirty="0"/>
              <a:t>, b) ∈ </a:t>
            </a:r>
            <a:r>
              <a:rPr lang="en-US" i="1" dirty="0" smtClean="0"/>
              <a:t>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endParaRPr lang="en-US" dirty="0"/>
          </a:p>
          <a:p>
            <a:pPr lvl="1">
              <a:buNone/>
            </a:pPr>
            <a:r>
              <a:rPr lang="pt-BR" dirty="0"/>
              <a:t>a) </a:t>
            </a:r>
            <a:r>
              <a:rPr lang="pt-BR" i="1" dirty="0"/>
              <a:t>a = b. </a:t>
            </a:r>
            <a:endParaRPr lang="pt-BR" i="1" dirty="0" smtClean="0"/>
          </a:p>
          <a:p>
            <a:pPr lvl="1">
              <a:buNone/>
            </a:pPr>
            <a:r>
              <a:rPr lang="pt-BR" i="1" dirty="0" smtClean="0"/>
              <a:t>b</a:t>
            </a:r>
            <a:r>
              <a:rPr lang="pt-BR" i="1" dirty="0"/>
              <a:t>) a + b = 4.</a:t>
            </a:r>
          </a:p>
          <a:p>
            <a:pPr lvl="1">
              <a:buNone/>
            </a:pPr>
            <a:r>
              <a:rPr lang="pt-BR" dirty="0"/>
              <a:t>c) </a:t>
            </a:r>
            <a:r>
              <a:rPr lang="pt-BR" i="1" dirty="0"/>
              <a:t>a &gt; b. </a:t>
            </a:r>
            <a:endParaRPr lang="pt-BR" i="1" dirty="0" smtClean="0"/>
          </a:p>
          <a:p>
            <a:pPr lvl="1">
              <a:buNone/>
            </a:pPr>
            <a:r>
              <a:rPr lang="pt-BR" i="1" dirty="0" smtClean="0"/>
              <a:t>d</a:t>
            </a:r>
            <a:r>
              <a:rPr lang="pt-BR" i="1" dirty="0"/>
              <a:t>) a | b</a:t>
            </a:r>
            <a:r>
              <a:rPr lang="pt-BR" i="1" dirty="0" smtClean="0"/>
              <a:t>.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{</a:t>
            </a:r>
            <a:r>
              <a:rPr lang="en-US" dirty="0"/>
              <a:t>1, 2, 3, 4},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r>
              <a:rPr lang="en-US" dirty="0" smtClean="0"/>
              <a:t>, </a:t>
            </a:r>
            <a:r>
              <a:rPr lang="en-US" dirty="0" err="1" smtClean="0"/>
              <a:t>simetris</a:t>
            </a:r>
            <a:r>
              <a:rPr lang="en-US" dirty="0" smtClean="0"/>
              <a:t>, </a:t>
            </a:r>
            <a:r>
              <a:rPr lang="en-US" dirty="0" err="1" smtClean="0"/>
              <a:t>antisimetris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endParaRPr lang="en-US" dirty="0" smtClean="0"/>
          </a:p>
          <a:p>
            <a:pPr lvl="1">
              <a:buNone/>
            </a:pPr>
            <a:r>
              <a:rPr lang="pt-BR" dirty="0" smtClean="0"/>
              <a:t>a</a:t>
            </a:r>
            <a:r>
              <a:rPr lang="pt-BR" dirty="0"/>
              <a:t>) {</a:t>
            </a:r>
            <a:r>
              <a:rPr lang="pt-BR" i="1" dirty="0"/>
              <a:t>(2, 2), (2, 3), (2, 4), (3, 2), (3, 3), (3, 4)}</a:t>
            </a:r>
          </a:p>
          <a:p>
            <a:pPr lvl="1">
              <a:buNone/>
            </a:pPr>
            <a:r>
              <a:rPr lang="pl-PL" dirty="0"/>
              <a:t>b) {</a:t>
            </a:r>
            <a:r>
              <a:rPr lang="pl-PL" i="1" dirty="0"/>
              <a:t>(1, 1), (1, 2), (2, 1), (2, 2), (3, 3), (4, 4)}</a:t>
            </a:r>
          </a:p>
          <a:p>
            <a:pPr lvl="1">
              <a:buNone/>
            </a:pPr>
            <a:r>
              <a:rPr lang="en-US" dirty="0"/>
              <a:t>c) {</a:t>
            </a:r>
            <a:r>
              <a:rPr lang="en-US" i="1" dirty="0"/>
              <a:t>(2, 4), (4, 2)}</a:t>
            </a:r>
          </a:p>
          <a:p>
            <a:pPr lvl="1">
              <a:buNone/>
            </a:pPr>
            <a:r>
              <a:rPr lang="en-US" dirty="0"/>
              <a:t>d) {</a:t>
            </a:r>
            <a:r>
              <a:rPr lang="en-US" i="1" dirty="0"/>
              <a:t>(1, 2), (2, 3), (3, 4)}</a:t>
            </a:r>
          </a:p>
          <a:p>
            <a:pPr lvl="1">
              <a:buNone/>
            </a:pPr>
            <a:r>
              <a:rPr lang="en-US" dirty="0"/>
              <a:t>e) {</a:t>
            </a:r>
            <a:r>
              <a:rPr lang="en-US" i="1" dirty="0"/>
              <a:t>(1, 1), (2, 2), (3, 3), (4, 4)}</a:t>
            </a:r>
          </a:p>
          <a:p>
            <a:pPr lvl="1">
              <a:buNone/>
            </a:pPr>
            <a:r>
              <a:rPr lang="en-US" dirty="0"/>
              <a:t>f ) {</a:t>
            </a:r>
            <a:r>
              <a:rPr lang="en-US" i="1" dirty="0"/>
              <a:t>(1, 3), (1, 4), (2, 3), (2, 4), (3, 1), (3, 4)}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Let </a:t>
            </a:r>
            <a:r>
              <a:rPr lang="en-US" i="1" dirty="0"/>
              <a:t>R be the relation {(1, 2), (1, 3), (2, 3), (2, 4), (3, 1</a:t>
            </a:r>
            <a:r>
              <a:rPr lang="en-US" i="1" dirty="0" smtClean="0"/>
              <a:t>)}, </a:t>
            </a:r>
            <a:r>
              <a:rPr lang="en-US" dirty="0" smtClean="0"/>
              <a:t>and </a:t>
            </a:r>
            <a:r>
              <a:rPr lang="en-US" dirty="0"/>
              <a:t>let </a:t>
            </a:r>
            <a:r>
              <a:rPr lang="en-US" i="1" dirty="0"/>
              <a:t>S be the relation {(2, 1), (3, 1), (3, 2), (4, 2</a:t>
            </a:r>
            <a:r>
              <a:rPr lang="en-US" i="1" dirty="0" smtClean="0"/>
              <a:t>)}. </a:t>
            </a:r>
            <a:r>
              <a:rPr lang="en-US" dirty="0" smtClean="0"/>
              <a:t>Find </a:t>
            </a:r>
            <a:r>
              <a:rPr lang="en-US" i="1" dirty="0"/>
              <a:t>S ◦R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</a:t>
            </a:r>
            <a:r>
              <a:rPr lang="id-ID" dirty="0" smtClean="0"/>
              <a:t>Diketahui </a:t>
            </a:r>
            <a:r>
              <a:rPr lang="id-ID" dirty="0"/>
              <a:t>himpunan </a:t>
            </a:r>
            <a:r>
              <a:rPr lang="id-ID" i="1" dirty="0"/>
              <a:t>A</a:t>
            </a:r>
            <a:r>
              <a:rPr lang="id-ID" dirty="0"/>
              <a:t> = {1, 2, 3, 4, 5}</a:t>
            </a:r>
            <a:r>
              <a:rPr lang="en-US" dirty="0"/>
              <a:t>. T</a:t>
            </a:r>
            <a:r>
              <a:rPr lang="id-ID" dirty="0"/>
              <a:t>erdapat relasi </a:t>
            </a:r>
            <a:r>
              <a:rPr lang="id-ID" i="1" dirty="0"/>
              <a:t>R</a:t>
            </a:r>
            <a:r>
              <a:rPr lang="id-ID" dirty="0"/>
              <a:t> yang memenuhi: </a:t>
            </a:r>
            <a:r>
              <a:rPr lang="id-ID" i="1" dirty="0"/>
              <a:t>R</a:t>
            </a:r>
            <a:r>
              <a:rPr lang="id-ID" dirty="0"/>
              <a:t> : (</a:t>
            </a:r>
            <a:r>
              <a:rPr lang="id-ID" i="1" dirty="0"/>
              <a:t>x </a:t>
            </a:r>
            <a:r>
              <a:rPr lang="id-ID" dirty="0"/>
              <a:t>+ </a:t>
            </a:r>
            <a:r>
              <a:rPr lang="id-ID" i="1" dirty="0"/>
              <a:t>y</a:t>
            </a:r>
            <a:r>
              <a:rPr lang="id-ID" dirty="0"/>
              <a:t>) Є </a:t>
            </a:r>
            <a:r>
              <a:rPr lang="id-ID" i="1" dirty="0"/>
              <a:t>A</a:t>
            </a:r>
            <a:r>
              <a:rPr lang="en-US" dirty="0"/>
              <a:t>. </a:t>
            </a:r>
            <a:r>
              <a:rPr lang="id-ID" dirty="0"/>
              <a:t>Periksalah apakah relasi tersebut bersifat :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r>
              <a:rPr lang="en-US" dirty="0" smtClean="0"/>
              <a:t>, </a:t>
            </a:r>
            <a:r>
              <a:rPr lang="en-US" dirty="0" err="1" smtClean="0"/>
              <a:t>simetris</a:t>
            </a:r>
            <a:r>
              <a:rPr lang="en-US" dirty="0" smtClean="0"/>
              <a:t>, </a:t>
            </a:r>
            <a:r>
              <a:rPr lang="en-US" dirty="0" err="1" smtClean="0"/>
              <a:t>antisimetris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diagram </a:t>
            </a:r>
            <a:r>
              <a:rPr lang="en-US" dirty="0" err="1"/>
              <a:t>panah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….</a:t>
            </a:r>
          </a:p>
          <a:p>
            <a:pPr>
              <a:buNone/>
            </a:pPr>
            <a:r>
              <a:rPr lang="en-US" dirty="0"/>
              <a:t>a.  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>
              <a:buNone/>
            </a:pPr>
            <a:r>
              <a:rPr lang="en-US" dirty="0"/>
              <a:t>b.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>
              <a:buNone/>
            </a:pPr>
            <a:r>
              <a:rPr lang="en-US" dirty="0"/>
              <a:t>c.  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>
              <a:buNone/>
            </a:pPr>
            <a:r>
              <a:rPr lang="en-US" dirty="0"/>
              <a:t>d.  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026" name="Picture 2" descr="Presentation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047999"/>
            <a:ext cx="3505200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</a:t>
            </a:r>
            <a:r>
              <a:rPr lang="en-US" dirty="0" err="1"/>
              <a:t>Cartesius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….</a:t>
            </a:r>
          </a:p>
          <a:p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7432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Domain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….</a:t>
            </a:r>
          </a:p>
          <a:p>
            <a:pPr>
              <a:buNone/>
            </a:pPr>
            <a:r>
              <a:rPr lang="en-US" dirty="0"/>
              <a:t>a.   {1, 2, 3, 4}</a:t>
            </a:r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/>
              <a:t>.   {1, 2, 6}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/>
              <a:t>.   {1, 6}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/>
              <a:t>.   { 3 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743200"/>
            <a:ext cx="3505200" cy="32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Produk Kartesis (</a:t>
            </a:r>
            <a:r>
              <a:rPr lang="en-GB" i="1"/>
              <a:t>Cartesian Product</a:t>
            </a:r>
            <a:r>
              <a:rPr lang="en-GB"/>
              <a:t>)‏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97050"/>
            <a:ext cx="8229600" cy="2887663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2400"/>
              <a:t>Produk kartesis dari himpunan </a:t>
            </a:r>
            <a:r>
              <a:rPr lang="en-GB" sz="2400" i="1"/>
              <a:t>S </a:t>
            </a:r>
            <a:r>
              <a:rPr lang="en-GB" sz="2400"/>
              <a:t>dan himpunan </a:t>
            </a:r>
            <a:r>
              <a:rPr lang="en-GB" sz="2400" i="1"/>
              <a:t>T </a:t>
            </a:r>
            <a:r>
              <a:rPr lang="en-GB" sz="2400"/>
              <a:t>adalah himpunan </a:t>
            </a:r>
            <a:r>
              <a:rPr lang="en-GB" sz="2400" i="1"/>
              <a:t>S </a:t>
            </a:r>
            <a:r>
              <a:rPr lang="en-GB" sz="2400"/>
              <a:t>x</a:t>
            </a:r>
            <a:r>
              <a:rPr lang="en-GB" sz="2400" i="1"/>
              <a:t>T</a:t>
            </a:r>
            <a:r>
              <a:rPr lang="en-GB" sz="2400"/>
              <a:t>  berikut ini.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400"/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2400"/>
              <a:t>	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400"/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400"/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400"/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400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 flipV="1">
            <a:off x="1401763" y="3282950"/>
            <a:ext cx="688975" cy="612775"/>
          </a:xfrm>
          <a:prstGeom prst="line">
            <a:avLst/>
          </a:prstGeom>
          <a:noFill/>
          <a:ln w="2556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5100" y="2462213"/>
            <a:ext cx="2555875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CC"/>
                </a:solidFill>
              </a:rPr>
              <a:t>Produk kartesis </a:t>
            </a:r>
          </a:p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CC"/>
                </a:solidFill>
              </a:rPr>
              <a:t>dari </a:t>
            </a:r>
            <a:r>
              <a:rPr lang="en-GB" sz="2400" b="1" i="1">
                <a:solidFill>
                  <a:srgbClr val="0000CC"/>
                </a:solidFill>
              </a:rPr>
              <a:t>S </a:t>
            </a:r>
            <a:r>
              <a:rPr lang="en-GB" sz="2400" b="1">
                <a:solidFill>
                  <a:srgbClr val="0000CC"/>
                </a:solidFill>
              </a:rPr>
              <a:t>dan </a:t>
            </a:r>
            <a:r>
              <a:rPr lang="en-GB" sz="2400" b="1" i="1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4292600" y="4267200"/>
            <a:ext cx="784225" cy="868363"/>
          </a:xfrm>
          <a:prstGeom prst="line">
            <a:avLst/>
          </a:prstGeom>
          <a:noFill/>
          <a:ln w="2556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132138" y="5043488"/>
            <a:ext cx="2066925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CC"/>
                </a:solidFill>
              </a:rPr>
              <a:t>b</a:t>
            </a:r>
            <a:r>
              <a:rPr lang="en-GB" sz="2400" b="1">
                <a:solidFill>
                  <a:srgbClr val="0000CC"/>
                </a:solidFill>
              </a:rPr>
              <a:t> anggota himpunan </a:t>
            </a:r>
            <a:r>
              <a:rPr lang="en-GB" sz="2400" b="1" i="1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3851275" y="3282950"/>
            <a:ext cx="865188" cy="657225"/>
          </a:xfrm>
          <a:prstGeom prst="line">
            <a:avLst/>
          </a:prstGeom>
          <a:noFill/>
          <a:ln w="2556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92500" y="2420938"/>
            <a:ext cx="2881313" cy="82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>
            <a:spAutoFit/>
          </a:bodyPr>
          <a:lstStyle/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CC"/>
                </a:solidFill>
              </a:rPr>
              <a:t>Pasangan terurut/ </a:t>
            </a:r>
            <a:r>
              <a:rPr lang="en-GB" sz="2400" b="1" i="1">
                <a:solidFill>
                  <a:srgbClr val="0000CC"/>
                </a:solidFill>
              </a:rPr>
              <a:t>ordered tuple </a:t>
            </a:r>
            <a:r>
              <a:rPr lang="en-GB" sz="2400" b="1">
                <a:solidFill>
                  <a:srgbClr val="0000CC"/>
                </a:solidFill>
              </a:rPr>
              <a:t>(</a:t>
            </a:r>
            <a:r>
              <a:rPr lang="en-GB" sz="2400" b="1" i="1">
                <a:solidFill>
                  <a:srgbClr val="0000CC"/>
                </a:solidFill>
              </a:rPr>
              <a:t>b</a:t>
            </a:r>
            <a:r>
              <a:rPr lang="en-GB" sz="2400" b="1">
                <a:solidFill>
                  <a:srgbClr val="0000CC"/>
                </a:solidFill>
              </a:rPr>
              <a:t>,</a:t>
            </a:r>
            <a:r>
              <a:rPr lang="en-GB" sz="2400" b="1" i="1">
                <a:solidFill>
                  <a:srgbClr val="0000CC"/>
                </a:solidFill>
              </a:rPr>
              <a:t>c</a:t>
            </a:r>
            <a:r>
              <a:rPr lang="en-GB" sz="2400" b="1">
                <a:solidFill>
                  <a:srgbClr val="0000CC"/>
                </a:solidFill>
              </a:rPr>
              <a:t>)‏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 flipV="1">
            <a:off x="6621463" y="4291013"/>
            <a:ext cx="473075" cy="795337"/>
          </a:xfrm>
          <a:prstGeom prst="line">
            <a:avLst/>
          </a:prstGeom>
          <a:noFill/>
          <a:ln w="2556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083300" y="5013325"/>
            <a:ext cx="1911350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>
                <a:solidFill>
                  <a:srgbClr val="0000CC"/>
                </a:solidFill>
              </a:rPr>
              <a:t>c </a:t>
            </a:r>
            <a:r>
              <a:rPr lang="en-GB" sz="2400" b="1">
                <a:solidFill>
                  <a:srgbClr val="0000CC"/>
                </a:solidFill>
              </a:rPr>
              <a:t>anggota </a:t>
            </a:r>
          </a:p>
          <a:p>
            <a:pPr algn="ctr">
              <a:buClr>
                <a:srgbClr val="0000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CC"/>
                </a:solidFill>
              </a:rPr>
              <a:t>himpunan </a:t>
            </a:r>
            <a:r>
              <a:rPr lang="en-GB" sz="2400" b="1" i="1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476375" y="3870325"/>
            <a:ext cx="6119813" cy="42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S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 x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T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 = { (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b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, 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c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) l 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b 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∈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S 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∧ 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c 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∈</a:t>
            </a:r>
            <a:r>
              <a:rPr lang="en-GB" sz="2800" b="1" i="1">
                <a:solidFill>
                  <a:srgbClr val="000000"/>
                </a:solidFill>
                <a:latin typeface="Tahoma" charset="0"/>
              </a:rPr>
              <a:t>T </a:t>
            </a:r>
            <a:r>
              <a:rPr lang="en-GB" sz="2800" b="1">
                <a:solidFill>
                  <a:srgbClr val="000000"/>
                </a:solidFill>
                <a:latin typeface="Tahoma" charset="0"/>
              </a:rPr>
              <a:t>}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73080" imgH="178200" progId="Equation.3">
                  <p:embed/>
                </p:oleObj>
              </mc:Choice>
              <mc:Fallback>
                <p:oleObj r:id="rId4" imgW="73080" imgH="17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4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8197" grpId="0" animBg="1"/>
      <p:bldP spid="8199" grpId="0" animBg="1"/>
      <p:bldP spid="820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riil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reflexive</a:t>
            </a:r>
            <a:r>
              <a:rPr lang="en-US" dirty="0"/>
              <a:t>, </a:t>
            </a:r>
            <a:r>
              <a:rPr lang="en-US" b="1" dirty="0" smtClean="0"/>
              <a:t>symmetric</a:t>
            </a:r>
            <a:r>
              <a:rPr lang="en-US" dirty="0" smtClean="0"/>
              <a:t>, </a:t>
            </a:r>
            <a:r>
              <a:rPr lang="en-US" dirty="0" err="1"/>
              <a:t>antisymmetric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smtClean="0"/>
              <a:t>atau </a:t>
            </a:r>
            <a:r>
              <a:rPr lang="en-US" dirty="0" smtClean="0"/>
              <a:t>transitive</a:t>
            </a:r>
            <a:r>
              <a:rPr lang="en-US" dirty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(x</a:t>
            </a:r>
            <a:r>
              <a:rPr lang="en-US" dirty="0"/>
              <a:t>, y) ∈ R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70431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12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7967663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Diketahui</a:t>
            </a:r>
            <a:r>
              <a:rPr lang="en-US" dirty="0" smtClean="0"/>
              <a:t>: M = {2, 4, 9, 15} </a:t>
            </a:r>
            <a:r>
              <a:rPr lang="en-US" dirty="0" err="1" smtClean="0"/>
              <a:t>dan</a:t>
            </a:r>
            <a:r>
              <a:rPr lang="en-US" dirty="0" smtClean="0"/>
              <a:t> N = {2, 3, 5, 6}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‘</a:t>
            </a:r>
            <a:r>
              <a:rPr lang="en-US" dirty="0" err="1" smtClean="0"/>
              <a:t>kelipatan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´ </a:t>
            </a:r>
            <a:r>
              <a:rPr lang="en-US" dirty="0" err="1" smtClean="0"/>
              <a:t>himpunan</a:t>
            </a:r>
            <a:r>
              <a:rPr lang="en-US" dirty="0" smtClean="0"/>
              <a:t> M </a:t>
            </a:r>
            <a:r>
              <a:rPr lang="en-US" dirty="0" err="1" smtClean="0"/>
              <a:t>ke</a:t>
            </a:r>
            <a:r>
              <a:rPr lang="en-US" dirty="0" smtClean="0"/>
              <a:t> N </a:t>
            </a:r>
            <a:r>
              <a:rPr lang="en-US" dirty="0" err="1" smtClean="0"/>
              <a:t>adalah</a:t>
            </a:r>
            <a:r>
              <a:rPr lang="en-US" dirty="0" smtClean="0"/>
              <a:t> . . .</a:t>
            </a:r>
          </a:p>
          <a:p>
            <a:r>
              <a:rPr lang="en-US" dirty="0" smtClean="0"/>
              <a:t>a. {(2, 2), (2, 4), (3, 9), (2, 6), (3, 15), (5, 15)}</a:t>
            </a:r>
          </a:p>
          <a:p>
            <a:r>
              <a:rPr lang="en-US" dirty="0" smtClean="0"/>
              <a:t>b. {(2, 2), (4, 2), (9, 3), (15, 3), (15, 5)}</a:t>
            </a:r>
          </a:p>
          <a:p>
            <a:r>
              <a:rPr lang="en-US" dirty="0" smtClean="0"/>
              <a:t>c. {(2, 2), (4, 2), (6, 2), (9, 3), (15, 3), (15, 5)}</a:t>
            </a:r>
          </a:p>
          <a:p>
            <a:r>
              <a:rPr lang="en-US" dirty="0" smtClean="0"/>
              <a:t>d.{(2, 2), (2, 4), (6, 2), (9, 3), (15, 5)}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10446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Munir, Rinaldi. “(Buku Teks Ilmu Komputer) Matematika Diskrit”. Informatika bandung.</a:t>
            </a:r>
          </a:p>
          <a:p>
            <a:pPr>
              <a:buNone/>
            </a:pPr>
            <a:r>
              <a:rPr lang="id-ID" dirty="0" smtClean="0"/>
              <a:t>	Bandung.2001</a:t>
            </a:r>
          </a:p>
          <a:p>
            <a:endParaRPr lang="id-ID" dirty="0" smtClean="0"/>
          </a:p>
          <a:p>
            <a:r>
              <a:rPr lang="id-ID" dirty="0" smtClean="0"/>
              <a:t>Munir, Rinaldi, Materi Kuliah Matematika Diskrit ITB http://informatika.stei.itb.ac.id/~rinaldi.munir/Matdis/matdis.htm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Contoh Produk Kartesis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02531"/>
            <a:ext cx="4408488" cy="4530725"/>
          </a:xfrm>
          <a:ln/>
        </p:spPr>
        <p:txBody>
          <a:bodyPr/>
          <a:lstStyle/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/>
              <a:t>S</a:t>
            </a:r>
            <a:r>
              <a:rPr lang="en-GB" dirty="0"/>
              <a:t> = { 0, 1, 2}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/>
              <a:t>T</a:t>
            </a:r>
            <a:r>
              <a:rPr lang="en-GB" dirty="0"/>
              <a:t> = {</a:t>
            </a:r>
            <a:r>
              <a:rPr lang="en-GB" i="1" dirty="0"/>
              <a:t>a</a:t>
            </a:r>
            <a:r>
              <a:rPr lang="en-GB" dirty="0"/>
              <a:t>, </a:t>
            </a:r>
            <a:r>
              <a:rPr lang="en-GB" i="1" dirty="0"/>
              <a:t>b</a:t>
            </a:r>
            <a:r>
              <a:rPr lang="en-GB" dirty="0"/>
              <a:t>}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           S</a:t>
            </a:r>
            <a:r>
              <a:rPr lang="en-GB" dirty="0" smtClean="0"/>
              <a:t> </a:t>
            </a:r>
            <a:r>
              <a:rPr lang="en-GB" dirty="0"/>
              <a:t>x </a:t>
            </a:r>
            <a:r>
              <a:rPr lang="en-GB" i="1" dirty="0"/>
              <a:t>T</a:t>
            </a:r>
            <a:r>
              <a:rPr lang="en-GB" dirty="0"/>
              <a:t>  = ?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166813" y="3836988"/>
            <a:ext cx="184150" cy="4810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2852738"/>
            <a:ext cx="2951163" cy="2301875"/>
            <a:chOff x="476" y="1797"/>
            <a:chExt cx="1859" cy="1450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476" y="1842"/>
              <a:ext cx="590" cy="1406"/>
            </a:xfrm>
            <a:prstGeom prst="ellipse">
              <a:avLst/>
            </a:prstGeom>
            <a:solidFill>
              <a:srgbClr val="666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612" y="1978"/>
              <a:ext cx="272" cy="1145"/>
            </a:xfrm>
            <a:prstGeom prst="rect">
              <a:avLst/>
            </a:prstGeom>
            <a:solidFill>
              <a:srgbClr val="6666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Tahoma" charset="0"/>
                </a:rPr>
                <a:t>0</a:t>
              </a: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Tahoma" charset="0"/>
                </a:rPr>
                <a:t>1</a:t>
              </a: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Tahoma" charset="0"/>
                </a:rPr>
                <a:t>2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746" y="1797"/>
              <a:ext cx="590" cy="1406"/>
            </a:xfrm>
            <a:prstGeom prst="ellipse">
              <a:avLst/>
            </a:prstGeom>
            <a:solidFill>
              <a:srgbClr val="666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927" y="2069"/>
              <a:ext cx="272" cy="737"/>
            </a:xfrm>
            <a:prstGeom prst="rect">
              <a:avLst/>
            </a:prstGeom>
            <a:solidFill>
              <a:srgbClr val="6666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i="1">
                  <a:solidFill>
                    <a:srgbClr val="FFFFFF"/>
                  </a:solidFill>
                  <a:latin typeface="Tahoma" charset="0"/>
                </a:rPr>
                <a:t>a</a:t>
              </a: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i="1">
                  <a:solidFill>
                    <a:srgbClr val="FFFFFF"/>
                  </a:solidFill>
                  <a:latin typeface="Tahoma" charset="0"/>
                </a:rPr>
                <a:t>b</a:t>
              </a:r>
            </a:p>
          </p:txBody>
        </p:sp>
      </p:grp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331913" y="3355975"/>
            <a:ext cx="1800225" cy="865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331913" y="3355975"/>
            <a:ext cx="1800225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1290638" y="3643313"/>
            <a:ext cx="1800225" cy="434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331913" y="4076700"/>
            <a:ext cx="1800225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1331913" y="3714750"/>
            <a:ext cx="1871662" cy="939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1331913" y="4362450"/>
            <a:ext cx="1800225" cy="292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39750" y="5300663"/>
            <a:ext cx="3529013" cy="862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>
                <a:solidFill>
                  <a:srgbClr val="000000"/>
                </a:solidFill>
              </a:rPr>
              <a:t>S</a:t>
            </a:r>
            <a:r>
              <a:rPr lang="en-GB" sz="2000" b="1">
                <a:solidFill>
                  <a:srgbClr val="000000"/>
                </a:solidFill>
              </a:rPr>
              <a:t>x</a:t>
            </a:r>
            <a:r>
              <a:rPr lang="en-GB" sz="2000" b="1" i="1">
                <a:solidFill>
                  <a:srgbClr val="000000"/>
                </a:solidFill>
              </a:rPr>
              <a:t>T</a:t>
            </a:r>
            <a:r>
              <a:rPr lang="en-GB" sz="2000" b="1">
                <a:solidFill>
                  <a:srgbClr val="000000"/>
                </a:solidFill>
              </a:rPr>
              <a:t> = { (0,</a:t>
            </a:r>
            <a:r>
              <a:rPr lang="en-GB" sz="2000" b="1" i="1">
                <a:solidFill>
                  <a:srgbClr val="000000"/>
                </a:solidFill>
              </a:rPr>
              <a:t>a</a:t>
            </a:r>
            <a:r>
              <a:rPr lang="en-GB" sz="2000" b="1">
                <a:solidFill>
                  <a:srgbClr val="000000"/>
                </a:solidFill>
              </a:rPr>
              <a:t>), (0,</a:t>
            </a:r>
            <a:r>
              <a:rPr lang="en-GB" sz="2000" b="1" i="1">
                <a:solidFill>
                  <a:srgbClr val="000000"/>
                </a:solidFill>
              </a:rPr>
              <a:t>b</a:t>
            </a:r>
            <a:r>
              <a:rPr lang="en-GB" sz="2000" b="1">
                <a:solidFill>
                  <a:srgbClr val="000000"/>
                </a:solidFill>
              </a:rPr>
              <a:t>), (1,</a:t>
            </a:r>
            <a:r>
              <a:rPr lang="en-GB" sz="2000" b="1" i="1">
                <a:solidFill>
                  <a:srgbClr val="000000"/>
                </a:solidFill>
              </a:rPr>
              <a:t>a</a:t>
            </a:r>
            <a:r>
              <a:rPr lang="en-GB" sz="2000" b="1">
                <a:solidFill>
                  <a:srgbClr val="000000"/>
                </a:solidFill>
              </a:rPr>
              <a:t>), </a:t>
            </a:r>
          </a:p>
          <a:p>
            <a:pPr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000000"/>
                </a:solidFill>
              </a:rPr>
              <a:t>             (1,</a:t>
            </a:r>
            <a:r>
              <a:rPr lang="en-GB" sz="2000" b="1" i="1">
                <a:solidFill>
                  <a:srgbClr val="000000"/>
                </a:solidFill>
              </a:rPr>
              <a:t>b</a:t>
            </a:r>
            <a:r>
              <a:rPr lang="en-GB" sz="2000" b="1">
                <a:solidFill>
                  <a:srgbClr val="000000"/>
                </a:solidFill>
              </a:rPr>
              <a:t>), (2,</a:t>
            </a:r>
            <a:r>
              <a:rPr lang="en-GB" sz="2000" b="1" i="1">
                <a:solidFill>
                  <a:srgbClr val="000000"/>
                </a:solidFill>
              </a:rPr>
              <a:t>a</a:t>
            </a:r>
            <a:r>
              <a:rPr lang="en-GB" sz="2000" b="1">
                <a:solidFill>
                  <a:srgbClr val="000000"/>
                </a:solidFill>
              </a:rPr>
              <a:t>), (2,</a:t>
            </a:r>
            <a:r>
              <a:rPr lang="en-GB" sz="2000" b="1" i="1">
                <a:solidFill>
                  <a:srgbClr val="000000"/>
                </a:solidFill>
              </a:rPr>
              <a:t>b</a:t>
            </a:r>
            <a:r>
              <a:rPr lang="en-GB" sz="2000" b="1">
                <a:solidFill>
                  <a:srgbClr val="000000"/>
                </a:solidFill>
              </a:rPr>
              <a:t>) }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579765" y="2332236"/>
            <a:ext cx="216058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000000"/>
                </a:solidFill>
                <a:latin typeface="Tahoma" charset="0"/>
              </a:rPr>
              <a:t>T  </a:t>
            </a:r>
            <a:r>
              <a:rPr lang="en-GB" sz="2800" b="1" dirty="0">
                <a:solidFill>
                  <a:srgbClr val="000000"/>
                </a:solidFill>
                <a:latin typeface="Tahoma" charset="0"/>
              </a:rPr>
              <a:t>x </a:t>
            </a:r>
            <a:r>
              <a:rPr lang="en-GB" sz="2800" b="1" i="1" dirty="0">
                <a:solidFill>
                  <a:srgbClr val="000000"/>
                </a:solidFill>
                <a:latin typeface="Tahoma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latin typeface="Tahoma" charset="0"/>
              </a:rPr>
              <a:t> = ?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59337" y="2852737"/>
            <a:ext cx="2952749" cy="2232024"/>
            <a:chOff x="3061" y="1797"/>
            <a:chExt cx="1860" cy="140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3061" y="1797"/>
              <a:ext cx="590" cy="1406"/>
            </a:xfrm>
            <a:prstGeom prst="ellipse">
              <a:avLst/>
            </a:prstGeom>
            <a:solidFill>
              <a:srgbClr val="666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197" y="2160"/>
              <a:ext cx="272" cy="737"/>
            </a:xfrm>
            <a:prstGeom prst="rect">
              <a:avLst/>
            </a:prstGeom>
            <a:solidFill>
              <a:srgbClr val="6666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i="1">
                  <a:solidFill>
                    <a:srgbClr val="FFFFFF"/>
                  </a:solidFill>
                  <a:latin typeface="Tahoma" charset="0"/>
                </a:rPr>
                <a:t>a</a:t>
              </a: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i="1">
                  <a:solidFill>
                    <a:srgbClr val="FFFFFF"/>
                  </a:solidFill>
                  <a:latin typeface="Tahoma" charset="0"/>
                </a:rPr>
                <a:t>b</a:t>
              </a:r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4331" y="1797"/>
              <a:ext cx="590" cy="1406"/>
            </a:xfrm>
            <a:prstGeom prst="ellipse">
              <a:avLst/>
            </a:prstGeom>
            <a:solidFill>
              <a:srgbClr val="6666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513" y="1933"/>
              <a:ext cx="272" cy="1165"/>
            </a:xfrm>
            <a:prstGeom prst="rect">
              <a:avLst/>
            </a:prstGeom>
            <a:solidFill>
              <a:srgbClr val="6666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dirty="0" smtClean="0">
                  <a:solidFill>
                    <a:srgbClr val="FFFFFF"/>
                  </a:solidFill>
                  <a:latin typeface="Tahoma" charset="0"/>
                </a:rPr>
                <a:t>0</a:t>
              </a:r>
              <a:endParaRPr lang="en-GB" sz="2800" b="1" dirty="0">
                <a:solidFill>
                  <a:srgbClr val="FFFFFF"/>
                </a:solidFill>
                <a:latin typeface="Tahoma" charset="0"/>
              </a:endParaRP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dirty="0" smtClean="0">
                  <a:solidFill>
                    <a:srgbClr val="FFFFFF"/>
                  </a:solidFill>
                  <a:latin typeface="Tahoma" charset="0"/>
                </a:rPr>
                <a:t>1</a:t>
              </a:r>
              <a:endParaRPr lang="en-GB" sz="2800" b="1" dirty="0">
                <a:solidFill>
                  <a:srgbClr val="FFFFFF"/>
                </a:solidFill>
                <a:latin typeface="Tahoma" charset="0"/>
              </a:endParaRPr>
            </a:p>
            <a:p>
              <a:pPr>
                <a:spcBef>
                  <a:spcPts val="1750"/>
                </a:spcBef>
                <a:buClr>
                  <a:srgbClr val="FFFFFF"/>
                </a:buClr>
                <a:buFont typeface="Tahoma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 dirty="0" smtClean="0">
                  <a:solidFill>
                    <a:srgbClr val="FFFFFF"/>
                  </a:solidFill>
                  <a:latin typeface="Tahoma" charset="0"/>
                </a:rPr>
                <a:t>2</a:t>
              </a:r>
              <a:endParaRPr lang="en-GB" sz="2800" b="1" dirty="0">
                <a:solidFill>
                  <a:srgbClr val="FFFFFF"/>
                </a:solidFill>
                <a:latin typeface="Tahoma" charset="0"/>
              </a:endParaRPr>
            </a:p>
          </p:txBody>
        </p:sp>
      </p:grp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4716463" y="5379491"/>
            <a:ext cx="3529012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rgbClr val="000000"/>
                </a:solidFill>
              </a:rPr>
              <a:t>T</a:t>
            </a:r>
            <a:r>
              <a:rPr lang="en-GB" b="1" dirty="0" err="1">
                <a:solidFill>
                  <a:srgbClr val="000000"/>
                </a:solidFill>
              </a:rPr>
              <a:t>x</a:t>
            </a:r>
            <a:r>
              <a:rPr lang="en-GB" b="1" i="1" dirty="0" err="1">
                <a:solidFill>
                  <a:srgbClr val="000000"/>
                </a:solidFill>
              </a:rPr>
              <a:t>S</a:t>
            </a:r>
            <a:r>
              <a:rPr lang="en-GB" b="1" dirty="0">
                <a:solidFill>
                  <a:srgbClr val="000000"/>
                </a:solidFill>
              </a:rPr>
              <a:t> = { (</a:t>
            </a:r>
            <a:r>
              <a:rPr lang="en-GB" b="1" i="1" dirty="0" smtClean="0">
                <a:solidFill>
                  <a:srgbClr val="000000"/>
                </a:solidFill>
              </a:rPr>
              <a:t>a</a:t>
            </a:r>
            <a:r>
              <a:rPr lang="en-GB" b="1" dirty="0" smtClean="0">
                <a:solidFill>
                  <a:srgbClr val="000000"/>
                </a:solidFill>
              </a:rPr>
              <a:t>,0), </a:t>
            </a:r>
            <a:r>
              <a:rPr lang="en-GB" b="1" dirty="0">
                <a:solidFill>
                  <a:srgbClr val="000000"/>
                </a:solidFill>
              </a:rPr>
              <a:t>(</a:t>
            </a:r>
            <a:r>
              <a:rPr lang="en-GB" b="1" i="1" dirty="0" smtClean="0">
                <a:solidFill>
                  <a:srgbClr val="000000"/>
                </a:solidFill>
              </a:rPr>
              <a:t>a,</a:t>
            </a:r>
            <a:r>
              <a:rPr lang="en-GB" b="1" dirty="0">
                <a:solidFill>
                  <a:srgbClr val="000000"/>
                </a:solidFill>
              </a:rPr>
              <a:t>1</a:t>
            </a:r>
            <a:r>
              <a:rPr lang="en-GB" b="1" dirty="0" smtClean="0">
                <a:solidFill>
                  <a:srgbClr val="000000"/>
                </a:solidFill>
              </a:rPr>
              <a:t>), </a:t>
            </a:r>
            <a:r>
              <a:rPr lang="en-GB" b="1" dirty="0">
                <a:solidFill>
                  <a:srgbClr val="000000"/>
                </a:solidFill>
              </a:rPr>
              <a:t>(</a:t>
            </a:r>
            <a:r>
              <a:rPr lang="en-GB" b="1" i="1" dirty="0" smtClean="0">
                <a:solidFill>
                  <a:srgbClr val="000000"/>
                </a:solidFill>
              </a:rPr>
              <a:t>a,</a:t>
            </a:r>
            <a:r>
              <a:rPr lang="en-GB" b="1" dirty="0">
                <a:solidFill>
                  <a:srgbClr val="000000"/>
                </a:solidFill>
              </a:rPr>
              <a:t>2</a:t>
            </a:r>
            <a:r>
              <a:rPr lang="en-GB" b="1" dirty="0" smtClean="0">
                <a:solidFill>
                  <a:srgbClr val="000000"/>
                </a:solidFill>
              </a:rPr>
              <a:t>),</a:t>
            </a:r>
            <a:endParaRPr lang="en-GB" b="1" dirty="0">
              <a:solidFill>
                <a:srgbClr val="000000"/>
              </a:solidFill>
            </a:endParaRPr>
          </a:p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</a:rPr>
              <a:t>            </a:t>
            </a:r>
            <a:r>
              <a:rPr lang="en-GB" b="1">
                <a:solidFill>
                  <a:srgbClr val="000000"/>
                </a:solidFill>
              </a:rPr>
              <a:t>(</a:t>
            </a:r>
            <a:r>
              <a:rPr lang="en-GB" b="1" i="1" smtClean="0">
                <a:solidFill>
                  <a:srgbClr val="000000"/>
                </a:solidFill>
              </a:rPr>
              <a:t>b,</a:t>
            </a:r>
            <a:r>
              <a:rPr lang="en-GB" b="1" dirty="0">
                <a:solidFill>
                  <a:srgbClr val="000000"/>
                </a:solidFill>
              </a:rPr>
              <a:t>0</a:t>
            </a:r>
            <a:r>
              <a:rPr lang="en-GB" b="1" smtClean="0">
                <a:solidFill>
                  <a:srgbClr val="000000"/>
                </a:solidFill>
              </a:rPr>
              <a:t>),  </a:t>
            </a:r>
            <a:r>
              <a:rPr lang="en-GB" b="1">
                <a:solidFill>
                  <a:srgbClr val="000000"/>
                </a:solidFill>
              </a:rPr>
              <a:t>(</a:t>
            </a:r>
            <a:r>
              <a:rPr lang="en-GB" b="1" i="1" smtClean="0">
                <a:solidFill>
                  <a:srgbClr val="000000"/>
                </a:solidFill>
              </a:rPr>
              <a:t>b,</a:t>
            </a:r>
            <a:r>
              <a:rPr lang="en-GB" b="1" dirty="0">
                <a:solidFill>
                  <a:srgbClr val="000000"/>
                </a:solidFill>
              </a:rPr>
              <a:t>1</a:t>
            </a:r>
            <a:r>
              <a:rPr lang="en-GB" b="1" smtClean="0">
                <a:solidFill>
                  <a:srgbClr val="000000"/>
                </a:solidFill>
              </a:rPr>
              <a:t>), </a:t>
            </a:r>
            <a:r>
              <a:rPr lang="en-GB" b="1">
                <a:solidFill>
                  <a:srgbClr val="000000"/>
                </a:solidFill>
              </a:rPr>
              <a:t>(</a:t>
            </a:r>
            <a:r>
              <a:rPr lang="en-GB" b="1" i="1" smtClean="0">
                <a:solidFill>
                  <a:srgbClr val="000000"/>
                </a:solidFill>
              </a:rPr>
              <a:t>b,</a:t>
            </a:r>
            <a:r>
              <a:rPr lang="en-GB" b="1" dirty="0">
                <a:solidFill>
                  <a:srgbClr val="000000"/>
                </a:solidFill>
              </a:rPr>
              <a:t>2</a:t>
            </a:r>
            <a:r>
              <a:rPr lang="en-GB" b="1" smtClean="0">
                <a:solidFill>
                  <a:srgbClr val="000000"/>
                </a:solidFill>
              </a:rPr>
              <a:t>) </a:t>
            </a:r>
            <a:r>
              <a:rPr lang="en-GB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5435600" y="3355975"/>
            <a:ext cx="1871663" cy="361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435600" y="3716338"/>
            <a:ext cx="1871663" cy="2174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5459413" y="3732213"/>
            <a:ext cx="1776412" cy="8493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5435600" y="3355975"/>
            <a:ext cx="1871663" cy="1011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V="1">
            <a:off x="5435600" y="4003675"/>
            <a:ext cx="180022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435600" y="4365625"/>
            <a:ext cx="1800225" cy="2873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35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38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43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46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51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54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80" dur="2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83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86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91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94" dur="2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97" dur="2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1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9" grpId="0" animBg="1"/>
      <p:bldP spid="9240" grpId="0" animBg="1"/>
      <p:bldP spid="9241" grpId="0" animBg="1"/>
      <p:bldP spid="9242" grpId="0" animBg="1"/>
      <p:bldP spid="9243" grpId="0" animBg="1"/>
      <p:bldP spid="9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Jumlah Anggota Produk Kartesis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Himpunan </a:t>
            </a:r>
            <a:r>
              <a:rPr lang="en-GB" i="1"/>
              <a:t>S</a:t>
            </a:r>
            <a:r>
              <a:rPr lang="en-GB"/>
              <a:t> memiliki </a:t>
            </a:r>
            <a:r>
              <a:rPr lang="en-GB" i="1"/>
              <a:t>n</a:t>
            </a:r>
            <a:r>
              <a:rPr lang="en-GB"/>
              <a:t> anggota,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Himpunan </a:t>
            </a:r>
            <a:r>
              <a:rPr lang="en-GB" i="1"/>
              <a:t>T</a:t>
            </a:r>
            <a:r>
              <a:rPr lang="en-GB"/>
              <a:t> memiliki </a:t>
            </a:r>
            <a:r>
              <a:rPr lang="en-GB" i="1"/>
              <a:t>m </a:t>
            </a:r>
            <a:r>
              <a:rPr lang="en-GB"/>
              <a:t>anggota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Berapa banyaknya anggota produk kartesis </a:t>
            </a:r>
            <a:r>
              <a:rPr lang="en-GB" i="1"/>
              <a:t>S </a:t>
            </a:r>
            <a:r>
              <a:rPr lang="en-GB"/>
              <a:t>x </a:t>
            </a:r>
            <a:r>
              <a:rPr lang="en-GB" i="1"/>
              <a:t>T </a:t>
            </a:r>
            <a:r>
              <a:rPr lang="en-GB"/>
              <a:t>?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Berapa banyaknya anggota produk kartesis </a:t>
            </a:r>
            <a:r>
              <a:rPr lang="en-GB" i="1"/>
              <a:t>T </a:t>
            </a:r>
            <a:r>
              <a:rPr lang="en-GB"/>
              <a:t>x </a:t>
            </a:r>
            <a:r>
              <a:rPr lang="en-GB" i="1"/>
              <a:t>S </a:t>
            </a:r>
            <a:r>
              <a:rPr lang="en-GB"/>
              <a:t>?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2263"/>
            <a:ext cx="8229600" cy="1139825"/>
          </a:xfrm>
          <a:ln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9144000" cy="2592388"/>
          </a:xfrm>
          <a:gradFill rotWithShape="0">
            <a:gsLst>
              <a:gs pos="0">
                <a:srgbClr val="6666FF"/>
              </a:gs>
              <a:gs pos="50000">
                <a:srgbClr val="FFFFFF"/>
              </a:gs>
              <a:gs pos="100000">
                <a:srgbClr val="6666FF"/>
              </a:gs>
            </a:gsLst>
            <a:lin ang="5400000" scaled="1"/>
          </a:gradFill>
          <a:ln/>
        </p:spPr>
        <p:txBody>
          <a:bodyPr/>
          <a:lstStyle/>
          <a:p>
            <a:pPr algn="ctr">
              <a:spcBef>
                <a:spcPts val="1000"/>
              </a:spcBef>
              <a:buFont typeface="Wingdings" charset="2"/>
              <a:buNone/>
            </a:pPr>
            <a:endParaRPr lang="en-GB" sz="4000"/>
          </a:p>
          <a:p>
            <a:pPr algn="ctr">
              <a:spcBef>
                <a:spcPts val="1000"/>
              </a:spcBef>
              <a:buFont typeface="Wingdings" charset="2"/>
              <a:buNone/>
            </a:pPr>
            <a:r>
              <a:rPr lang="en-GB" sz="4000"/>
              <a:t>Pengertian Relasi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Pengertian Relasi Biner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229225"/>
          </a:xfrm>
          <a:ln/>
        </p:spPr>
        <p:txBody>
          <a:bodyPr>
            <a:normAutofit/>
          </a:bodyPr>
          <a:lstStyle/>
          <a:p>
            <a:pPr marL="339725" indent="-339725">
              <a:buSzPct val="75000"/>
              <a:buFont typeface="Wingdings" charset="2"/>
              <a:buChar char="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kartesis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/>
              <a:t>x </a:t>
            </a:r>
            <a:r>
              <a:rPr lang="en-US" i="1" dirty="0"/>
              <a:t>B</a:t>
            </a:r>
            <a:r>
              <a:rPr lang="en-US" dirty="0"/>
              <a:t> </a:t>
            </a:r>
          </a:p>
          <a:p>
            <a:pPr marL="339725" indent="-339725">
              <a:buSzPct val="75000"/>
              <a:buFont typeface="Wingdings" charset="2"/>
              <a:buChar char="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2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  <a:p>
            <a:pPr marL="339725" indent="-339725">
              <a:buSzPct val="75000"/>
              <a:buFont typeface="Wingdings" charset="2"/>
              <a:buChar char="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i="1" dirty="0"/>
              <a:t>R</a:t>
            </a:r>
            <a:r>
              <a:rPr lang="en-US" dirty="0"/>
              <a:t>:</a:t>
            </a:r>
            <a:r>
              <a:rPr lang="en-US" i="1" dirty="0"/>
              <a:t>A</a:t>
            </a:r>
            <a:r>
              <a:rPr lang="en-US" dirty="0"/>
              <a:t>x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</a:p>
          <a:p>
            <a:pPr marL="339725" indent="-339725">
              <a:buSzPct val="75000"/>
              <a:buFont typeface="Wingdings" charset="2"/>
              <a:buChar char="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i="1" dirty="0"/>
              <a:t>(a, b) </a:t>
            </a:r>
            <a:r>
              <a:rPr lang="en-US" i="1" dirty="0">
                <a:latin typeface="Symbol" pitchFamily="16" charset="2"/>
              </a:rPr>
              <a:t></a:t>
            </a:r>
            <a:r>
              <a:rPr lang="en-US" i="1" dirty="0"/>
              <a:t> R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a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penulisan</a:t>
            </a:r>
            <a:r>
              <a:rPr lang="en-US" i="1" dirty="0"/>
              <a:t> lain </a:t>
            </a:r>
            <a:r>
              <a:rPr lang="en-US" i="1" dirty="0" err="1"/>
              <a:t>adalah</a:t>
            </a:r>
            <a:r>
              <a:rPr lang="en-US" i="1" dirty="0"/>
              <a:t> a R b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2421</Words>
  <Application>Microsoft Office PowerPoint</Application>
  <PresentationFormat>On-screen Show (4:3)</PresentationFormat>
  <Paragraphs>432</Paragraphs>
  <Slides>56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Microsoft Equation 3.0</vt:lpstr>
      <vt:lpstr>Relasi bagian 1</vt:lpstr>
      <vt:lpstr>Tujuan Pemelajaran</vt:lpstr>
      <vt:lpstr>Outline</vt:lpstr>
      <vt:lpstr>Pengetahuan Prasyarat</vt:lpstr>
      <vt:lpstr>Produk Kartesis (Cartesian Product)‏</vt:lpstr>
      <vt:lpstr>Contoh Produk Kartesis</vt:lpstr>
      <vt:lpstr>Jumlah Anggota Produk Kartesis</vt:lpstr>
      <vt:lpstr>PowerPoint Presentation</vt:lpstr>
      <vt:lpstr>Pengertian Relasi Biner</vt:lpstr>
      <vt:lpstr>Contoh 1:</vt:lpstr>
      <vt:lpstr>Solusi contoh 1:</vt:lpstr>
      <vt:lpstr>PowerPoint Presentation</vt:lpstr>
      <vt:lpstr>Contoh 2:</vt:lpstr>
      <vt:lpstr>Solusi contoh 2:</vt:lpstr>
      <vt:lpstr>Relasi pada Sebuah Himpunan </vt:lpstr>
      <vt:lpstr>Domain, kodomain dan Range</vt:lpstr>
      <vt:lpstr>Operasi pada relasi</vt:lpstr>
      <vt:lpstr>Contoh 3</vt:lpstr>
      <vt:lpstr>Contoh 4</vt:lpstr>
      <vt:lpstr>PowerPoint Presentation</vt:lpstr>
      <vt:lpstr>Jawaban soal 5</vt:lpstr>
      <vt:lpstr>Komposisi Relasi</vt:lpstr>
      <vt:lpstr>Jawabannya adalah ….. </vt:lpstr>
      <vt:lpstr>Contoh 6</vt:lpstr>
      <vt:lpstr>Jawaban soal 6</vt:lpstr>
      <vt:lpstr>PowerPoint Presentation</vt:lpstr>
      <vt:lpstr>Kelas-Kelas Relasi</vt:lpstr>
      <vt:lpstr>1. Refleksif </vt:lpstr>
      <vt:lpstr>Cartesius Refleksif</vt:lpstr>
      <vt:lpstr>Contoh Refleksif</vt:lpstr>
      <vt:lpstr>2. Simetrik</vt:lpstr>
      <vt:lpstr>Cartesius Simetrik</vt:lpstr>
      <vt:lpstr>Contoh Simetrik</vt:lpstr>
      <vt:lpstr>3. Anti Simetrik</vt:lpstr>
      <vt:lpstr>Cartesius AntiSimetrik</vt:lpstr>
      <vt:lpstr>Contoh Anti simetrik</vt:lpstr>
      <vt:lpstr>4. Transitif</vt:lpstr>
      <vt:lpstr>Contoh Transitif</vt:lpstr>
      <vt:lpstr>PowerPoint Presentation</vt:lpstr>
      <vt:lpstr>Soal latihan 1</vt:lpstr>
      <vt:lpstr>Soal 2</vt:lpstr>
      <vt:lpstr>Soal 3</vt:lpstr>
      <vt:lpstr>Soal 4</vt:lpstr>
      <vt:lpstr>Soal 5</vt:lpstr>
      <vt:lpstr>Soal 6</vt:lpstr>
      <vt:lpstr>Soal 7</vt:lpstr>
      <vt:lpstr>Soal 8</vt:lpstr>
      <vt:lpstr>Soal 9</vt:lpstr>
      <vt:lpstr>Soal 10</vt:lpstr>
      <vt:lpstr>Soal 11</vt:lpstr>
      <vt:lpstr>Soal 12</vt:lpstr>
      <vt:lpstr>Soal 13</vt:lpstr>
      <vt:lpstr>Soal 14</vt:lpstr>
      <vt:lpstr>Soal 15</vt:lpstr>
      <vt:lpstr>Soal 16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rifki</cp:lastModifiedBy>
  <cp:revision>64</cp:revision>
  <dcterms:created xsi:type="dcterms:W3CDTF">2014-01-31T01:13:01Z</dcterms:created>
  <dcterms:modified xsi:type="dcterms:W3CDTF">2015-09-25T05:52:22Z</dcterms:modified>
</cp:coreProperties>
</file>