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7" r:id="rId2"/>
    <p:sldId id="407" r:id="rId3"/>
    <p:sldId id="408" r:id="rId4"/>
    <p:sldId id="409" r:id="rId5"/>
    <p:sldId id="410" r:id="rId6"/>
    <p:sldId id="411" r:id="rId7"/>
    <p:sldId id="412" r:id="rId8"/>
    <p:sldId id="414" r:id="rId9"/>
    <p:sldId id="413" r:id="rId10"/>
    <p:sldId id="465" r:id="rId11"/>
    <p:sldId id="416" r:id="rId12"/>
    <p:sldId id="418" r:id="rId13"/>
    <p:sldId id="420" r:id="rId14"/>
    <p:sldId id="419" r:id="rId15"/>
    <p:sldId id="421" r:id="rId16"/>
    <p:sldId id="422" r:id="rId17"/>
    <p:sldId id="425" r:id="rId18"/>
    <p:sldId id="426" r:id="rId19"/>
    <p:sldId id="427" r:id="rId20"/>
    <p:sldId id="432" r:id="rId21"/>
    <p:sldId id="434" r:id="rId22"/>
    <p:sldId id="433" r:id="rId23"/>
    <p:sldId id="435" r:id="rId24"/>
    <p:sldId id="466" r:id="rId25"/>
    <p:sldId id="467" r:id="rId26"/>
    <p:sldId id="468" r:id="rId27"/>
    <p:sldId id="439" r:id="rId28"/>
    <p:sldId id="440" r:id="rId29"/>
    <p:sldId id="441" r:id="rId30"/>
    <p:sldId id="442" r:id="rId31"/>
    <p:sldId id="443" r:id="rId32"/>
    <p:sldId id="444" r:id="rId33"/>
    <p:sldId id="445" r:id="rId34"/>
    <p:sldId id="446" r:id="rId35"/>
    <p:sldId id="447" r:id="rId36"/>
    <p:sldId id="448" r:id="rId37"/>
    <p:sldId id="449" r:id="rId38"/>
    <p:sldId id="450" r:id="rId39"/>
    <p:sldId id="451" r:id="rId40"/>
    <p:sldId id="452" r:id="rId41"/>
    <p:sldId id="453" r:id="rId42"/>
    <p:sldId id="454" r:id="rId43"/>
    <p:sldId id="455" r:id="rId44"/>
    <p:sldId id="456" r:id="rId45"/>
    <p:sldId id="457" r:id="rId46"/>
    <p:sldId id="458" r:id="rId47"/>
    <p:sldId id="459" r:id="rId48"/>
    <p:sldId id="460" r:id="rId49"/>
    <p:sldId id="461" r:id="rId50"/>
    <p:sldId id="462" r:id="rId51"/>
    <p:sldId id="405" r:id="rId5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7C14A-3BFE-4724-9E1A-80C8AD666780}" type="datetimeFigureOut">
              <a:rPr lang="en-US" smtClean="0"/>
              <a:pPr/>
              <a:t>10/2/2015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A2823-0EF8-4118-8A4B-701E38EA03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34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571612"/>
            <a:ext cx="7215238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3286124"/>
            <a:ext cx="7215238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id-ID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02/10/2015</a:t>
            </a:fld>
            <a:endParaRPr lang="id-ID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02/10/2015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02/10/2015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64463" cy="21193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7200" y="6248400"/>
            <a:ext cx="2125663" cy="449263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8400"/>
            <a:ext cx="2887663" cy="449263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3200" y="6248400"/>
            <a:ext cx="2125663" cy="449263"/>
          </a:xfrm>
        </p:spPr>
        <p:txBody>
          <a:bodyPr/>
          <a:lstStyle>
            <a:lvl1pPr>
              <a:defRPr/>
            </a:lvl1pPr>
          </a:lstStyle>
          <a:p>
            <a:fld id="{610E0FBB-10CE-4255-8804-5A9D276CC9D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02/10/2015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02/10/2015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02/10/2015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02/10/2015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02/10/2015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02/10/2015</a:t>
            </a:fld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6715172" cy="947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28736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02/10/2015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85859"/>
            <a:ext cx="5486400" cy="34417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86322"/>
            <a:ext cx="5486400" cy="13858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02/10/2015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501090" y="0"/>
            <a:ext cx="642910" cy="625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0034" y="7141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298"/>
            <a:ext cx="8229600" cy="476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7620" y="6572272"/>
            <a:ext cx="200026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B8FF6-ECD9-49AB-B430-41AFB2F8B724}" type="datetimeFigureOut">
              <a:rPr lang="id-ID" smtClean="0"/>
              <a:pPr/>
              <a:t>02/10/2015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92" y="6572272"/>
            <a:ext cx="207170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 flipH="1">
            <a:off x="-45719" y="19050"/>
            <a:ext cx="117124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28596" y="6572272"/>
            <a:ext cx="2895600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/>
              <a:t>Relasi 2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id-ID" dirty="0" smtClean="0"/>
              <a:t>Pertemuan IV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id-ID" dirty="0" smtClean="0"/>
              <a:t>Matematika Diskret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Semester </a:t>
            </a:r>
            <a:r>
              <a:rPr lang="en-US" dirty="0" err="1" smtClean="0"/>
              <a:t>Gasal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2015/2016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 smtClean="0"/>
              <a:t>Jurusan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UPN “Veteran” Yogyakarta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488975"/>
            <a:ext cx="82296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= {(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 |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ukuran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sepatu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}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Grafik cartesis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081424"/>
              </p:ext>
            </p:extLst>
          </p:nvPr>
        </p:nvGraphicFramePr>
        <p:xfrm>
          <a:off x="755576" y="2348880"/>
          <a:ext cx="2952330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466"/>
                <a:gridCol w="590466"/>
                <a:gridCol w="590466"/>
                <a:gridCol w="590466"/>
                <a:gridCol w="590466"/>
              </a:tblGrid>
              <a:tr h="4320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√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596064" y="4077072"/>
            <a:ext cx="649287" cy="762000"/>
          </a:xfrm>
          <a:prstGeom prst="rect">
            <a:avLst/>
          </a:prstGeom>
          <a:gradFill rotWithShape="1">
            <a:gsLst>
              <a:gs pos="0">
                <a:srgbClr val="1673A2"/>
              </a:gs>
              <a:gs pos="50000">
                <a:srgbClr val="FFFFFF"/>
              </a:gs>
              <a:gs pos="100000">
                <a:srgbClr val="1673A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Aft>
                <a:spcPct val="30000"/>
              </a:spcAft>
            </a:pPr>
            <a:r>
              <a:rPr lang="en-US" sz="2200" b="1" dirty="0" err="1">
                <a:latin typeface="Arial" charset="0"/>
              </a:rPr>
              <a:t>Ya</a:t>
            </a:r>
            <a:endParaRPr lang="en-US" sz="2200" b="1" dirty="0">
              <a:latin typeface="Arial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596064" y="4915272"/>
            <a:ext cx="649287" cy="762000"/>
          </a:xfrm>
          <a:prstGeom prst="rect">
            <a:avLst/>
          </a:prstGeom>
          <a:gradFill rotWithShape="1">
            <a:gsLst>
              <a:gs pos="0">
                <a:srgbClr val="1673A2"/>
              </a:gs>
              <a:gs pos="50000">
                <a:srgbClr val="FFFFFF"/>
              </a:gs>
              <a:gs pos="100000">
                <a:srgbClr val="1673A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Aft>
                <a:spcPct val="30000"/>
              </a:spcAft>
            </a:pPr>
            <a:r>
              <a:rPr lang="en-US" sz="2200" b="1">
                <a:latin typeface="Arial" charset="0"/>
              </a:rPr>
              <a:t>Ya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596064" y="5753472"/>
            <a:ext cx="649287" cy="762000"/>
          </a:xfrm>
          <a:prstGeom prst="rect">
            <a:avLst/>
          </a:prstGeom>
          <a:gradFill rotWithShape="1">
            <a:gsLst>
              <a:gs pos="0">
                <a:srgbClr val="1673A2"/>
              </a:gs>
              <a:gs pos="50000">
                <a:srgbClr val="FFFFFF"/>
              </a:gs>
              <a:gs pos="100000">
                <a:srgbClr val="1673A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Aft>
                <a:spcPct val="30000"/>
              </a:spcAft>
            </a:pPr>
            <a:r>
              <a:rPr lang="en-US" sz="2200" b="1">
                <a:latin typeface="Arial" charset="0"/>
              </a:rPr>
              <a:t>Ya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gray">
          <a:xfrm>
            <a:off x="4355976" y="4077072"/>
            <a:ext cx="3097213" cy="762000"/>
          </a:xfrm>
          <a:prstGeom prst="rect">
            <a:avLst/>
          </a:prstGeom>
          <a:solidFill>
            <a:srgbClr val="2525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sz="2200" b="1" dirty="0" err="1">
                <a:solidFill>
                  <a:schemeClr val="bg1"/>
                </a:solidFill>
                <a:latin typeface="Arial" charset="0"/>
              </a:rPr>
              <a:t>Apakah</a:t>
            </a:r>
            <a:r>
              <a:rPr lang="en-US" sz="22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200" b="1" i="1" dirty="0">
                <a:solidFill>
                  <a:schemeClr val="bg1"/>
                </a:solidFill>
                <a:latin typeface="Arial" charset="0"/>
              </a:rPr>
              <a:t>R </a:t>
            </a:r>
            <a:r>
              <a:rPr lang="en-US" sz="2200" b="1" dirty="0" err="1">
                <a:solidFill>
                  <a:schemeClr val="bg1"/>
                </a:solidFill>
                <a:latin typeface="Arial" charset="0"/>
              </a:rPr>
              <a:t>refleksif</a:t>
            </a:r>
            <a:r>
              <a:rPr lang="en-US" sz="2200" b="1" dirty="0">
                <a:solidFill>
                  <a:schemeClr val="bg1"/>
                </a:solidFill>
                <a:latin typeface="Arial" charset="0"/>
              </a:rPr>
              <a:t>?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gray">
          <a:xfrm>
            <a:off x="4355976" y="4915272"/>
            <a:ext cx="3097213" cy="762000"/>
          </a:xfrm>
          <a:prstGeom prst="rect">
            <a:avLst/>
          </a:prstGeom>
          <a:solidFill>
            <a:srgbClr val="2525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sz="2200" b="1">
                <a:solidFill>
                  <a:schemeClr val="bg1"/>
                </a:solidFill>
                <a:latin typeface="Arial" charset="0"/>
              </a:rPr>
              <a:t>Apakah </a:t>
            </a:r>
            <a:r>
              <a:rPr lang="en-US" sz="2200" b="1" i="1">
                <a:solidFill>
                  <a:schemeClr val="bg1"/>
                </a:solidFill>
                <a:latin typeface="Arial" charset="0"/>
              </a:rPr>
              <a:t>R </a:t>
            </a:r>
            <a:r>
              <a:rPr lang="en-US" sz="2200" b="1">
                <a:solidFill>
                  <a:schemeClr val="bg1"/>
                </a:solidFill>
                <a:latin typeface="Arial" charset="0"/>
              </a:rPr>
              <a:t>simetri?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gray">
          <a:xfrm>
            <a:off x="4355976" y="5753472"/>
            <a:ext cx="3097213" cy="762000"/>
          </a:xfrm>
          <a:prstGeom prst="rect">
            <a:avLst/>
          </a:prstGeom>
          <a:solidFill>
            <a:srgbClr val="2525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sz="2200" b="1">
                <a:solidFill>
                  <a:schemeClr val="bg1"/>
                </a:solidFill>
                <a:latin typeface="Arial" charset="0"/>
              </a:rPr>
              <a:t>Apakah </a:t>
            </a:r>
            <a:r>
              <a:rPr lang="en-US" sz="2200" b="1" i="1">
                <a:solidFill>
                  <a:schemeClr val="bg1"/>
                </a:solidFill>
                <a:latin typeface="Arial" charset="0"/>
              </a:rPr>
              <a:t>R </a:t>
            </a:r>
            <a:r>
              <a:rPr lang="en-US" sz="2200" b="1">
                <a:solidFill>
                  <a:schemeClr val="bg1"/>
                </a:solidFill>
                <a:latin typeface="Arial" charset="0"/>
              </a:rPr>
              <a:t>transitif?</a:t>
            </a: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5580112" y="1268784"/>
            <a:ext cx="3167063" cy="2808288"/>
          </a:xfrm>
          <a:prstGeom prst="cloudCallout">
            <a:avLst>
              <a:gd name="adj1" fmla="val -105788"/>
              <a:gd name="adj2" fmla="val -4448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 i="1">
                <a:latin typeface="Arial" charset="0"/>
              </a:rPr>
              <a:t>R</a:t>
            </a:r>
            <a:r>
              <a:rPr lang="en-US" sz="2000" b="1">
                <a:latin typeface="Arial" charset="0"/>
              </a:rPr>
              <a:t> adalah contoh relasi yang memiliki karakteristik spesial. </a:t>
            </a:r>
          </a:p>
        </p:txBody>
      </p:sp>
      <p:sp>
        <p:nvSpPr>
          <p:cNvPr id="14" name="Cloud Callout 13"/>
          <p:cNvSpPr/>
          <p:nvPr/>
        </p:nvSpPr>
        <p:spPr bwMode="auto">
          <a:xfrm>
            <a:off x="455284" y="5487431"/>
            <a:ext cx="2721268" cy="983873"/>
          </a:xfrm>
          <a:prstGeom prst="cloudCallout">
            <a:avLst>
              <a:gd name="adj1" fmla="val 89361"/>
              <a:gd name="adj2" fmla="val 1768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Ingat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definisi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rPr>
              <a:t>implikasi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608" y="229402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8296" y="247411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89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Relasi Setara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i="1" dirty="0"/>
              <a:t>S </a:t>
            </a:r>
            <a:r>
              <a:rPr lang="en-US" sz="2400" b="1" dirty="0"/>
              <a:t>= </a:t>
            </a:r>
            <a:r>
              <a:rPr lang="en-US" sz="2400" b="1" dirty="0" err="1"/>
              <a:t>himpunan</a:t>
            </a:r>
            <a:r>
              <a:rPr lang="en-US" sz="2400" b="1" dirty="0"/>
              <a:t> </a:t>
            </a:r>
            <a:r>
              <a:rPr lang="en-US" sz="2400" b="1" dirty="0" err="1"/>
              <a:t>mahasiswa</a:t>
            </a:r>
            <a:r>
              <a:rPr lang="en-US" sz="2400" b="1" dirty="0"/>
              <a:t> </a:t>
            </a:r>
            <a:r>
              <a:rPr lang="en-US" sz="2400" b="1" dirty="0" err="1"/>
              <a:t>sebuah</a:t>
            </a:r>
            <a:r>
              <a:rPr lang="en-US" sz="2400" b="1" dirty="0"/>
              <a:t> </a:t>
            </a:r>
            <a:r>
              <a:rPr lang="en-US" sz="2400" b="1" dirty="0" err="1"/>
              <a:t>universitas</a:t>
            </a:r>
            <a:r>
              <a:rPr lang="en-US" sz="2400" b="1" dirty="0"/>
              <a:t>, </a:t>
            </a:r>
          </a:p>
          <a:p>
            <a:pPr>
              <a:buFont typeface="Wingdings" charset="2"/>
              <a:buNone/>
            </a:pPr>
            <a:r>
              <a:rPr lang="en-US" sz="2400" b="1" dirty="0"/>
              <a:t>	ρ = {(</a:t>
            </a:r>
            <a:r>
              <a:rPr lang="en-US" sz="2400" b="1" i="1" dirty="0"/>
              <a:t>x</a:t>
            </a:r>
            <a:r>
              <a:rPr lang="en-US" sz="2400" b="1" dirty="0"/>
              <a:t>, </a:t>
            </a:r>
            <a:r>
              <a:rPr lang="en-US" sz="2400" b="1" i="1" dirty="0"/>
              <a:t>y</a:t>
            </a:r>
            <a:r>
              <a:rPr lang="en-US" sz="2400" b="1" dirty="0"/>
              <a:t>)| </a:t>
            </a:r>
            <a:r>
              <a:rPr lang="en-US" sz="2400" b="1" i="1" dirty="0"/>
              <a:t>x </a:t>
            </a:r>
            <a:r>
              <a:rPr lang="en-US" sz="2400" b="1" dirty="0"/>
              <a:t>∈ </a:t>
            </a:r>
            <a:r>
              <a:rPr lang="en-US" sz="2400" b="1" i="1" dirty="0"/>
              <a:t>S</a:t>
            </a:r>
            <a:r>
              <a:rPr lang="en-US" sz="2400" b="1" dirty="0"/>
              <a:t>, </a:t>
            </a:r>
            <a:r>
              <a:rPr lang="en-US" sz="2400" b="1" i="1" dirty="0"/>
              <a:t>y </a:t>
            </a:r>
            <a:r>
              <a:rPr lang="en-US" sz="2400" b="1" dirty="0"/>
              <a:t>∈ </a:t>
            </a:r>
            <a:r>
              <a:rPr lang="en-US" sz="2400" b="1" i="1" dirty="0"/>
              <a:t>S</a:t>
            </a:r>
            <a:r>
              <a:rPr lang="en-US" sz="2400" b="1" dirty="0"/>
              <a:t>, </a:t>
            </a:r>
            <a:r>
              <a:rPr lang="en-US" sz="2400" b="1" i="1" dirty="0"/>
              <a:t>x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i="1" dirty="0"/>
              <a:t>y </a:t>
            </a:r>
            <a:r>
              <a:rPr lang="en-US" sz="2400" b="1" dirty="0" err="1"/>
              <a:t>sefakultas</a:t>
            </a:r>
            <a:r>
              <a:rPr lang="en-US" sz="2400" b="1" dirty="0"/>
              <a:t>}. </a:t>
            </a:r>
          </a:p>
          <a:p>
            <a:pPr>
              <a:buFont typeface="Wingdings" charset="2"/>
              <a:buNone/>
            </a:pPr>
            <a:r>
              <a:rPr lang="en-US" sz="2400" b="1" dirty="0"/>
              <a:t>	</a:t>
            </a:r>
            <a:r>
              <a:rPr lang="en-US" sz="2400" b="1" dirty="0" err="1"/>
              <a:t>Apakah</a:t>
            </a:r>
            <a:r>
              <a:rPr lang="en-US" sz="2400" b="1" dirty="0"/>
              <a:t> ρ </a:t>
            </a:r>
            <a:r>
              <a:rPr lang="en-US" sz="2400" b="1" dirty="0" err="1"/>
              <a:t>merupakan</a:t>
            </a:r>
            <a:r>
              <a:rPr lang="en-US" sz="2400" b="1" dirty="0"/>
              <a:t> </a:t>
            </a:r>
            <a:r>
              <a:rPr lang="en-US" sz="2400" b="1" dirty="0" err="1"/>
              <a:t>relasi</a:t>
            </a:r>
            <a:r>
              <a:rPr lang="en-US" sz="2400" b="1" dirty="0"/>
              <a:t> </a:t>
            </a:r>
            <a:r>
              <a:rPr lang="en-US" sz="2400" b="1" dirty="0" err="1"/>
              <a:t>setara</a:t>
            </a:r>
            <a:r>
              <a:rPr lang="en-US" sz="2400" b="1" dirty="0"/>
              <a:t>?</a:t>
            </a:r>
          </a:p>
          <a:p>
            <a:r>
              <a:rPr lang="en-US" sz="2400" b="1" dirty="0" err="1"/>
              <a:t>Jawab</a:t>
            </a:r>
            <a:endParaRPr lang="en-US" sz="2400" b="1" dirty="0"/>
          </a:p>
          <a:p>
            <a:pPr lvl="1"/>
            <a:r>
              <a:rPr lang="en-US" sz="2000" b="1" dirty="0" err="1">
                <a:latin typeface="Arial" charset="0"/>
              </a:rPr>
              <a:t>Relasi</a:t>
            </a:r>
            <a:r>
              <a:rPr lang="en-US" sz="2000" b="1" dirty="0">
                <a:latin typeface="Arial" charset="0"/>
              </a:rPr>
              <a:t> ρ </a:t>
            </a:r>
            <a:r>
              <a:rPr lang="en-US" sz="2000" b="1" dirty="0" err="1">
                <a:latin typeface="Arial" charset="0"/>
              </a:rPr>
              <a:t>bersifat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charset="0"/>
              </a:rPr>
              <a:t>refleksif</a:t>
            </a:r>
            <a:r>
              <a:rPr lang="en-US" sz="2000" b="1" dirty="0">
                <a:latin typeface="Arial" charset="0"/>
              </a:rPr>
              <a:t>, </a:t>
            </a:r>
            <a:r>
              <a:rPr lang="en-US" sz="2000" b="1" dirty="0" err="1">
                <a:latin typeface="Arial" charset="0"/>
              </a:rPr>
              <a:t>sebab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dirty="0" err="1">
                <a:latin typeface="Arial" charset="0"/>
              </a:rPr>
              <a:t>setiap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dirty="0" err="1">
                <a:latin typeface="Arial" charset="0"/>
              </a:rPr>
              <a:t>mahasiswa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dirty="0" err="1">
                <a:latin typeface="Arial" charset="0"/>
              </a:rPr>
              <a:t>adalah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dirty="0" err="1">
                <a:latin typeface="Arial" charset="0"/>
              </a:rPr>
              <a:t>sefakultas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dirty="0" err="1">
                <a:latin typeface="Arial" charset="0"/>
              </a:rPr>
              <a:t>dengan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dirty="0" err="1">
                <a:latin typeface="Arial" charset="0"/>
              </a:rPr>
              <a:t>dirinya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dirty="0" err="1">
                <a:latin typeface="Arial" charset="0"/>
              </a:rPr>
              <a:t>sendiri</a:t>
            </a:r>
            <a:r>
              <a:rPr lang="en-US" sz="2000" b="1" dirty="0">
                <a:latin typeface="Arial" charset="0"/>
              </a:rPr>
              <a:t>, </a:t>
            </a:r>
            <a:r>
              <a:rPr lang="en-US" sz="2000" b="1" dirty="0" err="1">
                <a:latin typeface="Arial" charset="0"/>
              </a:rPr>
              <a:t>jadi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i="1" dirty="0">
                <a:latin typeface="Arial" charset="0"/>
              </a:rPr>
              <a:t>x </a:t>
            </a:r>
            <a:r>
              <a:rPr lang="en-US" sz="2000" b="1" dirty="0">
                <a:latin typeface="Arial" charset="0"/>
              </a:rPr>
              <a:t>ρ </a:t>
            </a:r>
            <a:r>
              <a:rPr lang="en-US" sz="2000" b="1" i="1" dirty="0">
                <a:latin typeface="Arial" charset="0"/>
              </a:rPr>
              <a:t>x</a:t>
            </a:r>
            <a:r>
              <a:rPr lang="en-US" sz="2000" b="1" dirty="0">
                <a:latin typeface="Arial" charset="0"/>
              </a:rPr>
              <a:t>. </a:t>
            </a:r>
          </a:p>
          <a:p>
            <a:pPr lvl="1"/>
            <a:r>
              <a:rPr lang="en-US" sz="2000" b="1" dirty="0" err="1">
                <a:latin typeface="Arial" charset="0"/>
              </a:rPr>
              <a:t>Relasi</a:t>
            </a:r>
            <a:r>
              <a:rPr lang="en-US" sz="2000" b="1" dirty="0">
                <a:latin typeface="Arial" charset="0"/>
              </a:rPr>
              <a:t> ρ </a:t>
            </a:r>
            <a:r>
              <a:rPr lang="en-US" sz="2000" b="1" dirty="0" err="1">
                <a:latin typeface="Arial" charset="0"/>
              </a:rPr>
              <a:t>bersifat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charset="0"/>
              </a:rPr>
              <a:t>simetri</a:t>
            </a:r>
            <a:r>
              <a:rPr lang="en-US" sz="2000" b="1" dirty="0">
                <a:latin typeface="Arial" charset="0"/>
              </a:rPr>
              <a:t>, </a:t>
            </a:r>
            <a:r>
              <a:rPr lang="en-US" sz="2000" b="1" dirty="0" err="1">
                <a:latin typeface="Arial" charset="0"/>
              </a:rPr>
              <a:t>sebab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dirty="0" err="1">
                <a:latin typeface="Arial" charset="0"/>
              </a:rPr>
              <a:t>untuk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dirty="0" err="1">
                <a:latin typeface="Arial" charset="0"/>
              </a:rPr>
              <a:t>dua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dirty="0" err="1">
                <a:latin typeface="Arial" charset="0"/>
              </a:rPr>
              <a:t>mahasiswa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i="1" dirty="0">
                <a:latin typeface="Arial" charset="0"/>
              </a:rPr>
              <a:t>x </a:t>
            </a:r>
            <a:r>
              <a:rPr lang="en-US" sz="2000" b="1" dirty="0" err="1">
                <a:latin typeface="Arial" charset="0"/>
              </a:rPr>
              <a:t>dan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i="1" dirty="0">
                <a:latin typeface="Arial" charset="0"/>
              </a:rPr>
              <a:t>y </a:t>
            </a:r>
            <a:r>
              <a:rPr lang="en-US" sz="2000" b="1" dirty="0" err="1">
                <a:latin typeface="Arial" charset="0"/>
              </a:rPr>
              <a:t>sembarang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dirty="0" err="1">
                <a:latin typeface="Arial" charset="0"/>
              </a:rPr>
              <a:t>berlaku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dirty="0" smtClean="0">
                <a:latin typeface="Arial" charset="0"/>
              </a:rPr>
              <a:t>(</a:t>
            </a:r>
            <a:r>
              <a:rPr lang="en-US" sz="2000" b="1" i="1" dirty="0" smtClean="0">
                <a:latin typeface="Arial" charset="0"/>
              </a:rPr>
              <a:t>x </a:t>
            </a:r>
            <a:r>
              <a:rPr lang="en-US" sz="2000" b="1" dirty="0">
                <a:latin typeface="Arial" charset="0"/>
              </a:rPr>
              <a:t>ρ </a:t>
            </a:r>
            <a:r>
              <a:rPr lang="en-US" sz="2000" b="1" i="1" dirty="0">
                <a:latin typeface="Arial" charset="0"/>
              </a:rPr>
              <a:t>y </a:t>
            </a:r>
            <a:r>
              <a:rPr lang="en-US" sz="2000" b="1" dirty="0">
                <a:latin typeface="Arial" charset="0"/>
              </a:rPr>
              <a:t>≡ </a:t>
            </a:r>
            <a:r>
              <a:rPr lang="en-US" sz="2000" b="1" i="1" dirty="0">
                <a:latin typeface="Arial" charset="0"/>
              </a:rPr>
              <a:t>y </a:t>
            </a:r>
            <a:r>
              <a:rPr lang="en-US" sz="2000" b="1" dirty="0">
                <a:latin typeface="Arial" charset="0"/>
              </a:rPr>
              <a:t>ρ </a:t>
            </a:r>
            <a:r>
              <a:rPr lang="en-US" sz="2000" b="1" i="1" dirty="0" smtClean="0">
                <a:latin typeface="Arial" charset="0"/>
              </a:rPr>
              <a:t>x)</a:t>
            </a:r>
            <a:r>
              <a:rPr lang="en-US" sz="2000" b="1" dirty="0" smtClean="0">
                <a:latin typeface="Arial" charset="0"/>
              </a:rPr>
              <a:t>, </a:t>
            </a:r>
            <a:r>
              <a:rPr lang="en-US" sz="2000" b="1" dirty="0" err="1">
                <a:latin typeface="Arial" charset="0"/>
              </a:rPr>
              <a:t>yaitu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dirty="0" err="1">
                <a:latin typeface="Arial" charset="0"/>
              </a:rPr>
              <a:t>jika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i="1" dirty="0">
                <a:latin typeface="Arial" charset="0"/>
              </a:rPr>
              <a:t>x </a:t>
            </a:r>
            <a:r>
              <a:rPr lang="en-US" sz="2000" b="1" dirty="0" err="1">
                <a:latin typeface="Arial" charset="0"/>
              </a:rPr>
              <a:t>sefakultas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dirty="0" err="1">
                <a:latin typeface="Arial" charset="0"/>
              </a:rPr>
              <a:t>dengan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i="1" dirty="0">
                <a:latin typeface="Arial" charset="0"/>
              </a:rPr>
              <a:t>y </a:t>
            </a:r>
            <a:r>
              <a:rPr lang="en-US" sz="2000" b="1" dirty="0" err="1">
                <a:latin typeface="Arial" charset="0"/>
              </a:rPr>
              <a:t>maka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i="1" dirty="0">
                <a:latin typeface="Arial" charset="0"/>
              </a:rPr>
              <a:t>y </a:t>
            </a:r>
            <a:r>
              <a:rPr lang="en-US" sz="2000" b="1" dirty="0" err="1">
                <a:latin typeface="Arial" charset="0"/>
              </a:rPr>
              <a:t>juga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dirty="0" err="1">
                <a:latin typeface="Arial" charset="0"/>
              </a:rPr>
              <a:t>sefakultas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dirty="0" err="1">
                <a:latin typeface="Arial" charset="0"/>
              </a:rPr>
              <a:t>dengan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i="1" dirty="0">
                <a:latin typeface="Arial" charset="0"/>
              </a:rPr>
              <a:t>x </a:t>
            </a:r>
            <a:r>
              <a:rPr lang="en-US" sz="2000" b="1" dirty="0" err="1">
                <a:latin typeface="Arial" charset="0"/>
              </a:rPr>
              <a:t>dan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dirty="0" err="1">
                <a:latin typeface="Arial" charset="0"/>
              </a:rPr>
              <a:t>sebaliknya</a:t>
            </a:r>
            <a:r>
              <a:rPr lang="en-US" sz="2000" b="1" dirty="0">
                <a:latin typeface="Arial" charset="0"/>
              </a:rPr>
              <a:t>. </a:t>
            </a:r>
          </a:p>
          <a:p>
            <a:pPr lvl="1"/>
            <a:r>
              <a:rPr lang="en-US" sz="2000" b="1" dirty="0">
                <a:latin typeface="Arial" charset="0"/>
              </a:rPr>
              <a:t> </a:t>
            </a:r>
            <a:r>
              <a:rPr lang="en-US" sz="2000" b="1" dirty="0" err="1">
                <a:latin typeface="Arial" charset="0"/>
              </a:rPr>
              <a:t>Relasi</a:t>
            </a:r>
            <a:r>
              <a:rPr lang="en-US" sz="2000" b="1" dirty="0">
                <a:latin typeface="Arial" charset="0"/>
              </a:rPr>
              <a:t> ρ </a:t>
            </a:r>
            <a:r>
              <a:rPr lang="en-US" sz="2000" b="1" dirty="0" err="1">
                <a:latin typeface="Arial" charset="0"/>
              </a:rPr>
              <a:t>bersifat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charset="0"/>
              </a:rPr>
              <a:t>transitif</a:t>
            </a:r>
            <a:r>
              <a:rPr lang="en-US" sz="2000" b="1" dirty="0">
                <a:latin typeface="Arial" charset="0"/>
              </a:rPr>
              <a:t>, </a:t>
            </a:r>
            <a:r>
              <a:rPr lang="en-US" sz="2000" b="1" dirty="0" err="1">
                <a:latin typeface="Arial" charset="0"/>
              </a:rPr>
              <a:t>sebab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dirty="0" err="1">
                <a:latin typeface="Arial" charset="0"/>
              </a:rPr>
              <a:t>untuk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dirty="0" err="1">
                <a:latin typeface="Arial" charset="0"/>
              </a:rPr>
              <a:t>tiga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dirty="0" err="1">
                <a:latin typeface="Arial" charset="0"/>
              </a:rPr>
              <a:t>mahasiswa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i="1" dirty="0">
                <a:latin typeface="Arial" charset="0"/>
              </a:rPr>
              <a:t>x</a:t>
            </a:r>
            <a:r>
              <a:rPr lang="en-US" sz="2000" b="1" dirty="0">
                <a:latin typeface="Arial" charset="0"/>
              </a:rPr>
              <a:t>, </a:t>
            </a:r>
            <a:r>
              <a:rPr lang="en-US" sz="2000" b="1" i="1" dirty="0">
                <a:latin typeface="Arial" charset="0"/>
              </a:rPr>
              <a:t>y </a:t>
            </a:r>
            <a:r>
              <a:rPr lang="en-US" sz="2000" b="1" dirty="0" err="1">
                <a:latin typeface="Arial" charset="0"/>
              </a:rPr>
              <a:t>dan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i="1" dirty="0">
                <a:latin typeface="Arial" charset="0"/>
              </a:rPr>
              <a:t>z </a:t>
            </a:r>
            <a:r>
              <a:rPr lang="en-US" sz="2000" b="1" dirty="0" err="1">
                <a:latin typeface="Arial" charset="0"/>
              </a:rPr>
              <a:t>sembarang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dirty="0" err="1">
                <a:latin typeface="Arial" charset="0"/>
              </a:rPr>
              <a:t>berlaku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i="1" dirty="0">
                <a:latin typeface="Arial" charset="0"/>
              </a:rPr>
              <a:t>x </a:t>
            </a:r>
            <a:r>
              <a:rPr lang="en-US" sz="2000" b="1" dirty="0">
                <a:latin typeface="Arial" charset="0"/>
              </a:rPr>
              <a:t>ρ </a:t>
            </a:r>
            <a:r>
              <a:rPr lang="en-US" sz="2000" b="1" i="1" dirty="0">
                <a:latin typeface="Arial" charset="0"/>
              </a:rPr>
              <a:t>y </a:t>
            </a:r>
            <a:r>
              <a:rPr lang="en-US" sz="2000" b="1" dirty="0">
                <a:latin typeface="Arial" charset="0"/>
              </a:rPr>
              <a:t>∧ </a:t>
            </a:r>
            <a:r>
              <a:rPr lang="en-US" sz="2000" b="1" i="1" dirty="0">
                <a:latin typeface="Arial" charset="0"/>
              </a:rPr>
              <a:t>y </a:t>
            </a:r>
            <a:r>
              <a:rPr lang="en-US" sz="2000" b="1" dirty="0">
                <a:latin typeface="Arial" charset="0"/>
              </a:rPr>
              <a:t>ρ </a:t>
            </a:r>
            <a:r>
              <a:rPr lang="en-US" sz="2000" b="1" i="1" dirty="0">
                <a:latin typeface="Arial" charset="0"/>
              </a:rPr>
              <a:t>z </a:t>
            </a:r>
            <a:r>
              <a:rPr lang="en-US" sz="2000" b="1" dirty="0">
                <a:latin typeface="Arial" charset="0"/>
              </a:rPr>
              <a:t>⇒ </a:t>
            </a:r>
            <a:r>
              <a:rPr lang="en-US" sz="2000" b="1" i="1" dirty="0">
                <a:latin typeface="Arial" charset="0"/>
              </a:rPr>
              <a:t>x </a:t>
            </a:r>
            <a:r>
              <a:rPr lang="en-US" sz="2000" b="1" dirty="0">
                <a:latin typeface="Arial" charset="0"/>
              </a:rPr>
              <a:t>ρ </a:t>
            </a:r>
            <a:r>
              <a:rPr lang="en-US" sz="2000" b="1" i="1" dirty="0">
                <a:latin typeface="Arial" charset="0"/>
              </a:rPr>
              <a:t>z</a:t>
            </a:r>
            <a:r>
              <a:rPr lang="en-US" sz="2000" b="1" dirty="0">
                <a:latin typeface="Arial" charset="0"/>
              </a:rPr>
              <a:t>, </a:t>
            </a:r>
            <a:r>
              <a:rPr lang="en-US" sz="2000" b="1" dirty="0" err="1">
                <a:latin typeface="Arial" charset="0"/>
              </a:rPr>
              <a:t>yaitu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dirty="0" err="1">
                <a:latin typeface="Arial" charset="0"/>
              </a:rPr>
              <a:t>jika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i="1" dirty="0">
                <a:latin typeface="Arial" charset="0"/>
              </a:rPr>
              <a:t>x </a:t>
            </a:r>
            <a:r>
              <a:rPr lang="en-US" sz="2000" b="1" dirty="0" err="1">
                <a:latin typeface="Arial" charset="0"/>
              </a:rPr>
              <a:t>dan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i="1" dirty="0">
                <a:latin typeface="Arial" charset="0"/>
              </a:rPr>
              <a:t>y </a:t>
            </a:r>
            <a:r>
              <a:rPr lang="en-US" sz="2000" b="1" dirty="0" err="1">
                <a:latin typeface="Arial" charset="0"/>
              </a:rPr>
              <a:t>sefakultas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dirty="0" err="1">
                <a:latin typeface="Arial" charset="0"/>
              </a:rPr>
              <a:t>dan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i="1" dirty="0">
                <a:latin typeface="Arial" charset="0"/>
              </a:rPr>
              <a:t>y </a:t>
            </a:r>
            <a:r>
              <a:rPr lang="en-US" sz="2000" b="1" dirty="0" err="1">
                <a:latin typeface="Arial" charset="0"/>
              </a:rPr>
              <a:t>dan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i="1" dirty="0">
                <a:latin typeface="Arial" charset="0"/>
              </a:rPr>
              <a:t>z </a:t>
            </a:r>
            <a:r>
              <a:rPr lang="en-US" sz="2000" b="1" dirty="0" err="1">
                <a:latin typeface="Arial" charset="0"/>
              </a:rPr>
              <a:t>sefakultas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dirty="0" err="1">
                <a:latin typeface="Arial" charset="0"/>
              </a:rPr>
              <a:t>maka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i="1" dirty="0">
                <a:latin typeface="Arial" charset="0"/>
              </a:rPr>
              <a:t>x </a:t>
            </a:r>
            <a:r>
              <a:rPr lang="en-US" sz="2000" b="1" dirty="0" err="1">
                <a:latin typeface="Arial" charset="0"/>
              </a:rPr>
              <a:t>dan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i="1" dirty="0">
                <a:latin typeface="Arial" charset="0"/>
              </a:rPr>
              <a:t>z </a:t>
            </a:r>
            <a:r>
              <a:rPr lang="en-US" sz="2000" b="1" dirty="0" err="1">
                <a:latin typeface="Arial" charset="0"/>
              </a:rPr>
              <a:t>tentu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dirty="0" err="1">
                <a:latin typeface="Arial" charset="0"/>
              </a:rPr>
              <a:t>sefakultas</a:t>
            </a:r>
            <a:r>
              <a:rPr lang="en-US" sz="2000" b="1" dirty="0">
                <a:latin typeface="Arial" charset="0"/>
              </a:rPr>
              <a:t>. </a:t>
            </a:r>
          </a:p>
          <a:p>
            <a:pPr lvl="1">
              <a:buFont typeface="Wingdings" charset="2"/>
              <a:buNone/>
            </a:pPr>
            <a:r>
              <a:rPr lang="en-US" sz="2000" dirty="0" err="1">
                <a:latin typeface="Arial" charset="0"/>
              </a:rPr>
              <a:t>Jadi</a:t>
            </a:r>
            <a:r>
              <a:rPr lang="en-US" sz="2000" dirty="0">
                <a:latin typeface="Arial" charset="0"/>
              </a:rPr>
              <a:t> </a:t>
            </a:r>
            <a:r>
              <a:rPr lang="en-US" b="1" dirty="0"/>
              <a:t>ρ</a:t>
            </a:r>
            <a:r>
              <a:rPr lang="en-US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merupakan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relasi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setara</a:t>
            </a:r>
            <a:endParaRPr lang="en-US" sz="20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0" y="1628775"/>
            <a:ext cx="9144000" cy="22637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6699FF">
                  <a:alpha val="75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2286000" y="1557338"/>
            <a:ext cx="640556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Aft>
                <a:spcPct val="30000"/>
              </a:spcAft>
            </a:pPr>
            <a:r>
              <a:rPr lang="en-US" sz="5800">
                <a:solidFill>
                  <a:schemeClr val="tx2"/>
                </a:solidFill>
                <a:latin typeface="Garamond" pitchFamily="16" charset="0"/>
              </a:rPr>
              <a:t>Kelas Ekivalen</a:t>
            </a:r>
          </a:p>
        </p:txBody>
      </p:sp>
      <p:pic>
        <p:nvPicPr>
          <p:cNvPr id="111622" name="Picture 6" descr="emblem_clas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057400"/>
            <a:ext cx="1371600" cy="1371600"/>
          </a:xfrm>
          <a:prstGeom prst="rect">
            <a:avLst/>
          </a:prstGeom>
          <a:noFill/>
        </p:spPr>
      </p:pic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3810000" y="6553200"/>
            <a:ext cx="533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1" hangingPunct="1"/>
            <a:endParaRPr lang="en-US" sz="90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Definisi Kelas Ekivalen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60575"/>
            <a:ext cx="8229600" cy="407035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sz="3600" dirty="0">
                <a:solidFill>
                  <a:srgbClr val="333399"/>
                </a:solidFill>
              </a:rPr>
              <a:t>	</a:t>
            </a:r>
            <a:r>
              <a:rPr lang="en-US" sz="3600" dirty="0" err="1">
                <a:solidFill>
                  <a:srgbClr val="333399"/>
                </a:solidFill>
              </a:rPr>
              <a:t>Misalkan</a:t>
            </a:r>
            <a:r>
              <a:rPr lang="en-US" sz="3600" dirty="0">
                <a:solidFill>
                  <a:srgbClr val="333399"/>
                </a:solidFill>
              </a:rPr>
              <a:t> ρ </a:t>
            </a:r>
            <a:r>
              <a:rPr lang="en-US" sz="3600" dirty="0" err="1">
                <a:solidFill>
                  <a:srgbClr val="333399"/>
                </a:solidFill>
              </a:rPr>
              <a:t>adalah</a:t>
            </a:r>
            <a:r>
              <a:rPr lang="en-US" sz="3600" dirty="0">
                <a:solidFill>
                  <a:srgbClr val="333399"/>
                </a:solidFill>
              </a:rPr>
              <a:t> </a:t>
            </a:r>
            <a:r>
              <a:rPr lang="en-US" sz="3600" dirty="0" err="1">
                <a:solidFill>
                  <a:srgbClr val="333399"/>
                </a:solidFill>
              </a:rPr>
              <a:t>sebuah</a:t>
            </a:r>
            <a:r>
              <a:rPr lang="en-US" sz="3600" dirty="0">
                <a:solidFill>
                  <a:srgbClr val="333399"/>
                </a:solidFill>
              </a:rPr>
              <a:t> </a:t>
            </a:r>
            <a:r>
              <a:rPr lang="en-US" sz="3600" dirty="0" err="1">
                <a:solidFill>
                  <a:srgbClr val="333399"/>
                </a:solidFill>
              </a:rPr>
              <a:t>relasi</a:t>
            </a:r>
            <a:r>
              <a:rPr lang="en-US" sz="3600" dirty="0">
                <a:solidFill>
                  <a:srgbClr val="333399"/>
                </a:solidFill>
              </a:rPr>
              <a:t> </a:t>
            </a:r>
            <a:r>
              <a:rPr lang="en-US" sz="3600" dirty="0" err="1">
                <a:solidFill>
                  <a:srgbClr val="333399"/>
                </a:solidFill>
              </a:rPr>
              <a:t>ekivalen</a:t>
            </a:r>
            <a:r>
              <a:rPr lang="en-US" sz="3600" dirty="0">
                <a:solidFill>
                  <a:srgbClr val="333399"/>
                </a:solidFill>
              </a:rPr>
              <a:t> </a:t>
            </a:r>
            <a:r>
              <a:rPr lang="en-US" sz="3600" dirty="0" err="1">
                <a:solidFill>
                  <a:srgbClr val="333399"/>
                </a:solidFill>
              </a:rPr>
              <a:t>pada</a:t>
            </a:r>
            <a:r>
              <a:rPr lang="en-US" sz="3600" dirty="0">
                <a:solidFill>
                  <a:srgbClr val="333399"/>
                </a:solidFill>
              </a:rPr>
              <a:t> </a:t>
            </a:r>
            <a:r>
              <a:rPr lang="en-US" sz="3600" dirty="0" err="1">
                <a:solidFill>
                  <a:srgbClr val="333399"/>
                </a:solidFill>
              </a:rPr>
              <a:t>sebuah</a:t>
            </a:r>
            <a:r>
              <a:rPr lang="en-US" sz="3600" dirty="0">
                <a:solidFill>
                  <a:srgbClr val="333399"/>
                </a:solidFill>
              </a:rPr>
              <a:t> </a:t>
            </a:r>
            <a:r>
              <a:rPr lang="en-US" sz="3600" dirty="0" err="1">
                <a:solidFill>
                  <a:srgbClr val="333399"/>
                </a:solidFill>
              </a:rPr>
              <a:t>himpunan</a:t>
            </a:r>
            <a:r>
              <a:rPr lang="en-US" sz="3600" dirty="0">
                <a:solidFill>
                  <a:srgbClr val="333399"/>
                </a:solidFill>
              </a:rPr>
              <a:t> </a:t>
            </a:r>
            <a:r>
              <a:rPr lang="en-US" sz="3600" i="1" dirty="0">
                <a:solidFill>
                  <a:srgbClr val="333399"/>
                </a:solidFill>
              </a:rPr>
              <a:t>S</a:t>
            </a:r>
            <a:r>
              <a:rPr lang="en-US" sz="3600" dirty="0">
                <a:solidFill>
                  <a:srgbClr val="333399"/>
                </a:solidFill>
              </a:rPr>
              <a:t>, </a:t>
            </a:r>
            <a:r>
              <a:rPr lang="en-US" sz="3600" dirty="0" err="1">
                <a:solidFill>
                  <a:srgbClr val="333399"/>
                </a:solidFill>
              </a:rPr>
              <a:t>himpunan</a:t>
            </a:r>
            <a:r>
              <a:rPr lang="en-US" sz="3600" dirty="0">
                <a:solidFill>
                  <a:srgbClr val="333399"/>
                </a:solidFill>
              </a:rPr>
              <a:t> [</a:t>
            </a:r>
            <a:r>
              <a:rPr lang="en-US" sz="3600" i="1" dirty="0">
                <a:solidFill>
                  <a:srgbClr val="333399"/>
                </a:solidFill>
              </a:rPr>
              <a:t>x</a:t>
            </a:r>
            <a:r>
              <a:rPr lang="en-US" sz="3600" dirty="0">
                <a:solidFill>
                  <a:srgbClr val="333399"/>
                </a:solidFill>
              </a:rPr>
              <a:t>]</a:t>
            </a:r>
            <a:r>
              <a:rPr lang="en-US" sz="3600" baseline="-25000" dirty="0">
                <a:solidFill>
                  <a:srgbClr val="333399"/>
                </a:solidFill>
              </a:rPr>
              <a:t>ρ</a:t>
            </a:r>
            <a:r>
              <a:rPr lang="en-US" sz="3600" dirty="0">
                <a:solidFill>
                  <a:srgbClr val="333399"/>
                </a:solidFill>
              </a:rPr>
              <a:t> = {</a:t>
            </a:r>
            <a:r>
              <a:rPr lang="en-US" sz="3600" i="1" dirty="0" smtClean="0">
                <a:solidFill>
                  <a:srgbClr val="333399"/>
                </a:solidFill>
              </a:rPr>
              <a:t>y </a:t>
            </a:r>
            <a:r>
              <a:rPr lang="en-US" sz="3600" dirty="0" smtClean="0">
                <a:solidFill>
                  <a:srgbClr val="333399"/>
                </a:solidFill>
              </a:rPr>
              <a:t>∈</a:t>
            </a:r>
            <a:r>
              <a:rPr lang="en-US" sz="3600" i="1" dirty="0">
                <a:solidFill>
                  <a:srgbClr val="333399"/>
                </a:solidFill>
              </a:rPr>
              <a:t>S </a:t>
            </a:r>
            <a:r>
              <a:rPr lang="en-US" sz="3600" dirty="0">
                <a:solidFill>
                  <a:srgbClr val="333399"/>
                </a:solidFill>
              </a:rPr>
              <a:t>| </a:t>
            </a:r>
            <a:r>
              <a:rPr lang="en-US" sz="3600" i="1" dirty="0">
                <a:solidFill>
                  <a:srgbClr val="333399"/>
                </a:solidFill>
              </a:rPr>
              <a:t>y </a:t>
            </a:r>
            <a:r>
              <a:rPr lang="en-US" sz="3600" dirty="0">
                <a:solidFill>
                  <a:srgbClr val="333399"/>
                </a:solidFill>
              </a:rPr>
              <a:t>ρ </a:t>
            </a:r>
            <a:r>
              <a:rPr lang="en-US" sz="3600" i="1" dirty="0">
                <a:solidFill>
                  <a:srgbClr val="333399"/>
                </a:solidFill>
              </a:rPr>
              <a:t>x</a:t>
            </a:r>
            <a:r>
              <a:rPr lang="en-US" sz="3600" dirty="0">
                <a:solidFill>
                  <a:srgbClr val="333399"/>
                </a:solidFill>
              </a:rPr>
              <a:t>} </a:t>
            </a:r>
            <a:r>
              <a:rPr lang="en-US" sz="3600" dirty="0" err="1">
                <a:solidFill>
                  <a:srgbClr val="333399"/>
                </a:solidFill>
              </a:rPr>
              <a:t>disebut</a:t>
            </a:r>
            <a:r>
              <a:rPr lang="en-US" sz="3600" dirty="0">
                <a:solidFill>
                  <a:srgbClr val="333399"/>
                </a:solidFill>
              </a:rPr>
              <a:t> </a:t>
            </a:r>
            <a:r>
              <a:rPr lang="en-US" sz="3600" dirty="0" err="1">
                <a:solidFill>
                  <a:srgbClr val="333399"/>
                </a:solidFill>
              </a:rPr>
              <a:t>kelas</a:t>
            </a:r>
            <a:r>
              <a:rPr lang="en-US" sz="3600" dirty="0">
                <a:solidFill>
                  <a:srgbClr val="333399"/>
                </a:solidFill>
              </a:rPr>
              <a:t> </a:t>
            </a:r>
            <a:r>
              <a:rPr lang="en-US" sz="3600" dirty="0" err="1">
                <a:solidFill>
                  <a:srgbClr val="333399"/>
                </a:solidFill>
              </a:rPr>
              <a:t>ekivalen</a:t>
            </a:r>
            <a:r>
              <a:rPr lang="en-US" sz="3600" dirty="0">
                <a:solidFill>
                  <a:srgbClr val="333399"/>
                </a:solidFill>
              </a:rPr>
              <a:t> </a:t>
            </a:r>
            <a:r>
              <a:rPr lang="en-US" sz="3600" dirty="0" err="1">
                <a:solidFill>
                  <a:srgbClr val="333399"/>
                </a:solidFill>
              </a:rPr>
              <a:t>dari</a:t>
            </a:r>
            <a:r>
              <a:rPr lang="en-US" sz="3600" dirty="0">
                <a:solidFill>
                  <a:srgbClr val="333399"/>
                </a:solidFill>
              </a:rPr>
              <a:t> </a:t>
            </a:r>
            <a:r>
              <a:rPr lang="en-US" sz="3600" i="1" dirty="0">
                <a:solidFill>
                  <a:srgbClr val="333399"/>
                </a:solidFill>
              </a:rPr>
              <a:t>x </a:t>
            </a:r>
            <a:r>
              <a:rPr lang="en-US" sz="3600" dirty="0" err="1">
                <a:solidFill>
                  <a:srgbClr val="333399"/>
                </a:solidFill>
              </a:rPr>
              <a:t>terhadap</a:t>
            </a:r>
            <a:r>
              <a:rPr lang="en-US" sz="3600" dirty="0">
                <a:solidFill>
                  <a:srgbClr val="333399"/>
                </a:solidFill>
              </a:rPr>
              <a:t> </a:t>
            </a:r>
            <a:r>
              <a:rPr lang="en-US" sz="3600" dirty="0" err="1">
                <a:solidFill>
                  <a:srgbClr val="333399"/>
                </a:solidFill>
              </a:rPr>
              <a:t>relasi</a:t>
            </a:r>
            <a:r>
              <a:rPr lang="en-US" sz="3600" dirty="0">
                <a:solidFill>
                  <a:srgbClr val="333399"/>
                </a:solidFill>
              </a:rPr>
              <a:t> ρ. </a:t>
            </a:r>
          </a:p>
          <a:p>
            <a:pPr>
              <a:buFont typeface="Wingdings" charset="2"/>
              <a:buNone/>
            </a:pPr>
            <a:r>
              <a:rPr lang="en-US" sz="3600" dirty="0">
                <a:solidFill>
                  <a:srgbClr val="333399"/>
                </a:solidFill>
              </a:rPr>
              <a:t>	[</a:t>
            </a:r>
            <a:r>
              <a:rPr lang="en-US" sz="3600" i="1" dirty="0">
                <a:solidFill>
                  <a:srgbClr val="333399"/>
                </a:solidFill>
              </a:rPr>
              <a:t>x</a:t>
            </a:r>
            <a:r>
              <a:rPr lang="en-US" sz="3600" dirty="0">
                <a:solidFill>
                  <a:srgbClr val="333399"/>
                </a:solidFill>
              </a:rPr>
              <a:t>]</a:t>
            </a:r>
            <a:r>
              <a:rPr lang="en-US" sz="3600" baseline="-25000" dirty="0">
                <a:solidFill>
                  <a:srgbClr val="333399"/>
                </a:solidFill>
              </a:rPr>
              <a:t>ρ</a:t>
            </a:r>
            <a:r>
              <a:rPr lang="en-US" sz="3600" dirty="0">
                <a:solidFill>
                  <a:srgbClr val="333399"/>
                </a:solidFill>
              </a:rPr>
              <a:t> </a:t>
            </a:r>
            <a:r>
              <a:rPr lang="en-US" sz="3600" dirty="0" err="1">
                <a:solidFill>
                  <a:srgbClr val="333399"/>
                </a:solidFill>
              </a:rPr>
              <a:t>sering</a:t>
            </a:r>
            <a:r>
              <a:rPr lang="en-US" sz="3600" dirty="0">
                <a:solidFill>
                  <a:srgbClr val="333399"/>
                </a:solidFill>
              </a:rPr>
              <a:t> pula </a:t>
            </a:r>
            <a:r>
              <a:rPr lang="en-US" sz="3600" dirty="0" err="1">
                <a:solidFill>
                  <a:srgbClr val="333399"/>
                </a:solidFill>
              </a:rPr>
              <a:t>ditulis</a:t>
            </a:r>
            <a:r>
              <a:rPr lang="en-US" sz="3600" dirty="0">
                <a:solidFill>
                  <a:srgbClr val="333399"/>
                </a:solidFill>
              </a:rPr>
              <a:t> </a:t>
            </a:r>
            <a:r>
              <a:rPr lang="en-US" sz="3600" dirty="0" err="1">
                <a:solidFill>
                  <a:srgbClr val="333399"/>
                </a:solidFill>
              </a:rPr>
              <a:t>sebagai</a:t>
            </a:r>
            <a:r>
              <a:rPr lang="en-US" sz="3600" dirty="0">
                <a:solidFill>
                  <a:srgbClr val="333399"/>
                </a:solidFill>
              </a:rPr>
              <a:t> [</a:t>
            </a:r>
            <a:r>
              <a:rPr lang="en-US" sz="3600" i="1" dirty="0">
                <a:solidFill>
                  <a:srgbClr val="333399"/>
                </a:solidFill>
              </a:rPr>
              <a:t>x</a:t>
            </a:r>
            <a:r>
              <a:rPr lang="en-US" sz="3600" dirty="0">
                <a:solidFill>
                  <a:srgbClr val="333399"/>
                </a:solidFill>
              </a:rPr>
              <a:t>] </a:t>
            </a:r>
            <a:r>
              <a:rPr lang="en-US" sz="3600" dirty="0" err="1">
                <a:solidFill>
                  <a:srgbClr val="333399"/>
                </a:solidFill>
              </a:rPr>
              <a:t>saja</a:t>
            </a:r>
            <a:r>
              <a:rPr lang="en-US" sz="3600" dirty="0">
                <a:solidFill>
                  <a:srgbClr val="333399"/>
                </a:solidFill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Kelas Ekivalen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229600" cy="4530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err="1"/>
              <a:t>Contoh</a:t>
            </a:r>
            <a:r>
              <a:rPr lang="en-US" dirty="0"/>
              <a:t>: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dirty="0"/>
              <a:t>	</a:t>
            </a:r>
            <a:r>
              <a:rPr lang="en-US" b="1" i="1" dirty="0"/>
              <a:t>S </a:t>
            </a:r>
            <a:r>
              <a:rPr lang="en-US" b="1" dirty="0"/>
              <a:t>= {1, 2, 3, 4, 5, 6, 7, 8, 9, 10}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b="1" dirty="0"/>
              <a:t>	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relasi</a:t>
            </a:r>
            <a:r>
              <a:rPr lang="en-US" b="1" dirty="0"/>
              <a:t> ρ = {(</a:t>
            </a:r>
            <a:r>
              <a:rPr lang="en-US" b="1" i="1" dirty="0"/>
              <a:t>x</a:t>
            </a:r>
            <a:r>
              <a:rPr lang="en-US" b="1" dirty="0"/>
              <a:t>, </a:t>
            </a:r>
            <a:r>
              <a:rPr lang="en-US" b="1" i="1" dirty="0"/>
              <a:t>y</a:t>
            </a:r>
            <a:r>
              <a:rPr lang="en-US" b="1" dirty="0"/>
              <a:t>) | </a:t>
            </a:r>
            <a:r>
              <a:rPr lang="en-US" b="1" i="1" dirty="0"/>
              <a:t>x </a:t>
            </a:r>
            <a:r>
              <a:rPr lang="en-US" b="1" dirty="0"/>
              <a:t>= </a:t>
            </a:r>
            <a:r>
              <a:rPr lang="en-US" b="1" i="1" dirty="0"/>
              <a:t>y </a:t>
            </a:r>
            <a:r>
              <a:rPr lang="en-US" b="1" dirty="0"/>
              <a:t>(</a:t>
            </a:r>
            <a:r>
              <a:rPr lang="en-US" b="1" i="1" dirty="0"/>
              <a:t>mod </a:t>
            </a:r>
            <a:r>
              <a:rPr lang="en-US" b="1" dirty="0"/>
              <a:t>3)}, </a:t>
            </a:r>
            <a:r>
              <a:rPr lang="en-US" b="1" dirty="0" err="1"/>
              <a:t>atau</a:t>
            </a:r>
            <a:endParaRPr lang="en-US" b="1" dirty="0"/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b="1" dirty="0"/>
              <a:t>	ρ = </a:t>
            </a:r>
            <a:r>
              <a:rPr lang="en-US" sz="2400" dirty="0"/>
              <a:t>{</a:t>
            </a:r>
            <a:r>
              <a:rPr lang="en-US" sz="2400" dirty="0">
                <a:solidFill>
                  <a:srgbClr val="0000CC"/>
                </a:solidFill>
              </a:rPr>
              <a:t>(1, 1)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CC"/>
                </a:solidFill>
              </a:rPr>
              <a:t>(1, 4)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CC"/>
                </a:solidFill>
              </a:rPr>
              <a:t>(1, 7)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CC"/>
                </a:solidFill>
              </a:rPr>
              <a:t>(1, 10)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FF00"/>
                </a:solidFill>
              </a:rPr>
              <a:t>(2, 2), (2, 5), (2, 8), </a:t>
            </a:r>
            <a:r>
              <a:rPr lang="en-US" sz="2400" dirty="0" smtClean="0"/>
              <a:t>(</a:t>
            </a:r>
            <a:r>
              <a:rPr lang="en-US" sz="2400" dirty="0"/>
              <a:t>3, 3), (3, 6), (3, 9), </a:t>
            </a:r>
            <a:r>
              <a:rPr lang="en-US" sz="2400" dirty="0">
                <a:solidFill>
                  <a:srgbClr val="0000CC"/>
                </a:solidFill>
              </a:rPr>
              <a:t>(4, 1)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CC"/>
                </a:solidFill>
              </a:rPr>
              <a:t>(4, 4)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CC"/>
                </a:solidFill>
              </a:rPr>
              <a:t>(4, 7)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CC"/>
                </a:solidFill>
              </a:rPr>
              <a:t>(4, 10)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FF00"/>
                </a:solidFill>
              </a:rPr>
              <a:t>(5, 2),   (5, 5), (5, 8)</a:t>
            </a:r>
            <a:r>
              <a:rPr lang="en-US" sz="2400" dirty="0"/>
              <a:t>, (6, 3), (6, 6), (6, 9), </a:t>
            </a:r>
            <a:r>
              <a:rPr lang="en-US" sz="2400" dirty="0">
                <a:solidFill>
                  <a:srgbClr val="0000CC"/>
                </a:solidFill>
              </a:rPr>
              <a:t>(7, 1)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CC"/>
                </a:solidFill>
              </a:rPr>
              <a:t>(7, 4), (7, 7),   </a:t>
            </a:r>
            <a:r>
              <a:rPr lang="en-US" sz="2400" dirty="0" smtClean="0">
                <a:solidFill>
                  <a:srgbClr val="0000CC"/>
                </a:solidFill>
              </a:rPr>
              <a:t>(</a:t>
            </a:r>
            <a:r>
              <a:rPr lang="en-US" sz="2400" dirty="0">
                <a:solidFill>
                  <a:srgbClr val="0000CC"/>
                </a:solidFill>
              </a:rPr>
              <a:t>7, 10)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FF00"/>
                </a:solidFill>
              </a:rPr>
              <a:t>(8, 2), (8, 5), (8, 8)</a:t>
            </a:r>
            <a:r>
              <a:rPr lang="en-US" sz="2400" dirty="0"/>
              <a:t>, (9, 3), (9, 6), (9, 9), </a:t>
            </a:r>
            <a:r>
              <a:rPr lang="en-US" sz="2400" dirty="0">
                <a:solidFill>
                  <a:srgbClr val="0000CC"/>
                </a:solidFill>
              </a:rPr>
              <a:t>(10, 1), (10,4), (10,7), (10,10)</a:t>
            </a:r>
            <a:r>
              <a:rPr lang="en-US" sz="2400" dirty="0"/>
              <a:t>} 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 err="1"/>
              <a:t>Perhatikan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anggota-anggota</a:t>
            </a:r>
            <a:r>
              <a:rPr lang="en-US" sz="2400" dirty="0"/>
              <a:t> </a:t>
            </a:r>
            <a:r>
              <a:rPr lang="en-US" sz="2400" dirty="0" err="1"/>
              <a:t>relasi</a:t>
            </a:r>
            <a:r>
              <a:rPr lang="en-US" sz="2400" dirty="0"/>
              <a:t> di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dikelompokkan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kelompok</a:t>
            </a:r>
            <a:r>
              <a:rPr lang="en-US" sz="2400" dirty="0"/>
              <a:t>,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keterlibatan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 yang </a:t>
            </a:r>
            <a:r>
              <a:rPr lang="en-US" sz="2400" dirty="0" err="1"/>
              <a:t>berelasi</a:t>
            </a:r>
            <a:r>
              <a:rPr lang="en-US" sz="2400" dirty="0"/>
              <a:t>. </a:t>
            </a:r>
          </a:p>
          <a:p>
            <a:pPr>
              <a:lnSpc>
                <a:spcPct val="80000"/>
              </a:lnSpc>
            </a:pPr>
            <a:r>
              <a:rPr lang="en-US" sz="2400" dirty="0" err="1"/>
              <a:t>Kelompok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membentuk</a:t>
            </a:r>
            <a:r>
              <a:rPr lang="en-US" sz="2400" dirty="0"/>
              <a:t> </a:t>
            </a:r>
            <a:r>
              <a:rPr lang="en-US" sz="2400" dirty="0" err="1"/>
              <a:t>kelas-kelas</a:t>
            </a:r>
            <a:r>
              <a:rPr lang="en-US" sz="2400" dirty="0"/>
              <a:t> </a:t>
            </a:r>
            <a:r>
              <a:rPr lang="en-US" sz="2400" dirty="0" err="1"/>
              <a:t>ekivalen</a:t>
            </a:r>
            <a:r>
              <a:rPr lang="en-US" sz="2400" dirty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 smtClean="0"/>
              <a:t>sebelumnya</a:t>
            </a:r>
            <a:r>
              <a:rPr lang="en-US" sz="2400" dirty="0" smtClean="0"/>
              <a:t>: </a:t>
            </a:r>
            <a:endParaRPr lang="en-US" sz="2400" dirty="0"/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b="1" i="1" dirty="0"/>
              <a:t>	S </a:t>
            </a:r>
            <a:r>
              <a:rPr lang="en-US" sz="2400" b="1" dirty="0"/>
              <a:t>= {1, 2, 3, 4, 5, 6, 7, 8, 9, 10} 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b="1" dirty="0"/>
              <a:t>	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relasi</a:t>
            </a:r>
            <a:r>
              <a:rPr lang="en-US" sz="2400" b="1" dirty="0"/>
              <a:t> ρ = {(</a:t>
            </a:r>
            <a:r>
              <a:rPr lang="en-US" sz="2400" b="1" i="1" dirty="0"/>
              <a:t>x</a:t>
            </a:r>
            <a:r>
              <a:rPr lang="en-US" sz="2400" b="1" dirty="0"/>
              <a:t>, </a:t>
            </a:r>
            <a:r>
              <a:rPr lang="en-US" sz="2400" b="1" i="1" dirty="0"/>
              <a:t>y</a:t>
            </a:r>
            <a:r>
              <a:rPr lang="en-US" sz="2400" b="1" dirty="0"/>
              <a:t>) | </a:t>
            </a:r>
            <a:r>
              <a:rPr lang="en-US" sz="2400" b="1" i="1" dirty="0"/>
              <a:t>x </a:t>
            </a:r>
            <a:r>
              <a:rPr lang="en-US" sz="2400" b="1" dirty="0" smtClean="0"/>
              <a:t>= </a:t>
            </a:r>
            <a:r>
              <a:rPr lang="en-US" sz="2400" b="1" i="1" dirty="0"/>
              <a:t>y </a:t>
            </a:r>
            <a:r>
              <a:rPr lang="en-US" sz="2400" b="1" i="1" dirty="0" smtClean="0"/>
              <a:t>(mod </a:t>
            </a:r>
            <a:r>
              <a:rPr lang="en-US" sz="2400" b="1" dirty="0" smtClean="0"/>
              <a:t>3)}, </a:t>
            </a:r>
            <a:r>
              <a:rPr lang="en-US" sz="2400" b="1" dirty="0" err="1"/>
              <a:t>atau</a:t>
            </a:r>
            <a:endParaRPr lang="en-US" sz="2400" b="1" dirty="0"/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b="1" dirty="0"/>
              <a:t>	</a:t>
            </a:r>
            <a:r>
              <a:rPr lang="en-US" b="1" dirty="0"/>
              <a:t>ρ = </a:t>
            </a:r>
            <a:r>
              <a:rPr lang="en-US" sz="2400" dirty="0"/>
              <a:t>{</a:t>
            </a:r>
            <a:r>
              <a:rPr lang="en-US" sz="2400" dirty="0">
                <a:solidFill>
                  <a:srgbClr val="0000CC"/>
                </a:solidFill>
              </a:rPr>
              <a:t>(1, 1)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CC"/>
                </a:solidFill>
              </a:rPr>
              <a:t>(1, 4)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CC"/>
                </a:solidFill>
              </a:rPr>
              <a:t>(1, 7)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CC"/>
                </a:solidFill>
              </a:rPr>
              <a:t>(1, 10)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FF00"/>
                </a:solidFill>
              </a:rPr>
              <a:t>(2, 2), (2, 5), (2, 8),     </a:t>
            </a:r>
            <a:r>
              <a:rPr lang="en-US" sz="2400" dirty="0"/>
              <a:t>(3, 3), (3, 6), (3, 9), </a:t>
            </a:r>
            <a:r>
              <a:rPr lang="en-US" sz="2400" dirty="0">
                <a:solidFill>
                  <a:srgbClr val="0000CC"/>
                </a:solidFill>
              </a:rPr>
              <a:t>(4, 1)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CC"/>
                </a:solidFill>
              </a:rPr>
              <a:t>(4, 4)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CC"/>
                </a:solidFill>
              </a:rPr>
              <a:t>(4, 7)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CC"/>
                </a:solidFill>
              </a:rPr>
              <a:t>(4, 10)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FF00"/>
                </a:solidFill>
              </a:rPr>
              <a:t>(5, 2),   (5, 5), (5, 8)</a:t>
            </a:r>
            <a:r>
              <a:rPr lang="en-US" sz="2400" dirty="0"/>
              <a:t>, (6, 3), (6, 6), (6, 9), </a:t>
            </a:r>
            <a:r>
              <a:rPr lang="en-US" sz="2400" dirty="0">
                <a:solidFill>
                  <a:srgbClr val="0000CC"/>
                </a:solidFill>
              </a:rPr>
              <a:t>(7, 1)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CC"/>
                </a:solidFill>
              </a:rPr>
              <a:t>(7, 4), (7, 7),     (7, 10)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FF00"/>
                </a:solidFill>
              </a:rPr>
              <a:t>(8, 2), (8, 5), (8, 8)</a:t>
            </a:r>
            <a:r>
              <a:rPr lang="en-US" sz="2400" dirty="0"/>
              <a:t>, (9, 3), (9, 6), (9, 9), </a:t>
            </a:r>
            <a:r>
              <a:rPr lang="en-US" sz="2400" dirty="0">
                <a:solidFill>
                  <a:srgbClr val="0000CC"/>
                </a:solidFill>
              </a:rPr>
              <a:t>(10, 1), (10,4), (10,7), (10,10)</a:t>
            </a:r>
            <a:r>
              <a:rPr lang="en-US" sz="2400" dirty="0"/>
              <a:t>} 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b="1" dirty="0" err="1"/>
              <a:t>Kelas-kelas</a:t>
            </a:r>
            <a:r>
              <a:rPr lang="en-US" sz="2400" b="1" dirty="0"/>
              <a:t> </a:t>
            </a:r>
            <a:r>
              <a:rPr lang="en-US" sz="2400" b="1" dirty="0" err="1"/>
              <a:t>ekivalen</a:t>
            </a:r>
            <a:r>
              <a:rPr lang="en-US" sz="2400" b="1" dirty="0"/>
              <a:t> yang </a:t>
            </a:r>
            <a:r>
              <a:rPr lang="en-US" sz="2400" b="1" dirty="0" err="1"/>
              <a:t>ada</a:t>
            </a:r>
            <a:r>
              <a:rPr lang="en-US" sz="2400" b="1" dirty="0"/>
              <a:t> </a:t>
            </a:r>
            <a:r>
              <a:rPr lang="en-US" sz="2400" b="1" dirty="0" err="1"/>
              <a:t>adalah</a:t>
            </a:r>
            <a:r>
              <a:rPr lang="en-US" sz="2400" b="1" dirty="0"/>
              <a:t> :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[1] = [4] = [7] = [10] = {1, 4, 7, 10}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FF00"/>
                </a:solidFill>
              </a:rPr>
              <a:t>[2] = [5] = [8] = {2, 5, 8}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[3] = [6] = [9] = {3, 6, 9}.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Sebutkan kelas-kelas ekivalen yang ada pada relasi {(</a:t>
            </a:r>
            <a:r>
              <a:rPr lang="en-US" i="1"/>
              <a:t>x</a:t>
            </a:r>
            <a:r>
              <a:rPr lang="en-US"/>
              <a:t>, </a:t>
            </a:r>
            <a:r>
              <a:rPr lang="en-US" i="1"/>
              <a:t>y</a:t>
            </a:r>
            <a:r>
              <a:rPr lang="en-US"/>
              <a:t>)| </a:t>
            </a:r>
            <a:r>
              <a:rPr lang="en-US" i="1"/>
              <a:t>x </a:t>
            </a:r>
            <a:r>
              <a:rPr lang="en-US"/>
              <a:t>= </a:t>
            </a:r>
            <a:r>
              <a:rPr lang="en-US" i="1"/>
              <a:t>y </a:t>
            </a:r>
            <a:r>
              <a:rPr lang="en-US"/>
              <a:t>(</a:t>
            </a:r>
            <a:r>
              <a:rPr lang="en-US" i="1"/>
              <a:t>mod </a:t>
            </a:r>
            <a:r>
              <a:rPr lang="en-US"/>
              <a:t>2)} pada himpunan bilangan bulat. </a:t>
            </a:r>
          </a:p>
          <a:p>
            <a:r>
              <a:rPr lang="en-US"/>
              <a:t>Jawab:</a:t>
            </a:r>
          </a:p>
          <a:p>
            <a:pPr>
              <a:buFont typeface="Wingdings" charset="2"/>
              <a:buNone/>
            </a:pPr>
            <a:r>
              <a:rPr lang="en-US"/>
              <a:t>	[0] = {0, ±2, ±4, ±6, ±8, ...}, </a:t>
            </a:r>
          </a:p>
          <a:p>
            <a:pPr>
              <a:buFont typeface="Wingdings" charset="2"/>
              <a:buNone/>
            </a:pPr>
            <a:r>
              <a:rPr lang="en-US"/>
              <a:t>	[1] = {±1, ±3, ±5, ±7, ...} </a:t>
            </a:r>
          </a:p>
          <a:p>
            <a:endParaRPr lang="en-US"/>
          </a:p>
          <a:p>
            <a:endParaRPr lang="en-US" b="1"/>
          </a:p>
          <a:p>
            <a:endParaRPr lang="en-US" b="1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Teorema: </a:t>
            </a:r>
            <a:r>
              <a:rPr lang="en-US" b="1"/>
              <a:t>Jika ρ adalah sebuah relasi ekivalen pada sebuah himpunan </a:t>
            </a:r>
            <a:r>
              <a:rPr lang="en-US" b="1" i="1"/>
              <a:t>S</a:t>
            </a:r>
            <a:r>
              <a:rPr lang="en-US" b="1"/>
              <a:t>, </a:t>
            </a:r>
            <a:r>
              <a:rPr lang="en-US" b="1" i="1"/>
              <a:t>x </a:t>
            </a:r>
            <a:r>
              <a:rPr lang="en-US" b="1"/>
              <a:t>∈ </a:t>
            </a:r>
            <a:r>
              <a:rPr lang="en-US" b="1" i="1"/>
              <a:t>S </a:t>
            </a:r>
            <a:r>
              <a:rPr lang="en-US" b="1"/>
              <a:t>dan </a:t>
            </a:r>
            <a:r>
              <a:rPr lang="en-US" b="1" i="1"/>
              <a:t>y </a:t>
            </a:r>
            <a:r>
              <a:rPr lang="en-US" b="1"/>
              <a:t>∈ </a:t>
            </a:r>
            <a:r>
              <a:rPr lang="en-US" b="1" i="1"/>
              <a:t>S</a:t>
            </a:r>
            <a:r>
              <a:rPr lang="en-US" b="1"/>
              <a:t>, maka tiga pernyataan berikut setara: </a:t>
            </a:r>
          </a:p>
          <a:p>
            <a:pPr>
              <a:buFont typeface="Wingdings" charset="2"/>
              <a:buNone/>
            </a:pPr>
            <a:r>
              <a:rPr lang="en-US" b="1"/>
              <a:t>	(i) </a:t>
            </a:r>
            <a:r>
              <a:rPr lang="en-US" b="1" i="1"/>
              <a:t>x </a:t>
            </a:r>
            <a:r>
              <a:rPr lang="en-US" b="1"/>
              <a:t>ρ </a:t>
            </a:r>
            <a:r>
              <a:rPr lang="en-US" b="1" i="1"/>
              <a:t>y </a:t>
            </a:r>
          </a:p>
          <a:p>
            <a:pPr>
              <a:buFont typeface="Wingdings" charset="2"/>
              <a:buNone/>
            </a:pPr>
            <a:r>
              <a:rPr lang="en-US" b="1"/>
              <a:t>	(ii) [</a:t>
            </a:r>
            <a:r>
              <a:rPr lang="en-US" b="1" i="1"/>
              <a:t>x</a:t>
            </a:r>
            <a:r>
              <a:rPr lang="en-US" b="1"/>
              <a:t>] = [</a:t>
            </a:r>
            <a:r>
              <a:rPr lang="en-US" b="1" i="1"/>
              <a:t>y</a:t>
            </a:r>
            <a:r>
              <a:rPr lang="en-US" b="1"/>
              <a:t>] dan </a:t>
            </a:r>
          </a:p>
          <a:p>
            <a:pPr>
              <a:buFont typeface="Wingdings" charset="2"/>
              <a:buNone/>
            </a:pPr>
            <a:r>
              <a:rPr lang="en-US" b="1"/>
              <a:t>	(iii) [</a:t>
            </a:r>
            <a:r>
              <a:rPr lang="en-US" b="1" i="1"/>
              <a:t>x</a:t>
            </a:r>
            <a:r>
              <a:rPr lang="en-US" b="1"/>
              <a:t>] ∩ [</a:t>
            </a:r>
            <a:r>
              <a:rPr lang="en-US" b="1" i="1"/>
              <a:t>y</a:t>
            </a:r>
            <a:r>
              <a:rPr lang="en-US" b="1"/>
              <a:t>] ≠ φ. </a:t>
            </a:r>
          </a:p>
          <a:p>
            <a:endParaRPr lang="en-US" b="1"/>
          </a:p>
          <a:p>
            <a:pPr>
              <a:buFont typeface="Wingdings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Partisi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Kelas-kelas ekivalen yang dibangun oleh sebuah relasi ekivalen membentuk suatu </a:t>
            </a:r>
            <a:r>
              <a:rPr lang="en-US"/>
              <a:t>partisi </a:t>
            </a:r>
            <a:r>
              <a:rPr lang="en-US" i="1"/>
              <a:t>P </a:t>
            </a:r>
            <a:r>
              <a:rPr lang="en-US" b="1"/>
              <a:t>dari </a:t>
            </a:r>
            <a:r>
              <a:rPr lang="en-US" b="1" i="1"/>
              <a:t>S</a:t>
            </a:r>
            <a:r>
              <a:rPr lang="en-US" b="1"/>
              <a:t>, yaitu dapat dibagi-bagi menjadi himpunan-himpunan bagian, yaitu kelas-kelas ekivalen, yang saling lepas (</a:t>
            </a:r>
            <a:r>
              <a:rPr lang="en-US" b="1" i="1"/>
              <a:t>disjoint</a:t>
            </a:r>
            <a:r>
              <a:rPr lang="en-US" b="1"/>
              <a:t>) dan gabungan dari semua himpunan-himpunan bagian itu sama dengan </a:t>
            </a:r>
            <a:r>
              <a:rPr lang="en-US" b="1" i="1"/>
              <a:t>S</a:t>
            </a:r>
            <a:r>
              <a:rPr lang="en-US" b="1"/>
              <a:t>. </a:t>
            </a:r>
          </a:p>
          <a:p>
            <a:endParaRPr lang="en-US" b="1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Partisi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b="1"/>
              <a:t>Dari contoh sebelumnya: </a:t>
            </a:r>
          </a:p>
          <a:p>
            <a:pPr>
              <a:buFont typeface="Wingdings" charset="2"/>
              <a:buNone/>
            </a:pPr>
            <a:r>
              <a:rPr lang="en-US" sz="2400" b="1" i="1"/>
              <a:t>	S </a:t>
            </a:r>
            <a:r>
              <a:rPr lang="en-US" sz="2400" b="1"/>
              <a:t>= {1, 2, 3, 4, 5, 6, 7, 8, 9, 10} </a:t>
            </a:r>
          </a:p>
          <a:p>
            <a:pPr>
              <a:buFont typeface="Wingdings" charset="2"/>
              <a:buNone/>
            </a:pPr>
            <a:r>
              <a:rPr lang="en-US" sz="2400" b="1"/>
              <a:t>	dan relasi ρ = {(</a:t>
            </a:r>
            <a:r>
              <a:rPr lang="en-US" sz="2400" b="1" i="1"/>
              <a:t>x</a:t>
            </a:r>
            <a:r>
              <a:rPr lang="en-US" sz="2400" b="1"/>
              <a:t>, </a:t>
            </a:r>
            <a:r>
              <a:rPr lang="en-US" sz="2400" b="1" i="1"/>
              <a:t>y</a:t>
            </a:r>
            <a:r>
              <a:rPr lang="en-US" sz="2400" b="1"/>
              <a:t>) | </a:t>
            </a:r>
            <a:r>
              <a:rPr lang="en-US" sz="2400" b="1" i="1"/>
              <a:t>x </a:t>
            </a:r>
            <a:r>
              <a:rPr lang="en-US" sz="2400" b="1"/>
              <a:t>= </a:t>
            </a:r>
            <a:r>
              <a:rPr lang="en-US" sz="2400" b="1" i="1"/>
              <a:t>y </a:t>
            </a:r>
            <a:r>
              <a:rPr lang="en-US" sz="2400" b="1"/>
              <a:t>(</a:t>
            </a:r>
            <a:r>
              <a:rPr lang="en-US" sz="2400" b="1" i="1"/>
              <a:t>mod </a:t>
            </a:r>
            <a:r>
              <a:rPr lang="en-US" sz="2400" b="1"/>
              <a:t>3)}, atau</a:t>
            </a:r>
          </a:p>
          <a:p>
            <a:pPr>
              <a:buFont typeface="Wingdings" charset="2"/>
              <a:buNone/>
            </a:pPr>
            <a:r>
              <a:rPr lang="en-US" sz="2400" b="1"/>
              <a:t>	</a:t>
            </a:r>
            <a:r>
              <a:rPr lang="en-US" b="1"/>
              <a:t>ρ = </a:t>
            </a:r>
            <a:r>
              <a:rPr lang="en-US" sz="2400"/>
              <a:t>{</a:t>
            </a:r>
            <a:r>
              <a:rPr lang="en-US" sz="2400">
                <a:solidFill>
                  <a:srgbClr val="0000CC"/>
                </a:solidFill>
              </a:rPr>
              <a:t>(1, 1)</a:t>
            </a:r>
            <a:r>
              <a:rPr lang="en-US" sz="2400"/>
              <a:t>, </a:t>
            </a:r>
            <a:r>
              <a:rPr lang="en-US" sz="2400">
                <a:solidFill>
                  <a:srgbClr val="0000CC"/>
                </a:solidFill>
              </a:rPr>
              <a:t>(1, 4)</a:t>
            </a:r>
            <a:r>
              <a:rPr lang="en-US" sz="2400"/>
              <a:t>, </a:t>
            </a:r>
            <a:r>
              <a:rPr lang="en-US" sz="2400">
                <a:solidFill>
                  <a:srgbClr val="0000CC"/>
                </a:solidFill>
              </a:rPr>
              <a:t>(1, 7)</a:t>
            </a:r>
            <a:r>
              <a:rPr lang="en-US" sz="2400"/>
              <a:t>, </a:t>
            </a:r>
            <a:r>
              <a:rPr lang="en-US" sz="2400">
                <a:solidFill>
                  <a:srgbClr val="0000CC"/>
                </a:solidFill>
              </a:rPr>
              <a:t>(1, 10)</a:t>
            </a:r>
            <a:r>
              <a:rPr lang="en-US" sz="2400"/>
              <a:t>, </a:t>
            </a:r>
            <a:r>
              <a:rPr lang="en-US" sz="2400">
                <a:solidFill>
                  <a:srgbClr val="00FF00"/>
                </a:solidFill>
              </a:rPr>
              <a:t>(2, 2), (2, 5), (2, 8),     </a:t>
            </a:r>
            <a:r>
              <a:rPr lang="en-US" sz="2400"/>
              <a:t>(3, 3), (3, 6), (3, 9), </a:t>
            </a:r>
            <a:r>
              <a:rPr lang="en-US" sz="2400">
                <a:solidFill>
                  <a:srgbClr val="0000CC"/>
                </a:solidFill>
              </a:rPr>
              <a:t>(4, 1)</a:t>
            </a:r>
            <a:r>
              <a:rPr lang="en-US" sz="2400"/>
              <a:t>, </a:t>
            </a:r>
            <a:r>
              <a:rPr lang="en-US" sz="2400">
                <a:solidFill>
                  <a:srgbClr val="0000CC"/>
                </a:solidFill>
              </a:rPr>
              <a:t>(4, 4)</a:t>
            </a:r>
            <a:r>
              <a:rPr lang="en-US" sz="2400"/>
              <a:t>, </a:t>
            </a:r>
            <a:r>
              <a:rPr lang="en-US" sz="2400">
                <a:solidFill>
                  <a:srgbClr val="0000CC"/>
                </a:solidFill>
              </a:rPr>
              <a:t>(4, 7)</a:t>
            </a:r>
            <a:r>
              <a:rPr lang="en-US" sz="2400"/>
              <a:t>, </a:t>
            </a:r>
            <a:r>
              <a:rPr lang="en-US" sz="2400">
                <a:solidFill>
                  <a:srgbClr val="0000CC"/>
                </a:solidFill>
              </a:rPr>
              <a:t>(4, 10)</a:t>
            </a:r>
            <a:r>
              <a:rPr lang="en-US" sz="2400"/>
              <a:t>, </a:t>
            </a:r>
            <a:r>
              <a:rPr lang="en-US" sz="2400">
                <a:solidFill>
                  <a:srgbClr val="00FF00"/>
                </a:solidFill>
              </a:rPr>
              <a:t>(5, 2),   (5, 5), (5, 8)</a:t>
            </a:r>
            <a:r>
              <a:rPr lang="en-US" sz="2400"/>
              <a:t>, (6, 3), (6, 6), (6, 9), </a:t>
            </a:r>
            <a:r>
              <a:rPr lang="en-US" sz="2400">
                <a:solidFill>
                  <a:srgbClr val="0000CC"/>
                </a:solidFill>
              </a:rPr>
              <a:t>(7, 1)</a:t>
            </a:r>
            <a:r>
              <a:rPr lang="en-US" sz="2400"/>
              <a:t>, </a:t>
            </a:r>
            <a:r>
              <a:rPr lang="en-US" sz="2400">
                <a:solidFill>
                  <a:srgbClr val="0000CC"/>
                </a:solidFill>
              </a:rPr>
              <a:t>(7, 4), (7, 7),     (7, 10)</a:t>
            </a:r>
            <a:r>
              <a:rPr lang="en-US" sz="2400"/>
              <a:t>, </a:t>
            </a:r>
            <a:r>
              <a:rPr lang="en-US" sz="2400">
                <a:solidFill>
                  <a:srgbClr val="00FF00"/>
                </a:solidFill>
              </a:rPr>
              <a:t>(8, 2), (8, 5), (8, 8)</a:t>
            </a:r>
            <a:r>
              <a:rPr lang="en-US" sz="2400"/>
              <a:t>, (9, 3), (9, 6), (9, 9), </a:t>
            </a:r>
            <a:r>
              <a:rPr lang="en-US" sz="2400">
                <a:solidFill>
                  <a:srgbClr val="0000CC"/>
                </a:solidFill>
              </a:rPr>
              <a:t>(10, 1), (10,4), (10,7), (10,10)</a:t>
            </a:r>
            <a:r>
              <a:rPr lang="en-US" sz="2400"/>
              <a:t>} </a:t>
            </a:r>
          </a:p>
          <a:p>
            <a:pPr>
              <a:buFont typeface="Wingdings" charset="2"/>
              <a:buNone/>
            </a:pPr>
            <a:endParaRPr lang="en-US" sz="2400"/>
          </a:p>
          <a:p>
            <a:pPr>
              <a:buFont typeface="Wingdings" charset="2"/>
              <a:buNone/>
            </a:pPr>
            <a:r>
              <a:rPr lang="en-US" sz="2400"/>
              <a:t>Didapatkan partisi P dari S = {{1,4,7,10}, {2,5,8}, {3,6,9}}</a:t>
            </a:r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 smtClean="0"/>
              <a:t>Pembelajaran</a:t>
            </a:r>
            <a:endParaRPr lang="en-US" dirty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62138"/>
            <a:ext cx="8229600" cy="4268787"/>
          </a:xfrm>
        </p:spPr>
        <p:txBody>
          <a:bodyPr/>
          <a:lstStyle/>
          <a:p>
            <a:pPr marL="533400" indent="-533400"/>
            <a:r>
              <a:rPr lang="en-US"/>
              <a:t>Mahasiswa dapat menjelaskan pengertian relasi setara (relasi ekuivalen) dengan tepat, dan dapat menganalisa apakah suatu relasi termasuk relasi ekuivalen.</a:t>
            </a:r>
          </a:p>
          <a:p>
            <a:pPr marL="533400" indent="-533400"/>
            <a:endParaRPr lang="en-US"/>
          </a:p>
          <a:p>
            <a:pPr marL="533400" indent="-533400"/>
            <a:r>
              <a:rPr lang="en-US"/>
              <a:t>Apabila diberikan suatu relasi ekuivalen, mahasiswa dapat menjelaskan kelas-kelas ekuivalen yang ada pada relasi tersebut.</a:t>
            </a:r>
          </a:p>
          <a:p>
            <a:pPr marL="533400" indent="-533400"/>
            <a:endParaRPr lang="en-US"/>
          </a:p>
          <a:p>
            <a:pPr marL="533400" indent="-533400">
              <a:buFont typeface="Wingdings" charset="2"/>
              <a:buNone/>
            </a:pPr>
            <a:endParaRPr lang="en-US" sz="3000"/>
          </a:p>
          <a:p>
            <a:pPr marL="533400" indent="-533400" algn="just"/>
            <a:endParaRPr lang="en-US"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0" y="1628775"/>
            <a:ext cx="9144000" cy="22637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6699FF">
                  <a:alpha val="75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2286000" y="1557338"/>
            <a:ext cx="640556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Aft>
                <a:spcPct val="30000"/>
              </a:spcAft>
            </a:pPr>
            <a:r>
              <a:rPr lang="en-US" sz="5800">
                <a:solidFill>
                  <a:schemeClr val="tx2"/>
                </a:solidFill>
                <a:latin typeface="Garamond" pitchFamily="16" charset="0"/>
              </a:rPr>
              <a:t>Relasi Terurut</a:t>
            </a:r>
          </a:p>
        </p:txBody>
      </p:sp>
      <p:pic>
        <p:nvPicPr>
          <p:cNvPr id="128006" name="Picture 6" descr="emblem_clas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057400"/>
            <a:ext cx="1371600" cy="1371600"/>
          </a:xfrm>
          <a:prstGeom prst="rect">
            <a:avLst/>
          </a:prstGeom>
          <a:noFill/>
        </p:spPr>
      </p:pic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3810000" y="6553200"/>
            <a:ext cx="533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1" hangingPunct="1"/>
            <a:endParaRPr lang="en-US" sz="90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Definisi</a:t>
            </a: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827088" y="1268413"/>
            <a:ext cx="7446962" cy="414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63500" tIns="63500" rIns="63500" bIns="63500">
            <a:spAutoFit/>
          </a:bodyPr>
          <a:lstStyle/>
          <a:p>
            <a:r>
              <a:rPr lang="en-US" sz="4400">
                <a:solidFill>
                  <a:srgbClr val="252593"/>
                </a:solidFill>
                <a:latin typeface="Arial" charset="0"/>
              </a:rPr>
              <a:t>Suatu relasi ρ pada suatu himpunan </a:t>
            </a:r>
            <a:r>
              <a:rPr lang="en-US" sz="4400" i="1">
                <a:solidFill>
                  <a:srgbClr val="252593"/>
                </a:solidFill>
                <a:latin typeface="Arial" charset="0"/>
              </a:rPr>
              <a:t>S </a:t>
            </a:r>
            <a:r>
              <a:rPr lang="en-US" sz="4400">
                <a:solidFill>
                  <a:srgbClr val="252593"/>
                </a:solidFill>
                <a:latin typeface="Arial" charset="0"/>
              </a:rPr>
              <a:t>disebut </a:t>
            </a:r>
            <a:r>
              <a:rPr lang="en-US" sz="4400" b="1">
                <a:solidFill>
                  <a:srgbClr val="A50021"/>
                </a:solidFill>
                <a:latin typeface="Arial" charset="0"/>
              </a:rPr>
              <a:t>relasi terurut </a:t>
            </a:r>
            <a:r>
              <a:rPr lang="en-US" sz="4400">
                <a:solidFill>
                  <a:srgbClr val="252593"/>
                </a:solidFill>
                <a:latin typeface="Arial" charset="0"/>
              </a:rPr>
              <a:t>atau </a:t>
            </a:r>
            <a:r>
              <a:rPr lang="en-US" sz="4400" b="1">
                <a:solidFill>
                  <a:srgbClr val="A50021"/>
                </a:solidFill>
                <a:latin typeface="Arial" charset="0"/>
              </a:rPr>
              <a:t>urutan parsiil </a:t>
            </a:r>
            <a:r>
              <a:rPr lang="en-US" sz="4400">
                <a:solidFill>
                  <a:srgbClr val="252593"/>
                </a:solidFill>
                <a:latin typeface="Arial" charset="0"/>
              </a:rPr>
              <a:t>(</a:t>
            </a:r>
            <a:r>
              <a:rPr lang="en-US" sz="4400" i="1">
                <a:solidFill>
                  <a:srgbClr val="252593"/>
                </a:solidFill>
                <a:latin typeface="Arial" charset="0"/>
              </a:rPr>
              <a:t>partial ordering</a:t>
            </a:r>
            <a:r>
              <a:rPr lang="en-US" sz="4400">
                <a:solidFill>
                  <a:srgbClr val="252593"/>
                </a:solidFill>
                <a:latin typeface="Arial" charset="0"/>
              </a:rPr>
              <a:t>) pada </a:t>
            </a:r>
            <a:r>
              <a:rPr lang="en-US" sz="4400" i="1">
                <a:solidFill>
                  <a:srgbClr val="252593"/>
                </a:solidFill>
                <a:latin typeface="Arial" charset="0"/>
              </a:rPr>
              <a:t>S </a:t>
            </a:r>
            <a:r>
              <a:rPr lang="en-US" sz="4400">
                <a:solidFill>
                  <a:srgbClr val="252593"/>
                </a:solidFill>
                <a:latin typeface="Arial" charset="0"/>
              </a:rPr>
              <a:t>apabila ρ bersifat refleksif, antisimetri dan transitif. </a:t>
            </a:r>
            <a:endParaRPr lang="en-US" sz="9600" b="1">
              <a:solidFill>
                <a:srgbClr val="252593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457200" y="274638"/>
            <a:ext cx="8218488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sz="4400">
                <a:solidFill>
                  <a:schemeClr val="tx2"/>
                </a:solidFill>
                <a:latin typeface="Garamond" pitchFamily="16" charset="0"/>
              </a:rPr>
              <a:t>Relasi Terurut</a:t>
            </a:r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457200" y="1196975"/>
            <a:ext cx="8218488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</a:pPr>
            <a:r>
              <a:rPr lang="en-US" sz="2800" dirty="0" err="1"/>
              <a:t>Contoh</a:t>
            </a:r>
            <a:r>
              <a:rPr lang="en-US" sz="2800" dirty="0"/>
              <a:t>: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None/>
            </a:pPr>
            <a:r>
              <a:rPr lang="en-US" sz="2800" i="1" dirty="0"/>
              <a:t>	S</a:t>
            </a:r>
            <a:r>
              <a:rPr lang="en-US" sz="2800" dirty="0"/>
              <a:t> = </a:t>
            </a:r>
            <a:r>
              <a:rPr lang="en-US" sz="2800" dirty="0" smtClean="0"/>
              <a:t>{</a:t>
            </a:r>
            <a:r>
              <a:rPr lang="en-US" sz="2800" dirty="0" err="1" smtClean="0"/>
              <a:t>bilangan</a:t>
            </a:r>
            <a:r>
              <a:rPr lang="en-US" sz="2800" dirty="0" smtClean="0"/>
              <a:t> </a:t>
            </a:r>
            <a:r>
              <a:rPr lang="en-US" sz="2800" dirty="0" err="1" smtClean="0"/>
              <a:t>bulat</a:t>
            </a:r>
            <a:r>
              <a:rPr lang="en-US" sz="2800" dirty="0" smtClean="0"/>
              <a:t> </a:t>
            </a:r>
            <a:r>
              <a:rPr lang="en-US" sz="2800" dirty="0" err="1" smtClean="0"/>
              <a:t>positif</a:t>
            </a:r>
            <a:r>
              <a:rPr lang="en-US" sz="2800" dirty="0" smtClean="0"/>
              <a:t>}</a:t>
            </a:r>
            <a:endParaRPr lang="en-US" sz="2800" dirty="0"/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None/>
            </a:pPr>
            <a:r>
              <a:rPr lang="en-US" sz="2800" dirty="0"/>
              <a:t>	</a:t>
            </a:r>
            <a:r>
              <a:rPr lang="en-US" sz="2800" i="1" dirty="0"/>
              <a:t>R</a:t>
            </a:r>
            <a:r>
              <a:rPr lang="en-US" sz="2800" dirty="0"/>
              <a:t> = {(</a:t>
            </a:r>
            <a:r>
              <a:rPr lang="en-US" sz="2800" i="1" dirty="0" err="1"/>
              <a:t>a</a:t>
            </a:r>
            <a:r>
              <a:rPr lang="en-US" sz="2800" dirty="0" err="1"/>
              <a:t>,</a:t>
            </a:r>
            <a:r>
              <a:rPr lang="en-US" sz="2800" i="1" dirty="0" err="1"/>
              <a:t>b</a:t>
            </a:r>
            <a:r>
              <a:rPr lang="en-US" sz="2800" dirty="0"/>
              <a:t>) | </a:t>
            </a:r>
            <a:r>
              <a:rPr lang="en-US" sz="2800" dirty="0" smtClean="0"/>
              <a:t>a </a:t>
            </a:r>
            <a:r>
              <a:rPr lang="en-US" sz="2800" dirty="0" err="1" smtClean="0"/>
              <a:t>habis</a:t>
            </a:r>
            <a:r>
              <a:rPr lang="en-US" sz="2800" dirty="0" smtClean="0"/>
              <a:t> </a:t>
            </a:r>
            <a:r>
              <a:rPr lang="en-US" sz="2800" dirty="0" err="1" smtClean="0"/>
              <a:t>membagi</a:t>
            </a:r>
            <a:r>
              <a:rPr lang="en-US" sz="2800" dirty="0" smtClean="0"/>
              <a:t> </a:t>
            </a:r>
            <a:r>
              <a:rPr lang="en-US" sz="2800" i="1" dirty="0" smtClean="0"/>
              <a:t>b</a:t>
            </a:r>
            <a:r>
              <a:rPr lang="en-US" sz="2800" dirty="0"/>
              <a:t>}</a:t>
            </a:r>
          </a:p>
        </p:txBody>
      </p:sp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3994720" y="3438525"/>
            <a:ext cx="649288" cy="762000"/>
          </a:xfrm>
          <a:prstGeom prst="rect">
            <a:avLst/>
          </a:prstGeom>
          <a:gradFill rotWithShape="1">
            <a:gsLst>
              <a:gs pos="0">
                <a:srgbClr val="1673A2"/>
              </a:gs>
              <a:gs pos="50000">
                <a:srgbClr val="FFFFFF"/>
              </a:gs>
              <a:gs pos="100000">
                <a:srgbClr val="1673A2"/>
              </a:gs>
            </a:gsLst>
            <a:lin ang="540000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>
              <a:spcAft>
                <a:spcPct val="30000"/>
              </a:spcAft>
            </a:pPr>
            <a:r>
              <a:rPr lang="en-US" sz="2200" b="1">
                <a:latin typeface="Arial" charset="0"/>
              </a:rPr>
              <a:t>Ya</a:t>
            </a:r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3994720" y="4276725"/>
            <a:ext cx="649288" cy="762000"/>
          </a:xfrm>
          <a:prstGeom prst="rect">
            <a:avLst/>
          </a:prstGeom>
          <a:gradFill rotWithShape="1">
            <a:gsLst>
              <a:gs pos="0">
                <a:srgbClr val="1673A2"/>
              </a:gs>
              <a:gs pos="50000">
                <a:srgbClr val="FFFFFF"/>
              </a:gs>
              <a:gs pos="100000">
                <a:srgbClr val="1673A2"/>
              </a:gs>
            </a:gsLst>
            <a:lin ang="540000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>
              <a:spcAft>
                <a:spcPct val="30000"/>
              </a:spcAft>
            </a:pPr>
            <a:r>
              <a:rPr lang="en-US" sz="2200" b="1">
                <a:latin typeface="Arial" charset="0"/>
              </a:rPr>
              <a:t>Ya</a:t>
            </a:r>
          </a:p>
        </p:txBody>
      </p:sp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3994720" y="5114925"/>
            <a:ext cx="649288" cy="762000"/>
          </a:xfrm>
          <a:prstGeom prst="rect">
            <a:avLst/>
          </a:prstGeom>
          <a:gradFill rotWithShape="1">
            <a:gsLst>
              <a:gs pos="0">
                <a:srgbClr val="1673A2"/>
              </a:gs>
              <a:gs pos="50000">
                <a:srgbClr val="FFFFFF"/>
              </a:gs>
              <a:gs pos="100000">
                <a:srgbClr val="1673A2"/>
              </a:gs>
            </a:gsLst>
            <a:lin ang="540000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>
              <a:spcAft>
                <a:spcPct val="30000"/>
              </a:spcAft>
            </a:pPr>
            <a:r>
              <a:rPr lang="en-US" sz="2200" b="1">
                <a:latin typeface="Arial" charset="0"/>
              </a:rPr>
              <a:t>Ya</a:t>
            </a:r>
          </a:p>
        </p:txBody>
      </p:sp>
      <p:sp>
        <p:nvSpPr>
          <p:cNvPr id="131081" name="Text Box 9"/>
          <p:cNvSpPr txBox="1">
            <a:spLocks noChangeArrowheads="1"/>
          </p:cNvSpPr>
          <p:nvPr/>
        </p:nvSpPr>
        <p:spPr bwMode="gray">
          <a:xfrm>
            <a:off x="539750" y="3438525"/>
            <a:ext cx="3384550" cy="762000"/>
          </a:xfrm>
          <a:prstGeom prst="rect">
            <a:avLst/>
          </a:prstGeom>
          <a:solidFill>
            <a:srgbClr val="252593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sz="2200" b="1" dirty="0" err="1">
                <a:solidFill>
                  <a:schemeClr val="bg1"/>
                </a:solidFill>
                <a:latin typeface="Arial" charset="0"/>
              </a:rPr>
              <a:t>Apakah</a:t>
            </a:r>
            <a:r>
              <a:rPr lang="en-US" sz="22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200" b="1" i="1" dirty="0">
                <a:solidFill>
                  <a:schemeClr val="bg1"/>
                </a:solidFill>
                <a:latin typeface="Arial" charset="0"/>
              </a:rPr>
              <a:t>R </a:t>
            </a:r>
            <a:r>
              <a:rPr lang="en-US" sz="2200" b="1" dirty="0" err="1">
                <a:solidFill>
                  <a:schemeClr val="bg1"/>
                </a:solidFill>
                <a:latin typeface="Arial" charset="0"/>
              </a:rPr>
              <a:t>refleksif</a:t>
            </a:r>
            <a:r>
              <a:rPr lang="en-US" sz="2200" b="1" dirty="0">
                <a:solidFill>
                  <a:schemeClr val="bg1"/>
                </a:solidFill>
                <a:latin typeface="Arial" charset="0"/>
              </a:rPr>
              <a:t>?</a:t>
            </a:r>
          </a:p>
        </p:txBody>
      </p:sp>
      <p:sp>
        <p:nvSpPr>
          <p:cNvPr id="131082" name="Text Box 10"/>
          <p:cNvSpPr txBox="1">
            <a:spLocks noChangeArrowheads="1"/>
          </p:cNvSpPr>
          <p:nvPr/>
        </p:nvSpPr>
        <p:spPr bwMode="gray">
          <a:xfrm>
            <a:off x="539750" y="4276725"/>
            <a:ext cx="3384550" cy="762000"/>
          </a:xfrm>
          <a:prstGeom prst="rect">
            <a:avLst/>
          </a:prstGeom>
          <a:solidFill>
            <a:srgbClr val="252593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sz="2200" b="1" dirty="0" err="1" smtClean="0">
                <a:solidFill>
                  <a:schemeClr val="bg1"/>
                </a:solidFill>
                <a:latin typeface="Arial" charset="0"/>
              </a:rPr>
              <a:t>Apakah</a:t>
            </a:r>
            <a:r>
              <a:rPr lang="en-US" sz="22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Arial" charset="0"/>
              </a:rPr>
              <a:t>R </a:t>
            </a:r>
            <a:r>
              <a:rPr lang="en-US" sz="2200" b="1" dirty="0" err="1" smtClean="0">
                <a:solidFill>
                  <a:schemeClr val="bg1"/>
                </a:solidFill>
                <a:latin typeface="Arial" charset="0"/>
              </a:rPr>
              <a:t>antisimetri</a:t>
            </a:r>
            <a:r>
              <a:rPr lang="en-US" sz="2200" b="1" dirty="0" smtClean="0">
                <a:solidFill>
                  <a:schemeClr val="bg1"/>
                </a:solidFill>
                <a:latin typeface="Arial" charset="0"/>
              </a:rPr>
              <a:t>?</a:t>
            </a:r>
            <a:endParaRPr lang="en-US" sz="22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1083" name="Text Box 11"/>
          <p:cNvSpPr txBox="1">
            <a:spLocks noChangeArrowheads="1"/>
          </p:cNvSpPr>
          <p:nvPr/>
        </p:nvSpPr>
        <p:spPr bwMode="gray">
          <a:xfrm>
            <a:off x="539750" y="5114925"/>
            <a:ext cx="3384550" cy="762000"/>
          </a:xfrm>
          <a:prstGeom prst="rect">
            <a:avLst/>
          </a:prstGeom>
          <a:solidFill>
            <a:srgbClr val="252593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sz="2200" b="1">
                <a:solidFill>
                  <a:schemeClr val="bg1"/>
                </a:solidFill>
                <a:latin typeface="Arial" charset="0"/>
              </a:rPr>
              <a:t>Apakah </a:t>
            </a:r>
            <a:r>
              <a:rPr lang="en-US" sz="2200" b="1" i="1">
                <a:solidFill>
                  <a:schemeClr val="bg1"/>
                </a:solidFill>
                <a:latin typeface="Arial" charset="0"/>
              </a:rPr>
              <a:t>R </a:t>
            </a:r>
            <a:r>
              <a:rPr lang="en-US" sz="2200" b="1">
                <a:solidFill>
                  <a:schemeClr val="bg1"/>
                </a:solidFill>
                <a:latin typeface="Arial" charset="0"/>
              </a:rPr>
              <a:t>transitif?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gray">
          <a:xfrm>
            <a:off x="4788024" y="3438525"/>
            <a:ext cx="3384550" cy="762000"/>
          </a:xfrm>
          <a:prstGeom prst="rect">
            <a:avLst/>
          </a:prstGeom>
          <a:solidFill>
            <a:srgbClr val="252593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sz="2200" b="1" dirty="0" err="1" smtClean="0">
                <a:solidFill>
                  <a:schemeClr val="bg1"/>
                </a:solidFill>
                <a:latin typeface="Arial" charset="0"/>
              </a:rPr>
              <a:t>Jika</a:t>
            </a:r>
            <a:r>
              <a:rPr lang="en-US" sz="2200" b="1" dirty="0" smtClean="0">
                <a:solidFill>
                  <a:schemeClr val="bg1"/>
                </a:solidFill>
                <a:latin typeface="Arial" charset="0"/>
              </a:rPr>
              <a:t> a </a:t>
            </a:r>
            <a:r>
              <a:rPr lang="en-US" sz="2200" b="1" dirty="0" err="1" smtClean="0">
                <a:solidFill>
                  <a:schemeClr val="bg1"/>
                </a:solidFill>
                <a:latin typeface="Arial" charset="0"/>
              </a:rPr>
              <a:t>membagi</a:t>
            </a:r>
            <a:r>
              <a:rPr lang="en-US" sz="22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Arial" charset="0"/>
              </a:rPr>
              <a:t>habis</a:t>
            </a:r>
            <a:r>
              <a:rPr lang="en-US" sz="22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Arial" charset="0"/>
              </a:rPr>
              <a:t>dirinya</a:t>
            </a:r>
            <a:r>
              <a:rPr lang="en-US" sz="22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Arial" charset="0"/>
              </a:rPr>
              <a:t>sendiri</a:t>
            </a:r>
            <a:r>
              <a:rPr lang="en-US" sz="2200" b="1" dirty="0" smtClean="0">
                <a:solidFill>
                  <a:schemeClr val="bg1"/>
                </a:solidFill>
                <a:latin typeface="Arial" charset="0"/>
              </a:rPr>
              <a:t> (</a:t>
            </a:r>
            <a:r>
              <a:rPr lang="en-US" sz="2200" b="1" dirty="0" err="1" smtClean="0">
                <a:solidFill>
                  <a:schemeClr val="bg1"/>
                </a:solidFill>
                <a:latin typeface="Arial" charset="0"/>
              </a:rPr>
              <a:t>a,a</a:t>
            </a:r>
            <a:r>
              <a:rPr lang="en-US" sz="2200" b="1" dirty="0" smtClean="0">
                <a:solidFill>
                  <a:schemeClr val="bg1"/>
                </a:solidFill>
                <a:latin typeface="Arial" charset="0"/>
              </a:rPr>
              <a:t>)</a:t>
            </a:r>
            <a:endParaRPr lang="en-US" sz="22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gray">
          <a:xfrm>
            <a:off x="4810619" y="4293177"/>
            <a:ext cx="3384550" cy="762000"/>
          </a:xfrm>
          <a:prstGeom prst="rect">
            <a:avLst/>
          </a:prstGeom>
          <a:solidFill>
            <a:srgbClr val="252593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sz="2200" b="1" dirty="0" err="1" smtClean="0">
                <a:solidFill>
                  <a:schemeClr val="bg1"/>
                </a:solidFill>
                <a:latin typeface="Arial" charset="0"/>
              </a:rPr>
              <a:t>Jika</a:t>
            </a:r>
            <a:r>
              <a:rPr lang="en-US" sz="2200" b="1" dirty="0" smtClean="0">
                <a:solidFill>
                  <a:schemeClr val="bg1"/>
                </a:solidFill>
                <a:latin typeface="Arial" charset="0"/>
              </a:rPr>
              <a:t> a </a:t>
            </a:r>
            <a:r>
              <a:rPr lang="en-US" sz="2200" b="1" dirty="0" err="1" smtClean="0">
                <a:solidFill>
                  <a:schemeClr val="bg1"/>
                </a:solidFill>
                <a:latin typeface="Arial" charset="0"/>
              </a:rPr>
              <a:t>membagi</a:t>
            </a:r>
            <a:r>
              <a:rPr lang="en-US" sz="22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Arial" charset="0"/>
              </a:rPr>
              <a:t>habis</a:t>
            </a:r>
            <a:r>
              <a:rPr lang="en-US" sz="2200" b="1" dirty="0" smtClean="0">
                <a:solidFill>
                  <a:schemeClr val="bg1"/>
                </a:solidFill>
                <a:latin typeface="Arial" charset="0"/>
              </a:rPr>
              <a:t> b </a:t>
            </a:r>
            <a:r>
              <a:rPr lang="en-US" sz="2200" b="1" dirty="0" err="1" smtClean="0">
                <a:solidFill>
                  <a:schemeClr val="bg1"/>
                </a:solidFill>
                <a:latin typeface="Arial" charset="0"/>
              </a:rPr>
              <a:t>belum</a:t>
            </a:r>
            <a:r>
              <a:rPr lang="en-US" sz="22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Arial" charset="0"/>
              </a:rPr>
              <a:t>tentu</a:t>
            </a:r>
            <a:r>
              <a:rPr lang="en-US" sz="22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Arial" charset="0"/>
              </a:rPr>
              <a:t>sebaliknya</a:t>
            </a:r>
            <a:r>
              <a:rPr lang="en-US" sz="2200" b="1" dirty="0" smtClean="0">
                <a:solidFill>
                  <a:schemeClr val="bg1"/>
                </a:solidFill>
                <a:latin typeface="Arial" charset="0"/>
              </a:rPr>
              <a:t> </a:t>
            </a:r>
            <a:endParaRPr lang="en-US" sz="22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gray">
          <a:xfrm>
            <a:off x="4788024" y="5157192"/>
            <a:ext cx="3384550" cy="762000"/>
          </a:xfrm>
          <a:prstGeom prst="rect">
            <a:avLst/>
          </a:prstGeom>
          <a:solidFill>
            <a:srgbClr val="252593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Jika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a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membagi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habis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b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dan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b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membagi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habis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c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maka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a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membagi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charset="0"/>
              </a:rPr>
              <a:t>habis</a:t>
            </a:r>
            <a:r>
              <a:rPr lang="en-US" sz="1600" b="1" dirty="0" smtClean="0">
                <a:solidFill>
                  <a:schemeClr val="bg1"/>
                </a:solidFill>
                <a:latin typeface="Arial" charset="0"/>
              </a:rPr>
              <a:t> c</a:t>
            </a:r>
            <a:endParaRPr lang="en-US" sz="1600" b="1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8" grpId="0" animBg="1"/>
      <p:bldP spid="131079" grpId="0" animBg="1"/>
      <p:bldP spid="131080" grpId="0" animBg="1"/>
      <p:bldP spid="131081" grpId="0" animBg="1"/>
      <p:bldP spid="131082" grpId="0" animBg="1"/>
      <p:bldP spid="131083" grpId="0" animBg="1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Definisi</a:t>
            </a:r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827088" y="1268413"/>
            <a:ext cx="7446962" cy="3476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63500" tIns="63500" rIns="63500" bIns="63500">
            <a:spAutoFit/>
          </a:bodyPr>
          <a:lstStyle/>
          <a:p>
            <a:r>
              <a:rPr lang="en-US" sz="4400">
                <a:solidFill>
                  <a:srgbClr val="252593"/>
                </a:solidFill>
                <a:latin typeface="Arial" charset="0"/>
              </a:rPr>
              <a:t>Pasangan berurutan </a:t>
            </a:r>
            <a:r>
              <a:rPr lang="en-US" sz="4400">
                <a:solidFill>
                  <a:srgbClr val="252593"/>
                </a:solidFill>
                <a:latin typeface="Times New Roman" pitchFamily="16" charset="0"/>
              </a:rPr>
              <a:t>&lt;</a:t>
            </a:r>
            <a:r>
              <a:rPr lang="en-US" sz="4400" i="1">
                <a:solidFill>
                  <a:srgbClr val="252593"/>
                </a:solidFill>
                <a:latin typeface="Times New Roman" pitchFamily="16" charset="0"/>
              </a:rPr>
              <a:t>S</a:t>
            </a:r>
            <a:r>
              <a:rPr lang="en-US" sz="4400">
                <a:solidFill>
                  <a:srgbClr val="252593"/>
                </a:solidFill>
                <a:latin typeface="Times New Roman" pitchFamily="16" charset="0"/>
              </a:rPr>
              <a:t>,</a:t>
            </a:r>
            <a:r>
              <a:rPr lang="en-US" sz="4400">
                <a:solidFill>
                  <a:srgbClr val="252593"/>
                </a:solidFill>
                <a:latin typeface="Times New Roman" pitchFamily="16" charset="0"/>
                <a:sym typeface="Symbol" pitchFamily="16" charset="2"/>
              </a:rPr>
              <a:t>&gt;</a:t>
            </a:r>
            <a:r>
              <a:rPr lang="en-US">
                <a:solidFill>
                  <a:srgbClr val="252593"/>
                </a:solidFill>
                <a:latin typeface="Times New Roman" pitchFamily="16" charset="0"/>
                <a:sym typeface="Symbol" pitchFamily="16" charset="2"/>
              </a:rPr>
              <a:t>,</a:t>
            </a:r>
            <a:r>
              <a:rPr lang="en-US" i="1">
                <a:latin typeface="Times New Roman" pitchFamily="16" charset="0"/>
                <a:sym typeface="Symbol" pitchFamily="16" charset="2"/>
              </a:rPr>
              <a:t> </a:t>
            </a:r>
            <a:r>
              <a:rPr lang="en-US" sz="4400">
                <a:solidFill>
                  <a:srgbClr val="252593"/>
                </a:solidFill>
                <a:latin typeface="Arial" charset="0"/>
              </a:rPr>
              <a:t>dimana </a:t>
            </a:r>
            <a:r>
              <a:rPr lang="en-US" sz="4400">
                <a:solidFill>
                  <a:srgbClr val="252593"/>
                </a:solidFill>
                <a:latin typeface="Arial" charset="0"/>
                <a:sym typeface="Symbol" pitchFamily="16" charset="2"/>
              </a:rPr>
              <a:t> merupakan relasi terurut pada </a:t>
            </a:r>
            <a:r>
              <a:rPr lang="en-US" sz="4400">
                <a:solidFill>
                  <a:srgbClr val="252593"/>
                </a:solidFill>
                <a:latin typeface="Arial" charset="0"/>
              </a:rPr>
              <a:t>himpunan </a:t>
            </a:r>
            <a:r>
              <a:rPr lang="en-US" sz="4400" i="1">
                <a:solidFill>
                  <a:srgbClr val="252593"/>
                </a:solidFill>
                <a:latin typeface="Arial" charset="0"/>
              </a:rPr>
              <a:t>S</a:t>
            </a:r>
            <a:r>
              <a:rPr lang="en-US" sz="4400">
                <a:solidFill>
                  <a:srgbClr val="252593"/>
                </a:solidFill>
                <a:latin typeface="Arial" charset="0"/>
              </a:rPr>
              <a:t> disebut </a:t>
            </a:r>
            <a:r>
              <a:rPr lang="en-US" sz="4400">
                <a:solidFill>
                  <a:srgbClr val="990000"/>
                </a:solidFill>
                <a:latin typeface="Arial" charset="0"/>
              </a:rPr>
              <a:t>poset </a:t>
            </a:r>
            <a:r>
              <a:rPr lang="en-US" sz="4400">
                <a:solidFill>
                  <a:srgbClr val="252593"/>
                </a:solidFill>
                <a:latin typeface="Arial" charset="0"/>
              </a:rPr>
              <a:t>(p</a:t>
            </a:r>
            <a:r>
              <a:rPr lang="en-US" sz="4400" i="1">
                <a:solidFill>
                  <a:srgbClr val="252593"/>
                </a:solidFill>
                <a:latin typeface="Arial" charset="0"/>
              </a:rPr>
              <a:t>artially ordered set</a:t>
            </a:r>
            <a:r>
              <a:rPr lang="en-US" sz="4400">
                <a:solidFill>
                  <a:srgbClr val="252593"/>
                </a:solidFill>
                <a:latin typeface="Arial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poset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Periksa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“x </a:t>
            </a:r>
            <a:r>
              <a:rPr lang="en-US" dirty="0" err="1" smtClean="0"/>
              <a:t>habis</a:t>
            </a:r>
            <a:r>
              <a:rPr lang="en-US" dirty="0" smtClean="0"/>
              <a:t> </a:t>
            </a:r>
            <a:r>
              <a:rPr lang="en-US" dirty="0" err="1" smtClean="0"/>
              <a:t>membagi</a:t>
            </a:r>
            <a:r>
              <a:rPr lang="en-US" dirty="0" smtClean="0"/>
              <a:t> y”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A = {1,2,3,4,6}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poset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845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Jawab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Daftarkan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R yang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endParaRPr lang="en-US" dirty="0" smtClean="0"/>
          </a:p>
          <a:p>
            <a:r>
              <a:rPr lang="en-US" dirty="0" smtClean="0"/>
              <a:t>R={(1,1),(1,2),(1,3),(1,4),(1,6),(2,2),(2,4),(2,6),(3,3),(3,6),(4,4),(6,6)}</a:t>
            </a:r>
          </a:p>
          <a:p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selidiki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refleksif</a:t>
            </a:r>
            <a:r>
              <a:rPr lang="en-US" dirty="0" smtClean="0"/>
              <a:t>, </a:t>
            </a:r>
            <a:r>
              <a:rPr lang="en-US" dirty="0" err="1" smtClean="0"/>
              <a:t>antisimetri</a:t>
            </a:r>
            <a:r>
              <a:rPr lang="en-US" dirty="0" smtClean="0"/>
              <a:t>, </a:t>
            </a:r>
            <a:r>
              <a:rPr lang="en-US" dirty="0" err="1" smtClean="0"/>
              <a:t>transitif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114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Refleksif</a:t>
            </a:r>
            <a:r>
              <a:rPr lang="en-US" dirty="0" smtClean="0"/>
              <a:t> = (1,1),(2,2),(3,3),(4,4),(6,6)</a:t>
            </a:r>
          </a:p>
          <a:p>
            <a:pPr marL="514350" indent="-514350"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Antisimetri</a:t>
            </a:r>
            <a:r>
              <a:rPr lang="en-US" dirty="0" smtClean="0"/>
              <a:t> = (</a:t>
            </a:r>
            <a:r>
              <a:rPr lang="en-US" dirty="0" err="1" smtClean="0"/>
              <a:t>a,b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(</a:t>
            </a:r>
            <a:r>
              <a:rPr lang="en-US" dirty="0" err="1" smtClean="0"/>
              <a:t>b,a</a:t>
            </a:r>
            <a:r>
              <a:rPr lang="en-US" dirty="0" smtClean="0"/>
              <a:t>) </a:t>
            </a:r>
            <a:r>
              <a:rPr lang="en-US" dirty="0" err="1" smtClean="0"/>
              <a:t>berakibat</a:t>
            </a:r>
            <a:r>
              <a:rPr lang="en-US" dirty="0" smtClean="0"/>
              <a:t> a=b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a≠ b </a:t>
            </a:r>
            <a:r>
              <a:rPr lang="en-US" dirty="0" err="1" smtClean="0"/>
              <a:t>berlaku</a:t>
            </a:r>
            <a:r>
              <a:rPr lang="en-US" dirty="0" smtClean="0"/>
              <a:t> (</a:t>
            </a:r>
            <a:r>
              <a:rPr lang="en-US" dirty="0" err="1" smtClean="0"/>
              <a:t>a,b</a:t>
            </a:r>
            <a:r>
              <a:rPr lang="en-US" dirty="0" smtClean="0"/>
              <a:t>) </a:t>
            </a:r>
            <a:r>
              <a:rPr lang="en-US" dirty="0" err="1" smtClean="0"/>
              <a:t>tetapi</a:t>
            </a:r>
            <a:r>
              <a:rPr lang="en-US" dirty="0" smtClean="0"/>
              <a:t> (</a:t>
            </a:r>
            <a:r>
              <a:rPr lang="en-US" dirty="0" err="1" smtClean="0"/>
              <a:t>b,a</a:t>
            </a:r>
            <a:r>
              <a:rPr lang="en-US" dirty="0" smtClean="0"/>
              <a:t>)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R.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dicek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antisimetri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Transitif</a:t>
            </a:r>
            <a:r>
              <a:rPr lang="en-US" dirty="0" smtClean="0"/>
              <a:t> =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transitif</a:t>
            </a:r>
            <a:r>
              <a:rPr lang="en-US" dirty="0" smtClean="0"/>
              <a:t> </a:t>
            </a:r>
            <a:r>
              <a:rPr lang="en-US" dirty="0" err="1" smtClean="0"/>
              <a:t>silakan</a:t>
            </a:r>
            <a:r>
              <a:rPr lang="en-US" dirty="0" smtClean="0"/>
              <a:t> </a:t>
            </a:r>
            <a:r>
              <a:rPr lang="en-US" dirty="0" err="1" smtClean="0"/>
              <a:t>cek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Kesimpulannya</a:t>
            </a:r>
            <a:r>
              <a:rPr lang="en-US" dirty="0" smtClean="0"/>
              <a:t> R = </a:t>
            </a:r>
            <a:r>
              <a:rPr lang="en-US" dirty="0" err="1" smtClean="0"/>
              <a:t>poset</a:t>
            </a: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61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 Hasse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Diagram Hasse dapat digunakan untuk menggambarkan poset jika himpunan pembentuknya berhingga.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9" name="Line 13"/>
          <p:cNvSpPr>
            <a:spLocks noChangeShapeType="1"/>
          </p:cNvSpPr>
          <p:nvPr/>
        </p:nvSpPr>
        <p:spPr bwMode="auto">
          <a:xfrm rot="3552363">
            <a:off x="5077619" y="3645694"/>
            <a:ext cx="287337" cy="574675"/>
          </a:xfrm>
          <a:prstGeom prst="line">
            <a:avLst/>
          </a:prstGeom>
          <a:noFill/>
          <a:ln w="76200">
            <a:solidFill>
              <a:srgbClr val="0099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37227" name="Line 11"/>
          <p:cNvSpPr>
            <a:spLocks noChangeShapeType="1"/>
          </p:cNvSpPr>
          <p:nvPr/>
        </p:nvSpPr>
        <p:spPr bwMode="auto">
          <a:xfrm>
            <a:off x="4429125" y="3646488"/>
            <a:ext cx="287338" cy="574675"/>
          </a:xfrm>
          <a:prstGeom prst="line">
            <a:avLst/>
          </a:prstGeom>
          <a:noFill/>
          <a:ln w="76200">
            <a:solidFill>
              <a:srgbClr val="0099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37218" name="Line 2"/>
          <p:cNvSpPr>
            <a:spLocks noChangeShapeType="1"/>
          </p:cNvSpPr>
          <p:nvPr/>
        </p:nvSpPr>
        <p:spPr bwMode="auto">
          <a:xfrm rot="3552363">
            <a:off x="3925094" y="4914106"/>
            <a:ext cx="287338" cy="574675"/>
          </a:xfrm>
          <a:prstGeom prst="line">
            <a:avLst/>
          </a:prstGeom>
          <a:noFill/>
          <a:ln w="76200">
            <a:solidFill>
              <a:srgbClr val="0099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37219" name="Line 3"/>
          <p:cNvSpPr>
            <a:spLocks noChangeShapeType="1"/>
          </p:cNvSpPr>
          <p:nvPr/>
        </p:nvSpPr>
        <p:spPr bwMode="auto">
          <a:xfrm>
            <a:off x="2771775" y="4941888"/>
            <a:ext cx="287338" cy="574675"/>
          </a:xfrm>
          <a:prstGeom prst="line">
            <a:avLst/>
          </a:prstGeom>
          <a:noFill/>
          <a:ln w="76200">
            <a:solidFill>
              <a:srgbClr val="0099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 Hasse</a:t>
            </a:r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Contoh: Diagram Hasse untuk relasi prasyarat pada himpunan beberapa mata ajar di Fakultas Ilmu Komputer</a:t>
            </a:r>
          </a:p>
        </p:txBody>
      </p:sp>
      <p:sp>
        <p:nvSpPr>
          <p:cNvPr id="137222" name="Rectangle 6"/>
          <p:cNvSpPr>
            <a:spLocks noChangeArrowheads="1"/>
          </p:cNvSpPr>
          <p:nvPr/>
        </p:nvSpPr>
        <p:spPr bwMode="gray">
          <a:xfrm>
            <a:off x="3995738" y="4332288"/>
            <a:ext cx="1371600" cy="609600"/>
          </a:xfrm>
          <a:prstGeom prst="rect">
            <a:avLst/>
          </a:prstGeom>
          <a:solidFill>
            <a:schemeClr val="accent1"/>
          </a:solidFill>
          <a:ln w="127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 err="1">
                <a:solidFill>
                  <a:srgbClr val="FFFF00"/>
                </a:solidFill>
                <a:latin typeface="Arial" charset="0"/>
              </a:rPr>
              <a:t>Struktur</a:t>
            </a:r>
            <a:r>
              <a:rPr lang="en-US" sz="1400" b="1" dirty="0">
                <a:solidFill>
                  <a:srgbClr val="FFFF00"/>
                </a:solidFill>
                <a:latin typeface="Arial" charset="0"/>
              </a:rPr>
              <a:t> Data</a:t>
            </a:r>
          </a:p>
          <a:p>
            <a:pPr algn="ctr">
              <a:spcBef>
                <a:spcPct val="50000"/>
              </a:spcBef>
            </a:pPr>
            <a:r>
              <a:rPr lang="en-US" sz="1400" b="1" dirty="0">
                <a:solidFill>
                  <a:srgbClr val="FFFF00"/>
                </a:solidFill>
                <a:latin typeface="Arial" charset="0"/>
              </a:rPr>
              <a:t>&amp; </a:t>
            </a:r>
            <a:r>
              <a:rPr lang="en-US" sz="1400" b="1" dirty="0" err="1">
                <a:solidFill>
                  <a:srgbClr val="FFFF00"/>
                </a:solidFill>
                <a:latin typeface="Arial" charset="0"/>
              </a:rPr>
              <a:t>Algoritma</a:t>
            </a:r>
            <a:endParaRPr lang="en-US" sz="1400" b="1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137223" name="Rectangle 7"/>
          <p:cNvSpPr>
            <a:spLocks noChangeArrowheads="1"/>
          </p:cNvSpPr>
          <p:nvPr/>
        </p:nvSpPr>
        <p:spPr bwMode="gray">
          <a:xfrm>
            <a:off x="1692275" y="4332288"/>
            <a:ext cx="1738313" cy="609600"/>
          </a:xfrm>
          <a:prstGeom prst="rect">
            <a:avLst/>
          </a:prstGeom>
          <a:solidFill>
            <a:schemeClr val="accent1"/>
          </a:solidFill>
          <a:ln w="127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 err="1">
                <a:solidFill>
                  <a:srgbClr val="FFFF00"/>
                </a:solidFill>
                <a:latin typeface="Arial" charset="0"/>
              </a:rPr>
              <a:t>Pemrograman</a:t>
            </a:r>
            <a:endParaRPr lang="en-US" sz="1400" b="1" dirty="0">
              <a:solidFill>
                <a:srgbClr val="FFFF00"/>
              </a:solidFill>
              <a:latin typeface="Arial" charset="0"/>
            </a:endParaRPr>
          </a:p>
          <a:p>
            <a:pPr algn="ctr">
              <a:spcBef>
                <a:spcPct val="50000"/>
              </a:spcBef>
            </a:pPr>
            <a:r>
              <a:rPr lang="en-US" sz="1400" b="1" dirty="0" err="1">
                <a:solidFill>
                  <a:srgbClr val="FFFF00"/>
                </a:solidFill>
                <a:latin typeface="Arial" charset="0"/>
              </a:rPr>
              <a:t>Berorientasi</a:t>
            </a:r>
            <a:r>
              <a:rPr lang="en-US" sz="1400" b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1400" b="1" dirty="0" err="1">
                <a:solidFill>
                  <a:srgbClr val="FFFF00"/>
                </a:solidFill>
                <a:latin typeface="Arial" charset="0"/>
              </a:rPr>
              <a:t>Obyek</a:t>
            </a:r>
            <a:endParaRPr lang="en-US" sz="1400" b="1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137224" name="Rectangle 8"/>
          <p:cNvSpPr>
            <a:spLocks noChangeArrowheads="1"/>
          </p:cNvSpPr>
          <p:nvPr/>
        </p:nvSpPr>
        <p:spPr bwMode="gray">
          <a:xfrm>
            <a:off x="2700338" y="5589588"/>
            <a:ext cx="1371600" cy="609600"/>
          </a:xfrm>
          <a:prstGeom prst="rect">
            <a:avLst/>
          </a:prstGeom>
          <a:solidFill>
            <a:schemeClr val="accent1"/>
          </a:solidFill>
          <a:ln w="127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 err="1">
                <a:solidFill>
                  <a:srgbClr val="FFFF00"/>
                </a:solidFill>
                <a:latin typeface="Arial" charset="0"/>
              </a:rPr>
              <a:t>Dasar-Dasar</a:t>
            </a:r>
            <a:endParaRPr lang="en-US" sz="1400" b="1" dirty="0">
              <a:solidFill>
                <a:srgbClr val="FFFF00"/>
              </a:solidFill>
              <a:latin typeface="Arial" charset="0"/>
            </a:endParaRPr>
          </a:p>
          <a:p>
            <a:pPr algn="ctr">
              <a:spcBef>
                <a:spcPct val="50000"/>
              </a:spcBef>
            </a:pPr>
            <a:r>
              <a:rPr lang="en-US" sz="1400" b="1" dirty="0" err="1">
                <a:solidFill>
                  <a:srgbClr val="FFFF00"/>
                </a:solidFill>
                <a:latin typeface="Arial" charset="0"/>
              </a:rPr>
              <a:t>Pemrograman</a:t>
            </a:r>
            <a:endParaRPr lang="en-US" sz="1400" b="1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137225" name="Rectangle 9"/>
          <p:cNvSpPr>
            <a:spLocks noChangeArrowheads="1"/>
          </p:cNvSpPr>
          <p:nvPr/>
        </p:nvSpPr>
        <p:spPr bwMode="gray">
          <a:xfrm>
            <a:off x="3132138" y="3035300"/>
            <a:ext cx="1731962" cy="609600"/>
          </a:xfrm>
          <a:prstGeom prst="rect">
            <a:avLst/>
          </a:prstGeom>
          <a:solidFill>
            <a:schemeClr val="accent1"/>
          </a:solidFill>
          <a:ln w="127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 err="1">
                <a:solidFill>
                  <a:srgbClr val="FFFF00"/>
                </a:solidFill>
                <a:latin typeface="Arial" charset="0"/>
              </a:rPr>
              <a:t>Disain</a:t>
            </a:r>
            <a:r>
              <a:rPr lang="en-US" sz="1400" b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1400" b="1" dirty="0" err="1">
                <a:solidFill>
                  <a:srgbClr val="FFFF00"/>
                </a:solidFill>
                <a:latin typeface="Arial" charset="0"/>
              </a:rPr>
              <a:t>dan</a:t>
            </a:r>
            <a:r>
              <a:rPr lang="en-US" sz="1400" b="1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US" sz="1400" b="1" dirty="0" err="1">
                <a:solidFill>
                  <a:srgbClr val="FFFF00"/>
                </a:solidFill>
                <a:latin typeface="Arial" charset="0"/>
              </a:rPr>
              <a:t>Analisis</a:t>
            </a:r>
            <a:endParaRPr lang="en-US" sz="1400" b="1" dirty="0">
              <a:solidFill>
                <a:srgbClr val="FFFF00"/>
              </a:solidFill>
              <a:latin typeface="Arial" charset="0"/>
            </a:endParaRPr>
          </a:p>
          <a:p>
            <a:pPr algn="ctr">
              <a:spcBef>
                <a:spcPct val="50000"/>
              </a:spcBef>
            </a:pPr>
            <a:r>
              <a:rPr lang="en-US" sz="1400" b="1" dirty="0" err="1">
                <a:solidFill>
                  <a:srgbClr val="FFFF00"/>
                </a:solidFill>
                <a:latin typeface="Arial" charset="0"/>
              </a:rPr>
              <a:t>Algoritma</a:t>
            </a:r>
            <a:endParaRPr lang="en-US" sz="1400" b="1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137226" name="Rectangle 10"/>
          <p:cNvSpPr>
            <a:spLocks noChangeArrowheads="1"/>
          </p:cNvSpPr>
          <p:nvPr/>
        </p:nvSpPr>
        <p:spPr bwMode="gray">
          <a:xfrm>
            <a:off x="5219700" y="3068638"/>
            <a:ext cx="1371600" cy="609600"/>
          </a:xfrm>
          <a:prstGeom prst="rect">
            <a:avLst/>
          </a:prstGeom>
          <a:solidFill>
            <a:schemeClr val="accent1"/>
          </a:solidFill>
          <a:ln w="127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>
                <a:solidFill>
                  <a:srgbClr val="FFFF00"/>
                </a:solidFill>
                <a:latin typeface="Arial" charset="0"/>
              </a:rPr>
              <a:t>Internet </a:t>
            </a:r>
          </a:p>
          <a:p>
            <a:pPr algn="ctr">
              <a:spcBef>
                <a:spcPct val="50000"/>
              </a:spcBef>
            </a:pPr>
            <a:r>
              <a:rPr lang="en-US" sz="1400" b="1" dirty="0">
                <a:solidFill>
                  <a:srgbClr val="FFFF00"/>
                </a:solidFill>
                <a:latin typeface="Arial" charset="0"/>
              </a:rPr>
              <a:t>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9" grpId="0" animBg="1"/>
      <p:bldP spid="137227" grpId="0" animBg="1"/>
      <p:bldP spid="137218" grpId="0" animBg="1"/>
      <p:bldP spid="137219" grpId="0" animBg="1"/>
      <p:bldP spid="137222" grpId="0" animBg="1" autoUpdateAnimBg="0"/>
      <p:bldP spid="137223" grpId="0" animBg="1" autoUpdateAnimBg="0"/>
      <p:bldP spid="137224" grpId="0" animBg="1" autoUpdateAnimBg="0"/>
      <p:bldP spid="137225" grpId="0" animBg="1" autoUpdateAnimBg="0"/>
      <p:bldP spid="137226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Aturan Pembentukan Diagram Hasse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Digram</a:t>
            </a:r>
            <a:r>
              <a:rPr lang="en-US" dirty="0"/>
              <a:t> </a:t>
            </a:r>
            <a:r>
              <a:rPr lang="en-US" dirty="0" err="1"/>
              <a:t>Hasse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poset</a:t>
            </a:r>
            <a:r>
              <a:rPr lang="en-US" dirty="0"/>
              <a:t> &lt; </a:t>
            </a:r>
            <a:r>
              <a:rPr lang="en-US" i="1" dirty="0"/>
              <a:t>S</a:t>
            </a:r>
            <a:r>
              <a:rPr lang="en-US" dirty="0"/>
              <a:t>, =≺ &gt; </a:t>
            </a:r>
            <a:r>
              <a:rPr lang="en-US" dirty="0" err="1"/>
              <a:t>dibentuk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elemen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i="1" dirty="0"/>
              <a:t>S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terletak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level </a:t>
            </a:r>
            <a:r>
              <a:rPr lang="en-US" sz="2800" dirty="0" err="1"/>
              <a:t>tertentu</a:t>
            </a:r>
            <a:r>
              <a:rPr lang="en-US" sz="2800" dirty="0"/>
              <a:t>. </a:t>
            </a:r>
          </a:p>
          <a:p>
            <a:pPr lvl="1">
              <a:lnSpc>
                <a:spcPct val="90000"/>
              </a:lnSpc>
            </a:pP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i="1" dirty="0"/>
              <a:t>x </a:t>
            </a:r>
            <a:r>
              <a:rPr lang="en-US" sz="2800" dirty="0"/>
              <a:t>=&lt; </a:t>
            </a:r>
            <a:r>
              <a:rPr lang="en-US" sz="2800" i="1" dirty="0"/>
              <a:t>y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i="1" dirty="0"/>
              <a:t>x </a:t>
            </a:r>
            <a:r>
              <a:rPr lang="en-US" sz="2800" dirty="0"/>
              <a:t>≠ </a:t>
            </a:r>
            <a:r>
              <a:rPr lang="en-US" sz="2800" i="1" dirty="0"/>
              <a:t>y</a:t>
            </a:r>
            <a:r>
              <a:rPr lang="en-US" sz="2800" dirty="0"/>
              <a:t>,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i="1" dirty="0"/>
              <a:t>x </a:t>
            </a:r>
            <a:r>
              <a:rPr lang="en-US" sz="2800" dirty="0" err="1"/>
              <a:t>berada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level yang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rendah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level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i="1" dirty="0"/>
              <a:t>y</a:t>
            </a:r>
            <a:r>
              <a:rPr lang="en-US" sz="2800" dirty="0" smtClean="0"/>
              <a:t>. 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i="1" dirty="0"/>
              <a:t>x </a:t>
            </a:r>
            <a:r>
              <a:rPr lang="en-US" sz="2800" dirty="0"/>
              <a:t>=&lt; </a:t>
            </a:r>
            <a:r>
              <a:rPr lang="en-US" sz="2800" i="1" dirty="0"/>
              <a:t>y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i="1" dirty="0"/>
              <a:t>z </a:t>
            </a:r>
            <a:r>
              <a:rPr lang="en-US" sz="2800" dirty="0"/>
              <a:t>∈ </a:t>
            </a:r>
            <a:r>
              <a:rPr lang="en-US" sz="2800" i="1" dirty="0"/>
              <a:t>S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berlaku</a:t>
            </a:r>
            <a:r>
              <a:rPr lang="en-US" sz="2800" dirty="0"/>
              <a:t> </a:t>
            </a:r>
            <a:r>
              <a:rPr lang="en-US" sz="2800" i="1" dirty="0"/>
              <a:t>x </a:t>
            </a:r>
            <a:r>
              <a:rPr lang="en-US" sz="2800" dirty="0"/>
              <a:t>=&lt; </a:t>
            </a:r>
            <a:r>
              <a:rPr lang="en-US" sz="2800" i="1" dirty="0"/>
              <a:t>z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i="1" dirty="0"/>
              <a:t>z </a:t>
            </a:r>
            <a:r>
              <a:rPr lang="en-US" sz="2800" dirty="0"/>
              <a:t>=&lt; </a:t>
            </a:r>
            <a:r>
              <a:rPr lang="en-US" sz="2800" i="1" dirty="0"/>
              <a:t>y</a:t>
            </a:r>
            <a:r>
              <a:rPr lang="en-US" sz="2800" dirty="0"/>
              <a:t>,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ditarik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garis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i="1" dirty="0"/>
              <a:t>x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i="1" dirty="0"/>
              <a:t>y</a:t>
            </a:r>
            <a:r>
              <a:rPr lang="en-US" sz="2800" dirty="0"/>
              <a:t>. </a:t>
            </a:r>
          </a:p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 smtClean="0"/>
              <a:t>Pembelajaran</a:t>
            </a:r>
            <a:endParaRPr lang="en-US" dirty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sz="2400"/>
              <a:t>Mahasiswa dapat menjelaskan pengertian relasi terurut (baik total maupun parsial) dan dapat menganalisa apakah suatu relasi termasuk relasi terurut. Dan jika diberikan himpunan terurut parsial (partially ordered set / poset), mahasiswa mampu menggambarkannya dalam diagram Hasse.</a:t>
            </a:r>
          </a:p>
          <a:p>
            <a:pPr marL="533400" indent="-533400"/>
            <a:r>
              <a:rPr lang="en-US" sz="2400"/>
              <a:t>Apabila diberikan suatu poset, mahasiswa mampu menentukan elemen minimal, elemen maksimal, elemen terkecil, elemen terbesar, batas bawah, batas bawah terbesar, batas atas dan batas atas terkecil dari poset tersebut. </a:t>
            </a:r>
          </a:p>
          <a:p>
            <a:pPr marL="533400" indent="-533400" algn="just"/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Contoh Pembentukan Diagram Hasse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895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/>
              <a:t>Poset &lt;</a:t>
            </a:r>
            <a:r>
              <a:rPr lang="en-US" sz="2000" b="1" i="1"/>
              <a:t>S</a:t>
            </a:r>
            <a:r>
              <a:rPr lang="en-US" sz="2000" b="1"/>
              <a:t>, | &gt;, dengan </a:t>
            </a:r>
            <a:r>
              <a:rPr lang="en-US" sz="2000" b="1" i="1"/>
              <a:t>S </a:t>
            </a:r>
            <a:r>
              <a:rPr lang="en-US" sz="2000" b="1"/>
              <a:t>= {1, 2, 3, 4, 5, 6, 7, 8, 9, 10, 11, 12} dan relasi </a:t>
            </a:r>
            <a:r>
              <a:rPr lang="en-US" sz="2000" b="1" i="1"/>
              <a:t>x</a:t>
            </a:r>
            <a:r>
              <a:rPr lang="en-US" sz="2000" b="1"/>
              <a:t>|</a:t>
            </a:r>
            <a:r>
              <a:rPr lang="en-US" sz="2000" b="1" i="1"/>
              <a:t>y </a:t>
            </a:r>
            <a:r>
              <a:rPr lang="en-US" sz="2000" b="1"/>
              <a:t>berarti </a:t>
            </a:r>
            <a:r>
              <a:rPr lang="en-US" sz="2000" b="1" i="1"/>
              <a:t>x </a:t>
            </a:r>
            <a:r>
              <a:rPr lang="en-US" sz="2000" b="1"/>
              <a:t>habis membagi </a:t>
            </a:r>
            <a:r>
              <a:rPr lang="en-US" sz="2000" b="1" i="1"/>
              <a:t>y</a:t>
            </a:r>
            <a:r>
              <a:rPr lang="en-US" sz="2000" b="1"/>
              <a:t>. </a:t>
            </a:r>
          </a:p>
          <a:p>
            <a:pPr>
              <a:lnSpc>
                <a:spcPct val="80000"/>
              </a:lnSpc>
            </a:pPr>
            <a:r>
              <a:rPr lang="en-US" sz="2000" b="1"/>
              <a:t>Jadi |= {(1, 1),(1, 2),(1, 3),(1, 4),(1, 5),(1, 6),(1, 7),(1, 8),(1, 9), (1, 10), (1, 11), (1, 12), (2, 2), (2, 4), (2, 6), (2, 8), (2, 10), (2, 12), (3, 3), (3, 6), (3, 9), (3, 12), (4, 4), (4, 8), (4, 12), (5, 5), (5, 10), (6, 6), (6, 12), (7, 7), (8, 8), (9, 9), (10, 10), (11, 11), (12, 12)}.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endParaRPr lang="en-US" sz="2000" b="1"/>
          </a:p>
          <a:p>
            <a:pPr>
              <a:lnSpc>
                <a:spcPct val="80000"/>
              </a:lnSpc>
            </a:pPr>
            <a:r>
              <a:rPr lang="en-US" sz="2000"/>
              <a:t>Proses pembentukan diagram Hasse :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sz="2000" b="1"/>
              <a:t>	Tahap 1: Dari elemen-elemen (1, 1), ....., (1, 12) di poset &lt; S, |&gt;, diperoleh diagram Hasse sementaranya seperti pada Gambar berikut: </a:t>
            </a:r>
          </a:p>
          <a:p>
            <a:pPr>
              <a:lnSpc>
                <a:spcPct val="80000"/>
              </a:lnSpc>
            </a:pPr>
            <a:endParaRPr lang="en-US" sz="2000" b="1"/>
          </a:p>
          <a:p>
            <a:pPr>
              <a:lnSpc>
                <a:spcPct val="80000"/>
              </a:lnSpc>
            </a:pPr>
            <a:endParaRPr lang="en-US" sz="2000" b="1"/>
          </a:p>
          <a:p>
            <a:pPr>
              <a:lnSpc>
                <a:spcPct val="80000"/>
              </a:lnSpc>
            </a:pPr>
            <a:endParaRPr lang="en-US" sz="2000" b="1"/>
          </a:p>
          <a:p>
            <a:pPr>
              <a:lnSpc>
                <a:spcPct val="80000"/>
              </a:lnSpc>
            </a:pPr>
            <a:endParaRPr lang="en-US" sz="2000"/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539750" y="4652963"/>
            <a:ext cx="1655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6" charset="0"/>
              </a:rPr>
              <a:t>Level ke-2</a:t>
            </a:r>
          </a:p>
        </p:txBody>
      </p:sp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539750" y="5373688"/>
            <a:ext cx="1655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6" charset="0"/>
              </a:rPr>
              <a:t>Level ke-1</a:t>
            </a:r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2555875" y="4581525"/>
            <a:ext cx="5688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imes New Roman" pitchFamily="16" charset="0"/>
              </a:rPr>
              <a:t>2    3    4    5    6    7    8    9    10    11    12</a:t>
            </a:r>
          </a:p>
        </p:txBody>
      </p:sp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2484438" y="5419725"/>
            <a:ext cx="5688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Times New Roman" pitchFamily="16" charset="0"/>
              </a:rPr>
              <a:t>1</a:t>
            </a:r>
          </a:p>
        </p:txBody>
      </p:sp>
      <p:sp>
        <p:nvSpPr>
          <p:cNvPr id="139272" name="Line 8"/>
          <p:cNvSpPr>
            <a:spLocks noChangeShapeType="1"/>
          </p:cNvSpPr>
          <p:nvPr/>
        </p:nvSpPr>
        <p:spPr bwMode="auto">
          <a:xfrm flipH="1" flipV="1">
            <a:off x="2771775" y="5013325"/>
            <a:ext cx="2592388" cy="503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>
            <a:spAutoFit/>
          </a:bodyPr>
          <a:lstStyle/>
          <a:p>
            <a:endParaRPr lang="id-ID"/>
          </a:p>
        </p:txBody>
      </p:sp>
      <p:sp>
        <p:nvSpPr>
          <p:cNvPr id="139273" name="Line 9"/>
          <p:cNvSpPr>
            <a:spLocks noChangeShapeType="1"/>
          </p:cNvSpPr>
          <p:nvPr/>
        </p:nvSpPr>
        <p:spPr bwMode="auto">
          <a:xfrm flipH="1" flipV="1">
            <a:off x="3203575" y="5013325"/>
            <a:ext cx="2160588" cy="503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>
            <a:spAutoFit/>
          </a:bodyPr>
          <a:lstStyle/>
          <a:p>
            <a:endParaRPr lang="id-ID"/>
          </a:p>
        </p:txBody>
      </p:sp>
      <p:sp>
        <p:nvSpPr>
          <p:cNvPr id="139274" name="Line 10"/>
          <p:cNvSpPr>
            <a:spLocks noChangeShapeType="1"/>
          </p:cNvSpPr>
          <p:nvPr/>
        </p:nvSpPr>
        <p:spPr bwMode="auto">
          <a:xfrm flipH="1" flipV="1">
            <a:off x="3708400" y="4941888"/>
            <a:ext cx="1655763" cy="574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>
            <a:spAutoFit/>
          </a:bodyPr>
          <a:lstStyle/>
          <a:p>
            <a:endParaRPr lang="id-ID"/>
          </a:p>
        </p:txBody>
      </p:sp>
      <p:sp>
        <p:nvSpPr>
          <p:cNvPr id="139275" name="Line 11"/>
          <p:cNvSpPr>
            <a:spLocks noChangeShapeType="1"/>
          </p:cNvSpPr>
          <p:nvPr/>
        </p:nvSpPr>
        <p:spPr bwMode="auto">
          <a:xfrm flipH="1" flipV="1">
            <a:off x="4140200" y="4941888"/>
            <a:ext cx="1223963" cy="574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>
            <a:spAutoFit/>
          </a:bodyPr>
          <a:lstStyle/>
          <a:p>
            <a:endParaRPr lang="id-ID"/>
          </a:p>
        </p:txBody>
      </p:sp>
      <p:sp>
        <p:nvSpPr>
          <p:cNvPr id="139276" name="Line 12"/>
          <p:cNvSpPr>
            <a:spLocks noChangeShapeType="1"/>
          </p:cNvSpPr>
          <p:nvPr/>
        </p:nvSpPr>
        <p:spPr bwMode="auto">
          <a:xfrm flipH="1" flipV="1">
            <a:off x="4572000" y="4941888"/>
            <a:ext cx="792163" cy="574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>
            <a:spAutoFit/>
          </a:bodyPr>
          <a:lstStyle/>
          <a:p>
            <a:endParaRPr lang="id-ID"/>
          </a:p>
        </p:txBody>
      </p:sp>
      <p:sp>
        <p:nvSpPr>
          <p:cNvPr id="139277" name="Line 13"/>
          <p:cNvSpPr>
            <a:spLocks noChangeShapeType="1"/>
          </p:cNvSpPr>
          <p:nvPr/>
        </p:nvSpPr>
        <p:spPr bwMode="auto">
          <a:xfrm flipH="1" flipV="1">
            <a:off x="5003800" y="4941888"/>
            <a:ext cx="360363" cy="574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>
            <a:spAutoFit/>
          </a:bodyPr>
          <a:lstStyle/>
          <a:p>
            <a:endParaRPr lang="id-ID"/>
          </a:p>
        </p:txBody>
      </p:sp>
      <p:sp>
        <p:nvSpPr>
          <p:cNvPr id="139278" name="Line 14"/>
          <p:cNvSpPr>
            <a:spLocks noChangeShapeType="1"/>
          </p:cNvSpPr>
          <p:nvPr/>
        </p:nvSpPr>
        <p:spPr bwMode="auto">
          <a:xfrm flipV="1">
            <a:off x="5364163" y="5013325"/>
            <a:ext cx="71437" cy="503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>
            <a:spAutoFit/>
          </a:bodyPr>
          <a:lstStyle/>
          <a:p>
            <a:endParaRPr lang="id-ID"/>
          </a:p>
        </p:txBody>
      </p:sp>
      <p:sp>
        <p:nvSpPr>
          <p:cNvPr id="139279" name="Line 15"/>
          <p:cNvSpPr>
            <a:spLocks noChangeShapeType="1"/>
          </p:cNvSpPr>
          <p:nvPr/>
        </p:nvSpPr>
        <p:spPr bwMode="auto">
          <a:xfrm flipV="1">
            <a:off x="5364163" y="4941888"/>
            <a:ext cx="576262" cy="574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>
            <a:spAutoFit/>
          </a:bodyPr>
          <a:lstStyle/>
          <a:p>
            <a:endParaRPr lang="id-ID"/>
          </a:p>
        </p:txBody>
      </p:sp>
      <p:sp>
        <p:nvSpPr>
          <p:cNvPr id="139280" name="Line 16"/>
          <p:cNvSpPr>
            <a:spLocks noChangeShapeType="1"/>
          </p:cNvSpPr>
          <p:nvPr/>
        </p:nvSpPr>
        <p:spPr bwMode="auto">
          <a:xfrm flipV="1">
            <a:off x="5364163" y="5013325"/>
            <a:ext cx="1079500" cy="503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>
            <a:spAutoFit/>
          </a:bodyPr>
          <a:lstStyle/>
          <a:p>
            <a:endParaRPr lang="id-ID"/>
          </a:p>
        </p:txBody>
      </p:sp>
      <p:sp>
        <p:nvSpPr>
          <p:cNvPr id="139282" name="Line 18"/>
          <p:cNvSpPr>
            <a:spLocks noChangeShapeType="1"/>
          </p:cNvSpPr>
          <p:nvPr/>
        </p:nvSpPr>
        <p:spPr bwMode="auto">
          <a:xfrm flipV="1">
            <a:off x="5364163" y="5013325"/>
            <a:ext cx="1728787" cy="503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>
            <a:spAutoFit/>
          </a:bodyPr>
          <a:lstStyle/>
          <a:p>
            <a:endParaRPr lang="id-ID"/>
          </a:p>
        </p:txBody>
      </p:sp>
      <p:sp>
        <p:nvSpPr>
          <p:cNvPr id="139283" name="Line 19"/>
          <p:cNvSpPr>
            <a:spLocks noChangeShapeType="1"/>
          </p:cNvSpPr>
          <p:nvPr/>
        </p:nvSpPr>
        <p:spPr bwMode="auto">
          <a:xfrm flipV="1">
            <a:off x="5364163" y="4941888"/>
            <a:ext cx="2303462" cy="574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3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3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3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  <p:bldP spid="139268" grpId="0"/>
      <p:bldP spid="139269" grpId="0"/>
      <p:bldP spid="139270" grpId="0"/>
      <p:bldP spid="139271" grpId="0"/>
      <p:bldP spid="139272" grpId="0" animBg="1"/>
      <p:bldP spid="139273" grpId="0" animBg="1"/>
      <p:bldP spid="139274" grpId="0" animBg="1"/>
      <p:bldP spid="139275" grpId="0" animBg="1"/>
      <p:bldP spid="139276" grpId="0" animBg="1"/>
      <p:bldP spid="139277" grpId="0" animBg="1"/>
      <p:bldP spid="139278" grpId="0" animBg="1"/>
      <p:bldP spid="139279" grpId="0" animBg="1"/>
      <p:bldP spid="139280" grpId="0" animBg="1"/>
      <p:bldP spid="139282" grpId="0" animBg="1"/>
      <p:bldP spid="13928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Contoh Pembentukan Diagram Hasse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1050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/>
              <a:t>|= {(1, 1),(1, 2),(1, 3),(1, 4),(1, 5),(1, 6),(1, 7),(1, 8),(1, 9), (1, 10), (1, 11), (1, 12), (2, 2), (2, 4), (2, 6), (2, 8), (2, 10), (2, 12), (3, 3), (3, 6), (3, 9), (3, 12), (4, 4), (4, 8), (4, 12), (5, 5), (5, 10), (6, 6), (6, 12), (7, 7), (8, 8), (9, 9), (10, 10), (11, 11), (12, 12)}. </a:t>
            </a:r>
          </a:p>
          <a:p>
            <a:pPr>
              <a:lnSpc>
                <a:spcPct val="80000"/>
              </a:lnSpc>
            </a:pPr>
            <a:r>
              <a:rPr lang="en-US" sz="2000" b="1"/>
              <a:t>Tahap 2: Dari elemen-elemen (1, 1), ....., (2, 12) di poset &lt; S, </a:t>
            </a:r>
            <a:r>
              <a:rPr lang="en-US" sz="2000" b="1" i="1"/>
              <a:t>|</a:t>
            </a:r>
            <a:r>
              <a:rPr lang="en-US" sz="2000" b="1"/>
              <a:t>&gt;, diperoleh diagram Hasse sementaranya seperti pada Gambar berikut: </a:t>
            </a:r>
          </a:p>
          <a:p>
            <a:pPr>
              <a:lnSpc>
                <a:spcPct val="80000"/>
              </a:lnSpc>
            </a:pPr>
            <a:endParaRPr lang="en-US" sz="2000" b="1"/>
          </a:p>
          <a:p>
            <a:pPr>
              <a:lnSpc>
                <a:spcPct val="80000"/>
              </a:lnSpc>
            </a:pPr>
            <a:endParaRPr lang="en-US" sz="2000" b="1"/>
          </a:p>
          <a:p>
            <a:pPr>
              <a:lnSpc>
                <a:spcPct val="80000"/>
              </a:lnSpc>
            </a:pPr>
            <a:endParaRPr lang="en-US" sz="2000" b="1"/>
          </a:p>
          <a:p>
            <a:pPr>
              <a:lnSpc>
                <a:spcPct val="80000"/>
              </a:lnSpc>
            </a:pPr>
            <a:endParaRPr lang="en-US" sz="2000"/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539750" y="4652963"/>
            <a:ext cx="1655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6" charset="0"/>
              </a:rPr>
              <a:t>Level ke-2</a:t>
            </a:r>
          </a:p>
        </p:txBody>
      </p:sp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539750" y="5373688"/>
            <a:ext cx="1655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6" charset="0"/>
              </a:rPr>
              <a:t>Level ke-1</a:t>
            </a:r>
          </a:p>
        </p:txBody>
      </p:sp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2411413" y="4581525"/>
            <a:ext cx="5688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imes New Roman" pitchFamily="16" charset="0"/>
              </a:rPr>
              <a:t>2      3          5          7          9           11     </a:t>
            </a:r>
          </a:p>
        </p:txBody>
      </p:sp>
      <p:sp>
        <p:nvSpPr>
          <p:cNvPr id="140295" name="Text Box 7"/>
          <p:cNvSpPr txBox="1">
            <a:spLocks noChangeArrowheads="1"/>
          </p:cNvSpPr>
          <p:nvPr/>
        </p:nvSpPr>
        <p:spPr bwMode="auto">
          <a:xfrm>
            <a:off x="2555875" y="5419725"/>
            <a:ext cx="5688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Times New Roman" pitchFamily="16" charset="0"/>
              </a:rPr>
              <a:t>1</a:t>
            </a:r>
          </a:p>
        </p:txBody>
      </p:sp>
      <p:sp>
        <p:nvSpPr>
          <p:cNvPr id="140296" name="Line 8"/>
          <p:cNvSpPr>
            <a:spLocks noChangeShapeType="1"/>
          </p:cNvSpPr>
          <p:nvPr/>
        </p:nvSpPr>
        <p:spPr bwMode="auto">
          <a:xfrm flipH="1" flipV="1">
            <a:off x="2771775" y="5013325"/>
            <a:ext cx="2592388" cy="503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>
            <a:spAutoFit/>
          </a:bodyPr>
          <a:lstStyle/>
          <a:p>
            <a:endParaRPr lang="id-ID"/>
          </a:p>
        </p:txBody>
      </p:sp>
      <p:sp>
        <p:nvSpPr>
          <p:cNvPr id="140297" name="Line 9"/>
          <p:cNvSpPr>
            <a:spLocks noChangeShapeType="1"/>
          </p:cNvSpPr>
          <p:nvPr/>
        </p:nvSpPr>
        <p:spPr bwMode="auto">
          <a:xfrm flipH="1" flipV="1">
            <a:off x="3276600" y="4941888"/>
            <a:ext cx="2087563" cy="574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40299" name="Line 11"/>
          <p:cNvSpPr>
            <a:spLocks noChangeShapeType="1"/>
          </p:cNvSpPr>
          <p:nvPr/>
        </p:nvSpPr>
        <p:spPr bwMode="auto">
          <a:xfrm flipH="1" flipV="1">
            <a:off x="4140200" y="4941888"/>
            <a:ext cx="1223963" cy="574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>
            <a:spAutoFit/>
          </a:bodyPr>
          <a:lstStyle/>
          <a:p>
            <a:endParaRPr lang="id-ID"/>
          </a:p>
        </p:txBody>
      </p:sp>
      <p:sp>
        <p:nvSpPr>
          <p:cNvPr id="140301" name="Line 13"/>
          <p:cNvSpPr>
            <a:spLocks noChangeShapeType="1"/>
          </p:cNvSpPr>
          <p:nvPr/>
        </p:nvSpPr>
        <p:spPr bwMode="auto">
          <a:xfrm flipH="1" flipV="1">
            <a:off x="5003800" y="4941888"/>
            <a:ext cx="360363" cy="574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>
            <a:spAutoFit/>
          </a:bodyPr>
          <a:lstStyle/>
          <a:p>
            <a:endParaRPr lang="id-ID"/>
          </a:p>
        </p:txBody>
      </p:sp>
      <p:sp>
        <p:nvSpPr>
          <p:cNvPr id="140303" name="Line 15"/>
          <p:cNvSpPr>
            <a:spLocks noChangeShapeType="1"/>
          </p:cNvSpPr>
          <p:nvPr/>
        </p:nvSpPr>
        <p:spPr bwMode="auto">
          <a:xfrm flipV="1">
            <a:off x="5364163" y="4941888"/>
            <a:ext cx="576262" cy="574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>
            <a:spAutoFit/>
          </a:bodyPr>
          <a:lstStyle/>
          <a:p>
            <a:endParaRPr lang="id-ID"/>
          </a:p>
        </p:txBody>
      </p:sp>
      <p:sp>
        <p:nvSpPr>
          <p:cNvPr id="140305" name="Line 17"/>
          <p:cNvSpPr>
            <a:spLocks noChangeShapeType="1"/>
          </p:cNvSpPr>
          <p:nvPr/>
        </p:nvSpPr>
        <p:spPr bwMode="auto">
          <a:xfrm flipV="1">
            <a:off x="5364163" y="4868863"/>
            <a:ext cx="1584325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40307" name="Text Box 19"/>
          <p:cNvSpPr txBox="1">
            <a:spLocks noChangeArrowheads="1"/>
          </p:cNvSpPr>
          <p:nvPr/>
        </p:nvSpPr>
        <p:spPr bwMode="auto">
          <a:xfrm>
            <a:off x="539750" y="4005263"/>
            <a:ext cx="1655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6" charset="0"/>
              </a:rPr>
              <a:t>Level ke-3</a:t>
            </a:r>
          </a:p>
        </p:txBody>
      </p:sp>
      <p:sp>
        <p:nvSpPr>
          <p:cNvPr id="140308" name="Text Box 20"/>
          <p:cNvSpPr txBox="1">
            <a:spLocks noChangeArrowheads="1"/>
          </p:cNvSpPr>
          <p:nvPr/>
        </p:nvSpPr>
        <p:spPr bwMode="auto">
          <a:xfrm>
            <a:off x="2411413" y="3933825"/>
            <a:ext cx="5688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imes New Roman" pitchFamily="16" charset="0"/>
              </a:rPr>
              <a:t>4        6        8       10     12</a:t>
            </a:r>
          </a:p>
        </p:txBody>
      </p:sp>
      <p:sp>
        <p:nvSpPr>
          <p:cNvPr id="140309" name="Line 21"/>
          <p:cNvSpPr>
            <a:spLocks noChangeShapeType="1"/>
          </p:cNvSpPr>
          <p:nvPr/>
        </p:nvSpPr>
        <p:spPr bwMode="auto">
          <a:xfrm flipV="1">
            <a:off x="2771775" y="4221163"/>
            <a:ext cx="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40310" name="Line 22"/>
          <p:cNvSpPr>
            <a:spLocks noChangeShapeType="1"/>
          </p:cNvSpPr>
          <p:nvPr/>
        </p:nvSpPr>
        <p:spPr bwMode="auto">
          <a:xfrm flipV="1">
            <a:off x="2771775" y="4221163"/>
            <a:ext cx="720725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40311" name="Line 23"/>
          <p:cNvSpPr>
            <a:spLocks noChangeShapeType="1"/>
          </p:cNvSpPr>
          <p:nvPr/>
        </p:nvSpPr>
        <p:spPr bwMode="auto">
          <a:xfrm flipV="1">
            <a:off x="2771775" y="4221163"/>
            <a:ext cx="1439863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40312" name="Line 24"/>
          <p:cNvSpPr>
            <a:spLocks noChangeShapeType="1"/>
          </p:cNvSpPr>
          <p:nvPr/>
        </p:nvSpPr>
        <p:spPr bwMode="auto">
          <a:xfrm flipV="1">
            <a:off x="2771775" y="4221163"/>
            <a:ext cx="230505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40313" name="Line 25"/>
          <p:cNvSpPr>
            <a:spLocks noChangeShapeType="1"/>
          </p:cNvSpPr>
          <p:nvPr/>
        </p:nvSpPr>
        <p:spPr bwMode="auto">
          <a:xfrm flipV="1">
            <a:off x="2771775" y="4221163"/>
            <a:ext cx="3024188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4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4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4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4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4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4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4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/>
      <p:bldP spid="140292" grpId="0"/>
      <p:bldP spid="140293" grpId="0"/>
      <p:bldP spid="140294" grpId="0"/>
      <p:bldP spid="140295" grpId="0"/>
      <p:bldP spid="140296" grpId="0" animBg="1"/>
      <p:bldP spid="140297" grpId="0" animBg="1"/>
      <p:bldP spid="140299" grpId="0" animBg="1"/>
      <p:bldP spid="140301" grpId="0" animBg="1"/>
      <p:bldP spid="140303" grpId="0" animBg="1"/>
      <p:bldP spid="140305" grpId="0" animBg="1"/>
      <p:bldP spid="140307" grpId="0"/>
      <p:bldP spid="140308" grpId="0"/>
      <p:bldP spid="140309" grpId="0" animBg="1"/>
      <p:bldP spid="140310" grpId="0" animBg="1"/>
      <p:bldP spid="140311" grpId="0" animBg="1"/>
      <p:bldP spid="140312" grpId="0" animBg="1"/>
      <p:bldP spid="1403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Contoh Pembentukan Diagram Hasse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1050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/>
              <a:t>|= {(1, 1),(1, 2),(1, 3),(1, 4),(1, 5),(1, 6),(1, 7),(1, 8),(1, 9), (1, 10), (1, 11), (1, 12), (2, 2), (2, 4), (2, 6), (2, 8), (2, 10), (2, 12), (3, 3), (3, 6), (3, 9), (3, 12), (4, 4), (4, 8), (4, 12), (5, 5), (5, 10), (6, 6), (6, 12), (7, 7), (8, 8), (9, 9), (10, 10), (11, 11), (12, 12)}. </a:t>
            </a:r>
          </a:p>
          <a:p>
            <a:pPr>
              <a:lnSpc>
                <a:spcPct val="80000"/>
              </a:lnSpc>
            </a:pPr>
            <a:r>
              <a:rPr lang="en-US" sz="2000" b="1"/>
              <a:t>Tahap 3: Dari elemen-elemen (1, 1), ....., (3, 12) di poset &lt; S, </a:t>
            </a:r>
            <a:r>
              <a:rPr lang="en-US" sz="2000" b="1" i="1"/>
              <a:t>|</a:t>
            </a:r>
            <a:r>
              <a:rPr lang="en-US" sz="2000" b="1"/>
              <a:t>&gt;, diperoleh diagram Hasse sementaranya seperti pada Gambar berikut: </a:t>
            </a:r>
          </a:p>
          <a:p>
            <a:pPr>
              <a:lnSpc>
                <a:spcPct val="80000"/>
              </a:lnSpc>
            </a:pPr>
            <a:endParaRPr lang="en-US" sz="2000" b="1"/>
          </a:p>
          <a:p>
            <a:pPr>
              <a:lnSpc>
                <a:spcPct val="80000"/>
              </a:lnSpc>
            </a:pPr>
            <a:endParaRPr lang="en-US" sz="2000" b="1"/>
          </a:p>
          <a:p>
            <a:pPr>
              <a:lnSpc>
                <a:spcPct val="80000"/>
              </a:lnSpc>
            </a:pPr>
            <a:endParaRPr lang="en-US" sz="2000" b="1"/>
          </a:p>
          <a:p>
            <a:pPr>
              <a:lnSpc>
                <a:spcPct val="80000"/>
              </a:lnSpc>
            </a:pPr>
            <a:endParaRPr lang="en-US" sz="2000"/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539750" y="4652963"/>
            <a:ext cx="1655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6" charset="0"/>
              </a:rPr>
              <a:t>Level ke-2</a:t>
            </a:r>
          </a:p>
        </p:txBody>
      </p:sp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539750" y="5373688"/>
            <a:ext cx="1655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6" charset="0"/>
              </a:rPr>
              <a:t>Level ke-1</a:t>
            </a:r>
          </a:p>
        </p:txBody>
      </p:sp>
      <p:sp>
        <p:nvSpPr>
          <p:cNvPr id="155654" name="Text Box 6"/>
          <p:cNvSpPr txBox="1">
            <a:spLocks noChangeArrowheads="1"/>
          </p:cNvSpPr>
          <p:nvPr/>
        </p:nvSpPr>
        <p:spPr bwMode="auto">
          <a:xfrm>
            <a:off x="2411413" y="4581525"/>
            <a:ext cx="5688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imes New Roman" pitchFamily="16" charset="0"/>
              </a:rPr>
              <a:t>2      3         5        7      11               </a:t>
            </a:r>
          </a:p>
        </p:txBody>
      </p:sp>
      <p:sp>
        <p:nvSpPr>
          <p:cNvPr id="155655" name="Text Box 7"/>
          <p:cNvSpPr txBox="1">
            <a:spLocks noChangeArrowheads="1"/>
          </p:cNvSpPr>
          <p:nvPr/>
        </p:nvSpPr>
        <p:spPr bwMode="auto">
          <a:xfrm>
            <a:off x="2555875" y="5419725"/>
            <a:ext cx="2952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Times New Roman" pitchFamily="16" charset="0"/>
              </a:rPr>
              <a:t>1</a:t>
            </a:r>
          </a:p>
        </p:txBody>
      </p:sp>
      <p:sp>
        <p:nvSpPr>
          <p:cNvPr id="155656" name="Line 8"/>
          <p:cNvSpPr>
            <a:spLocks noChangeShapeType="1"/>
          </p:cNvSpPr>
          <p:nvPr/>
        </p:nvSpPr>
        <p:spPr bwMode="auto">
          <a:xfrm flipH="1" flipV="1">
            <a:off x="2700338" y="4941888"/>
            <a:ext cx="1439862" cy="719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5657" name="Line 9"/>
          <p:cNvSpPr>
            <a:spLocks noChangeShapeType="1"/>
          </p:cNvSpPr>
          <p:nvPr/>
        </p:nvSpPr>
        <p:spPr bwMode="auto">
          <a:xfrm flipH="1" flipV="1">
            <a:off x="3276600" y="4941888"/>
            <a:ext cx="863600" cy="719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5658" name="Line 10"/>
          <p:cNvSpPr>
            <a:spLocks noChangeShapeType="1"/>
          </p:cNvSpPr>
          <p:nvPr/>
        </p:nvSpPr>
        <p:spPr bwMode="auto">
          <a:xfrm flipH="1" flipV="1">
            <a:off x="4140200" y="4941888"/>
            <a:ext cx="0" cy="719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5659" name="Line 11"/>
          <p:cNvSpPr>
            <a:spLocks noChangeShapeType="1"/>
          </p:cNvSpPr>
          <p:nvPr/>
        </p:nvSpPr>
        <p:spPr bwMode="auto">
          <a:xfrm flipV="1">
            <a:off x="4140200" y="4941888"/>
            <a:ext cx="719138" cy="719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5660" name="Line 12"/>
          <p:cNvSpPr>
            <a:spLocks noChangeShapeType="1"/>
          </p:cNvSpPr>
          <p:nvPr/>
        </p:nvSpPr>
        <p:spPr bwMode="auto">
          <a:xfrm flipV="1">
            <a:off x="4140200" y="4941888"/>
            <a:ext cx="1511300" cy="719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5662" name="Text Box 14"/>
          <p:cNvSpPr txBox="1">
            <a:spLocks noChangeArrowheads="1"/>
          </p:cNvSpPr>
          <p:nvPr/>
        </p:nvSpPr>
        <p:spPr bwMode="auto">
          <a:xfrm>
            <a:off x="539750" y="4005263"/>
            <a:ext cx="1655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6" charset="0"/>
              </a:rPr>
              <a:t>Level ke-3</a:t>
            </a:r>
          </a:p>
        </p:txBody>
      </p:sp>
      <p:sp>
        <p:nvSpPr>
          <p:cNvPr id="155663" name="Text Box 15"/>
          <p:cNvSpPr txBox="1">
            <a:spLocks noChangeArrowheads="1"/>
          </p:cNvSpPr>
          <p:nvPr/>
        </p:nvSpPr>
        <p:spPr bwMode="auto">
          <a:xfrm>
            <a:off x="2363788" y="3829050"/>
            <a:ext cx="5688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imes New Roman" pitchFamily="16" charset="0"/>
              </a:rPr>
              <a:t>4        6        8       10     12      9</a:t>
            </a:r>
          </a:p>
        </p:txBody>
      </p:sp>
      <p:sp>
        <p:nvSpPr>
          <p:cNvPr id="155664" name="Line 16"/>
          <p:cNvSpPr>
            <a:spLocks noChangeShapeType="1"/>
          </p:cNvSpPr>
          <p:nvPr/>
        </p:nvSpPr>
        <p:spPr bwMode="auto">
          <a:xfrm flipV="1">
            <a:off x="2690813" y="4157663"/>
            <a:ext cx="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5665" name="Line 17"/>
          <p:cNvSpPr>
            <a:spLocks noChangeShapeType="1"/>
          </p:cNvSpPr>
          <p:nvPr/>
        </p:nvSpPr>
        <p:spPr bwMode="auto">
          <a:xfrm flipV="1">
            <a:off x="2690813" y="4157663"/>
            <a:ext cx="720725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5666" name="Line 18"/>
          <p:cNvSpPr>
            <a:spLocks noChangeShapeType="1"/>
          </p:cNvSpPr>
          <p:nvPr/>
        </p:nvSpPr>
        <p:spPr bwMode="auto">
          <a:xfrm flipV="1">
            <a:off x="2690813" y="4157663"/>
            <a:ext cx="1439862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5667" name="Line 19"/>
          <p:cNvSpPr>
            <a:spLocks noChangeShapeType="1"/>
          </p:cNvSpPr>
          <p:nvPr/>
        </p:nvSpPr>
        <p:spPr bwMode="auto">
          <a:xfrm flipV="1">
            <a:off x="2690813" y="4157663"/>
            <a:ext cx="230505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5668" name="Line 20"/>
          <p:cNvSpPr>
            <a:spLocks noChangeShapeType="1"/>
          </p:cNvSpPr>
          <p:nvPr/>
        </p:nvSpPr>
        <p:spPr bwMode="auto">
          <a:xfrm flipV="1">
            <a:off x="2690813" y="4157663"/>
            <a:ext cx="3024187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5669" name="Line 21"/>
          <p:cNvSpPr>
            <a:spLocks noChangeShapeType="1"/>
          </p:cNvSpPr>
          <p:nvPr/>
        </p:nvSpPr>
        <p:spPr bwMode="auto">
          <a:xfrm flipV="1">
            <a:off x="3276600" y="4197350"/>
            <a:ext cx="142875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5670" name="Line 22"/>
          <p:cNvSpPr>
            <a:spLocks noChangeShapeType="1"/>
          </p:cNvSpPr>
          <p:nvPr/>
        </p:nvSpPr>
        <p:spPr bwMode="auto">
          <a:xfrm flipV="1">
            <a:off x="3276600" y="4149725"/>
            <a:ext cx="2447925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5671" name="Line 23"/>
          <p:cNvSpPr>
            <a:spLocks noChangeShapeType="1"/>
          </p:cNvSpPr>
          <p:nvPr/>
        </p:nvSpPr>
        <p:spPr bwMode="auto">
          <a:xfrm flipV="1">
            <a:off x="3276600" y="4149725"/>
            <a:ext cx="3095625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5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5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55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55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55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5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/>
      <p:bldP spid="155652" grpId="0"/>
      <p:bldP spid="155653" grpId="0"/>
      <p:bldP spid="155654" grpId="0"/>
      <p:bldP spid="155655" grpId="0"/>
      <p:bldP spid="155656" grpId="0" animBg="1"/>
      <p:bldP spid="155657" grpId="0" animBg="1"/>
      <p:bldP spid="155658" grpId="0" animBg="1"/>
      <p:bldP spid="155659" grpId="0" animBg="1"/>
      <p:bldP spid="155660" grpId="0" animBg="1"/>
      <p:bldP spid="155662" grpId="0"/>
      <p:bldP spid="155663" grpId="0"/>
      <p:bldP spid="155664" grpId="0" animBg="1"/>
      <p:bldP spid="155665" grpId="0" animBg="1"/>
      <p:bldP spid="155666" grpId="0" animBg="1"/>
      <p:bldP spid="155667" grpId="0" animBg="1"/>
      <p:bldP spid="15566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39825"/>
          </a:xfrm>
        </p:spPr>
        <p:txBody>
          <a:bodyPr/>
          <a:lstStyle/>
          <a:p>
            <a:r>
              <a:rPr lang="en-US" sz="4000"/>
              <a:t>Contoh Pembentukan Diagram Hasse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18430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/>
              <a:t>|= {(1, 1),(1, 2),(1, 3),(1, 4),(1, 5),(1, 6),(1, 7),(1, 8),(1, 9), (1, 10), (1, 11), (1, 12), (2, 2), (2, 4), (2, 6), (2, 8), (2, 10), (2, 12), (3, 3), (3, 6), (3, 9), (3, 12), (4, 4), (4, 8), (4, 12), (5, 5), (5, 10), (6, 6), (6, 12), (7, 7), (8, 8), (9, 9), (10, 10), (11, 11), (12, 12)}. </a:t>
            </a:r>
          </a:p>
          <a:p>
            <a:pPr>
              <a:lnSpc>
                <a:spcPct val="80000"/>
              </a:lnSpc>
            </a:pPr>
            <a:r>
              <a:rPr lang="en-US" sz="2000" b="1"/>
              <a:t>Tahap 4: Dari elemen-elemen (1, 1), ....., (4, 12) di poset &lt; S, </a:t>
            </a:r>
            <a:r>
              <a:rPr lang="en-US" sz="2000" b="1" i="1"/>
              <a:t>|</a:t>
            </a:r>
            <a:r>
              <a:rPr lang="en-US" sz="2000" b="1"/>
              <a:t>&gt;, diperoleh diagram Hasse sementaranya seperti pada Gambar berikut: </a:t>
            </a:r>
          </a:p>
          <a:p>
            <a:pPr>
              <a:lnSpc>
                <a:spcPct val="80000"/>
              </a:lnSpc>
            </a:pPr>
            <a:endParaRPr lang="en-US" sz="2000" b="1"/>
          </a:p>
          <a:p>
            <a:pPr>
              <a:lnSpc>
                <a:spcPct val="80000"/>
              </a:lnSpc>
            </a:pPr>
            <a:endParaRPr lang="en-US" sz="2000" b="1"/>
          </a:p>
          <a:p>
            <a:pPr>
              <a:lnSpc>
                <a:spcPct val="80000"/>
              </a:lnSpc>
            </a:pPr>
            <a:endParaRPr lang="en-US" sz="2000" b="1"/>
          </a:p>
          <a:p>
            <a:pPr>
              <a:lnSpc>
                <a:spcPct val="80000"/>
              </a:lnSpc>
            </a:pPr>
            <a:endParaRPr lang="en-US" sz="2000"/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539750" y="4868863"/>
            <a:ext cx="1655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6" charset="0"/>
              </a:rPr>
              <a:t>Level ke-2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539750" y="5589588"/>
            <a:ext cx="1655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6" charset="0"/>
              </a:rPr>
              <a:t>Level ke-1</a:t>
            </a:r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2411413" y="4725988"/>
            <a:ext cx="5688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imes New Roman" pitchFamily="16" charset="0"/>
              </a:rPr>
              <a:t>2      3         5        7      11               </a:t>
            </a:r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2627313" y="5780088"/>
            <a:ext cx="2952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Times New Roman" pitchFamily="16" charset="0"/>
              </a:rPr>
              <a:t>1</a:t>
            </a:r>
          </a:p>
        </p:txBody>
      </p:sp>
      <p:sp>
        <p:nvSpPr>
          <p:cNvPr id="156680" name="Line 8"/>
          <p:cNvSpPr>
            <a:spLocks noChangeShapeType="1"/>
          </p:cNvSpPr>
          <p:nvPr/>
        </p:nvSpPr>
        <p:spPr bwMode="auto">
          <a:xfrm flipH="1" flipV="1">
            <a:off x="2700338" y="5086350"/>
            <a:ext cx="1439862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6681" name="Line 9"/>
          <p:cNvSpPr>
            <a:spLocks noChangeShapeType="1"/>
          </p:cNvSpPr>
          <p:nvPr/>
        </p:nvSpPr>
        <p:spPr bwMode="auto">
          <a:xfrm flipH="1" flipV="1">
            <a:off x="3276600" y="5086350"/>
            <a:ext cx="86360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6682" name="Line 10"/>
          <p:cNvSpPr>
            <a:spLocks noChangeShapeType="1"/>
          </p:cNvSpPr>
          <p:nvPr/>
        </p:nvSpPr>
        <p:spPr bwMode="auto">
          <a:xfrm flipH="1" flipV="1">
            <a:off x="4140200" y="5086350"/>
            <a:ext cx="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6683" name="Line 11"/>
          <p:cNvSpPr>
            <a:spLocks noChangeShapeType="1"/>
          </p:cNvSpPr>
          <p:nvPr/>
        </p:nvSpPr>
        <p:spPr bwMode="auto">
          <a:xfrm flipV="1">
            <a:off x="4140200" y="5086350"/>
            <a:ext cx="719138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6684" name="Line 12"/>
          <p:cNvSpPr>
            <a:spLocks noChangeShapeType="1"/>
          </p:cNvSpPr>
          <p:nvPr/>
        </p:nvSpPr>
        <p:spPr bwMode="auto">
          <a:xfrm flipV="1">
            <a:off x="4140200" y="5086350"/>
            <a:ext cx="151130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6685" name="Text Box 13"/>
          <p:cNvSpPr txBox="1">
            <a:spLocks noChangeArrowheads="1"/>
          </p:cNvSpPr>
          <p:nvPr/>
        </p:nvSpPr>
        <p:spPr bwMode="auto">
          <a:xfrm>
            <a:off x="539750" y="4005263"/>
            <a:ext cx="1655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6" charset="0"/>
              </a:rPr>
              <a:t>Level ke-3</a:t>
            </a:r>
          </a:p>
        </p:txBody>
      </p:sp>
      <p:sp>
        <p:nvSpPr>
          <p:cNvPr id="156686" name="Text Box 14"/>
          <p:cNvSpPr txBox="1">
            <a:spLocks noChangeArrowheads="1"/>
          </p:cNvSpPr>
          <p:nvPr/>
        </p:nvSpPr>
        <p:spPr bwMode="auto">
          <a:xfrm>
            <a:off x="2363788" y="3973513"/>
            <a:ext cx="37211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imes New Roman" pitchFamily="16" charset="0"/>
              </a:rPr>
              <a:t>4        6         10       9</a:t>
            </a:r>
          </a:p>
        </p:txBody>
      </p:sp>
      <p:sp>
        <p:nvSpPr>
          <p:cNvPr id="156687" name="Line 15"/>
          <p:cNvSpPr>
            <a:spLocks noChangeShapeType="1"/>
          </p:cNvSpPr>
          <p:nvPr/>
        </p:nvSpPr>
        <p:spPr bwMode="auto">
          <a:xfrm flipV="1">
            <a:off x="2690813" y="4302125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6688" name="Line 16"/>
          <p:cNvSpPr>
            <a:spLocks noChangeShapeType="1"/>
          </p:cNvSpPr>
          <p:nvPr/>
        </p:nvSpPr>
        <p:spPr bwMode="auto">
          <a:xfrm flipV="1">
            <a:off x="2690813" y="4302125"/>
            <a:ext cx="720725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6690" name="Line 18"/>
          <p:cNvSpPr>
            <a:spLocks noChangeShapeType="1"/>
          </p:cNvSpPr>
          <p:nvPr/>
        </p:nvSpPr>
        <p:spPr bwMode="auto">
          <a:xfrm flipV="1">
            <a:off x="2690813" y="4292600"/>
            <a:ext cx="1665287" cy="801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6692" name="Line 20"/>
          <p:cNvSpPr>
            <a:spLocks noChangeShapeType="1"/>
          </p:cNvSpPr>
          <p:nvPr/>
        </p:nvSpPr>
        <p:spPr bwMode="auto">
          <a:xfrm flipV="1">
            <a:off x="3276600" y="4292600"/>
            <a:ext cx="142875" cy="768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6694" name="Line 22"/>
          <p:cNvSpPr>
            <a:spLocks noChangeShapeType="1"/>
          </p:cNvSpPr>
          <p:nvPr/>
        </p:nvSpPr>
        <p:spPr bwMode="auto">
          <a:xfrm flipV="1">
            <a:off x="3278188" y="4292600"/>
            <a:ext cx="1798637" cy="776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6695" name="Text Box 23"/>
          <p:cNvSpPr txBox="1">
            <a:spLocks noChangeArrowheads="1"/>
          </p:cNvSpPr>
          <p:nvPr/>
        </p:nvSpPr>
        <p:spPr bwMode="auto">
          <a:xfrm>
            <a:off x="539750" y="3319463"/>
            <a:ext cx="1655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6" charset="0"/>
              </a:rPr>
              <a:t>Level ke-4</a:t>
            </a:r>
          </a:p>
        </p:txBody>
      </p:sp>
      <p:sp>
        <p:nvSpPr>
          <p:cNvPr id="156696" name="Text Box 24"/>
          <p:cNvSpPr txBox="1">
            <a:spLocks noChangeArrowheads="1"/>
          </p:cNvSpPr>
          <p:nvPr/>
        </p:nvSpPr>
        <p:spPr bwMode="auto">
          <a:xfrm>
            <a:off x="3268663" y="3262313"/>
            <a:ext cx="2447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imes New Roman" pitchFamily="16" charset="0"/>
              </a:rPr>
              <a:t>  8       12 </a:t>
            </a:r>
          </a:p>
        </p:txBody>
      </p:sp>
      <p:sp>
        <p:nvSpPr>
          <p:cNvPr id="156697" name="Line 25"/>
          <p:cNvSpPr>
            <a:spLocks noChangeShapeType="1"/>
          </p:cNvSpPr>
          <p:nvPr/>
        </p:nvSpPr>
        <p:spPr bwMode="auto">
          <a:xfrm flipV="1">
            <a:off x="2700338" y="3573463"/>
            <a:ext cx="1008062" cy="719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>
            <a:spAutoFit/>
          </a:bodyPr>
          <a:lstStyle/>
          <a:p>
            <a:endParaRPr lang="id-ID"/>
          </a:p>
        </p:txBody>
      </p:sp>
      <p:sp>
        <p:nvSpPr>
          <p:cNvPr id="156698" name="Line 26"/>
          <p:cNvSpPr>
            <a:spLocks noChangeShapeType="1"/>
          </p:cNvSpPr>
          <p:nvPr/>
        </p:nvSpPr>
        <p:spPr bwMode="auto">
          <a:xfrm flipV="1">
            <a:off x="2700338" y="3573463"/>
            <a:ext cx="1871662" cy="719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5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5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5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5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5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5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5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/>
      <p:bldP spid="156676" grpId="0"/>
      <p:bldP spid="156677" grpId="0"/>
      <p:bldP spid="156678" grpId="0"/>
      <p:bldP spid="156679" grpId="0"/>
      <p:bldP spid="156680" grpId="0" animBg="1"/>
      <p:bldP spid="156681" grpId="0" animBg="1"/>
      <p:bldP spid="156682" grpId="0" animBg="1"/>
      <p:bldP spid="156683" grpId="0" animBg="1"/>
      <p:bldP spid="156684" grpId="0" animBg="1"/>
      <p:bldP spid="156685" grpId="0"/>
      <p:bldP spid="156686" grpId="0"/>
      <p:bldP spid="156687" grpId="0" animBg="1"/>
      <p:bldP spid="156688" grpId="0" animBg="1"/>
      <p:bldP spid="156690" grpId="0" animBg="1"/>
      <p:bldP spid="156695" grpId="0"/>
      <p:bldP spid="15669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Contoh Pembentukan Diagram Hasse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8430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/>
              <a:t>|= {(1, 1),(1, 2),(1, 3),(1, 4),(1, 5),(1, 6),(1, 7),(1, 8),(1, 9), (1, 10), (1, 11), (1, 12), (2, 2), (2, 4), (2, 6), (2, 8), (2, 10), (2, 12), (3, 3), (3, 6), (3, 9), (3, 12), (4, 4), (4, 8), (4, 12), (5, 5), (5, 10), (6, 6), (6, 12), (7, 7), (8, 8), (9, 9), (10, 10), (11, 11), (12, 12)}. </a:t>
            </a:r>
          </a:p>
          <a:p>
            <a:pPr>
              <a:lnSpc>
                <a:spcPct val="80000"/>
              </a:lnSpc>
            </a:pPr>
            <a:r>
              <a:rPr lang="en-US" sz="2000" b="1"/>
              <a:t>Tahap 5: Dari elemen-elemen (1, 1), ....., (5, 10) di poset &lt; S, </a:t>
            </a:r>
            <a:r>
              <a:rPr lang="en-US" sz="2000" b="1" i="1"/>
              <a:t>|</a:t>
            </a:r>
            <a:r>
              <a:rPr lang="en-US" sz="2000" b="1"/>
              <a:t>&gt;, diperoleh diagram Hasse sementaranya seperti pada Gambar berikut: </a:t>
            </a:r>
          </a:p>
          <a:p>
            <a:pPr>
              <a:lnSpc>
                <a:spcPct val="80000"/>
              </a:lnSpc>
            </a:pPr>
            <a:endParaRPr lang="en-US" sz="2000" b="1"/>
          </a:p>
          <a:p>
            <a:pPr>
              <a:lnSpc>
                <a:spcPct val="80000"/>
              </a:lnSpc>
            </a:pPr>
            <a:endParaRPr lang="en-US" sz="2000" b="1"/>
          </a:p>
          <a:p>
            <a:pPr>
              <a:lnSpc>
                <a:spcPct val="80000"/>
              </a:lnSpc>
            </a:pPr>
            <a:endParaRPr lang="en-US" sz="2000" b="1"/>
          </a:p>
          <a:p>
            <a:pPr>
              <a:lnSpc>
                <a:spcPct val="80000"/>
              </a:lnSpc>
            </a:pPr>
            <a:endParaRPr lang="en-US" sz="2000"/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539750" y="4868863"/>
            <a:ext cx="1655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6" charset="0"/>
              </a:rPr>
              <a:t>Level ke-2</a:t>
            </a: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539750" y="5589588"/>
            <a:ext cx="1655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6" charset="0"/>
              </a:rPr>
              <a:t>Level ke-1</a:t>
            </a: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2411413" y="4725988"/>
            <a:ext cx="5688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imes New Roman" pitchFamily="16" charset="0"/>
              </a:rPr>
              <a:t>2      3         5        7      11               </a:t>
            </a: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2627313" y="5780088"/>
            <a:ext cx="2952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Times New Roman" pitchFamily="16" charset="0"/>
              </a:rPr>
              <a:t>1</a:t>
            </a:r>
          </a:p>
        </p:txBody>
      </p:sp>
      <p:sp>
        <p:nvSpPr>
          <p:cNvPr id="157704" name="Line 8"/>
          <p:cNvSpPr>
            <a:spLocks noChangeShapeType="1"/>
          </p:cNvSpPr>
          <p:nvPr/>
        </p:nvSpPr>
        <p:spPr bwMode="auto">
          <a:xfrm flipH="1" flipV="1">
            <a:off x="2700338" y="5086350"/>
            <a:ext cx="1439862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7705" name="Line 9"/>
          <p:cNvSpPr>
            <a:spLocks noChangeShapeType="1"/>
          </p:cNvSpPr>
          <p:nvPr/>
        </p:nvSpPr>
        <p:spPr bwMode="auto">
          <a:xfrm flipH="1" flipV="1">
            <a:off x="3276600" y="5086350"/>
            <a:ext cx="86360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7706" name="Line 10"/>
          <p:cNvSpPr>
            <a:spLocks noChangeShapeType="1"/>
          </p:cNvSpPr>
          <p:nvPr/>
        </p:nvSpPr>
        <p:spPr bwMode="auto">
          <a:xfrm flipH="1" flipV="1">
            <a:off x="4140200" y="5086350"/>
            <a:ext cx="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7707" name="Line 11"/>
          <p:cNvSpPr>
            <a:spLocks noChangeShapeType="1"/>
          </p:cNvSpPr>
          <p:nvPr/>
        </p:nvSpPr>
        <p:spPr bwMode="auto">
          <a:xfrm flipV="1">
            <a:off x="4140200" y="5086350"/>
            <a:ext cx="719138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7708" name="Line 12"/>
          <p:cNvSpPr>
            <a:spLocks noChangeShapeType="1"/>
          </p:cNvSpPr>
          <p:nvPr/>
        </p:nvSpPr>
        <p:spPr bwMode="auto">
          <a:xfrm flipV="1">
            <a:off x="4140200" y="5086350"/>
            <a:ext cx="151130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539750" y="4005263"/>
            <a:ext cx="1655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6" charset="0"/>
              </a:rPr>
              <a:t>Level ke-3</a:t>
            </a: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2363788" y="3973513"/>
            <a:ext cx="37211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imes New Roman" pitchFamily="16" charset="0"/>
              </a:rPr>
              <a:t>4        6         10       9</a:t>
            </a:r>
          </a:p>
        </p:txBody>
      </p:sp>
      <p:sp>
        <p:nvSpPr>
          <p:cNvPr id="157711" name="Line 15"/>
          <p:cNvSpPr>
            <a:spLocks noChangeShapeType="1"/>
          </p:cNvSpPr>
          <p:nvPr/>
        </p:nvSpPr>
        <p:spPr bwMode="auto">
          <a:xfrm flipV="1">
            <a:off x="2690813" y="4302125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7712" name="Line 16"/>
          <p:cNvSpPr>
            <a:spLocks noChangeShapeType="1"/>
          </p:cNvSpPr>
          <p:nvPr/>
        </p:nvSpPr>
        <p:spPr bwMode="auto">
          <a:xfrm flipV="1">
            <a:off x="2690813" y="4302125"/>
            <a:ext cx="720725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7713" name="Line 17"/>
          <p:cNvSpPr>
            <a:spLocks noChangeShapeType="1"/>
          </p:cNvSpPr>
          <p:nvPr/>
        </p:nvSpPr>
        <p:spPr bwMode="auto">
          <a:xfrm flipV="1">
            <a:off x="2690813" y="4292600"/>
            <a:ext cx="1665287" cy="801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7714" name="Line 18"/>
          <p:cNvSpPr>
            <a:spLocks noChangeShapeType="1"/>
          </p:cNvSpPr>
          <p:nvPr/>
        </p:nvSpPr>
        <p:spPr bwMode="auto">
          <a:xfrm flipV="1">
            <a:off x="3276600" y="4292600"/>
            <a:ext cx="142875" cy="768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7715" name="Line 19"/>
          <p:cNvSpPr>
            <a:spLocks noChangeShapeType="1"/>
          </p:cNvSpPr>
          <p:nvPr/>
        </p:nvSpPr>
        <p:spPr bwMode="auto">
          <a:xfrm flipV="1">
            <a:off x="3278188" y="4292600"/>
            <a:ext cx="1798637" cy="776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7716" name="Text Box 20"/>
          <p:cNvSpPr txBox="1">
            <a:spLocks noChangeArrowheads="1"/>
          </p:cNvSpPr>
          <p:nvPr/>
        </p:nvSpPr>
        <p:spPr bwMode="auto">
          <a:xfrm>
            <a:off x="539750" y="3319463"/>
            <a:ext cx="1655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6" charset="0"/>
              </a:rPr>
              <a:t>Level ke-4</a:t>
            </a:r>
          </a:p>
        </p:txBody>
      </p:sp>
      <p:sp>
        <p:nvSpPr>
          <p:cNvPr id="157717" name="Text Box 21"/>
          <p:cNvSpPr txBox="1">
            <a:spLocks noChangeArrowheads="1"/>
          </p:cNvSpPr>
          <p:nvPr/>
        </p:nvSpPr>
        <p:spPr bwMode="auto">
          <a:xfrm>
            <a:off x="3268663" y="3262313"/>
            <a:ext cx="2447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imes New Roman" pitchFamily="16" charset="0"/>
              </a:rPr>
              <a:t>  8       12 </a:t>
            </a:r>
          </a:p>
        </p:txBody>
      </p:sp>
      <p:sp>
        <p:nvSpPr>
          <p:cNvPr id="157718" name="Line 22"/>
          <p:cNvSpPr>
            <a:spLocks noChangeShapeType="1"/>
          </p:cNvSpPr>
          <p:nvPr/>
        </p:nvSpPr>
        <p:spPr bwMode="auto">
          <a:xfrm flipV="1">
            <a:off x="2700338" y="3573463"/>
            <a:ext cx="1008062" cy="719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>
            <a:spAutoFit/>
          </a:bodyPr>
          <a:lstStyle/>
          <a:p>
            <a:endParaRPr lang="id-ID"/>
          </a:p>
        </p:txBody>
      </p:sp>
      <p:sp>
        <p:nvSpPr>
          <p:cNvPr id="157719" name="Line 23"/>
          <p:cNvSpPr>
            <a:spLocks noChangeShapeType="1"/>
          </p:cNvSpPr>
          <p:nvPr/>
        </p:nvSpPr>
        <p:spPr bwMode="auto">
          <a:xfrm flipV="1">
            <a:off x="2700338" y="3573463"/>
            <a:ext cx="1871662" cy="719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>
            <a:spAutoFit/>
          </a:bodyPr>
          <a:lstStyle/>
          <a:p>
            <a:endParaRPr lang="id-ID"/>
          </a:p>
        </p:txBody>
      </p:sp>
      <p:sp>
        <p:nvSpPr>
          <p:cNvPr id="157720" name="Line 24"/>
          <p:cNvSpPr>
            <a:spLocks noChangeShapeType="1"/>
          </p:cNvSpPr>
          <p:nvPr/>
        </p:nvSpPr>
        <p:spPr bwMode="auto">
          <a:xfrm flipV="1">
            <a:off x="4140200" y="4292600"/>
            <a:ext cx="21590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5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5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5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5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5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5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5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uild="p"/>
      <p:bldP spid="157700" grpId="0"/>
      <p:bldP spid="157701" grpId="0"/>
      <p:bldP spid="157702" grpId="0"/>
      <p:bldP spid="157703" grpId="0"/>
      <p:bldP spid="157704" grpId="0" animBg="1"/>
      <p:bldP spid="157705" grpId="0" animBg="1"/>
      <p:bldP spid="157706" grpId="0" animBg="1"/>
      <p:bldP spid="157707" grpId="0" animBg="1"/>
      <p:bldP spid="157708" grpId="0" animBg="1"/>
      <p:bldP spid="157709" grpId="0"/>
      <p:bldP spid="157710" grpId="0"/>
      <p:bldP spid="157711" grpId="0" animBg="1"/>
      <p:bldP spid="157712" grpId="0" animBg="1"/>
      <p:bldP spid="157713" grpId="0" animBg="1"/>
      <p:bldP spid="157716" grpId="0"/>
      <p:bldP spid="1577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Contoh Pembentukan Diagram Hasse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8430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/>
              <a:t>|= {(1, 1),(1, 2),(1, 3),(1, 4),(1, 5),(1, 6),(1, 7),(1, 8),(1, 9), (1, 10), (1, 11), (1, 12), (2, 2), (2, 4), (2, 6), (2, 8), (2, 10), (2, 12), (3, 3), (3, 6), (3, 9), (3, 12), (4, 4), (4, 8), (4, 12), (5, 5), (5, 10), (6, 6), (6, 12), (7, 7), (8, 8), (9, 9), (10, 10), (11, 11), (12, 12)}. </a:t>
            </a:r>
          </a:p>
          <a:p>
            <a:pPr>
              <a:lnSpc>
                <a:spcPct val="80000"/>
              </a:lnSpc>
            </a:pPr>
            <a:r>
              <a:rPr lang="en-US" sz="2000" b="1"/>
              <a:t>Tahap 6: Dari elemen-elemen (1, 1), ....., (6, 12) di poset &lt; S, </a:t>
            </a:r>
            <a:r>
              <a:rPr lang="en-US" sz="2000" b="1" i="1"/>
              <a:t>|</a:t>
            </a:r>
            <a:r>
              <a:rPr lang="en-US" sz="2000" b="1"/>
              <a:t>&gt;, diperoleh diagram Hasse sementaranya seperti pada Gambar berikut: </a:t>
            </a:r>
          </a:p>
          <a:p>
            <a:pPr>
              <a:lnSpc>
                <a:spcPct val="80000"/>
              </a:lnSpc>
            </a:pPr>
            <a:endParaRPr lang="en-US" sz="2000" b="1"/>
          </a:p>
          <a:p>
            <a:pPr>
              <a:lnSpc>
                <a:spcPct val="80000"/>
              </a:lnSpc>
            </a:pPr>
            <a:endParaRPr lang="en-US" sz="2000" b="1"/>
          </a:p>
          <a:p>
            <a:pPr>
              <a:lnSpc>
                <a:spcPct val="80000"/>
              </a:lnSpc>
            </a:pPr>
            <a:endParaRPr lang="en-US" sz="2000" b="1"/>
          </a:p>
          <a:p>
            <a:pPr>
              <a:lnSpc>
                <a:spcPct val="80000"/>
              </a:lnSpc>
            </a:pPr>
            <a:endParaRPr lang="en-US" sz="2000"/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539750" y="4868863"/>
            <a:ext cx="1655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6" charset="0"/>
              </a:rPr>
              <a:t>Level ke-2</a:t>
            </a:r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539750" y="5589588"/>
            <a:ext cx="1655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6" charset="0"/>
              </a:rPr>
              <a:t>Level ke-1</a:t>
            </a:r>
          </a:p>
        </p:txBody>
      </p:sp>
      <p:sp>
        <p:nvSpPr>
          <p:cNvPr id="158726" name="Text Box 6"/>
          <p:cNvSpPr txBox="1">
            <a:spLocks noChangeArrowheads="1"/>
          </p:cNvSpPr>
          <p:nvPr/>
        </p:nvSpPr>
        <p:spPr bwMode="auto">
          <a:xfrm>
            <a:off x="2411413" y="4725988"/>
            <a:ext cx="5688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imes New Roman" pitchFamily="16" charset="0"/>
              </a:rPr>
              <a:t>2      3         5        7      11               </a:t>
            </a:r>
          </a:p>
        </p:txBody>
      </p:sp>
      <p:sp>
        <p:nvSpPr>
          <p:cNvPr id="158727" name="Text Box 7"/>
          <p:cNvSpPr txBox="1">
            <a:spLocks noChangeArrowheads="1"/>
          </p:cNvSpPr>
          <p:nvPr/>
        </p:nvSpPr>
        <p:spPr bwMode="auto">
          <a:xfrm>
            <a:off x="2627313" y="5780088"/>
            <a:ext cx="2952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Times New Roman" pitchFamily="16" charset="0"/>
              </a:rPr>
              <a:t>1</a:t>
            </a:r>
          </a:p>
        </p:txBody>
      </p:sp>
      <p:sp>
        <p:nvSpPr>
          <p:cNvPr id="158728" name="Line 8"/>
          <p:cNvSpPr>
            <a:spLocks noChangeShapeType="1"/>
          </p:cNvSpPr>
          <p:nvPr/>
        </p:nvSpPr>
        <p:spPr bwMode="auto">
          <a:xfrm flipH="1" flipV="1">
            <a:off x="2700338" y="5086350"/>
            <a:ext cx="1439862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8729" name="Line 9"/>
          <p:cNvSpPr>
            <a:spLocks noChangeShapeType="1"/>
          </p:cNvSpPr>
          <p:nvPr/>
        </p:nvSpPr>
        <p:spPr bwMode="auto">
          <a:xfrm flipH="1" flipV="1">
            <a:off x="3276600" y="5086350"/>
            <a:ext cx="86360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8730" name="Line 10"/>
          <p:cNvSpPr>
            <a:spLocks noChangeShapeType="1"/>
          </p:cNvSpPr>
          <p:nvPr/>
        </p:nvSpPr>
        <p:spPr bwMode="auto">
          <a:xfrm flipH="1" flipV="1">
            <a:off x="4140200" y="5086350"/>
            <a:ext cx="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8731" name="Line 11"/>
          <p:cNvSpPr>
            <a:spLocks noChangeShapeType="1"/>
          </p:cNvSpPr>
          <p:nvPr/>
        </p:nvSpPr>
        <p:spPr bwMode="auto">
          <a:xfrm flipV="1">
            <a:off x="4140200" y="5086350"/>
            <a:ext cx="719138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8732" name="Line 12"/>
          <p:cNvSpPr>
            <a:spLocks noChangeShapeType="1"/>
          </p:cNvSpPr>
          <p:nvPr/>
        </p:nvSpPr>
        <p:spPr bwMode="auto">
          <a:xfrm flipV="1">
            <a:off x="4140200" y="5086350"/>
            <a:ext cx="151130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8733" name="Text Box 13"/>
          <p:cNvSpPr txBox="1">
            <a:spLocks noChangeArrowheads="1"/>
          </p:cNvSpPr>
          <p:nvPr/>
        </p:nvSpPr>
        <p:spPr bwMode="auto">
          <a:xfrm>
            <a:off x="539750" y="4005263"/>
            <a:ext cx="1655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6" charset="0"/>
              </a:rPr>
              <a:t>Level ke-3</a:t>
            </a:r>
          </a:p>
        </p:txBody>
      </p:sp>
      <p:sp>
        <p:nvSpPr>
          <p:cNvPr id="158734" name="Text Box 14"/>
          <p:cNvSpPr txBox="1">
            <a:spLocks noChangeArrowheads="1"/>
          </p:cNvSpPr>
          <p:nvPr/>
        </p:nvSpPr>
        <p:spPr bwMode="auto">
          <a:xfrm>
            <a:off x="2363788" y="3973513"/>
            <a:ext cx="37211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imes New Roman" pitchFamily="16" charset="0"/>
              </a:rPr>
              <a:t>4        6         10       9</a:t>
            </a:r>
          </a:p>
        </p:txBody>
      </p:sp>
      <p:sp>
        <p:nvSpPr>
          <p:cNvPr id="158735" name="Line 15"/>
          <p:cNvSpPr>
            <a:spLocks noChangeShapeType="1"/>
          </p:cNvSpPr>
          <p:nvPr/>
        </p:nvSpPr>
        <p:spPr bwMode="auto">
          <a:xfrm flipV="1">
            <a:off x="2690813" y="4302125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8736" name="Line 16"/>
          <p:cNvSpPr>
            <a:spLocks noChangeShapeType="1"/>
          </p:cNvSpPr>
          <p:nvPr/>
        </p:nvSpPr>
        <p:spPr bwMode="auto">
          <a:xfrm flipV="1">
            <a:off x="2690813" y="4302125"/>
            <a:ext cx="720725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8737" name="Line 17"/>
          <p:cNvSpPr>
            <a:spLocks noChangeShapeType="1"/>
          </p:cNvSpPr>
          <p:nvPr/>
        </p:nvSpPr>
        <p:spPr bwMode="auto">
          <a:xfrm flipV="1">
            <a:off x="2690813" y="4292600"/>
            <a:ext cx="1665287" cy="801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8738" name="Line 18"/>
          <p:cNvSpPr>
            <a:spLocks noChangeShapeType="1"/>
          </p:cNvSpPr>
          <p:nvPr/>
        </p:nvSpPr>
        <p:spPr bwMode="auto">
          <a:xfrm flipV="1">
            <a:off x="3276600" y="4292600"/>
            <a:ext cx="142875" cy="768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8739" name="Line 19"/>
          <p:cNvSpPr>
            <a:spLocks noChangeShapeType="1"/>
          </p:cNvSpPr>
          <p:nvPr/>
        </p:nvSpPr>
        <p:spPr bwMode="auto">
          <a:xfrm flipV="1">
            <a:off x="3278188" y="4292600"/>
            <a:ext cx="1798637" cy="776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8740" name="Text Box 20"/>
          <p:cNvSpPr txBox="1">
            <a:spLocks noChangeArrowheads="1"/>
          </p:cNvSpPr>
          <p:nvPr/>
        </p:nvSpPr>
        <p:spPr bwMode="auto">
          <a:xfrm>
            <a:off x="539750" y="3319463"/>
            <a:ext cx="1655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6" charset="0"/>
              </a:rPr>
              <a:t>Level ke-4</a:t>
            </a:r>
          </a:p>
        </p:txBody>
      </p:sp>
      <p:sp>
        <p:nvSpPr>
          <p:cNvPr id="158741" name="Text Box 21"/>
          <p:cNvSpPr txBox="1">
            <a:spLocks noChangeArrowheads="1"/>
          </p:cNvSpPr>
          <p:nvPr/>
        </p:nvSpPr>
        <p:spPr bwMode="auto">
          <a:xfrm>
            <a:off x="3268663" y="3262313"/>
            <a:ext cx="2447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imes New Roman" pitchFamily="16" charset="0"/>
              </a:rPr>
              <a:t>  8       12 </a:t>
            </a:r>
          </a:p>
        </p:txBody>
      </p:sp>
      <p:sp>
        <p:nvSpPr>
          <p:cNvPr id="158742" name="Line 22"/>
          <p:cNvSpPr>
            <a:spLocks noChangeShapeType="1"/>
          </p:cNvSpPr>
          <p:nvPr/>
        </p:nvSpPr>
        <p:spPr bwMode="auto">
          <a:xfrm flipV="1">
            <a:off x="2700338" y="3573463"/>
            <a:ext cx="1008062" cy="719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>
            <a:spAutoFit/>
          </a:bodyPr>
          <a:lstStyle/>
          <a:p>
            <a:endParaRPr lang="id-ID"/>
          </a:p>
        </p:txBody>
      </p:sp>
      <p:sp>
        <p:nvSpPr>
          <p:cNvPr id="158743" name="Line 23"/>
          <p:cNvSpPr>
            <a:spLocks noChangeShapeType="1"/>
          </p:cNvSpPr>
          <p:nvPr/>
        </p:nvSpPr>
        <p:spPr bwMode="auto">
          <a:xfrm flipV="1">
            <a:off x="2700338" y="3573463"/>
            <a:ext cx="1871662" cy="719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>
            <a:spAutoFit/>
          </a:bodyPr>
          <a:lstStyle/>
          <a:p>
            <a:endParaRPr lang="id-ID"/>
          </a:p>
        </p:txBody>
      </p:sp>
      <p:sp>
        <p:nvSpPr>
          <p:cNvPr id="158744" name="Line 24"/>
          <p:cNvSpPr>
            <a:spLocks noChangeShapeType="1"/>
          </p:cNvSpPr>
          <p:nvPr/>
        </p:nvSpPr>
        <p:spPr bwMode="auto">
          <a:xfrm flipV="1">
            <a:off x="4140200" y="4292600"/>
            <a:ext cx="21590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>
            <a:spAutoFit/>
          </a:bodyPr>
          <a:lstStyle/>
          <a:p>
            <a:endParaRPr lang="id-ID"/>
          </a:p>
        </p:txBody>
      </p:sp>
      <p:sp>
        <p:nvSpPr>
          <p:cNvPr id="158745" name="Line 25"/>
          <p:cNvSpPr>
            <a:spLocks noChangeShapeType="1"/>
          </p:cNvSpPr>
          <p:nvPr/>
        </p:nvSpPr>
        <p:spPr bwMode="auto">
          <a:xfrm flipV="1">
            <a:off x="3419475" y="3573463"/>
            <a:ext cx="1152525" cy="719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5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5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5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5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5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5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5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  <p:bldP spid="158724" grpId="0"/>
      <p:bldP spid="158725" grpId="0"/>
      <p:bldP spid="158726" grpId="0"/>
      <p:bldP spid="158727" grpId="0"/>
      <p:bldP spid="158728" grpId="0" animBg="1"/>
      <p:bldP spid="158729" grpId="0" animBg="1"/>
      <p:bldP spid="158730" grpId="0" animBg="1"/>
      <p:bldP spid="158731" grpId="0" animBg="1"/>
      <p:bldP spid="158732" grpId="0" animBg="1"/>
      <p:bldP spid="158733" grpId="0"/>
      <p:bldP spid="158734" grpId="0"/>
      <p:bldP spid="158735" grpId="0" animBg="1"/>
      <p:bldP spid="158736" grpId="0" animBg="1"/>
      <p:bldP spid="158737" grpId="0" animBg="1"/>
      <p:bldP spid="158740" grpId="0"/>
      <p:bldP spid="15874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Contoh Pembentukan Diagram Hasse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843088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000" b="1"/>
              <a:t>|= {(1, 1),(1, 2),(1, 3),(1, 4),(1, 5),(1, 6),(1, 7),(1, 8),(1, 9), (1, 10), (1, 11), (1, 12), (2, 2), (2, 4), (2, 6), (2, 8), (2, 10), (2, 12), (3, 3), (3, 6), (3, 9), (3, 12), (4, 4), (4, 8), (4, 12), (5, 5), (5, 10), (6, 6), (6, 12), (7, 7), (8, 8), (9, 9), (10, 10), (11, 11), (12, 12)}. </a:t>
            </a:r>
          </a:p>
          <a:p>
            <a:pPr>
              <a:lnSpc>
                <a:spcPct val="80000"/>
              </a:lnSpc>
            </a:pPr>
            <a:r>
              <a:rPr lang="en-US" sz="2000" b="1"/>
              <a:t>Tahap 7: Dari elemen-elemen (1, 1), ....., (7, 7) di poset &lt; S, </a:t>
            </a:r>
            <a:r>
              <a:rPr lang="en-US" sz="2000" b="1" i="1"/>
              <a:t>|</a:t>
            </a:r>
            <a:r>
              <a:rPr lang="en-US" sz="2000" b="1"/>
              <a:t>&gt;, tidak mengubah diagram sebelumnya. Demikian pula tahap berikutnya. Jadi diagram Hasse yang terbentuk sbb:</a:t>
            </a:r>
          </a:p>
          <a:p>
            <a:pPr>
              <a:lnSpc>
                <a:spcPct val="80000"/>
              </a:lnSpc>
            </a:pPr>
            <a:endParaRPr lang="en-US" sz="2000" b="1"/>
          </a:p>
          <a:p>
            <a:pPr>
              <a:lnSpc>
                <a:spcPct val="80000"/>
              </a:lnSpc>
            </a:pPr>
            <a:endParaRPr lang="en-US" sz="2000" b="1"/>
          </a:p>
          <a:p>
            <a:pPr>
              <a:lnSpc>
                <a:spcPct val="80000"/>
              </a:lnSpc>
            </a:pPr>
            <a:endParaRPr lang="en-US" sz="2000" b="1"/>
          </a:p>
          <a:p>
            <a:pPr>
              <a:lnSpc>
                <a:spcPct val="80000"/>
              </a:lnSpc>
            </a:pPr>
            <a:endParaRPr lang="en-US" sz="2000"/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539750" y="4868863"/>
            <a:ext cx="1655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6" charset="0"/>
              </a:rPr>
              <a:t>Level ke-2</a:t>
            </a:r>
          </a:p>
        </p:txBody>
      </p:sp>
      <p:sp>
        <p:nvSpPr>
          <p:cNvPr id="159749" name="Text Box 5"/>
          <p:cNvSpPr txBox="1">
            <a:spLocks noChangeArrowheads="1"/>
          </p:cNvSpPr>
          <p:nvPr/>
        </p:nvSpPr>
        <p:spPr bwMode="auto">
          <a:xfrm>
            <a:off x="539750" y="5589588"/>
            <a:ext cx="1655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6" charset="0"/>
              </a:rPr>
              <a:t>Level ke-1</a:t>
            </a: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2411413" y="4725988"/>
            <a:ext cx="5688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imes New Roman" pitchFamily="16" charset="0"/>
              </a:rPr>
              <a:t>2      3         5        7      11               </a:t>
            </a:r>
          </a:p>
        </p:txBody>
      </p:sp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2627313" y="5780088"/>
            <a:ext cx="2952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Times New Roman" pitchFamily="16" charset="0"/>
              </a:rPr>
              <a:t>1</a:t>
            </a:r>
          </a:p>
        </p:txBody>
      </p:sp>
      <p:sp>
        <p:nvSpPr>
          <p:cNvPr id="159752" name="Line 8"/>
          <p:cNvSpPr>
            <a:spLocks noChangeShapeType="1"/>
          </p:cNvSpPr>
          <p:nvPr/>
        </p:nvSpPr>
        <p:spPr bwMode="auto">
          <a:xfrm flipH="1" flipV="1">
            <a:off x="2700338" y="5086350"/>
            <a:ext cx="1439862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9753" name="Line 9"/>
          <p:cNvSpPr>
            <a:spLocks noChangeShapeType="1"/>
          </p:cNvSpPr>
          <p:nvPr/>
        </p:nvSpPr>
        <p:spPr bwMode="auto">
          <a:xfrm flipH="1" flipV="1">
            <a:off x="3276600" y="5086350"/>
            <a:ext cx="86360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9754" name="Line 10"/>
          <p:cNvSpPr>
            <a:spLocks noChangeShapeType="1"/>
          </p:cNvSpPr>
          <p:nvPr/>
        </p:nvSpPr>
        <p:spPr bwMode="auto">
          <a:xfrm flipH="1" flipV="1">
            <a:off x="4140200" y="5086350"/>
            <a:ext cx="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9755" name="Line 11"/>
          <p:cNvSpPr>
            <a:spLocks noChangeShapeType="1"/>
          </p:cNvSpPr>
          <p:nvPr/>
        </p:nvSpPr>
        <p:spPr bwMode="auto">
          <a:xfrm flipV="1">
            <a:off x="4140200" y="5086350"/>
            <a:ext cx="719138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9756" name="Line 12"/>
          <p:cNvSpPr>
            <a:spLocks noChangeShapeType="1"/>
          </p:cNvSpPr>
          <p:nvPr/>
        </p:nvSpPr>
        <p:spPr bwMode="auto">
          <a:xfrm flipV="1">
            <a:off x="4140200" y="5086350"/>
            <a:ext cx="151130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9757" name="Text Box 13"/>
          <p:cNvSpPr txBox="1">
            <a:spLocks noChangeArrowheads="1"/>
          </p:cNvSpPr>
          <p:nvPr/>
        </p:nvSpPr>
        <p:spPr bwMode="auto">
          <a:xfrm>
            <a:off x="539750" y="4005263"/>
            <a:ext cx="1655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6" charset="0"/>
              </a:rPr>
              <a:t>Level ke-3</a:t>
            </a:r>
          </a:p>
        </p:txBody>
      </p:sp>
      <p:sp>
        <p:nvSpPr>
          <p:cNvPr id="159758" name="Text Box 14"/>
          <p:cNvSpPr txBox="1">
            <a:spLocks noChangeArrowheads="1"/>
          </p:cNvSpPr>
          <p:nvPr/>
        </p:nvSpPr>
        <p:spPr bwMode="auto">
          <a:xfrm>
            <a:off x="2363788" y="3973513"/>
            <a:ext cx="37211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imes New Roman" pitchFamily="16" charset="0"/>
              </a:rPr>
              <a:t>4        6         10       9</a:t>
            </a:r>
          </a:p>
        </p:txBody>
      </p:sp>
      <p:sp>
        <p:nvSpPr>
          <p:cNvPr id="159759" name="Line 15"/>
          <p:cNvSpPr>
            <a:spLocks noChangeShapeType="1"/>
          </p:cNvSpPr>
          <p:nvPr/>
        </p:nvSpPr>
        <p:spPr bwMode="auto">
          <a:xfrm flipV="1">
            <a:off x="2690813" y="4302125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9760" name="Line 16"/>
          <p:cNvSpPr>
            <a:spLocks noChangeShapeType="1"/>
          </p:cNvSpPr>
          <p:nvPr/>
        </p:nvSpPr>
        <p:spPr bwMode="auto">
          <a:xfrm flipV="1">
            <a:off x="2690813" y="4302125"/>
            <a:ext cx="720725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9761" name="Line 17"/>
          <p:cNvSpPr>
            <a:spLocks noChangeShapeType="1"/>
          </p:cNvSpPr>
          <p:nvPr/>
        </p:nvSpPr>
        <p:spPr bwMode="auto">
          <a:xfrm flipV="1">
            <a:off x="2690813" y="4292600"/>
            <a:ext cx="1665287" cy="801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9762" name="Line 18"/>
          <p:cNvSpPr>
            <a:spLocks noChangeShapeType="1"/>
          </p:cNvSpPr>
          <p:nvPr/>
        </p:nvSpPr>
        <p:spPr bwMode="auto">
          <a:xfrm flipV="1">
            <a:off x="3276600" y="4292600"/>
            <a:ext cx="142875" cy="768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9763" name="Line 19"/>
          <p:cNvSpPr>
            <a:spLocks noChangeShapeType="1"/>
          </p:cNvSpPr>
          <p:nvPr/>
        </p:nvSpPr>
        <p:spPr bwMode="auto">
          <a:xfrm flipV="1">
            <a:off x="3278188" y="4292600"/>
            <a:ext cx="1798637" cy="776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9764" name="Text Box 20"/>
          <p:cNvSpPr txBox="1">
            <a:spLocks noChangeArrowheads="1"/>
          </p:cNvSpPr>
          <p:nvPr/>
        </p:nvSpPr>
        <p:spPr bwMode="auto">
          <a:xfrm>
            <a:off x="539750" y="3319463"/>
            <a:ext cx="1655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6" charset="0"/>
              </a:rPr>
              <a:t>Level ke-4</a:t>
            </a:r>
          </a:p>
        </p:txBody>
      </p:sp>
      <p:sp>
        <p:nvSpPr>
          <p:cNvPr id="159765" name="Text Box 21"/>
          <p:cNvSpPr txBox="1">
            <a:spLocks noChangeArrowheads="1"/>
          </p:cNvSpPr>
          <p:nvPr/>
        </p:nvSpPr>
        <p:spPr bwMode="auto">
          <a:xfrm>
            <a:off x="3268663" y="3262313"/>
            <a:ext cx="2447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imes New Roman" pitchFamily="16" charset="0"/>
              </a:rPr>
              <a:t>  8       12 </a:t>
            </a:r>
          </a:p>
        </p:txBody>
      </p:sp>
      <p:sp>
        <p:nvSpPr>
          <p:cNvPr id="159766" name="Line 22"/>
          <p:cNvSpPr>
            <a:spLocks noChangeShapeType="1"/>
          </p:cNvSpPr>
          <p:nvPr/>
        </p:nvSpPr>
        <p:spPr bwMode="auto">
          <a:xfrm flipV="1">
            <a:off x="2700338" y="3573463"/>
            <a:ext cx="1008062" cy="719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>
            <a:spAutoFit/>
          </a:bodyPr>
          <a:lstStyle/>
          <a:p>
            <a:endParaRPr lang="id-ID"/>
          </a:p>
        </p:txBody>
      </p:sp>
      <p:sp>
        <p:nvSpPr>
          <p:cNvPr id="159767" name="Line 23"/>
          <p:cNvSpPr>
            <a:spLocks noChangeShapeType="1"/>
          </p:cNvSpPr>
          <p:nvPr/>
        </p:nvSpPr>
        <p:spPr bwMode="auto">
          <a:xfrm flipV="1">
            <a:off x="2700338" y="3573463"/>
            <a:ext cx="1871662" cy="719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>
            <a:spAutoFit/>
          </a:bodyPr>
          <a:lstStyle/>
          <a:p>
            <a:endParaRPr lang="id-ID"/>
          </a:p>
        </p:txBody>
      </p:sp>
      <p:sp>
        <p:nvSpPr>
          <p:cNvPr id="159768" name="Line 24"/>
          <p:cNvSpPr>
            <a:spLocks noChangeShapeType="1"/>
          </p:cNvSpPr>
          <p:nvPr/>
        </p:nvSpPr>
        <p:spPr bwMode="auto">
          <a:xfrm flipV="1">
            <a:off x="4140200" y="4292600"/>
            <a:ext cx="21590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>
            <a:spAutoFit/>
          </a:bodyPr>
          <a:lstStyle/>
          <a:p>
            <a:endParaRPr lang="id-ID"/>
          </a:p>
        </p:txBody>
      </p:sp>
      <p:sp>
        <p:nvSpPr>
          <p:cNvPr id="159769" name="Line 25"/>
          <p:cNvSpPr>
            <a:spLocks noChangeShapeType="1"/>
          </p:cNvSpPr>
          <p:nvPr/>
        </p:nvSpPr>
        <p:spPr bwMode="auto">
          <a:xfrm flipV="1">
            <a:off x="3419475" y="3573463"/>
            <a:ext cx="1152525" cy="719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5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5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5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59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5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5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5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/>
      <p:bldP spid="159748" grpId="0"/>
      <p:bldP spid="159749" grpId="0"/>
      <p:bldP spid="159750" grpId="0"/>
      <p:bldP spid="159751" grpId="0"/>
      <p:bldP spid="159752" grpId="0" animBg="1"/>
      <p:bldP spid="159753" grpId="0" animBg="1"/>
      <p:bldP spid="159754" grpId="0" animBg="1"/>
      <p:bldP spid="159755" grpId="0" animBg="1"/>
      <p:bldP spid="159756" grpId="0" animBg="1"/>
      <p:bldP spid="159757" grpId="0"/>
      <p:bldP spid="159758" grpId="0"/>
      <p:bldP spid="159759" grpId="0" animBg="1"/>
      <p:bldP spid="159760" grpId="0" animBg="1"/>
      <p:bldP spid="159761" grpId="0" animBg="1"/>
      <p:bldP spid="159764" grpId="0"/>
      <p:bldP spid="15976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Contoh Pembentukan Diagram Hasse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447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Poset</a:t>
            </a:r>
            <a:r>
              <a:rPr lang="en-US" b="1" dirty="0" smtClean="0"/>
              <a:t> ( </a:t>
            </a:r>
            <a:r>
              <a:rPr lang="en-US" b="1" i="1" dirty="0" smtClean="0"/>
              <a:t>P</a:t>
            </a:r>
            <a:r>
              <a:rPr lang="en-US" b="1" dirty="0" smtClean="0"/>
              <a:t>(</a:t>
            </a:r>
            <a:r>
              <a:rPr lang="en-US" b="1" i="1" dirty="0" smtClean="0"/>
              <a:t>S</a:t>
            </a:r>
            <a:r>
              <a:rPr lang="en-US" b="1" dirty="0" smtClean="0"/>
              <a:t>), ⊆ )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i="1" dirty="0" smtClean="0"/>
              <a:t>S </a:t>
            </a:r>
            <a:r>
              <a:rPr lang="en-US" b="1" dirty="0"/>
              <a:t>= {</a:t>
            </a:r>
            <a:r>
              <a:rPr lang="en-US" b="1" i="1" dirty="0"/>
              <a:t>a, b, c</a:t>
            </a:r>
            <a:r>
              <a:rPr lang="en-US" b="1" dirty="0"/>
              <a:t>},</a:t>
            </a:r>
          </a:p>
          <a:p>
            <a:r>
              <a:rPr lang="en-US" b="1" i="1" dirty="0"/>
              <a:t>P</a:t>
            </a:r>
            <a:r>
              <a:rPr lang="en-US" b="1" dirty="0"/>
              <a:t>(</a:t>
            </a:r>
            <a:r>
              <a:rPr lang="en-US" b="1" i="1" dirty="0"/>
              <a:t>S</a:t>
            </a:r>
            <a:r>
              <a:rPr lang="en-US" b="1" dirty="0"/>
              <a:t>) = { </a:t>
            </a:r>
            <a:r>
              <a:rPr lang="en-US" b="1" dirty="0">
                <a:sym typeface="Symbol" pitchFamily="16" charset="2"/>
              </a:rPr>
              <a:t>, {</a:t>
            </a:r>
            <a:r>
              <a:rPr lang="en-US" b="1" i="1" dirty="0">
                <a:sym typeface="Symbol" pitchFamily="16" charset="2"/>
              </a:rPr>
              <a:t>a</a:t>
            </a:r>
            <a:r>
              <a:rPr lang="en-US" b="1" dirty="0">
                <a:sym typeface="Symbol" pitchFamily="16" charset="2"/>
              </a:rPr>
              <a:t>}, {</a:t>
            </a:r>
            <a:r>
              <a:rPr lang="en-US" b="1" i="1" dirty="0">
                <a:sym typeface="Symbol" pitchFamily="16" charset="2"/>
              </a:rPr>
              <a:t>b</a:t>
            </a:r>
            <a:r>
              <a:rPr lang="en-US" b="1" dirty="0">
                <a:sym typeface="Symbol" pitchFamily="16" charset="2"/>
              </a:rPr>
              <a:t>}, {</a:t>
            </a:r>
            <a:r>
              <a:rPr lang="en-US" b="1" i="1" dirty="0">
                <a:sym typeface="Symbol" pitchFamily="16" charset="2"/>
              </a:rPr>
              <a:t>c</a:t>
            </a:r>
            <a:r>
              <a:rPr lang="en-US" b="1" dirty="0">
                <a:sym typeface="Symbol" pitchFamily="16" charset="2"/>
              </a:rPr>
              <a:t>}, {</a:t>
            </a:r>
            <a:r>
              <a:rPr lang="en-US" b="1" i="1" dirty="0" err="1">
                <a:sym typeface="Symbol" pitchFamily="16" charset="2"/>
              </a:rPr>
              <a:t>a,b</a:t>
            </a:r>
            <a:r>
              <a:rPr lang="en-US" b="1" dirty="0">
                <a:sym typeface="Symbol" pitchFamily="16" charset="2"/>
              </a:rPr>
              <a:t>}, {</a:t>
            </a:r>
            <a:r>
              <a:rPr lang="en-US" b="1" i="1" dirty="0" err="1">
                <a:sym typeface="Symbol" pitchFamily="16" charset="2"/>
              </a:rPr>
              <a:t>a,c</a:t>
            </a:r>
            <a:r>
              <a:rPr lang="en-US" b="1" dirty="0">
                <a:sym typeface="Symbol" pitchFamily="16" charset="2"/>
              </a:rPr>
              <a:t>}, {</a:t>
            </a:r>
            <a:r>
              <a:rPr lang="en-US" b="1" i="1" dirty="0" err="1">
                <a:sym typeface="Symbol" pitchFamily="16" charset="2"/>
              </a:rPr>
              <a:t>b</a:t>
            </a:r>
            <a:r>
              <a:rPr lang="en-US" b="1" dirty="0" err="1">
                <a:sym typeface="Symbol" pitchFamily="16" charset="2"/>
              </a:rPr>
              <a:t>,</a:t>
            </a:r>
            <a:r>
              <a:rPr lang="en-US" b="1" i="1" dirty="0" err="1">
                <a:sym typeface="Symbol" pitchFamily="16" charset="2"/>
              </a:rPr>
              <a:t>c</a:t>
            </a:r>
            <a:r>
              <a:rPr lang="en-US" b="1" dirty="0">
                <a:sym typeface="Symbol" pitchFamily="16" charset="2"/>
              </a:rPr>
              <a:t>},</a:t>
            </a:r>
            <a:r>
              <a:rPr lang="en-US" b="1" i="1" dirty="0">
                <a:sym typeface="Symbol" pitchFamily="16" charset="2"/>
              </a:rPr>
              <a:t>S</a:t>
            </a:r>
            <a:r>
              <a:rPr lang="en-US" b="1" dirty="0">
                <a:sym typeface="Symbol" pitchFamily="16" charset="2"/>
              </a:rPr>
              <a:t> }</a:t>
            </a:r>
            <a:r>
              <a:rPr lang="en-US" b="1" dirty="0"/>
              <a:t> </a:t>
            </a:r>
          </a:p>
          <a:p>
            <a:r>
              <a:rPr lang="en-US" b="1" dirty="0" err="1"/>
              <a:t>Tahap</a:t>
            </a:r>
            <a:r>
              <a:rPr lang="en-US" b="1" dirty="0"/>
              <a:t> 1: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539750" y="4364038"/>
            <a:ext cx="1655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6" charset="0"/>
              </a:rPr>
              <a:t>Level ke-2</a:t>
            </a:r>
          </a:p>
        </p:txBody>
      </p:sp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539750" y="5084763"/>
            <a:ext cx="1655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6" charset="0"/>
              </a:rPr>
              <a:t>Level ke-1</a:t>
            </a:r>
          </a:p>
        </p:txBody>
      </p:sp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2411413" y="4292600"/>
            <a:ext cx="63373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imes New Roman" pitchFamily="16" charset="0"/>
                <a:sym typeface="Symbol" pitchFamily="16" charset="2"/>
              </a:rPr>
              <a:t>{</a:t>
            </a:r>
            <a:r>
              <a:rPr lang="en-US" sz="2400" b="1" i="1">
                <a:latin typeface="Times New Roman" pitchFamily="16" charset="0"/>
                <a:sym typeface="Symbol" pitchFamily="16" charset="2"/>
              </a:rPr>
              <a:t>a</a:t>
            </a:r>
            <a:r>
              <a:rPr lang="en-US" sz="2400" b="1">
                <a:latin typeface="Times New Roman" pitchFamily="16" charset="0"/>
                <a:sym typeface="Symbol" pitchFamily="16" charset="2"/>
              </a:rPr>
              <a:t>}      {</a:t>
            </a:r>
            <a:r>
              <a:rPr lang="en-US" sz="2400" b="1" i="1">
                <a:latin typeface="Times New Roman" pitchFamily="16" charset="0"/>
                <a:sym typeface="Symbol" pitchFamily="16" charset="2"/>
              </a:rPr>
              <a:t>b</a:t>
            </a:r>
            <a:r>
              <a:rPr lang="en-US" sz="2400" b="1">
                <a:latin typeface="Times New Roman" pitchFamily="16" charset="0"/>
                <a:sym typeface="Symbol" pitchFamily="16" charset="2"/>
              </a:rPr>
              <a:t>}      {</a:t>
            </a:r>
            <a:r>
              <a:rPr lang="en-US" sz="2400" b="1" i="1">
                <a:latin typeface="Times New Roman" pitchFamily="16" charset="0"/>
                <a:sym typeface="Symbol" pitchFamily="16" charset="2"/>
              </a:rPr>
              <a:t>c</a:t>
            </a:r>
            <a:r>
              <a:rPr lang="en-US" sz="2400" b="1">
                <a:latin typeface="Times New Roman" pitchFamily="16" charset="0"/>
                <a:sym typeface="Symbol" pitchFamily="16" charset="2"/>
              </a:rPr>
              <a:t>}      {</a:t>
            </a:r>
            <a:r>
              <a:rPr lang="en-US" sz="2400" b="1" i="1">
                <a:latin typeface="Times New Roman" pitchFamily="16" charset="0"/>
                <a:sym typeface="Symbol" pitchFamily="16" charset="2"/>
              </a:rPr>
              <a:t>a, b</a:t>
            </a:r>
            <a:r>
              <a:rPr lang="en-US" sz="2400" b="1">
                <a:latin typeface="Times New Roman" pitchFamily="16" charset="0"/>
                <a:sym typeface="Symbol" pitchFamily="16" charset="2"/>
              </a:rPr>
              <a:t>}      {</a:t>
            </a:r>
            <a:r>
              <a:rPr lang="en-US" sz="2400" b="1" i="1">
                <a:latin typeface="Times New Roman" pitchFamily="16" charset="0"/>
                <a:sym typeface="Symbol" pitchFamily="16" charset="2"/>
              </a:rPr>
              <a:t>a, c</a:t>
            </a:r>
            <a:r>
              <a:rPr lang="en-US" sz="2400" b="1">
                <a:latin typeface="Times New Roman" pitchFamily="16" charset="0"/>
                <a:sym typeface="Symbol" pitchFamily="16" charset="2"/>
              </a:rPr>
              <a:t>}      {</a:t>
            </a:r>
            <a:r>
              <a:rPr lang="en-US" sz="2400" b="1" i="1">
                <a:latin typeface="Times New Roman" pitchFamily="16" charset="0"/>
                <a:sym typeface="Symbol" pitchFamily="16" charset="2"/>
              </a:rPr>
              <a:t>b, c</a:t>
            </a:r>
            <a:r>
              <a:rPr lang="en-US" sz="2400" b="1">
                <a:latin typeface="Times New Roman" pitchFamily="16" charset="0"/>
                <a:sym typeface="Symbol" pitchFamily="16" charset="2"/>
              </a:rPr>
              <a:t>}     </a:t>
            </a:r>
            <a:r>
              <a:rPr lang="en-US" sz="2400" b="1" i="1">
                <a:latin typeface="Times New Roman" pitchFamily="16" charset="0"/>
                <a:sym typeface="Symbol" pitchFamily="16" charset="2"/>
              </a:rPr>
              <a:t>S</a:t>
            </a:r>
          </a:p>
        </p:txBody>
      </p:sp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2555875" y="5130800"/>
            <a:ext cx="5688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Times New Roman" pitchFamily="16" charset="0"/>
                <a:sym typeface="Symbol" pitchFamily="16" charset="2"/>
              </a:rPr>
              <a:t></a:t>
            </a:r>
          </a:p>
        </p:txBody>
      </p:sp>
      <p:sp>
        <p:nvSpPr>
          <p:cNvPr id="146441" name="Line 9"/>
          <p:cNvSpPr>
            <a:spLocks noChangeShapeType="1"/>
          </p:cNvSpPr>
          <p:nvPr/>
        </p:nvSpPr>
        <p:spPr bwMode="auto">
          <a:xfrm flipH="1" flipV="1">
            <a:off x="2771775" y="4724400"/>
            <a:ext cx="2592388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>
            <a:spAutoFit/>
          </a:bodyPr>
          <a:lstStyle/>
          <a:p>
            <a:endParaRPr lang="id-ID"/>
          </a:p>
        </p:txBody>
      </p:sp>
      <p:sp>
        <p:nvSpPr>
          <p:cNvPr id="146442" name="Line 10"/>
          <p:cNvSpPr>
            <a:spLocks noChangeShapeType="1"/>
          </p:cNvSpPr>
          <p:nvPr/>
        </p:nvSpPr>
        <p:spPr bwMode="auto">
          <a:xfrm flipH="1" flipV="1">
            <a:off x="3635375" y="4724400"/>
            <a:ext cx="1728788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>
            <a:spAutoFit/>
          </a:bodyPr>
          <a:lstStyle/>
          <a:p>
            <a:endParaRPr lang="id-ID"/>
          </a:p>
        </p:txBody>
      </p:sp>
      <p:sp>
        <p:nvSpPr>
          <p:cNvPr id="146443" name="Line 11"/>
          <p:cNvSpPr>
            <a:spLocks noChangeShapeType="1"/>
          </p:cNvSpPr>
          <p:nvPr/>
        </p:nvSpPr>
        <p:spPr bwMode="auto">
          <a:xfrm flipH="1" flipV="1">
            <a:off x="4427538" y="4724400"/>
            <a:ext cx="936625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>
            <a:spAutoFit/>
          </a:bodyPr>
          <a:lstStyle/>
          <a:p>
            <a:endParaRPr lang="id-ID"/>
          </a:p>
        </p:txBody>
      </p:sp>
      <p:sp>
        <p:nvSpPr>
          <p:cNvPr id="146445" name="Line 13"/>
          <p:cNvSpPr>
            <a:spLocks noChangeShapeType="1"/>
          </p:cNvSpPr>
          <p:nvPr/>
        </p:nvSpPr>
        <p:spPr bwMode="auto">
          <a:xfrm flipV="1">
            <a:off x="5364163" y="4724400"/>
            <a:ext cx="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>
            <a:spAutoFit/>
          </a:bodyPr>
          <a:lstStyle/>
          <a:p>
            <a:endParaRPr lang="id-ID"/>
          </a:p>
        </p:txBody>
      </p:sp>
      <p:sp>
        <p:nvSpPr>
          <p:cNvPr id="146446" name="Line 14"/>
          <p:cNvSpPr>
            <a:spLocks noChangeShapeType="1"/>
          </p:cNvSpPr>
          <p:nvPr/>
        </p:nvSpPr>
        <p:spPr bwMode="auto">
          <a:xfrm flipV="1">
            <a:off x="5364163" y="4724400"/>
            <a:ext cx="107950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>
            <a:spAutoFit/>
          </a:bodyPr>
          <a:lstStyle/>
          <a:p>
            <a:endParaRPr lang="id-ID"/>
          </a:p>
        </p:txBody>
      </p:sp>
      <p:sp>
        <p:nvSpPr>
          <p:cNvPr id="146447" name="Line 15"/>
          <p:cNvSpPr>
            <a:spLocks noChangeShapeType="1"/>
          </p:cNvSpPr>
          <p:nvPr/>
        </p:nvSpPr>
        <p:spPr bwMode="auto">
          <a:xfrm flipV="1">
            <a:off x="5364163" y="4724400"/>
            <a:ext cx="2303462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>
            <a:spAutoFit/>
          </a:bodyPr>
          <a:lstStyle/>
          <a:p>
            <a:endParaRPr lang="id-ID"/>
          </a:p>
        </p:txBody>
      </p:sp>
      <p:sp>
        <p:nvSpPr>
          <p:cNvPr id="146449" name="Line 17"/>
          <p:cNvSpPr>
            <a:spLocks noChangeShapeType="1"/>
          </p:cNvSpPr>
          <p:nvPr/>
        </p:nvSpPr>
        <p:spPr bwMode="auto">
          <a:xfrm flipV="1">
            <a:off x="5364163" y="4724400"/>
            <a:ext cx="3024187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4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4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4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4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/>
      <p:bldP spid="146436" grpId="0"/>
      <p:bldP spid="146437" grpId="0"/>
      <p:bldP spid="146438" grpId="0"/>
      <p:bldP spid="146439" grpId="0"/>
      <p:bldP spid="146441" grpId="0" animBg="1"/>
      <p:bldP spid="146442" grpId="0" animBg="1"/>
      <p:bldP spid="146443" grpId="0" animBg="1"/>
      <p:bldP spid="146445" grpId="0" animBg="1"/>
      <p:bldP spid="146446" grpId="0" animBg="1"/>
      <p:bldP spid="146447" grpId="0" animBg="1"/>
      <p:bldP spid="14644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Contoh Pembentukan Diagram Hasse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447800"/>
          </a:xfrm>
        </p:spPr>
        <p:txBody>
          <a:bodyPr/>
          <a:lstStyle/>
          <a:p>
            <a:r>
              <a:rPr lang="en-US" b="1"/>
              <a:t>Poset &lt; </a:t>
            </a:r>
            <a:r>
              <a:rPr lang="en-US" b="1" i="1"/>
              <a:t>P</a:t>
            </a:r>
            <a:r>
              <a:rPr lang="en-US" b="1"/>
              <a:t>(</a:t>
            </a:r>
            <a:r>
              <a:rPr lang="en-US" b="1" i="1"/>
              <a:t>S</a:t>
            </a:r>
            <a:r>
              <a:rPr lang="en-US" b="1"/>
              <a:t>), ⊆ &gt; dengan </a:t>
            </a:r>
            <a:r>
              <a:rPr lang="en-US" b="1" i="1"/>
              <a:t>S </a:t>
            </a:r>
            <a:r>
              <a:rPr lang="en-US" b="1"/>
              <a:t>= {</a:t>
            </a:r>
            <a:r>
              <a:rPr lang="en-US" b="1" i="1"/>
              <a:t>a, b, c</a:t>
            </a:r>
            <a:r>
              <a:rPr lang="en-US" b="1"/>
              <a:t>},</a:t>
            </a:r>
          </a:p>
          <a:p>
            <a:r>
              <a:rPr lang="en-US" b="1"/>
              <a:t>Tahap 2:</a:t>
            </a:r>
          </a:p>
          <a:p>
            <a:endParaRPr lang="en-US" b="1"/>
          </a:p>
          <a:p>
            <a:endParaRPr lang="en-US"/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539750" y="4364038"/>
            <a:ext cx="1655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6" charset="0"/>
              </a:rPr>
              <a:t>Level ke-2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539750" y="5084763"/>
            <a:ext cx="1655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6" charset="0"/>
              </a:rPr>
              <a:t>Level ke-1</a:t>
            </a: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2987675" y="4221163"/>
            <a:ext cx="4968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imes New Roman" pitchFamily="16" charset="0"/>
                <a:sym typeface="Symbol" pitchFamily="16" charset="2"/>
              </a:rPr>
              <a:t>{</a:t>
            </a:r>
            <a:r>
              <a:rPr lang="en-US" sz="2400" b="1" i="1">
                <a:latin typeface="Times New Roman" pitchFamily="16" charset="0"/>
                <a:sym typeface="Symbol" pitchFamily="16" charset="2"/>
              </a:rPr>
              <a:t>a</a:t>
            </a:r>
            <a:r>
              <a:rPr lang="en-US" sz="2400" b="1">
                <a:latin typeface="Times New Roman" pitchFamily="16" charset="0"/>
                <a:sym typeface="Symbol" pitchFamily="16" charset="2"/>
              </a:rPr>
              <a:t>}      {</a:t>
            </a:r>
            <a:r>
              <a:rPr lang="en-US" sz="2400" b="1" i="1">
                <a:latin typeface="Times New Roman" pitchFamily="16" charset="0"/>
                <a:sym typeface="Symbol" pitchFamily="16" charset="2"/>
              </a:rPr>
              <a:t>b</a:t>
            </a:r>
            <a:r>
              <a:rPr lang="en-US" sz="2400" b="1">
                <a:latin typeface="Times New Roman" pitchFamily="16" charset="0"/>
                <a:sym typeface="Symbol" pitchFamily="16" charset="2"/>
              </a:rPr>
              <a:t>}      {</a:t>
            </a:r>
            <a:r>
              <a:rPr lang="en-US" sz="2400" b="1" i="1">
                <a:latin typeface="Times New Roman" pitchFamily="16" charset="0"/>
                <a:sym typeface="Symbol" pitchFamily="16" charset="2"/>
              </a:rPr>
              <a:t>c</a:t>
            </a:r>
            <a:r>
              <a:rPr lang="en-US" sz="2400" b="1">
                <a:latin typeface="Times New Roman" pitchFamily="16" charset="0"/>
                <a:sym typeface="Symbol" pitchFamily="16" charset="2"/>
              </a:rPr>
              <a:t>}   {  </a:t>
            </a:r>
            <a:r>
              <a:rPr lang="en-US" sz="2400" b="1" i="1">
                <a:latin typeface="Times New Roman" pitchFamily="16" charset="0"/>
                <a:sym typeface="Symbol" pitchFamily="16" charset="2"/>
              </a:rPr>
              <a:t>b,c</a:t>
            </a:r>
            <a:r>
              <a:rPr lang="en-US" sz="2400" b="1">
                <a:latin typeface="Times New Roman" pitchFamily="16" charset="0"/>
                <a:sym typeface="Symbol" pitchFamily="16" charset="2"/>
              </a:rPr>
              <a:t>}     </a:t>
            </a:r>
            <a:endParaRPr lang="en-US" sz="2400" b="1" i="1">
              <a:latin typeface="Times New Roman" pitchFamily="16" charset="0"/>
              <a:sym typeface="Symbol" pitchFamily="16" charset="2"/>
            </a:endParaRPr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3492500" y="5130800"/>
            <a:ext cx="30956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Times New Roman" pitchFamily="16" charset="0"/>
                <a:sym typeface="Symbol" pitchFamily="16" charset="2"/>
              </a:rPr>
              <a:t></a:t>
            </a:r>
          </a:p>
        </p:txBody>
      </p:sp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539750" y="3473450"/>
            <a:ext cx="1655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6" charset="0"/>
              </a:rPr>
              <a:t>Level ke-3</a:t>
            </a:r>
          </a:p>
        </p:txBody>
      </p:sp>
      <p:sp>
        <p:nvSpPr>
          <p:cNvPr id="147472" name="Text Box 16"/>
          <p:cNvSpPr txBox="1">
            <a:spLocks noChangeArrowheads="1"/>
          </p:cNvSpPr>
          <p:nvPr/>
        </p:nvSpPr>
        <p:spPr bwMode="auto">
          <a:xfrm>
            <a:off x="2627313" y="3403600"/>
            <a:ext cx="44656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imes New Roman" pitchFamily="16" charset="0"/>
                <a:sym typeface="Symbol" pitchFamily="16" charset="2"/>
              </a:rPr>
              <a:t>{</a:t>
            </a:r>
            <a:r>
              <a:rPr lang="en-US" sz="2400" b="1" i="1">
                <a:latin typeface="Times New Roman" pitchFamily="16" charset="0"/>
                <a:sym typeface="Symbol" pitchFamily="16" charset="2"/>
              </a:rPr>
              <a:t>a, b</a:t>
            </a:r>
            <a:r>
              <a:rPr lang="en-US" sz="2400" b="1">
                <a:latin typeface="Times New Roman" pitchFamily="16" charset="0"/>
                <a:sym typeface="Symbol" pitchFamily="16" charset="2"/>
              </a:rPr>
              <a:t>}      {</a:t>
            </a:r>
            <a:r>
              <a:rPr lang="en-US" sz="2400" b="1" i="1">
                <a:latin typeface="Times New Roman" pitchFamily="16" charset="0"/>
                <a:sym typeface="Symbol" pitchFamily="16" charset="2"/>
              </a:rPr>
              <a:t>a, c</a:t>
            </a:r>
            <a:r>
              <a:rPr lang="en-US" sz="2400" b="1">
                <a:latin typeface="Times New Roman" pitchFamily="16" charset="0"/>
                <a:sym typeface="Symbol" pitchFamily="16" charset="2"/>
              </a:rPr>
              <a:t>}      </a:t>
            </a:r>
            <a:r>
              <a:rPr lang="en-US" sz="2400" b="1" i="1">
                <a:latin typeface="Times New Roman" pitchFamily="16" charset="0"/>
                <a:sym typeface="Symbol" pitchFamily="16" charset="2"/>
              </a:rPr>
              <a:t>S</a:t>
            </a:r>
          </a:p>
        </p:txBody>
      </p:sp>
      <p:sp>
        <p:nvSpPr>
          <p:cNvPr id="147473" name="Line 17"/>
          <p:cNvSpPr>
            <a:spLocks noChangeShapeType="1"/>
          </p:cNvSpPr>
          <p:nvPr/>
        </p:nvSpPr>
        <p:spPr bwMode="auto">
          <a:xfrm flipH="1" flipV="1">
            <a:off x="3589338" y="4492625"/>
            <a:ext cx="1439862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47474" name="Line 18"/>
          <p:cNvSpPr>
            <a:spLocks noChangeShapeType="1"/>
          </p:cNvSpPr>
          <p:nvPr/>
        </p:nvSpPr>
        <p:spPr bwMode="auto">
          <a:xfrm flipH="1" flipV="1">
            <a:off x="4397375" y="4508500"/>
            <a:ext cx="64770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47475" name="Line 19"/>
          <p:cNvSpPr>
            <a:spLocks noChangeShapeType="1"/>
          </p:cNvSpPr>
          <p:nvPr/>
        </p:nvSpPr>
        <p:spPr bwMode="auto">
          <a:xfrm flipV="1">
            <a:off x="5045075" y="4437063"/>
            <a:ext cx="21590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47476" name="Line 20"/>
          <p:cNvSpPr>
            <a:spLocks noChangeShapeType="1"/>
          </p:cNvSpPr>
          <p:nvPr/>
        </p:nvSpPr>
        <p:spPr bwMode="auto">
          <a:xfrm flipV="1">
            <a:off x="5045075" y="4508500"/>
            <a:ext cx="129540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47477" name="Line 21"/>
          <p:cNvSpPr>
            <a:spLocks noChangeShapeType="1"/>
          </p:cNvSpPr>
          <p:nvPr/>
        </p:nvSpPr>
        <p:spPr bwMode="auto">
          <a:xfrm flipV="1">
            <a:off x="3589338" y="3644900"/>
            <a:ext cx="15875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47478" name="Line 22"/>
          <p:cNvSpPr>
            <a:spLocks noChangeShapeType="1"/>
          </p:cNvSpPr>
          <p:nvPr/>
        </p:nvSpPr>
        <p:spPr bwMode="auto">
          <a:xfrm flipV="1">
            <a:off x="3589338" y="3644900"/>
            <a:ext cx="1095375" cy="8239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47479" name="Line 23"/>
          <p:cNvSpPr>
            <a:spLocks noChangeShapeType="1"/>
          </p:cNvSpPr>
          <p:nvPr/>
        </p:nvSpPr>
        <p:spPr bwMode="auto">
          <a:xfrm flipV="1">
            <a:off x="3573463" y="3644900"/>
            <a:ext cx="1831975" cy="8397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4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4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4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4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4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  <p:bldP spid="147460" grpId="0"/>
      <p:bldP spid="147461" grpId="0"/>
      <p:bldP spid="147462" grpId="0"/>
      <p:bldP spid="147463" grpId="0"/>
      <p:bldP spid="147471" grpId="0"/>
      <p:bldP spid="147472" grpId="0"/>
      <p:bldP spid="147473" grpId="0" animBg="1"/>
      <p:bldP spid="147474" grpId="0" animBg="1"/>
      <p:bldP spid="147475" grpId="0" animBg="1"/>
      <p:bldP spid="147476" grpId="0" animBg="1"/>
      <p:bldP spid="147477" grpId="0" animBg="1"/>
      <p:bldP spid="147478" grpId="0" animBg="1"/>
      <p:bldP spid="14747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Contoh Pembentukan Diagram Hasse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447800"/>
          </a:xfrm>
        </p:spPr>
        <p:txBody>
          <a:bodyPr/>
          <a:lstStyle/>
          <a:p>
            <a:r>
              <a:rPr lang="en-US" b="1"/>
              <a:t>Poset &lt; </a:t>
            </a:r>
            <a:r>
              <a:rPr lang="en-US" b="1" i="1"/>
              <a:t>P</a:t>
            </a:r>
            <a:r>
              <a:rPr lang="en-US" b="1"/>
              <a:t>(</a:t>
            </a:r>
            <a:r>
              <a:rPr lang="en-US" b="1" i="1"/>
              <a:t>S</a:t>
            </a:r>
            <a:r>
              <a:rPr lang="en-US" b="1"/>
              <a:t>), ⊆ &gt; dengan </a:t>
            </a:r>
            <a:r>
              <a:rPr lang="en-US" b="1" i="1"/>
              <a:t>S </a:t>
            </a:r>
            <a:r>
              <a:rPr lang="en-US" b="1"/>
              <a:t>= {</a:t>
            </a:r>
            <a:r>
              <a:rPr lang="en-US" b="1" i="1"/>
              <a:t>a, b, c</a:t>
            </a:r>
            <a:r>
              <a:rPr lang="en-US" b="1"/>
              <a:t>},</a:t>
            </a:r>
          </a:p>
          <a:p>
            <a:r>
              <a:rPr lang="en-US" b="1"/>
              <a:t>Tahap 3:</a:t>
            </a:r>
          </a:p>
          <a:p>
            <a:endParaRPr lang="en-US" b="1"/>
          </a:p>
          <a:p>
            <a:endParaRPr lang="en-US"/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539750" y="4364038"/>
            <a:ext cx="1655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6" charset="0"/>
              </a:rPr>
              <a:t>Level ke-2</a:t>
            </a:r>
          </a:p>
        </p:txBody>
      </p:sp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539750" y="5084763"/>
            <a:ext cx="1655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6" charset="0"/>
              </a:rPr>
              <a:t>Level ke-1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2987675" y="4221163"/>
            <a:ext cx="4968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imes New Roman" pitchFamily="16" charset="0"/>
                <a:sym typeface="Symbol" pitchFamily="16" charset="2"/>
              </a:rPr>
              <a:t>{</a:t>
            </a:r>
            <a:r>
              <a:rPr lang="en-US" sz="2400" b="1" i="1">
                <a:latin typeface="Times New Roman" pitchFamily="16" charset="0"/>
                <a:sym typeface="Symbol" pitchFamily="16" charset="2"/>
              </a:rPr>
              <a:t>a</a:t>
            </a:r>
            <a:r>
              <a:rPr lang="en-US" sz="2400" b="1">
                <a:latin typeface="Times New Roman" pitchFamily="16" charset="0"/>
                <a:sym typeface="Symbol" pitchFamily="16" charset="2"/>
              </a:rPr>
              <a:t>}      {</a:t>
            </a:r>
            <a:r>
              <a:rPr lang="en-US" sz="2400" b="1" i="1">
                <a:latin typeface="Times New Roman" pitchFamily="16" charset="0"/>
                <a:sym typeface="Symbol" pitchFamily="16" charset="2"/>
              </a:rPr>
              <a:t>b</a:t>
            </a:r>
            <a:r>
              <a:rPr lang="en-US" sz="2400" b="1">
                <a:latin typeface="Times New Roman" pitchFamily="16" charset="0"/>
                <a:sym typeface="Symbol" pitchFamily="16" charset="2"/>
              </a:rPr>
              <a:t>}      {</a:t>
            </a:r>
            <a:r>
              <a:rPr lang="en-US" sz="2400" b="1" i="1">
                <a:latin typeface="Times New Roman" pitchFamily="16" charset="0"/>
                <a:sym typeface="Symbol" pitchFamily="16" charset="2"/>
              </a:rPr>
              <a:t>c</a:t>
            </a:r>
            <a:r>
              <a:rPr lang="en-US" sz="2400" b="1">
                <a:latin typeface="Times New Roman" pitchFamily="16" charset="0"/>
                <a:sym typeface="Symbol" pitchFamily="16" charset="2"/>
              </a:rPr>
              <a:t>} </a:t>
            </a:r>
            <a:endParaRPr lang="en-US" sz="2400" b="1" i="1">
              <a:latin typeface="Times New Roman" pitchFamily="16" charset="0"/>
              <a:sym typeface="Symbol" pitchFamily="16" charset="2"/>
            </a:endParaRPr>
          </a:p>
        </p:txBody>
      </p:sp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3492500" y="5130800"/>
            <a:ext cx="15113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Times New Roman" pitchFamily="16" charset="0"/>
                <a:sym typeface="Symbol" pitchFamily="16" charset="2"/>
              </a:rPr>
              <a:t></a:t>
            </a:r>
          </a:p>
        </p:txBody>
      </p:sp>
      <p:sp>
        <p:nvSpPr>
          <p:cNvPr id="152584" name="Text Box 8"/>
          <p:cNvSpPr txBox="1">
            <a:spLocks noChangeArrowheads="1"/>
          </p:cNvSpPr>
          <p:nvPr/>
        </p:nvSpPr>
        <p:spPr bwMode="auto">
          <a:xfrm>
            <a:off x="539750" y="3473450"/>
            <a:ext cx="1655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6" charset="0"/>
              </a:rPr>
              <a:t>Level ke-3</a:t>
            </a:r>
          </a:p>
        </p:txBody>
      </p:sp>
      <p:sp>
        <p:nvSpPr>
          <p:cNvPr id="152585" name="Text Box 9"/>
          <p:cNvSpPr txBox="1">
            <a:spLocks noChangeArrowheads="1"/>
          </p:cNvSpPr>
          <p:nvPr/>
        </p:nvSpPr>
        <p:spPr bwMode="auto">
          <a:xfrm>
            <a:off x="2627313" y="3403600"/>
            <a:ext cx="44656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imes New Roman" pitchFamily="16" charset="0"/>
                <a:sym typeface="Symbol" pitchFamily="16" charset="2"/>
              </a:rPr>
              <a:t>{</a:t>
            </a:r>
            <a:r>
              <a:rPr lang="en-US" sz="2400" b="1" i="1">
                <a:latin typeface="Times New Roman" pitchFamily="16" charset="0"/>
                <a:sym typeface="Symbol" pitchFamily="16" charset="2"/>
              </a:rPr>
              <a:t>a, b</a:t>
            </a:r>
            <a:r>
              <a:rPr lang="en-US" sz="2400" b="1">
                <a:latin typeface="Times New Roman" pitchFamily="16" charset="0"/>
                <a:sym typeface="Symbol" pitchFamily="16" charset="2"/>
              </a:rPr>
              <a:t>}      {</a:t>
            </a:r>
            <a:r>
              <a:rPr lang="en-US" sz="2400" b="1" i="1">
                <a:latin typeface="Times New Roman" pitchFamily="16" charset="0"/>
                <a:sym typeface="Symbol" pitchFamily="16" charset="2"/>
              </a:rPr>
              <a:t>a, c</a:t>
            </a:r>
            <a:r>
              <a:rPr lang="en-US" sz="2400" b="1">
                <a:latin typeface="Times New Roman" pitchFamily="16" charset="0"/>
                <a:sym typeface="Symbol" pitchFamily="16" charset="2"/>
              </a:rPr>
              <a:t>}       </a:t>
            </a:r>
            <a:r>
              <a:rPr lang="en-US" sz="2400" b="1" i="1">
                <a:latin typeface="Times New Roman" pitchFamily="16" charset="0"/>
                <a:sym typeface="Symbol" pitchFamily="16" charset="2"/>
              </a:rPr>
              <a:t>S    </a:t>
            </a:r>
            <a:r>
              <a:rPr lang="en-US" sz="2400" b="1">
                <a:latin typeface="Times New Roman" pitchFamily="16" charset="0"/>
                <a:sym typeface="Symbol" pitchFamily="16" charset="2"/>
              </a:rPr>
              <a:t>{</a:t>
            </a:r>
            <a:r>
              <a:rPr lang="en-US" sz="2400" b="1" i="1">
                <a:latin typeface="Times New Roman" pitchFamily="16" charset="0"/>
                <a:sym typeface="Symbol" pitchFamily="16" charset="2"/>
              </a:rPr>
              <a:t>b,c</a:t>
            </a:r>
            <a:r>
              <a:rPr lang="en-US" sz="2400" b="1">
                <a:latin typeface="Times New Roman" pitchFamily="16" charset="0"/>
                <a:sym typeface="Symbol" pitchFamily="16" charset="2"/>
              </a:rPr>
              <a:t>}</a:t>
            </a:r>
          </a:p>
        </p:txBody>
      </p:sp>
      <p:sp>
        <p:nvSpPr>
          <p:cNvPr id="152586" name="Line 10"/>
          <p:cNvSpPr>
            <a:spLocks noChangeShapeType="1"/>
          </p:cNvSpPr>
          <p:nvPr/>
        </p:nvSpPr>
        <p:spPr bwMode="auto">
          <a:xfrm flipH="1" flipV="1">
            <a:off x="3589338" y="4492625"/>
            <a:ext cx="838200" cy="881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2587" name="Line 11"/>
          <p:cNvSpPr>
            <a:spLocks noChangeShapeType="1"/>
          </p:cNvSpPr>
          <p:nvPr/>
        </p:nvSpPr>
        <p:spPr bwMode="auto">
          <a:xfrm flipH="1" flipV="1">
            <a:off x="4397375" y="4508500"/>
            <a:ext cx="30163" cy="865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2588" name="Line 12"/>
          <p:cNvSpPr>
            <a:spLocks noChangeShapeType="1"/>
          </p:cNvSpPr>
          <p:nvPr/>
        </p:nvSpPr>
        <p:spPr bwMode="auto">
          <a:xfrm flipV="1">
            <a:off x="4427538" y="4437063"/>
            <a:ext cx="833437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2590" name="Line 14"/>
          <p:cNvSpPr>
            <a:spLocks noChangeShapeType="1"/>
          </p:cNvSpPr>
          <p:nvPr/>
        </p:nvSpPr>
        <p:spPr bwMode="auto">
          <a:xfrm flipV="1">
            <a:off x="3589338" y="3644900"/>
            <a:ext cx="15875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2591" name="Line 15"/>
          <p:cNvSpPr>
            <a:spLocks noChangeShapeType="1"/>
          </p:cNvSpPr>
          <p:nvPr/>
        </p:nvSpPr>
        <p:spPr bwMode="auto">
          <a:xfrm flipV="1">
            <a:off x="3589338" y="3644900"/>
            <a:ext cx="1095375" cy="8239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2592" name="Line 16"/>
          <p:cNvSpPr>
            <a:spLocks noChangeShapeType="1"/>
          </p:cNvSpPr>
          <p:nvPr/>
        </p:nvSpPr>
        <p:spPr bwMode="auto">
          <a:xfrm flipV="1">
            <a:off x="3573463" y="3644900"/>
            <a:ext cx="1831975" cy="8397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2593" name="Line 17"/>
          <p:cNvSpPr>
            <a:spLocks noChangeShapeType="1"/>
          </p:cNvSpPr>
          <p:nvPr/>
        </p:nvSpPr>
        <p:spPr bwMode="auto">
          <a:xfrm flipH="1" flipV="1">
            <a:off x="3603625" y="3621088"/>
            <a:ext cx="752475" cy="887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2594" name="Line 18"/>
          <p:cNvSpPr>
            <a:spLocks noChangeShapeType="1"/>
          </p:cNvSpPr>
          <p:nvPr/>
        </p:nvSpPr>
        <p:spPr bwMode="auto">
          <a:xfrm flipV="1">
            <a:off x="4356100" y="3644900"/>
            <a:ext cx="107950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>
            <a:spAutoFit/>
          </a:bodyPr>
          <a:lstStyle/>
          <a:p>
            <a:endParaRPr lang="id-ID"/>
          </a:p>
        </p:txBody>
      </p:sp>
      <p:sp>
        <p:nvSpPr>
          <p:cNvPr id="152595" name="Line 19"/>
          <p:cNvSpPr>
            <a:spLocks noChangeShapeType="1"/>
          </p:cNvSpPr>
          <p:nvPr/>
        </p:nvSpPr>
        <p:spPr bwMode="auto">
          <a:xfrm flipV="1">
            <a:off x="4395788" y="3644900"/>
            <a:ext cx="187325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5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5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5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5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5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5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5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5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15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  <p:bldP spid="152580" grpId="0"/>
      <p:bldP spid="152581" grpId="0"/>
      <p:bldP spid="152582" grpId="0"/>
      <p:bldP spid="152583" grpId="0"/>
      <p:bldP spid="152584" grpId="0"/>
      <p:bldP spid="152585" grpId="0"/>
      <p:bldP spid="152586" grpId="0" animBg="1"/>
      <p:bldP spid="152587" grpId="0" animBg="1"/>
      <p:bldP spid="152588" grpId="0" animBg="1"/>
      <p:bldP spid="152590" grpId="0" animBg="1"/>
      <p:bldP spid="152591" grpId="0" animBg="1"/>
      <p:bldP spid="152592" grpId="0" animBg="1"/>
      <p:bldP spid="152593" grpId="0" animBg="1"/>
      <p:bldP spid="152594" grpId="0" animBg="1"/>
      <p:bldP spid="15259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 smtClean="0"/>
              <a:t>Pembelajaran</a:t>
            </a:r>
            <a:endParaRPr lang="en-US" dirty="0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sz="3000"/>
              <a:t>Apabila diberikan suatu relasi, mahasiswa mampu merepresentasikan relasi tersebut dengan matriks dan mahasiswa juga mampu melakukan operasi Boolean pada matriks yang merepresentasikan relasi. </a:t>
            </a:r>
          </a:p>
          <a:p>
            <a:pPr marL="533400" indent="-533400"/>
            <a:r>
              <a:rPr lang="en-US" sz="3000"/>
              <a:t>Apabila diberikan matriks representasikan suatu relasi, mahasiswa dapat menjelaskan kelas/sifat dari relasi tersebut dengan tepat dan lengkap. </a:t>
            </a:r>
          </a:p>
          <a:p>
            <a:pPr marL="533400" indent="-533400"/>
            <a:endParaRPr lang="en-US"/>
          </a:p>
          <a:p>
            <a:pPr marL="533400" indent="-533400" algn="just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Contoh Pembentukan Diagram Hasse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447800"/>
          </a:xfrm>
        </p:spPr>
        <p:txBody>
          <a:bodyPr/>
          <a:lstStyle/>
          <a:p>
            <a:r>
              <a:rPr lang="en-US" b="1"/>
              <a:t>Poset &lt; </a:t>
            </a:r>
            <a:r>
              <a:rPr lang="en-US" b="1" i="1"/>
              <a:t>P</a:t>
            </a:r>
            <a:r>
              <a:rPr lang="en-US" b="1"/>
              <a:t>(</a:t>
            </a:r>
            <a:r>
              <a:rPr lang="en-US" b="1" i="1"/>
              <a:t>S</a:t>
            </a:r>
            <a:r>
              <a:rPr lang="en-US" b="1"/>
              <a:t>), ⊆ &gt; dengan </a:t>
            </a:r>
            <a:r>
              <a:rPr lang="en-US" b="1" i="1"/>
              <a:t>S </a:t>
            </a:r>
            <a:r>
              <a:rPr lang="en-US" b="1"/>
              <a:t>= {</a:t>
            </a:r>
            <a:r>
              <a:rPr lang="en-US" b="1" i="1"/>
              <a:t>a, b, c</a:t>
            </a:r>
            <a:r>
              <a:rPr lang="en-US" b="1"/>
              <a:t>},</a:t>
            </a:r>
          </a:p>
          <a:p>
            <a:r>
              <a:rPr lang="en-US" b="1"/>
              <a:t>Tahap 4:</a:t>
            </a:r>
          </a:p>
          <a:p>
            <a:endParaRPr lang="en-US" b="1"/>
          </a:p>
          <a:p>
            <a:endParaRPr lang="en-US"/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539750" y="4364038"/>
            <a:ext cx="1655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6" charset="0"/>
              </a:rPr>
              <a:t>Level ke-2</a:t>
            </a: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539750" y="5084763"/>
            <a:ext cx="1655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6" charset="0"/>
              </a:rPr>
              <a:t>Level ke-1</a:t>
            </a:r>
          </a:p>
        </p:txBody>
      </p:sp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2987675" y="4221163"/>
            <a:ext cx="4968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imes New Roman" pitchFamily="16" charset="0"/>
                <a:sym typeface="Symbol" pitchFamily="16" charset="2"/>
              </a:rPr>
              <a:t>{</a:t>
            </a:r>
            <a:r>
              <a:rPr lang="en-US" sz="2400" b="1" i="1">
                <a:latin typeface="Times New Roman" pitchFamily="16" charset="0"/>
                <a:sym typeface="Symbol" pitchFamily="16" charset="2"/>
              </a:rPr>
              <a:t>a</a:t>
            </a:r>
            <a:r>
              <a:rPr lang="en-US" sz="2400" b="1">
                <a:latin typeface="Times New Roman" pitchFamily="16" charset="0"/>
                <a:sym typeface="Symbol" pitchFamily="16" charset="2"/>
              </a:rPr>
              <a:t>}      {</a:t>
            </a:r>
            <a:r>
              <a:rPr lang="en-US" sz="2400" b="1" i="1">
                <a:latin typeface="Times New Roman" pitchFamily="16" charset="0"/>
                <a:sym typeface="Symbol" pitchFamily="16" charset="2"/>
              </a:rPr>
              <a:t>b</a:t>
            </a:r>
            <a:r>
              <a:rPr lang="en-US" sz="2400" b="1">
                <a:latin typeface="Times New Roman" pitchFamily="16" charset="0"/>
                <a:sym typeface="Symbol" pitchFamily="16" charset="2"/>
              </a:rPr>
              <a:t>}      {</a:t>
            </a:r>
            <a:r>
              <a:rPr lang="en-US" sz="2400" b="1" i="1">
                <a:latin typeface="Times New Roman" pitchFamily="16" charset="0"/>
                <a:sym typeface="Symbol" pitchFamily="16" charset="2"/>
              </a:rPr>
              <a:t>c</a:t>
            </a:r>
            <a:r>
              <a:rPr lang="en-US" sz="2400" b="1">
                <a:latin typeface="Times New Roman" pitchFamily="16" charset="0"/>
                <a:sym typeface="Symbol" pitchFamily="16" charset="2"/>
              </a:rPr>
              <a:t>} </a:t>
            </a:r>
            <a:endParaRPr lang="en-US" sz="2400" b="1" i="1">
              <a:latin typeface="Times New Roman" pitchFamily="16" charset="0"/>
              <a:sym typeface="Symbol" pitchFamily="16" charset="2"/>
            </a:endParaRPr>
          </a:p>
        </p:txBody>
      </p:sp>
      <p:sp>
        <p:nvSpPr>
          <p:cNvPr id="153607" name="Text Box 7"/>
          <p:cNvSpPr txBox="1">
            <a:spLocks noChangeArrowheads="1"/>
          </p:cNvSpPr>
          <p:nvPr/>
        </p:nvSpPr>
        <p:spPr bwMode="auto">
          <a:xfrm>
            <a:off x="3492500" y="5130800"/>
            <a:ext cx="15113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Times New Roman" pitchFamily="16" charset="0"/>
                <a:sym typeface="Symbol" pitchFamily="16" charset="2"/>
              </a:rPr>
              <a:t></a:t>
            </a:r>
          </a:p>
        </p:txBody>
      </p:sp>
      <p:sp>
        <p:nvSpPr>
          <p:cNvPr id="153608" name="Text Box 8"/>
          <p:cNvSpPr txBox="1">
            <a:spLocks noChangeArrowheads="1"/>
          </p:cNvSpPr>
          <p:nvPr/>
        </p:nvSpPr>
        <p:spPr bwMode="auto">
          <a:xfrm>
            <a:off x="539750" y="3473450"/>
            <a:ext cx="1655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6" charset="0"/>
              </a:rPr>
              <a:t>Level ke-3</a:t>
            </a:r>
          </a:p>
        </p:txBody>
      </p:sp>
      <p:sp>
        <p:nvSpPr>
          <p:cNvPr id="153609" name="Text Box 9"/>
          <p:cNvSpPr txBox="1">
            <a:spLocks noChangeArrowheads="1"/>
          </p:cNvSpPr>
          <p:nvPr/>
        </p:nvSpPr>
        <p:spPr bwMode="auto">
          <a:xfrm>
            <a:off x="2627313" y="3403600"/>
            <a:ext cx="44656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imes New Roman" pitchFamily="16" charset="0"/>
                <a:sym typeface="Symbol" pitchFamily="16" charset="2"/>
              </a:rPr>
              <a:t>{</a:t>
            </a:r>
            <a:r>
              <a:rPr lang="en-US" sz="2400" b="1" i="1">
                <a:latin typeface="Times New Roman" pitchFamily="16" charset="0"/>
                <a:sym typeface="Symbol" pitchFamily="16" charset="2"/>
              </a:rPr>
              <a:t>a, b</a:t>
            </a:r>
            <a:r>
              <a:rPr lang="en-US" sz="2400" b="1">
                <a:latin typeface="Times New Roman" pitchFamily="16" charset="0"/>
                <a:sym typeface="Symbol" pitchFamily="16" charset="2"/>
              </a:rPr>
              <a:t>}      {</a:t>
            </a:r>
            <a:r>
              <a:rPr lang="en-US" sz="2400" b="1" i="1">
                <a:latin typeface="Times New Roman" pitchFamily="16" charset="0"/>
                <a:sym typeface="Symbol" pitchFamily="16" charset="2"/>
              </a:rPr>
              <a:t>a, c</a:t>
            </a:r>
            <a:r>
              <a:rPr lang="en-US" sz="2400" b="1">
                <a:latin typeface="Times New Roman" pitchFamily="16" charset="0"/>
                <a:sym typeface="Symbol" pitchFamily="16" charset="2"/>
              </a:rPr>
              <a:t>}       </a:t>
            </a:r>
            <a:r>
              <a:rPr lang="en-US" sz="2400" b="1" i="1">
                <a:latin typeface="Times New Roman" pitchFamily="16" charset="0"/>
                <a:sym typeface="Symbol" pitchFamily="16" charset="2"/>
              </a:rPr>
              <a:t>S    </a:t>
            </a:r>
            <a:r>
              <a:rPr lang="en-US" sz="2400" b="1">
                <a:latin typeface="Times New Roman" pitchFamily="16" charset="0"/>
                <a:sym typeface="Symbol" pitchFamily="16" charset="2"/>
              </a:rPr>
              <a:t>{</a:t>
            </a:r>
            <a:r>
              <a:rPr lang="en-US" sz="2400" b="1" i="1">
                <a:latin typeface="Times New Roman" pitchFamily="16" charset="0"/>
                <a:sym typeface="Symbol" pitchFamily="16" charset="2"/>
              </a:rPr>
              <a:t>b,c</a:t>
            </a:r>
            <a:r>
              <a:rPr lang="en-US" sz="2400" b="1">
                <a:latin typeface="Times New Roman" pitchFamily="16" charset="0"/>
                <a:sym typeface="Symbol" pitchFamily="16" charset="2"/>
              </a:rPr>
              <a:t>}</a:t>
            </a:r>
          </a:p>
        </p:txBody>
      </p:sp>
      <p:sp>
        <p:nvSpPr>
          <p:cNvPr id="153610" name="Line 10"/>
          <p:cNvSpPr>
            <a:spLocks noChangeShapeType="1"/>
          </p:cNvSpPr>
          <p:nvPr/>
        </p:nvSpPr>
        <p:spPr bwMode="auto">
          <a:xfrm flipH="1" flipV="1">
            <a:off x="3589338" y="4492625"/>
            <a:ext cx="838200" cy="881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3611" name="Line 11"/>
          <p:cNvSpPr>
            <a:spLocks noChangeShapeType="1"/>
          </p:cNvSpPr>
          <p:nvPr/>
        </p:nvSpPr>
        <p:spPr bwMode="auto">
          <a:xfrm flipH="1" flipV="1">
            <a:off x="4397375" y="4508500"/>
            <a:ext cx="30163" cy="865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3612" name="Line 12"/>
          <p:cNvSpPr>
            <a:spLocks noChangeShapeType="1"/>
          </p:cNvSpPr>
          <p:nvPr/>
        </p:nvSpPr>
        <p:spPr bwMode="auto">
          <a:xfrm flipV="1">
            <a:off x="4427538" y="4437063"/>
            <a:ext cx="833437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3613" name="Line 13"/>
          <p:cNvSpPr>
            <a:spLocks noChangeShapeType="1"/>
          </p:cNvSpPr>
          <p:nvPr/>
        </p:nvSpPr>
        <p:spPr bwMode="auto">
          <a:xfrm flipV="1">
            <a:off x="3589338" y="3644900"/>
            <a:ext cx="15875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3614" name="Line 14"/>
          <p:cNvSpPr>
            <a:spLocks noChangeShapeType="1"/>
          </p:cNvSpPr>
          <p:nvPr/>
        </p:nvSpPr>
        <p:spPr bwMode="auto">
          <a:xfrm flipV="1">
            <a:off x="3589338" y="3644900"/>
            <a:ext cx="1095375" cy="8239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3615" name="Line 15"/>
          <p:cNvSpPr>
            <a:spLocks noChangeShapeType="1"/>
          </p:cNvSpPr>
          <p:nvPr/>
        </p:nvSpPr>
        <p:spPr bwMode="auto">
          <a:xfrm flipV="1">
            <a:off x="3573463" y="3644900"/>
            <a:ext cx="1831975" cy="8397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3616" name="Line 16"/>
          <p:cNvSpPr>
            <a:spLocks noChangeShapeType="1"/>
          </p:cNvSpPr>
          <p:nvPr/>
        </p:nvSpPr>
        <p:spPr bwMode="auto">
          <a:xfrm flipH="1" flipV="1">
            <a:off x="3603625" y="3621088"/>
            <a:ext cx="752475" cy="887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3617" name="Line 17"/>
          <p:cNvSpPr>
            <a:spLocks noChangeShapeType="1"/>
          </p:cNvSpPr>
          <p:nvPr/>
        </p:nvSpPr>
        <p:spPr bwMode="auto">
          <a:xfrm flipV="1">
            <a:off x="4356100" y="3644900"/>
            <a:ext cx="107950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>
            <a:spAutoFit/>
          </a:bodyPr>
          <a:lstStyle/>
          <a:p>
            <a:endParaRPr lang="id-ID"/>
          </a:p>
        </p:txBody>
      </p:sp>
      <p:sp>
        <p:nvSpPr>
          <p:cNvPr id="153618" name="Line 18"/>
          <p:cNvSpPr>
            <a:spLocks noChangeShapeType="1"/>
          </p:cNvSpPr>
          <p:nvPr/>
        </p:nvSpPr>
        <p:spPr bwMode="auto">
          <a:xfrm flipV="1">
            <a:off x="4395788" y="3644900"/>
            <a:ext cx="187325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>
            <a:spAutoFit/>
          </a:bodyPr>
          <a:lstStyle/>
          <a:p>
            <a:endParaRPr lang="id-ID"/>
          </a:p>
        </p:txBody>
      </p:sp>
      <p:sp>
        <p:nvSpPr>
          <p:cNvPr id="153620" name="Line 20"/>
          <p:cNvSpPr>
            <a:spLocks noChangeShapeType="1"/>
          </p:cNvSpPr>
          <p:nvPr/>
        </p:nvSpPr>
        <p:spPr bwMode="auto">
          <a:xfrm flipH="1" flipV="1">
            <a:off x="4700588" y="3644900"/>
            <a:ext cx="576262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>
            <a:spAutoFit/>
          </a:bodyPr>
          <a:lstStyle/>
          <a:p>
            <a:endParaRPr lang="id-ID"/>
          </a:p>
        </p:txBody>
      </p:sp>
      <p:sp>
        <p:nvSpPr>
          <p:cNvPr id="153621" name="Line 21"/>
          <p:cNvSpPr>
            <a:spLocks noChangeShapeType="1"/>
          </p:cNvSpPr>
          <p:nvPr/>
        </p:nvSpPr>
        <p:spPr bwMode="auto">
          <a:xfrm flipV="1">
            <a:off x="5292725" y="3644900"/>
            <a:ext cx="142875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>
            <a:spAutoFit/>
          </a:bodyPr>
          <a:lstStyle/>
          <a:p>
            <a:endParaRPr lang="id-ID"/>
          </a:p>
        </p:txBody>
      </p:sp>
      <p:sp>
        <p:nvSpPr>
          <p:cNvPr id="153622" name="Line 22"/>
          <p:cNvSpPr>
            <a:spLocks noChangeShapeType="1"/>
          </p:cNvSpPr>
          <p:nvPr/>
        </p:nvSpPr>
        <p:spPr bwMode="auto">
          <a:xfrm flipV="1">
            <a:off x="5292725" y="3644900"/>
            <a:ext cx="1008063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5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5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5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5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5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5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5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5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15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15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15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15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/>
      <p:bldP spid="153604" grpId="0"/>
      <p:bldP spid="153605" grpId="0"/>
      <p:bldP spid="153606" grpId="0"/>
      <p:bldP spid="153607" grpId="0"/>
      <p:bldP spid="153608" grpId="0"/>
      <p:bldP spid="153609" grpId="0"/>
      <p:bldP spid="153610" grpId="0" animBg="1"/>
      <p:bldP spid="153611" grpId="0" animBg="1"/>
      <p:bldP spid="153612" grpId="0" animBg="1"/>
      <p:bldP spid="153613" grpId="0" animBg="1"/>
      <p:bldP spid="153614" grpId="0" animBg="1"/>
      <p:bldP spid="153615" grpId="0" animBg="1"/>
      <p:bldP spid="153616" grpId="0" animBg="1"/>
      <p:bldP spid="153617" grpId="0" animBg="1"/>
      <p:bldP spid="153618" grpId="0" animBg="1"/>
      <p:bldP spid="153620" grpId="0" animBg="1"/>
      <p:bldP spid="153621" grpId="0" animBg="1"/>
      <p:bldP spid="1536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Contoh Pembentukan Diagram Hasse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052513"/>
          </a:xfrm>
        </p:spPr>
        <p:txBody>
          <a:bodyPr>
            <a:normAutofit fontScale="92500" lnSpcReduction="10000"/>
          </a:bodyPr>
          <a:lstStyle/>
          <a:p>
            <a:r>
              <a:rPr lang="en-US" b="1"/>
              <a:t>Poset &lt; </a:t>
            </a:r>
            <a:r>
              <a:rPr lang="en-US" b="1" i="1"/>
              <a:t>P</a:t>
            </a:r>
            <a:r>
              <a:rPr lang="en-US" b="1"/>
              <a:t>(</a:t>
            </a:r>
            <a:r>
              <a:rPr lang="en-US" b="1" i="1"/>
              <a:t>S</a:t>
            </a:r>
            <a:r>
              <a:rPr lang="en-US" b="1"/>
              <a:t>), ⊆ &gt; dengan </a:t>
            </a:r>
            <a:r>
              <a:rPr lang="en-US" b="1" i="1"/>
              <a:t>S </a:t>
            </a:r>
            <a:r>
              <a:rPr lang="en-US" b="1"/>
              <a:t>= {</a:t>
            </a:r>
            <a:r>
              <a:rPr lang="en-US" b="1" i="1"/>
              <a:t>a, b, c</a:t>
            </a:r>
            <a:r>
              <a:rPr lang="en-US" b="1"/>
              <a:t>},</a:t>
            </a:r>
          </a:p>
          <a:p>
            <a:r>
              <a:rPr lang="en-US" b="1"/>
              <a:t>Tahap terakhir:</a:t>
            </a:r>
          </a:p>
          <a:p>
            <a:endParaRPr lang="en-US" b="1"/>
          </a:p>
          <a:p>
            <a:endParaRPr lang="en-US"/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539750" y="4364038"/>
            <a:ext cx="1655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6" charset="0"/>
              </a:rPr>
              <a:t>Level ke-2</a:t>
            </a: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539750" y="5084763"/>
            <a:ext cx="1655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6" charset="0"/>
              </a:rPr>
              <a:t>Level ke-1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2987675" y="4221163"/>
            <a:ext cx="4968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imes New Roman" pitchFamily="16" charset="0"/>
                <a:sym typeface="Symbol" pitchFamily="16" charset="2"/>
              </a:rPr>
              <a:t>{</a:t>
            </a:r>
            <a:r>
              <a:rPr lang="en-US" sz="2400" b="1" i="1">
                <a:latin typeface="Times New Roman" pitchFamily="16" charset="0"/>
                <a:sym typeface="Symbol" pitchFamily="16" charset="2"/>
              </a:rPr>
              <a:t>a</a:t>
            </a:r>
            <a:r>
              <a:rPr lang="en-US" sz="2400" b="1">
                <a:latin typeface="Times New Roman" pitchFamily="16" charset="0"/>
                <a:sym typeface="Symbol" pitchFamily="16" charset="2"/>
              </a:rPr>
              <a:t>}      {</a:t>
            </a:r>
            <a:r>
              <a:rPr lang="en-US" sz="2400" b="1" i="1">
                <a:latin typeface="Times New Roman" pitchFamily="16" charset="0"/>
                <a:sym typeface="Symbol" pitchFamily="16" charset="2"/>
              </a:rPr>
              <a:t>b</a:t>
            </a:r>
            <a:r>
              <a:rPr lang="en-US" sz="2400" b="1">
                <a:latin typeface="Times New Roman" pitchFamily="16" charset="0"/>
                <a:sym typeface="Symbol" pitchFamily="16" charset="2"/>
              </a:rPr>
              <a:t>}      {</a:t>
            </a:r>
            <a:r>
              <a:rPr lang="en-US" sz="2400" b="1" i="1">
                <a:latin typeface="Times New Roman" pitchFamily="16" charset="0"/>
                <a:sym typeface="Symbol" pitchFamily="16" charset="2"/>
              </a:rPr>
              <a:t>c</a:t>
            </a:r>
            <a:r>
              <a:rPr lang="en-US" sz="2400" b="1">
                <a:latin typeface="Times New Roman" pitchFamily="16" charset="0"/>
                <a:sym typeface="Symbol" pitchFamily="16" charset="2"/>
              </a:rPr>
              <a:t>} </a:t>
            </a:r>
            <a:endParaRPr lang="en-US" sz="2400" b="1" i="1">
              <a:latin typeface="Times New Roman" pitchFamily="16" charset="0"/>
              <a:sym typeface="Symbol" pitchFamily="16" charset="2"/>
            </a:endParaRP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3492500" y="5130800"/>
            <a:ext cx="15113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Times New Roman" pitchFamily="16" charset="0"/>
                <a:sym typeface="Symbol" pitchFamily="16" charset="2"/>
              </a:rPr>
              <a:t></a:t>
            </a:r>
          </a:p>
        </p:txBody>
      </p:sp>
      <p:sp>
        <p:nvSpPr>
          <p:cNvPr id="154632" name="Text Box 8"/>
          <p:cNvSpPr txBox="1">
            <a:spLocks noChangeArrowheads="1"/>
          </p:cNvSpPr>
          <p:nvPr/>
        </p:nvSpPr>
        <p:spPr bwMode="auto">
          <a:xfrm>
            <a:off x="539750" y="3473450"/>
            <a:ext cx="1655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6" charset="0"/>
              </a:rPr>
              <a:t>Level ke-3</a:t>
            </a:r>
          </a:p>
        </p:txBody>
      </p:sp>
      <p:sp>
        <p:nvSpPr>
          <p:cNvPr id="154633" name="Text Box 9"/>
          <p:cNvSpPr txBox="1">
            <a:spLocks noChangeArrowheads="1"/>
          </p:cNvSpPr>
          <p:nvPr/>
        </p:nvSpPr>
        <p:spPr bwMode="auto">
          <a:xfrm>
            <a:off x="2627313" y="3403600"/>
            <a:ext cx="44656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imes New Roman" pitchFamily="16" charset="0"/>
                <a:sym typeface="Symbol" pitchFamily="16" charset="2"/>
              </a:rPr>
              <a:t>  {</a:t>
            </a:r>
            <a:r>
              <a:rPr lang="en-US" sz="2400" b="1" i="1">
                <a:latin typeface="Times New Roman" pitchFamily="16" charset="0"/>
                <a:sym typeface="Symbol" pitchFamily="16" charset="2"/>
              </a:rPr>
              <a:t>a, b</a:t>
            </a:r>
            <a:r>
              <a:rPr lang="en-US" sz="2400" b="1">
                <a:latin typeface="Times New Roman" pitchFamily="16" charset="0"/>
                <a:sym typeface="Symbol" pitchFamily="16" charset="2"/>
              </a:rPr>
              <a:t>}  {</a:t>
            </a:r>
            <a:r>
              <a:rPr lang="en-US" sz="2400" b="1" i="1">
                <a:latin typeface="Times New Roman" pitchFamily="16" charset="0"/>
                <a:sym typeface="Symbol" pitchFamily="16" charset="2"/>
              </a:rPr>
              <a:t>a, c</a:t>
            </a:r>
            <a:r>
              <a:rPr lang="en-US" sz="2400" b="1">
                <a:latin typeface="Times New Roman" pitchFamily="16" charset="0"/>
                <a:sym typeface="Symbol" pitchFamily="16" charset="2"/>
              </a:rPr>
              <a:t>}  {</a:t>
            </a:r>
            <a:r>
              <a:rPr lang="en-US" sz="2400" b="1" i="1">
                <a:latin typeface="Times New Roman" pitchFamily="16" charset="0"/>
                <a:sym typeface="Symbol" pitchFamily="16" charset="2"/>
              </a:rPr>
              <a:t>b,c</a:t>
            </a:r>
            <a:r>
              <a:rPr lang="en-US" sz="2400" b="1">
                <a:latin typeface="Times New Roman" pitchFamily="16" charset="0"/>
                <a:sym typeface="Symbol" pitchFamily="16" charset="2"/>
              </a:rPr>
              <a:t>}</a:t>
            </a:r>
          </a:p>
        </p:txBody>
      </p:sp>
      <p:sp>
        <p:nvSpPr>
          <p:cNvPr id="154634" name="Line 10"/>
          <p:cNvSpPr>
            <a:spLocks noChangeShapeType="1"/>
          </p:cNvSpPr>
          <p:nvPr/>
        </p:nvSpPr>
        <p:spPr bwMode="auto">
          <a:xfrm flipH="1" flipV="1">
            <a:off x="3589338" y="4492625"/>
            <a:ext cx="838200" cy="881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4635" name="Line 11"/>
          <p:cNvSpPr>
            <a:spLocks noChangeShapeType="1"/>
          </p:cNvSpPr>
          <p:nvPr/>
        </p:nvSpPr>
        <p:spPr bwMode="auto">
          <a:xfrm flipH="1" flipV="1">
            <a:off x="4427538" y="4508500"/>
            <a:ext cx="0" cy="865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4636" name="Line 12"/>
          <p:cNvSpPr>
            <a:spLocks noChangeShapeType="1"/>
          </p:cNvSpPr>
          <p:nvPr/>
        </p:nvSpPr>
        <p:spPr bwMode="auto">
          <a:xfrm flipV="1">
            <a:off x="4427538" y="4508500"/>
            <a:ext cx="865187" cy="865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4637" name="Line 13"/>
          <p:cNvSpPr>
            <a:spLocks noChangeShapeType="1"/>
          </p:cNvSpPr>
          <p:nvPr/>
        </p:nvSpPr>
        <p:spPr bwMode="auto">
          <a:xfrm flipH="1" flipV="1">
            <a:off x="3563938" y="3716338"/>
            <a:ext cx="2540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4638" name="Line 14"/>
          <p:cNvSpPr>
            <a:spLocks noChangeShapeType="1"/>
          </p:cNvSpPr>
          <p:nvPr/>
        </p:nvSpPr>
        <p:spPr bwMode="auto">
          <a:xfrm flipV="1">
            <a:off x="3589338" y="3716338"/>
            <a:ext cx="838200" cy="752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4640" name="Line 16"/>
          <p:cNvSpPr>
            <a:spLocks noChangeShapeType="1"/>
          </p:cNvSpPr>
          <p:nvPr/>
        </p:nvSpPr>
        <p:spPr bwMode="auto">
          <a:xfrm flipH="1" flipV="1">
            <a:off x="3563938" y="3716338"/>
            <a:ext cx="86360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4642" name="Line 18"/>
          <p:cNvSpPr>
            <a:spLocks noChangeShapeType="1"/>
          </p:cNvSpPr>
          <p:nvPr/>
        </p:nvSpPr>
        <p:spPr bwMode="auto">
          <a:xfrm flipV="1">
            <a:off x="4395788" y="3716338"/>
            <a:ext cx="896937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4643" name="Line 19"/>
          <p:cNvSpPr>
            <a:spLocks noChangeShapeType="1"/>
          </p:cNvSpPr>
          <p:nvPr/>
        </p:nvSpPr>
        <p:spPr bwMode="auto">
          <a:xfrm flipH="1" flipV="1">
            <a:off x="4427538" y="3716338"/>
            <a:ext cx="865187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4645" name="Line 21"/>
          <p:cNvSpPr>
            <a:spLocks noChangeShapeType="1"/>
          </p:cNvSpPr>
          <p:nvPr/>
        </p:nvSpPr>
        <p:spPr bwMode="auto">
          <a:xfrm flipV="1">
            <a:off x="5292725" y="3716338"/>
            <a:ext cx="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4646" name="Text Box 22"/>
          <p:cNvSpPr txBox="1">
            <a:spLocks noChangeArrowheads="1"/>
          </p:cNvSpPr>
          <p:nvPr/>
        </p:nvSpPr>
        <p:spPr bwMode="auto">
          <a:xfrm>
            <a:off x="539750" y="2671763"/>
            <a:ext cx="1655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6" charset="0"/>
              </a:rPr>
              <a:t>Level ke-4</a:t>
            </a:r>
          </a:p>
        </p:txBody>
      </p:sp>
      <p:sp>
        <p:nvSpPr>
          <p:cNvPr id="154647" name="Text Box 23"/>
          <p:cNvSpPr txBox="1">
            <a:spLocks noChangeArrowheads="1"/>
          </p:cNvSpPr>
          <p:nvPr/>
        </p:nvSpPr>
        <p:spPr bwMode="auto">
          <a:xfrm>
            <a:off x="3492500" y="2565400"/>
            <a:ext cx="15113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Times New Roman" pitchFamily="16" charset="0"/>
                <a:sym typeface="Symbol" pitchFamily="16" charset="2"/>
              </a:rPr>
              <a:t>S</a:t>
            </a:r>
          </a:p>
        </p:txBody>
      </p:sp>
      <p:sp>
        <p:nvSpPr>
          <p:cNvPr id="154648" name="Line 24"/>
          <p:cNvSpPr>
            <a:spLocks noChangeShapeType="1"/>
          </p:cNvSpPr>
          <p:nvPr/>
        </p:nvSpPr>
        <p:spPr bwMode="auto">
          <a:xfrm flipV="1">
            <a:off x="3563938" y="2781300"/>
            <a:ext cx="863600" cy="935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4649" name="Line 25"/>
          <p:cNvSpPr>
            <a:spLocks noChangeShapeType="1"/>
          </p:cNvSpPr>
          <p:nvPr/>
        </p:nvSpPr>
        <p:spPr bwMode="auto">
          <a:xfrm flipH="1" flipV="1">
            <a:off x="4427538" y="2781300"/>
            <a:ext cx="0" cy="935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  <p:sp>
        <p:nvSpPr>
          <p:cNvPr id="154650" name="Line 26"/>
          <p:cNvSpPr>
            <a:spLocks noChangeShapeType="1"/>
          </p:cNvSpPr>
          <p:nvPr/>
        </p:nvSpPr>
        <p:spPr bwMode="auto">
          <a:xfrm flipH="1" flipV="1">
            <a:off x="4427538" y="2781300"/>
            <a:ext cx="865187" cy="935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5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5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5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5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15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5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5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54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15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15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15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build="p"/>
      <p:bldP spid="154628" grpId="0"/>
      <p:bldP spid="154629" grpId="0"/>
      <p:bldP spid="154630" grpId="0"/>
      <p:bldP spid="154631" grpId="0"/>
      <p:bldP spid="154632" grpId="0"/>
      <p:bldP spid="154633" grpId="0"/>
      <p:bldP spid="154634" grpId="0" animBg="1"/>
      <p:bldP spid="154635" grpId="0" animBg="1"/>
      <p:bldP spid="154636" grpId="0" animBg="1"/>
      <p:bldP spid="154637" grpId="0" animBg="1"/>
      <p:bldP spid="154638" grpId="0" animBg="1"/>
      <p:bldP spid="154640" grpId="0" animBg="1"/>
      <p:bldP spid="154642" grpId="0" animBg="1"/>
      <p:bldP spid="154643" grpId="0" animBg="1"/>
      <p:bldP spid="154645" grpId="0" animBg="1"/>
      <p:bldP spid="154646" grpId="0"/>
      <p:bldP spid="154647" grpId="0"/>
      <p:bldP spid="154648" grpId="0" animBg="1"/>
      <p:bldP spid="154649" grpId="0" animBg="1"/>
      <p:bldP spid="15465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Diagram Hasse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920750"/>
          </a:xfrm>
        </p:spPr>
        <p:txBody>
          <a:bodyPr>
            <a:normAutofit fontScale="92500"/>
          </a:bodyPr>
          <a:lstStyle/>
          <a:p>
            <a:r>
              <a:rPr lang="en-US"/>
              <a:t>Bentuk diagram Hasse untuk poset ({1,2,3,4}, ≤)</a:t>
            </a:r>
          </a:p>
        </p:txBody>
      </p:sp>
      <p:sp>
        <p:nvSpPr>
          <p:cNvPr id="151556" name="Line 4"/>
          <p:cNvSpPr>
            <a:spLocks noChangeShapeType="1"/>
          </p:cNvSpPr>
          <p:nvPr/>
        </p:nvSpPr>
        <p:spPr bwMode="auto">
          <a:xfrm flipV="1">
            <a:off x="3563938" y="4581525"/>
            <a:ext cx="0" cy="792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>
            <a:spAutoFit/>
          </a:bodyPr>
          <a:lstStyle/>
          <a:p>
            <a:endParaRPr lang="id-ID"/>
          </a:p>
        </p:txBody>
      </p:sp>
      <p:sp>
        <p:nvSpPr>
          <p:cNvPr id="151557" name="Line 5"/>
          <p:cNvSpPr>
            <a:spLocks noChangeShapeType="1"/>
          </p:cNvSpPr>
          <p:nvPr/>
        </p:nvSpPr>
        <p:spPr bwMode="auto">
          <a:xfrm flipV="1">
            <a:off x="3563938" y="3789363"/>
            <a:ext cx="0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>
            <a:spAutoFit/>
          </a:bodyPr>
          <a:lstStyle/>
          <a:p>
            <a:endParaRPr lang="id-ID"/>
          </a:p>
        </p:txBody>
      </p:sp>
      <p:sp>
        <p:nvSpPr>
          <p:cNvPr id="151558" name="Line 6"/>
          <p:cNvSpPr>
            <a:spLocks noChangeShapeType="1"/>
          </p:cNvSpPr>
          <p:nvPr/>
        </p:nvSpPr>
        <p:spPr bwMode="auto">
          <a:xfrm flipV="1">
            <a:off x="3563938" y="2997200"/>
            <a:ext cx="0" cy="792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>
            <a:spAutoFit/>
          </a:bodyPr>
          <a:lstStyle/>
          <a:p>
            <a:endParaRPr lang="id-ID"/>
          </a:p>
        </p:txBody>
      </p:sp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3059113" y="5084763"/>
            <a:ext cx="504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US" sz="2400" b="1">
                <a:latin typeface="Times New Roman" pitchFamily="16" charset="0"/>
              </a:rPr>
              <a:t>1</a:t>
            </a:r>
          </a:p>
        </p:txBody>
      </p:sp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3059113" y="4292600"/>
            <a:ext cx="504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US" sz="2400" b="1">
                <a:latin typeface="Times New Roman" pitchFamily="16" charset="0"/>
              </a:rPr>
              <a:t>2</a:t>
            </a:r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3059113" y="3484563"/>
            <a:ext cx="504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US" sz="2400" b="1">
                <a:latin typeface="Times New Roman" pitchFamily="16" charset="0"/>
              </a:rPr>
              <a:t>3</a:t>
            </a:r>
          </a:p>
        </p:txBody>
      </p:sp>
      <p:sp>
        <p:nvSpPr>
          <p:cNvPr id="151562" name="Text Box 10"/>
          <p:cNvSpPr txBox="1">
            <a:spLocks noChangeArrowheads="1"/>
          </p:cNvSpPr>
          <p:nvPr/>
        </p:nvSpPr>
        <p:spPr bwMode="auto">
          <a:xfrm>
            <a:off x="3059113" y="2708275"/>
            <a:ext cx="504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US" sz="2400" b="1">
                <a:latin typeface="Times New Roman" pitchFamily="16" charset="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 Minimal dan Maksimal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Pada poset (</a:t>
            </a:r>
            <a:r>
              <a:rPr lang="en-US" i="1"/>
              <a:t>S</a:t>
            </a:r>
            <a:r>
              <a:rPr lang="en-US"/>
              <a:t>, =&lt;), </a:t>
            </a:r>
            <a:r>
              <a:rPr lang="en-US" i="1"/>
              <a:t>m </a:t>
            </a:r>
            <a:r>
              <a:rPr lang="en-US">
                <a:sym typeface="Symbol" pitchFamily="16" charset="2"/>
              </a:rPr>
              <a:t> </a:t>
            </a:r>
            <a:r>
              <a:rPr lang="en-US" i="1">
                <a:sym typeface="Symbol" pitchFamily="16" charset="2"/>
              </a:rPr>
              <a:t>S</a:t>
            </a:r>
            <a:r>
              <a:rPr lang="en-US"/>
              <a:t> disebut elemen minimal (</a:t>
            </a:r>
            <a:r>
              <a:rPr lang="en-US" i="1"/>
              <a:t>minimal element</a:t>
            </a:r>
            <a:r>
              <a:rPr lang="en-US"/>
              <a:t>) jika tidak ada elemen lain pada </a:t>
            </a:r>
            <a:r>
              <a:rPr lang="en-US" i="1"/>
              <a:t>S</a:t>
            </a:r>
            <a:r>
              <a:rPr lang="en-US"/>
              <a:t> yang mendahului </a:t>
            </a:r>
            <a:r>
              <a:rPr lang="en-US" i="1"/>
              <a:t>m</a:t>
            </a:r>
            <a:r>
              <a:rPr lang="en-US"/>
              <a:t>.</a:t>
            </a:r>
          </a:p>
          <a:p>
            <a:r>
              <a:rPr lang="en-US"/>
              <a:t>Pada poset (</a:t>
            </a:r>
            <a:r>
              <a:rPr lang="en-US" i="1"/>
              <a:t>S</a:t>
            </a:r>
            <a:r>
              <a:rPr lang="en-US"/>
              <a:t>, =&lt;), </a:t>
            </a:r>
            <a:r>
              <a:rPr lang="en-US" i="1"/>
              <a:t>m</a:t>
            </a:r>
            <a:r>
              <a:rPr lang="en-US"/>
              <a:t> </a:t>
            </a:r>
            <a:r>
              <a:rPr lang="en-US">
                <a:sym typeface="Symbol" pitchFamily="16" charset="2"/>
              </a:rPr>
              <a:t></a:t>
            </a:r>
            <a:r>
              <a:rPr lang="en-US" i="1">
                <a:sym typeface="Symbol" pitchFamily="16" charset="2"/>
              </a:rPr>
              <a:t>S</a:t>
            </a:r>
            <a:r>
              <a:rPr lang="en-US"/>
              <a:t> disebut elemen maksimal (</a:t>
            </a:r>
            <a:r>
              <a:rPr lang="en-US" i="1"/>
              <a:t>maximal element</a:t>
            </a:r>
            <a:r>
              <a:rPr lang="en-US"/>
              <a:t>) jika tidak ada elemen lain pada </a:t>
            </a:r>
            <a:r>
              <a:rPr lang="en-US" i="1"/>
              <a:t>S</a:t>
            </a:r>
            <a:r>
              <a:rPr lang="en-US"/>
              <a:t> yang didahului oleh </a:t>
            </a:r>
            <a:r>
              <a:rPr lang="en-US" i="1"/>
              <a:t>m</a:t>
            </a:r>
            <a:r>
              <a:rPr lang="en-US"/>
              <a:t>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 Minimal dan Maksimal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476375" y="1846263"/>
            <a:ext cx="3168650" cy="3022600"/>
            <a:chOff x="1655" y="1616"/>
            <a:chExt cx="1996" cy="1904"/>
          </a:xfrm>
        </p:grpSpPr>
        <p:sp>
          <p:nvSpPr>
            <p:cNvPr id="161797" name="Text Box 5"/>
            <p:cNvSpPr txBox="1">
              <a:spLocks noChangeArrowheads="1"/>
            </p:cNvSpPr>
            <p:nvPr/>
          </p:nvSpPr>
          <p:spPr bwMode="auto">
            <a:xfrm>
              <a:off x="1882" y="2659"/>
              <a:ext cx="163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b="1">
                  <a:latin typeface="Times New Roman" pitchFamily="16" charset="0"/>
                  <a:sym typeface="Symbol" pitchFamily="16" charset="2"/>
                </a:rPr>
                <a:t>{</a:t>
              </a:r>
              <a:r>
                <a:rPr lang="en-US" sz="2400" b="1" i="1">
                  <a:latin typeface="Times New Roman" pitchFamily="16" charset="0"/>
                  <a:sym typeface="Symbol" pitchFamily="16" charset="2"/>
                </a:rPr>
                <a:t>a</a:t>
              </a:r>
              <a:r>
                <a:rPr lang="en-US" sz="2400" b="1">
                  <a:latin typeface="Times New Roman" pitchFamily="16" charset="0"/>
                  <a:sym typeface="Symbol" pitchFamily="16" charset="2"/>
                </a:rPr>
                <a:t>}      {</a:t>
              </a:r>
              <a:r>
                <a:rPr lang="en-US" sz="2400" b="1" i="1">
                  <a:latin typeface="Times New Roman" pitchFamily="16" charset="0"/>
                  <a:sym typeface="Symbol" pitchFamily="16" charset="2"/>
                </a:rPr>
                <a:t>b</a:t>
              </a:r>
              <a:r>
                <a:rPr lang="en-US" sz="2400" b="1">
                  <a:latin typeface="Times New Roman" pitchFamily="16" charset="0"/>
                  <a:sym typeface="Symbol" pitchFamily="16" charset="2"/>
                </a:rPr>
                <a:t>}      {</a:t>
              </a:r>
              <a:r>
                <a:rPr lang="en-US" sz="2400" b="1" i="1">
                  <a:latin typeface="Times New Roman" pitchFamily="16" charset="0"/>
                  <a:sym typeface="Symbol" pitchFamily="16" charset="2"/>
                </a:rPr>
                <a:t>c</a:t>
              </a:r>
              <a:r>
                <a:rPr lang="en-US" sz="2400" b="1">
                  <a:latin typeface="Times New Roman" pitchFamily="16" charset="0"/>
                  <a:sym typeface="Symbol" pitchFamily="16" charset="2"/>
                </a:rPr>
                <a:t>} </a:t>
              </a:r>
              <a:endParaRPr lang="en-US" sz="2400" b="1" i="1">
                <a:latin typeface="Times New Roman" pitchFamily="16" charset="0"/>
                <a:sym typeface="Symbol" pitchFamily="16" charset="2"/>
              </a:endParaRPr>
            </a:p>
          </p:txBody>
        </p:sp>
        <p:sp>
          <p:nvSpPr>
            <p:cNvPr id="161798" name="Text Box 6"/>
            <p:cNvSpPr txBox="1">
              <a:spLocks noChangeArrowheads="1"/>
            </p:cNvSpPr>
            <p:nvPr/>
          </p:nvSpPr>
          <p:spPr bwMode="auto">
            <a:xfrm>
              <a:off x="2200" y="3232"/>
              <a:ext cx="96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 b="1">
                  <a:latin typeface="Times New Roman" pitchFamily="16" charset="0"/>
                  <a:sym typeface="Symbol" pitchFamily="16" charset="2"/>
                </a:rPr>
                <a:t></a:t>
              </a:r>
            </a:p>
          </p:txBody>
        </p:sp>
        <p:sp>
          <p:nvSpPr>
            <p:cNvPr id="161799" name="Text Box 7"/>
            <p:cNvSpPr txBox="1">
              <a:spLocks noChangeArrowheads="1"/>
            </p:cNvSpPr>
            <p:nvPr/>
          </p:nvSpPr>
          <p:spPr bwMode="auto">
            <a:xfrm>
              <a:off x="1655" y="2144"/>
              <a:ext cx="199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b="1">
                  <a:latin typeface="Times New Roman" pitchFamily="16" charset="0"/>
                  <a:sym typeface="Symbol" pitchFamily="16" charset="2"/>
                </a:rPr>
                <a:t>  {</a:t>
              </a:r>
              <a:r>
                <a:rPr lang="en-US" sz="2400" b="1" i="1">
                  <a:latin typeface="Times New Roman" pitchFamily="16" charset="0"/>
                  <a:sym typeface="Symbol" pitchFamily="16" charset="2"/>
                </a:rPr>
                <a:t>a, b</a:t>
              </a:r>
              <a:r>
                <a:rPr lang="en-US" sz="2400" b="1">
                  <a:latin typeface="Times New Roman" pitchFamily="16" charset="0"/>
                  <a:sym typeface="Symbol" pitchFamily="16" charset="2"/>
                </a:rPr>
                <a:t>}  {</a:t>
              </a:r>
              <a:r>
                <a:rPr lang="en-US" sz="2400" b="1" i="1">
                  <a:latin typeface="Times New Roman" pitchFamily="16" charset="0"/>
                  <a:sym typeface="Symbol" pitchFamily="16" charset="2"/>
                </a:rPr>
                <a:t>a, c</a:t>
              </a:r>
              <a:r>
                <a:rPr lang="en-US" sz="2400" b="1">
                  <a:latin typeface="Times New Roman" pitchFamily="16" charset="0"/>
                  <a:sym typeface="Symbol" pitchFamily="16" charset="2"/>
                </a:rPr>
                <a:t>}  {</a:t>
              </a:r>
              <a:r>
                <a:rPr lang="en-US" sz="2400" b="1" i="1">
                  <a:latin typeface="Times New Roman" pitchFamily="16" charset="0"/>
                  <a:sym typeface="Symbol" pitchFamily="16" charset="2"/>
                </a:rPr>
                <a:t>b,c</a:t>
              </a:r>
              <a:r>
                <a:rPr lang="en-US" sz="2400" b="1">
                  <a:latin typeface="Times New Roman" pitchFamily="16" charset="0"/>
                  <a:sym typeface="Symbol" pitchFamily="16" charset="2"/>
                </a:rPr>
                <a:t>}</a:t>
              </a:r>
            </a:p>
          </p:txBody>
        </p:sp>
        <p:sp>
          <p:nvSpPr>
            <p:cNvPr id="161800" name="Line 8"/>
            <p:cNvSpPr>
              <a:spLocks noChangeShapeType="1"/>
            </p:cNvSpPr>
            <p:nvPr/>
          </p:nvSpPr>
          <p:spPr bwMode="auto">
            <a:xfrm flipH="1" flipV="1">
              <a:off x="2261" y="2830"/>
              <a:ext cx="536" cy="5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161801" name="Line 9"/>
            <p:cNvSpPr>
              <a:spLocks noChangeShapeType="1"/>
            </p:cNvSpPr>
            <p:nvPr/>
          </p:nvSpPr>
          <p:spPr bwMode="auto">
            <a:xfrm flipH="1" flipV="1">
              <a:off x="2789" y="2840"/>
              <a:ext cx="0" cy="5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161802" name="Line 10"/>
            <p:cNvSpPr>
              <a:spLocks noChangeShapeType="1"/>
            </p:cNvSpPr>
            <p:nvPr/>
          </p:nvSpPr>
          <p:spPr bwMode="auto">
            <a:xfrm flipV="1">
              <a:off x="2789" y="2840"/>
              <a:ext cx="553" cy="5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161803" name="Line 11"/>
            <p:cNvSpPr>
              <a:spLocks noChangeShapeType="1"/>
            </p:cNvSpPr>
            <p:nvPr/>
          </p:nvSpPr>
          <p:spPr bwMode="auto">
            <a:xfrm flipH="1" flipV="1">
              <a:off x="2245" y="2341"/>
              <a:ext cx="16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161804" name="Line 12"/>
            <p:cNvSpPr>
              <a:spLocks noChangeShapeType="1"/>
            </p:cNvSpPr>
            <p:nvPr/>
          </p:nvSpPr>
          <p:spPr bwMode="auto">
            <a:xfrm flipV="1">
              <a:off x="2261" y="2341"/>
              <a:ext cx="536" cy="4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161805" name="Line 13"/>
            <p:cNvSpPr>
              <a:spLocks noChangeShapeType="1"/>
            </p:cNvSpPr>
            <p:nvPr/>
          </p:nvSpPr>
          <p:spPr bwMode="auto">
            <a:xfrm flipH="1" flipV="1">
              <a:off x="2245" y="2341"/>
              <a:ext cx="552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161806" name="Line 14"/>
            <p:cNvSpPr>
              <a:spLocks noChangeShapeType="1"/>
            </p:cNvSpPr>
            <p:nvPr/>
          </p:nvSpPr>
          <p:spPr bwMode="auto">
            <a:xfrm flipV="1">
              <a:off x="2769" y="2341"/>
              <a:ext cx="573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161807" name="Line 15"/>
            <p:cNvSpPr>
              <a:spLocks noChangeShapeType="1"/>
            </p:cNvSpPr>
            <p:nvPr/>
          </p:nvSpPr>
          <p:spPr bwMode="auto">
            <a:xfrm flipH="1" flipV="1">
              <a:off x="2789" y="2341"/>
              <a:ext cx="553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161808" name="Line 16"/>
            <p:cNvSpPr>
              <a:spLocks noChangeShapeType="1"/>
            </p:cNvSpPr>
            <p:nvPr/>
          </p:nvSpPr>
          <p:spPr bwMode="auto">
            <a:xfrm flipV="1">
              <a:off x="3334" y="2341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161809" name="Text Box 17"/>
            <p:cNvSpPr txBox="1">
              <a:spLocks noChangeArrowheads="1"/>
            </p:cNvSpPr>
            <p:nvPr/>
          </p:nvSpPr>
          <p:spPr bwMode="auto">
            <a:xfrm>
              <a:off x="2200" y="1616"/>
              <a:ext cx="96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 b="1">
                  <a:latin typeface="Times New Roman" pitchFamily="16" charset="0"/>
                  <a:sym typeface="Symbol" pitchFamily="16" charset="2"/>
                </a:rPr>
                <a:t>S</a:t>
              </a:r>
            </a:p>
          </p:txBody>
        </p:sp>
        <p:sp>
          <p:nvSpPr>
            <p:cNvPr id="161810" name="Line 18"/>
            <p:cNvSpPr>
              <a:spLocks noChangeShapeType="1"/>
            </p:cNvSpPr>
            <p:nvPr/>
          </p:nvSpPr>
          <p:spPr bwMode="auto">
            <a:xfrm flipV="1">
              <a:off x="2245" y="1752"/>
              <a:ext cx="552" cy="5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161811" name="Line 19"/>
            <p:cNvSpPr>
              <a:spLocks noChangeShapeType="1"/>
            </p:cNvSpPr>
            <p:nvPr/>
          </p:nvSpPr>
          <p:spPr bwMode="auto">
            <a:xfrm flipH="1" flipV="1">
              <a:off x="2789" y="1752"/>
              <a:ext cx="0" cy="5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161812" name="Line 20"/>
            <p:cNvSpPr>
              <a:spLocks noChangeShapeType="1"/>
            </p:cNvSpPr>
            <p:nvPr/>
          </p:nvSpPr>
          <p:spPr bwMode="auto">
            <a:xfrm flipH="1" flipV="1">
              <a:off x="2789" y="1752"/>
              <a:ext cx="553" cy="5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>
              <a:spAutoFit/>
            </a:bodyPr>
            <a:lstStyle/>
            <a:p>
              <a:endParaRPr lang="id-ID"/>
            </a:p>
          </p:txBody>
        </p:sp>
      </p:grpSp>
      <p:sp>
        <p:nvSpPr>
          <p:cNvPr id="161814" name="AutoShape 22"/>
          <p:cNvSpPr>
            <a:spLocks noChangeArrowheads="1"/>
          </p:cNvSpPr>
          <p:nvPr/>
        </p:nvSpPr>
        <p:spPr bwMode="auto">
          <a:xfrm>
            <a:off x="4859338" y="4149725"/>
            <a:ext cx="3095625" cy="1584325"/>
          </a:xfrm>
          <a:prstGeom prst="cloudCallout">
            <a:avLst>
              <a:gd name="adj1" fmla="val -97796"/>
              <a:gd name="adj2" fmla="val -1743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i="1">
                <a:latin typeface="Times New Roman" pitchFamily="16" charset="0"/>
              </a:rPr>
              <a:t>Elemen minimal</a:t>
            </a:r>
          </a:p>
        </p:txBody>
      </p:sp>
      <p:sp>
        <p:nvSpPr>
          <p:cNvPr id="161815" name="AutoShape 23"/>
          <p:cNvSpPr>
            <a:spLocks noChangeArrowheads="1"/>
          </p:cNvSpPr>
          <p:nvPr/>
        </p:nvSpPr>
        <p:spPr bwMode="auto">
          <a:xfrm>
            <a:off x="4932363" y="1557338"/>
            <a:ext cx="3095625" cy="1584325"/>
          </a:xfrm>
          <a:prstGeom prst="cloudCallout">
            <a:avLst>
              <a:gd name="adj1" fmla="val -97796"/>
              <a:gd name="adj2" fmla="val -1743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i="1">
                <a:latin typeface="Times New Roman" pitchFamily="16" charset="0"/>
              </a:rPr>
              <a:t>Elemen maksimal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14" grpId="0" animBg="1"/>
      <p:bldP spid="1618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 Minimal dan Maksimal</a:t>
            </a:r>
          </a:p>
        </p:txBody>
      </p:sp>
      <p:sp>
        <p:nvSpPr>
          <p:cNvPr id="162838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788988"/>
          </a:xfrm>
        </p:spPr>
        <p:txBody>
          <a:bodyPr/>
          <a:lstStyle/>
          <a:p>
            <a:r>
              <a:rPr lang="en-US" dirty="0" err="1"/>
              <a:t>Poset</a:t>
            </a:r>
            <a:r>
              <a:rPr lang="en-US" dirty="0"/>
              <a:t> ({</a:t>
            </a:r>
            <a:r>
              <a:rPr lang="en-US" dirty="0" smtClean="0"/>
              <a:t>2,4,5,10,12,20,25</a:t>
            </a:r>
            <a:r>
              <a:rPr lang="en-US" dirty="0"/>
              <a:t>}, |)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900113" y="2276475"/>
            <a:ext cx="3167062" cy="2822575"/>
            <a:chOff x="567" y="1752"/>
            <a:chExt cx="1995" cy="1778"/>
          </a:xfrm>
        </p:grpSpPr>
        <p:sp>
          <p:nvSpPr>
            <p:cNvPr id="162839" name="Line 23"/>
            <p:cNvSpPr>
              <a:spLocks noChangeShapeType="1"/>
            </p:cNvSpPr>
            <p:nvPr/>
          </p:nvSpPr>
          <p:spPr bwMode="auto">
            <a:xfrm flipV="1">
              <a:off x="1020" y="2704"/>
              <a:ext cx="0" cy="7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162840" name="Line 24"/>
            <p:cNvSpPr>
              <a:spLocks noChangeShapeType="1"/>
            </p:cNvSpPr>
            <p:nvPr/>
          </p:nvSpPr>
          <p:spPr bwMode="auto">
            <a:xfrm flipV="1">
              <a:off x="1020" y="1979"/>
              <a:ext cx="0" cy="7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162841" name="Line 25"/>
            <p:cNvSpPr>
              <a:spLocks noChangeShapeType="1"/>
            </p:cNvSpPr>
            <p:nvPr/>
          </p:nvSpPr>
          <p:spPr bwMode="auto">
            <a:xfrm flipV="1">
              <a:off x="1791" y="2704"/>
              <a:ext cx="0" cy="7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162842" name="Line 26"/>
            <p:cNvSpPr>
              <a:spLocks noChangeShapeType="1"/>
            </p:cNvSpPr>
            <p:nvPr/>
          </p:nvSpPr>
          <p:spPr bwMode="auto">
            <a:xfrm flipV="1">
              <a:off x="1791" y="1979"/>
              <a:ext cx="0" cy="7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162843" name="Line 27"/>
            <p:cNvSpPr>
              <a:spLocks noChangeShapeType="1"/>
            </p:cNvSpPr>
            <p:nvPr/>
          </p:nvSpPr>
          <p:spPr bwMode="auto">
            <a:xfrm flipV="1">
              <a:off x="1020" y="2704"/>
              <a:ext cx="771" cy="7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162844" name="Line 28"/>
            <p:cNvSpPr>
              <a:spLocks noChangeShapeType="1"/>
            </p:cNvSpPr>
            <p:nvPr/>
          </p:nvSpPr>
          <p:spPr bwMode="auto">
            <a:xfrm flipV="1">
              <a:off x="1010" y="1979"/>
              <a:ext cx="771" cy="7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162845" name="Line 29"/>
            <p:cNvSpPr>
              <a:spLocks noChangeShapeType="1"/>
            </p:cNvSpPr>
            <p:nvPr/>
          </p:nvSpPr>
          <p:spPr bwMode="auto">
            <a:xfrm flipV="1">
              <a:off x="1781" y="2704"/>
              <a:ext cx="771" cy="7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162846" name="Text Box 30"/>
            <p:cNvSpPr txBox="1">
              <a:spLocks noChangeArrowheads="1"/>
            </p:cNvSpPr>
            <p:nvPr/>
          </p:nvSpPr>
          <p:spPr bwMode="auto">
            <a:xfrm>
              <a:off x="703" y="3203"/>
              <a:ext cx="318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sz="2800" b="1">
                  <a:latin typeface="Times New Roman" pitchFamily="16" charset="0"/>
                </a:rPr>
                <a:t>2</a:t>
              </a:r>
            </a:p>
          </p:txBody>
        </p:sp>
        <p:sp>
          <p:nvSpPr>
            <p:cNvPr id="162847" name="Text Box 31"/>
            <p:cNvSpPr txBox="1">
              <a:spLocks noChangeArrowheads="1"/>
            </p:cNvSpPr>
            <p:nvPr/>
          </p:nvSpPr>
          <p:spPr bwMode="auto">
            <a:xfrm>
              <a:off x="1473" y="3194"/>
              <a:ext cx="318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sz="2800" b="1">
                  <a:latin typeface="Times New Roman" pitchFamily="16" charset="0"/>
                </a:rPr>
                <a:t>5</a:t>
              </a:r>
            </a:p>
          </p:txBody>
        </p:sp>
        <p:sp>
          <p:nvSpPr>
            <p:cNvPr id="162848" name="Text Box 32"/>
            <p:cNvSpPr txBox="1">
              <a:spLocks noChangeArrowheads="1"/>
            </p:cNvSpPr>
            <p:nvPr/>
          </p:nvSpPr>
          <p:spPr bwMode="auto">
            <a:xfrm>
              <a:off x="703" y="2478"/>
              <a:ext cx="318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sz="2800" b="1">
                  <a:latin typeface="Times New Roman" pitchFamily="16" charset="0"/>
                </a:rPr>
                <a:t>4</a:t>
              </a:r>
            </a:p>
          </p:txBody>
        </p:sp>
        <p:sp>
          <p:nvSpPr>
            <p:cNvPr id="162849" name="Text Box 33"/>
            <p:cNvSpPr txBox="1">
              <a:spLocks noChangeArrowheads="1"/>
            </p:cNvSpPr>
            <p:nvPr/>
          </p:nvSpPr>
          <p:spPr bwMode="auto">
            <a:xfrm>
              <a:off x="567" y="1752"/>
              <a:ext cx="454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sz="2800" b="1">
                  <a:latin typeface="Times New Roman" pitchFamily="16" charset="0"/>
                </a:rPr>
                <a:t>12</a:t>
              </a:r>
            </a:p>
          </p:txBody>
        </p:sp>
        <p:sp>
          <p:nvSpPr>
            <p:cNvPr id="162850" name="Text Box 34"/>
            <p:cNvSpPr txBox="1">
              <a:spLocks noChangeArrowheads="1"/>
            </p:cNvSpPr>
            <p:nvPr/>
          </p:nvSpPr>
          <p:spPr bwMode="auto">
            <a:xfrm>
              <a:off x="1342" y="2468"/>
              <a:ext cx="454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sz="2800" b="1">
                  <a:latin typeface="Times New Roman" pitchFamily="16" charset="0"/>
                </a:rPr>
                <a:t>10</a:t>
              </a:r>
            </a:p>
          </p:txBody>
        </p:sp>
        <p:sp>
          <p:nvSpPr>
            <p:cNvPr id="162851" name="Text Box 35"/>
            <p:cNvSpPr txBox="1">
              <a:spLocks noChangeArrowheads="1"/>
            </p:cNvSpPr>
            <p:nvPr/>
          </p:nvSpPr>
          <p:spPr bwMode="auto">
            <a:xfrm>
              <a:off x="1352" y="1752"/>
              <a:ext cx="454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sz="2800" b="1">
                  <a:latin typeface="Times New Roman" pitchFamily="16" charset="0"/>
                </a:rPr>
                <a:t>20</a:t>
              </a:r>
            </a:p>
          </p:txBody>
        </p:sp>
        <p:sp>
          <p:nvSpPr>
            <p:cNvPr id="162852" name="Text Box 36"/>
            <p:cNvSpPr txBox="1">
              <a:spLocks noChangeArrowheads="1"/>
            </p:cNvSpPr>
            <p:nvPr/>
          </p:nvSpPr>
          <p:spPr bwMode="auto">
            <a:xfrm>
              <a:off x="2108" y="2478"/>
              <a:ext cx="454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sz="2800" b="1">
                  <a:latin typeface="Times New Roman" pitchFamily="16" charset="0"/>
                </a:rPr>
                <a:t>25</a:t>
              </a:r>
            </a:p>
          </p:txBody>
        </p:sp>
      </p:grpSp>
      <p:sp>
        <p:nvSpPr>
          <p:cNvPr id="162856" name="AutoShape 40"/>
          <p:cNvSpPr>
            <a:spLocks noChangeArrowheads="1"/>
          </p:cNvSpPr>
          <p:nvPr/>
        </p:nvSpPr>
        <p:spPr bwMode="auto">
          <a:xfrm>
            <a:off x="4643438" y="4005263"/>
            <a:ext cx="3960812" cy="1152525"/>
          </a:xfrm>
          <a:prstGeom prst="cloudCallout">
            <a:avLst>
              <a:gd name="adj1" fmla="val -20981"/>
              <a:gd name="adj2" fmla="val 4118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2400" b="1">
                <a:latin typeface="Times New Roman" pitchFamily="16" charset="0"/>
              </a:rPr>
              <a:t>Elemen minimal= 2 dan 5</a:t>
            </a:r>
          </a:p>
        </p:txBody>
      </p:sp>
      <p:sp>
        <p:nvSpPr>
          <p:cNvPr id="162857" name="AutoShape 41"/>
          <p:cNvSpPr>
            <a:spLocks noChangeArrowheads="1"/>
          </p:cNvSpPr>
          <p:nvPr/>
        </p:nvSpPr>
        <p:spPr bwMode="auto">
          <a:xfrm>
            <a:off x="4427538" y="1989138"/>
            <a:ext cx="4321175" cy="1368425"/>
          </a:xfrm>
          <a:prstGeom prst="cloudCallout">
            <a:avLst>
              <a:gd name="adj1" fmla="val -25569"/>
              <a:gd name="adj2" fmla="val 3793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2400" b="1">
                <a:latin typeface="Times New Roman" pitchFamily="16" charset="0"/>
              </a:rPr>
              <a:t>Elemen maksimal= 12, 20  dan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56" grpId="0" animBg="1"/>
      <p:bldP spid="16285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Elemen Terkecil dan Elemen Terbesar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Pada poset (</a:t>
            </a:r>
            <a:r>
              <a:rPr lang="en-US" i="1"/>
              <a:t>S</a:t>
            </a:r>
            <a:r>
              <a:rPr lang="en-US"/>
              <a:t>, =&lt;), </a:t>
            </a:r>
            <a:r>
              <a:rPr lang="en-US" i="1"/>
              <a:t>k</a:t>
            </a:r>
            <a:r>
              <a:rPr lang="en-US"/>
              <a:t> disebut elemen terkecil (</a:t>
            </a:r>
            <a:r>
              <a:rPr lang="en-US" i="1"/>
              <a:t>least element</a:t>
            </a:r>
            <a:r>
              <a:rPr lang="en-US"/>
              <a:t>) jika </a:t>
            </a:r>
            <a:r>
              <a:rPr lang="en-US" i="1"/>
              <a:t>k </a:t>
            </a:r>
            <a:r>
              <a:rPr lang="en-US"/>
              <a:t>mendahului semua elemen </a:t>
            </a:r>
            <a:r>
              <a:rPr lang="en-US" i="1"/>
              <a:t>S</a:t>
            </a:r>
          </a:p>
          <a:p>
            <a:r>
              <a:rPr lang="en-US"/>
              <a:t>Pada poset (</a:t>
            </a:r>
            <a:r>
              <a:rPr lang="en-US" i="1"/>
              <a:t>S</a:t>
            </a:r>
            <a:r>
              <a:rPr lang="en-US"/>
              <a:t>, =&lt;), </a:t>
            </a:r>
            <a:r>
              <a:rPr lang="en-US" i="1"/>
              <a:t>b</a:t>
            </a:r>
            <a:r>
              <a:rPr lang="en-US"/>
              <a:t> disebut elemen terbesar (</a:t>
            </a:r>
            <a:r>
              <a:rPr lang="en-US" i="1"/>
              <a:t>greatest element</a:t>
            </a:r>
            <a:r>
              <a:rPr lang="en-US"/>
              <a:t>) jika </a:t>
            </a:r>
            <a:r>
              <a:rPr lang="en-US" i="1"/>
              <a:t>b </a:t>
            </a:r>
            <a:r>
              <a:rPr lang="en-US"/>
              <a:t>didahului semua elemen </a:t>
            </a:r>
            <a:r>
              <a:rPr lang="en-US" i="1"/>
              <a:t>S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Elemen Terkecil dan Elemen Terbesar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476375" y="1846263"/>
            <a:ext cx="3168650" cy="3022600"/>
            <a:chOff x="1655" y="1616"/>
            <a:chExt cx="1996" cy="1904"/>
          </a:xfrm>
        </p:grpSpPr>
        <p:sp>
          <p:nvSpPr>
            <p:cNvPr id="165894" name="Text Box 6"/>
            <p:cNvSpPr txBox="1">
              <a:spLocks noChangeArrowheads="1"/>
            </p:cNvSpPr>
            <p:nvPr/>
          </p:nvSpPr>
          <p:spPr bwMode="auto">
            <a:xfrm>
              <a:off x="1882" y="2659"/>
              <a:ext cx="163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b="1">
                  <a:latin typeface="Times New Roman" pitchFamily="16" charset="0"/>
                  <a:sym typeface="Symbol" pitchFamily="16" charset="2"/>
                </a:rPr>
                <a:t>{</a:t>
              </a:r>
              <a:r>
                <a:rPr lang="en-US" sz="2400" b="1" i="1">
                  <a:latin typeface="Times New Roman" pitchFamily="16" charset="0"/>
                  <a:sym typeface="Symbol" pitchFamily="16" charset="2"/>
                </a:rPr>
                <a:t>a</a:t>
              </a:r>
              <a:r>
                <a:rPr lang="en-US" sz="2400" b="1">
                  <a:latin typeface="Times New Roman" pitchFamily="16" charset="0"/>
                  <a:sym typeface="Symbol" pitchFamily="16" charset="2"/>
                </a:rPr>
                <a:t>}      {</a:t>
              </a:r>
              <a:r>
                <a:rPr lang="en-US" sz="2400" b="1" i="1">
                  <a:latin typeface="Times New Roman" pitchFamily="16" charset="0"/>
                  <a:sym typeface="Symbol" pitchFamily="16" charset="2"/>
                </a:rPr>
                <a:t>b</a:t>
              </a:r>
              <a:r>
                <a:rPr lang="en-US" sz="2400" b="1">
                  <a:latin typeface="Times New Roman" pitchFamily="16" charset="0"/>
                  <a:sym typeface="Symbol" pitchFamily="16" charset="2"/>
                </a:rPr>
                <a:t>}      {</a:t>
              </a:r>
              <a:r>
                <a:rPr lang="en-US" sz="2400" b="1" i="1">
                  <a:latin typeface="Times New Roman" pitchFamily="16" charset="0"/>
                  <a:sym typeface="Symbol" pitchFamily="16" charset="2"/>
                </a:rPr>
                <a:t>c</a:t>
              </a:r>
              <a:r>
                <a:rPr lang="en-US" sz="2400" b="1">
                  <a:latin typeface="Times New Roman" pitchFamily="16" charset="0"/>
                  <a:sym typeface="Symbol" pitchFamily="16" charset="2"/>
                </a:rPr>
                <a:t>} </a:t>
              </a:r>
              <a:endParaRPr lang="en-US" sz="2400" b="1" i="1">
                <a:latin typeface="Times New Roman" pitchFamily="16" charset="0"/>
                <a:sym typeface="Symbol" pitchFamily="16" charset="2"/>
              </a:endParaRPr>
            </a:p>
          </p:txBody>
        </p:sp>
        <p:sp>
          <p:nvSpPr>
            <p:cNvPr id="165895" name="Text Box 7"/>
            <p:cNvSpPr txBox="1">
              <a:spLocks noChangeArrowheads="1"/>
            </p:cNvSpPr>
            <p:nvPr/>
          </p:nvSpPr>
          <p:spPr bwMode="auto">
            <a:xfrm>
              <a:off x="2200" y="3232"/>
              <a:ext cx="96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 b="1">
                  <a:latin typeface="Times New Roman" pitchFamily="16" charset="0"/>
                  <a:sym typeface="Symbol" pitchFamily="16" charset="2"/>
                </a:rPr>
                <a:t></a:t>
              </a:r>
            </a:p>
          </p:txBody>
        </p:sp>
        <p:sp>
          <p:nvSpPr>
            <p:cNvPr id="165896" name="Text Box 8"/>
            <p:cNvSpPr txBox="1">
              <a:spLocks noChangeArrowheads="1"/>
            </p:cNvSpPr>
            <p:nvPr/>
          </p:nvSpPr>
          <p:spPr bwMode="auto">
            <a:xfrm>
              <a:off x="1655" y="2144"/>
              <a:ext cx="199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b="1">
                  <a:latin typeface="Times New Roman" pitchFamily="16" charset="0"/>
                  <a:sym typeface="Symbol" pitchFamily="16" charset="2"/>
                </a:rPr>
                <a:t>  {</a:t>
              </a:r>
              <a:r>
                <a:rPr lang="en-US" sz="2400" b="1" i="1">
                  <a:latin typeface="Times New Roman" pitchFamily="16" charset="0"/>
                  <a:sym typeface="Symbol" pitchFamily="16" charset="2"/>
                </a:rPr>
                <a:t>a, b</a:t>
              </a:r>
              <a:r>
                <a:rPr lang="en-US" sz="2400" b="1">
                  <a:latin typeface="Times New Roman" pitchFamily="16" charset="0"/>
                  <a:sym typeface="Symbol" pitchFamily="16" charset="2"/>
                </a:rPr>
                <a:t>}  {</a:t>
              </a:r>
              <a:r>
                <a:rPr lang="en-US" sz="2400" b="1" i="1">
                  <a:latin typeface="Times New Roman" pitchFamily="16" charset="0"/>
                  <a:sym typeface="Symbol" pitchFamily="16" charset="2"/>
                </a:rPr>
                <a:t>a, c</a:t>
              </a:r>
              <a:r>
                <a:rPr lang="en-US" sz="2400" b="1">
                  <a:latin typeface="Times New Roman" pitchFamily="16" charset="0"/>
                  <a:sym typeface="Symbol" pitchFamily="16" charset="2"/>
                </a:rPr>
                <a:t>}  {</a:t>
              </a:r>
              <a:r>
                <a:rPr lang="en-US" sz="2400" b="1" i="1">
                  <a:latin typeface="Times New Roman" pitchFamily="16" charset="0"/>
                  <a:sym typeface="Symbol" pitchFamily="16" charset="2"/>
                </a:rPr>
                <a:t>b,c</a:t>
              </a:r>
              <a:r>
                <a:rPr lang="en-US" sz="2400" b="1">
                  <a:latin typeface="Times New Roman" pitchFamily="16" charset="0"/>
                  <a:sym typeface="Symbol" pitchFamily="16" charset="2"/>
                </a:rPr>
                <a:t>}</a:t>
              </a:r>
            </a:p>
          </p:txBody>
        </p:sp>
        <p:sp>
          <p:nvSpPr>
            <p:cNvPr id="165897" name="Line 9"/>
            <p:cNvSpPr>
              <a:spLocks noChangeShapeType="1"/>
            </p:cNvSpPr>
            <p:nvPr/>
          </p:nvSpPr>
          <p:spPr bwMode="auto">
            <a:xfrm flipH="1" flipV="1">
              <a:off x="2261" y="2830"/>
              <a:ext cx="536" cy="5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165898" name="Line 10"/>
            <p:cNvSpPr>
              <a:spLocks noChangeShapeType="1"/>
            </p:cNvSpPr>
            <p:nvPr/>
          </p:nvSpPr>
          <p:spPr bwMode="auto">
            <a:xfrm flipH="1" flipV="1">
              <a:off x="2789" y="2840"/>
              <a:ext cx="0" cy="5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165899" name="Line 11"/>
            <p:cNvSpPr>
              <a:spLocks noChangeShapeType="1"/>
            </p:cNvSpPr>
            <p:nvPr/>
          </p:nvSpPr>
          <p:spPr bwMode="auto">
            <a:xfrm flipV="1">
              <a:off x="2789" y="2840"/>
              <a:ext cx="553" cy="5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165900" name="Line 12"/>
            <p:cNvSpPr>
              <a:spLocks noChangeShapeType="1"/>
            </p:cNvSpPr>
            <p:nvPr/>
          </p:nvSpPr>
          <p:spPr bwMode="auto">
            <a:xfrm flipH="1" flipV="1">
              <a:off x="2245" y="2341"/>
              <a:ext cx="16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165901" name="Line 13"/>
            <p:cNvSpPr>
              <a:spLocks noChangeShapeType="1"/>
            </p:cNvSpPr>
            <p:nvPr/>
          </p:nvSpPr>
          <p:spPr bwMode="auto">
            <a:xfrm flipV="1">
              <a:off x="2261" y="2341"/>
              <a:ext cx="536" cy="4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165902" name="Line 14"/>
            <p:cNvSpPr>
              <a:spLocks noChangeShapeType="1"/>
            </p:cNvSpPr>
            <p:nvPr/>
          </p:nvSpPr>
          <p:spPr bwMode="auto">
            <a:xfrm flipH="1" flipV="1">
              <a:off x="2245" y="2341"/>
              <a:ext cx="552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165903" name="Line 15"/>
            <p:cNvSpPr>
              <a:spLocks noChangeShapeType="1"/>
            </p:cNvSpPr>
            <p:nvPr/>
          </p:nvSpPr>
          <p:spPr bwMode="auto">
            <a:xfrm flipV="1">
              <a:off x="2769" y="2341"/>
              <a:ext cx="573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165904" name="Line 16"/>
            <p:cNvSpPr>
              <a:spLocks noChangeShapeType="1"/>
            </p:cNvSpPr>
            <p:nvPr/>
          </p:nvSpPr>
          <p:spPr bwMode="auto">
            <a:xfrm flipH="1" flipV="1">
              <a:off x="2789" y="2341"/>
              <a:ext cx="553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165905" name="Line 17"/>
            <p:cNvSpPr>
              <a:spLocks noChangeShapeType="1"/>
            </p:cNvSpPr>
            <p:nvPr/>
          </p:nvSpPr>
          <p:spPr bwMode="auto">
            <a:xfrm flipV="1">
              <a:off x="3334" y="2341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165906" name="Text Box 18"/>
            <p:cNvSpPr txBox="1">
              <a:spLocks noChangeArrowheads="1"/>
            </p:cNvSpPr>
            <p:nvPr/>
          </p:nvSpPr>
          <p:spPr bwMode="auto">
            <a:xfrm>
              <a:off x="2200" y="1616"/>
              <a:ext cx="96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 b="1">
                  <a:latin typeface="Times New Roman" pitchFamily="16" charset="0"/>
                  <a:sym typeface="Symbol" pitchFamily="16" charset="2"/>
                </a:rPr>
                <a:t>S</a:t>
              </a:r>
            </a:p>
          </p:txBody>
        </p:sp>
        <p:sp>
          <p:nvSpPr>
            <p:cNvPr id="165907" name="Line 19"/>
            <p:cNvSpPr>
              <a:spLocks noChangeShapeType="1"/>
            </p:cNvSpPr>
            <p:nvPr/>
          </p:nvSpPr>
          <p:spPr bwMode="auto">
            <a:xfrm flipV="1">
              <a:off x="2245" y="1752"/>
              <a:ext cx="552" cy="5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165908" name="Line 20"/>
            <p:cNvSpPr>
              <a:spLocks noChangeShapeType="1"/>
            </p:cNvSpPr>
            <p:nvPr/>
          </p:nvSpPr>
          <p:spPr bwMode="auto">
            <a:xfrm flipH="1" flipV="1">
              <a:off x="2789" y="1752"/>
              <a:ext cx="0" cy="5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165909" name="Line 21"/>
            <p:cNvSpPr>
              <a:spLocks noChangeShapeType="1"/>
            </p:cNvSpPr>
            <p:nvPr/>
          </p:nvSpPr>
          <p:spPr bwMode="auto">
            <a:xfrm flipH="1" flipV="1">
              <a:off x="2789" y="1752"/>
              <a:ext cx="553" cy="5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>
              <a:spAutoFit/>
            </a:bodyPr>
            <a:lstStyle/>
            <a:p>
              <a:endParaRPr lang="id-ID"/>
            </a:p>
          </p:txBody>
        </p:sp>
      </p:grpSp>
      <p:sp>
        <p:nvSpPr>
          <p:cNvPr id="165910" name="AutoShape 22"/>
          <p:cNvSpPr>
            <a:spLocks noChangeArrowheads="1"/>
          </p:cNvSpPr>
          <p:nvPr/>
        </p:nvSpPr>
        <p:spPr bwMode="auto">
          <a:xfrm>
            <a:off x="4859338" y="4149725"/>
            <a:ext cx="3095625" cy="1584325"/>
          </a:xfrm>
          <a:prstGeom prst="cloudCallout">
            <a:avLst>
              <a:gd name="adj1" fmla="val -97796"/>
              <a:gd name="adj2" fmla="val -1743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i="1">
                <a:latin typeface="Times New Roman" pitchFamily="16" charset="0"/>
              </a:rPr>
              <a:t>Elemen terkecil</a:t>
            </a:r>
          </a:p>
        </p:txBody>
      </p:sp>
      <p:sp>
        <p:nvSpPr>
          <p:cNvPr id="165911" name="AutoShape 23"/>
          <p:cNvSpPr>
            <a:spLocks noChangeArrowheads="1"/>
          </p:cNvSpPr>
          <p:nvPr/>
        </p:nvSpPr>
        <p:spPr bwMode="auto">
          <a:xfrm>
            <a:off x="4932363" y="1557338"/>
            <a:ext cx="3095625" cy="1584325"/>
          </a:xfrm>
          <a:prstGeom prst="cloudCallout">
            <a:avLst>
              <a:gd name="adj1" fmla="val -97796"/>
              <a:gd name="adj2" fmla="val -1743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3200" i="1">
                <a:latin typeface="Times New Roman" pitchFamily="16" charset="0"/>
              </a:rPr>
              <a:t>Elemen terbesar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5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5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10" grpId="0" animBg="1"/>
      <p:bldP spid="1659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Elemen Terbesar dan Elemen Terkecil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00113" y="2334617"/>
            <a:ext cx="3167062" cy="2822575"/>
            <a:chOff x="567" y="1752"/>
            <a:chExt cx="1995" cy="1778"/>
          </a:xfrm>
        </p:grpSpPr>
        <p:sp>
          <p:nvSpPr>
            <p:cNvPr id="166917" name="Line 5"/>
            <p:cNvSpPr>
              <a:spLocks noChangeShapeType="1"/>
            </p:cNvSpPr>
            <p:nvPr/>
          </p:nvSpPr>
          <p:spPr bwMode="auto">
            <a:xfrm flipV="1">
              <a:off x="1020" y="2704"/>
              <a:ext cx="0" cy="7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166918" name="Line 6"/>
            <p:cNvSpPr>
              <a:spLocks noChangeShapeType="1"/>
            </p:cNvSpPr>
            <p:nvPr/>
          </p:nvSpPr>
          <p:spPr bwMode="auto">
            <a:xfrm flipV="1">
              <a:off x="1020" y="1979"/>
              <a:ext cx="0" cy="7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166919" name="Line 7"/>
            <p:cNvSpPr>
              <a:spLocks noChangeShapeType="1"/>
            </p:cNvSpPr>
            <p:nvPr/>
          </p:nvSpPr>
          <p:spPr bwMode="auto">
            <a:xfrm flipV="1">
              <a:off x="1791" y="2704"/>
              <a:ext cx="0" cy="7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166920" name="Line 8"/>
            <p:cNvSpPr>
              <a:spLocks noChangeShapeType="1"/>
            </p:cNvSpPr>
            <p:nvPr/>
          </p:nvSpPr>
          <p:spPr bwMode="auto">
            <a:xfrm flipV="1">
              <a:off x="1791" y="1979"/>
              <a:ext cx="0" cy="7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166921" name="Line 9"/>
            <p:cNvSpPr>
              <a:spLocks noChangeShapeType="1"/>
            </p:cNvSpPr>
            <p:nvPr/>
          </p:nvSpPr>
          <p:spPr bwMode="auto">
            <a:xfrm flipV="1">
              <a:off x="1020" y="2704"/>
              <a:ext cx="771" cy="7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166922" name="Line 10"/>
            <p:cNvSpPr>
              <a:spLocks noChangeShapeType="1"/>
            </p:cNvSpPr>
            <p:nvPr/>
          </p:nvSpPr>
          <p:spPr bwMode="auto">
            <a:xfrm flipV="1">
              <a:off x="1010" y="1979"/>
              <a:ext cx="771" cy="7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166923" name="Line 11"/>
            <p:cNvSpPr>
              <a:spLocks noChangeShapeType="1"/>
            </p:cNvSpPr>
            <p:nvPr/>
          </p:nvSpPr>
          <p:spPr bwMode="auto">
            <a:xfrm flipV="1">
              <a:off x="1781" y="2704"/>
              <a:ext cx="771" cy="7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166924" name="Text Box 12"/>
            <p:cNvSpPr txBox="1">
              <a:spLocks noChangeArrowheads="1"/>
            </p:cNvSpPr>
            <p:nvPr/>
          </p:nvSpPr>
          <p:spPr bwMode="auto">
            <a:xfrm>
              <a:off x="703" y="3203"/>
              <a:ext cx="318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sz="2800" b="1">
                  <a:latin typeface="Times New Roman" pitchFamily="16" charset="0"/>
                </a:rPr>
                <a:t>2</a:t>
              </a:r>
            </a:p>
          </p:txBody>
        </p:sp>
        <p:sp>
          <p:nvSpPr>
            <p:cNvPr id="166925" name="Text Box 13"/>
            <p:cNvSpPr txBox="1">
              <a:spLocks noChangeArrowheads="1"/>
            </p:cNvSpPr>
            <p:nvPr/>
          </p:nvSpPr>
          <p:spPr bwMode="auto">
            <a:xfrm>
              <a:off x="1473" y="3194"/>
              <a:ext cx="318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sz="2800" b="1">
                  <a:latin typeface="Times New Roman" pitchFamily="16" charset="0"/>
                </a:rPr>
                <a:t>5</a:t>
              </a:r>
            </a:p>
          </p:txBody>
        </p:sp>
        <p:sp>
          <p:nvSpPr>
            <p:cNvPr id="166926" name="Text Box 14"/>
            <p:cNvSpPr txBox="1">
              <a:spLocks noChangeArrowheads="1"/>
            </p:cNvSpPr>
            <p:nvPr/>
          </p:nvSpPr>
          <p:spPr bwMode="auto">
            <a:xfrm>
              <a:off x="703" y="2478"/>
              <a:ext cx="318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sz="2800" b="1">
                  <a:latin typeface="Times New Roman" pitchFamily="16" charset="0"/>
                </a:rPr>
                <a:t>4</a:t>
              </a:r>
            </a:p>
          </p:txBody>
        </p:sp>
        <p:sp>
          <p:nvSpPr>
            <p:cNvPr id="166927" name="Text Box 15"/>
            <p:cNvSpPr txBox="1">
              <a:spLocks noChangeArrowheads="1"/>
            </p:cNvSpPr>
            <p:nvPr/>
          </p:nvSpPr>
          <p:spPr bwMode="auto">
            <a:xfrm>
              <a:off x="567" y="1752"/>
              <a:ext cx="454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sz="2800" b="1">
                  <a:latin typeface="Times New Roman" pitchFamily="16" charset="0"/>
                </a:rPr>
                <a:t>12</a:t>
              </a:r>
            </a:p>
          </p:txBody>
        </p:sp>
        <p:sp>
          <p:nvSpPr>
            <p:cNvPr id="166928" name="Text Box 16"/>
            <p:cNvSpPr txBox="1">
              <a:spLocks noChangeArrowheads="1"/>
            </p:cNvSpPr>
            <p:nvPr/>
          </p:nvSpPr>
          <p:spPr bwMode="auto">
            <a:xfrm>
              <a:off x="1342" y="2468"/>
              <a:ext cx="454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sz="2800" b="1">
                  <a:latin typeface="Times New Roman" pitchFamily="16" charset="0"/>
                </a:rPr>
                <a:t>10</a:t>
              </a:r>
            </a:p>
          </p:txBody>
        </p:sp>
        <p:sp>
          <p:nvSpPr>
            <p:cNvPr id="166929" name="Text Box 17"/>
            <p:cNvSpPr txBox="1">
              <a:spLocks noChangeArrowheads="1"/>
            </p:cNvSpPr>
            <p:nvPr/>
          </p:nvSpPr>
          <p:spPr bwMode="auto">
            <a:xfrm>
              <a:off x="1352" y="1752"/>
              <a:ext cx="454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sz="2800" b="1">
                  <a:latin typeface="Times New Roman" pitchFamily="16" charset="0"/>
                </a:rPr>
                <a:t>20</a:t>
              </a:r>
            </a:p>
          </p:txBody>
        </p:sp>
        <p:sp>
          <p:nvSpPr>
            <p:cNvPr id="166930" name="Text Box 18"/>
            <p:cNvSpPr txBox="1">
              <a:spLocks noChangeArrowheads="1"/>
            </p:cNvSpPr>
            <p:nvPr/>
          </p:nvSpPr>
          <p:spPr bwMode="auto">
            <a:xfrm>
              <a:off x="2108" y="2478"/>
              <a:ext cx="454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sz="2800" b="1">
                  <a:latin typeface="Times New Roman" pitchFamily="16" charset="0"/>
                </a:rPr>
                <a:t>25</a:t>
              </a:r>
            </a:p>
          </p:txBody>
        </p:sp>
      </p:grpSp>
      <p:sp>
        <p:nvSpPr>
          <p:cNvPr id="166931" name="AutoShape 19"/>
          <p:cNvSpPr>
            <a:spLocks noChangeArrowheads="1"/>
          </p:cNvSpPr>
          <p:nvPr/>
        </p:nvSpPr>
        <p:spPr bwMode="auto">
          <a:xfrm>
            <a:off x="4787900" y="2205534"/>
            <a:ext cx="3960813" cy="2087562"/>
          </a:xfrm>
          <a:prstGeom prst="cloudCallout">
            <a:avLst>
              <a:gd name="adj1" fmla="val -63226"/>
              <a:gd name="adj2" fmla="val 2821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2400" b="1">
                <a:latin typeface="Times New Roman" pitchFamily="16" charset="0"/>
              </a:rPr>
              <a:t>Poset ini tidak punya elemen terbesar maupun elemen terkecil </a:t>
            </a:r>
          </a:p>
        </p:txBody>
      </p:sp>
      <p:sp>
        <p:nvSpPr>
          <p:cNvPr id="166932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788988"/>
          </a:xfrm>
          <a:noFill/>
          <a:ln/>
        </p:spPr>
        <p:txBody>
          <a:bodyPr/>
          <a:lstStyle/>
          <a:p>
            <a:r>
              <a:rPr lang="en-US"/>
              <a:t>Poset ({2,4,5,10,12,12,20,25}, |)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3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Batas Bawah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7764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/>
              <a:t>Jika </a:t>
            </a:r>
            <a:r>
              <a:rPr lang="en-US" sz="2400" b="1" i="1"/>
              <a:t>A</a:t>
            </a:r>
            <a:r>
              <a:rPr lang="en-US" sz="2400" b="1"/>
              <a:t>⊆</a:t>
            </a:r>
            <a:r>
              <a:rPr lang="en-US" sz="2400" b="1" i="1"/>
              <a:t>S</a:t>
            </a:r>
            <a:r>
              <a:rPr lang="en-US" sz="2400" b="1"/>
              <a:t>, </a:t>
            </a:r>
            <a:r>
              <a:rPr lang="en-US" sz="2400" b="1" i="1"/>
              <a:t>A </a:t>
            </a:r>
            <a:r>
              <a:rPr lang="en-US" sz="2400" b="1"/>
              <a:t>≠ φ, maka </a:t>
            </a:r>
            <a:r>
              <a:rPr lang="en-US" sz="2400" b="1" i="1"/>
              <a:t>b </a:t>
            </a:r>
            <a:r>
              <a:rPr lang="en-US" sz="2400" b="1"/>
              <a:t>∈</a:t>
            </a:r>
            <a:r>
              <a:rPr lang="en-US" sz="2400" b="1" i="1"/>
              <a:t>S </a:t>
            </a:r>
            <a:r>
              <a:rPr lang="en-US" sz="2400" b="1"/>
              <a:t>disebut </a:t>
            </a:r>
            <a:r>
              <a:rPr lang="en-US" sz="2400"/>
              <a:t>batas bawah </a:t>
            </a:r>
            <a:r>
              <a:rPr lang="en-US" sz="2400" b="1"/>
              <a:t>(</a:t>
            </a:r>
            <a:r>
              <a:rPr lang="en-US" sz="2400" i="1"/>
              <a:t>lower bound</a:t>
            </a:r>
            <a:r>
              <a:rPr lang="en-US" sz="2400" b="1"/>
              <a:t>) dari </a:t>
            </a:r>
            <a:r>
              <a:rPr lang="en-US" sz="2400" b="1" i="1"/>
              <a:t>A </a:t>
            </a:r>
            <a:r>
              <a:rPr lang="en-US" sz="2400" b="1"/>
              <a:t>jika ∀</a:t>
            </a:r>
            <a:r>
              <a:rPr lang="en-US" sz="2400" b="1" i="1"/>
              <a:t>a </a:t>
            </a:r>
            <a:r>
              <a:rPr lang="en-US" sz="2400" b="1"/>
              <a:t>∈</a:t>
            </a:r>
            <a:r>
              <a:rPr lang="en-US" sz="2400" b="1" i="1"/>
              <a:t>A,  b </a:t>
            </a:r>
            <a:r>
              <a:rPr lang="en-US" sz="2400" b="1"/>
              <a:t>=≺ </a:t>
            </a:r>
            <a:r>
              <a:rPr lang="en-US" sz="2400" b="1" i="1"/>
              <a:t>a</a:t>
            </a:r>
            <a:r>
              <a:rPr lang="en-US" sz="2400" b="1"/>
              <a:t>. </a:t>
            </a:r>
          </a:p>
          <a:p>
            <a:pPr>
              <a:lnSpc>
                <a:spcPct val="90000"/>
              </a:lnSpc>
            </a:pPr>
            <a:r>
              <a:rPr lang="en-US" sz="2400" b="1" i="1"/>
              <a:t>x</a:t>
            </a:r>
            <a:r>
              <a:rPr lang="en-US" sz="2400" b="1"/>
              <a:t>∈</a:t>
            </a:r>
            <a:r>
              <a:rPr lang="en-US" sz="2400" b="1" i="1"/>
              <a:t>S </a:t>
            </a:r>
            <a:r>
              <a:rPr lang="en-US" sz="2400" b="1"/>
              <a:t>disebut </a:t>
            </a:r>
            <a:r>
              <a:rPr lang="en-US" sz="2400"/>
              <a:t>batas bawah terbesar </a:t>
            </a:r>
            <a:r>
              <a:rPr lang="en-US" sz="2400" b="1"/>
              <a:t>(</a:t>
            </a:r>
            <a:r>
              <a:rPr lang="en-US" sz="2400" i="1"/>
              <a:t>greatest lower bound</a:t>
            </a:r>
            <a:r>
              <a:rPr lang="en-US" sz="2400" b="1"/>
              <a:t>) untuk </a:t>
            </a:r>
            <a:r>
              <a:rPr lang="en-US" sz="2400" b="1" i="1"/>
              <a:t>A </a:t>
            </a:r>
            <a:r>
              <a:rPr lang="en-US" sz="2400" b="1"/>
              <a:t>bila </a:t>
            </a:r>
            <a:r>
              <a:rPr lang="en-US" sz="2400" b="1" i="1"/>
              <a:t>b </a:t>
            </a:r>
            <a:r>
              <a:rPr lang="en-US" sz="2400" b="1"/>
              <a:t>=≺ </a:t>
            </a:r>
            <a:r>
              <a:rPr lang="en-US" sz="2400" b="1" i="1"/>
              <a:t>x </a:t>
            </a:r>
            <a:r>
              <a:rPr lang="en-US" sz="2400" b="1"/>
              <a:t>untuk semua batas bawah </a:t>
            </a:r>
            <a:r>
              <a:rPr lang="en-US" sz="2400" b="1" i="1"/>
              <a:t>b </a:t>
            </a:r>
            <a:r>
              <a:rPr lang="en-US" sz="2400" b="1"/>
              <a:t>dari </a:t>
            </a:r>
            <a:r>
              <a:rPr lang="en-US" sz="2400" b="1" i="1"/>
              <a:t>A</a:t>
            </a:r>
            <a:r>
              <a:rPr lang="en-US" sz="2400" b="1"/>
              <a:t>. </a:t>
            </a:r>
          </a:p>
          <a:p>
            <a:pPr>
              <a:lnSpc>
                <a:spcPct val="90000"/>
              </a:lnSpc>
            </a:pPr>
            <a:endParaRPr lang="en-US" sz="2400" b="1"/>
          </a:p>
          <a:p>
            <a:pPr>
              <a:lnSpc>
                <a:spcPct val="90000"/>
              </a:lnSpc>
            </a:pPr>
            <a:endParaRPr lang="en-US" sz="2400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900113" y="3043238"/>
            <a:ext cx="1960562" cy="3265487"/>
            <a:chOff x="703" y="1917"/>
            <a:chExt cx="1235" cy="2057"/>
          </a:xfrm>
        </p:grpSpPr>
        <p:sp>
          <p:nvSpPr>
            <p:cNvPr id="167955" name="Line 19"/>
            <p:cNvSpPr>
              <a:spLocks noChangeShapeType="1"/>
            </p:cNvSpPr>
            <p:nvPr/>
          </p:nvSpPr>
          <p:spPr bwMode="auto">
            <a:xfrm flipV="1">
              <a:off x="1020" y="2976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167962" name="Text Box 26"/>
            <p:cNvSpPr txBox="1">
              <a:spLocks noChangeArrowheads="1"/>
            </p:cNvSpPr>
            <p:nvPr/>
          </p:nvSpPr>
          <p:spPr bwMode="auto">
            <a:xfrm>
              <a:off x="703" y="3278"/>
              <a:ext cx="31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sz="2400" b="1" i="1">
                  <a:latin typeface="Times New Roman" pitchFamily="16" charset="0"/>
                </a:rPr>
                <a:t>b</a:t>
              </a:r>
            </a:p>
          </p:txBody>
        </p:sp>
        <p:sp>
          <p:nvSpPr>
            <p:cNvPr id="167969" name="Line 33"/>
            <p:cNvSpPr>
              <a:spLocks noChangeShapeType="1"/>
            </p:cNvSpPr>
            <p:nvPr/>
          </p:nvSpPr>
          <p:spPr bwMode="auto">
            <a:xfrm flipV="1">
              <a:off x="1020" y="2523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167970" name="Line 34"/>
            <p:cNvSpPr>
              <a:spLocks noChangeShapeType="1"/>
            </p:cNvSpPr>
            <p:nvPr/>
          </p:nvSpPr>
          <p:spPr bwMode="auto">
            <a:xfrm flipV="1">
              <a:off x="1746" y="2977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167971" name="Line 35"/>
            <p:cNvSpPr>
              <a:spLocks noChangeShapeType="1"/>
            </p:cNvSpPr>
            <p:nvPr/>
          </p:nvSpPr>
          <p:spPr bwMode="auto">
            <a:xfrm flipV="1">
              <a:off x="1746" y="2524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167972" name="Line 36"/>
            <p:cNvSpPr>
              <a:spLocks noChangeShapeType="1"/>
            </p:cNvSpPr>
            <p:nvPr/>
          </p:nvSpPr>
          <p:spPr bwMode="auto">
            <a:xfrm>
              <a:off x="1020" y="3430"/>
              <a:ext cx="363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>
              <a:spAutoFit/>
            </a:bodyPr>
            <a:lstStyle/>
            <a:p>
              <a:endParaRPr lang="id-ID"/>
            </a:p>
          </p:txBody>
        </p:sp>
        <p:sp>
          <p:nvSpPr>
            <p:cNvPr id="167973" name="Line 37"/>
            <p:cNvSpPr>
              <a:spLocks noChangeShapeType="1"/>
            </p:cNvSpPr>
            <p:nvPr/>
          </p:nvSpPr>
          <p:spPr bwMode="auto">
            <a:xfrm flipH="1">
              <a:off x="1383" y="3430"/>
              <a:ext cx="363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>
              <a:spAutoFit/>
            </a:bodyPr>
            <a:lstStyle/>
            <a:p>
              <a:endParaRPr lang="id-ID"/>
            </a:p>
          </p:txBody>
        </p:sp>
        <p:sp>
          <p:nvSpPr>
            <p:cNvPr id="167974" name="Line 38"/>
            <p:cNvSpPr>
              <a:spLocks noChangeShapeType="1"/>
            </p:cNvSpPr>
            <p:nvPr/>
          </p:nvSpPr>
          <p:spPr bwMode="auto">
            <a:xfrm flipH="1">
              <a:off x="1020" y="2195"/>
              <a:ext cx="363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>
              <a:spAutoFit/>
            </a:bodyPr>
            <a:lstStyle/>
            <a:p>
              <a:endParaRPr lang="id-ID"/>
            </a:p>
          </p:txBody>
        </p:sp>
        <p:sp>
          <p:nvSpPr>
            <p:cNvPr id="167975" name="Line 39"/>
            <p:cNvSpPr>
              <a:spLocks noChangeShapeType="1"/>
            </p:cNvSpPr>
            <p:nvPr/>
          </p:nvSpPr>
          <p:spPr bwMode="auto">
            <a:xfrm>
              <a:off x="1383" y="2205"/>
              <a:ext cx="363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>
              <a:spAutoFit/>
            </a:bodyPr>
            <a:lstStyle/>
            <a:p>
              <a:endParaRPr lang="id-ID"/>
            </a:p>
          </p:txBody>
        </p:sp>
        <p:sp>
          <p:nvSpPr>
            <p:cNvPr id="167976" name="Line 40"/>
            <p:cNvSpPr>
              <a:spLocks noChangeShapeType="1"/>
            </p:cNvSpPr>
            <p:nvPr/>
          </p:nvSpPr>
          <p:spPr bwMode="auto">
            <a:xfrm flipV="1">
              <a:off x="1020" y="2523"/>
              <a:ext cx="726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>
              <a:spAutoFit/>
            </a:bodyPr>
            <a:lstStyle/>
            <a:p>
              <a:endParaRPr lang="id-ID"/>
            </a:p>
          </p:txBody>
        </p:sp>
        <p:sp>
          <p:nvSpPr>
            <p:cNvPr id="167977" name="Line 41"/>
            <p:cNvSpPr>
              <a:spLocks noChangeShapeType="1"/>
            </p:cNvSpPr>
            <p:nvPr/>
          </p:nvSpPr>
          <p:spPr bwMode="auto">
            <a:xfrm flipV="1">
              <a:off x="1020" y="2976"/>
              <a:ext cx="726" cy="4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>
              <a:spAutoFit/>
            </a:bodyPr>
            <a:lstStyle/>
            <a:p>
              <a:endParaRPr lang="id-ID"/>
            </a:p>
          </p:txBody>
        </p:sp>
        <p:sp>
          <p:nvSpPr>
            <p:cNvPr id="167978" name="Line 42"/>
            <p:cNvSpPr>
              <a:spLocks noChangeShapeType="1"/>
            </p:cNvSpPr>
            <p:nvPr/>
          </p:nvSpPr>
          <p:spPr bwMode="auto">
            <a:xfrm flipV="1">
              <a:off x="1746" y="2205"/>
              <a:ext cx="0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>
              <a:spAutoFit/>
            </a:bodyPr>
            <a:lstStyle/>
            <a:p>
              <a:endParaRPr lang="id-ID"/>
            </a:p>
          </p:txBody>
        </p:sp>
        <p:sp>
          <p:nvSpPr>
            <p:cNvPr id="167979" name="Text Box 43"/>
            <p:cNvSpPr txBox="1">
              <a:spLocks noChangeArrowheads="1"/>
            </p:cNvSpPr>
            <p:nvPr/>
          </p:nvSpPr>
          <p:spPr bwMode="auto">
            <a:xfrm>
              <a:off x="1156" y="3686"/>
              <a:ext cx="31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sz="2400" b="1" i="1">
                  <a:latin typeface="Times New Roman" pitchFamily="16" charset="0"/>
                </a:rPr>
                <a:t>a</a:t>
              </a:r>
            </a:p>
          </p:txBody>
        </p:sp>
        <p:sp>
          <p:nvSpPr>
            <p:cNvPr id="167980" name="Text Box 44"/>
            <p:cNvSpPr txBox="1">
              <a:spLocks noChangeArrowheads="1"/>
            </p:cNvSpPr>
            <p:nvPr/>
          </p:nvSpPr>
          <p:spPr bwMode="auto">
            <a:xfrm>
              <a:off x="1610" y="3278"/>
              <a:ext cx="31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sz="2400" b="1" i="1">
                  <a:latin typeface="Times New Roman" pitchFamily="16" charset="0"/>
                </a:rPr>
                <a:t>c</a:t>
              </a:r>
            </a:p>
          </p:txBody>
        </p:sp>
        <p:sp>
          <p:nvSpPr>
            <p:cNvPr id="167981" name="Text Box 45"/>
            <p:cNvSpPr txBox="1">
              <a:spLocks noChangeArrowheads="1"/>
            </p:cNvSpPr>
            <p:nvPr/>
          </p:nvSpPr>
          <p:spPr bwMode="auto">
            <a:xfrm>
              <a:off x="703" y="2795"/>
              <a:ext cx="31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sz="2400" b="1" i="1">
                  <a:latin typeface="Times New Roman" pitchFamily="16" charset="0"/>
                </a:rPr>
                <a:t>d</a:t>
              </a:r>
            </a:p>
          </p:txBody>
        </p:sp>
        <p:sp>
          <p:nvSpPr>
            <p:cNvPr id="167982" name="Text Box 46"/>
            <p:cNvSpPr txBox="1">
              <a:spLocks noChangeArrowheads="1"/>
            </p:cNvSpPr>
            <p:nvPr/>
          </p:nvSpPr>
          <p:spPr bwMode="auto">
            <a:xfrm>
              <a:off x="1619" y="2805"/>
              <a:ext cx="31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sz="2400" b="1" i="1">
                  <a:latin typeface="Times New Roman" pitchFamily="16" charset="0"/>
                </a:rPr>
                <a:t>e</a:t>
              </a:r>
            </a:p>
          </p:txBody>
        </p:sp>
        <p:sp>
          <p:nvSpPr>
            <p:cNvPr id="167983" name="Text Box 47"/>
            <p:cNvSpPr txBox="1">
              <a:spLocks noChangeArrowheads="1"/>
            </p:cNvSpPr>
            <p:nvPr/>
          </p:nvSpPr>
          <p:spPr bwMode="auto">
            <a:xfrm>
              <a:off x="1620" y="2361"/>
              <a:ext cx="31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sz="2400" b="1" i="1">
                  <a:latin typeface="Times New Roman" pitchFamily="16" charset="0"/>
                </a:rPr>
                <a:t>f</a:t>
              </a:r>
            </a:p>
          </p:txBody>
        </p:sp>
        <p:sp>
          <p:nvSpPr>
            <p:cNvPr id="167984" name="Text Box 48"/>
            <p:cNvSpPr txBox="1">
              <a:spLocks noChangeArrowheads="1"/>
            </p:cNvSpPr>
            <p:nvPr/>
          </p:nvSpPr>
          <p:spPr bwMode="auto">
            <a:xfrm>
              <a:off x="703" y="2341"/>
              <a:ext cx="31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sz="2400" b="1" i="1">
                  <a:latin typeface="Times New Roman" pitchFamily="16" charset="0"/>
                </a:rPr>
                <a:t>g</a:t>
              </a:r>
            </a:p>
          </p:txBody>
        </p:sp>
        <p:sp>
          <p:nvSpPr>
            <p:cNvPr id="167985" name="Text Box 49"/>
            <p:cNvSpPr txBox="1">
              <a:spLocks noChangeArrowheads="1"/>
            </p:cNvSpPr>
            <p:nvPr/>
          </p:nvSpPr>
          <p:spPr bwMode="auto">
            <a:xfrm>
              <a:off x="1565" y="1917"/>
              <a:ext cx="31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sz="2400" b="1" i="1">
                  <a:latin typeface="Times New Roman" pitchFamily="16" charset="0"/>
                </a:rPr>
                <a:t>j</a:t>
              </a:r>
            </a:p>
          </p:txBody>
        </p:sp>
        <p:sp>
          <p:nvSpPr>
            <p:cNvPr id="167986" name="Text Box 50"/>
            <p:cNvSpPr txBox="1">
              <a:spLocks noChangeArrowheads="1"/>
            </p:cNvSpPr>
            <p:nvPr/>
          </p:nvSpPr>
          <p:spPr bwMode="auto">
            <a:xfrm>
              <a:off x="1201" y="1933"/>
              <a:ext cx="31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sz="2400" b="1" i="1">
                  <a:latin typeface="Times New Roman" pitchFamily="16" charset="0"/>
                </a:rPr>
                <a:t>h</a:t>
              </a:r>
            </a:p>
          </p:txBody>
        </p:sp>
      </p:grpSp>
      <p:sp>
        <p:nvSpPr>
          <p:cNvPr id="167989" name="Text Box 53"/>
          <p:cNvSpPr txBox="1">
            <a:spLocks noChangeArrowheads="1"/>
          </p:cNvSpPr>
          <p:nvPr/>
        </p:nvSpPr>
        <p:spPr bwMode="auto">
          <a:xfrm>
            <a:off x="3348038" y="3141663"/>
            <a:ext cx="5040312" cy="39687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6" charset="0"/>
              </a:rPr>
              <a:t> Batas bawah dari {</a:t>
            </a:r>
            <a:r>
              <a:rPr lang="en-US" sz="2000" b="1" i="1">
                <a:latin typeface="Times New Roman" pitchFamily="16" charset="0"/>
              </a:rPr>
              <a:t>a,b,c</a:t>
            </a:r>
            <a:r>
              <a:rPr lang="en-US" sz="2000" b="1">
                <a:latin typeface="Times New Roman" pitchFamily="16" charset="0"/>
              </a:rPr>
              <a:t>} adalah </a:t>
            </a:r>
            <a:r>
              <a:rPr lang="en-US" sz="2000" b="1" i="1">
                <a:latin typeface="Times New Roman" pitchFamily="16" charset="0"/>
              </a:rPr>
              <a:t>a</a:t>
            </a:r>
          </a:p>
        </p:txBody>
      </p:sp>
      <p:sp>
        <p:nvSpPr>
          <p:cNvPr id="167990" name="Text Box 54"/>
          <p:cNvSpPr txBox="1">
            <a:spLocks noChangeArrowheads="1"/>
          </p:cNvSpPr>
          <p:nvPr/>
        </p:nvSpPr>
        <p:spPr bwMode="auto">
          <a:xfrm>
            <a:off x="3348038" y="3789363"/>
            <a:ext cx="5040312" cy="39687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6" charset="0"/>
              </a:rPr>
              <a:t> Batas bawah dari {</a:t>
            </a:r>
            <a:r>
              <a:rPr lang="en-US" sz="2000" b="1" i="1">
                <a:latin typeface="Times New Roman" pitchFamily="16" charset="0"/>
              </a:rPr>
              <a:t>j,h</a:t>
            </a:r>
            <a:r>
              <a:rPr lang="en-US" sz="2000" b="1">
                <a:latin typeface="Times New Roman" pitchFamily="16" charset="0"/>
              </a:rPr>
              <a:t>} adalah </a:t>
            </a:r>
            <a:r>
              <a:rPr lang="en-US" sz="2000" b="1" i="1">
                <a:latin typeface="Times New Roman" pitchFamily="16" charset="0"/>
              </a:rPr>
              <a:t>a,b,c,d,e,f</a:t>
            </a:r>
          </a:p>
        </p:txBody>
      </p:sp>
      <p:sp>
        <p:nvSpPr>
          <p:cNvPr id="167991" name="Text Box 55"/>
          <p:cNvSpPr txBox="1">
            <a:spLocks noChangeArrowheads="1"/>
          </p:cNvSpPr>
          <p:nvPr/>
        </p:nvSpPr>
        <p:spPr bwMode="auto">
          <a:xfrm>
            <a:off x="3348038" y="5270500"/>
            <a:ext cx="5040312" cy="39687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6" charset="0"/>
              </a:rPr>
              <a:t> Batas bawah terbesar dari {</a:t>
            </a:r>
            <a:r>
              <a:rPr lang="en-US" sz="2000" b="1" i="1">
                <a:latin typeface="Times New Roman" pitchFamily="16" charset="0"/>
              </a:rPr>
              <a:t>j,h</a:t>
            </a:r>
            <a:r>
              <a:rPr lang="en-US" sz="2000" b="1">
                <a:latin typeface="Times New Roman" pitchFamily="16" charset="0"/>
              </a:rPr>
              <a:t>} adalah </a:t>
            </a:r>
            <a:r>
              <a:rPr lang="en-US" sz="2000" b="1" i="1">
                <a:latin typeface="Times New Roman" pitchFamily="16" charset="0"/>
              </a:rPr>
              <a:t>f</a:t>
            </a:r>
          </a:p>
        </p:txBody>
      </p:sp>
      <p:sp>
        <p:nvSpPr>
          <p:cNvPr id="167992" name="Text Box 56"/>
          <p:cNvSpPr txBox="1">
            <a:spLocks noChangeArrowheads="1"/>
          </p:cNvSpPr>
          <p:nvPr/>
        </p:nvSpPr>
        <p:spPr bwMode="auto">
          <a:xfrm>
            <a:off x="3348038" y="4551363"/>
            <a:ext cx="5040312" cy="39687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6" charset="0"/>
              </a:rPr>
              <a:t> Batas bawah terbesar dari {</a:t>
            </a:r>
            <a:r>
              <a:rPr lang="en-US" sz="2000" b="1" i="1">
                <a:latin typeface="Times New Roman" pitchFamily="16" charset="0"/>
              </a:rPr>
              <a:t>a,b,c</a:t>
            </a:r>
            <a:r>
              <a:rPr lang="en-US" sz="2000" b="1">
                <a:latin typeface="Times New Roman" pitchFamily="16" charset="0"/>
              </a:rPr>
              <a:t>} adalah </a:t>
            </a:r>
            <a:r>
              <a:rPr lang="en-US" sz="2000" b="1" i="1">
                <a:latin typeface="Times New Roman" pitchFamily="16" charset="0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Relasi Ekuivalen</a:t>
            </a:r>
          </a:p>
          <a:p>
            <a:r>
              <a:rPr lang="en-US"/>
              <a:t>Relasi Terurut</a:t>
            </a:r>
          </a:p>
          <a:p>
            <a:r>
              <a:rPr lang="en-US"/>
              <a:t>Representasi Relasi dengan Matriks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Batas Atas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644650"/>
          </a:xfrm>
        </p:spPr>
        <p:txBody>
          <a:bodyPr/>
          <a:lstStyle/>
          <a:p>
            <a:r>
              <a:rPr lang="en-US" sz="2400" b="1"/>
              <a:t>Jika </a:t>
            </a:r>
            <a:r>
              <a:rPr lang="en-US" sz="2400" b="1" i="1"/>
              <a:t>A</a:t>
            </a:r>
            <a:r>
              <a:rPr lang="en-US" sz="2400" b="1"/>
              <a:t>⊆</a:t>
            </a:r>
            <a:r>
              <a:rPr lang="en-US" sz="2400" b="1" i="1"/>
              <a:t>S</a:t>
            </a:r>
            <a:r>
              <a:rPr lang="en-US" sz="2400" b="1"/>
              <a:t>, </a:t>
            </a:r>
            <a:r>
              <a:rPr lang="en-US" sz="2400" b="1" i="1"/>
              <a:t>A </a:t>
            </a:r>
            <a:r>
              <a:rPr lang="en-US" sz="2400" b="1"/>
              <a:t>≠ φ, maka </a:t>
            </a:r>
            <a:r>
              <a:rPr lang="en-US" sz="2400" b="1" i="1"/>
              <a:t>a </a:t>
            </a:r>
            <a:r>
              <a:rPr lang="en-US" sz="2400" b="1"/>
              <a:t>∈</a:t>
            </a:r>
            <a:r>
              <a:rPr lang="en-US" sz="2400" b="1" i="1"/>
              <a:t>S </a:t>
            </a:r>
            <a:r>
              <a:rPr lang="en-US" sz="2400" b="1"/>
              <a:t>disebut </a:t>
            </a:r>
            <a:r>
              <a:rPr lang="en-US" sz="2400"/>
              <a:t>batas atas </a:t>
            </a:r>
            <a:r>
              <a:rPr lang="en-US" sz="2400" b="1"/>
              <a:t>(</a:t>
            </a:r>
            <a:r>
              <a:rPr lang="en-US" sz="2400" i="1"/>
              <a:t>upper bound</a:t>
            </a:r>
            <a:r>
              <a:rPr lang="en-US" sz="2400" b="1"/>
              <a:t>) untuk </a:t>
            </a:r>
            <a:r>
              <a:rPr lang="en-US" sz="2400" b="1" i="1"/>
              <a:t>A </a:t>
            </a:r>
            <a:r>
              <a:rPr lang="en-US" sz="2400" b="1"/>
              <a:t>jika ∀</a:t>
            </a:r>
            <a:r>
              <a:rPr lang="en-US" sz="2400" b="1" i="1"/>
              <a:t>s</a:t>
            </a:r>
            <a:r>
              <a:rPr lang="en-US" sz="2400" b="1"/>
              <a:t>∈</a:t>
            </a:r>
            <a:r>
              <a:rPr lang="en-US" sz="2400" b="1" i="1"/>
              <a:t>A, s </a:t>
            </a:r>
            <a:r>
              <a:rPr lang="en-US" sz="2400" b="1"/>
              <a:t>=≺ </a:t>
            </a:r>
            <a:r>
              <a:rPr lang="en-US" sz="2400" b="1" i="1"/>
              <a:t>a</a:t>
            </a:r>
            <a:r>
              <a:rPr lang="en-US" sz="2400" b="1"/>
              <a:t>. </a:t>
            </a:r>
          </a:p>
          <a:p>
            <a:r>
              <a:rPr lang="en-US" sz="2400" b="1" i="1"/>
              <a:t>y </a:t>
            </a:r>
            <a:r>
              <a:rPr lang="en-US" sz="2400" b="1"/>
              <a:t>∈ </a:t>
            </a:r>
            <a:r>
              <a:rPr lang="en-US" sz="2400" b="1" i="1"/>
              <a:t>S </a:t>
            </a:r>
            <a:r>
              <a:rPr lang="en-US" sz="2400" b="1"/>
              <a:t>disebut </a:t>
            </a:r>
            <a:r>
              <a:rPr lang="en-US" sz="2400"/>
              <a:t>batas atas terkecil </a:t>
            </a:r>
            <a:r>
              <a:rPr lang="en-US" sz="2400" b="1"/>
              <a:t>(</a:t>
            </a:r>
            <a:r>
              <a:rPr lang="en-US" sz="2400" i="1"/>
              <a:t>least upper bound</a:t>
            </a:r>
            <a:r>
              <a:rPr lang="en-US" sz="2400" b="1"/>
              <a:t>) untuk </a:t>
            </a:r>
            <a:r>
              <a:rPr lang="en-US" sz="2400" b="1" i="1"/>
              <a:t>A </a:t>
            </a:r>
            <a:r>
              <a:rPr lang="en-US" sz="2400" b="1"/>
              <a:t>bila </a:t>
            </a:r>
            <a:r>
              <a:rPr lang="en-US" sz="2400" b="1" i="1"/>
              <a:t>y </a:t>
            </a:r>
            <a:r>
              <a:rPr lang="en-US" sz="2400" b="1"/>
              <a:t>=≺ </a:t>
            </a:r>
            <a:r>
              <a:rPr lang="en-US" sz="2400" b="1" i="1"/>
              <a:t>a </a:t>
            </a:r>
            <a:r>
              <a:rPr lang="en-US" sz="2400" b="1"/>
              <a:t>untuk semua batas atas </a:t>
            </a:r>
            <a:r>
              <a:rPr lang="en-US" sz="2400" b="1" i="1"/>
              <a:t>a </a:t>
            </a:r>
            <a:r>
              <a:rPr lang="en-US" sz="2400" b="1"/>
              <a:t>dari </a:t>
            </a:r>
            <a:r>
              <a:rPr lang="en-US" sz="2400" b="1" i="1"/>
              <a:t>A</a:t>
            </a:r>
            <a:r>
              <a:rPr lang="en-US" sz="2400" b="1"/>
              <a:t>. </a:t>
            </a:r>
          </a:p>
          <a:p>
            <a:endParaRPr lang="en-US" sz="2400" b="1"/>
          </a:p>
          <a:p>
            <a:endParaRPr lang="en-US" sz="2000" b="1"/>
          </a:p>
          <a:p>
            <a:endParaRPr lang="en-US" sz="20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00113" y="3043238"/>
            <a:ext cx="1960562" cy="3265487"/>
            <a:chOff x="703" y="1917"/>
            <a:chExt cx="1235" cy="2057"/>
          </a:xfrm>
        </p:grpSpPr>
        <p:sp>
          <p:nvSpPr>
            <p:cNvPr id="168965" name="Line 5"/>
            <p:cNvSpPr>
              <a:spLocks noChangeShapeType="1"/>
            </p:cNvSpPr>
            <p:nvPr/>
          </p:nvSpPr>
          <p:spPr bwMode="auto">
            <a:xfrm flipV="1">
              <a:off x="1020" y="2976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168966" name="Text Box 6"/>
            <p:cNvSpPr txBox="1">
              <a:spLocks noChangeArrowheads="1"/>
            </p:cNvSpPr>
            <p:nvPr/>
          </p:nvSpPr>
          <p:spPr bwMode="auto">
            <a:xfrm>
              <a:off x="703" y="3278"/>
              <a:ext cx="31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sz="2400" b="1" i="1">
                  <a:latin typeface="Times New Roman" pitchFamily="16" charset="0"/>
                </a:rPr>
                <a:t>b</a:t>
              </a:r>
            </a:p>
          </p:txBody>
        </p:sp>
        <p:sp>
          <p:nvSpPr>
            <p:cNvPr id="168967" name="Line 7"/>
            <p:cNvSpPr>
              <a:spLocks noChangeShapeType="1"/>
            </p:cNvSpPr>
            <p:nvPr/>
          </p:nvSpPr>
          <p:spPr bwMode="auto">
            <a:xfrm flipV="1">
              <a:off x="1020" y="2523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168968" name="Line 8"/>
            <p:cNvSpPr>
              <a:spLocks noChangeShapeType="1"/>
            </p:cNvSpPr>
            <p:nvPr/>
          </p:nvSpPr>
          <p:spPr bwMode="auto">
            <a:xfrm flipV="1">
              <a:off x="1746" y="2977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168969" name="Line 9"/>
            <p:cNvSpPr>
              <a:spLocks noChangeShapeType="1"/>
            </p:cNvSpPr>
            <p:nvPr/>
          </p:nvSpPr>
          <p:spPr bwMode="auto">
            <a:xfrm flipV="1">
              <a:off x="1746" y="2524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>
              <a:spAutoFit/>
            </a:bodyPr>
            <a:lstStyle/>
            <a:p>
              <a:endParaRPr lang="id-ID"/>
            </a:p>
          </p:txBody>
        </p:sp>
        <p:sp>
          <p:nvSpPr>
            <p:cNvPr id="168970" name="Line 10"/>
            <p:cNvSpPr>
              <a:spLocks noChangeShapeType="1"/>
            </p:cNvSpPr>
            <p:nvPr/>
          </p:nvSpPr>
          <p:spPr bwMode="auto">
            <a:xfrm>
              <a:off x="1020" y="3430"/>
              <a:ext cx="363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>
              <a:spAutoFit/>
            </a:bodyPr>
            <a:lstStyle/>
            <a:p>
              <a:endParaRPr lang="id-ID"/>
            </a:p>
          </p:txBody>
        </p:sp>
        <p:sp>
          <p:nvSpPr>
            <p:cNvPr id="168971" name="Line 11"/>
            <p:cNvSpPr>
              <a:spLocks noChangeShapeType="1"/>
            </p:cNvSpPr>
            <p:nvPr/>
          </p:nvSpPr>
          <p:spPr bwMode="auto">
            <a:xfrm flipH="1">
              <a:off x="1383" y="3430"/>
              <a:ext cx="363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>
              <a:spAutoFit/>
            </a:bodyPr>
            <a:lstStyle/>
            <a:p>
              <a:endParaRPr lang="id-ID"/>
            </a:p>
          </p:txBody>
        </p:sp>
        <p:sp>
          <p:nvSpPr>
            <p:cNvPr id="168972" name="Line 12"/>
            <p:cNvSpPr>
              <a:spLocks noChangeShapeType="1"/>
            </p:cNvSpPr>
            <p:nvPr/>
          </p:nvSpPr>
          <p:spPr bwMode="auto">
            <a:xfrm flipH="1">
              <a:off x="1020" y="2195"/>
              <a:ext cx="363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>
              <a:spAutoFit/>
            </a:bodyPr>
            <a:lstStyle/>
            <a:p>
              <a:endParaRPr lang="id-ID"/>
            </a:p>
          </p:txBody>
        </p:sp>
        <p:sp>
          <p:nvSpPr>
            <p:cNvPr id="168973" name="Line 13"/>
            <p:cNvSpPr>
              <a:spLocks noChangeShapeType="1"/>
            </p:cNvSpPr>
            <p:nvPr/>
          </p:nvSpPr>
          <p:spPr bwMode="auto">
            <a:xfrm>
              <a:off x="1383" y="2205"/>
              <a:ext cx="363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>
              <a:spAutoFit/>
            </a:bodyPr>
            <a:lstStyle/>
            <a:p>
              <a:endParaRPr lang="id-ID"/>
            </a:p>
          </p:txBody>
        </p:sp>
        <p:sp>
          <p:nvSpPr>
            <p:cNvPr id="168974" name="Line 14"/>
            <p:cNvSpPr>
              <a:spLocks noChangeShapeType="1"/>
            </p:cNvSpPr>
            <p:nvPr/>
          </p:nvSpPr>
          <p:spPr bwMode="auto">
            <a:xfrm flipV="1">
              <a:off x="1020" y="2523"/>
              <a:ext cx="726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>
              <a:spAutoFit/>
            </a:bodyPr>
            <a:lstStyle/>
            <a:p>
              <a:endParaRPr lang="id-ID"/>
            </a:p>
          </p:txBody>
        </p:sp>
        <p:sp>
          <p:nvSpPr>
            <p:cNvPr id="168975" name="Line 15"/>
            <p:cNvSpPr>
              <a:spLocks noChangeShapeType="1"/>
            </p:cNvSpPr>
            <p:nvPr/>
          </p:nvSpPr>
          <p:spPr bwMode="auto">
            <a:xfrm flipV="1">
              <a:off x="1020" y="2976"/>
              <a:ext cx="726" cy="4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>
              <a:spAutoFit/>
            </a:bodyPr>
            <a:lstStyle/>
            <a:p>
              <a:endParaRPr lang="id-ID"/>
            </a:p>
          </p:txBody>
        </p:sp>
        <p:sp>
          <p:nvSpPr>
            <p:cNvPr id="168976" name="Line 16"/>
            <p:cNvSpPr>
              <a:spLocks noChangeShapeType="1"/>
            </p:cNvSpPr>
            <p:nvPr/>
          </p:nvSpPr>
          <p:spPr bwMode="auto">
            <a:xfrm flipV="1">
              <a:off x="1746" y="2205"/>
              <a:ext cx="0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>
              <a:spAutoFit/>
            </a:bodyPr>
            <a:lstStyle/>
            <a:p>
              <a:endParaRPr lang="id-ID"/>
            </a:p>
          </p:txBody>
        </p:sp>
        <p:sp>
          <p:nvSpPr>
            <p:cNvPr id="168977" name="Text Box 17"/>
            <p:cNvSpPr txBox="1">
              <a:spLocks noChangeArrowheads="1"/>
            </p:cNvSpPr>
            <p:nvPr/>
          </p:nvSpPr>
          <p:spPr bwMode="auto">
            <a:xfrm>
              <a:off x="1156" y="3686"/>
              <a:ext cx="31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sz="2400" b="1" i="1">
                  <a:latin typeface="Times New Roman" pitchFamily="16" charset="0"/>
                </a:rPr>
                <a:t>a</a:t>
              </a:r>
            </a:p>
          </p:txBody>
        </p:sp>
        <p:sp>
          <p:nvSpPr>
            <p:cNvPr id="168978" name="Text Box 18"/>
            <p:cNvSpPr txBox="1">
              <a:spLocks noChangeArrowheads="1"/>
            </p:cNvSpPr>
            <p:nvPr/>
          </p:nvSpPr>
          <p:spPr bwMode="auto">
            <a:xfrm>
              <a:off x="1610" y="3278"/>
              <a:ext cx="31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sz="2400" b="1" i="1">
                  <a:latin typeface="Times New Roman" pitchFamily="16" charset="0"/>
                </a:rPr>
                <a:t>c</a:t>
              </a:r>
            </a:p>
          </p:txBody>
        </p:sp>
        <p:sp>
          <p:nvSpPr>
            <p:cNvPr id="168979" name="Text Box 19"/>
            <p:cNvSpPr txBox="1">
              <a:spLocks noChangeArrowheads="1"/>
            </p:cNvSpPr>
            <p:nvPr/>
          </p:nvSpPr>
          <p:spPr bwMode="auto">
            <a:xfrm>
              <a:off x="703" y="2795"/>
              <a:ext cx="31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sz="2400" b="1" i="1">
                  <a:latin typeface="Times New Roman" pitchFamily="16" charset="0"/>
                </a:rPr>
                <a:t>d</a:t>
              </a:r>
            </a:p>
          </p:txBody>
        </p:sp>
        <p:sp>
          <p:nvSpPr>
            <p:cNvPr id="168980" name="Text Box 20"/>
            <p:cNvSpPr txBox="1">
              <a:spLocks noChangeArrowheads="1"/>
            </p:cNvSpPr>
            <p:nvPr/>
          </p:nvSpPr>
          <p:spPr bwMode="auto">
            <a:xfrm>
              <a:off x="1619" y="2805"/>
              <a:ext cx="31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sz="2400" b="1" i="1">
                  <a:latin typeface="Times New Roman" pitchFamily="16" charset="0"/>
                </a:rPr>
                <a:t>e</a:t>
              </a:r>
            </a:p>
          </p:txBody>
        </p:sp>
        <p:sp>
          <p:nvSpPr>
            <p:cNvPr id="168981" name="Text Box 21"/>
            <p:cNvSpPr txBox="1">
              <a:spLocks noChangeArrowheads="1"/>
            </p:cNvSpPr>
            <p:nvPr/>
          </p:nvSpPr>
          <p:spPr bwMode="auto">
            <a:xfrm>
              <a:off x="1620" y="2361"/>
              <a:ext cx="31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sz="2400" b="1" i="1">
                  <a:latin typeface="Times New Roman" pitchFamily="16" charset="0"/>
                </a:rPr>
                <a:t>f</a:t>
              </a:r>
            </a:p>
          </p:txBody>
        </p:sp>
        <p:sp>
          <p:nvSpPr>
            <p:cNvPr id="168982" name="Text Box 22"/>
            <p:cNvSpPr txBox="1">
              <a:spLocks noChangeArrowheads="1"/>
            </p:cNvSpPr>
            <p:nvPr/>
          </p:nvSpPr>
          <p:spPr bwMode="auto">
            <a:xfrm>
              <a:off x="703" y="2341"/>
              <a:ext cx="31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sz="2400" b="1" i="1">
                  <a:latin typeface="Times New Roman" pitchFamily="16" charset="0"/>
                </a:rPr>
                <a:t>g</a:t>
              </a:r>
            </a:p>
          </p:txBody>
        </p:sp>
        <p:sp>
          <p:nvSpPr>
            <p:cNvPr id="168983" name="Text Box 23"/>
            <p:cNvSpPr txBox="1">
              <a:spLocks noChangeArrowheads="1"/>
            </p:cNvSpPr>
            <p:nvPr/>
          </p:nvSpPr>
          <p:spPr bwMode="auto">
            <a:xfrm>
              <a:off x="1565" y="1917"/>
              <a:ext cx="31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sz="2400" b="1" i="1">
                  <a:latin typeface="Times New Roman" pitchFamily="16" charset="0"/>
                </a:rPr>
                <a:t>j</a:t>
              </a:r>
            </a:p>
          </p:txBody>
        </p:sp>
        <p:sp>
          <p:nvSpPr>
            <p:cNvPr id="168984" name="Text Box 24"/>
            <p:cNvSpPr txBox="1">
              <a:spLocks noChangeArrowheads="1"/>
            </p:cNvSpPr>
            <p:nvPr/>
          </p:nvSpPr>
          <p:spPr bwMode="auto">
            <a:xfrm>
              <a:off x="1201" y="1933"/>
              <a:ext cx="31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sz="2400" b="1" i="1">
                  <a:latin typeface="Times New Roman" pitchFamily="16" charset="0"/>
                </a:rPr>
                <a:t>h</a:t>
              </a:r>
            </a:p>
          </p:txBody>
        </p:sp>
      </p:grpSp>
      <p:sp>
        <p:nvSpPr>
          <p:cNvPr id="168985" name="Text Box 25"/>
          <p:cNvSpPr txBox="1">
            <a:spLocks noChangeArrowheads="1"/>
          </p:cNvSpPr>
          <p:nvPr/>
        </p:nvSpPr>
        <p:spPr bwMode="auto">
          <a:xfrm>
            <a:off x="3348038" y="3141663"/>
            <a:ext cx="5040312" cy="39687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6" charset="0"/>
              </a:rPr>
              <a:t> Batas atas dari {</a:t>
            </a:r>
            <a:r>
              <a:rPr lang="en-US" sz="2000" b="1" i="1">
                <a:latin typeface="Times New Roman" pitchFamily="16" charset="0"/>
              </a:rPr>
              <a:t>a,b,c</a:t>
            </a:r>
            <a:r>
              <a:rPr lang="en-US" sz="2000" b="1">
                <a:latin typeface="Times New Roman" pitchFamily="16" charset="0"/>
              </a:rPr>
              <a:t>} adalah </a:t>
            </a:r>
            <a:r>
              <a:rPr lang="en-US" sz="2000" b="1" i="1">
                <a:latin typeface="Times New Roman" pitchFamily="16" charset="0"/>
              </a:rPr>
              <a:t>e, f, j, h</a:t>
            </a:r>
          </a:p>
        </p:txBody>
      </p:sp>
      <p:sp>
        <p:nvSpPr>
          <p:cNvPr id="168986" name="Text Box 26"/>
          <p:cNvSpPr txBox="1">
            <a:spLocks noChangeArrowheads="1"/>
          </p:cNvSpPr>
          <p:nvPr/>
        </p:nvSpPr>
        <p:spPr bwMode="auto">
          <a:xfrm>
            <a:off x="3348038" y="3789363"/>
            <a:ext cx="5040312" cy="39687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6" charset="0"/>
              </a:rPr>
              <a:t> Batas atas dari {</a:t>
            </a:r>
            <a:r>
              <a:rPr lang="en-US" sz="2000" b="1" i="1">
                <a:latin typeface="Times New Roman" pitchFamily="16" charset="0"/>
              </a:rPr>
              <a:t>j,h</a:t>
            </a:r>
            <a:r>
              <a:rPr lang="en-US" sz="2000" b="1">
                <a:latin typeface="Times New Roman" pitchFamily="16" charset="0"/>
              </a:rPr>
              <a:t>} tidak ada</a:t>
            </a:r>
            <a:endParaRPr lang="en-US" sz="2000" b="1" i="1">
              <a:latin typeface="Times New Roman" pitchFamily="16" charset="0"/>
            </a:endParaRPr>
          </a:p>
        </p:txBody>
      </p:sp>
      <p:sp>
        <p:nvSpPr>
          <p:cNvPr id="168987" name="Text Box 27"/>
          <p:cNvSpPr txBox="1">
            <a:spLocks noChangeArrowheads="1"/>
          </p:cNvSpPr>
          <p:nvPr/>
        </p:nvSpPr>
        <p:spPr bwMode="auto">
          <a:xfrm>
            <a:off x="3348038" y="5270500"/>
            <a:ext cx="5040312" cy="39687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6" charset="0"/>
              </a:rPr>
              <a:t> Batas atas terkecil dari {</a:t>
            </a:r>
            <a:r>
              <a:rPr lang="en-US" sz="2000" b="1" i="1">
                <a:latin typeface="Times New Roman" pitchFamily="16" charset="0"/>
              </a:rPr>
              <a:t>j,h</a:t>
            </a:r>
            <a:r>
              <a:rPr lang="en-US" sz="2000" b="1">
                <a:latin typeface="Times New Roman" pitchFamily="16" charset="0"/>
              </a:rPr>
              <a:t>} tidak ada</a:t>
            </a:r>
            <a:endParaRPr lang="en-US" sz="2000" b="1" i="1">
              <a:latin typeface="Times New Roman" pitchFamily="16" charset="0"/>
            </a:endParaRPr>
          </a:p>
        </p:txBody>
      </p:sp>
      <p:sp>
        <p:nvSpPr>
          <p:cNvPr id="168988" name="Text Box 28"/>
          <p:cNvSpPr txBox="1">
            <a:spLocks noChangeArrowheads="1"/>
          </p:cNvSpPr>
          <p:nvPr/>
        </p:nvSpPr>
        <p:spPr bwMode="auto">
          <a:xfrm>
            <a:off x="3348038" y="4551363"/>
            <a:ext cx="5040312" cy="39687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6" charset="0"/>
              </a:rPr>
              <a:t> Batas atas terkecil dari {</a:t>
            </a:r>
            <a:r>
              <a:rPr lang="en-US" sz="2000" b="1" i="1">
                <a:latin typeface="Times New Roman" pitchFamily="16" charset="0"/>
              </a:rPr>
              <a:t>a,b,c</a:t>
            </a:r>
            <a:r>
              <a:rPr lang="en-US" sz="2000" b="1">
                <a:latin typeface="Times New Roman" pitchFamily="16" charset="0"/>
              </a:rPr>
              <a:t>} adalah </a:t>
            </a:r>
            <a:r>
              <a:rPr lang="en-US" sz="2000" b="1" i="1">
                <a:latin typeface="Times New Roman" pitchFamily="16" charset="0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Referensi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Munir, Rinaldi. “(Buku Teks Ilmu Komputer) Matematika Diskrit”. Informatika bandung.</a:t>
            </a:r>
          </a:p>
          <a:p>
            <a:pPr>
              <a:buNone/>
            </a:pPr>
            <a:r>
              <a:rPr lang="id-ID" dirty="0" smtClean="0"/>
              <a:t>	Bandung.2001</a:t>
            </a:r>
          </a:p>
          <a:p>
            <a:endParaRPr lang="id-ID" dirty="0" smtClean="0"/>
          </a:p>
          <a:p>
            <a:r>
              <a:rPr lang="id-ID" dirty="0" smtClean="0"/>
              <a:t>Munir, Rinaldi, Materi Kuliah Matematika Diskrit ITB http://informatika.stei.itb.ac.id/~rinaldi.munir/Matdis/matdis.htm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31913" y="549275"/>
            <a:ext cx="6288087" cy="5832475"/>
            <a:chOff x="1043" y="636"/>
            <a:chExt cx="3598" cy="3520"/>
          </a:xfrm>
        </p:grpSpPr>
        <p:sp>
          <p:nvSpPr>
            <p:cNvPr id="101382" name="Rectangle 6"/>
            <p:cNvSpPr>
              <a:spLocks noChangeArrowheads="1"/>
            </p:cNvSpPr>
            <p:nvPr/>
          </p:nvSpPr>
          <p:spPr bwMode="gray">
            <a:xfrm rot="-572871">
              <a:off x="1247" y="636"/>
              <a:ext cx="3134" cy="330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E6E6E6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rgbClr val="DDDDDD"/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383" name="Line 7"/>
            <p:cNvSpPr>
              <a:spLocks noChangeShapeType="1"/>
            </p:cNvSpPr>
            <p:nvPr/>
          </p:nvSpPr>
          <p:spPr bwMode="gray">
            <a:xfrm rot="-572871">
              <a:off x="1517" y="854"/>
              <a:ext cx="0" cy="3302"/>
            </a:xfrm>
            <a:prstGeom prst="line">
              <a:avLst/>
            </a:prstGeom>
            <a:noFill/>
            <a:ln w="12700">
              <a:solidFill>
                <a:srgbClr val="F38F8E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384" name="Line 8"/>
            <p:cNvSpPr>
              <a:spLocks noChangeShapeType="1"/>
            </p:cNvSpPr>
            <p:nvPr/>
          </p:nvSpPr>
          <p:spPr bwMode="gray">
            <a:xfrm rot="-572871">
              <a:off x="1544" y="849"/>
              <a:ext cx="0" cy="3302"/>
            </a:xfrm>
            <a:prstGeom prst="line">
              <a:avLst/>
            </a:prstGeom>
            <a:noFill/>
            <a:ln w="12700">
              <a:solidFill>
                <a:srgbClr val="F38F8E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385" name="Line 9"/>
            <p:cNvSpPr>
              <a:spLocks noChangeShapeType="1"/>
            </p:cNvSpPr>
            <p:nvPr/>
          </p:nvSpPr>
          <p:spPr bwMode="gray">
            <a:xfrm rot="-572871">
              <a:off x="1043" y="1079"/>
              <a:ext cx="3134" cy="0"/>
            </a:xfrm>
            <a:prstGeom prst="line">
              <a:avLst/>
            </a:prstGeom>
            <a:noFill/>
            <a:ln w="12700">
              <a:solidFill>
                <a:srgbClr val="33CC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386" name="Line 10"/>
            <p:cNvSpPr>
              <a:spLocks noChangeShapeType="1"/>
            </p:cNvSpPr>
            <p:nvPr/>
          </p:nvSpPr>
          <p:spPr bwMode="gray">
            <a:xfrm rot="-572871">
              <a:off x="1069" y="1233"/>
              <a:ext cx="3134" cy="0"/>
            </a:xfrm>
            <a:prstGeom prst="line">
              <a:avLst/>
            </a:prstGeom>
            <a:noFill/>
            <a:ln w="12700">
              <a:solidFill>
                <a:srgbClr val="33CC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387" name="Line 11"/>
            <p:cNvSpPr>
              <a:spLocks noChangeShapeType="1"/>
            </p:cNvSpPr>
            <p:nvPr/>
          </p:nvSpPr>
          <p:spPr bwMode="gray">
            <a:xfrm rot="-572871">
              <a:off x="1095" y="1386"/>
              <a:ext cx="3134" cy="0"/>
            </a:xfrm>
            <a:prstGeom prst="line">
              <a:avLst/>
            </a:prstGeom>
            <a:noFill/>
            <a:ln w="12700">
              <a:solidFill>
                <a:srgbClr val="33CC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388" name="Line 12"/>
            <p:cNvSpPr>
              <a:spLocks noChangeShapeType="1"/>
            </p:cNvSpPr>
            <p:nvPr/>
          </p:nvSpPr>
          <p:spPr bwMode="gray">
            <a:xfrm rot="-572871">
              <a:off x="1121" y="1539"/>
              <a:ext cx="3134" cy="0"/>
            </a:xfrm>
            <a:prstGeom prst="line">
              <a:avLst/>
            </a:prstGeom>
            <a:noFill/>
            <a:ln w="12700">
              <a:solidFill>
                <a:srgbClr val="33CC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389" name="Line 13"/>
            <p:cNvSpPr>
              <a:spLocks noChangeShapeType="1"/>
            </p:cNvSpPr>
            <p:nvPr/>
          </p:nvSpPr>
          <p:spPr bwMode="gray">
            <a:xfrm rot="-572871">
              <a:off x="1147" y="1693"/>
              <a:ext cx="3134" cy="0"/>
            </a:xfrm>
            <a:prstGeom prst="line">
              <a:avLst/>
            </a:prstGeom>
            <a:noFill/>
            <a:ln w="12700">
              <a:solidFill>
                <a:srgbClr val="33CC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390" name="Line 14"/>
            <p:cNvSpPr>
              <a:spLocks noChangeShapeType="1"/>
            </p:cNvSpPr>
            <p:nvPr/>
          </p:nvSpPr>
          <p:spPr bwMode="gray">
            <a:xfrm rot="-572871">
              <a:off x="1172" y="1846"/>
              <a:ext cx="3134" cy="0"/>
            </a:xfrm>
            <a:prstGeom prst="line">
              <a:avLst/>
            </a:prstGeom>
            <a:noFill/>
            <a:ln w="12700">
              <a:solidFill>
                <a:srgbClr val="33CC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391" name="Line 15"/>
            <p:cNvSpPr>
              <a:spLocks noChangeShapeType="1"/>
            </p:cNvSpPr>
            <p:nvPr/>
          </p:nvSpPr>
          <p:spPr bwMode="gray">
            <a:xfrm rot="-572871">
              <a:off x="1198" y="2000"/>
              <a:ext cx="3134" cy="0"/>
            </a:xfrm>
            <a:prstGeom prst="line">
              <a:avLst/>
            </a:prstGeom>
            <a:noFill/>
            <a:ln w="12700">
              <a:solidFill>
                <a:srgbClr val="33CC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392" name="Line 16"/>
            <p:cNvSpPr>
              <a:spLocks noChangeShapeType="1"/>
            </p:cNvSpPr>
            <p:nvPr/>
          </p:nvSpPr>
          <p:spPr bwMode="gray">
            <a:xfrm rot="-572871">
              <a:off x="1224" y="2152"/>
              <a:ext cx="3134" cy="0"/>
            </a:xfrm>
            <a:prstGeom prst="line">
              <a:avLst/>
            </a:prstGeom>
            <a:noFill/>
            <a:ln w="12700">
              <a:solidFill>
                <a:srgbClr val="33CC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393" name="Line 17"/>
            <p:cNvSpPr>
              <a:spLocks noChangeShapeType="1"/>
            </p:cNvSpPr>
            <p:nvPr/>
          </p:nvSpPr>
          <p:spPr bwMode="gray">
            <a:xfrm rot="-572871">
              <a:off x="1250" y="2305"/>
              <a:ext cx="3134" cy="0"/>
            </a:xfrm>
            <a:prstGeom prst="line">
              <a:avLst/>
            </a:prstGeom>
            <a:noFill/>
            <a:ln w="12700">
              <a:solidFill>
                <a:srgbClr val="33CC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394" name="Line 18"/>
            <p:cNvSpPr>
              <a:spLocks noChangeShapeType="1"/>
            </p:cNvSpPr>
            <p:nvPr/>
          </p:nvSpPr>
          <p:spPr bwMode="gray">
            <a:xfrm rot="-572871">
              <a:off x="1276" y="2459"/>
              <a:ext cx="3134" cy="0"/>
            </a:xfrm>
            <a:prstGeom prst="line">
              <a:avLst/>
            </a:prstGeom>
            <a:noFill/>
            <a:ln w="12700">
              <a:solidFill>
                <a:srgbClr val="33CC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395" name="Line 19"/>
            <p:cNvSpPr>
              <a:spLocks noChangeShapeType="1"/>
            </p:cNvSpPr>
            <p:nvPr/>
          </p:nvSpPr>
          <p:spPr bwMode="gray">
            <a:xfrm rot="-572871">
              <a:off x="1301" y="2612"/>
              <a:ext cx="3134" cy="0"/>
            </a:xfrm>
            <a:prstGeom prst="line">
              <a:avLst/>
            </a:prstGeom>
            <a:noFill/>
            <a:ln w="12700">
              <a:solidFill>
                <a:srgbClr val="33CC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396" name="Line 20"/>
            <p:cNvSpPr>
              <a:spLocks noChangeShapeType="1"/>
            </p:cNvSpPr>
            <p:nvPr/>
          </p:nvSpPr>
          <p:spPr bwMode="gray">
            <a:xfrm rot="-572871">
              <a:off x="1327" y="2766"/>
              <a:ext cx="3134" cy="0"/>
            </a:xfrm>
            <a:prstGeom prst="line">
              <a:avLst/>
            </a:prstGeom>
            <a:noFill/>
            <a:ln w="12700">
              <a:solidFill>
                <a:srgbClr val="33CC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397" name="Line 21"/>
            <p:cNvSpPr>
              <a:spLocks noChangeShapeType="1"/>
            </p:cNvSpPr>
            <p:nvPr/>
          </p:nvSpPr>
          <p:spPr bwMode="gray">
            <a:xfrm rot="-572871">
              <a:off x="1353" y="2919"/>
              <a:ext cx="3134" cy="0"/>
            </a:xfrm>
            <a:prstGeom prst="line">
              <a:avLst/>
            </a:prstGeom>
            <a:noFill/>
            <a:ln w="12700">
              <a:solidFill>
                <a:srgbClr val="33CC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398" name="Line 22"/>
            <p:cNvSpPr>
              <a:spLocks noChangeShapeType="1"/>
            </p:cNvSpPr>
            <p:nvPr/>
          </p:nvSpPr>
          <p:spPr bwMode="gray">
            <a:xfrm rot="-572871">
              <a:off x="1379" y="3071"/>
              <a:ext cx="3134" cy="0"/>
            </a:xfrm>
            <a:prstGeom prst="line">
              <a:avLst/>
            </a:prstGeom>
            <a:noFill/>
            <a:ln w="12700">
              <a:solidFill>
                <a:srgbClr val="33CC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399" name="Line 23"/>
            <p:cNvSpPr>
              <a:spLocks noChangeShapeType="1"/>
            </p:cNvSpPr>
            <p:nvPr/>
          </p:nvSpPr>
          <p:spPr bwMode="gray">
            <a:xfrm rot="-572871">
              <a:off x="1404" y="3225"/>
              <a:ext cx="3134" cy="0"/>
            </a:xfrm>
            <a:prstGeom prst="line">
              <a:avLst/>
            </a:prstGeom>
            <a:noFill/>
            <a:ln w="12700">
              <a:solidFill>
                <a:srgbClr val="33CC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400" name="Line 24"/>
            <p:cNvSpPr>
              <a:spLocks noChangeShapeType="1"/>
            </p:cNvSpPr>
            <p:nvPr/>
          </p:nvSpPr>
          <p:spPr bwMode="gray">
            <a:xfrm rot="-572871">
              <a:off x="1430" y="3378"/>
              <a:ext cx="3134" cy="0"/>
            </a:xfrm>
            <a:prstGeom prst="line">
              <a:avLst/>
            </a:prstGeom>
            <a:noFill/>
            <a:ln w="12700">
              <a:solidFill>
                <a:srgbClr val="33CC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401" name="Line 25"/>
            <p:cNvSpPr>
              <a:spLocks noChangeShapeType="1"/>
            </p:cNvSpPr>
            <p:nvPr/>
          </p:nvSpPr>
          <p:spPr bwMode="gray">
            <a:xfrm rot="-572871">
              <a:off x="1456" y="3532"/>
              <a:ext cx="3134" cy="0"/>
            </a:xfrm>
            <a:prstGeom prst="line">
              <a:avLst/>
            </a:prstGeom>
            <a:noFill/>
            <a:ln w="12700">
              <a:solidFill>
                <a:srgbClr val="33CC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402" name="Line 26"/>
            <p:cNvSpPr>
              <a:spLocks noChangeShapeType="1"/>
            </p:cNvSpPr>
            <p:nvPr/>
          </p:nvSpPr>
          <p:spPr bwMode="gray">
            <a:xfrm rot="-572871">
              <a:off x="1482" y="3685"/>
              <a:ext cx="3134" cy="0"/>
            </a:xfrm>
            <a:prstGeom prst="line">
              <a:avLst/>
            </a:prstGeom>
            <a:noFill/>
            <a:ln w="12700">
              <a:solidFill>
                <a:srgbClr val="33CC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403" name="Line 27"/>
            <p:cNvSpPr>
              <a:spLocks noChangeShapeType="1"/>
            </p:cNvSpPr>
            <p:nvPr/>
          </p:nvSpPr>
          <p:spPr bwMode="gray">
            <a:xfrm rot="-572871">
              <a:off x="1507" y="3838"/>
              <a:ext cx="3134" cy="0"/>
            </a:xfrm>
            <a:prstGeom prst="line">
              <a:avLst/>
            </a:prstGeom>
            <a:noFill/>
            <a:ln w="12700">
              <a:solidFill>
                <a:srgbClr val="33CC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01404" name="Text Box 28"/>
          <p:cNvSpPr txBox="1">
            <a:spLocks noChangeArrowheads="1"/>
          </p:cNvSpPr>
          <p:nvPr/>
        </p:nvSpPr>
        <p:spPr bwMode="auto">
          <a:xfrm rot="-532213">
            <a:off x="2163763" y="1427163"/>
            <a:ext cx="4821237" cy="44465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3200" b="1" dirty="0" err="1">
                <a:solidFill>
                  <a:srgbClr val="0000CC"/>
                </a:solidFill>
                <a:latin typeface="Arial" charset="0"/>
              </a:rPr>
              <a:t>Sebelum</a:t>
            </a:r>
            <a:r>
              <a:rPr lang="en-US" sz="3200" b="1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en-US" sz="3200" b="1" dirty="0" err="1">
                <a:solidFill>
                  <a:srgbClr val="0000CC"/>
                </a:solidFill>
                <a:latin typeface="Arial" charset="0"/>
              </a:rPr>
              <a:t>membaca</a:t>
            </a:r>
            <a:r>
              <a:rPr lang="en-US" sz="3200" b="1" dirty="0">
                <a:solidFill>
                  <a:srgbClr val="0000CC"/>
                </a:solidFill>
                <a:latin typeface="Arial" charset="0"/>
              </a:rPr>
              <a:t> slide </a:t>
            </a:r>
            <a:r>
              <a:rPr lang="en-US" sz="3200" b="1" dirty="0" err="1">
                <a:solidFill>
                  <a:srgbClr val="0000CC"/>
                </a:solidFill>
                <a:latin typeface="Arial" charset="0"/>
              </a:rPr>
              <a:t>ini</a:t>
            </a:r>
            <a:r>
              <a:rPr lang="en-US" sz="3200" b="1" dirty="0">
                <a:solidFill>
                  <a:srgbClr val="0000CC"/>
                </a:solidFill>
                <a:latin typeface="Arial" charset="0"/>
              </a:rPr>
              <a:t>, </a:t>
            </a:r>
            <a:r>
              <a:rPr lang="en-US" sz="3200" b="1" dirty="0" err="1">
                <a:solidFill>
                  <a:srgbClr val="0000CC"/>
                </a:solidFill>
                <a:latin typeface="Arial" charset="0"/>
              </a:rPr>
              <a:t>pastikan</a:t>
            </a:r>
            <a:r>
              <a:rPr lang="en-US" sz="3200" b="1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en-US" sz="3200" b="1" dirty="0" err="1">
                <a:solidFill>
                  <a:srgbClr val="0000CC"/>
                </a:solidFill>
                <a:latin typeface="Arial" charset="0"/>
              </a:rPr>
              <a:t>kamu</a:t>
            </a:r>
            <a:r>
              <a:rPr lang="en-US" sz="3200" b="1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en-US" sz="3200" b="1" dirty="0" err="1">
                <a:solidFill>
                  <a:srgbClr val="0000CC"/>
                </a:solidFill>
                <a:latin typeface="Arial" charset="0"/>
              </a:rPr>
              <a:t>telah</a:t>
            </a:r>
            <a:r>
              <a:rPr lang="en-US" sz="3200" b="1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en-US" sz="3200" b="1" dirty="0" err="1">
                <a:solidFill>
                  <a:srgbClr val="0000CC"/>
                </a:solidFill>
                <a:latin typeface="Arial" charset="0"/>
              </a:rPr>
              <a:t>telah</a:t>
            </a:r>
            <a:r>
              <a:rPr lang="en-US" sz="3200" b="1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en-US" sz="3200" b="1" dirty="0" err="1">
                <a:solidFill>
                  <a:srgbClr val="0000CC"/>
                </a:solidFill>
                <a:latin typeface="Arial" charset="0"/>
              </a:rPr>
              <a:t>faham</a:t>
            </a:r>
            <a:r>
              <a:rPr lang="en-US" sz="3200" b="1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en-US" sz="3200" b="1" dirty="0" err="1">
                <a:solidFill>
                  <a:srgbClr val="0000CC"/>
                </a:solidFill>
                <a:latin typeface="Arial" charset="0"/>
              </a:rPr>
              <a:t>semua</a:t>
            </a:r>
            <a:r>
              <a:rPr lang="en-US" sz="3200" b="1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en-US" sz="3200" b="1" dirty="0" err="1">
                <a:solidFill>
                  <a:srgbClr val="0000CC"/>
                </a:solidFill>
                <a:latin typeface="Arial" charset="0"/>
              </a:rPr>
              <a:t>kelas</a:t>
            </a:r>
            <a:r>
              <a:rPr lang="en-US" sz="3200" b="1" dirty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en-US" sz="3200" b="1" dirty="0" err="1">
                <a:solidFill>
                  <a:srgbClr val="0000CC"/>
                </a:solidFill>
                <a:latin typeface="Arial" charset="0"/>
              </a:rPr>
              <a:t>relasi</a:t>
            </a:r>
            <a:r>
              <a:rPr lang="en-US" sz="3200" b="1" dirty="0">
                <a:solidFill>
                  <a:srgbClr val="0000CC"/>
                </a:solidFill>
                <a:latin typeface="Arial" charset="0"/>
              </a:rPr>
              <a:t> (</a:t>
            </a:r>
            <a:r>
              <a:rPr lang="en-US" sz="3200" b="1" dirty="0" err="1">
                <a:solidFill>
                  <a:srgbClr val="0000CC"/>
                </a:solidFill>
                <a:latin typeface="Arial" charset="0"/>
              </a:rPr>
              <a:t>refleksif</a:t>
            </a:r>
            <a:r>
              <a:rPr lang="en-US" sz="3200" b="1" dirty="0">
                <a:solidFill>
                  <a:srgbClr val="0000CC"/>
                </a:solidFill>
                <a:latin typeface="Arial" charset="0"/>
              </a:rPr>
              <a:t>, </a:t>
            </a:r>
            <a:r>
              <a:rPr lang="en-US" sz="3200" b="1" dirty="0" err="1" smtClean="0">
                <a:solidFill>
                  <a:srgbClr val="0000CC"/>
                </a:solidFill>
                <a:latin typeface="Arial" charset="0"/>
              </a:rPr>
              <a:t>simetri</a:t>
            </a:r>
            <a:r>
              <a:rPr lang="en-US" sz="3200" b="1" dirty="0">
                <a:solidFill>
                  <a:srgbClr val="0000CC"/>
                </a:solidFill>
                <a:latin typeface="Arial" charset="0"/>
              </a:rPr>
              <a:t>, </a:t>
            </a:r>
            <a:r>
              <a:rPr lang="en-US" sz="3200" b="1" dirty="0" err="1">
                <a:solidFill>
                  <a:srgbClr val="0000CC"/>
                </a:solidFill>
                <a:latin typeface="Arial" charset="0"/>
              </a:rPr>
              <a:t>antisimetri</a:t>
            </a:r>
            <a:r>
              <a:rPr lang="en-US" sz="3200" b="1" dirty="0">
                <a:solidFill>
                  <a:srgbClr val="0000CC"/>
                </a:solidFill>
                <a:latin typeface="Arial" charset="0"/>
              </a:rPr>
              <a:t>, </a:t>
            </a:r>
            <a:r>
              <a:rPr lang="en-US" sz="3200" b="1" dirty="0" err="1" smtClean="0">
                <a:solidFill>
                  <a:srgbClr val="0000CC"/>
                </a:solidFill>
                <a:latin typeface="Arial" charset="0"/>
              </a:rPr>
              <a:t>transitif</a:t>
            </a:r>
            <a:r>
              <a:rPr lang="en-US" sz="3200" b="1" dirty="0">
                <a:solidFill>
                  <a:srgbClr val="0000CC"/>
                </a:solidFill>
                <a:latin typeface="Arial" charset="0"/>
              </a:rPr>
              <a:t>)</a:t>
            </a:r>
          </a:p>
        </p:txBody>
      </p: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7364413" y="1438275"/>
            <a:ext cx="1398587" cy="1587500"/>
            <a:chOff x="4658" y="672"/>
            <a:chExt cx="881" cy="1000"/>
          </a:xfrm>
        </p:grpSpPr>
        <p:grpSp>
          <p:nvGrpSpPr>
            <p:cNvPr id="4" name="Group 59"/>
            <p:cNvGrpSpPr>
              <a:grpSpLocks noChangeAspect="1"/>
            </p:cNvGrpSpPr>
            <p:nvPr/>
          </p:nvGrpSpPr>
          <p:grpSpPr bwMode="auto">
            <a:xfrm>
              <a:off x="4658" y="672"/>
              <a:ext cx="881" cy="1000"/>
              <a:chOff x="3787" y="164"/>
              <a:chExt cx="1758" cy="1995"/>
            </a:xfrm>
          </p:grpSpPr>
          <p:sp>
            <p:nvSpPr>
              <p:cNvPr id="101436" name="Oval 60"/>
              <p:cNvSpPr>
                <a:spLocks noChangeAspect="1" noChangeArrowheads="1"/>
              </p:cNvSpPr>
              <p:nvPr/>
            </p:nvSpPr>
            <p:spPr bwMode="auto">
              <a:xfrm flipH="1">
                <a:off x="4021" y="164"/>
                <a:ext cx="1524" cy="1524"/>
              </a:xfrm>
              <a:prstGeom prst="ellipse">
                <a:avLst/>
              </a:prstGeom>
              <a:solidFill>
                <a:srgbClr val="ABCCED"/>
              </a:solidFill>
              <a:ln w="12700" algn="ctr">
                <a:noFill/>
                <a:round/>
                <a:headEnd/>
                <a:tailEnd/>
              </a:ln>
              <a:effectLst>
                <a:outerShdw dist="50800" dir="5400000" algn="ctr" rotWithShape="0">
                  <a:srgbClr val="333333"/>
                </a:outerShdw>
              </a:effec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01437" name="Rectangle 61"/>
              <p:cNvSpPr>
                <a:spLocks noChangeAspect="1" noChangeArrowheads="1"/>
              </p:cNvSpPr>
              <p:nvPr/>
            </p:nvSpPr>
            <p:spPr bwMode="auto">
              <a:xfrm flipH="1">
                <a:off x="4493" y="1507"/>
                <a:ext cx="762" cy="652"/>
              </a:xfrm>
              <a:prstGeom prst="rect">
                <a:avLst/>
              </a:prstGeom>
              <a:solidFill>
                <a:srgbClr val="ABCCED"/>
              </a:solidFill>
              <a:ln w="12700" algn="ctr">
                <a:noFill/>
                <a:miter lim="800000"/>
                <a:headEnd/>
                <a:tailEnd/>
              </a:ln>
              <a:effectLst>
                <a:outerShdw dist="56796" dir="3806097" algn="ctr" rotWithShape="0">
                  <a:srgbClr val="333333"/>
                </a:outerShdw>
              </a:effec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01438" name="Rectangle 62"/>
              <p:cNvSpPr>
                <a:spLocks noChangeAspect="1" noChangeArrowheads="1"/>
              </p:cNvSpPr>
              <p:nvPr/>
            </p:nvSpPr>
            <p:spPr bwMode="auto">
              <a:xfrm flipH="1">
                <a:off x="4021" y="889"/>
                <a:ext cx="472" cy="834"/>
              </a:xfrm>
              <a:prstGeom prst="rect">
                <a:avLst/>
              </a:prstGeom>
              <a:solidFill>
                <a:srgbClr val="ABCCED"/>
              </a:solidFill>
              <a:ln w="12700" algn="ctr">
                <a:noFill/>
                <a:miter lim="800000"/>
                <a:headEnd/>
                <a:tailEnd/>
              </a:ln>
              <a:effectLst>
                <a:outerShdw dist="50800" dir="5400000" algn="ctr" rotWithShape="0">
                  <a:srgbClr val="333333"/>
                </a:outerShdw>
              </a:effec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01439" name="AutoShape 63"/>
              <p:cNvSpPr>
                <a:spLocks noChangeAspect="1" noChangeArrowheads="1"/>
              </p:cNvSpPr>
              <p:nvPr/>
            </p:nvSpPr>
            <p:spPr bwMode="auto">
              <a:xfrm flipH="1">
                <a:off x="3787" y="780"/>
                <a:ext cx="253" cy="436"/>
              </a:xfrm>
              <a:prstGeom prst="rtTriangle">
                <a:avLst/>
              </a:prstGeom>
              <a:solidFill>
                <a:srgbClr val="ABCCED"/>
              </a:solidFill>
              <a:ln w="12700" algn="ctr">
                <a:noFill/>
                <a:miter lim="800000"/>
                <a:headEnd/>
                <a:tailEnd/>
              </a:ln>
              <a:effectLst>
                <a:outerShdw dist="52363" dir="6242175" algn="ctr" rotWithShape="0">
                  <a:srgbClr val="333333"/>
                </a:outerShdw>
              </a:effec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5" name="Group 64"/>
            <p:cNvGrpSpPr>
              <a:grpSpLocks noChangeAspect="1"/>
            </p:cNvGrpSpPr>
            <p:nvPr/>
          </p:nvGrpSpPr>
          <p:grpSpPr bwMode="auto">
            <a:xfrm flipH="1">
              <a:off x="4794" y="981"/>
              <a:ext cx="145" cy="128"/>
              <a:chOff x="2879" y="1326"/>
              <a:chExt cx="290" cy="254"/>
            </a:xfrm>
          </p:grpSpPr>
          <p:sp>
            <p:nvSpPr>
              <p:cNvPr id="101441" name="Oval 65"/>
              <p:cNvSpPr>
                <a:spLocks noChangeAspect="1" noChangeArrowheads="1"/>
              </p:cNvSpPr>
              <p:nvPr/>
            </p:nvSpPr>
            <p:spPr bwMode="auto">
              <a:xfrm>
                <a:off x="2879" y="1326"/>
                <a:ext cx="290" cy="254"/>
              </a:xfrm>
              <a:prstGeom prst="ellipse">
                <a:avLst/>
              </a:prstGeom>
              <a:solidFill>
                <a:srgbClr val="FFFFFF"/>
              </a:solidFill>
              <a:ln w="12700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01442" name="Oval 66"/>
              <p:cNvSpPr>
                <a:spLocks noChangeAspect="1" noChangeArrowheads="1"/>
              </p:cNvSpPr>
              <p:nvPr/>
            </p:nvSpPr>
            <p:spPr bwMode="auto">
              <a:xfrm>
                <a:off x="3024" y="1362"/>
                <a:ext cx="145" cy="182"/>
              </a:xfrm>
              <a:prstGeom prst="ellipse">
                <a:avLst/>
              </a:prstGeom>
              <a:solidFill>
                <a:srgbClr val="000000"/>
              </a:solidFill>
              <a:ln w="12700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</p:grpSp>
      </p:grp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7364413" y="3281363"/>
            <a:ext cx="1398587" cy="1587500"/>
            <a:chOff x="4658" y="1833"/>
            <a:chExt cx="881" cy="1000"/>
          </a:xfrm>
        </p:grpSpPr>
        <p:grpSp>
          <p:nvGrpSpPr>
            <p:cNvPr id="7" name="Group 68"/>
            <p:cNvGrpSpPr>
              <a:grpSpLocks noChangeAspect="1"/>
            </p:cNvGrpSpPr>
            <p:nvPr/>
          </p:nvGrpSpPr>
          <p:grpSpPr bwMode="auto">
            <a:xfrm>
              <a:off x="4658" y="1833"/>
              <a:ext cx="881" cy="1000"/>
              <a:chOff x="3787" y="164"/>
              <a:chExt cx="1758" cy="1995"/>
            </a:xfrm>
          </p:grpSpPr>
          <p:sp>
            <p:nvSpPr>
              <p:cNvPr id="101445" name="Oval 69"/>
              <p:cNvSpPr>
                <a:spLocks noChangeAspect="1" noChangeArrowheads="1"/>
              </p:cNvSpPr>
              <p:nvPr/>
            </p:nvSpPr>
            <p:spPr bwMode="auto">
              <a:xfrm flipH="1">
                <a:off x="4021" y="164"/>
                <a:ext cx="1524" cy="1524"/>
              </a:xfrm>
              <a:prstGeom prst="ellipse">
                <a:avLst/>
              </a:prstGeom>
              <a:solidFill>
                <a:srgbClr val="F69E9E"/>
              </a:solidFill>
              <a:ln w="12700" algn="ctr">
                <a:noFill/>
                <a:round/>
                <a:headEnd/>
                <a:tailEnd/>
              </a:ln>
              <a:effectLst>
                <a:outerShdw dist="50800" dir="5400000" algn="ctr" rotWithShape="0">
                  <a:srgbClr val="333333"/>
                </a:outerShdw>
              </a:effec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01446" name="Rectangle 70"/>
              <p:cNvSpPr>
                <a:spLocks noChangeAspect="1" noChangeArrowheads="1"/>
              </p:cNvSpPr>
              <p:nvPr/>
            </p:nvSpPr>
            <p:spPr bwMode="auto">
              <a:xfrm flipH="1">
                <a:off x="4493" y="1507"/>
                <a:ext cx="762" cy="652"/>
              </a:xfrm>
              <a:prstGeom prst="rect">
                <a:avLst/>
              </a:prstGeom>
              <a:solidFill>
                <a:srgbClr val="F69E9E"/>
              </a:solidFill>
              <a:ln w="12700" algn="ctr">
                <a:noFill/>
                <a:miter lim="800000"/>
                <a:headEnd/>
                <a:tailEnd/>
              </a:ln>
              <a:effectLst>
                <a:outerShdw dist="56796" dir="3806097" algn="ctr" rotWithShape="0">
                  <a:srgbClr val="333333"/>
                </a:outerShdw>
              </a:effec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01447" name="Rectangle 71"/>
              <p:cNvSpPr>
                <a:spLocks noChangeAspect="1" noChangeArrowheads="1"/>
              </p:cNvSpPr>
              <p:nvPr/>
            </p:nvSpPr>
            <p:spPr bwMode="auto">
              <a:xfrm flipH="1">
                <a:off x="4021" y="889"/>
                <a:ext cx="472" cy="834"/>
              </a:xfrm>
              <a:prstGeom prst="rect">
                <a:avLst/>
              </a:prstGeom>
              <a:solidFill>
                <a:srgbClr val="F69E9E"/>
              </a:solidFill>
              <a:ln w="12700" algn="ctr">
                <a:noFill/>
                <a:miter lim="800000"/>
                <a:headEnd/>
                <a:tailEnd/>
              </a:ln>
              <a:effectLst>
                <a:outerShdw dist="50800" dir="5400000" algn="ctr" rotWithShape="0">
                  <a:srgbClr val="333333"/>
                </a:outerShdw>
              </a:effec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01448" name="AutoShape 72"/>
              <p:cNvSpPr>
                <a:spLocks noChangeAspect="1" noChangeArrowheads="1"/>
              </p:cNvSpPr>
              <p:nvPr/>
            </p:nvSpPr>
            <p:spPr bwMode="auto">
              <a:xfrm flipH="1">
                <a:off x="3787" y="780"/>
                <a:ext cx="253" cy="436"/>
              </a:xfrm>
              <a:prstGeom prst="rtTriangle">
                <a:avLst/>
              </a:prstGeom>
              <a:solidFill>
                <a:srgbClr val="F69E9E"/>
              </a:solidFill>
              <a:ln w="12700" algn="ctr">
                <a:noFill/>
                <a:miter lim="800000"/>
                <a:headEnd/>
                <a:tailEnd/>
              </a:ln>
              <a:effectLst>
                <a:outerShdw dist="52363" dir="6242175" algn="ctr" rotWithShape="0">
                  <a:srgbClr val="333333"/>
                </a:outerShdw>
              </a:effec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8" name="Group 73"/>
            <p:cNvGrpSpPr>
              <a:grpSpLocks noChangeAspect="1"/>
            </p:cNvGrpSpPr>
            <p:nvPr/>
          </p:nvGrpSpPr>
          <p:grpSpPr bwMode="auto">
            <a:xfrm flipH="1">
              <a:off x="4794" y="2142"/>
              <a:ext cx="145" cy="128"/>
              <a:chOff x="2879" y="1326"/>
              <a:chExt cx="290" cy="254"/>
            </a:xfrm>
          </p:grpSpPr>
          <p:sp>
            <p:nvSpPr>
              <p:cNvPr id="101450" name="Oval 74"/>
              <p:cNvSpPr>
                <a:spLocks noChangeAspect="1" noChangeArrowheads="1"/>
              </p:cNvSpPr>
              <p:nvPr/>
            </p:nvSpPr>
            <p:spPr bwMode="auto">
              <a:xfrm>
                <a:off x="2879" y="1326"/>
                <a:ext cx="290" cy="254"/>
              </a:xfrm>
              <a:prstGeom prst="ellipse">
                <a:avLst/>
              </a:prstGeom>
              <a:solidFill>
                <a:srgbClr val="FFFFFF"/>
              </a:solidFill>
              <a:ln w="12700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01451" name="Oval 75"/>
              <p:cNvSpPr>
                <a:spLocks noChangeAspect="1" noChangeArrowheads="1"/>
              </p:cNvSpPr>
              <p:nvPr/>
            </p:nvSpPr>
            <p:spPr bwMode="auto">
              <a:xfrm>
                <a:off x="3024" y="1362"/>
                <a:ext cx="145" cy="182"/>
              </a:xfrm>
              <a:prstGeom prst="ellipse">
                <a:avLst/>
              </a:prstGeom>
              <a:solidFill>
                <a:srgbClr val="000000"/>
              </a:solidFill>
              <a:ln w="12700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</p:grpSp>
      </p:grpSp>
      <p:grpSp>
        <p:nvGrpSpPr>
          <p:cNvPr id="9" name="Group 85"/>
          <p:cNvGrpSpPr>
            <a:grpSpLocks/>
          </p:cNvGrpSpPr>
          <p:nvPr/>
        </p:nvGrpSpPr>
        <p:grpSpPr bwMode="auto">
          <a:xfrm>
            <a:off x="92075" y="1450975"/>
            <a:ext cx="1398588" cy="1587500"/>
            <a:chOff x="267" y="745"/>
            <a:chExt cx="881" cy="1000"/>
          </a:xfrm>
        </p:grpSpPr>
        <p:grpSp>
          <p:nvGrpSpPr>
            <p:cNvPr id="10" name="Group 86"/>
            <p:cNvGrpSpPr>
              <a:grpSpLocks noChangeAspect="1"/>
            </p:cNvGrpSpPr>
            <p:nvPr/>
          </p:nvGrpSpPr>
          <p:grpSpPr bwMode="auto">
            <a:xfrm>
              <a:off x="267" y="745"/>
              <a:ext cx="881" cy="1000"/>
              <a:chOff x="1682" y="672"/>
              <a:chExt cx="1758" cy="1995"/>
            </a:xfrm>
          </p:grpSpPr>
          <p:sp>
            <p:nvSpPr>
              <p:cNvPr id="101463" name="Oval 87"/>
              <p:cNvSpPr>
                <a:spLocks noChangeAspect="1" noChangeArrowheads="1"/>
              </p:cNvSpPr>
              <p:nvPr/>
            </p:nvSpPr>
            <p:spPr bwMode="auto">
              <a:xfrm>
                <a:off x="1682" y="672"/>
                <a:ext cx="1524" cy="1524"/>
              </a:xfrm>
              <a:prstGeom prst="ellipse">
                <a:avLst/>
              </a:prstGeom>
              <a:solidFill>
                <a:srgbClr val="ABCCED"/>
              </a:solidFill>
              <a:ln w="12700" algn="ctr">
                <a:noFill/>
                <a:round/>
                <a:headEnd/>
                <a:tailEnd/>
              </a:ln>
              <a:effectLst>
                <a:outerShdw dist="50800" dir="5400000" algn="ctr" rotWithShape="0">
                  <a:srgbClr val="333333"/>
                </a:outerShdw>
              </a:effec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01464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1972" y="1833"/>
                <a:ext cx="762" cy="834"/>
              </a:xfrm>
              <a:prstGeom prst="rect">
                <a:avLst/>
              </a:prstGeom>
              <a:solidFill>
                <a:srgbClr val="ABCCED"/>
              </a:solidFill>
              <a:ln w="12700" algn="ctr">
                <a:noFill/>
                <a:miter lim="800000"/>
                <a:headEnd/>
                <a:tailEnd/>
              </a:ln>
              <a:effectLst>
                <a:outerShdw dist="56796" dir="3806097" algn="ctr" rotWithShape="0">
                  <a:srgbClr val="333333"/>
                </a:outerShdw>
              </a:effec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01465" name="Rectangle 89"/>
              <p:cNvSpPr>
                <a:spLocks noChangeAspect="1" noChangeArrowheads="1"/>
              </p:cNvSpPr>
              <p:nvPr/>
            </p:nvSpPr>
            <p:spPr bwMode="auto">
              <a:xfrm>
                <a:off x="2734" y="1397"/>
                <a:ext cx="472" cy="834"/>
              </a:xfrm>
              <a:prstGeom prst="rect">
                <a:avLst/>
              </a:prstGeom>
              <a:solidFill>
                <a:srgbClr val="ABCCED"/>
              </a:solidFill>
              <a:ln w="12700" algn="ctr">
                <a:noFill/>
                <a:miter lim="800000"/>
                <a:headEnd/>
                <a:tailEnd/>
              </a:ln>
              <a:effectLst>
                <a:outerShdw dist="56796" dir="3806097" algn="ctr" rotWithShape="0">
                  <a:srgbClr val="333333"/>
                </a:outerShdw>
              </a:effec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01466" name="AutoShape 90"/>
              <p:cNvSpPr>
                <a:spLocks noChangeAspect="1" noChangeArrowheads="1"/>
              </p:cNvSpPr>
              <p:nvPr/>
            </p:nvSpPr>
            <p:spPr bwMode="auto">
              <a:xfrm>
                <a:off x="3187" y="1288"/>
                <a:ext cx="253" cy="436"/>
              </a:xfrm>
              <a:prstGeom prst="rtTriangle">
                <a:avLst/>
              </a:prstGeom>
              <a:solidFill>
                <a:srgbClr val="ABCCED"/>
              </a:solidFill>
              <a:ln w="12700" algn="ctr">
                <a:noFill/>
                <a:miter lim="800000"/>
                <a:headEnd/>
                <a:tailEnd/>
              </a:ln>
              <a:effectLst>
                <a:outerShdw dist="52363" dir="4557825" algn="ctr" rotWithShape="0">
                  <a:srgbClr val="333333"/>
                </a:outerShdw>
              </a:effec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11" name="Group 91"/>
            <p:cNvGrpSpPr>
              <a:grpSpLocks noChangeAspect="1"/>
            </p:cNvGrpSpPr>
            <p:nvPr/>
          </p:nvGrpSpPr>
          <p:grpSpPr bwMode="auto">
            <a:xfrm>
              <a:off x="867" y="1054"/>
              <a:ext cx="145" cy="128"/>
              <a:chOff x="2879" y="1326"/>
              <a:chExt cx="290" cy="254"/>
            </a:xfrm>
          </p:grpSpPr>
          <p:sp>
            <p:nvSpPr>
              <p:cNvPr id="101468" name="Oval 92"/>
              <p:cNvSpPr>
                <a:spLocks noChangeAspect="1" noChangeArrowheads="1"/>
              </p:cNvSpPr>
              <p:nvPr/>
            </p:nvSpPr>
            <p:spPr bwMode="auto">
              <a:xfrm>
                <a:off x="2879" y="1326"/>
                <a:ext cx="290" cy="254"/>
              </a:xfrm>
              <a:prstGeom prst="ellipse">
                <a:avLst/>
              </a:prstGeom>
              <a:solidFill>
                <a:srgbClr val="FFFFFF"/>
              </a:solidFill>
              <a:ln w="12700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01469" name="Oval 93"/>
              <p:cNvSpPr>
                <a:spLocks noChangeAspect="1" noChangeArrowheads="1"/>
              </p:cNvSpPr>
              <p:nvPr/>
            </p:nvSpPr>
            <p:spPr bwMode="auto">
              <a:xfrm>
                <a:off x="3024" y="1362"/>
                <a:ext cx="145" cy="182"/>
              </a:xfrm>
              <a:prstGeom prst="ellipse">
                <a:avLst/>
              </a:prstGeom>
              <a:solidFill>
                <a:srgbClr val="000000"/>
              </a:solidFill>
              <a:ln w="12700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</p:grpSp>
      </p:grpSp>
      <p:grpSp>
        <p:nvGrpSpPr>
          <p:cNvPr id="12" name="Group 94"/>
          <p:cNvGrpSpPr>
            <a:grpSpLocks/>
          </p:cNvGrpSpPr>
          <p:nvPr/>
        </p:nvGrpSpPr>
        <p:grpSpPr bwMode="auto">
          <a:xfrm>
            <a:off x="34925" y="3294063"/>
            <a:ext cx="1398588" cy="1587500"/>
            <a:chOff x="231" y="1906"/>
            <a:chExt cx="881" cy="1000"/>
          </a:xfrm>
        </p:grpSpPr>
        <p:grpSp>
          <p:nvGrpSpPr>
            <p:cNvPr id="13" name="Group 95"/>
            <p:cNvGrpSpPr>
              <a:grpSpLocks noChangeAspect="1"/>
            </p:cNvGrpSpPr>
            <p:nvPr/>
          </p:nvGrpSpPr>
          <p:grpSpPr bwMode="auto">
            <a:xfrm>
              <a:off x="231" y="1906"/>
              <a:ext cx="881" cy="1000"/>
              <a:chOff x="1682" y="672"/>
              <a:chExt cx="1758" cy="1995"/>
            </a:xfrm>
          </p:grpSpPr>
          <p:sp>
            <p:nvSpPr>
              <p:cNvPr id="101472" name="Oval 96"/>
              <p:cNvSpPr>
                <a:spLocks noChangeAspect="1" noChangeArrowheads="1"/>
              </p:cNvSpPr>
              <p:nvPr/>
            </p:nvSpPr>
            <p:spPr bwMode="auto">
              <a:xfrm>
                <a:off x="1682" y="672"/>
                <a:ext cx="1524" cy="1524"/>
              </a:xfrm>
              <a:prstGeom prst="ellipse">
                <a:avLst/>
              </a:prstGeom>
              <a:solidFill>
                <a:srgbClr val="F69E9E"/>
              </a:solidFill>
              <a:ln w="12700" algn="ctr">
                <a:noFill/>
                <a:round/>
                <a:headEnd/>
                <a:tailEnd/>
              </a:ln>
              <a:effectLst>
                <a:outerShdw dist="50800" dir="5400000" algn="ctr" rotWithShape="0">
                  <a:srgbClr val="333333"/>
                </a:outerShdw>
              </a:effec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01473" name="Rectangle 97"/>
              <p:cNvSpPr>
                <a:spLocks noChangeAspect="1" noChangeArrowheads="1"/>
              </p:cNvSpPr>
              <p:nvPr/>
            </p:nvSpPr>
            <p:spPr bwMode="auto">
              <a:xfrm>
                <a:off x="1972" y="1833"/>
                <a:ext cx="762" cy="834"/>
              </a:xfrm>
              <a:prstGeom prst="rect">
                <a:avLst/>
              </a:prstGeom>
              <a:solidFill>
                <a:srgbClr val="F69E9E"/>
              </a:solidFill>
              <a:ln w="12700" algn="ctr">
                <a:noFill/>
                <a:miter lim="800000"/>
                <a:headEnd/>
                <a:tailEnd/>
              </a:ln>
              <a:effectLst>
                <a:outerShdw dist="56796" dir="3806097" algn="ctr" rotWithShape="0">
                  <a:srgbClr val="333333"/>
                </a:outerShdw>
              </a:effec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01474" name="Rectangle 98"/>
              <p:cNvSpPr>
                <a:spLocks noChangeAspect="1" noChangeArrowheads="1"/>
              </p:cNvSpPr>
              <p:nvPr/>
            </p:nvSpPr>
            <p:spPr bwMode="auto">
              <a:xfrm>
                <a:off x="2734" y="1397"/>
                <a:ext cx="472" cy="834"/>
              </a:xfrm>
              <a:prstGeom prst="rect">
                <a:avLst/>
              </a:prstGeom>
              <a:solidFill>
                <a:srgbClr val="F69E9E"/>
              </a:solidFill>
              <a:ln w="12700" algn="ctr">
                <a:noFill/>
                <a:miter lim="800000"/>
                <a:headEnd/>
                <a:tailEnd/>
              </a:ln>
              <a:effectLst>
                <a:outerShdw dist="56796" dir="3806097" algn="ctr" rotWithShape="0">
                  <a:srgbClr val="333333"/>
                </a:outerShdw>
              </a:effec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01475" name="AutoShape 99"/>
              <p:cNvSpPr>
                <a:spLocks noChangeAspect="1" noChangeArrowheads="1"/>
              </p:cNvSpPr>
              <p:nvPr/>
            </p:nvSpPr>
            <p:spPr bwMode="auto">
              <a:xfrm>
                <a:off x="3187" y="1288"/>
                <a:ext cx="253" cy="436"/>
              </a:xfrm>
              <a:prstGeom prst="rtTriangle">
                <a:avLst/>
              </a:prstGeom>
              <a:solidFill>
                <a:srgbClr val="F69E9E"/>
              </a:solidFill>
              <a:ln w="12700" algn="ctr">
                <a:noFill/>
                <a:miter lim="800000"/>
                <a:headEnd/>
                <a:tailEnd/>
              </a:ln>
              <a:effectLst>
                <a:outerShdw dist="52363" dir="4557825" algn="ctr" rotWithShape="0">
                  <a:srgbClr val="333333"/>
                </a:outerShdw>
              </a:effec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14" name="Group 100"/>
            <p:cNvGrpSpPr>
              <a:grpSpLocks noChangeAspect="1"/>
            </p:cNvGrpSpPr>
            <p:nvPr/>
          </p:nvGrpSpPr>
          <p:grpSpPr bwMode="auto">
            <a:xfrm>
              <a:off x="831" y="2215"/>
              <a:ext cx="145" cy="128"/>
              <a:chOff x="2879" y="1326"/>
              <a:chExt cx="290" cy="254"/>
            </a:xfrm>
          </p:grpSpPr>
          <p:sp>
            <p:nvSpPr>
              <p:cNvPr id="101477" name="Oval 101"/>
              <p:cNvSpPr>
                <a:spLocks noChangeAspect="1" noChangeArrowheads="1"/>
              </p:cNvSpPr>
              <p:nvPr/>
            </p:nvSpPr>
            <p:spPr bwMode="auto">
              <a:xfrm>
                <a:off x="2879" y="1326"/>
                <a:ext cx="290" cy="254"/>
              </a:xfrm>
              <a:prstGeom prst="ellipse">
                <a:avLst/>
              </a:prstGeom>
              <a:solidFill>
                <a:srgbClr val="FFFFFF"/>
              </a:solidFill>
              <a:ln w="12700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01478" name="Oval 102"/>
              <p:cNvSpPr>
                <a:spLocks noChangeAspect="1" noChangeArrowheads="1"/>
              </p:cNvSpPr>
              <p:nvPr/>
            </p:nvSpPr>
            <p:spPr bwMode="auto">
              <a:xfrm>
                <a:off x="3024" y="1362"/>
                <a:ext cx="145" cy="182"/>
              </a:xfrm>
              <a:prstGeom prst="ellipse">
                <a:avLst/>
              </a:prstGeom>
              <a:solidFill>
                <a:srgbClr val="000000"/>
              </a:solidFill>
              <a:ln w="12700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0" y="1628775"/>
            <a:ext cx="9144000" cy="22637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6699FF">
                  <a:alpha val="75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2286000" y="1557338"/>
            <a:ext cx="640556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Aft>
                <a:spcPct val="30000"/>
              </a:spcAft>
            </a:pPr>
            <a:r>
              <a:rPr lang="en-US" sz="5800">
                <a:solidFill>
                  <a:schemeClr val="tx2"/>
                </a:solidFill>
                <a:latin typeface="Garamond" pitchFamily="16" charset="0"/>
              </a:rPr>
              <a:t>Relasi Setara</a:t>
            </a:r>
          </a:p>
        </p:txBody>
      </p:sp>
      <p:pic>
        <p:nvPicPr>
          <p:cNvPr id="110599" name="Picture 7" descr="emblem_clas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057400"/>
            <a:ext cx="1371600" cy="1371600"/>
          </a:xfrm>
          <a:prstGeom prst="rect">
            <a:avLst/>
          </a:prstGeom>
          <a:noFill/>
        </p:spPr>
      </p:pic>
      <p:sp>
        <p:nvSpPr>
          <p:cNvPr id="110600" name="Rectangle 8"/>
          <p:cNvSpPr>
            <a:spLocks noChangeArrowheads="1"/>
          </p:cNvSpPr>
          <p:nvPr/>
        </p:nvSpPr>
        <p:spPr bwMode="auto">
          <a:xfrm>
            <a:off x="3810000" y="6553200"/>
            <a:ext cx="533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1" hangingPunct="1"/>
            <a:endParaRPr lang="en-US" sz="900">
              <a:solidFill>
                <a:schemeClr val="bg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Definisi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827088" y="1268413"/>
            <a:ext cx="7446962" cy="414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63500" tIns="63500" rIns="63500" bIns="63500">
            <a:spAutoFit/>
          </a:bodyPr>
          <a:lstStyle/>
          <a:p>
            <a:r>
              <a:rPr lang="en-US" sz="4400">
                <a:solidFill>
                  <a:srgbClr val="252593"/>
                </a:solidFill>
                <a:latin typeface="Arial" charset="0"/>
              </a:rPr>
              <a:t>Suatu relasi ρ pada suatu himpunan </a:t>
            </a:r>
            <a:r>
              <a:rPr lang="en-US" sz="4400" i="1">
                <a:solidFill>
                  <a:srgbClr val="252593"/>
                </a:solidFill>
                <a:latin typeface="Arial" charset="0"/>
              </a:rPr>
              <a:t>S </a:t>
            </a:r>
            <a:r>
              <a:rPr lang="en-US" sz="4400">
                <a:solidFill>
                  <a:srgbClr val="252593"/>
                </a:solidFill>
                <a:latin typeface="Arial" charset="0"/>
              </a:rPr>
              <a:t>disebut </a:t>
            </a:r>
            <a:r>
              <a:rPr lang="en-US" sz="4400" b="1">
                <a:solidFill>
                  <a:srgbClr val="A50021"/>
                </a:solidFill>
                <a:latin typeface="Arial" charset="0"/>
              </a:rPr>
              <a:t>relasi setara </a:t>
            </a:r>
            <a:r>
              <a:rPr lang="en-US" sz="4400">
                <a:solidFill>
                  <a:srgbClr val="252593"/>
                </a:solidFill>
                <a:latin typeface="Arial" charset="0"/>
              </a:rPr>
              <a:t>atau </a:t>
            </a:r>
            <a:r>
              <a:rPr lang="en-US" sz="4400" b="1">
                <a:solidFill>
                  <a:srgbClr val="A50021"/>
                </a:solidFill>
                <a:latin typeface="Arial" charset="0"/>
              </a:rPr>
              <a:t>relasi ekivalen </a:t>
            </a:r>
            <a:r>
              <a:rPr lang="en-US" sz="4400">
                <a:solidFill>
                  <a:srgbClr val="252593"/>
                </a:solidFill>
                <a:latin typeface="Arial" charset="0"/>
              </a:rPr>
              <a:t>(</a:t>
            </a:r>
            <a:r>
              <a:rPr lang="en-US" sz="4400" i="1">
                <a:solidFill>
                  <a:srgbClr val="252593"/>
                </a:solidFill>
                <a:latin typeface="Arial" charset="0"/>
              </a:rPr>
              <a:t>equivalence relation</a:t>
            </a:r>
            <a:r>
              <a:rPr lang="en-US" sz="4400">
                <a:solidFill>
                  <a:srgbClr val="252593"/>
                </a:solidFill>
                <a:latin typeface="Arial" charset="0"/>
              </a:rPr>
              <a:t>) pada </a:t>
            </a:r>
            <a:r>
              <a:rPr lang="en-US" sz="4400" i="1">
                <a:solidFill>
                  <a:srgbClr val="252593"/>
                </a:solidFill>
                <a:latin typeface="Arial" charset="0"/>
              </a:rPr>
              <a:t>S </a:t>
            </a:r>
            <a:r>
              <a:rPr lang="en-US" sz="4400">
                <a:solidFill>
                  <a:srgbClr val="252593"/>
                </a:solidFill>
                <a:latin typeface="Arial" charset="0"/>
              </a:rPr>
              <a:t>apabila ρ bersifat refleksif, simetri dan transitif. </a:t>
            </a:r>
            <a:endParaRPr lang="en-US" sz="9600" b="1">
              <a:solidFill>
                <a:srgbClr val="252593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Relasi Setara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577975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Contoh:</a:t>
            </a:r>
          </a:p>
          <a:p>
            <a:pPr>
              <a:buFont typeface="Wingdings" charset="2"/>
              <a:buNone/>
            </a:pPr>
            <a:r>
              <a:rPr lang="en-US" i="1"/>
              <a:t>	S</a:t>
            </a:r>
            <a:r>
              <a:rPr lang="en-US"/>
              <a:t> = {mahasiswa peserta kuliah MD2}</a:t>
            </a:r>
          </a:p>
          <a:p>
            <a:pPr>
              <a:buFont typeface="Wingdings" charset="2"/>
              <a:buNone/>
            </a:pPr>
            <a:r>
              <a:rPr lang="en-US"/>
              <a:t>	</a:t>
            </a:r>
            <a:r>
              <a:rPr lang="en-US" i="1"/>
              <a:t>R</a:t>
            </a:r>
            <a:r>
              <a:rPr lang="en-US"/>
              <a:t> = {(</a:t>
            </a:r>
            <a:r>
              <a:rPr lang="en-US" i="1"/>
              <a:t>a</a:t>
            </a:r>
            <a:r>
              <a:rPr lang="en-US"/>
              <a:t>,</a:t>
            </a:r>
            <a:r>
              <a:rPr lang="en-US" i="1"/>
              <a:t>b</a:t>
            </a:r>
            <a:r>
              <a:rPr lang="en-US"/>
              <a:t>) | ukuran sepatu </a:t>
            </a:r>
            <a:r>
              <a:rPr lang="en-US" i="1"/>
              <a:t>a</a:t>
            </a:r>
            <a:r>
              <a:rPr lang="en-US"/>
              <a:t> sama dengan </a:t>
            </a:r>
            <a:r>
              <a:rPr lang="en-US" i="1"/>
              <a:t>b</a:t>
            </a:r>
            <a:r>
              <a:rPr lang="en-US"/>
              <a:t>}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849688" y="3943350"/>
            <a:ext cx="649287" cy="762000"/>
          </a:xfrm>
          <a:prstGeom prst="rect">
            <a:avLst/>
          </a:prstGeom>
          <a:gradFill rotWithShape="1">
            <a:gsLst>
              <a:gs pos="0">
                <a:srgbClr val="1673A2"/>
              </a:gs>
              <a:gs pos="50000">
                <a:srgbClr val="FFFFFF"/>
              </a:gs>
              <a:gs pos="100000">
                <a:srgbClr val="1673A2"/>
              </a:gs>
            </a:gsLst>
            <a:lin ang="540000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>
              <a:spcAft>
                <a:spcPct val="30000"/>
              </a:spcAft>
            </a:pPr>
            <a:r>
              <a:rPr lang="en-US" sz="2200" b="1">
                <a:latin typeface="Arial" charset="0"/>
              </a:rPr>
              <a:t>Ya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3849688" y="4781550"/>
            <a:ext cx="649287" cy="762000"/>
          </a:xfrm>
          <a:prstGeom prst="rect">
            <a:avLst/>
          </a:prstGeom>
          <a:gradFill rotWithShape="1">
            <a:gsLst>
              <a:gs pos="0">
                <a:srgbClr val="1673A2"/>
              </a:gs>
              <a:gs pos="50000">
                <a:srgbClr val="FFFFFF"/>
              </a:gs>
              <a:gs pos="100000">
                <a:srgbClr val="1673A2"/>
              </a:gs>
            </a:gsLst>
            <a:lin ang="540000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>
              <a:spcAft>
                <a:spcPct val="30000"/>
              </a:spcAft>
            </a:pPr>
            <a:r>
              <a:rPr lang="en-US" sz="2200" b="1">
                <a:latin typeface="Arial" charset="0"/>
              </a:rPr>
              <a:t>Ya</a:t>
            </a:r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3849688" y="5619750"/>
            <a:ext cx="649287" cy="762000"/>
          </a:xfrm>
          <a:prstGeom prst="rect">
            <a:avLst/>
          </a:prstGeom>
          <a:gradFill rotWithShape="1">
            <a:gsLst>
              <a:gs pos="0">
                <a:srgbClr val="1673A2"/>
              </a:gs>
              <a:gs pos="50000">
                <a:srgbClr val="FFFFFF"/>
              </a:gs>
              <a:gs pos="100000">
                <a:srgbClr val="1673A2"/>
              </a:gs>
            </a:gsLst>
            <a:lin ang="540000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>
              <a:spcAft>
                <a:spcPct val="30000"/>
              </a:spcAft>
            </a:pPr>
            <a:r>
              <a:rPr lang="en-US" sz="2200" b="1">
                <a:latin typeface="Arial" charset="0"/>
              </a:rPr>
              <a:t>Ya</a:t>
            </a:r>
          </a:p>
        </p:txBody>
      </p:sp>
      <p:sp>
        <p:nvSpPr>
          <p:cNvPr id="104455" name="Text Box 7"/>
          <p:cNvSpPr txBox="1">
            <a:spLocks noChangeArrowheads="1"/>
          </p:cNvSpPr>
          <p:nvPr/>
        </p:nvSpPr>
        <p:spPr bwMode="gray">
          <a:xfrm>
            <a:off x="609600" y="3943350"/>
            <a:ext cx="3097213" cy="762000"/>
          </a:xfrm>
          <a:prstGeom prst="rect">
            <a:avLst/>
          </a:prstGeom>
          <a:solidFill>
            <a:srgbClr val="252593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sz="2200" b="1">
                <a:solidFill>
                  <a:schemeClr val="bg1"/>
                </a:solidFill>
                <a:latin typeface="Arial" charset="0"/>
              </a:rPr>
              <a:t>Apakah </a:t>
            </a:r>
            <a:r>
              <a:rPr lang="en-US" sz="2200" b="1" i="1">
                <a:solidFill>
                  <a:schemeClr val="bg1"/>
                </a:solidFill>
                <a:latin typeface="Arial" charset="0"/>
              </a:rPr>
              <a:t>R </a:t>
            </a:r>
            <a:r>
              <a:rPr lang="en-US" sz="2200" b="1">
                <a:solidFill>
                  <a:schemeClr val="bg1"/>
                </a:solidFill>
                <a:latin typeface="Arial" charset="0"/>
              </a:rPr>
              <a:t>refleksif?</a:t>
            </a:r>
          </a:p>
        </p:txBody>
      </p:sp>
      <p:sp>
        <p:nvSpPr>
          <p:cNvPr id="104456" name="Text Box 8"/>
          <p:cNvSpPr txBox="1">
            <a:spLocks noChangeArrowheads="1"/>
          </p:cNvSpPr>
          <p:nvPr/>
        </p:nvSpPr>
        <p:spPr bwMode="gray">
          <a:xfrm>
            <a:off x="609600" y="4781550"/>
            <a:ext cx="3097213" cy="762000"/>
          </a:xfrm>
          <a:prstGeom prst="rect">
            <a:avLst/>
          </a:prstGeom>
          <a:solidFill>
            <a:srgbClr val="252593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sz="2200" b="1">
                <a:solidFill>
                  <a:schemeClr val="bg1"/>
                </a:solidFill>
                <a:latin typeface="Arial" charset="0"/>
              </a:rPr>
              <a:t>Apakah </a:t>
            </a:r>
            <a:r>
              <a:rPr lang="en-US" sz="2200" b="1" i="1">
                <a:solidFill>
                  <a:schemeClr val="bg1"/>
                </a:solidFill>
                <a:latin typeface="Arial" charset="0"/>
              </a:rPr>
              <a:t>R </a:t>
            </a:r>
            <a:r>
              <a:rPr lang="en-US" sz="2200" b="1">
                <a:solidFill>
                  <a:schemeClr val="bg1"/>
                </a:solidFill>
                <a:latin typeface="Arial" charset="0"/>
              </a:rPr>
              <a:t>simetri?</a:t>
            </a:r>
          </a:p>
        </p:txBody>
      </p:sp>
      <p:sp>
        <p:nvSpPr>
          <p:cNvPr id="104457" name="Text Box 9"/>
          <p:cNvSpPr txBox="1">
            <a:spLocks noChangeArrowheads="1"/>
          </p:cNvSpPr>
          <p:nvPr/>
        </p:nvSpPr>
        <p:spPr bwMode="gray">
          <a:xfrm>
            <a:off x="609600" y="5619750"/>
            <a:ext cx="3097213" cy="762000"/>
          </a:xfrm>
          <a:prstGeom prst="rect">
            <a:avLst/>
          </a:prstGeom>
          <a:solidFill>
            <a:srgbClr val="252593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sz="2200" b="1">
                <a:solidFill>
                  <a:schemeClr val="bg1"/>
                </a:solidFill>
                <a:latin typeface="Arial" charset="0"/>
              </a:rPr>
              <a:t>Apakah </a:t>
            </a:r>
            <a:r>
              <a:rPr lang="en-US" sz="2200" b="1" i="1">
                <a:solidFill>
                  <a:schemeClr val="bg1"/>
                </a:solidFill>
                <a:latin typeface="Arial" charset="0"/>
              </a:rPr>
              <a:t>R </a:t>
            </a:r>
            <a:r>
              <a:rPr lang="en-US" sz="2200" b="1">
                <a:solidFill>
                  <a:schemeClr val="bg1"/>
                </a:solidFill>
                <a:latin typeface="Arial" charset="0"/>
              </a:rPr>
              <a:t>transitif?</a:t>
            </a:r>
          </a:p>
        </p:txBody>
      </p:sp>
      <p:sp>
        <p:nvSpPr>
          <p:cNvPr id="104458" name="AutoShape 10"/>
          <p:cNvSpPr>
            <a:spLocks noChangeArrowheads="1"/>
          </p:cNvSpPr>
          <p:nvPr/>
        </p:nvSpPr>
        <p:spPr bwMode="auto">
          <a:xfrm>
            <a:off x="5651500" y="3860800"/>
            <a:ext cx="3167063" cy="2808288"/>
          </a:xfrm>
          <a:prstGeom prst="cloudCallout">
            <a:avLst>
              <a:gd name="adj1" fmla="val -83435"/>
              <a:gd name="adj2" fmla="val -4920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 i="1">
                <a:latin typeface="Arial" charset="0"/>
              </a:rPr>
              <a:t>R</a:t>
            </a:r>
            <a:r>
              <a:rPr lang="en-US" sz="2000" b="1">
                <a:latin typeface="Arial" charset="0"/>
              </a:rPr>
              <a:t> adalah contoh relasi yang memiliki karakteristik spesial.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 animBg="1"/>
      <p:bldP spid="104453" grpId="0" animBg="1"/>
      <p:bldP spid="104454" grpId="0" animBg="1"/>
      <p:bldP spid="104455" grpId="0" animBg="1"/>
      <p:bldP spid="104456" grpId="0" animBg="1"/>
      <p:bldP spid="104457" grpId="0" animBg="1"/>
      <p:bldP spid="10445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3165</Words>
  <Application>Microsoft Office PowerPoint</Application>
  <PresentationFormat>On-screen Show (4:3)</PresentationFormat>
  <Paragraphs>375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Relasi 2</vt:lpstr>
      <vt:lpstr>Tujuan Pembelajaran</vt:lpstr>
      <vt:lpstr>Tujuan Pembelajaran</vt:lpstr>
      <vt:lpstr>Tujuan Pembelajaran</vt:lpstr>
      <vt:lpstr>Outline</vt:lpstr>
      <vt:lpstr>PowerPoint Presentation</vt:lpstr>
      <vt:lpstr>PowerPoint Presentation</vt:lpstr>
      <vt:lpstr>Definisi</vt:lpstr>
      <vt:lpstr>Relasi Setara</vt:lpstr>
      <vt:lpstr>PowerPoint Presentation</vt:lpstr>
      <vt:lpstr>Relasi Setara</vt:lpstr>
      <vt:lpstr>PowerPoint Presentation</vt:lpstr>
      <vt:lpstr>Definisi Kelas Ekivalen</vt:lpstr>
      <vt:lpstr>Kelas Ekivalen</vt:lpstr>
      <vt:lpstr>PowerPoint Presentation</vt:lpstr>
      <vt:lpstr>Contoh</vt:lpstr>
      <vt:lpstr>PowerPoint Presentation</vt:lpstr>
      <vt:lpstr>Partisi</vt:lpstr>
      <vt:lpstr>Partisi</vt:lpstr>
      <vt:lpstr>PowerPoint Presentation</vt:lpstr>
      <vt:lpstr>Definisi</vt:lpstr>
      <vt:lpstr>PowerPoint Presentation</vt:lpstr>
      <vt:lpstr>Definisi</vt:lpstr>
      <vt:lpstr>Contoh poset</vt:lpstr>
      <vt:lpstr>Jawab</vt:lpstr>
      <vt:lpstr>PowerPoint Presentation</vt:lpstr>
      <vt:lpstr>Diagram Hasse</vt:lpstr>
      <vt:lpstr>Diagram Hasse</vt:lpstr>
      <vt:lpstr>Aturan Pembentukan Diagram Hasse</vt:lpstr>
      <vt:lpstr>Contoh Pembentukan Diagram Hasse</vt:lpstr>
      <vt:lpstr>Contoh Pembentukan Diagram Hasse</vt:lpstr>
      <vt:lpstr>Contoh Pembentukan Diagram Hasse</vt:lpstr>
      <vt:lpstr>Contoh Pembentukan Diagram Hasse</vt:lpstr>
      <vt:lpstr>Contoh Pembentukan Diagram Hasse</vt:lpstr>
      <vt:lpstr>Contoh Pembentukan Diagram Hasse</vt:lpstr>
      <vt:lpstr>Contoh Pembentukan Diagram Hasse</vt:lpstr>
      <vt:lpstr>Contoh Pembentukan Diagram Hasse</vt:lpstr>
      <vt:lpstr>Contoh Pembentukan Diagram Hasse</vt:lpstr>
      <vt:lpstr>Contoh Pembentukan Diagram Hasse</vt:lpstr>
      <vt:lpstr>Contoh Pembentukan Diagram Hasse</vt:lpstr>
      <vt:lpstr>Contoh Pembentukan Diagram Hasse</vt:lpstr>
      <vt:lpstr>Contoh Diagram Hasse</vt:lpstr>
      <vt:lpstr>Elemen Minimal dan Maksimal</vt:lpstr>
      <vt:lpstr>Elemen Minimal dan Maksimal</vt:lpstr>
      <vt:lpstr>Elemen Minimal dan Maksimal</vt:lpstr>
      <vt:lpstr>Elemen Terkecil dan Elemen Terbesar</vt:lpstr>
      <vt:lpstr>Elemen Terkecil dan Elemen Terbesar</vt:lpstr>
      <vt:lpstr>Elemen Terbesar dan Elemen Terkecil</vt:lpstr>
      <vt:lpstr>Batas Bawah</vt:lpstr>
      <vt:lpstr>Batas Atas</vt:lpstr>
      <vt:lpstr>Referensi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UserUPN</dc:creator>
  <cp:lastModifiedBy>rifki</cp:lastModifiedBy>
  <cp:revision>46</cp:revision>
  <dcterms:created xsi:type="dcterms:W3CDTF">2014-01-31T01:13:01Z</dcterms:created>
  <dcterms:modified xsi:type="dcterms:W3CDTF">2015-10-02T04:49:41Z</dcterms:modified>
</cp:coreProperties>
</file>