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33" r:id="rId2"/>
    <p:sldId id="434" r:id="rId3"/>
    <p:sldId id="435" r:id="rId4"/>
    <p:sldId id="436" r:id="rId5"/>
    <p:sldId id="437" r:id="rId6"/>
    <p:sldId id="438" r:id="rId7"/>
    <p:sldId id="439" r:id="rId8"/>
    <p:sldId id="440" r:id="rId9"/>
    <p:sldId id="441" r:id="rId10"/>
    <p:sldId id="442" r:id="rId11"/>
    <p:sldId id="443" r:id="rId12"/>
    <p:sldId id="445" r:id="rId13"/>
    <p:sldId id="446" r:id="rId14"/>
    <p:sldId id="447" r:id="rId15"/>
    <p:sldId id="448" r:id="rId16"/>
    <p:sldId id="449" r:id="rId17"/>
    <p:sldId id="450" r:id="rId18"/>
    <p:sldId id="405"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7C14A-3BFE-4724-9E1A-80C8AD666780}" type="datetimeFigureOut">
              <a:rPr lang="en-US" smtClean="0"/>
              <a:pPr/>
              <a:t>10/16/2015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FA2823-0EF8-4118-8A4B-701E38EA033A}" type="slidenum">
              <a:rPr lang="en-US" smtClean="0"/>
              <a:pPr/>
              <a:t>‹#›</a:t>
            </a:fld>
            <a:endParaRPr lang="en-US"/>
          </a:p>
        </p:txBody>
      </p:sp>
    </p:spTree>
    <p:extLst>
      <p:ext uri="{BB962C8B-B14F-4D97-AF65-F5344CB8AC3E}">
        <p14:creationId xmlns:p14="http://schemas.microsoft.com/office/powerpoint/2010/main" val="2696136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p:nvPr>
        </p:nvSpPr>
        <p:spPr>
          <a:noFill/>
          <a:ln>
            <a:round/>
            <a:headEnd/>
            <a:tailEnd/>
          </a:ln>
        </p:spPr>
        <p:txBody>
          <a:bodyPr/>
          <a:lstStyle/>
          <a:p>
            <a:fld id="{AC52AAA5-F6E8-4A5A-962A-F94FF0CBB4DE}" type="slidenum">
              <a:rPr lang="en-US"/>
              <a:pPr/>
              <a:t>1</a:t>
            </a:fld>
            <a:endParaRPr lang="en-US"/>
          </a:p>
        </p:txBody>
      </p:sp>
      <p:sp>
        <p:nvSpPr>
          <p:cNvPr id="40963"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0964"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a:ln>
            <a:round/>
            <a:headEnd/>
            <a:tailEnd/>
          </a:ln>
        </p:spPr>
        <p:txBody>
          <a:bodyPr/>
          <a:lstStyle/>
          <a:p>
            <a:fld id="{C69DBDCA-D942-4F4E-A7F2-2551A37D03A8}" type="slidenum">
              <a:rPr lang="en-US"/>
              <a:pPr/>
              <a:t>10</a:t>
            </a:fld>
            <a:endParaRPr lang="en-US"/>
          </a:p>
        </p:txBody>
      </p:sp>
      <p:sp>
        <p:nvSpPr>
          <p:cNvPr id="50179"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0180"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a:ln>
            <a:round/>
            <a:headEnd/>
            <a:tailEnd/>
          </a:ln>
        </p:spPr>
        <p:txBody>
          <a:bodyPr/>
          <a:lstStyle/>
          <a:p>
            <a:fld id="{5AD75DD3-D7B4-4CB0-839E-038A88CCC1D6}" type="slidenum">
              <a:rPr lang="en-US"/>
              <a:pPr/>
              <a:t>11</a:t>
            </a:fld>
            <a:endParaRPr lang="en-US"/>
          </a:p>
        </p:txBody>
      </p:sp>
      <p:sp>
        <p:nvSpPr>
          <p:cNvPr id="51203"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1204"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a:ln>
            <a:round/>
            <a:headEnd/>
            <a:tailEnd/>
          </a:ln>
        </p:spPr>
        <p:txBody>
          <a:bodyPr/>
          <a:lstStyle/>
          <a:p>
            <a:fld id="{A3881071-35B4-41BA-B474-697CB6751556}" type="slidenum">
              <a:rPr lang="en-US"/>
              <a:pPr/>
              <a:t>12</a:t>
            </a:fld>
            <a:endParaRPr lang="en-US"/>
          </a:p>
        </p:txBody>
      </p:sp>
      <p:sp>
        <p:nvSpPr>
          <p:cNvPr id="53251"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3252"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a:ln>
            <a:round/>
            <a:headEnd/>
            <a:tailEnd/>
          </a:ln>
        </p:spPr>
        <p:txBody>
          <a:bodyPr/>
          <a:lstStyle/>
          <a:p>
            <a:fld id="{54D38D52-CB6C-41DD-B2E3-152A00C62C86}" type="slidenum">
              <a:rPr lang="en-US"/>
              <a:pPr/>
              <a:t>13</a:t>
            </a:fld>
            <a:endParaRPr lang="en-US"/>
          </a:p>
        </p:txBody>
      </p:sp>
      <p:sp>
        <p:nvSpPr>
          <p:cNvPr id="54275"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4276"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a:ln>
            <a:round/>
            <a:headEnd/>
            <a:tailEnd/>
          </a:ln>
        </p:spPr>
        <p:txBody>
          <a:bodyPr/>
          <a:lstStyle/>
          <a:p>
            <a:fld id="{9E676C8E-FDF6-4F23-87C8-3C07DE9D355B}" type="slidenum">
              <a:rPr lang="en-US"/>
              <a:pPr/>
              <a:t>14</a:t>
            </a:fld>
            <a:endParaRPr lang="en-US"/>
          </a:p>
        </p:txBody>
      </p:sp>
      <p:sp>
        <p:nvSpPr>
          <p:cNvPr id="55299"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5300"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a:ln>
            <a:round/>
            <a:headEnd/>
            <a:tailEnd/>
          </a:ln>
        </p:spPr>
        <p:txBody>
          <a:bodyPr/>
          <a:lstStyle/>
          <a:p>
            <a:fld id="{7C8113FA-B312-42C7-8D9F-2CFCD39CF509}" type="slidenum">
              <a:rPr lang="en-US"/>
              <a:pPr/>
              <a:t>15</a:t>
            </a:fld>
            <a:endParaRPr lang="en-US"/>
          </a:p>
        </p:txBody>
      </p:sp>
      <p:sp>
        <p:nvSpPr>
          <p:cNvPr id="56323"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6324"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a:ln>
            <a:round/>
            <a:headEnd/>
            <a:tailEnd/>
          </a:ln>
        </p:spPr>
        <p:txBody>
          <a:bodyPr/>
          <a:lstStyle/>
          <a:p>
            <a:fld id="{7E176EE4-F05B-40CF-9825-415C037F83CD}" type="slidenum">
              <a:rPr lang="en-US"/>
              <a:pPr/>
              <a:t>16</a:t>
            </a:fld>
            <a:endParaRPr lang="en-US"/>
          </a:p>
        </p:txBody>
      </p:sp>
      <p:sp>
        <p:nvSpPr>
          <p:cNvPr id="57347"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7348"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ln>
            <a:round/>
            <a:headEnd/>
            <a:tailEnd/>
          </a:ln>
        </p:spPr>
        <p:txBody>
          <a:bodyPr/>
          <a:lstStyle/>
          <a:p>
            <a:fld id="{70F11B9C-0444-4E5B-994B-F77EAC8E798F}" type="slidenum">
              <a:rPr lang="en-US"/>
              <a:pPr/>
              <a:t>17</a:t>
            </a:fld>
            <a:endParaRPr lang="en-US"/>
          </a:p>
        </p:txBody>
      </p:sp>
      <p:sp>
        <p:nvSpPr>
          <p:cNvPr id="58371"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8372"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p:nvPr>
        </p:nvSpPr>
        <p:spPr>
          <a:noFill/>
          <a:ln>
            <a:round/>
            <a:headEnd/>
            <a:tailEnd/>
          </a:ln>
        </p:spPr>
        <p:txBody>
          <a:bodyPr/>
          <a:lstStyle/>
          <a:p>
            <a:fld id="{05BC119D-40F2-4ECB-AFE7-278D89A363A2}" type="slidenum">
              <a:rPr lang="en-US"/>
              <a:pPr/>
              <a:t>2</a:t>
            </a:fld>
            <a:endParaRPr lang="en-US"/>
          </a:p>
        </p:txBody>
      </p:sp>
      <p:sp>
        <p:nvSpPr>
          <p:cNvPr id="41987"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1988"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round/>
            <a:headEnd/>
            <a:tailEnd/>
          </a:ln>
        </p:spPr>
        <p:txBody>
          <a:bodyPr/>
          <a:lstStyle/>
          <a:p>
            <a:fld id="{5F8F36E0-18BF-4300-A30D-F6C75FA9F9A0}" type="slidenum">
              <a:rPr lang="en-US"/>
              <a:pPr/>
              <a:t>3</a:t>
            </a:fld>
            <a:endParaRPr lang="en-US"/>
          </a:p>
        </p:txBody>
      </p:sp>
      <p:sp>
        <p:nvSpPr>
          <p:cNvPr id="43011"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3012"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p:nvPr>
        </p:nvSpPr>
        <p:spPr>
          <a:noFill/>
          <a:ln>
            <a:round/>
            <a:headEnd/>
            <a:tailEnd/>
          </a:ln>
        </p:spPr>
        <p:txBody>
          <a:bodyPr/>
          <a:lstStyle/>
          <a:p>
            <a:fld id="{C261DCC9-CB3B-406F-BE45-F6C12AB483B6}" type="slidenum">
              <a:rPr lang="en-US"/>
              <a:pPr/>
              <a:t>4</a:t>
            </a:fld>
            <a:endParaRPr lang="en-US"/>
          </a:p>
        </p:txBody>
      </p:sp>
      <p:sp>
        <p:nvSpPr>
          <p:cNvPr id="44035"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4036"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a:ln>
            <a:round/>
            <a:headEnd/>
            <a:tailEnd/>
          </a:ln>
        </p:spPr>
        <p:txBody>
          <a:bodyPr/>
          <a:lstStyle/>
          <a:p>
            <a:fld id="{673FD543-A74D-4274-BFD3-78F1B24DAA75}" type="slidenum">
              <a:rPr lang="en-US"/>
              <a:pPr/>
              <a:t>5</a:t>
            </a:fld>
            <a:endParaRPr lang="en-US"/>
          </a:p>
        </p:txBody>
      </p:sp>
      <p:sp>
        <p:nvSpPr>
          <p:cNvPr id="45059"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5060"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p:nvPr>
        </p:nvSpPr>
        <p:spPr>
          <a:noFill/>
          <a:ln>
            <a:round/>
            <a:headEnd/>
            <a:tailEnd/>
          </a:ln>
        </p:spPr>
        <p:txBody>
          <a:bodyPr/>
          <a:lstStyle/>
          <a:p>
            <a:fld id="{C10DA97D-FD0B-4C73-B4E0-5A96A8350465}" type="slidenum">
              <a:rPr lang="en-US"/>
              <a:pPr/>
              <a:t>6</a:t>
            </a:fld>
            <a:endParaRPr lang="en-US"/>
          </a:p>
        </p:txBody>
      </p:sp>
      <p:sp>
        <p:nvSpPr>
          <p:cNvPr id="46083"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6084"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p:cNvSpPr>
            <a:spLocks noGrp="1" noChangeArrowheads="1"/>
          </p:cNvSpPr>
          <p:nvPr>
            <p:ph type="sldNum" sz="quarter"/>
          </p:nvPr>
        </p:nvSpPr>
        <p:spPr>
          <a:noFill/>
          <a:ln>
            <a:round/>
            <a:headEnd/>
            <a:tailEnd/>
          </a:ln>
        </p:spPr>
        <p:txBody>
          <a:bodyPr/>
          <a:lstStyle/>
          <a:p>
            <a:fld id="{B3AC3E4F-0743-47C9-A1C2-C11D60736D5E}" type="slidenum">
              <a:rPr lang="en-US"/>
              <a:pPr/>
              <a:t>7</a:t>
            </a:fld>
            <a:endParaRPr lang="en-US"/>
          </a:p>
        </p:txBody>
      </p:sp>
      <p:sp>
        <p:nvSpPr>
          <p:cNvPr id="47107"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7108"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a:ln>
            <a:round/>
            <a:headEnd/>
            <a:tailEnd/>
          </a:ln>
        </p:spPr>
        <p:txBody>
          <a:bodyPr/>
          <a:lstStyle/>
          <a:p>
            <a:fld id="{3B6AFB0A-1DA8-4C5D-B764-FE8A954B3ADC}" type="slidenum">
              <a:rPr lang="en-US"/>
              <a:pPr/>
              <a:t>8</a:t>
            </a:fld>
            <a:endParaRPr lang="en-US"/>
          </a:p>
        </p:txBody>
      </p:sp>
      <p:sp>
        <p:nvSpPr>
          <p:cNvPr id="48131"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8132"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a:ln>
            <a:round/>
            <a:headEnd/>
            <a:tailEnd/>
          </a:ln>
        </p:spPr>
        <p:txBody>
          <a:bodyPr/>
          <a:lstStyle/>
          <a:p>
            <a:fld id="{78F57A88-8638-4483-96D7-54D0506AB7EE}" type="slidenum">
              <a:rPr lang="en-US"/>
              <a:pPr/>
              <a:t>9</a:t>
            </a:fld>
            <a:endParaRPr lang="en-US"/>
          </a:p>
        </p:txBody>
      </p:sp>
      <p:sp>
        <p:nvSpPr>
          <p:cNvPr id="49155" name="Text Box 1"/>
          <p:cNvSpPr txBox="1">
            <a:spLocks noChangeArrowheads="1"/>
          </p:cNvSpPr>
          <p:nvPr/>
        </p:nvSpPr>
        <p:spPr bwMode="auto">
          <a:xfrm>
            <a:off x="1101725" y="685761"/>
            <a:ext cx="4656138" cy="3428805"/>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9156" name="Rectangle 2"/>
          <p:cNvSpPr txBox="1">
            <a:spLocks noGrp="1" noChangeArrowheads="1"/>
          </p:cNvSpPr>
          <p:nvPr>
            <p:ph type="body"/>
          </p:nvPr>
        </p:nvSpPr>
        <p:spPr>
          <a:xfrm>
            <a:off x="685801" y="4343673"/>
            <a:ext cx="5484813" cy="4204962"/>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71612"/>
            <a:ext cx="7215238" cy="1470025"/>
          </a:xfrm>
        </p:spPr>
        <p:txBody>
          <a:bodyPr/>
          <a:lstStyle/>
          <a:p>
            <a:r>
              <a:rPr lang="en-US" dirty="0" smtClean="0"/>
              <a:t>Click to edit Master title style</a:t>
            </a:r>
            <a:endParaRPr lang="id-ID" dirty="0"/>
          </a:p>
        </p:txBody>
      </p:sp>
      <p:sp>
        <p:nvSpPr>
          <p:cNvPr id="3" name="Subtitle 2"/>
          <p:cNvSpPr>
            <a:spLocks noGrp="1"/>
          </p:cNvSpPr>
          <p:nvPr>
            <p:ph type="subTitle" idx="1"/>
          </p:nvPr>
        </p:nvSpPr>
        <p:spPr>
          <a:xfrm>
            <a:off x="500034" y="3286124"/>
            <a:ext cx="721523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id-ID" dirty="0"/>
          </a:p>
        </p:txBody>
      </p:sp>
      <p:sp>
        <p:nvSpPr>
          <p:cNvPr id="11" name="Date Placeholder 10"/>
          <p:cNvSpPr>
            <a:spLocks noGrp="1"/>
          </p:cNvSpPr>
          <p:nvPr>
            <p:ph type="dt" sz="half" idx="10"/>
          </p:nvPr>
        </p:nvSpPr>
        <p:spPr/>
        <p:txBody>
          <a:bodyPr/>
          <a:lstStyle/>
          <a:p>
            <a:fld id="{A33B8FF6-ECD9-49AB-B430-41AFB2F8B724}" type="datetimeFigureOut">
              <a:rPr lang="id-ID" smtClean="0"/>
              <a:pPr/>
              <a:t>16/10/2015</a:t>
            </a:fld>
            <a:endParaRPr lang="id-ID" dirty="0"/>
          </a:p>
        </p:txBody>
      </p:sp>
      <p:sp>
        <p:nvSpPr>
          <p:cNvPr id="12" name="Slide Number Placeholder 11"/>
          <p:cNvSpPr>
            <a:spLocks noGrp="1"/>
          </p:cNvSpPr>
          <p:nvPr>
            <p:ph type="sldNum" sz="quarter" idx="11"/>
          </p:nvPr>
        </p:nvSpPr>
        <p:spPr/>
        <p:txBody>
          <a:bodyPr/>
          <a:lstStyle/>
          <a:p>
            <a:fld id="{82E17645-0458-48C4-834B-2284F4C51A80}" type="slidenum">
              <a:rPr lang="id-ID" smtClean="0"/>
              <a:pPr/>
              <a:t>‹#›</a:t>
            </a:fld>
            <a:endParaRPr lang="id-ID"/>
          </a:p>
        </p:txBody>
      </p:sp>
      <p:sp>
        <p:nvSpPr>
          <p:cNvPr id="13" name="Footer Placeholder 12"/>
          <p:cNvSpPr>
            <a:spLocks noGrp="1"/>
          </p:cNvSpPr>
          <p:nvPr>
            <p:ph type="ftr" sz="quarter" idx="12"/>
          </p:nvPr>
        </p:nvSpPr>
        <p:spPr/>
        <p:txBody>
          <a:bodyPr/>
          <a:lstStyle/>
          <a:p>
            <a:endParaRPr lang="id-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64463" cy="2119313"/>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8400"/>
            <a:ext cx="2125663" cy="449263"/>
          </a:xfrm>
        </p:spPr>
        <p:txBody>
          <a:bodyPr/>
          <a:lstStyle>
            <a:lvl1pPr>
              <a:defRPr/>
            </a:lvl1pPr>
          </a:lstStyle>
          <a:p>
            <a:endParaRPr lang="en-GB"/>
          </a:p>
        </p:txBody>
      </p:sp>
      <p:sp>
        <p:nvSpPr>
          <p:cNvPr id="4" name="Footer Placeholder 3"/>
          <p:cNvSpPr>
            <a:spLocks noGrp="1"/>
          </p:cNvSpPr>
          <p:nvPr>
            <p:ph type="ftr" idx="11"/>
          </p:nvPr>
        </p:nvSpPr>
        <p:spPr>
          <a:xfrm>
            <a:off x="3124200" y="6248400"/>
            <a:ext cx="2887663" cy="449263"/>
          </a:xfrm>
        </p:spPr>
        <p:txBody>
          <a:bodyPr/>
          <a:lstStyle>
            <a:lvl1pPr>
              <a:defRPr/>
            </a:lvl1pPr>
          </a:lstStyle>
          <a:p>
            <a:endParaRPr lang="en-GB"/>
          </a:p>
        </p:txBody>
      </p:sp>
      <p:sp>
        <p:nvSpPr>
          <p:cNvPr id="5" name="Slide Number Placeholder 4"/>
          <p:cNvSpPr>
            <a:spLocks noGrp="1"/>
          </p:cNvSpPr>
          <p:nvPr>
            <p:ph type="sldNum" idx="12"/>
          </p:nvPr>
        </p:nvSpPr>
        <p:spPr>
          <a:xfrm>
            <a:off x="6553200" y="6248400"/>
            <a:ext cx="2125663" cy="449263"/>
          </a:xfrm>
        </p:spPr>
        <p:txBody>
          <a:bodyPr/>
          <a:lstStyle>
            <a:lvl1pPr>
              <a:defRPr/>
            </a:lvl1pPr>
          </a:lstStyle>
          <a:p>
            <a:fld id="{610E0FBB-10CE-4255-8804-5A9D276CC9DB}"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9" name="Slide Number Placeholder 8"/>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5" name="Slide Number Placeholder 4"/>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4" name="Slide Number Placeholder 3"/>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6715172" cy="94776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1428736"/>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285859"/>
            <a:ext cx="5486400" cy="34417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786322"/>
            <a:ext cx="5486400" cy="1385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16/10/2015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14" cstate="print"/>
          <a:srcRect/>
          <a:stretch>
            <a:fillRect/>
          </a:stretch>
        </p:blipFill>
        <p:spPr bwMode="auto">
          <a:xfrm>
            <a:off x="8501090" y="0"/>
            <a:ext cx="642910" cy="625842"/>
          </a:xfrm>
          <a:prstGeom prst="rect">
            <a:avLst/>
          </a:prstGeom>
          <a:noFill/>
          <a:ln w="9525">
            <a:noFill/>
            <a:miter lim="800000"/>
            <a:headEnd/>
            <a:tailEnd/>
          </a:ln>
          <a:effectLst/>
        </p:spPr>
      </p:pic>
      <p:sp>
        <p:nvSpPr>
          <p:cNvPr id="2" name="Title Placeholder 1"/>
          <p:cNvSpPr>
            <a:spLocks noGrp="1"/>
          </p:cNvSpPr>
          <p:nvPr>
            <p:ph type="title"/>
          </p:nvPr>
        </p:nvSpPr>
        <p:spPr>
          <a:xfrm>
            <a:off x="500034" y="7141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457200" y="1357298"/>
            <a:ext cx="8229600" cy="476886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3857620" y="6572272"/>
            <a:ext cx="2000264"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A33B8FF6-ECD9-49AB-B430-41AFB2F8B724}" type="datetimeFigureOut">
              <a:rPr lang="id-ID" smtClean="0"/>
              <a:pPr/>
              <a:t>16/10/2015</a:t>
            </a:fld>
            <a:endParaRPr lang="id-ID"/>
          </a:p>
        </p:txBody>
      </p:sp>
      <p:sp>
        <p:nvSpPr>
          <p:cNvPr id="6" name="Slide Number Placeholder 5"/>
          <p:cNvSpPr>
            <a:spLocks noGrp="1"/>
          </p:cNvSpPr>
          <p:nvPr>
            <p:ph type="sldNum" sz="quarter" idx="4"/>
          </p:nvPr>
        </p:nvSpPr>
        <p:spPr>
          <a:xfrm>
            <a:off x="7000892" y="6572272"/>
            <a:ext cx="2071702"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82E17645-0458-48C4-834B-2284F4C51A80}" type="slidenum">
              <a:rPr lang="id-ID" smtClean="0"/>
              <a:pPr/>
              <a:t>‹#›</a:t>
            </a:fld>
            <a:endParaRPr lang="id-ID"/>
          </a:p>
        </p:txBody>
      </p:sp>
      <p:pic>
        <p:nvPicPr>
          <p:cNvPr id="1027" name="Picture 3"/>
          <p:cNvPicPr>
            <a:picLocks noChangeAspect="1" noChangeArrowheads="1"/>
          </p:cNvPicPr>
          <p:nvPr userDrawn="1"/>
        </p:nvPicPr>
        <p:blipFill>
          <a:blip r:embed="rId15" cstate="print"/>
          <a:srcRect/>
          <a:stretch>
            <a:fillRect/>
          </a:stretch>
        </p:blipFill>
        <p:spPr bwMode="auto">
          <a:xfrm flipH="1">
            <a:off x="-45719" y="19050"/>
            <a:ext cx="117124" cy="6838950"/>
          </a:xfrm>
          <a:prstGeom prst="rect">
            <a:avLst/>
          </a:prstGeom>
          <a:noFill/>
          <a:ln w="9525">
            <a:noFill/>
            <a:miter lim="800000"/>
            <a:headEnd/>
            <a:tailEnd/>
          </a:ln>
          <a:effectLst/>
        </p:spPr>
      </p:pic>
      <p:sp>
        <p:nvSpPr>
          <p:cNvPr id="11" name="Footer Placeholder 10"/>
          <p:cNvSpPr>
            <a:spLocks noGrp="1"/>
          </p:cNvSpPr>
          <p:nvPr>
            <p:ph type="ftr" sz="quarter" idx="3"/>
          </p:nvPr>
        </p:nvSpPr>
        <p:spPr>
          <a:xfrm>
            <a:off x="428596" y="6572272"/>
            <a:ext cx="2895600"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274638"/>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Pigeon Hole</a:t>
            </a:r>
          </a:p>
        </p:txBody>
      </p:sp>
      <p:sp>
        <p:nvSpPr>
          <p:cNvPr id="4099" name="Rectangle 2"/>
          <p:cNvSpPr>
            <a:spLocks noGrp="1" noChangeArrowheads="1"/>
          </p:cNvSpPr>
          <p:nvPr>
            <p:ph type="body" idx="1"/>
          </p:nvPr>
        </p:nvSpPr>
        <p:spPr>
          <a:xfrm>
            <a:off x="457200" y="1600200"/>
            <a:ext cx="8229600" cy="4525963"/>
          </a:xfrm>
        </p:spPr>
        <p:txBody>
          <a:bodyPr/>
          <a:lstStyle/>
          <a:p>
            <a:pPr marL="339725" indent="-339725" eaLnBrk="1" hangingPunct="1">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Prinsip sarang merpati menyatakan bahwa jika ada n ekor merpati terbang ke m buah kandang dan n&gt;m, maka pasti ada paling sedikit satu buah kandang yang ditempati dua merpati atau lebih.</a:t>
            </a:r>
          </a:p>
        </p:txBody>
      </p:sp>
      <p:pic>
        <p:nvPicPr>
          <p:cNvPr id="4100" name="Picture 3"/>
          <p:cNvPicPr>
            <a:picLocks noChangeAspect="1" noChangeArrowheads="1"/>
          </p:cNvPicPr>
          <p:nvPr/>
        </p:nvPicPr>
        <p:blipFill>
          <a:blip r:embed="rId3" cstate="print"/>
          <a:srcRect/>
          <a:stretch>
            <a:fillRect/>
          </a:stretch>
        </p:blipFill>
        <p:spPr bwMode="auto">
          <a:xfrm>
            <a:off x="6248400" y="4191000"/>
            <a:ext cx="2895600" cy="24765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Contoh:</a:t>
            </a:r>
          </a:p>
        </p:txBody>
      </p:sp>
      <p:sp>
        <p:nvSpPr>
          <p:cNvPr id="13315" name="Rectangle 2"/>
          <p:cNvSpPr>
            <a:spLocks noGrp="1" noChangeArrowheads="1"/>
          </p:cNvSpPr>
          <p:nvPr>
            <p:ph type="body" idx="1"/>
          </p:nvPr>
        </p:nvSpPr>
        <p:spPr>
          <a:xfrm>
            <a:off x="457200" y="1600200"/>
            <a:ext cx="8229600" cy="4525963"/>
          </a:xfrm>
        </p:spPr>
        <p:txBody>
          <a:bodyPr/>
          <a:lstStyle/>
          <a:p>
            <a:pPr eaLnBrk="1" hangingPunct="1">
              <a:spcBef>
                <a:spcPct val="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b="1" smtClean="0">
                <a:solidFill>
                  <a:srgbClr val="A52907"/>
                </a:solidFill>
              </a:rPr>
              <a:t>	Contoh 5:</a:t>
            </a:r>
            <a:r>
              <a:rPr lang="en-US" smtClean="0"/>
              <a:t> Di dalam kelas dengan 60 mahasiswa, terdapat paling sedikit 12 mahasiswa akan mendapat nilai yang sama (A, B, C, D, atau E).</a:t>
            </a:r>
          </a:p>
          <a:p>
            <a:pPr eaLnBrk="1" hangingPunct="1">
              <a:spcBef>
                <a:spcPct val="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endParaRPr lang="en-US" smtClean="0"/>
          </a:p>
          <a:p>
            <a:pPr eaLnBrk="1" hangingPunct="1">
              <a:spcBef>
                <a:spcPct val="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b="1" smtClean="0">
                <a:solidFill>
                  <a:srgbClr val="A52907"/>
                </a:solidFill>
              </a:rPr>
              <a:t>	Contoh 6</a:t>
            </a:r>
            <a:r>
              <a:rPr lang="en-US" smtClean="0"/>
              <a:t>: Di dalam kelas dengan 61 mahasiswa, paling sedikit 13 mahasiswa akan memperoleh nilai yang sama.</a:t>
            </a:r>
          </a:p>
          <a:p>
            <a:pPr eaLnBrk="1" hangingPunct="1">
              <a:tabLst>
                <a:tab pos="341313"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endParaRPr 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Latihan:</a:t>
            </a:r>
          </a:p>
        </p:txBody>
      </p:sp>
      <p:sp>
        <p:nvSpPr>
          <p:cNvPr id="14339" name="Rectangle 2"/>
          <p:cNvSpPr>
            <a:spLocks noGrp="1" noChangeArrowheads="1"/>
          </p:cNvSpPr>
          <p:nvPr>
            <p:ph type="body" idx="1"/>
          </p:nvPr>
        </p:nvSpPr>
        <p:spPr>
          <a:xfrm>
            <a:off x="457200" y="1600200"/>
            <a:ext cx="8229600" cy="4525963"/>
          </a:xfrm>
        </p:spPr>
        <p:txBody>
          <a:bodyPr/>
          <a:lstStyle/>
          <a:p>
            <a:pPr marL="339725" indent="-339725" eaLnBrk="1" hangingPunct="1">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Jika penduduk kota Cimahi berjumlah 1,5 juta, buktikan paling sedikit terdapat 7 orang yang mempunyai inisial nama depan dan nama belakang yang sama serta memiliki tanggal lahir yang sama.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Latihan:</a:t>
            </a:r>
          </a:p>
        </p:txBody>
      </p:sp>
      <p:sp>
        <p:nvSpPr>
          <p:cNvPr id="16387" name="Rectangle 2"/>
          <p:cNvSpPr>
            <a:spLocks noGrp="1" noChangeArrowheads="1"/>
          </p:cNvSpPr>
          <p:nvPr>
            <p:ph type="body" idx="1"/>
          </p:nvPr>
        </p:nvSpPr>
        <p:spPr>
          <a:xfrm>
            <a:off x="457200" y="1600200"/>
            <a:ext cx="8229600" cy="4525963"/>
          </a:xfrm>
        </p:spPr>
        <p:txBody>
          <a:bodyPr/>
          <a:lstStyle/>
          <a:p>
            <a:pPr marL="339725" indent="-339725" eaLnBrk="1" hangingPunct="1">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Berapa banyak bilangan yang harus dipilih dari himpunan {1,3,5,7,9,11,13,15} untuk menjamin bahwa </a:t>
            </a:r>
            <a:r>
              <a:rPr lang="en-US" b="1" smtClean="0"/>
              <a:t>paling sedikit satu pasang bilangan</a:t>
            </a:r>
            <a:r>
              <a:rPr lang="en-US" smtClean="0"/>
              <a:t> memiliki jumlah </a:t>
            </a:r>
            <a:r>
              <a:rPr lang="en-US" b="1" smtClean="0"/>
              <a:t>16</a:t>
            </a:r>
            <a:r>
              <a:rPr lang="en-US" smtClean="0"/>
              <a:t>?</a:t>
            </a:r>
          </a:p>
          <a:p>
            <a:pPr marL="339725" indent="-339725" eaLnBrk="1" hangingPunct="1">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Gunakan prinsip sarang merpati untuk menjelaskan jawaban Anda.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Jawab</a:t>
            </a:r>
          </a:p>
        </p:txBody>
      </p:sp>
      <p:sp>
        <p:nvSpPr>
          <p:cNvPr id="17411" name="Rectangle 2"/>
          <p:cNvSpPr>
            <a:spLocks noGrp="1" noChangeArrowheads="1"/>
          </p:cNvSpPr>
          <p:nvPr>
            <p:ph type="body" idx="1"/>
          </p:nvPr>
        </p:nvSpPr>
        <p:spPr>
          <a:xfrm>
            <a:off x="457200" y="1600200"/>
            <a:ext cx="8229600" cy="4525963"/>
          </a:xfrm>
        </p:spPr>
        <p:txBody>
          <a:bodyPr/>
          <a:lstStyle/>
          <a:p>
            <a:pPr marL="339725" indent="-339725" eaLnBrk="1" hangingPunct="1">
              <a:lnSpc>
                <a:spcPct val="80000"/>
              </a:lnSpc>
              <a:spcBef>
                <a:spcPts val="700"/>
              </a:spcBef>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it-IT" sz="2800" smtClean="0"/>
              <a:t>Pandang empat subhimpunan yang mempartisi {1,3,5,7,9,11,13,15} berikut:</a:t>
            </a:r>
          </a:p>
          <a:p>
            <a:pPr marL="339725" indent="-339725" eaLnBrk="1" hangingPunct="1">
              <a:lnSpc>
                <a:spcPct val="80000"/>
              </a:lnSpc>
              <a:spcBef>
                <a:spcPts val="700"/>
              </a:spcBef>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it-IT" sz="2800" smtClean="0"/>
              <a:t>{1,15}, {3,13}, {5,11}, {7,9}</a:t>
            </a:r>
          </a:p>
          <a:p>
            <a:pPr marL="339725" indent="-339725" eaLnBrk="1" hangingPunct="1">
              <a:lnSpc>
                <a:spcPct val="80000"/>
              </a:lnSpc>
              <a:spcBef>
                <a:spcPts val="700"/>
              </a:spcBef>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it-IT" sz="2800" smtClean="0"/>
              <a:t>Anggota-anggota dari keempat subhimpunan tersebut, bila dijumlahkan, akan tepat sama dengan 16.</a:t>
            </a:r>
          </a:p>
          <a:p>
            <a:pPr marL="339725" indent="-339725" eaLnBrk="1" hangingPunct="1">
              <a:lnSpc>
                <a:spcPct val="80000"/>
              </a:lnSpc>
              <a:spcBef>
                <a:spcPts val="700"/>
              </a:spcBef>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it-IT" sz="2800" smtClean="0"/>
              <a:t>Jadi, jika kita memilih 5 bilangan dari {1,3,5,7,9,11,13,15}, menurut prinsip sarang merpati, paling tidak terdapat sepasang bilangan yang merupakan anggota dari subhimpunan yang sama. </a:t>
            </a:r>
            <a:r>
              <a:rPr lang="en-US" sz="2800" smtClean="0"/>
              <a:t>Akibatnya, pasangan bilangan tersebut jumlahnya sama dengan 16.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271463"/>
            <a:ext cx="8229600" cy="1331912"/>
          </a:xfrm>
        </p:spPr>
        <p:txBody>
          <a:bodyPr/>
          <a:lstStyle/>
          <a:p>
            <a:pPr eaLnBrk="1" hangingPunct="1"/>
            <a:endParaRPr lang="en-US" smtClean="0"/>
          </a:p>
        </p:txBody>
      </p:sp>
      <p:sp>
        <p:nvSpPr>
          <p:cNvPr id="18435" name="Rectangle 2"/>
          <p:cNvSpPr>
            <a:spLocks noGrp="1" noChangeArrowheads="1"/>
          </p:cNvSpPr>
          <p:nvPr>
            <p:ph type="body" idx="1"/>
          </p:nvPr>
        </p:nvSpPr>
        <p:spPr>
          <a:xfrm>
            <a:off x="457200" y="1600200"/>
            <a:ext cx="8229600" cy="4525963"/>
          </a:xfrm>
        </p:spPr>
        <p:txBody>
          <a:bodyPr/>
          <a:lstStyle/>
          <a:p>
            <a:pPr eaLnBrk="1" hangingPunct="1">
              <a:buFont typeface="Arial" charset="0"/>
              <a:buChar char="•"/>
            </a:pPr>
            <a:r>
              <a:rPr lang="it-IT" smtClean="0"/>
              <a:t>{1,3,5,7,9,11,13,15}</a:t>
            </a:r>
          </a:p>
          <a:p>
            <a:pPr eaLnBrk="1" hangingPunct="1">
              <a:buClrTx/>
              <a:buSzTx/>
              <a:buFontTx/>
              <a:buNone/>
            </a:pPr>
            <a:r>
              <a:rPr lang="en-US" smtClean="0"/>
              <a:t>11,9,13,7,15=9+7</a:t>
            </a:r>
          </a:p>
          <a:p>
            <a:pPr eaLnBrk="1" hangingPunct="1">
              <a:buClrTx/>
              <a:buSzTx/>
              <a:buFontTx/>
              <a:buNone/>
            </a:pPr>
            <a:r>
              <a:rPr lang="en-US" smtClean="0"/>
              <a:t>11,9,13,5,15=11+5</a:t>
            </a:r>
          </a:p>
          <a:p>
            <a:pPr eaLnBrk="1" hangingPunct="1">
              <a:buClrTx/>
              <a:buSzTx/>
              <a:buFontTx/>
              <a:buNone/>
            </a:pPr>
            <a:r>
              <a:rPr lang="en-US" smtClean="0"/>
              <a:t>1,9,13,7,15=15+1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Jawab</a:t>
            </a:r>
          </a:p>
        </p:txBody>
      </p:sp>
      <p:sp>
        <p:nvSpPr>
          <p:cNvPr id="19459" name="Rectangle 2"/>
          <p:cNvSpPr>
            <a:spLocks noGrp="1" noChangeArrowheads="1"/>
          </p:cNvSpPr>
          <p:nvPr>
            <p:ph type="body" idx="1"/>
          </p:nvPr>
        </p:nvSpPr>
        <p:spPr>
          <a:xfrm>
            <a:off x="457200" y="1600200"/>
            <a:ext cx="8229600" cy="4525963"/>
          </a:xfrm>
        </p:spPr>
        <p:txBody>
          <a:bodyPr>
            <a:normAutofit lnSpcReduction="10000"/>
          </a:bodyPr>
          <a:lstStyle/>
          <a:p>
            <a:pPr marL="339725" indent="-339725" eaLnBrk="1" hangingPunct="1">
              <a:lnSpc>
                <a:spcPct val="90000"/>
              </a:lnSpc>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t-IT" smtClean="0"/>
              <a:t>memilih 5 bilangan dari {1,3,5,7,9,11,13,15}</a:t>
            </a:r>
          </a:p>
          <a:p>
            <a:pPr marL="339725" indent="-339725" eaLnBrk="1" hangingPunct="1">
              <a:lnSpc>
                <a:spcPct val="90000"/>
              </a:lnSpc>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t-IT" smtClean="0"/>
              <a:t>- 1,3,5,7,9= 9+7=16</a:t>
            </a:r>
          </a:p>
          <a:p>
            <a:pPr marL="339725" indent="-339725" eaLnBrk="1" hangingPunct="1">
              <a:lnSpc>
                <a:spcPct val="90000"/>
              </a:lnSpc>
              <a:buFont typeface="Arial"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t-IT" smtClean="0"/>
              <a:t>1,11,13,15,5=15+1,11+5=16</a:t>
            </a:r>
          </a:p>
          <a:p>
            <a:pPr marL="339725" indent="-339725" eaLnBrk="1" hangingPunct="1">
              <a:lnSpc>
                <a:spcPct val="90000"/>
              </a:lnSpc>
              <a:buClrTx/>
              <a:buSz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t-IT" smtClean="0"/>
              <a:t>	Kesimpulan kalau saya ingin mendapatkan angka 16 maka minimal saya harus mengabil 5 bilangan. </a:t>
            </a:r>
          </a:p>
          <a:p>
            <a:pPr marL="339725" indent="-339725" eaLnBrk="1" hangingPunct="1">
              <a:lnSpc>
                <a:spcPct val="90000"/>
              </a:lnSpc>
              <a:buClrTx/>
              <a:buSz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t-IT" smtClean="0"/>
              <a:t>Jika kurang dari 5 bilangan maka jumlah dari  salah satu bilangan tdk 16</a:t>
            </a:r>
          </a:p>
          <a:p>
            <a:pPr marL="339725" indent="-339725" eaLnBrk="1" hangingPunct="1">
              <a:lnSpc>
                <a:spcPct val="90000"/>
              </a:lnSpc>
              <a:buClrTx/>
              <a:buSz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t-IT" smtClean="0"/>
              <a:t>Ex: 1,3,5,7</a:t>
            </a:r>
          </a:p>
          <a:p>
            <a:pPr marL="339725" indent="-339725" eaLnBrk="1" hangingPunct="1">
              <a:lnSpc>
                <a:spcPct val="90000"/>
              </a:lnSpc>
              <a:buClrTx/>
              <a:buSz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it-IT"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body"/>
          </p:nvPr>
        </p:nvSpPr>
        <p:spPr>
          <a:xfrm>
            <a:off x="685800" y="1295400"/>
            <a:ext cx="7924800" cy="5257800"/>
          </a:xfrm>
        </p:spPr>
        <p:txBody>
          <a:bodyPr anchor="t"/>
          <a:lstStyle/>
          <a:p>
            <a:pPr marL="342900" indent="-342900" algn="l">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3200" smtClean="0"/>
              <a:t>Misalkan ada laci yang berisi selusin kaus kaki coklat dan selusin kaus kaki hitam yang didistribusikan secara acak. Pada saat listrik padam, berapa kaus kaki yang harus anda ambil untuk memastikan bahwa di antaranya terdapat sepasang kaus yang sewarna?</a:t>
            </a:r>
          </a:p>
          <a:p>
            <a:pPr marL="342900" indent="-342900" algn="l" eaLnBrk="1" hangingPunct="1">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lang="en-US" sz="3200" smtClean="0"/>
          </a:p>
        </p:txBody>
      </p:sp>
      <p:sp>
        <p:nvSpPr>
          <p:cNvPr id="21506" name="Rectangle 2"/>
          <p:cNvSpPr>
            <a:spLocks noGrp="1" noChangeArrowheads="1"/>
          </p:cNvSpPr>
          <p:nvPr>
            <p:ph type="title" idx="1"/>
          </p:nvPr>
        </p:nvSpPr>
        <p:spPr>
          <a:xfrm>
            <a:off x="685800" y="349250"/>
            <a:ext cx="8162925" cy="763588"/>
          </a:xfrm>
        </p:spPr>
        <p:txBody>
          <a:bodyPr anchor="ctr"/>
          <a:lstStyle/>
          <a:p>
            <a:pPr marL="0" indent="0"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b="1" smtClean="0"/>
              <a:t>Latihan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150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Jawab</a:t>
            </a:r>
          </a:p>
        </p:txBody>
      </p:sp>
      <p:sp>
        <p:nvSpPr>
          <p:cNvPr id="21507" name="Rectangle 2"/>
          <p:cNvSpPr>
            <a:spLocks noGrp="1" noChangeArrowheads="1"/>
          </p:cNvSpPr>
          <p:nvPr>
            <p:ph type="body" idx="1"/>
          </p:nvPr>
        </p:nvSpPr>
        <p:spPr>
          <a:xfrm>
            <a:off x="457200" y="1600200"/>
            <a:ext cx="8229600" cy="4525963"/>
          </a:xfrm>
        </p:spPr>
        <p:txBody>
          <a:bodyPr/>
          <a:lstStyle/>
          <a:p>
            <a:pPr eaLnBrk="1" hangingPunct="1">
              <a:spcBef>
                <a:spcPct val="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mtClean="0"/>
              <a:t>	Terdapat dua tipe kaus kaki, jadi jika anda memilih paling sedikit 3 kaus kaki, haruslah terdapat paling sedikit dua kaus kaki coklat atau paling sedikit dua kaus kaki hitam .</a:t>
            </a:r>
          </a:p>
          <a:p>
            <a:pPr eaLnBrk="1" hangingPunct="1">
              <a:spcBef>
                <a:spcPct val="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endParaRPr lang="en-US" smtClean="0"/>
          </a:p>
          <a:p>
            <a:pPr eaLnBrk="1" hangingPunct="1">
              <a:spcBef>
                <a:spcPct val="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mtClean="0"/>
              <a:t>	Generalisasi Prinsip Sarang Merpati : </a:t>
            </a:r>
            <a:r>
              <a:rPr lang="en-US" smtClean="0">
                <a:latin typeface="Symbol" pitchFamily="18" charset="2"/>
              </a:rPr>
              <a:t></a:t>
            </a:r>
            <a:r>
              <a:rPr lang="en-US" smtClean="0"/>
              <a:t>3/2</a:t>
            </a:r>
            <a:r>
              <a:rPr lang="en-US" smtClean="0">
                <a:latin typeface="Symbol" pitchFamily="18" charset="2"/>
              </a:rPr>
              <a:t></a:t>
            </a:r>
            <a:r>
              <a:rPr lang="en-US" smtClean="0"/>
              <a:t> = 2.</a:t>
            </a:r>
          </a:p>
          <a:p>
            <a:pPr eaLnBrk="1" hangingPunct="1">
              <a:tabLst>
                <a:tab pos="341313"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endParaRPr 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Referensi</a:t>
            </a:r>
            <a:endParaRPr lang="id-ID" dirty="0"/>
          </a:p>
        </p:txBody>
      </p:sp>
      <p:sp>
        <p:nvSpPr>
          <p:cNvPr id="3" name="Content Placeholder 2"/>
          <p:cNvSpPr>
            <a:spLocks noGrp="1"/>
          </p:cNvSpPr>
          <p:nvPr>
            <p:ph idx="1"/>
          </p:nvPr>
        </p:nvSpPr>
        <p:spPr/>
        <p:txBody>
          <a:bodyPr/>
          <a:lstStyle/>
          <a:p>
            <a:r>
              <a:rPr lang="id-ID" dirty="0" smtClean="0"/>
              <a:t>Munir, Rinaldi. “(Buku Teks Ilmu Komputer) Matematika Diskrit”. Informatika bandung.</a:t>
            </a:r>
          </a:p>
          <a:p>
            <a:pPr>
              <a:buNone/>
            </a:pPr>
            <a:r>
              <a:rPr lang="id-ID" dirty="0" smtClean="0"/>
              <a:t>	Bandung.2001</a:t>
            </a:r>
          </a:p>
          <a:p>
            <a:endParaRPr lang="id-ID" dirty="0" smtClean="0"/>
          </a:p>
          <a:p>
            <a:r>
              <a:rPr lang="id-ID" dirty="0" smtClean="0"/>
              <a:t>Munir, Rinaldi, Materi Kuliah Matematika Diskrit ITB http://informatika.stei.itb.ac.id/~rinaldi.munir/Matdis/matdis.htm</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274638"/>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Pigeon Hole</a:t>
            </a:r>
          </a:p>
        </p:txBody>
      </p:sp>
      <p:sp>
        <p:nvSpPr>
          <p:cNvPr id="5123" name="Rectangle 2"/>
          <p:cNvSpPr>
            <a:spLocks noGrp="1" noChangeArrowheads="1"/>
          </p:cNvSpPr>
          <p:nvPr>
            <p:ph type="body" idx="1"/>
          </p:nvPr>
        </p:nvSpPr>
        <p:spPr>
          <a:xfrm>
            <a:off x="457200" y="1600200"/>
            <a:ext cx="8229600" cy="4706938"/>
          </a:xfrm>
        </p:spPr>
        <p:txBody>
          <a:bodyPr/>
          <a:lstStyle/>
          <a:p>
            <a:pPr eaLnBrk="1" hangingPunct="1"/>
            <a:endParaRPr lang="en-US" smtClean="0"/>
          </a:p>
        </p:txBody>
      </p:sp>
      <p:grpSp>
        <p:nvGrpSpPr>
          <p:cNvPr id="2" name="Group 1"/>
          <p:cNvGrpSpPr>
            <a:grpSpLocks/>
          </p:cNvGrpSpPr>
          <p:nvPr/>
        </p:nvGrpSpPr>
        <p:grpSpPr bwMode="auto">
          <a:xfrm>
            <a:off x="1981200" y="2057400"/>
            <a:ext cx="4810125" cy="3949700"/>
            <a:chOff x="1981200" y="2057400"/>
            <a:chExt cx="4810125" cy="3949700"/>
          </a:xfrm>
        </p:grpSpPr>
        <p:sp>
          <p:nvSpPr>
            <p:cNvPr id="5125" name="Oval 3"/>
            <p:cNvSpPr>
              <a:spLocks noChangeArrowheads="1"/>
            </p:cNvSpPr>
            <p:nvPr/>
          </p:nvSpPr>
          <p:spPr bwMode="auto">
            <a:xfrm>
              <a:off x="1981200" y="2057400"/>
              <a:ext cx="1828800" cy="3505200"/>
            </a:xfrm>
            <a:prstGeom prst="ellipse">
              <a:avLst/>
            </a:prstGeom>
            <a:solidFill>
              <a:srgbClr val="FFFFFF"/>
            </a:solidFill>
            <a:ln w="9360">
              <a:solidFill>
                <a:srgbClr val="000000"/>
              </a:solidFill>
              <a:miter lim="800000"/>
              <a:headEnd/>
              <a:tailEnd/>
            </a:ln>
            <a:effectLst>
              <a:outerShdw dist="107933" dir="13500000" algn="ctr" rotWithShape="0">
                <a:srgbClr val="808080">
                  <a:alpha val="50026"/>
                </a:srgbClr>
              </a:outerShdw>
            </a:effectLst>
          </p:spPr>
          <p:txBody>
            <a:bodyPr wrap="none" lIns="90000" tIns="46800" rIns="90000" bIns="46800" anchor="ctr"/>
            <a:lstStyle/>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M1</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M2</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M3</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M4</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M5</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M6</a:t>
              </a:r>
            </a:p>
          </p:txBody>
        </p:sp>
        <p:sp>
          <p:nvSpPr>
            <p:cNvPr id="5126" name="Oval 4"/>
            <p:cNvSpPr>
              <a:spLocks noChangeArrowheads="1"/>
            </p:cNvSpPr>
            <p:nvPr/>
          </p:nvSpPr>
          <p:spPr bwMode="auto">
            <a:xfrm>
              <a:off x="4953000" y="2057400"/>
              <a:ext cx="1828800" cy="3505200"/>
            </a:xfrm>
            <a:prstGeom prst="ellipse">
              <a:avLst/>
            </a:prstGeom>
            <a:solidFill>
              <a:srgbClr val="FFFFFF"/>
            </a:solidFill>
            <a:ln w="9360">
              <a:solidFill>
                <a:srgbClr val="000000"/>
              </a:solidFill>
              <a:miter lim="800000"/>
              <a:headEnd/>
              <a:tailEnd/>
            </a:ln>
            <a:effectLst>
              <a:outerShdw dist="107933" dir="13500000" algn="ctr" rotWithShape="0">
                <a:srgbClr val="808080">
                  <a:alpha val="50026"/>
                </a:srgbClr>
              </a:outerShdw>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K1</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K2</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K3</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K4</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p:txBody>
        </p:sp>
        <p:sp>
          <p:nvSpPr>
            <p:cNvPr id="5127" name="Line 5"/>
            <p:cNvSpPr>
              <a:spLocks noChangeShapeType="1"/>
            </p:cNvSpPr>
            <p:nvPr/>
          </p:nvSpPr>
          <p:spPr bwMode="auto">
            <a:xfrm>
              <a:off x="3048000" y="2514600"/>
              <a:ext cx="2590800" cy="1600200"/>
            </a:xfrm>
            <a:prstGeom prst="line">
              <a:avLst/>
            </a:prstGeom>
            <a:noFill/>
            <a:ln w="9360">
              <a:solidFill>
                <a:srgbClr val="000000"/>
              </a:solidFill>
              <a:miter lim="800000"/>
              <a:headEnd/>
              <a:tailEnd type="triangle" w="med" len="med"/>
            </a:ln>
            <a:effectLst/>
          </p:spPr>
          <p:txBody>
            <a:bodyPr/>
            <a:lstStyle/>
            <a:p>
              <a:endParaRPr lang="id-ID"/>
            </a:p>
          </p:txBody>
        </p:sp>
        <p:sp>
          <p:nvSpPr>
            <p:cNvPr id="5128" name="Line 6"/>
            <p:cNvSpPr>
              <a:spLocks noChangeShapeType="1"/>
            </p:cNvSpPr>
            <p:nvPr/>
          </p:nvSpPr>
          <p:spPr bwMode="auto">
            <a:xfrm flipV="1">
              <a:off x="3124200" y="2435225"/>
              <a:ext cx="2590800" cy="1682750"/>
            </a:xfrm>
            <a:prstGeom prst="line">
              <a:avLst/>
            </a:prstGeom>
            <a:noFill/>
            <a:ln w="9360">
              <a:solidFill>
                <a:srgbClr val="000000"/>
              </a:solidFill>
              <a:miter lim="800000"/>
              <a:headEnd/>
              <a:tailEnd type="triangle" w="med" len="med"/>
            </a:ln>
            <a:effectLst/>
          </p:spPr>
          <p:txBody>
            <a:bodyPr/>
            <a:lstStyle/>
            <a:p>
              <a:endParaRPr lang="id-ID"/>
            </a:p>
          </p:txBody>
        </p:sp>
        <p:sp>
          <p:nvSpPr>
            <p:cNvPr id="5129" name="Line 7"/>
            <p:cNvSpPr>
              <a:spLocks noChangeShapeType="1"/>
            </p:cNvSpPr>
            <p:nvPr/>
          </p:nvSpPr>
          <p:spPr bwMode="auto">
            <a:xfrm>
              <a:off x="3048000" y="2971800"/>
              <a:ext cx="2667000" cy="304800"/>
            </a:xfrm>
            <a:prstGeom prst="line">
              <a:avLst/>
            </a:prstGeom>
            <a:noFill/>
            <a:ln w="9360">
              <a:solidFill>
                <a:srgbClr val="000000"/>
              </a:solidFill>
              <a:miter lim="800000"/>
              <a:headEnd/>
              <a:tailEnd type="triangle" w="med" len="med"/>
            </a:ln>
            <a:effectLst/>
          </p:spPr>
          <p:txBody>
            <a:bodyPr/>
            <a:lstStyle/>
            <a:p>
              <a:endParaRPr lang="id-ID"/>
            </a:p>
          </p:txBody>
        </p:sp>
        <p:sp>
          <p:nvSpPr>
            <p:cNvPr id="5130" name="Line 8"/>
            <p:cNvSpPr>
              <a:spLocks noChangeShapeType="1"/>
            </p:cNvSpPr>
            <p:nvPr/>
          </p:nvSpPr>
          <p:spPr bwMode="auto">
            <a:xfrm>
              <a:off x="3124200" y="3581400"/>
              <a:ext cx="2590800" cy="1295400"/>
            </a:xfrm>
            <a:prstGeom prst="line">
              <a:avLst/>
            </a:prstGeom>
            <a:noFill/>
            <a:ln w="9360">
              <a:solidFill>
                <a:srgbClr val="000000"/>
              </a:solidFill>
              <a:miter lim="800000"/>
              <a:headEnd/>
              <a:tailEnd type="triangle" w="med" len="med"/>
            </a:ln>
            <a:effectLst/>
          </p:spPr>
          <p:txBody>
            <a:bodyPr/>
            <a:lstStyle/>
            <a:p>
              <a:endParaRPr lang="id-ID"/>
            </a:p>
          </p:txBody>
        </p:sp>
        <p:sp>
          <p:nvSpPr>
            <p:cNvPr id="5131" name="Line 9"/>
            <p:cNvSpPr>
              <a:spLocks noChangeShapeType="1"/>
            </p:cNvSpPr>
            <p:nvPr/>
          </p:nvSpPr>
          <p:spPr bwMode="auto">
            <a:xfrm flipV="1">
              <a:off x="3124200" y="4111625"/>
              <a:ext cx="2590800" cy="539750"/>
            </a:xfrm>
            <a:prstGeom prst="line">
              <a:avLst/>
            </a:prstGeom>
            <a:noFill/>
            <a:ln w="9360">
              <a:solidFill>
                <a:srgbClr val="000000"/>
              </a:solidFill>
              <a:miter lim="800000"/>
              <a:headEnd/>
              <a:tailEnd type="triangle" w="med" len="med"/>
            </a:ln>
            <a:effectLst/>
          </p:spPr>
          <p:txBody>
            <a:bodyPr/>
            <a:lstStyle/>
            <a:p>
              <a:endParaRPr lang="id-ID"/>
            </a:p>
          </p:txBody>
        </p:sp>
        <p:sp>
          <p:nvSpPr>
            <p:cNvPr id="5132" name="Line 10"/>
            <p:cNvSpPr>
              <a:spLocks noChangeShapeType="1"/>
            </p:cNvSpPr>
            <p:nvPr/>
          </p:nvSpPr>
          <p:spPr bwMode="auto">
            <a:xfrm flipV="1">
              <a:off x="3124200" y="4949825"/>
              <a:ext cx="2590800" cy="234950"/>
            </a:xfrm>
            <a:prstGeom prst="line">
              <a:avLst/>
            </a:prstGeom>
            <a:noFill/>
            <a:ln w="9360">
              <a:solidFill>
                <a:srgbClr val="000000"/>
              </a:solidFill>
              <a:miter lim="800000"/>
              <a:headEnd/>
              <a:tailEnd type="triangle" w="med" len="med"/>
            </a:ln>
            <a:effectLst/>
          </p:spPr>
          <p:txBody>
            <a:bodyPr/>
            <a:lstStyle/>
            <a:p>
              <a:endParaRPr lang="id-ID"/>
            </a:p>
          </p:txBody>
        </p:sp>
        <p:sp>
          <p:nvSpPr>
            <p:cNvPr id="5133" name="Text Box 11"/>
            <p:cNvSpPr txBox="1">
              <a:spLocks noChangeArrowheads="1"/>
            </p:cNvSpPr>
            <p:nvPr/>
          </p:nvSpPr>
          <p:spPr bwMode="auto">
            <a:xfrm>
              <a:off x="2287588" y="5638800"/>
              <a:ext cx="1392237" cy="368300"/>
            </a:xfrm>
            <a:prstGeom prst="rect">
              <a:avLst/>
            </a:prstGeom>
            <a:noFill/>
            <a:ln w="9525">
              <a:noFill/>
              <a:round/>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Merpati n=6</a:t>
              </a:r>
            </a:p>
          </p:txBody>
        </p:sp>
        <p:sp>
          <p:nvSpPr>
            <p:cNvPr id="5134" name="Text Box 12"/>
            <p:cNvSpPr txBox="1">
              <a:spLocks noChangeArrowheads="1"/>
            </p:cNvSpPr>
            <p:nvPr/>
          </p:nvSpPr>
          <p:spPr bwMode="auto">
            <a:xfrm>
              <a:off x="5184775" y="5638800"/>
              <a:ext cx="1606550" cy="368300"/>
            </a:xfrm>
            <a:prstGeom prst="rect">
              <a:avLst/>
            </a:prstGeom>
            <a:noFill/>
            <a:ln w="9525">
              <a:noFill/>
              <a:round/>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Kandang m=4</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274638"/>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Pigeon Hole</a:t>
            </a:r>
          </a:p>
        </p:txBody>
      </p:sp>
      <p:sp>
        <p:nvSpPr>
          <p:cNvPr id="6147" name="Rectangle 2"/>
          <p:cNvSpPr>
            <a:spLocks noGrp="1" noChangeArrowheads="1"/>
          </p:cNvSpPr>
          <p:nvPr>
            <p:ph type="body" idx="1"/>
          </p:nvPr>
        </p:nvSpPr>
        <p:spPr>
          <a:xfrm>
            <a:off x="457200" y="1600200"/>
            <a:ext cx="8229600" cy="4525963"/>
          </a:xfrm>
        </p:spPr>
        <p:txBody>
          <a:bodyPr/>
          <a:lstStyle/>
          <a:p>
            <a:pPr marL="339725" indent="-339725" eaLnBrk="1" hangingPunct="1">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Dalam konteks fungsi yang domain dan kodomain berhingga, prinsip kandang merpati dapat dinyatakan sebagai berikut:</a:t>
            </a:r>
          </a:p>
          <a:p>
            <a:pPr marL="339725" indent="-339725" eaLnBrk="1" hangingPunct="1">
              <a:buClrTx/>
              <a:buSz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	</a:t>
            </a:r>
            <a:r>
              <a:rPr lang="en-US" b="1" smtClean="0"/>
              <a:t>Misalkan :</a:t>
            </a:r>
          </a:p>
          <a:p>
            <a:pPr marL="339725" indent="-339725" eaLnBrk="1" hangingPunct="1">
              <a:buClrTx/>
              <a:buSz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	X adalah himpunan dengan n anggota (|X|=n)</a:t>
            </a:r>
          </a:p>
          <a:p>
            <a:pPr marL="339725" indent="-339725" eaLnBrk="1" hangingPunct="1">
              <a:buClrTx/>
              <a:buSz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	Y adalah himpunan dengan m anggota</a:t>
            </a:r>
          </a:p>
          <a:p>
            <a:pPr marL="339725" indent="-339725" eaLnBrk="1" hangingPunct="1">
              <a:buClrTx/>
              <a:buSz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   (|Y|=m), dengan n&gt;m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274638"/>
            <a:ext cx="82296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Pigeon Hole</a:t>
            </a:r>
          </a:p>
        </p:txBody>
      </p:sp>
      <p:sp>
        <p:nvSpPr>
          <p:cNvPr id="7171" name="Rectangle 2"/>
          <p:cNvSpPr>
            <a:spLocks noGrp="1" noChangeArrowheads="1"/>
          </p:cNvSpPr>
          <p:nvPr>
            <p:ph type="body" idx="1"/>
          </p:nvPr>
        </p:nvSpPr>
        <p:spPr>
          <a:xfrm>
            <a:off x="457200" y="1600200"/>
            <a:ext cx="8229600" cy="4525963"/>
          </a:xfrm>
        </p:spPr>
        <p:txBody>
          <a:bodyPr/>
          <a:lstStyle/>
          <a:p>
            <a:pPr marL="339725" indent="-339725" eaLnBrk="1" hangingPunct="1">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Maka fungsi f:X</a:t>
            </a:r>
            <a:r>
              <a:rPr lang="en-US" smtClean="0">
                <a:latin typeface="Wingdings" pitchFamily="2" charset="2"/>
              </a:rPr>
              <a:t></a:t>
            </a:r>
            <a:r>
              <a:rPr lang="en-US" smtClean="0"/>
              <a:t>Y tidak mungkin injektif karena pasti ada paling sedikit 2 elemen dalam X yang mempunyai kawan sama di Y.</a:t>
            </a:r>
          </a:p>
          <a:p>
            <a:pPr marL="339725" indent="-339725" eaLnBrk="1" hangingPunct="1">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mtClean="0"/>
              <a:t>Karena kesederhanaanya, pigeonhole digunakan dalam banyak aplikasi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685800" y="425450"/>
            <a:ext cx="7772400" cy="763588"/>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Contoh:</a:t>
            </a:r>
          </a:p>
        </p:txBody>
      </p:sp>
      <p:sp>
        <p:nvSpPr>
          <p:cNvPr id="9218" name="Rectangle 2"/>
          <p:cNvSpPr>
            <a:spLocks noGrp="1" noChangeArrowheads="1"/>
          </p:cNvSpPr>
          <p:nvPr>
            <p:ph type="body" idx="1"/>
          </p:nvPr>
        </p:nvSpPr>
        <p:spPr>
          <a:xfrm>
            <a:off x="685800" y="1676400"/>
            <a:ext cx="8077200" cy="4648200"/>
          </a:xfrm>
        </p:spPr>
        <p:txBody>
          <a:bodyPr/>
          <a:lstStyle/>
          <a:p>
            <a:pPr eaLnBrk="1" hangingPunct="1">
              <a:spcBef>
                <a:spcPct val="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smtClean="0">
                <a:solidFill>
                  <a:srgbClr val="A52907"/>
                </a:solidFill>
              </a:rPr>
              <a:t>Contoh 1:</a:t>
            </a:r>
            <a:r>
              <a:rPr lang="en-US" sz="2800" b="1" smtClean="0"/>
              <a:t> </a:t>
            </a:r>
            <a:r>
              <a:rPr lang="en-US" sz="2800" smtClean="0"/>
              <a:t>Jika terdapat 11 pemain dalam sebuah tim sepakbola yang menang dengan angka 12-0, maka haruslah terdapat paling sedikit satu pemain dalam tim yang membuat gol paling sedikit dua kali.</a:t>
            </a:r>
          </a:p>
          <a:p>
            <a:pPr eaLnBrk="1" hangingPunct="1">
              <a:spcBef>
                <a:spcPct val="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smtClean="0"/>
          </a:p>
          <a:p>
            <a:pPr eaLnBrk="1" hangingPunct="1">
              <a:spcBef>
                <a:spcPct val="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smtClean="0">
                <a:solidFill>
                  <a:srgbClr val="A52907"/>
                </a:solidFill>
              </a:rPr>
              <a:t>Contoh 2:</a:t>
            </a:r>
            <a:r>
              <a:rPr lang="en-US" sz="2800" smtClean="0"/>
              <a:t> Jika anda menghadiri 6 kuliah dalam selang waktu Senin sampai Jumat, maka haruslah terdapat paling sedikit satu hari ketika anda menghadiri paling sedikit dua kelas.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round/>
            <a:headEnd/>
            <a:tailEnd/>
          </a:ln>
        </p:spPr>
        <p:txBody>
          <a:bodyPr/>
          <a:lstStyle/>
          <a:p>
            <a:r>
              <a:rPr lang="en-US"/>
              <a:t>10/21/10</a:t>
            </a:r>
          </a:p>
        </p:txBody>
      </p:sp>
      <p:sp>
        <p:nvSpPr>
          <p:cNvPr id="9219"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Contoh:</a:t>
            </a:r>
          </a:p>
        </p:txBody>
      </p:sp>
      <p:sp>
        <p:nvSpPr>
          <p:cNvPr id="9220" name="Rectangle 2"/>
          <p:cNvSpPr>
            <a:spLocks noGrp="1" noChangeArrowheads="1"/>
          </p:cNvSpPr>
          <p:nvPr>
            <p:ph type="body" idx="1"/>
          </p:nvPr>
        </p:nvSpPr>
        <p:spPr>
          <a:xfrm>
            <a:off x="457200" y="1600200"/>
            <a:ext cx="8229600" cy="4525963"/>
          </a:xfrm>
        </p:spPr>
        <p:txBody>
          <a:bodyPr/>
          <a:lstStyle/>
          <a:p>
            <a:pPr eaLnBrk="1" hangingPunct="1">
              <a:lnSpc>
                <a:spcPct val="80000"/>
              </a:lnSpc>
              <a:spcBef>
                <a:spcPts val="700"/>
              </a:spcBef>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2800" b="1" smtClean="0">
                <a:solidFill>
                  <a:srgbClr val="009999"/>
                </a:solidFill>
              </a:rPr>
              <a:t>	</a:t>
            </a:r>
            <a:r>
              <a:rPr lang="en-US" sz="2800" b="1" smtClean="0">
                <a:solidFill>
                  <a:srgbClr val="A52907"/>
                </a:solidFill>
              </a:rPr>
              <a:t>Contoh 3:</a:t>
            </a:r>
            <a:r>
              <a:rPr lang="en-US" sz="2800" b="1" smtClean="0">
                <a:solidFill>
                  <a:srgbClr val="009999"/>
                </a:solidFill>
              </a:rPr>
              <a:t> </a:t>
            </a:r>
            <a:r>
              <a:rPr lang="en-US" sz="2800" smtClean="0"/>
              <a:t>Dalam kelompok yang terdiri dari 6 orang, apakah </a:t>
            </a:r>
            <a:r>
              <a:rPr lang="en-US" sz="2800" b="1" smtClean="0"/>
              <a:t>pasti</a:t>
            </a:r>
            <a:r>
              <a:rPr lang="en-US" sz="2800" smtClean="0"/>
              <a:t> ada 2 orang atau lebih diantaranya yang lahir pada bulan yang sama? pigeon: 6 orang</a:t>
            </a:r>
          </a:p>
          <a:p>
            <a:pPr eaLnBrk="1" hangingPunct="1">
              <a:lnSpc>
                <a:spcPct val="80000"/>
              </a:lnSpc>
              <a:spcBef>
                <a:spcPts val="700"/>
              </a:spcBef>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2800" smtClean="0"/>
              <a:t>	Hole: 12 bulan</a:t>
            </a:r>
          </a:p>
          <a:p>
            <a:pPr eaLnBrk="1" hangingPunct="1">
              <a:lnSpc>
                <a:spcPct val="80000"/>
              </a:lnSpc>
              <a:spcBef>
                <a:spcPts val="700"/>
              </a:spcBef>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2800" smtClean="0"/>
              <a:t>	p&lt;h </a:t>
            </a:r>
            <a:r>
              <a:rPr lang="en-US" sz="2800" b="1" smtClean="0"/>
              <a:t>tidak pasti</a:t>
            </a:r>
          </a:p>
          <a:p>
            <a:pPr eaLnBrk="1" hangingPunct="1">
              <a:lnSpc>
                <a:spcPct val="80000"/>
              </a:lnSpc>
              <a:spcBef>
                <a:spcPts val="700"/>
              </a:spcBef>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2800" smtClean="0"/>
              <a:t>	</a:t>
            </a:r>
          </a:p>
          <a:p>
            <a:pPr eaLnBrk="1" hangingPunct="1">
              <a:lnSpc>
                <a:spcPct val="80000"/>
              </a:lnSpc>
              <a:spcBef>
                <a:spcPts val="700"/>
              </a:spcBef>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2800" smtClean="0"/>
              <a:t>	Bagaimana dengan kelompok yang terdiri dari 13 orang? </a:t>
            </a:r>
            <a:r>
              <a:rPr lang="en-US" sz="2800" b="1" smtClean="0"/>
              <a:t>pasti</a:t>
            </a:r>
          </a:p>
          <a:p>
            <a:pPr eaLnBrk="1" hangingPunct="1">
              <a:lnSpc>
                <a:spcPct val="80000"/>
              </a:lnSpc>
              <a:spcBef>
                <a:spcPts val="700"/>
              </a:spcBef>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endParaRPr lang="en-US" sz="2800" b="1" smtClean="0"/>
          </a:p>
          <a:p>
            <a:pPr eaLnBrk="1" hangingPunct="1">
              <a:lnSpc>
                <a:spcPct val="80000"/>
              </a:lnSpc>
              <a:spcBef>
                <a:spcPts val="700"/>
              </a:spcBef>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z="2800" smtClean="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Jawab:</a:t>
            </a:r>
          </a:p>
        </p:txBody>
      </p:sp>
      <p:sp>
        <p:nvSpPr>
          <p:cNvPr id="10243" name="Rectangle 2"/>
          <p:cNvSpPr>
            <a:spLocks noGrp="1" noChangeArrowheads="1"/>
          </p:cNvSpPr>
          <p:nvPr>
            <p:ph type="body" idx="1"/>
          </p:nvPr>
        </p:nvSpPr>
        <p:spPr>
          <a:xfrm>
            <a:off x="457200" y="1600200"/>
            <a:ext cx="8229600" cy="4525963"/>
          </a:xfrm>
        </p:spPr>
        <p:txBody>
          <a:bodyPr/>
          <a:lstStyle/>
          <a:p>
            <a:pPr eaLnBrk="1" hangingPunct="1">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mtClean="0"/>
              <a:t>	13 orang anggota kelompok diibaratkan sebagai merpati dan 12 bulan kelahiran sebagai sarangnya, seperti terlihat pada gambar berikut.</a:t>
            </a:r>
          </a:p>
        </p:txBody>
      </p:sp>
      <p:sp>
        <p:nvSpPr>
          <p:cNvPr id="10244" name="Oval 3"/>
          <p:cNvSpPr>
            <a:spLocks noChangeArrowheads="1"/>
          </p:cNvSpPr>
          <p:nvPr/>
        </p:nvSpPr>
        <p:spPr bwMode="auto">
          <a:xfrm>
            <a:off x="1600200" y="3733800"/>
            <a:ext cx="990600" cy="2133600"/>
          </a:xfrm>
          <a:prstGeom prst="ellipse">
            <a:avLst/>
          </a:prstGeom>
          <a:solidFill>
            <a:srgbClr val="FFFFFF"/>
          </a:solidFill>
          <a:ln w="9360">
            <a:solidFill>
              <a:srgbClr val="000000"/>
            </a:solidFill>
            <a:miter lim="800000"/>
            <a:headEnd/>
            <a:tailEnd/>
          </a:ln>
          <a:effectLst>
            <a:outerShdw dist="107933" dir="13500000" algn="ctr" rotWithShape="0">
              <a:srgbClr val="808080">
                <a:alpha val="50026"/>
              </a:srgbClr>
            </a:outerShdw>
          </a:effectLst>
        </p:spPr>
        <p:txBody>
          <a:bodyPr wrap="none" lIns="90000" tIns="46800" rIns="90000" bIns="46800" anchor="ctr"/>
          <a:lstStyle/>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r>
              <a:rPr lang="en-US" baseline="-25000">
                <a:solidFill>
                  <a:srgbClr val="000000"/>
                </a:solidFill>
              </a:rPr>
              <a:t>1</a:t>
            </a: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r>
              <a:rPr lang="en-US" baseline="-25000">
                <a:solidFill>
                  <a:srgbClr val="000000"/>
                </a:solidFill>
              </a:rPr>
              <a:t>2</a:t>
            </a: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r>
              <a:rPr lang="en-US" baseline="-25000">
                <a:solidFill>
                  <a:srgbClr val="000000"/>
                </a:solidFill>
              </a:rPr>
              <a:t>3</a:t>
            </a: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r>
              <a:rPr lang="en-US" baseline="-25000">
                <a:solidFill>
                  <a:srgbClr val="000000"/>
                </a:solidFill>
              </a:rPr>
              <a:t>4</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t>
            </a: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x</a:t>
            </a:r>
            <a:r>
              <a:rPr lang="en-US" baseline="-25000">
                <a:solidFill>
                  <a:srgbClr val="000000"/>
                </a:solidFill>
              </a:rPr>
              <a:t>12</a:t>
            </a:r>
          </a:p>
        </p:txBody>
      </p:sp>
      <p:sp>
        <p:nvSpPr>
          <p:cNvPr id="10245" name="Oval 4"/>
          <p:cNvSpPr>
            <a:spLocks noChangeArrowheads="1"/>
          </p:cNvSpPr>
          <p:nvPr/>
        </p:nvSpPr>
        <p:spPr bwMode="auto">
          <a:xfrm>
            <a:off x="4572000" y="3733800"/>
            <a:ext cx="990600" cy="2133600"/>
          </a:xfrm>
          <a:prstGeom prst="ellipse">
            <a:avLst/>
          </a:prstGeom>
          <a:solidFill>
            <a:srgbClr val="FFFFFF"/>
          </a:solidFill>
          <a:ln w="9360">
            <a:solidFill>
              <a:srgbClr val="000000"/>
            </a:solidFill>
            <a:miter lim="800000"/>
            <a:headEnd/>
            <a:tailEnd/>
          </a:ln>
          <a:effectLst>
            <a:outerShdw dist="107933" dir="13500000" algn="ctr" rotWithShape="0">
              <a:srgbClr val="808080">
                <a:alpha val="50026"/>
              </a:srgbClr>
            </a:outerShdw>
          </a:effectLst>
        </p:spPr>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Jan</a:t>
            </a: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Feb</a:t>
            </a: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Maret</a:t>
            </a: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April</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a:t>
            </a:r>
          </a:p>
          <a:p>
            <a:pPr algn="ct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Des</a:t>
            </a: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lgn="ct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p:txBody>
      </p:sp>
      <p:sp>
        <p:nvSpPr>
          <p:cNvPr id="10246" name="Text Box 5"/>
          <p:cNvSpPr txBox="1">
            <a:spLocks noChangeArrowheads="1"/>
          </p:cNvSpPr>
          <p:nvPr/>
        </p:nvSpPr>
        <p:spPr bwMode="auto">
          <a:xfrm>
            <a:off x="1709738" y="6086475"/>
            <a:ext cx="1644650" cy="368300"/>
          </a:xfrm>
          <a:prstGeom prst="rect">
            <a:avLst/>
          </a:prstGeom>
          <a:noFill/>
          <a:ln w="9525">
            <a:noFill/>
            <a:round/>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Merpati n=613</a:t>
            </a:r>
          </a:p>
        </p:txBody>
      </p:sp>
      <p:sp>
        <p:nvSpPr>
          <p:cNvPr id="10247" name="Text Box 6"/>
          <p:cNvSpPr txBox="1">
            <a:spLocks noChangeArrowheads="1"/>
          </p:cNvSpPr>
          <p:nvPr/>
        </p:nvSpPr>
        <p:spPr bwMode="auto">
          <a:xfrm>
            <a:off x="4705350" y="6086475"/>
            <a:ext cx="1733550" cy="368300"/>
          </a:xfrm>
          <a:prstGeom prst="rect">
            <a:avLst/>
          </a:prstGeom>
          <a:noFill/>
          <a:ln w="9525">
            <a:noFill/>
            <a:round/>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Kandang m=12</a:t>
            </a:r>
          </a:p>
        </p:txBody>
      </p:sp>
      <p:sp>
        <p:nvSpPr>
          <p:cNvPr id="10248" name="Line 7"/>
          <p:cNvSpPr>
            <a:spLocks noChangeShapeType="1"/>
          </p:cNvSpPr>
          <p:nvPr/>
        </p:nvSpPr>
        <p:spPr bwMode="auto">
          <a:xfrm flipV="1">
            <a:off x="2209800" y="3959225"/>
            <a:ext cx="2667000" cy="158750"/>
          </a:xfrm>
          <a:prstGeom prst="line">
            <a:avLst/>
          </a:prstGeom>
          <a:noFill/>
          <a:ln w="9360">
            <a:solidFill>
              <a:srgbClr val="000000"/>
            </a:solidFill>
            <a:miter lim="800000"/>
            <a:headEnd/>
            <a:tailEnd type="triangle" w="med" len="med"/>
          </a:ln>
          <a:effectLst/>
        </p:spPr>
        <p:txBody>
          <a:bodyPr/>
          <a:lstStyle/>
          <a:p>
            <a:endParaRPr lang="id-ID"/>
          </a:p>
        </p:txBody>
      </p:sp>
      <p:sp>
        <p:nvSpPr>
          <p:cNvPr id="10249" name="Line 8"/>
          <p:cNvSpPr>
            <a:spLocks noChangeShapeType="1"/>
          </p:cNvSpPr>
          <p:nvPr/>
        </p:nvSpPr>
        <p:spPr bwMode="auto">
          <a:xfrm>
            <a:off x="2209800" y="4724400"/>
            <a:ext cx="2667000" cy="76200"/>
          </a:xfrm>
          <a:prstGeom prst="line">
            <a:avLst/>
          </a:prstGeom>
          <a:noFill/>
          <a:ln w="9360">
            <a:solidFill>
              <a:srgbClr val="000000"/>
            </a:solidFill>
            <a:miter lim="800000"/>
            <a:headEnd/>
            <a:tailEnd type="triangle" w="med" len="med"/>
          </a:ln>
          <a:effectLst/>
        </p:spPr>
        <p:txBody>
          <a:bodyPr/>
          <a:lstStyle/>
          <a:p>
            <a:endParaRPr lang="id-ID"/>
          </a:p>
        </p:txBody>
      </p:sp>
      <p:sp>
        <p:nvSpPr>
          <p:cNvPr id="10250" name="Line 9"/>
          <p:cNvSpPr>
            <a:spLocks noChangeShapeType="1"/>
          </p:cNvSpPr>
          <p:nvPr/>
        </p:nvSpPr>
        <p:spPr bwMode="auto">
          <a:xfrm flipV="1">
            <a:off x="2133600" y="5026025"/>
            <a:ext cx="2819400" cy="234950"/>
          </a:xfrm>
          <a:prstGeom prst="line">
            <a:avLst/>
          </a:prstGeom>
          <a:noFill/>
          <a:ln w="9360">
            <a:solidFill>
              <a:srgbClr val="000000"/>
            </a:solidFill>
            <a:miter lim="800000"/>
            <a:headEnd/>
            <a:tailEnd type="triangle" w="med" len="med"/>
          </a:ln>
          <a:effectLst/>
        </p:spPr>
        <p:txBody>
          <a:bodyPr/>
          <a:lstStyle/>
          <a:p>
            <a:endParaRPr lang="id-ID"/>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271463"/>
            <a:ext cx="8229600" cy="1331912"/>
          </a:xfrm>
        </p:spPr>
        <p:txBody>
          <a:bodyPr/>
          <a:lstStyle/>
          <a:p>
            <a:pPr eaLnBrk="1" hangingPunct="1"/>
            <a:endParaRPr lang="en-US" smtClean="0"/>
          </a:p>
        </p:txBody>
      </p:sp>
      <p:sp>
        <p:nvSpPr>
          <p:cNvPr id="11267" name="Rectangle 2"/>
          <p:cNvSpPr>
            <a:spLocks noGrp="1" noChangeArrowheads="1"/>
          </p:cNvSpPr>
          <p:nvPr>
            <p:ph type="body" idx="1"/>
          </p:nvPr>
        </p:nvSpPr>
        <p:spPr>
          <a:xfrm>
            <a:off x="457200" y="1600200"/>
            <a:ext cx="8229600" cy="4525963"/>
          </a:xfrm>
        </p:spPr>
        <p:txBody>
          <a:bodyPr/>
          <a:lstStyle/>
          <a:p>
            <a:pPr eaLnBrk="1" hangingPunct="1">
              <a:buFont typeface="Arial" charset="0"/>
              <a:buChar char="•"/>
            </a:pPr>
            <a:r>
              <a:rPr lang="en-US" smtClean="0"/>
              <a:t>Fungsi f:X</a:t>
            </a:r>
            <a:r>
              <a:rPr lang="en-US" smtClean="0">
                <a:latin typeface="Wingdings" pitchFamily="2" charset="2"/>
              </a:rPr>
              <a:t></a:t>
            </a:r>
            <a:r>
              <a:rPr lang="en-US" smtClean="0"/>
              <a:t>Y didefinisikan sebagai bulan kelahiran x</a:t>
            </a:r>
            <a:r>
              <a:rPr lang="en-US" baseline="-25000" smtClean="0"/>
              <a:t>i . </a:t>
            </a:r>
            <a:r>
              <a:rPr lang="en-US" smtClean="0"/>
              <a:t>Karena |X|&gt;|Y|, maka f tidak mungkin injektif. Jadi ada paling sedikit 2 elemen dalam dalam x yang mempunyai kawan yang sama di Y. ini berarti minimal ada 2 kelompok yang lahir pada bulan yang sama.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274638"/>
            <a:ext cx="8229600" cy="1143000"/>
          </a:xfrm>
        </p:spPr>
        <p:txBody>
          <a:bodyPr/>
          <a:lstStyle/>
          <a:p>
            <a:pPr algn="l"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smtClean="0"/>
              <a:t>Contoh:</a:t>
            </a:r>
          </a:p>
        </p:txBody>
      </p:sp>
      <p:sp>
        <p:nvSpPr>
          <p:cNvPr id="12291" name="Rectangle 2"/>
          <p:cNvSpPr>
            <a:spLocks noGrp="1" noChangeArrowheads="1"/>
          </p:cNvSpPr>
          <p:nvPr>
            <p:ph type="body" idx="1"/>
          </p:nvPr>
        </p:nvSpPr>
        <p:spPr>
          <a:xfrm>
            <a:off x="457200" y="1600200"/>
            <a:ext cx="8229600" cy="4525963"/>
          </a:xfrm>
        </p:spPr>
        <p:txBody>
          <a:bodyPr/>
          <a:lstStyle/>
          <a:p>
            <a:pPr eaLnBrk="1" hangingPunct="1">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b="1" smtClean="0">
                <a:solidFill>
                  <a:srgbClr val="A52907"/>
                </a:solidFill>
              </a:rPr>
              <a:t>	Contoh 4: </a:t>
            </a:r>
            <a:r>
              <a:rPr lang="en-US" smtClean="0"/>
              <a:t>Diantara penduduk x yang jumlahnya 2 juta orang, apakah pasti ada paling sedikit 2 orang yang mempunyai jumlah rambut kepala sama?</a:t>
            </a:r>
          </a:p>
          <a:p>
            <a:pPr eaLnBrk="1" hangingPunct="1">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6813" algn="l"/>
                <a:tab pos="10514013" algn="l"/>
              </a:tabLst>
            </a:pPr>
            <a:r>
              <a:rPr lang="en-US" smtClean="0"/>
              <a:t>	catatan : Jumlah rambut manusia tidak lebih dari 300.000 helai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488</Words>
  <Application>Microsoft Office PowerPoint</Application>
  <PresentationFormat>On-screen Show (4:3)</PresentationFormat>
  <Paragraphs>127</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Pigeon Hole</vt:lpstr>
      <vt:lpstr>Pigeon Hole</vt:lpstr>
      <vt:lpstr>Pigeon Hole</vt:lpstr>
      <vt:lpstr>Pigeon Hole</vt:lpstr>
      <vt:lpstr>Contoh:</vt:lpstr>
      <vt:lpstr>Contoh:</vt:lpstr>
      <vt:lpstr>Jawab:</vt:lpstr>
      <vt:lpstr>PowerPoint Presentation</vt:lpstr>
      <vt:lpstr>Contoh:</vt:lpstr>
      <vt:lpstr>Contoh:</vt:lpstr>
      <vt:lpstr>Latihan:</vt:lpstr>
      <vt:lpstr>Latihan:</vt:lpstr>
      <vt:lpstr>Jawab</vt:lpstr>
      <vt:lpstr>PowerPoint Presentation</vt:lpstr>
      <vt:lpstr>Jawab</vt:lpstr>
      <vt:lpstr>Latihan</vt:lpstr>
      <vt:lpstr>Jawab</vt:lpstr>
      <vt:lpstr>Referensi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UserUPN</dc:creator>
  <cp:lastModifiedBy>rifkiindra</cp:lastModifiedBy>
  <cp:revision>36</cp:revision>
  <dcterms:created xsi:type="dcterms:W3CDTF">2014-01-31T01:13:01Z</dcterms:created>
  <dcterms:modified xsi:type="dcterms:W3CDTF">2015-10-16T21:19:42Z</dcterms:modified>
</cp:coreProperties>
</file>