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85" d="100"/>
          <a:sy n="85" d="100"/>
        </p:scale>
        <p:origin x="-6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BF6ED9E-9970-4E22-AB98-6BDF2F286E0F}" type="datetimeFigureOut">
              <a:rPr lang="id-ID" smtClean="0"/>
              <a:t>22/01/2018</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6FDB333-4DF1-44EF-903C-813B66606E0B}"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6ED9E-9970-4E22-AB98-6BDF2F286E0F}" type="datetimeFigureOut">
              <a:rPr lang="id-ID" smtClean="0"/>
              <a:t>22/01/2018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6FDB333-4DF1-44EF-903C-813B66606E0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6ED9E-9970-4E22-AB98-6BDF2F286E0F}" type="datetimeFigureOut">
              <a:rPr lang="id-ID" smtClean="0"/>
              <a:t>22/01/2018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6FDB333-4DF1-44EF-903C-813B66606E0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F6ED9E-9970-4E22-AB98-6BDF2F286E0F}" type="datetimeFigureOut">
              <a:rPr lang="id-ID" smtClean="0"/>
              <a:t>22/01/2018</a:t>
            </a:fld>
            <a:endParaRPr lang="id-ID"/>
          </a:p>
        </p:txBody>
      </p:sp>
      <p:sp>
        <p:nvSpPr>
          <p:cNvPr id="9" name="Slide Number Placeholder 8"/>
          <p:cNvSpPr>
            <a:spLocks noGrp="1"/>
          </p:cNvSpPr>
          <p:nvPr>
            <p:ph type="sldNum" sz="quarter" idx="15"/>
          </p:nvPr>
        </p:nvSpPr>
        <p:spPr/>
        <p:txBody>
          <a:bodyPr rtlCol="0"/>
          <a:lstStyle/>
          <a:p>
            <a:fld id="{56FDB333-4DF1-44EF-903C-813B66606E0B}"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F6ED9E-9970-4E22-AB98-6BDF2F286E0F}" type="datetimeFigureOut">
              <a:rPr lang="id-ID" smtClean="0"/>
              <a:t>22/01/2018</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6FDB333-4DF1-44EF-903C-813B66606E0B}"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F6ED9E-9970-4E22-AB98-6BDF2F286E0F}" type="datetimeFigureOut">
              <a:rPr lang="id-ID" smtClean="0"/>
              <a:t>22/01/2018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6FDB333-4DF1-44EF-903C-813B66606E0B}"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BF6ED9E-9970-4E22-AB98-6BDF2F286E0F}" type="datetimeFigureOut">
              <a:rPr lang="id-ID" smtClean="0"/>
              <a:t>22/01/2018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6FDB333-4DF1-44EF-903C-813B66606E0B}"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F6ED9E-9970-4E22-AB98-6BDF2F286E0F}" type="datetimeFigureOut">
              <a:rPr lang="id-ID" smtClean="0"/>
              <a:t>22/01/2018</a:t>
            </a:fld>
            <a:endParaRPr lang="id-ID"/>
          </a:p>
        </p:txBody>
      </p:sp>
      <p:sp>
        <p:nvSpPr>
          <p:cNvPr id="7" name="Slide Number Placeholder 6"/>
          <p:cNvSpPr>
            <a:spLocks noGrp="1"/>
          </p:cNvSpPr>
          <p:nvPr>
            <p:ph type="sldNum" sz="quarter" idx="11"/>
          </p:nvPr>
        </p:nvSpPr>
        <p:spPr/>
        <p:txBody>
          <a:bodyPr rtlCol="0"/>
          <a:lstStyle/>
          <a:p>
            <a:fld id="{56FDB333-4DF1-44EF-903C-813B66606E0B}"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6ED9E-9970-4E22-AB98-6BDF2F286E0F}" type="datetimeFigureOut">
              <a:rPr lang="id-ID" smtClean="0"/>
              <a:t>22/01/2018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6FDB333-4DF1-44EF-903C-813B66606E0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BF6ED9E-9970-4E22-AB98-6BDF2F286E0F}" type="datetimeFigureOut">
              <a:rPr lang="id-ID" smtClean="0"/>
              <a:t>22/01/2018</a:t>
            </a:fld>
            <a:endParaRPr lang="id-ID"/>
          </a:p>
        </p:txBody>
      </p:sp>
      <p:sp>
        <p:nvSpPr>
          <p:cNvPr id="22" name="Slide Number Placeholder 21"/>
          <p:cNvSpPr>
            <a:spLocks noGrp="1"/>
          </p:cNvSpPr>
          <p:nvPr>
            <p:ph type="sldNum" sz="quarter" idx="15"/>
          </p:nvPr>
        </p:nvSpPr>
        <p:spPr/>
        <p:txBody>
          <a:bodyPr rtlCol="0"/>
          <a:lstStyle/>
          <a:p>
            <a:fld id="{56FDB333-4DF1-44EF-903C-813B66606E0B}"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F6ED9E-9970-4E22-AB98-6BDF2F286E0F}" type="datetimeFigureOut">
              <a:rPr lang="id-ID" smtClean="0"/>
              <a:t>22/01/2018</a:t>
            </a:fld>
            <a:endParaRPr lang="id-ID"/>
          </a:p>
        </p:txBody>
      </p:sp>
      <p:sp>
        <p:nvSpPr>
          <p:cNvPr id="18" name="Slide Number Placeholder 17"/>
          <p:cNvSpPr>
            <a:spLocks noGrp="1"/>
          </p:cNvSpPr>
          <p:nvPr>
            <p:ph type="sldNum" sz="quarter" idx="11"/>
          </p:nvPr>
        </p:nvSpPr>
        <p:spPr/>
        <p:txBody>
          <a:bodyPr rtlCol="0"/>
          <a:lstStyle/>
          <a:p>
            <a:fld id="{56FDB333-4DF1-44EF-903C-813B66606E0B}"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F6ED9E-9970-4E22-AB98-6BDF2F286E0F}" type="datetimeFigureOut">
              <a:rPr lang="id-ID" smtClean="0"/>
              <a:t>22/01/2018</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6FDB333-4DF1-44EF-903C-813B66606E0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357166"/>
            <a:ext cx="6172200" cy="1894362"/>
          </a:xfrm>
        </p:spPr>
        <p:txBody>
          <a:bodyPr/>
          <a:lstStyle/>
          <a:p>
            <a:r>
              <a:rPr lang="en-US" sz="4400" dirty="0" err="1" smtClean="0">
                <a:solidFill>
                  <a:schemeClr val="accent6">
                    <a:lumMod val="50000"/>
                  </a:schemeClr>
                </a:solidFill>
              </a:rPr>
              <a:t>Arsip</a:t>
            </a:r>
            <a:r>
              <a:rPr lang="en-US" sz="4400" dirty="0" smtClean="0">
                <a:solidFill>
                  <a:schemeClr val="accent6">
                    <a:lumMod val="50000"/>
                  </a:schemeClr>
                </a:solidFill>
              </a:rPr>
              <a:t> </a:t>
            </a:r>
            <a:r>
              <a:rPr lang="en-US" sz="4400" i="1" dirty="0" smtClean="0">
                <a:solidFill>
                  <a:schemeClr val="accent6">
                    <a:lumMod val="50000"/>
                  </a:schemeClr>
                </a:solidFill>
              </a:rPr>
              <a:t>(File)</a:t>
            </a:r>
            <a:r>
              <a:rPr lang="en-US" sz="4400" dirty="0" smtClean="0">
                <a:solidFill>
                  <a:schemeClr val="accent6">
                    <a:lumMod val="50000"/>
                  </a:schemeClr>
                </a:solidFill>
              </a:rPr>
              <a:t> 2</a:t>
            </a:r>
            <a:r>
              <a:rPr lang="id-ID" dirty="0" smtClean="0"/>
              <a:t/>
            </a:r>
            <a:br>
              <a:rPr lang="id-ID" dirty="0" smtClean="0"/>
            </a:br>
            <a:endParaRPr lang="id-ID" dirty="0"/>
          </a:p>
        </p:txBody>
      </p:sp>
      <p:sp>
        <p:nvSpPr>
          <p:cNvPr id="3" name="Subtitle 2"/>
          <p:cNvSpPr>
            <a:spLocks noGrp="1"/>
          </p:cNvSpPr>
          <p:nvPr>
            <p:ph type="subTitle" idx="1"/>
          </p:nvPr>
        </p:nvSpPr>
        <p:spPr>
          <a:xfrm>
            <a:off x="2286000" y="3143248"/>
            <a:ext cx="6172200" cy="3231674"/>
          </a:xfrm>
        </p:spPr>
        <p:txBody>
          <a:bodyPr>
            <a:normAutofit/>
          </a:bodyPr>
          <a:lstStyle/>
          <a:p>
            <a:pPr marL="365760" indent="-256032" algn="ctr">
              <a:lnSpc>
                <a:spcPct val="90000"/>
              </a:lnSpc>
              <a:buClr>
                <a:schemeClr val="accent3"/>
              </a:buClr>
              <a:defRPr/>
            </a:pPr>
            <a:r>
              <a:rPr lang="en-US" sz="2800" dirty="0" err="1" smtClean="0">
                <a:solidFill>
                  <a:schemeClr val="accent6">
                    <a:lumMod val="50000"/>
                  </a:schemeClr>
                </a:solidFill>
                <a:latin typeface="Colonna MT" pitchFamily="82" charset="0"/>
              </a:rPr>
              <a:t>Algoritma</a:t>
            </a:r>
            <a:r>
              <a:rPr lang="en-US" sz="2800" dirty="0" smtClean="0">
                <a:solidFill>
                  <a:schemeClr val="accent6">
                    <a:lumMod val="50000"/>
                  </a:schemeClr>
                </a:solidFill>
                <a:latin typeface="Colonna MT" pitchFamily="82" charset="0"/>
              </a:rPr>
              <a:t> </a:t>
            </a:r>
            <a:r>
              <a:rPr lang="en-US" sz="2800" dirty="0" err="1" smtClean="0">
                <a:solidFill>
                  <a:schemeClr val="accent6">
                    <a:lumMod val="50000"/>
                  </a:schemeClr>
                </a:solidFill>
                <a:latin typeface="Colonna MT" pitchFamily="82" charset="0"/>
              </a:rPr>
              <a:t>dan</a:t>
            </a:r>
            <a:r>
              <a:rPr lang="en-US" sz="2800" dirty="0" smtClean="0">
                <a:solidFill>
                  <a:schemeClr val="accent6">
                    <a:lumMod val="50000"/>
                  </a:schemeClr>
                </a:solidFill>
                <a:latin typeface="Colonna MT" pitchFamily="82" charset="0"/>
              </a:rPr>
              <a:t> </a:t>
            </a:r>
            <a:r>
              <a:rPr lang="en-US" sz="2800" dirty="0" err="1" smtClean="0">
                <a:solidFill>
                  <a:schemeClr val="accent6">
                    <a:lumMod val="50000"/>
                  </a:schemeClr>
                </a:solidFill>
                <a:latin typeface="Colonna MT" pitchFamily="82" charset="0"/>
              </a:rPr>
              <a:t>Pemrograman</a:t>
            </a:r>
            <a:r>
              <a:rPr lang="en-US" sz="2800" dirty="0" smtClean="0">
                <a:solidFill>
                  <a:schemeClr val="accent6">
                    <a:lumMod val="50000"/>
                  </a:schemeClr>
                </a:solidFill>
                <a:latin typeface="Colonna MT" pitchFamily="82" charset="0"/>
              </a:rPr>
              <a:t> </a:t>
            </a:r>
            <a:r>
              <a:rPr lang="id-ID" sz="2800" dirty="0" smtClean="0">
                <a:solidFill>
                  <a:schemeClr val="accent6">
                    <a:lumMod val="50000"/>
                  </a:schemeClr>
                </a:solidFill>
                <a:latin typeface="Colonna MT" pitchFamily="82" charset="0"/>
              </a:rPr>
              <a:t>Lanjut</a:t>
            </a:r>
            <a:endParaRPr lang="en-US" sz="2800" dirty="0" smtClean="0">
              <a:solidFill>
                <a:schemeClr val="accent6">
                  <a:lumMod val="50000"/>
                </a:schemeClr>
              </a:solidFill>
              <a:latin typeface="Colonna MT" pitchFamily="82" charset="0"/>
            </a:endParaRPr>
          </a:p>
          <a:p>
            <a:pPr marL="365760" indent="-256032" algn="ctr">
              <a:lnSpc>
                <a:spcPct val="90000"/>
              </a:lnSpc>
              <a:buClr>
                <a:schemeClr val="accent3"/>
              </a:buClr>
              <a:defRPr/>
            </a:pPr>
            <a:endParaRPr lang="id-ID" i="1" dirty="0" smtClean="0">
              <a:latin typeface="Comic Sans MS" pitchFamily="66" charset="0"/>
            </a:endParaRPr>
          </a:p>
          <a:p>
            <a:pPr marL="365760" indent="-256032" algn="ctr">
              <a:lnSpc>
                <a:spcPct val="90000"/>
              </a:lnSpc>
              <a:buClr>
                <a:schemeClr val="accent3"/>
              </a:buClr>
              <a:defRPr/>
            </a:pPr>
            <a:endParaRPr lang="en-US" i="1" dirty="0" smtClean="0">
              <a:solidFill>
                <a:schemeClr val="accent6">
                  <a:lumMod val="50000"/>
                </a:schemeClr>
              </a:solidFill>
              <a:latin typeface="Comic Sans MS" pitchFamily="66" charset="0"/>
            </a:endParaRPr>
          </a:p>
          <a:p>
            <a:pPr marL="365760" indent="-256032" algn="ctr">
              <a:lnSpc>
                <a:spcPct val="90000"/>
              </a:lnSpc>
              <a:buClr>
                <a:schemeClr val="accent3"/>
              </a:buClr>
              <a:defRPr/>
            </a:pPr>
            <a:r>
              <a:rPr lang="en-US" i="1" dirty="0" err="1" smtClean="0">
                <a:solidFill>
                  <a:schemeClr val="accent6">
                    <a:lumMod val="50000"/>
                  </a:schemeClr>
                </a:solidFill>
                <a:latin typeface="Garamond" pitchFamily="18" charset="0"/>
              </a:rPr>
              <a:t>Wilis</a:t>
            </a:r>
            <a:r>
              <a:rPr lang="en-US" i="1" dirty="0" smtClean="0">
                <a:solidFill>
                  <a:schemeClr val="accent6">
                    <a:lumMod val="50000"/>
                  </a:schemeClr>
                </a:solidFill>
                <a:latin typeface="Garamond" pitchFamily="18" charset="0"/>
              </a:rPr>
              <a:t> </a:t>
            </a:r>
            <a:r>
              <a:rPr lang="en-US" i="1" dirty="0" err="1" smtClean="0">
                <a:solidFill>
                  <a:schemeClr val="accent6">
                    <a:lumMod val="50000"/>
                  </a:schemeClr>
                </a:solidFill>
                <a:latin typeface="Garamond" pitchFamily="18" charset="0"/>
              </a:rPr>
              <a:t>Kaswidjanti</a:t>
            </a:r>
            <a:endParaRPr lang="en-US" i="1" dirty="0" smtClean="0">
              <a:solidFill>
                <a:schemeClr val="accent6">
                  <a:lumMod val="50000"/>
                </a:schemeClr>
              </a:solidFill>
              <a:latin typeface="Garamond" pitchFamily="18" charset="0"/>
            </a:endParaRPr>
          </a:p>
          <a:p>
            <a:pPr marL="365760" indent="-256032" algn="ctr">
              <a:lnSpc>
                <a:spcPct val="90000"/>
              </a:lnSpc>
              <a:buClr>
                <a:schemeClr val="accent3"/>
              </a:buClr>
              <a:defRPr/>
            </a:pPr>
            <a:r>
              <a:rPr lang="en-US" i="1" dirty="0" err="1" smtClean="0">
                <a:solidFill>
                  <a:schemeClr val="accent6">
                    <a:lumMod val="50000"/>
                  </a:schemeClr>
                </a:solidFill>
                <a:latin typeface="Garamond" pitchFamily="18" charset="0"/>
              </a:rPr>
              <a:t>Informatika</a:t>
            </a:r>
            <a:r>
              <a:rPr lang="en-US" i="1" dirty="0" smtClean="0">
                <a:solidFill>
                  <a:schemeClr val="accent6">
                    <a:lumMod val="50000"/>
                  </a:schemeClr>
                </a:solidFill>
                <a:latin typeface="Garamond" pitchFamily="18" charset="0"/>
              </a:rPr>
              <a:t> UPN “Veteran” </a:t>
            </a:r>
            <a:r>
              <a:rPr lang="en-US" i="1" dirty="0" err="1" smtClean="0">
                <a:solidFill>
                  <a:schemeClr val="accent6">
                    <a:lumMod val="50000"/>
                  </a:schemeClr>
                </a:solidFill>
                <a:latin typeface="Garamond" pitchFamily="18" charset="0"/>
              </a:rPr>
              <a:t>Yk</a:t>
            </a:r>
            <a:r>
              <a:rPr lang="en-US" i="1" dirty="0" smtClean="0">
                <a:solidFill>
                  <a:schemeClr val="accent6">
                    <a:lumMod val="50000"/>
                  </a:schemeClr>
                </a:solidFill>
                <a:latin typeface="Garamond" pitchFamily="18" charset="0"/>
              </a:rPr>
              <a:t> </a:t>
            </a:r>
          </a:p>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42852"/>
            <a:ext cx="8215370" cy="6500858"/>
          </a:xfrm>
        </p:spPr>
        <p:txBody>
          <a:bodyPr/>
          <a:lstStyle/>
          <a:p>
            <a:pPr lvl="0"/>
            <a:r>
              <a:rPr lang="nb-NO" b="1" dirty="0" smtClean="0"/>
              <a:t>Membaca File per Blok</a:t>
            </a:r>
            <a:endParaRPr lang="id-ID" b="1" dirty="0" smtClean="0"/>
          </a:p>
          <a:p>
            <a:pPr>
              <a:buNone/>
            </a:pPr>
            <a:r>
              <a:rPr lang="id-ID" dirty="0" smtClean="0"/>
              <a:t>   </a:t>
            </a:r>
            <a:r>
              <a:rPr lang="nb-NO" dirty="0" smtClean="0"/>
              <a:t>Untuk menyimpan atau mem</a:t>
            </a:r>
            <a:r>
              <a:rPr lang="en-US" dirty="0" err="1" smtClean="0"/>
              <a:t>baca</a:t>
            </a:r>
            <a:r>
              <a:rPr lang="en-US" dirty="0" smtClean="0"/>
              <a:t> data file </a:t>
            </a:r>
            <a:r>
              <a:rPr lang="en-US" dirty="0" err="1" smtClean="0"/>
              <a:t>dalam</a:t>
            </a:r>
            <a:r>
              <a:rPr lang="en-US" dirty="0" smtClean="0"/>
              <a:t> </a:t>
            </a:r>
            <a:r>
              <a:rPr lang="en-US" dirty="0" err="1" smtClean="0"/>
              <a:t>bentuk</a:t>
            </a:r>
            <a:r>
              <a:rPr lang="en-US" dirty="0" smtClean="0"/>
              <a:t> </a:t>
            </a:r>
            <a:r>
              <a:rPr lang="en-US" dirty="0" err="1" smtClean="0"/>
              <a:t>kesatuan</a:t>
            </a:r>
            <a:r>
              <a:rPr lang="en-US" dirty="0" smtClean="0"/>
              <a:t> </a:t>
            </a:r>
            <a:r>
              <a:rPr lang="en-US" dirty="0" err="1" smtClean="0"/>
              <a:t>blok</a:t>
            </a:r>
            <a:r>
              <a:rPr lang="en-US" dirty="0" smtClean="0"/>
              <a:t> (</a:t>
            </a:r>
            <a:r>
              <a:rPr lang="en-US" dirty="0" err="1" smtClean="0"/>
              <a:t>sejumlah</a:t>
            </a:r>
            <a:r>
              <a:rPr lang="en-US" dirty="0" smtClean="0"/>
              <a:t> byte), </a:t>
            </a:r>
            <a:r>
              <a:rPr lang="en-US" dirty="0" err="1" smtClean="0"/>
              <a:t>misalnya</a:t>
            </a:r>
            <a:r>
              <a:rPr lang="en-US" dirty="0" smtClean="0"/>
              <a:t> </a:t>
            </a:r>
            <a:r>
              <a:rPr lang="en-US" dirty="0" err="1" smtClean="0"/>
              <a:t>untuk</a:t>
            </a:r>
            <a:r>
              <a:rPr lang="en-US" dirty="0" smtClean="0"/>
              <a:t> </a:t>
            </a:r>
            <a:r>
              <a:rPr lang="en-US" dirty="0" err="1" smtClean="0"/>
              <a:t>tipe</a:t>
            </a:r>
            <a:r>
              <a:rPr lang="en-US" dirty="0" smtClean="0"/>
              <a:t> float </a:t>
            </a:r>
            <a:r>
              <a:rPr lang="en-US" dirty="0" err="1" smtClean="0"/>
              <a:t>atau</a:t>
            </a:r>
            <a:r>
              <a:rPr lang="en-US" dirty="0" smtClean="0"/>
              <a:t> </a:t>
            </a:r>
            <a:r>
              <a:rPr lang="en-US" dirty="0" err="1" smtClean="0"/>
              <a:t>struct</a:t>
            </a:r>
            <a:r>
              <a:rPr lang="en-US" dirty="0" smtClean="0"/>
              <a:t> (</a:t>
            </a:r>
            <a:r>
              <a:rPr lang="en-US" dirty="0" err="1" smtClean="0"/>
              <a:t>struktur</a:t>
            </a:r>
            <a:r>
              <a:rPr lang="en-US" dirty="0" smtClean="0"/>
              <a:t>)</a:t>
            </a:r>
            <a:endParaRPr lang="id-ID" dirty="0" smtClean="0"/>
          </a:p>
          <a:p>
            <a:pPr>
              <a:buNone/>
            </a:pPr>
            <a:r>
              <a:rPr lang="id-ID" dirty="0" smtClean="0"/>
              <a:t>   </a:t>
            </a:r>
          </a:p>
          <a:p>
            <a:pPr>
              <a:buNone/>
            </a:pPr>
            <a:r>
              <a:rPr lang="id-ID" dirty="0" smtClean="0"/>
              <a:t>      </a:t>
            </a:r>
            <a:r>
              <a:rPr lang="en-US" dirty="0" err="1" smtClean="0"/>
              <a:t>int</a:t>
            </a:r>
            <a:r>
              <a:rPr lang="en-US" dirty="0" smtClean="0"/>
              <a:t> </a:t>
            </a:r>
            <a:r>
              <a:rPr lang="en-US" dirty="0" err="1" smtClean="0"/>
              <a:t>fread</a:t>
            </a:r>
            <a:r>
              <a:rPr lang="en-US" dirty="0" smtClean="0"/>
              <a:t>(void *buffer, </a:t>
            </a:r>
            <a:r>
              <a:rPr lang="en-US" dirty="0" err="1" smtClean="0"/>
              <a:t>int</a:t>
            </a:r>
            <a:r>
              <a:rPr lang="en-US" dirty="0" smtClean="0"/>
              <a:t> n, FILE *</a:t>
            </a:r>
            <a:r>
              <a:rPr lang="en-US" dirty="0" err="1" smtClean="0"/>
              <a:t>ptr_file</a:t>
            </a:r>
            <a:r>
              <a:rPr lang="en-US" dirty="0" smtClean="0"/>
              <a:t>);</a:t>
            </a:r>
            <a:endParaRPr lang="id-ID" dirty="0" smtClean="0"/>
          </a:p>
          <a:p>
            <a:pPr>
              <a:buNone/>
            </a:pPr>
            <a:r>
              <a:rPr lang="en-US" dirty="0" smtClean="0"/>
              <a:t> </a:t>
            </a:r>
            <a:r>
              <a:rPr lang="id-ID" dirty="0" smtClean="0"/>
              <a:t> </a:t>
            </a:r>
            <a:r>
              <a:rPr lang="en-US" dirty="0" smtClean="0"/>
              <a:t> </a:t>
            </a:r>
            <a:endParaRPr lang="id-ID" dirty="0" smtClean="0"/>
          </a:p>
          <a:p>
            <a:pPr lvl="0">
              <a:buFont typeface="Courier New" pitchFamily="49" charset="0"/>
              <a:buChar char="o"/>
            </a:pPr>
            <a:r>
              <a:rPr lang="id-ID" dirty="0" smtClean="0"/>
              <a:t/>
            </a:r>
            <a:br>
              <a:rPr lang="id-ID" dirty="0" smtClean="0"/>
            </a:br>
            <a:r>
              <a:rPr lang="en-US" b="1" dirty="0" err="1" smtClean="0"/>
              <a:t>Menyimpan</a:t>
            </a:r>
            <a:r>
              <a:rPr lang="en-US" b="1" dirty="0" smtClean="0"/>
              <a:t> File per Blok</a:t>
            </a:r>
            <a:r>
              <a:rPr lang="id-ID" b="1" dirty="0" smtClean="0"/>
              <a:t> </a:t>
            </a:r>
            <a:r>
              <a:rPr lang="it-IT" b="1" dirty="0" smtClean="0"/>
              <a:t> </a:t>
            </a:r>
            <a:endParaRPr lang="id-ID" b="1" dirty="0" smtClean="0"/>
          </a:p>
          <a:p>
            <a:pPr>
              <a:buNone/>
            </a:pPr>
            <a:r>
              <a:rPr lang="it-IT" dirty="0" smtClean="0"/>
              <a:t> </a:t>
            </a:r>
            <a:endParaRPr lang="id-ID" dirty="0" smtClean="0"/>
          </a:p>
          <a:p>
            <a:pPr>
              <a:buNone/>
            </a:pPr>
            <a:r>
              <a:rPr lang="it-IT" dirty="0" smtClean="0"/>
              <a:t> </a:t>
            </a:r>
            <a:r>
              <a:rPr lang="id-ID" dirty="0" smtClean="0"/>
              <a:t>  </a:t>
            </a:r>
            <a:r>
              <a:rPr lang="en-US" sz="2000" dirty="0" err="1" smtClean="0"/>
              <a:t>int</a:t>
            </a:r>
            <a:r>
              <a:rPr lang="en-US" sz="2000" dirty="0" smtClean="0"/>
              <a:t> </a:t>
            </a:r>
            <a:r>
              <a:rPr lang="en-US" sz="2000" dirty="0" err="1" smtClean="0"/>
              <a:t>fwrite</a:t>
            </a:r>
            <a:r>
              <a:rPr lang="en-US" sz="2000" dirty="0" smtClean="0"/>
              <a:t>(void *buffer, </a:t>
            </a:r>
            <a:r>
              <a:rPr lang="en-US" sz="2000" dirty="0" err="1" smtClean="0"/>
              <a:t>int</a:t>
            </a:r>
            <a:r>
              <a:rPr lang="en-US" sz="2000" dirty="0" smtClean="0"/>
              <a:t> </a:t>
            </a:r>
            <a:r>
              <a:rPr lang="en-US" sz="2000" dirty="0" err="1" smtClean="0"/>
              <a:t>jum_byte</a:t>
            </a:r>
            <a:r>
              <a:rPr lang="en-US" sz="2000" dirty="0" smtClean="0"/>
              <a:t>, </a:t>
            </a:r>
            <a:r>
              <a:rPr lang="en-US" sz="2000" dirty="0" err="1" smtClean="0"/>
              <a:t>int</a:t>
            </a:r>
            <a:r>
              <a:rPr lang="en-US" sz="2000" dirty="0" smtClean="0"/>
              <a:t> n, FILE *</a:t>
            </a:r>
            <a:r>
              <a:rPr lang="en-US" sz="2000" dirty="0" err="1" smtClean="0"/>
              <a:t>ptr_file</a:t>
            </a:r>
            <a:r>
              <a:rPr lang="en-US" sz="2000" dirty="0" smtClean="0"/>
              <a:t>);</a:t>
            </a:r>
            <a:endParaRPr lang="id-ID" sz="2000" dirty="0" smtClean="0"/>
          </a:p>
          <a:p>
            <a:endParaRPr lang="id-ID" dirty="0" smtClean="0"/>
          </a:p>
          <a:p>
            <a:endParaRPr lang="id-ID" dirty="0"/>
          </a:p>
        </p:txBody>
      </p:sp>
      <p:sp>
        <p:nvSpPr>
          <p:cNvPr id="4" name="Rectangle 3"/>
          <p:cNvSpPr/>
          <p:nvPr/>
        </p:nvSpPr>
        <p:spPr>
          <a:xfrm>
            <a:off x="785786" y="2214554"/>
            <a:ext cx="650085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571472" y="4357694"/>
            <a:ext cx="7000924"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72320" cy="725470"/>
          </a:xfrm>
        </p:spPr>
        <p:txBody>
          <a:bodyPr>
            <a:normAutofit fontScale="90000"/>
          </a:bodyPr>
          <a:lstStyle/>
          <a:p>
            <a:r>
              <a:rPr lang="nb-NO" b="1" dirty="0" smtClean="0"/>
              <a:t>Contoh program :</a:t>
            </a:r>
            <a:r>
              <a:rPr lang="id-ID" dirty="0" smtClean="0"/>
              <a:t/>
            </a:r>
            <a:br>
              <a:rPr lang="id-ID" dirty="0" smtClean="0"/>
            </a:br>
            <a:endParaRPr lang="id-ID" dirty="0"/>
          </a:p>
        </p:txBody>
      </p:sp>
      <p:sp>
        <p:nvSpPr>
          <p:cNvPr id="3" name="Content Placeholder 2"/>
          <p:cNvSpPr>
            <a:spLocks noGrp="1"/>
          </p:cNvSpPr>
          <p:nvPr>
            <p:ph sz="quarter" idx="1"/>
          </p:nvPr>
        </p:nvSpPr>
        <p:spPr>
          <a:xfrm>
            <a:off x="714348" y="571480"/>
            <a:ext cx="7929618" cy="6072230"/>
          </a:xfrm>
        </p:spPr>
        <p:txBody>
          <a:bodyPr>
            <a:normAutofit fontScale="62500" lnSpcReduction="20000"/>
          </a:bodyPr>
          <a:lstStyle/>
          <a:p>
            <a:pPr indent="-216000">
              <a:lnSpc>
                <a:spcPct val="70000"/>
              </a:lnSpc>
              <a:buNone/>
            </a:pPr>
            <a:r>
              <a:rPr lang="id-ID" b="1" dirty="0" smtClean="0"/>
              <a:t>main()</a:t>
            </a:r>
          </a:p>
          <a:p>
            <a:pPr indent="-216000">
              <a:lnSpc>
                <a:spcPct val="70000"/>
              </a:lnSpc>
              <a:buNone/>
            </a:pPr>
            <a:r>
              <a:rPr lang="id-ID" b="1" dirty="0" smtClean="0"/>
              <a:t>{</a:t>
            </a:r>
          </a:p>
          <a:p>
            <a:pPr indent="-216000">
              <a:lnSpc>
                <a:spcPct val="70000"/>
              </a:lnSpc>
              <a:buNone/>
            </a:pPr>
            <a:r>
              <a:rPr lang="id-ID" b="1" dirty="0" smtClean="0"/>
              <a:t>  FILE *f_struktur;</a:t>
            </a:r>
          </a:p>
          <a:p>
            <a:pPr indent="-216000">
              <a:lnSpc>
                <a:spcPct val="70000"/>
              </a:lnSpc>
              <a:buNone/>
            </a:pPr>
            <a:r>
              <a:rPr lang="id-ID" b="1" dirty="0" smtClean="0"/>
              <a:t>  char jawab;</a:t>
            </a:r>
          </a:p>
          <a:p>
            <a:pPr indent="-216000">
              <a:lnSpc>
                <a:spcPct val="70000"/>
              </a:lnSpc>
              <a:buNone/>
            </a:pPr>
            <a:r>
              <a:rPr lang="id-ID" b="1" dirty="0" smtClean="0"/>
              <a:t> </a:t>
            </a:r>
          </a:p>
          <a:p>
            <a:pPr indent="-216000">
              <a:lnSpc>
                <a:spcPct val="70000"/>
              </a:lnSpc>
              <a:buNone/>
            </a:pPr>
            <a:r>
              <a:rPr lang="id-ID" b="1" dirty="0" smtClean="0"/>
              <a:t>  struct data_pustaka</a:t>
            </a:r>
          </a:p>
          <a:p>
            <a:pPr indent="-216000">
              <a:lnSpc>
                <a:spcPct val="70000"/>
              </a:lnSpc>
              <a:buNone/>
            </a:pPr>
            <a:r>
              <a:rPr lang="id-ID" b="1" dirty="0" smtClean="0"/>
              <a:t>	 { char judul[26];</a:t>
            </a:r>
          </a:p>
          <a:p>
            <a:pPr indent="-216000">
              <a:lnSpc>
                <a:spcPct val="70000"/>
              </a:lnSpc>
              <a:buNone/>
            </a:pPr>
            <a:r>
              <a:rPr lang="id-ID" b="1" dirty="0" smtClean="0"/>
              <a:t>		char pengarang[20];</a:t>
            </a:r>
          </a:p>
          <a:p>
            <a:pPr indent="-216000">
              <a:lnSpc>
                <a:spcPct val="70000"/>
              </a:lnSpc>
              <a:buNone/>
            </a:pPr>
            <a:r>
              <a:rPr lang="id-ID" b="1" dirty="0" smtClean="0"/>
              <a:t>		int jumlah;</a:t>
            </a:r>
          </a:p>
          <a:p>
            <a:pPr indent="-216000">
              <a:lnSpc>
                <a:spcPct val="70000"/>
              </a:lnSpc>
              <a:buNone/>
            </a:pPr>
            <a:r>
              <a:rPr lang="id-ID" b="1" dirty="0" smtClean="0"/>
              <a:t>	 } buku;			</a:t>
            </a:r>
          </a:p>
          <a:p>
            <a:pPr indent="-216000">
              <a:lnSpc>
                <a:spcPct val="70000"/>
              </a:lnSpc>
              <a:buNone/>
            </a:pPr>
            <a:r>
              <a:rPr lang="id-ID" b="1" dirty="0" smtClean="0"/>
              <a:t> </a:t>
            </a:r>
          </a:p>
          <a:p>
            <a:pPr indent="-216000">
              <a:lnSpc>
                <a:spcPct val="70000"/>
              </a:lnSpc>
              <a:buNone/>
            </a:pPr>
            <a:r>
              <a:rPr lang="id-ID" b="1" dirty="0" smtClean="0"/>
              <a:t>  if((f_struktur=fopen("DAFBUKU.DAT","wb"))==NULL)</a:t>
            </a:r>
          </a:p>
          <a:p>
            <a:pPr indent="-216000">
              <a:lnSpc>
                <a:spcPct val="70000"/>
              </a:lnSpc>
              <a:buNone/>
            </a:pPr>
            <a:r>
              <a:rPr lang="id-ID" b="1" dirty="0" smtClean="0"/>
              <a:t>  {</a:t>
            </a:r>
          </a:p>
          <a:p>
            <a:pPr indent="-216000">
              <a:lnSpc>
                <a:spcPct val="70000"/>
              </a:lnSpc>
              <a:buNone/>
            </a:pPr>
            <a:r>
              <a:rPr lang="id-ID" b="1" dirty="0" smtClean="0"/>
              <a:t>	 cout&lt;&lt;"File tak dapat diciptakan !!\r\n";</a:t>
            </a:r>
          </a:p>
          <a:p>
            <a:pPr indent="-216000">
              <a:lnSpc>
                <a:spcPct val="70000"/>
              </a:lnSpc>
              <a:buNone/>
            </a:pPr>
            <a:r>
              <a:rPr lang="id-ID" b="1" dirty="0" smtClean="0"/>
              <a:t>	 exit(1);</a:t>
            </a:r>
          </a:p>
          <a:p>
            <a:pPr indent="-216000">
              <a:lnSpc>
                <a:spcPct val="70000"/>
              </a:lnSpc>
              <a:buNone/>
            </a:pPr>
            <a:r>
              <a:rPr lang="id-ID" b="1" dirty="0" smtClean="0"/>
              <a:t>  }</a:t>
            </a:r>
          </a:p>
          <a:p>
            <a:pPr indent="-216000">
              <a:lnSpc>
                <a:spcPct val="70000"/>
              </a:lnSpc>
              <a:buNone/>
            </a:pPr>
            <a:r>
              <a:rPr lang="id-ID" b="1" dirty="0" smtClean="0"/>
              <a:t>  do</a:t>
            </a:r>
          </a:p>
          <a:p>
            <a:pPr indent="-216000">
              <a:lnSpc>
                <a:spcPct val="70000"/>
              </a:lnSpc>
              <a:buNone/>
            </a:pPr>
            <a:r>
              <a:rPr lang="id-ID" b="1" dirty="0" smtClean="0"/>
              <a:t>  {</a:t>
            </a:r>
          </a:p>
          <a:p>
            <a:pPr indent="-216000">
              <a:lnSpc>
                <a:spcPct val="70000"/>
              </a:lnSpc>
              <a:buNone/>
            </a:pPr>
            <a:r>
              <a:rPr lang="id-ID" b="1" dirty="0" smtClean="0"/>
              <a:t>   clrscr();</a:t>
            </a:r>
          </a:p>
          <a:p>
            <a:pPr indent="-216000">
              <a:lnSpc>
                <a:spcPct val="70000"/>
              </a:lnSpc>
              <a:buNone/>
            </a:pPr>
            <a:r>
              <a:rPr lang="id-ID" b="1" dirty="0" smtClean="0"/>
              <a:t>   cout&lt;&lt;"  Judul buku         :  "; cin&gt;&gt;buku.judul;</a:t>
            </a:r>
          </a:p>
          <a:p>
            <a:pPr indent="-216000">
              <a:lnSpc>
                <a:spcPct val="70000"/>
              </a:lnSpc>
              <a:buNone/>
            </a:pPr>
            <a:r>
              <a:rPr lang="id-ID" b="1" dirty="0" smtClean="0"/>
              <a:t>   cout&lt;&lt;"  Nama pengarang     :  "; cin&gt;&gt;buku.pengarang;</a:t>
            </a:r>
          </a:p>
          <a:p>
            <a:pPr indent="-216000">
              <a:lnSpc>
                <a:spcPct val="70000"/>
              </a:lnSpc>
              <a:buNone/>
            </a:pPr>
            <a:r>
              <a:rPr lang="id-ID" b="1" dirty="0" smtClean="0"/>
              <a:t>   cout&lt;&lt;"  Jumlah buku        :  "; cin&gt;&gt;buku.jumlah;</a:t>
            </a:r>
          </a:p>
          <a:p>
            <a:pPr indent="-216000">
              <a:lnSpc>
                <a:spcPct val="70000"/>
              </a:lnSpc>
              <a:buNone/>
            </a:pPr>
            <a:r>
              <a:rPr lang="id-ID" b="1" dirty="0" smtClean="0"/>
              <a:t>   fflush(stdin);		</a:t>
            </a:r>
          </a:p>
          <a:p>
            <a:pPr indent="-216000">
              <a:lnSpc>
                <a:spcPct val="70000"/>
              </a:lnSpc>
              <a:buNone/>
            </a:pPr>
            <a:r>
              <a:rPr lang="id-ID" b="1" dirty="0" smtClean="0"/>
              <a:t>   fwrite(&amp;buku, sizeof(buku), 1, f_struktur); </a:t>
            </a:r>
          </a:p>
          <a:p>
            <a:pPr indent="-216000">
              <a:lnSpc>
                <a:spcPct val="70000"/>
              </a:lnSpc>
              <a:buNone/>
            </a:pPr>
            <a:r>
              <a:rPr lang="id-ID" b="1" dirty="0" smtClean="0"/>
              <a:t>struktur*/</a:t>
            </a:r>
          </a:p>
          <a:p>
            <a:pPr indent="-216000">
              <a:lnSpc>
                <a:spcPct val="70000"/>
              </a:lnSpc>
              <a:buNone/>
            </a:pPr>
            <a:r>
              <a:rPr lang="id-ID" b="1" dirty="0" smtClean="0"/>
              <a:t>   cout&lt;&lt;"\r\nMau merekam data lagi (Y/T) : "; jawab = getche();</a:t>
            </a:r>
          </a:p>
          <a:p>
            <a:pPr indent="-216000">
              <a:lnSpc>
                <a:spcPct val="70000"/>
              </a:lnSpc>
              <a:buNone/>
            </a:pPr>
            <a:r>
              <a:rPr lang="id-ID" b="1" dirty="0" smtClean="0"/>
              <a:t>  }</a:t>
            </a:r>
          </a:p>
          <a:p>
            <a:pPr indent="-216000">
              <a:lnSpc>
                <a:spcPct val="70000"/>
              </a:lnSpc>
              <a:buNone/>
            </a:pPr>
            <a:r>
              <a:rPr lang="id-ID" b="1" dirty="0" smtClean="0"/>
              <a:t>  while(jawab =='Y' || jawab =='y');</a:t>
            </a:r>
          </a:p>
          <a:p>
            <a:pPr indent="-216000">
              <a:lnSpc>
                <a:spcPct val="70000"/>
              </a:lnSpc>
              <a:buNone/>
            </a:pPr>
            <a:r>
              <a:rPr lang="id-ID" b="1" dirty="0" smtClean="0"/>
              <a:t>  fclose(f_struktur); 		</a:t>
            </a:r>
          </a:p>
          <a:p>
            <a:pPr indent="-216000">
              <a:lnSpc>
                <a:spcPct val="70000"/>
              </a:lnSpc>
              <a:buNone/>
            </a:pPr>
            <a:r>
              <a:rPr lang="id-ID" b="1" dirty="0" smtClean="0"/>
              <a:t>}</a:t>
            </a:r>
          </a:p>
          <a:p>
            <a:endParaRPr lang="id-ID" dirty="0"/>
          </a:p>
        </p:txBody>
      </p:sp>
      <p:sp>
        <p:nvSpPr>
          <p:cNvPr id="5" name="Rectangle 4"/>
          <p:cNvSpPr/>
          <p:nvPr/>
        </p:nvSpPr>
        <p:spPr>
          <a:xfrm>
            <a:off x="642910" y="571480"/>
            <a:ext cx="6715172" cy="592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8043890" cy="6500858"/>
          </a:xfrm>
        </p:spPr>
        <p:txBody>
          <a:bodyPr/>
          <a:lstStyle/>
          <a:p>
            <a:pPr lvl="0">
              <a:buFont typeface="Wingdings" pitchFamily="2" charset="2"/>
              <a:buChar char="v"/>
            </a:pPr>
            <a:r>
              <a:rPr lang="it-IT" b="1" dirty="0" smtClean="0">
                <a:solidFill>
                  <a:schemeClr val="accent6">
                    <a:lumMod val="50000"/>
                  </a:schemeClr>
                </a:solidFill>
              </a:rPr>
              <a:t>Membaca Data String dari File</a:t>
            </a:r>
            <a:endParaRPr lang="id-ID" b="1" dirty="0" smtClean="0">
              <a:solidFill>
                <a:schemeClr val="accent6">
                  <a:lumMod val="50000"/>
                </a:schemeClr>
              </a:solidFill>
            </a:endParaRPr>
          </a:p>
          <a:p>
            <a:pPr>
              <a:buNone/>
            </a:pPr>
            <a:r>
              <a:rPr lang="id-ID" dirty="0" smtClean="0"/>
              <a:t>   </a:t>
            </a:r>
            <a:r>
              <a:rPr lang="en-US" dirty="0" err="1" smtClean="0"/>
              <a:t>Fungsi</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membaca</a:t>
            </a:r>
            <a:r>
              <a:rPr lang="en-US" dirty="0" smtClean="0"/>
              <a:t> data string </a:t>
            </a:r>
            <a:r>
              <a:rPr lang="en-US" dirty="0" err="1" smtClean="0"/>
              <a:t>pada</a:t>
            </a:r>
            <a:r>
              <a:rPr lang="en-US" dirty="0" smtClean="0"/>
              <a:t> file </a:t>
            </a:r>
            <a:r>
              <a:rPr lang="en-US" dirty="0" err="1" smtClean="0"/>
              <a:t>yaitu</a:t>
            </a:r>
            <a:r>
              <a:rPr lang="en-US" dirty="0" smtClean="0"/>
              <a:t> </a:t>
            </a:r>
            <a:r>
              <a:rPr lang="en-US" b="1" dirty="0" err="1" smtClean="0"/>
              <a:t>fgets</a:t>
            </a:r>
            <a:r>
              <a:rPr lang="en-US" b="1" dirty="0" smtClean="0"/>
              <a:t>( ) </a:t>
            </a:r>
            <a:r>
              <a:rPr lang="en-US" dirty="0" err="1" smtClean="0"/>
              <a:t>untuk</a:t>
            </a:r>
            <a:r>
              <a:rPr lang="en-US" dirty="0" smtClean="0"/>
              <a:t> </a:t>
            </a:r>
            <a:r>
              <a:rPr lang="en-US" dirty="0" err="1" smtClean="0"/>
              <a:t>menyimpan</a:t>
            </a:r>
            <a:r>
              <a:rPr lang="en-US" dirty="0" smtClean="0"/>
              <a:t> string </a:t>
            </a:r>
            <a:r>
              <a:rPr lang="en-US" b="1" dirty="0" err="1" smtClean="0"/>
              <a:t>str</a:t>
            </a:r>
            <a:r>
              <a:rPr lang="en-US" dirty="0" smtClean="0"/>
              <a:t> </a:t>
            </a:r>
            <a:r>
              <a:rPr lang="en-US" dirty="0" err="1" smtClean="0"/>
              <a:t>ke</a:t>
            </a:r>
            <a:r>
              <a:rPr lang="en-US" dirty="0" smtClean="0"/>
              <a:t> </a:t>
            </a:r>
            <a:r>
              <a:rPr lang="en-US" dirty="0" err="1" smtClean="0"/>
              <a:t>dalam</a:t>
            </a:r>
            <a:r>
              <a:rPr lang="en-US" dirty="0" smtClean="0"/>
              <a:t> file. Dan</a:t>
            </a:r>
            <a:r>
              <a:rPr lang="en-US" b="1" dirty="0" smtClean="0"/>
              <a:t> </a:t>
            </a:r>
            <a:r>
              <a:rPr lang="en-US" b="1" dirty="0" err="1" smtClean="0"/>
              <a:t>fputs</a:t>
            </a:r>
            <a:r>
              <a:rPr lang="en-US" b="1" dirty="0" smtClean="0"/>
              <a:t>( ) </a:t>
            </a:r>
            <a:r>
              <a:rPr lang="en-US" dirty="0" err="1" smtClean="0"/>
              <a:t>untuk</a:t>
            </a:r>
            <a:r>
              <a:rPr lang="en-US" dirty="0" smtClean="0"/>
              <a:t> </a:t>
            </a:r>
            <a:r>
              <a:rPr lang="en-US" dirty="0" err="1" smtClean="0"/>
              <a:t>membaca</a:t>
            </a:r>
            <a:r>
              <a:rPr lang="en-US" dirty="0" smtClean="0"/>
              <a:t> string </a:t>
            </a:r>
            <a:r>
              <a:rPr lang="en-US" dirty="0" err="1" smtClean="0"/>
              <a:t>dari</a:t>
            </a:r>
            <a:r>
              <a:rPr lang="en-US" dirty="0" smtClean="0"/>
              <a:t> file </a:t>
            </a:r>
            <a:r>
              <a:rPr lang="en-US" dirty="0" err="1" smtClean="0"/>
              <a:t>sampai</a:t>
            </a:r>
            <a:r>
              <a:rPr lang="en-US" dirty="0" smtClean="0"/>
              <a:t> </a:t>
            </a:r>
            <a:r>
              <a:rPr lang="en-US" dirty="0" err="1" smtClean="0"/>
              <a:t>ditemukannaya</a:t>
            </a:r>
            <a:r>
              <a:rPr lang="en-US" dirty="0" smtClean="0"/>
              <a:t> </a:t>
            </a:r>
            <a:r>
              <a:rPr lang="en-US" dirty="0" err="1" smtClean="0"/>
              <a:t>karakter</a:t>
            </a:r>
            <a:r>
              <a:rPr lang="en-US" dirty="0" smtClean="0"/>
              <a:t> </a:t>
            </a:r>
            <a:r>
              <a:rPr lang="en-US" dirty="0" err="1" smtClean="0"/>
              <a:t>baris-baru</a:t>
            </a:r>
            <a:r>
              <a:rPr lang="en-US" dirty="0" smtClean="0"/>
              <a:t> </a:t>
            </a:r>
            <a:r>
              <a:rPr lang="en-US" b="1" dirty="0" smtClean="0"/>
              <a:t>‘\n’</a:t>
            </a:r>
            <a:r>
              <a:rPr lang="en-US" dirty="0" smtClean="0"/>
              <a:t> </a:t>
            </a:r>
            <a:r>
              <a:rPr lang="en-US" dirty="0" err="1" smtClean="0"/>
              <a:t>atau</a:t>
            </a:r>
            <a:r>
              <a:rPr lang="en-US" dirty="0" smtClean="0"/>
              <a:t> </a:t>
            </a:r>
            <a:r>
              <a:rPr lang="en-US" dirty="0" err="1" smtClean="0"/>
              <a:t>setelah</a:t>
            </a:r>
            <a:r>
              <a:rPr lang="en-US" dirty="0" smtClean="0"/>
              <a:t> (n-1) </a:t>
            </a:r>
            <a:r>
              <a:rPr lang="en-US" dirty="0" err="1" smtClean="0"/>
              <a:t>karakter</a:t>
            </a:r>
            <a:r>
              <a:rPr lang="en-US" dirty="0" smtClean="0"/>
              <a:t>, </a:t>
            </a:r>
            <a:r>
              <a:rPr lang="en-US" dirty="0" err="1" smtClean="0"/>
              <a:t>dangan</a:t>
            </a:r>
            <a:r>
              <a:rPr lang="en-US" dirty="0" smtClean="0"/>
              <a:t> </a:t>
            </a:r>
            <a:r>
              <a:rPr lang="en-US" b="1" dirty="0" smtClean="0"/>
              <a:t>n</a:t>
            </a:r>
            <a:r>
              <a:rPr lang="en-US" dirty="0" smtClean="0"/>
              <a:t> </a:t>
            </a:r>
            <a:r>
              <a:rPr lang="en-US" dirty="0" err="1" smtClean="0"/>
              <a:t>adalah</a:t>
            </a:r>
            <a:r>
              <a:rPr lang="en-US" dirty="0" smtClean="0"/>
              <a:t> </a:t>
            </a:r>
            <a:r>
              <a:rPr lang="en-US" dirty="0" err="1" smtClean="0"/>
              <a:t>panjang</a:t>
            </a:r>
            <a:r>
              <a:rPr lang="en-US" dirty="0" smtClean="0"/>
              <a:t> </a:t>
            </a:r>
            <a:r>
              <a:rPr lang="en-US" dirty="0" err="1" smtClean="0"/>
              <a:t>maksimal</a:t>
            </a:r>
            <a:r>
              <a:rPr lang="en-US" dirty="0" smtClean="0"/>
              <a:t> string yang </a:t>
            </a:r>
            <a:r>
              <a:rPr lang="en-US" dirty="0" err="1" smtClean="0"/>
              <a:t>dibaca</a:t>
            </a:r>
            <a:r>
              <a:rPr lang="en-US" dirty="0" smtClean="0"/>
              <a:t> per </a:t>
            </a:r>
            <a:r>
              <a:rPr lang="en-US" dirty="0" err="1" smtClean="0"/>
              <a:t>wktu-baca</a:t>
            </a:r>
            <a:r>
              <a:rPr lang="en-US" dirty="0" smtClean="0"/>
              <a:t>. </a:t>
            </a:r>
            <a:endParaRPr lang="id-ID" dirty="0" smtClean="0"/>
          </a:p>
          <a:p>
            <a:pPr>
              <a:buNone/>
            </a:pPr>
            <a:endParaRPr lang="id-ID" dirty="0" smtClean="0"/>
          </a:p>
          <a:p>
            <a:pPr>
              <a:buNone/>
            </a:pPr>
            <a:r>
              <a:rPr lang="id-ID" dirty="0" smtClean="0"/>
              <a:t>       </a:t>
            </a:r>
            <a:r>
              <a:rPr lang="en-US" dirty="0" smtClean="0"/>
              <a:t>char *</a:t>
            </a:r>
            <a:r>
              <a:rPr lang="en-US" dirty="0" err="1" smtClean="0"/>
              <a:t>fgets</a:t>
            </a:r>
            <a:r>
              <a:rPr lang="en-US" dirty="0" smtClean="0"/>
              <a:t>(char *</a:t>
            </a:r>
            <a:r>
              <a:rPr lang="en-US" dirty="0" err="1" smtClean="0"/>
              <a:t>str</a:t>
            </a:r>
            <a:r>
              <a:rPr lang="en-US" dirty="0" smtClean="0"/>
              <a:t>, </a:t>
            </a:r>
            <a:r>
              <a:rPr lang="en-US" dirty="0" err="1" smtClean="0"/>
              <a:t>int</a:t>
            </a:r>
            <a:r>
              <a:rPr lang="en-US" dirty="0" smtClean="0"/>
              <a:t> n, FILE *</a:t>
            </a:r>
            <a:r>
              <a:rPr lang="en-US" dirty="0" err="1" smtClean="0"/>
              <a:t>ptr_file</a:t>
            </a:r>
            <a:r>
              <a:rPr lang="en-US" dirty="0" smtClean="0"/>
              <a:t>);</a:t>
            </a:r>
            <a:endParaRPr lang="id-ID" dirty="0" smtClean="0"/>
          </a:p>
          <a:p>
            <a:pPr>
              <a:buFont typeface="Wingdings" pitchFamily="2" charset="2"/>
              <a:buChar char="v"/>
            </a:pPr>
            <a:r>
              <a:rPr lang="en-US" dirty="0" smtClean="0"/>
              <a:t> </a:t>
            </a:r>
            <a:r>
              <a:rPr lang="id-ID" dirty="0" smtClean="0"/>
              <a:t> </a:t>
            </a:r>
            <a:r>
              <a:rPr lang="en-US" dirty="0" smtClean="0"/>
              <a:t> </a:t>
            </a:r>
            <a:r>
              <a:rPr lang="id-ID" b="1" dirty="0" smtClean="0"/>
              <a:t/>
            </a:r>
            <a:br>
              <a:rPr lang="id-ID" b="1" dirty="0" smtClean="0"/>
            </a:br>
            <a:r>
              <a:rPr lang="en-US" b="1" dirty="0" err="1" smtClean="0">
                <a:solidFill>
                  <a:schemeClr val="accent6">
                    <a:lumMod val="50000"/>
                  </a:schemeClr>
                </a:solidFill>
              </a:rPr>
              <a:t>Menyimpan</a:t>
            </a:r>
            <a:r>
              <a:rPr lang="en-US" b="1" dirty="0" smtClean="0">
                <a:solidFill>
                  <a:schemeClr val="accent6">
                    <a:lumMod val="50000"/>
                  </a:schemeClr>
                </a:solidFill>
              </a:rPr>
              <a:t> Data String </a:t>
            </a:r>
            <a:r>
              <a:rPr lang="en-US" b="1" dirty="0" err="1" smtClean="0">
                <a:solidFill>
                  <a:schemeClr val="accent6">
                    <a:lumMod val="50000"/>
                  </a:schemeClr>
                </a:solidFill>
              </a:rPr>
              <a:t>dari</a:t>
            </a:r>
            <a:r>
              <a:rPr lang="en-US" b="1" dirty="0" smtClean="0">
                <a:solidFill>
                  <a:schemeClr val="accent6">
                    <a:lumMod val="50000"/>
                  </a:schemeClr>
                </a:solidFill>
              </a:rPr>
              <a:t> File</a:t>
            </a:r>
            <a:endParaRPr lang="id-ID" b="1" dirty="0" smtClean="0">
              <a:solidFill>
                <a:schemeClr val="accent6">
                  <a:lumMod val="50000"/>
                </a:schemeClr>
              </a:solidFill>
            </a:endParaRPr>
          </a:p>
          <a:p>
            <a:pPr>
              <a:buNone/>
            </a:pPr>
            <a:r>
              <a:rPr lang="id-ID" dirty="0" smtClean="0"/>
              <a:t>      </a:t>
            </a:r>
          </a:p>
          <a:p>
            <a:pPr>
              <a:buNone/>
            </a:pPr>
            <a:r>
              <a:rPr lang="id-ID" dirty="0" smtClean="0"/>
              <a:t>       </a:t>
            </a:r>
            <a:r>
              <a:rPr lang="en-US" dirty="0" err="1" smtClean="0"/>
              <a:t>int</a:t>
            </a:r>
            <a:r>
              <a:rPr lang="en-US" dirty="0" smtClean="0"/>
              <a:t> </a:t>
            </a:r>
            <a:r>
              <a:rPr lang="en-US" dirty="0" err="1" smtClean="0"/>
              <a:t>fputs</a:t>
            </a:r>
            <a:r>
              <a:rPr lang="en-US" dirty="0" smtClean="0"/>
              <a:t>(char *</a:t>
            </a:r>
            <a:r>
              <a:rPr lang="en-US" dirty="0" err="1" smtClean="0"/>
              <a:t>str</a:t>
            </a:r>
            <a:r>
              <a:rPr lang="en-US" dirty="0" smtClean="0"/>
              <a:t>, FILE *</a:t>
            </a:r>
            <a:r>
              <a:rPr lang="en-US" dirty="0" err="1" smtClean="0"/>
              <a:t>ptr_file</a:t>
            </a:r>
            <a:r>
              <a:rPr lang="en-US" dirty="0" smtClean="0"/>
              <a:t>);</a:t>
            </a:r>
            <a:endParaRPr lang="id-ID" dirty="0" smtClean="0"/>
          </a:p>
          <a:p>
            <a:pPr>
              <a:buNone/>
            </a:pPr>
            <a:r>
              <a:rPr lang="it-IT" dirty="0" smtClean="0"/>
              <a:t> </a:t>
            </a:r>
            <a:r>
              <a:rPr lang="id-ID" dirty="0" smtClean="0"/>
              <a:t> </a:t>
            </a:r>
            <a:r>
              <a:rPr lang="it-IT" dirty="0" smtClean="0"/>
              <a:t> </a:t>
            </a:r>
            <a:endParaRPr lang="id-ID" dirty="0" smtClean="0"/>
          </a:p>
          <a:p>
            <a:endParaRPr lang="id-ID" dirty="0"/>
          </a:p>
        </p:txBody>
      </p:sp>
      <p:sp>
        <p:nvSpPr>
          <p:cNvPr id="4" name="Rectangle 3"/>
          <p:cNvSpPr/>
          <p:nvPr/>
        </p:nvSpPr>
        <p:spPr>
          <a:xfrm>
            <a:off x="1000100" y="4857760"/>
            <a:ext cx="5357850" cy="785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071538" y="3286124"/>
            <a:ext cx="6215106"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7467600" cy="214314"/>
          </a:xfrm>
        </p:spPr>
        <p:txBody>
          <a:bodyPr>
            <a:normAutofit fontScale="90000"/>
          </a:bodyPr>
          <a:lstStyle/>
          <a:p>
            <a:r>
              <a:rPr lang="nb-NO" b="1" dirty="0" smtClean="0"/>
              <a:t>Contoh program :</a:t>
            </a:r>
            <a:endParaRPr lang="id-ID" dirty="0"/>
          </a:p>
        </p:txBody>
      </p:sp>
      <p:sp>
        <p:nvSpPr>
          <p:cNvPr id="3" name="Content Placeholder 2"/>
          <p:cNvSpPr>
            <a:spLocks noGrp="1"/>
          </p:cNvSpPr>
          <p:nvPr>
            <p:ph sz="quarter" idx="1"/>
          </p:nvPr>
        </p:nvSpPr>
        <p:spPr>
          <a:xfrm>
            <a:off x="457200" y="571480"/>
            <a:ext cx="7467600" cy="6072230"/>
          </a:xfrm>
        </p:spPr>
        <p:txBody>
          <a:bodyPr>
            <a:normAutofit fontScale="70000" lnSpcReduction="20000"/>
          </a:bodyPr>
          <a:lstStyle/>
          <a:p>
            <a:pPr indent="-108000">
              <a:lnSpc>
                <a:spcPct val="70000"/>
              </a:lnSpc>
              <a:buNone/>
            </a:pPr>
            <a:r>
              <a:rPr lang="id-ID" b="1" dirty="0" smtClean="0"/>
              <a:t>#include &lt;iostream.h&gt;</a:t>
            </a:r>
          </a:p>
          <a:p>
            <a:pPr indent="-108000">
              <a:lnSpc>
                <a:spcPct val="70000"/>
              </a:lnSpc>
              <a:buNone/>
            </a:pPr>
            <a:r>
              <a:rPr lang="id-ID" b="1" dirty="0" smtClean="0"/>
              <a:t>#include &lt;conio.h&gt;</a:t>
            </a:r>
          </a:p>
          <a:p>
            <a:pPr indent="-108000">
              <a:lnSpc>
                <a:spcPct val="70000"/>
              </a:lnSpc>
              <a:buNone/>
            </a:pPr>
            <a:r>
              <a:rPr lang="id-ID" b="1" dirty="0" smtClean="0"/>
              <a:t>#include &lt;stdlib.h&gt;</a:t>
            </a:r>
          </a:p>
          <a:p>
            <a:pPr indent="-108000">
              <a:lnSpc>
                <a:spcPct val="70000"/>
              </a:lnSpc>
              <a:buNone/>
            </a:pPr>
            <a:r>
              <a:rPr lang="id-ID" b="1" dirty="0" smtClean="0"/>
              <a:t>#include &lt;string.h&gt;</a:t>
            </a:r>
          </a:p>
          <a:p>
            <a:pPr indent="-108000">
              <a:lnSpc>
                <a:spcPct val="70000"/>
              </a:lnSpc>
              <a:buNone/>
            </a:pPr>
            <a:r>
              <a:rPr lang="id-ID" b="1" dirty="0" smtClean="0"/>
              <a:t> </a:t>
            </a:r>
          </a:p>
          <a:p>
            <a:pPr indent="-108000">
              <a:lnSpc>
                <a:spcPct val="70000"/>
              </a:lnSpc>
              <a:buNone/>
            </a:pPr>
            <a:r>
              <a:rPr lang="id-ID" b="1" dirty="0" smtClean="0"/>
              <a:t>#define PANJANG 256 </a:t>
            </a:r>
          </a:p>
          <a:p>
            <a:pPr indent="-108000">
              <a:lnSpc>
                <a:spcPct val="70000"/>
              </a:lnSpc>
              <a:buNone/>
            </a:pPr>
            <a:r>
              <a:rPr lang="id-ID" b="1" dirty="0" smtClean="0"/>
              <a:t>main()</a:t>
            </a:r>
          </a:p>
          <a:p>
            <a:pPr indent="-108000">
              <a:lnSpc>
                <a:spcPct val="70000"/>
              </a:lnSpc>
              <a:buNone/>
            </a:pPr>
            <a:r>
              <a:rPr lang="id-ID" b="1" dirty="0" smtClean="0"/>
              <a:t>{</a:t>
            </a:r>
          </a:p>
          <a:p>
            <a:pPr indent="-108000">
              <a:lnSpc>
                <a:spcPct val="70000"/>
              </a:lnSpc>
              <a:buNone/>
            </a:pPr>
            <a:r>
              <a:rPr lang="id-ID" b="1" dirty="0" smtClean="0"/>
              <a:t>  FILE *f_teks;</a:t>
            </a:r>
          </a:p>
          <a:p>
            <a:pPr indent="-108000">
              <a:lnSpc>
                <a:spcPct val="70000"/>
              </a:lnSpc>
              <a:buNone/>
            </a:pPr>
            <a:r>
              <a:rPr lang="id-ID" b="1" dirty="0" smtClean="0"/>
              <a:t>  char string[PANJANG];</a:t>
            </a:r>
          </a:p>
          <a:p>
            <a:pPr indent="-108000">
              <a:lnSpc>
                <a:spcPct val="70000"/>
              </a:lnSpc>
              <a:buNone/>
            </a:pPr>
            <a:r>
              <a:rPr lang="id-ID" b="1" dirty="0" smtClean="0"/>
              <a:t>  char namafile[65]; </a:t>
            </a:r>
          </a:p>
          <a:p>
            <a:pPr indent="-108000">
              <a:lnSpc>
                <a:spcPct val="70000"/>
              </a:lnSpc>
              <a:buNone/>
            </a:pPr>
            <a:r>
              <a:rPr lang="id-ID" b="1" dirty="0" smtClean="0"/>
              <a:t>  clrscr(); </a:t>
            </a:r>
          </a:p>
          <a:p>
            <a:pPr indent="-108000">
              <a:lnSpc>
                <a:spcPct val="70000"/>
              </a:lnSpc>
              <a:buNone/>
            </a:pPr>
            <a:r>
              <a:rPr lang="id-ID" b="1" dirty="0" smtClean="0"/>
              <a:t>  cout&lt;&lt;"\n PROGRAM UNTUK MELIHAT ISI FILE TEKS\r\n";</a:t>
            </a:r>
          </a:p>
          <a:p>
            <a:pPr indent="-108000">
              <a:lnSpc>
                <a:spcPct val="70000"/>
              </a:lnSpc>
              <a:buNone/>
            </a:pPr>
            <a:r>
              <a:rPr lang="id-ID" b="1" dirty="0" smtClean="0"/>
              <a:t>  cout&lt;&lt;"\n Nama file : ";</a:t>
            </a:r>
          </a:p>
          <a:p>
            <a:pPr indent="-108000">
              <a:lnSpc>
                <a:spcPct val="70000"/>
              </a:lnSpc>
              <a:buNone/>
            </a:pPr>
            <a:r>
              <a:rPr lang="id-ID" b="1" dirty="0" smtClean="0"/>
              <a:t>  gets(namafile);</a:t>
            </a:r>
          </a:p>
          <a:p>
            <a:pPr indent="-108000">
              <a:lnSpc>
                <a:spcPct val="70000"/>
              </a:lnSpc>
              <a:buNone/>
            </a:pPr>
            <a:r>
              <a:rPr lang="id-ID" b="1" dirty="0" smtClean="0"/>
              <a:t> </a:t>
            </a:r>
          </a:p>
          <a:p>
            <a:pPr indent="-108000">
              <a:lnSpc>
                <a:spcPct val="70000"/>
              </a:lnSpc>
              <a:buNone/>
            </a:pPr>
            <a:r>
              <a:rPr lang="id-ID" b="1" dirty="0" smtClean="0"/>
              <a:t>  if((f_teks=fopen(namafile, "rt"))==NULL)</a:t>
            </a:r>
          </a:p>
          <a:p>
            <a:pPr indent="-108000">
              <a:lnSpc>
                <a:spcPct val="70000"/>
              </a:lnSpc>
              <a:buNone/>
            </a:pPr>
            <a:r>
              <a:rPr lang="id-ID" b="1" dirty="0" smtClean="0"/>
              <a:t>  {	 cout&lt;&lt;"File tak dapat dibuka\r\n";</a:t>
            </a:r>
          </a:p>
          <a:p>
            <a:pPr indent="-108000">
              <a:lnSpc>
                <a:spcPct val="70000"/>
              </a:lnSpc>
              <a:buNone/>
            </a:pPr>
            <a:r>
              <a:rPr lang="id-ID" b="1" dirty="0" smtClean="0"/>
              <a:t>	 exit(1);</a:t>
            </a:r>
          </a:p>
          <a:p>
            <a:pPr indent="-108000">
              <a:lnSpc>
                <a:spcPct val="70000"/>
              </a:lnSpc>
              <a:buNone/>
            </a:pPr>
            <a:r>
              <a:rPr lang="id-ID" b="1" dirty="0" smtClean="0"/>
              <a:t>  }</a:t>
            </a:r>
          </a:p>
          <a:p>
            <a:pPr indent="-108000">
              <a:lnSpc>
                <a:spcPct val="70000"/>
              </a:lnSpc>
              <a:buNone/>
            </a:pPr>
            <a:r>
              <a:rPr lang="id-ID" b="1" dirty="0" smtClean="0"/>
              <a:t> </a:t>
            </a:r>
          </a:p>
          <a:p>
            <a:pPr indent="-108000">
              <a:lnSpc>
                <a:spcPct val="70000"/>
              </a:lnSpc>
              <a:buNone/>
            </a:pPr>
            <a:r>
              <a:rPr lang="id-ID" b="1" dirty="0" smtClean="0"/>
              <a:t>while((fgets(string, PANJANG, f_teks)) != NULL)</a:t>
            </a:r>
          </a:p>
          <a:p>
            <a:pPr indent="-108000">
              <a:lnSpc>
                <a:spcPct val="70000"/>
              </a:lnSpc>
              <a:buNone/>
            </a:pPr>
            <a:r>
              <a:rPr lang="id-ID" b="1" dirty="0" smtClean="0"/>
              <a:t>  cout&lt;&lt;"\n Isi file :\n";</a:t>
            </a:r>
          </a:p>
          <a:p>
            <a:pPr indent="-108000">
              <a:lnSpc>
                <a:spcPct val="70000"/>
              </a:lnSpc>
              <a:buNone/>
            </a:pPr>
            <a:r>
              <a:rPr lang="id-ID" b="1" dirty="0" smtClean="0"/>
              <a:t>  cout&lt;&lt;"  "&lt;&lt;string&lt;&lt;"\r";		</a:t>
            </a:r>
          </a:p>
          <a:p>
            <a:pPr indent="-108000">
              <a:lnSpc>
                <a:spcPct val="70000"/>
              </a:lnSpc>
              <a:buNone/>
            </a:pPr>
            <a:r>
              <a:rPr lang="id-ID" b="1" dirty="0" smtClean="0"/>
              <a:t>  fclose(f_teks);</a:t>
            </a:r>
          </a:p>
          <a:p>
            <a:pPr indent="-108000">
              <a:lnSpc>
                <a:spcPct val="70000"/>
              </a:lnSpc>
              <a:buNone/>
            </a:pPr>
            <a:r>
              <a:rPr lang="id-ID" b="1" dirty="0" smtClean="0"/>
              <a:t>  getche();</a:t>
            </a:r>
          </a:p>
          <a:p>
            <a:pPr indent="-108000">
              <a:lnSpc>
                <a:spcPct val="70000"/>
              </a:lnSpc>
              <a:buNone/>
            </a:pPr>
            <a:r>
              <a:rPr lang="id-ID" b="1" dirty="0" smtClean="0"/>
              <a:t>}</a:t>
            </a:r>
          </a:p>
          <a:p>
            <a:endParaRPr lang="id-ID" dirty="0"/>
          </a:p>
        </p:txBody>
      </p:sp>
      <p:sp>
        <p:nvSpPr>
          <p:cNvPr id="4" name="Rectangle 3"/>
          <p:cNvSpPr/>
          <p:nvPr/>
        </p:nvSpPr>
        <p:spPr>
          <a:xfrm>
            <a:off x="428596" y="500042"/>
            <a:ext cx="7383764" cy="592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115328" cy="6188224"/>
          </a:xfrm>
        </p:spPr>
        <p:txBody>
          <a:bodyPr/>
          <a:lstStyle/>
          <a:p>
            <a:pPr lvl="0">
              <a:buFont typeface="Wingdings" pitchFamily="2" charset="2"/>
              <a:buChar char="v"/>
            </a:pPr>
            <a:r>
              <a:rPr lang="it-IT" b="1" dirty="0" smtClean="0">
                <a:solidFill>
                  <a:schemeClr val="accent6">
                    <a:lumMod val="50000"/>
                  </a:schemeClr>
                </a:solidFill>
              </a:rPr>
              <a:t>Mengganti Nama File</a:t>
            </a:r>
            <a:endParaRPr lang="id-ID" b="1" dirty="0" smtClean="0">
              <a:solidFill>
                <a:schemeClr val="accent6">
                  <a:lumMod val="50000"/>
                </a:schemeClr>
              </a:solidFill>
            </a:endParaRPr>
          </a:p>
          <a:p>
            <a:pPr>
              <a:buNone/>
            </a:pPr>
            <a:r>
              <a:rPr lang="it-IT" dirty="0" smtClean="0"/>
              <a:t> </a:t>
            </a:r>
            <a:endParaRPr lang="id-ID" dirty="0" smtClean="0"/>
          </a:p>
          <a:p>
            <a:pPr>
              <a:buNone/>
            </a:pPr>
            <a:r>
              <a:rPr lang="id-ID" dirty="0" smtClean="0"/>
              <a:t>   </a:t>
            </a:r>
            <a:r>
              <a:rPr lang="it-IT" dirty="0" smtClean="0"/>
              <a:t>Fungsi yang berguna untuk menghapus file, yaitu </a:t>
            </a:r>
            <a:r>
              <a:rPr lang="it-IT" b="1" dirty="0" smtClean="0"/>
              <a:t>rename()</a:t>
            </a:r>
            <a:r>
              <a:rPr lang="it-IT" dirty="0" smtClean="0"/>
              <a:t>. Bentuk deklarasinya :</a:t>
            </a:r>
            <a:endParaRPr lang="id-ID" dirty="0" smtClean="0"/>
          </a:p>
          <a:p>
            <a:pPr>
              <a:buNone/>
            </a:pPr>
            <a:r>
              <a:rPr lang="id-ID" dirty="0" smtClean="0"/>
              <a:t>     </a:t>
            </a:r>
          </a:p>
          <a:p>
            <a:pPr>
              <a:buNone/>
            </a:pPr>
            <a:endParaRPr lang="id-ID" dirty="0" smtClean="0"/>
          </a:p>
          <a:p>
            <a:pPr>
              <a:buNone/>
            </a:pPr>
            <a:r>
              <a:rPr lang="id-ID" sz="2000" b="1" dirty="0" smtClean="0"/>
              <a:t>     </a:t>
            </a:r>
            <a:r>
              <a:rPr lang="en-US" sz="2000" b="1" dirty="0" err="1" smtClean="0">
                <a:solidFill>
                  <a:srgbClr val="002060"/>
                </a:solidFill>
              </a:rPr>
              <a:t>int</a:t>
            </a:r>
            <a:r>
              <a:rPr lang="en-US" sz="2000" b="1" dirty="0" smtClean="0">
                <a:solidFill>
                  <a:srgbClr val="002060"/>
                </a:solidFill>
              </a:rPr>
              <a:t> rename(char *</a:t>
            </a:r>
            <a:r>
              <a:rPr lang="en-US" sz="2000" b="1" dirty="0" err="1" smtClean="0">
                <a:solidFill>
                  <a:srgbClr val="002060"/>
                </a:solidFill>
              </a:rPr>
              <a:t>namafilelama</a:t>
            </a:r>
            <a:r>
              <a:rPr lang="en-US" sz="2000" b="1" dirty="0" smtClean="0">
                <a:solidFill>
                  <a:srgbClr val="002060"/>
                </a:solidFill>
              </a:rPr>
              <a:t>, char *</a:t>
            </a:r>
            <a:r>
              <a:rPr lang="en-US" sz="2000" b="1" dirty="0" err="1" smtClean="0">
                <a:solidFill>
                  <a:srgbClr val="002060"/>
                </a:solidFill>
              </a:rPr>
              <a:t>namafilebaru</a:t>
            </a:r>
            <a:r>
              <a:rPr lang="en-US" sz="2000" b="1" dirty="0" smtClean="0">
                <a:solidFill>
                  <a:srgbClr val="002060"/>
                </a:solidFill>
              </a:rPr>
              <a:t>);</a:t>
            </a:r>
            <a:endParaRPr lang="id-ID" sz="2000" b="1" dirty="0" smtClean="0">
              <a:solidFill>
                <a:srgbClr val="002060"/>
              </a:solidFill>
            </a:endParaRPr>
          </a:p>
          <a:p>
            <a:pPr>
              <a:buNone/>
            </a:pPr>
            <a:r>
              <a:rPr lang="it-IT" b="1" dirty="0" smtClean="0"/>
              <a:t> </a:t>
            </a:r>
            <a:r>
              <a:rPr lang="id-ID" dirty="0" smtClean="0"/>
              <a:t> </a:t>
            </a:r>
            <a:r>
              <a:rPr lang="it-IT" dirty="0" smtClean="0"/>
              <a:t> </a:t>
            </a:r>
            <a:endParaRPr lang="id-ID" dirty="0" smtClean="0"/>
          </a:p>
          <a:p>
            <a:pPr>
              <a:buNone/>
            </a:pPr>
            <a:r>
              <a:rPr lang="it-IT" dirty="0" smtClean="0"/>
              <a:t> </a:t>
            </a:r>
            <a:endParaRPr lang="id-ID" dirty="0" smtClean="0"/>
          </a:p>
          <a:p>
            <a:pPr>
              <a:buNone/>
            </a:pPr>
            <a:r>
              <a:rPr lang="it-IT" dirty="0" smtClean="0"/>
              <a:t> </a:t>
            </a:r>
            <a:endParaRPr lang="id-ID" dirty="0" smtClean="0"/>
          </a:p>
          <a:p>
            <a:endParaRPr lang="id-ID" dirty="0"/>
          </a:p>
        </p:txBody>
      </p:sp>
      <p:sp>
        <p:nvSpPr>
          <p:cNvPr id="4" name="Rectangle 3"/>
          <p:cNvSpPr/>
          <p:nvPr/>
        </p:nvSpPr>
        <p:spPr>
          <a:xfrm>
            <a:off x="857224" y="2643182"/>
            <a:ext cx="7143800" cy="71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en-US" b="1" dirty="0" err="1" smtClean="0"/>
              <a:t>Contoh</a:t>
            </a:r>
            <a:r>
              <a:rPr lang="en-US" b="1" dirty="0" smtClean="0"/>
              <a:t> program :</a:t>
            </a:r>
            <a:r>
              <a:rPr lang="id-ID" dirty="0" smtClean="0"/>
              <a:t/>
            </a:r>
            <a:br>
              <a:rPr lang="id-ID" dirty="0" smtClean="0"/>
            </a:br>
            <a:endParaRPr lang="id-ID" dirty="0"/>
          </a:p>
        </p:txBody>
      </p:sp>
      <p:sp>
        <p:nvSpPr>
          <p:cNvPr id="3" name="Content Placeholder 2"/>
          <p:cNvSpPr>
            <a:spLocks noGrp="1"/>
          </p:cNvSpPr>
          <p:nvPr>
            <p:ph sz="quarter" idx="1"/>
          </p:nvPr>
        </p:nvSpPr>
        <p:spPr>
          <a:xfrm>
            <a:off x="714348" y="571480"/>
            <a:ext cx="8001056" cy="6072230"/>
          </a:xfrm>
        </p:spPr>
        <p:txBody>
          <a:bodyPr>
            <a:normAutofit fontScale="62500" lnSpcReduction="20000"/>
          </a:bodyPr>
          <a:lstStyle/>
          <a:p>
            <a:pPr>
              <a:buNone/>
            </a:pPr>
            <a:r>
              <a:rPr lang="id-ID" b="1" dirty="0" smtClean="0"/>
              <a:t>#include &lt;stdio.h&gt;</a:t>
            </a:r>
          </a:p>
          <a:p>
            <a:pPr>
              <a:buNone/>
            </a:pPr>
            <a:r>
              <a:rPr lang="id-ID" b="1" dirty="0" smtClean="0"/>
              <a:t>#include &lt;iostream.h&gt;</a:t>
            </a:r>
          </a:p>
          <a:p>
            <a:pPr>
              <a:buNone/>
            </a:pPr>
            <a:r>
              <a:rPr lang="id-ID" b="1" dirty="0" smtClean="0"/>
              <a:t>#include &lt;conio.h&gt; </a:t>
            </a:r>
          </a:p>
          <a:p>
            <a:pPr>
              <a:buNone/>
            </a:pPr>
            <a:r>
              <a:rPr lang="id-ID" b="1" dirty="0" smtClean="0"/>
              <a:t>main()</a:t>
            </a:r>
          </a:p>
          <a:p>
            <a:pPr>
              <a:buNone/>
            </a:pPr>
            <a:r>
              <a:rPr lang="id-ID" b="1" dirty="0" smtClean="0"/>
              <a:t>{</a:t>
            </a:r>
          </a:p>
          <a:p>
            <a:pPr>
              <a:buNone/>
            </a:pPr>
            <a:r>
              <a:rPr lang="id-ID" b="1" dirty="0" smtClean="0"/>
              <a:t>  int kode;</a:t>
            </a:r>
          </a:p>
          <a:p>
            <a:pPr>
              <a:buNone/>
            </a:pPr>
            <a:r>
              <a:rPr lang="id-ID" b="1" dirty="0" smtClean="0"/>
              <a:t>  char namafilelama[65], namafilebaru[65];</a:t>
            </a:r>
          </a:p>
          <a:p>
            <a:pPr>
              <a:buNone/>
            </a:pPr>
            <a:r>
              <a:rPr lang="id-ID" b="1" dirty="0" smtClean="0"/>
              <a:t> </a:t>
            </a:r>
          </a:p>
          <a:p>
            <a:pPr>
              <a:buNone/>
            </a:pPr>
            <a:r>
              <a:rPr lang="id-ID" b="1" dirty="0" smtClean="0"/>
              <a:t>  clrscr();</a:t>
            </a:r>
          </a:p>
          <a:p>
            <a:pPr>
              <a:buNone/>
            </a:pPr>
            <a:r>
              <a:rPr lang="id-ID" b="1" dirty="0" smtClean="0"/>
              <a:t> </a:t>
            </a:r>
          </a:p>
          <a:p>
            <a:pPr>
              <a:buNone/>
            </a:pPr>
            <a:r>
              <a:rPr lang="id-ID" b="1" dirty="0" smtClean="0"/>
              <a:t>  cout&lt;&lt;"\n  Nama file yang akan diganti : ";</a:t>
            </a:r>
          </a:p>
          <a:p>
            <a:pPr>
              <a:buNone/>
            </a:pPr>
            <a:r>
              <a:rPr lang="id-ID" b="1" dirty="0" smtClean="0"/>
              <a:t>  cin&gt;&gt;namafilelama;</a:t>
            </a:r>
          </a:p>
          <a:p>
            <a:pPr>
              <a:buNone/>
            </a:pPr>
            <a:r>
              <a:rPr lang="id-ID" b="1" dirty="0" smtClean="0"/>
              <a:t>  cout&lt;&lt;"\n  Nama file pengganti         : ";</a:t>
            </a:r>
          </a:p>
          <a:p>
            <a:pPr>
              <a:buNone/>
            </a:pPr>
            <a:r>
              <a:rPr lang="id-ID" b="1" dirty="0" smtClean="0"/>
              <a:t>  cin&gt;&gt;namafilebaru;</a:t>
            </a:r>
          </a:p>
          <a:p>
            <a:pPr>
              <a:buNone/>
            </a:pPr>
            <a:r>
              <a:rPr lang="id-ID" b="1" dirty="0" smtClean="0"/>
              <a:t> </a:t>
            </a:r>
          </a:p>
          <a:p>
            <a:pPr>
              <a:buNone/>
            </a:pPr>
            <a:r>
              <a:rPr lang="id-ID" b="1" dirty="0" smtClean="0"/>
              <a:t>kode = rename( namafilelama, namafilebaru );</a:t>
            </a:r>
          </a:p>
          <a:p>
            <a:pPr>
              <a:buNone/>
            </a:pPr>
            <a:r>
              <a:rPr lang="id-ID" b="1" dirty="0" smtClean="0"/>
              <a:t>  if( kode == -1 )</a:t>
            </a:r>
          </a:p>
          <a:p>
            <a:pPr>
              <a:buNone/>
            </a:pPr>
            <a:r>
              <a:rPr lang="id-ID" b="1" dirty="0" smtClean="0"/>
              <a:t>	 cout&lt;&lt;"  Gagal dalam mengganti nama file !!\r\n";</a:t>
            </a:r>
          </a:p>
          <a:p>
            <a:pPr>
              <a:buNone/>
            </a:pPr>
            <a:r>
              <a:rPr lang="id-ID" b="1" dirty="0" smtClean="0"/>
              <a:t>  else</a:t>
            </a:r>
          </a:p>
          <a:p>
            <a:pPr>
              <a:buNone/>
            </a:pPr>
            <a:r>
              <a:rPr lang="id-ID" b="1" dirty="0" smtClean="0"/>
              <a:t>	 cout&lt;&lt;"  Ok.Nama file sudah diganti !!\r\n";</a:t>
            </a:r>
          </a:p>
          <a:p>
            <a:pPr>
              <a:buNone/>
            </a:pPr>
            <a:r>
              <a:rPr lang="id-ID" b="1" dirty="0" smtClean="0"/>
              <a:t>  getche();</a:t>
            </a:r>
          </a:p>
          <a:p>
            <a:pPr>
              <a:buNone/>
            </a:pPr>
            <a:r>
              <a:rPr lang="id-ID" b="1" dirty="0" smtClean="0"/>
              <a:t>}      </a:t>
            </a:r>
            <a:endParaRPr lang="id-ID" b="1" dirty="0"/>
          </a:p>
        </p:txBody>
      </p:sp>
      <p:sp>
        <p:nvSpPr>
          <p:cNvPr id="4" name="Rectangle 3"/>
          <p:cNvSpPr/>
          <p:nvPr/>
        </p:nvSpPr>
        <p:spPr>
          <a:xfrm>
            <a:off x="642910" y="571480"/>
            <a:ext cx="5572164" cy="58579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rmAutofit fontScale="90000"/>
          </a:bodyPr>
          <a:lstStyle/>
          <a:p>
            <a:r>
              <a:rPr lang="en-US" b="1" dirty="0" err="1" smtClean="0"/>
              <a:t>Operasi</a:t>
            </a:r>
            <a:r>
              <a:rPr lang="en-US" b="1" dirty="0" smtClean="0"/>
              <a:t> File </a:t>
            </a:r>
            <a:r>
              <a:rPr lang="id-ID" dirty="0" smtClean="0"/>
              <a:t/>
            </a:r>
            <a:br>
              <a:rPr lang="id-ID" dirty="0" smtClean="0"/>
            </a:br>
            <a:endParaRPr lang="id-ID" dirty="0"/>
          </a:p>
        </p:txBody>
      </p:sp>
      <p:sp>
        <p:nvSpPr>
          <p:cNvPr id="3" name="Content Placeholder 2"/>
          <p:cNvSpPr>
            <a:spLocks noGrp="1"/>
          </p:cNvSpPr>
          <p:nvPr>
            <p:ph sz="quarter" idx="1"/>
          </p:nvPr>
        </p:nvSpPr>
        <p:spPr>
          <a:xfrm>
            <a:off x="457200" y="642918"/>
            <a:ext cx="7467600" cy="6215082"/>
          </a:xfrm>
        </p:spPr>
        <p:txBody>
          <a:bodyPr>
            <a:normAutofit fontScale="70000" lnSpcReduction="20000"/>
          </a:bodyPr>
          <a:lstStyle/>
          <a:p>
            <a:pPr lvl="0"/>
            <a:endParaRPr lang="id-ID" dirty="0" smtClean="0"/>
          </a:p>
          <a:p>
            <a:r>
              <a:rPr lang="en-US" b="1" dirty="0" err="1" smtClean="0"/>
              <a:t>Membuka</a:t>
            </a:r>
            <a:r>
              <a:rPr lang="en-US" b="1" dirty="0" smtClean="0"/>
              <a:t> / </a:t>
            </a:r>
            <a:r>
              <a:rPr lang="en-US" b="1" dirty="0" err="1" smtClean="0"/>
              <a:t>Mengaktifkan</a:t>
            </a:r>
            <a:r>
              <a:rPr lang="en-US" b="1" dirty="0" smtClean="0"/>
              <a:t> File  </a:t>
            </a:r>
            <a:endParaRPr lang="id-ID" b="1" dirty="0" smtClean="0"/>
          </a:p>
          <a:p>
            <a:endParaRPr lang="id-ID" dirty="0" smtClean="0"/>
          </a:p>
          <a:p>
            <a:r>
              <a:rPr lang="id-ID" dirty="0" smtClean="0"/>
              <a:t>FILE fopen(char *namafile, char *mode);</a:t>
            </a:r>
          </a:p>
          <a:p>
            <a:endParaRPr lang="id-ID" dirty="0" smtClean="0"/>
          </a:p>
          <a:p>
            <a:r>
              <a:rPr lang="en-US" dirty="0" smtClean="0"/>
              <a:t>   </a:t>
            </a:r>
            <a:r>
              <a:rPr lang="en-US" dirty="0" err="1" smtClean="0"/>
              <a:t>Keterangan</a:t>
            </a:r>
            <a:r>
              <a:rPr lang="en-US" dirty="0" smtClean="0"/>
              <a:t> mode :</a:t>
            </a:r>
            <a:endParaRPr lang="id-ID" dirty="0" smtClean="0"/>
          </a:p>
          <a:p>
            <a:r>
              <a:rPr lang="en-US" b="1" dirty="0" smtClean="0"/>
              <a:t>r  	:   	</a:t>
            </a:r>
            <a:r>
              <a:rPr lang="en-US" dirty="0" smtClean="0"/>
              <a:t>Read only</a:t>
            </a:r>
            <a:endParaRPr lang="id-ID" dirty="0" smtClean="0"/>
          </a:p>
          <a:p>
            <a:r>
              <a:rPr lang="en-US" b="1" dirty="0" smtClean="0"/>
              <a:t>w 	: 	</a:t>
            </a:r>
            <a:r>
              <a:rPr lang="en-US" dirty="0" err="1" smtClean="0"/>
              <a:t>Menyatakan</a:t>
            </a:r>
            <a:r>
              <a:rPr lang="en-US" dirty="0" smtClean="0"/>
              <a:t> file </a:t>
            </a:r>
            <a:r>
              <a:rPr lang="en-US" dirty="0" err="1" smtClean="0"/>
              <a:t>baru</a:t>
            </a:r>
            <a:r>
              <a:rPr lang="en-US" dirty="0" smtClean="0"/>
              <a:t> </a:t>
            </a:r>
            <a:r>
              <a:rPr lang="en-US" dirty="0" err="1" smtClean="0"/>
              <a:t>diciptakan</a:t>
            </a:r>
            <a:r>
              <a:rPr lang="en-US" dirty="0" smtClean="0"/>
              <a:t>. </a:t>
            </a:r>
            <a:r>
              <a:rPr lang="en-US" dirty="0" err="1" smtClean="0"/>
              <a:t>Operasi</a:t>
            </a:r>
            <a:r>
              <a:rPr lang="en-US" dirty="0" smtClean="0"/>
              <a:t> yang </a:t>
            </a:r>
            <a:r>
              <a:rPr lang="en-US" dirty="0" err="1" smtClean="0"/>
              <a:t>akan</a:t>
            </a:r>
            <a:r>
              <a:rPr lang="en-US" dirty="0" smtClean="0"/>
              <a:t> </a:t>
            </a:r>
            <a:r>
              <a:rPr lang="en-US" dirty="0" err="1" smtClean="0"/>
              <a:t>dilakukan</a:t>
            </a:r>
            <a:r>
              <a:rPr lang="en-US" dirty="0" smtClean="0"/>
              <a:t> </a:t>
            </a:r>
            <a:r>
              <a:rPr lang="en-US" dirty="0" err="1" smtClean="0"/>
              <a:t>adalah</a:t>
            </a:r>
            <a:r>
              <a:rPr lang="en-US" dirty="0" smtClean="0"/>
              <a:t> </a:t>
            </a:r>
            <a:r>
              <a:rPr lang="en-US" dirty="0" err="1" smtClean="0"/>
              <a:t>operasii</a:t>
            </a:r>
            <a:r>
              <a:rPr lang="en-US" dirty="0" smtClean="0"/>
              <a:t>   </a:t>
            </a:r>
            <a:r>
              <a:rPr lang="en-US" dirty="0" err="1" smtClean="0"/>
              <a:t>perekaman</a:t>
            </a:r>
            <a:r>
              <a:rPr lang="en-US" dirty="0" smtClean="0"/>
              <a:t> </a:t>
            </a:r>
            <a:endParaRPr lang="id-ID" dirty="0" smtClean="0"/>
          </a:p>
          <a:p>
            <a:r>
              <a:rPr lang="en-US" b="1" dirty="0" smtClean="0"/>
              <a:t>        	</a:t>
            </a:r>
            <a:r>
              <a:rPr lang="en-US" dirty="0" smtClean="0"/>
              <a:t>data. </a:t>
            </a:r>
            <a:r>
              <a:rPr lang="en-US" dirty="0" err="1" smtClean="0"/>
              <a:t>Jika</a:t>
            </a:r>
            <a:r>
              <a:rPr lang="en-US" dirty="0" smtClean="0"/>
              <a:t> file terse</a:t>
            </a:r>
            <a:r>
              <a:rPr lang="nb-NO" dirty="0" smtClean="0"/>
              <a:t>but sudah ada, isi yang lama akan dihapus.</a:t>
            </a:r>
            <a:endParaRPr lang="id-ID" dirty="0" smtClean="0"/>
          </a:p>
          <a:p>
            <a:r>
              <a:rPr lang="nb-NO" b="1" dirty="0" smtClean="0"/>
              <a:t>a 	:  	</a:t>
            </a:r>
            <a:r>
              <a:rPr lang="nb-NO" dirty="0" smtClean="0"/>
              <a:t>Membuka file yang ada pada disk dan operasi yang akan dilakukan adalah operasii penambahan data pada file. Jika file belum ada, secara otomatis file akan dibuat .</a:t>
            </a:r>
            <a:endParaRPr lang="id-ID" dirty="0" smtClean="0"/>
          </a:p>
          <a:p>
            <a:r>
              <a:rPr lang="nb-NO" b="1" dirty="0" smtClean="0"/>
              <a:t>r+ 	: 	</a:t>
            </a:r>
            <a:r>
              <a:rPr lang="nb-NO" dirty="0" smtClean="0"/>
              <a:t>Membuka file yang sudah ada, operasi yang dilakukan berupa pembacaan dan penulisan.</a:t>
            </a:r>
            <a:endParaRPr lang="id-ID" dirty="0" smtClean="0"/>
          </a:p>
          <a:p>
            <a:r>
              <a:rPr lang="nb-NO" b="1" dirty="0" smtClean="0"/>
              <a:t>w+ :  	</a:t>
            </a:r>
            <a:r>
              <a:rPr lang="nb-NO" dirty="0" smtClean="0"/>
              <a:t>Membuka file untuk pembacaan/penulisan. Jika file sudah ada, isinya akan dihapus.</a:t>
            </a:r>
            <a:endParaRPr lang="id-ID" dirty="0" smtClean="0"/>
          </a:p>
          <a:p>
            <a:r>
              <a:rPr lang="nb-NO" b="1" dirty="0" smtClean="0"/>
              <a:t>a+ 	:  	</a:t>
            </a:r>
            <a:r>
              <a:rPr lang="nb-NO" dirty="0" smtClean="0"/>
              <a:t>Membuka file, operasi yang dilakukan berupa perekaman dan pembacaan. Jika file sudah ada, isinya tak akan terhapus.</a:t>
            </a:r>
            <a:endParaRPr lang="id-ID" dirty="0" smtClean="0"/>
          </a:p>
          <a:p>
            <a:r>
              <a:rPr lang="nb-NO" dirty="0" smtClean="0"/>
              <a:t> </a:t>
            </a:r>
            <a:endParaRPr lang="id-ID" dirty="0" smtClean="0"/>
          </a:p>
          <a:p>
            <a:r>
              <a:rPr lang="nb-NO" dirty="0" smtClean="0"/>
              <a:t> </a:t>
            </a:r>
            <a:endParaRPr lang="id-ID" dirty="0" smtClean="0"/>
          </a:p>
          <a:p>
            <a:endParaRPr lang="id-ID" dirty="0"/>
          </a:p>
        </p:txBody>
      </p:sp>
      <p:sp>
        <p:nvSpPr>
          <p:cNvPr id="4" name="Rectangle 3"/>
          <p:cNvSpPr/>
          <p:nvPr/>
        </p:nvSpPr>
        <p:spPr>
          <a:xfrm>
            <a:off x="785786" y="1428736"/>
            <a:ext cx="421484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lstStyle/>
          <a:p>
            <a:r>
              <a:rPr lang="nb-NO" dirty="0" smtClean="0"/>
              <a:t>File biner adalah file yang pola penyimpanan di dalam disk adalah dalam bentuk biner, yaitu seperti bentuk dalam memori (RAM) komputer. Sedangkan file teks merupakan file yang pola penyimpanan datanya dalam bentuk karakter.</a:t>
            </a:r>
            <a:endParaRPr lang="id-ID" dirty="0" smtClean="0"/>
          </a:p>
          <a:p>
            <a:pPr>
              <a:buNone/>
            </a:pPr>
            <a:endParaRPr lang="id-ID" dirty="0" smtClean="0"/>
          </a:p>
          <a:p>
            <a:r>
              <a:rPr lang="en-US" dirty="0" err="1" smtClean="0"/>
              <a:t>Keterangan</a:t>
            </a:r>
            <a:r>
              <a:rPr lang="en-US" dirty="0" smtClean="0"/>
              <a:t> mode :</a:t>
            </a:r>
            <a:endParaRPr lang="id-ID" dirty="0" smtClean="0"/>
          </a:p>
          <a:p>
            <a:pPr>
              <a:buNone/>
            </a:pPr>
            <a:r>
              <a:rPr lang="id-ID" b="1" dirty="0" smtClean="0"/>
              <a:t>  </a:t>
            </a:r>
            <a:r>
              <a:rPr lang="nb-NO" b="1" dirty="0" smtClean="0"/>
              <a:t>rt   :   </a:t>
            </a:r>
            <a:r>
              <a:rPr lang="nb-NO" dirty="0" smtClean="0"/>
              <a:t>mode file adalah teks dan file hendak dibaca.</a:t>
            </a:r>
            <a:endParaRPr lang="id-ID" dirty="0" smtClean="0"/>
          </a:p>
          <a:p>
            <a:pPr>
              <a:buNone/>
            </a:pPr>
            <a:r>
              <a:rPr lang="id-ID" b="1" dirty="0" smtClean="0"/>
              <a:t>  </a:t>
            </a:r>
            <a:r>
              <a:rPr lang="fr-FR" b="1" dirty="0" err="1" smtClean="0"/>
              <a:t>rt</a:t>
            </a:r>
            <a:r>
              <a:rPr lang="fr-FR" b="1" dirty="0" smtClean="0"/>
              <a:t>+ :   </a:t>
            </a:r>
            <a:r>
              <a:rPr lang="fr-FR" dirty="0" smtClean="0"/>
              <a:t>mode file </a:t>
            </a:r>
            <a:r>
              <a:rPr lang="fr-FR" dirty="0" err="1" smtClean="0"/>
              <a:t>adalah</a:t>
            </a:r>
            <a:r>
              <a:rPr lang="fr-FR" dirty="0" smtClean="0"/>
              <a:t> teks dan file bisa </a:t>
            </a:r>
            <a:r>
              <a:rPr lang="fr-FR" dirty="0" err="1" smtClean="0"/>
              <a:t>dibaca</a:t>
            </a:r>
            <a:r>
              <a:rPr lang="fr-FR" dirty="0" smtClean="0"/>
              <a:t> </a:t>
            </a:r>
            <a:r>
              <a:rPr lang="fr-FR" dirty="0" err="1" smtClean="0"/>
              <a:t>atau</a:t>
            </a:r>
            <a:r>
              <a:rPr lang="fr-FR" dirty="0" smtClean="0"/>
              <a:t> </a:t>
            </a:r>
            <a:r>
              <a:rPr lang="fr-FR" dirty="0" err="1" smtClean="0"/>
              <a:t>ditulisi</a:t>
            </a:r>
            <a:r>
              <a:rPr lang="fr-FR" dirty="0" smtClean="0"/>
              <a:t> ( = </a:t>
            </a:r>
            <a:r>
              <a:rPr lang="fr-FR" b="1" dirty="0" smtClean="0"/>
              <a:t>r+t </a:t>
            </a:r>
            <a:r>
              <a:rPr lang="fr-FR" dirty="0" smtClean="0"/>
              <a:t>).</a:t>
            </a:r>
            <a:endParaRPr lang="id-ID" dirty="0" smtClean="0"/>
          </a:p>
          <a:p>
            <a:pPr>
              <a:buNone/>
            </a:pPr>
            <a:r>
              <a:rPr lang="id-ID" b="1" dirty="0" smtClean="0"/>
              <a:t>  </a:t>
            </a:r>
            <a:r>
              <a:rPr lang="en-US" b="1" dirty="0" err="1" smtClean="0"/>
              <a:t>rb</a:t>
            </a:r>
            <a:r>
              <a:rPr lang="en-US" b="1" dirty="0" smtClean="0"/>
              <a:t>  :   </a:t>
            </a:r>
            <a:r>
              <a:rPr lang="en-US" dirty="0" smtClean="0"/>
              <a:t>mode file </a:t>
            </a:r>
            <a:r>
              <a:rPr lang="en-US" dirty="0" err="1" smtClean="0"/>
              <a:t>adalah</a:t>
            </a:r>
            <a:r>
              <a:rPr lang="en-US" dirty="0" smtClean="0"/>
              <a:t> </a:t>
            </a:r>
            <a:r>
              <a:rPr lang="en-US" dirty="0" err="1" smtClean="0"/>
              <a:t>biner</a:t>
            </a:r>
            <a:r>
              <a:rPr lang="en-US" dirty="0" smtClean="0"/>
              <a:t> </a:t>
            </a:r>
            <a:r>
              <a:rPr lang="en-US" dirty="0" err="1" smtClean="0"/>
              <a:t>dan</a:t>
            </a:r>
            <a:r>
              <a:rPr lang="en-US" dirty="0" smtClean="0"/>
              <a:t> file </a:t>
            </a:r>
            <a:r>
              <a:rPr lang="en-US" dirty="0" err="1" smtClean="0"/>
              <a:t>hendak</a:t>
            </a:r>
            <a:r>
              <a:rPr lang="en-US" dirty="0" smtClean="0"/>
              <a:t> </a:t>
            </a:r>
            <a:r>
              <a:rPr lang="en-US" dirty="0" err="1" smtClean="0"/>
              <a:t>dibaca</a:t>
            </a:r>
            <a:r>
              <a:rPr lang="en-US" dirty="0" smtClean="0"/>
              <a:t>.</a:t>
            </a:r>
            <a:endParaRPr lang="id-ID" dirty="0" smtClean="0"/>
          </a:p>
          <a:p>
            <a:pPr>
              <a:buNone/>
            </a:pPr>
            <a:r>
              <a:rPr lang="nb-NO" dirty="0" smtClean="0"/>
              <a:t> </a:t>
            </a:r>
            <a:endParaRPr lang="id-ID" dirty="0" smtClean="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lstStyle/>
          <a:p>
            <a:r>
              <a:rPr lang="en-US" b="1" dirty="0" err="1" smtClean="0"/>
              <a:t>Menutup</a:t>
            </a:r>
            <a:r>
              <a:rPr lang="en-US" b="1" dirty="0" smtClean="0"/>
              <a:t> File </a:t>
            </a:r>
            <a:endParaRPr lang="id-ID" b="1" dirty="0" smtClean="0"/>
          </a:p>
          <a:p>
            <a:pPr>
              <a:buNone/>
            </a:pPr>
            <a:endParaRPr lang="id-ID" dirty="0" smtClean="0"/>
          </a:p>
          <a:p>
            <a:pPr>
              <a:buNone/>
            </a:pPr>
            <a:r>
              <a:rPr lang="id-ID" dirty="0" smtClean="0">
                <a:solidFill>
                  <a:schemeClr val="tx2">
                    <a:lumMod val="50000"/>
                  </a:schemeClr>
                </a:solidFill>
              </a:rPr>
              <a:t>    </a:t>
            </a:r>
            <a:r>
              <a:rPr lang="en-US" dirty="0" err="1" smtClean="0">
                <a:solidFill>
                  <a:schemeClr val="tx2">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fclose</a:t>
            </a:r>
            <a:r>
              <a:rPr lang="en-US" dirty="0" smtClean="0">
                <a:solidFill>
                  <a:schemeClr val="tx2">
                    <a:lumMod val="50000"/>
                  </a:schemeClr>
                </a:solidFill>
              </a:rPr>
              <a:t>(FILE *</a:t>
            </a:r>
            <a:r>
              <a:rPr lang="en-US" dirty="0" err="1" smtClean="0">
                <a:solidFill>
                  <a:schemeClr val="tx2">
                    <a:lumMod val="50000"/>
                  </a:schemeClr>
                </a:solidFill>
              </a:rPr>
              <a:t>pf</a:t>
            </a:r>
            <a:r>
              <a:rPr lang="en-US" dirty="0" smtClean="0">
                <a:solidFill>
                  <a:schemeClr val="tx2">
                    <a:lumMod val="50000"/>
                  </a:schemeClr>
                </a:solidFill>
              </a:rPr>
              <a:t>);</a:t>
            </a:r>
            <a:endParaRPr lang="id-ID" dirty="0" smtClean="0">
              <a:solidFill>
                <a:schemeClr val="tx2">
                  <a:lumMod val="50000"/>
                </a:schemeClr>
              </a:solidFill>
            </a:endParaRPr>
          </a:p>
          <a:p>
            <a:pPr>
              <a:buNone/>
            </a:pPr>
            <a:r>
              <a:rPr lang="en-US" dirty="0" smtClean="0"/>
              <a:t> </a:t>
            </a:r>
            <a:r>
              <a:rPr lang="id-ID" dirty="0" smtClean="0"/>
              <a:t> </a:t>
            </a:r>
            <a:r>
              <a:rPr lang="en-US" dirty="0" smtClean="0"/>
              <a:t> </a:t>
            </a:r>
            <a:endParaRPr lang="id-ID" dirty="0" smtClean="0"/>
          </a:p>
          <a:p>
            <a:pPr lvl="0">
              <a:buNone/>
            </a:pPr>
            <a:r>
              <a:rPr lang="id-ID" dirty="0" smtClean="0"/>
              <a:t/>
            </a:r>
            <a:br>
              <a:rPr lang="id-ID" dirty="0" smtClean="0"/>
            </a:br>
            <a:r>
              <a:rPr lang="en-US" b="1" dirty="0" err="1" smtClean="0"/>
              <a:t>Menyimpan</a:t>
            </a:r>
            <a:r>
              <a:rPr lang="en-US" b="1" dirty="0" smtClean="0"/>
              <a:t> File per Character</a:t>
            </a:r>
            <a:endParaRPr lang="id-ID" b="1" dirty="0" smtClean="0"/>
          </a:p>
          <a:p>
            <a:pPr>
              <a:buNone/>
            </a:pPr>
            <a:endParaRPr lang="id-ID" dirty="0" smtClean="0"/>
          </a:p>
          <a:p>
            <a:pPr>
              <a:buNone/>
            </a:pPr>
            <a:r>
              <a:rPr lang="id-ID" dirty="0" smtClean="0">
                <a:solidFill>
                  <a:schemeClr val="tx2">
                    <a:lumMod val="50000"/>
                  </a:schemeClr>
                </a:solidFill>
              </a:rPr>
              <a:t>   </a:t>
            </a:r>
            <a:r>
              <a:rPr lang="en-US" dirty="0" err="1" smtClean="0">
                <a:solidFill>
                  <a:schemeClr val="tx2">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fputc</a:t>
            </a:r>
            <a:r>
              <a:rPr lang="en-US" dirty="0" smtClean="0">
                <a:solidFill>
                  <a:schemeClr val="tx2">
                    <a:lumMod val="50000"/>
                  </a:schemeClr>
                </a:solidFill>
              </a:rPr>
              <a:t>(</a:t>
            </a:r>
            <a:r>
              <a:rPr lang="en-US" dirty="0" err="1" smtClean="0">
                <a:solidFill>
                  <a:schemeClr val="tx2">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kar</a:t>
            </a:r>
            <a:r>
              <a:rPr lang="en-US" dirty="0" smtClean="0">
                <a:solidFill>
                  <a:schemeClr val="tx2">
                    <a:lumMod val="50000"/>
                  </a:schemeClr>
                </a:solidFill>
              </a:rPr>
              <a:t>, FILE *</a:t>
            </a:r>
            <a:r>
              <a:rPr lang="en-US" dirty="0" err="1" smtClean="0">
                <a:solidFill>
                  <a:schemeClr val="tx2">
                    <a:lumMod val="50000"/>
                  </a:schemeClr>
                </a:solidFill>
              </a:rPr>
              <a:t>ptr_file</a:t>
            </a:r>
            <a:r>
              <a:rPr lang="en-US" dirty="0" smtClean="0">
                <a:solidFill>
                  <a:schemeClr val="tx2">
                    <a:lumMod val="50000"/>
                  </a:schemeClr>
                </a:solidFill>
              </a:rPr>
              <a:t> );</a:t>
            </a:r>
            <a:endParaRPr lang="id-ID" dirty="0" smtClean="0">
              <a:solidFill>
                <a:schemeClr val="tx2">
                  <a:lumMod val="50000"/>
                </a:schemeClr>
              </a:solidFill>
            </a:endParaRPr>
          </a:p>
          <a:p>
            <a:pPr>
              <a:buNone/>
            </a:pPr>
            <a:r>
              <a:rPr lang="en-US" dirty="0" smtClean="0"/>
              <a:t> </a:t>
            </a:r>
            <a:r>
              <a:rPr lang="id-ID" dirty="0" smtClean="0"/>
              <a:t> </a:t>
            </a:r>
            <a:r>
              <a:rPr lang="en-US" dirty="0" smtClean="0"/>
              <a:t> </a:t>
            </a:r>
            <a:endParaRPr lang="id-ID" dirty="0" smtClean="0"/>
          </a:p>
          <a:p>
            <a:r>
              <a:rPr lang="en-US" b="1" dirty="0" err="1" smtClean="0"/>
              <a:t>Membaca</a:t>
            </a:r>
            <a:r>
              <a:rPr lang="en-US" b="1" dirty="0" smtClean="0"/>
              <a:t> File per Character</a:t>
            </a:r>
            <a:endParaRPr lang="id-ID" b="1" dirty="0" smtClean="0"/>
          </a:p>
          <a:p>
            <a:pPr>
              <a:buNone/>
            </a:pPr>
            <a:endParaRPr lang="id-ID" dirty="0" smtClean="0"/>
          </a:p>
          <a:p>
            <a:pPr>
              <a:buNone/>
            </a:pPr>
            <a:r>
              <a:rPr lang="id-ID" dirty="0" smtClean="0">
                <a:solidFill>
                  <a:schemeClr val="tx2">
                    <a:lumMod val="50000"/>
                  </a:schemeClr>
                </a:solidFill>
              </a:rPr>
              <a:t>    </a:t>
            </a:r>
            <a:r>
              <a:rPr lang="en-US" dirty="0" err="1" smtClean="0">
                <a:solidFill>
                  <a:schemeClr val="tx2">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fgetc</a:t>
            </a:r>
            <a:r>
              <a:rPr lang="en-US" dirty="0" smtClean="0">
                <a:solidFill>
                  <a:schemeClr val="tx2">
                    <a:lumMod val="50000"/>
                  </a:schemeClr>
                </a:solidFill>
              </a:rPr>
              <a:t>(FILE *</a:t>
            </a:r>
            <a:r>
              <a:rPr lang="en-US" dirty="0" err="1" smtClean="0">
                <a:solidFill>
                  <a:schemeClr val="tx2">
                    <a:lumMod val="50000"/>
                  </a:schemeClr>
                </a:solidFill>
              </a:rPr>
              <a:t>ptr_file</a:t>
            </a:r>
            <a:r>
              <a:rPr lang="en-US" dirty="0" smtClean="0">
                <a:solidFill>
                  <a:schemeClr val="tx2">
                    <a:lumMod val="50000"/>
                  </a:schemeClr>
                </a:solidFill>
              </a:rPr>
              <a:t> );</a:t>
            </a:r>
            <a:endParaRPr lang="id-ID" dirty="0" smtClean="0">
              <a:solidFill>
                <a:schemeClr val="tx2">
                  <a:lumMod val="50000"/>
                </a:schemeClr>
              </a:solidFill>
            </a:endParaRPr>
          </a:p>
          <a:p>
            <a:pPr>
              <a:buNone/>
            </a:pPr>
            <a:r>
              <a:rPr lang="it-IT" dirty="0" smtClean="0"/>
              <a:t> </a:t>
            </a:r>
            <a:r>
              <a:rPr lang="id-ID" dirty="0" smtClean="0"/>
              <a:t> </a:t>
            </a:r>
            <a:endParaRPr lang="id-ID" dirty="0"/>
          </a:p>
        </p:txBody>
      </p:sp>
      <p:sp>
        <p:nvSpPr>
          <p:cNvPr id="4" name="Rectangle 3"/>
          <p:cNvSpPr/>
          <p:nvPr/>
        </p:nvSpPr>
        <p:spPr>
          <a:xfrm>
            <a:off x="785786" y="1071546"/>
            <a:ext cx="314327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14348" y="3214686"/>
            <a:ext cx="514353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785786" y="5000636"/>
            <a:ext cx="364333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7467600" cy="571504"/>
          </a:xfrm>
        </p:spPr>
        <p:txBody>
          <a:bodyPr>
            <a:normAutofit fontScale="90000"/>
          </a:bodyPr>
          <a:lstStyle/>
          <a:p>
            <a:r>
              <a:rPr lang="it-IT" dirty="0" smtClean="0"/>
              <a:t> </a:t>
            </a:r>
            <a:r>
              <a:rPr lang="id-ID" dirty="0" smtClean="0"/>
              <a:t/>
            </a:r>
            <a:br>
              <a:rPr lang="id-ID" dirty="0" smtClean="0"/>
            </a:br>
            <a:r>
              <a:rPr lang="nb-NO" b="1" dirty="0" smtClean="0"/>
              <a:t>Contoh program :</a:t>
            </a:r>
            <a:r>
              <a:rPr lang="id-ID" dirty="0" smtClean="0"/>
              <a:t/>
            </a:r>
            <a:br>
              <a:rPr lang="id-ID" dirty="0" smtClean="0"/>
            </a:br>
            <a:endParaRPr lang="id-ID" dirty="0"/>
          </a:p>
        </p:txBody>
      </p:sp>
      <p:sp>
        <p:nvSpPr>
          <p:cNvPr id="3" name="Content Placeholder 2"/>
          <p:cNvSpPr>
            <a:spLocks noGrp="1"/>
          </p:cNvSpPr>
          <p:nvPr>
            <p:ph sz="quarter" idx="1"/>
          </p:nvPr>
        </p:nvSpPr>
        <p:spPr>
          <a:xfrm>
            <a:off x="642910" y="785794"/>
            <a:ext cx="7715304" cy="5786478"/>
          </a:xfrm>
        </p:spPr>
        <p:txBody>
          <a:bodyPr>
            <a:normAutofit/>
          </a:bodyPr>
          <a:lstStyle/>
          <a:p>
            <a:pPr marL="0">
              <a:buNone/>
            </a:pPr>
            <a:r>
              <a:rPr lang="id-ID" sz="1600" b="1" dirty="0" smtClean="0"/>
              <a:t>#include &lt;stdio.h&gt;</a:t>
            </a:r>
          </a:p>
          <a:p>
            <a:pPr marL="0">
              <a:buNone/>
            </a:pPr>
            <a:r>
              <a:rPr lang="id-ID" sz="1600" b="1" dirty="0" smtClean="0"/>
              <a:t>#include &lt;iostream.h&gt;</a:t>
            </a:r>
          </a:p>
          <a:p>
            <a:pPr marL="0">
              <a:buNone/>
            </a:pPr>
            <a:r>
              <a:rPr lang="id-ID" sz="1600" b="1" dirty="0" smtClean="0"/>
              <a:t>#include &lt;stdlib.h&gt;</a:t>
            </a:r>
          </a:p>
          <a:p>
            <a:pPr marL="0">
              <a:buNone/>
            </a:pPr>
            <a:r>
              <a:rPr lang="id-ID" sz="1600" b="1" dirty="0" smtClean="0"/>
              <a:t>#include &lt;conio.h&gt;</a:t>
            </a:r>
          </a:p>
          <a:p>
            <a:pPr marL="0">
              <a:buNone/>
            </a:pPr>
            <a:r>
              <a:rPr lang="id-ID" sz="1600" b="1" dirty="0" smtClean="0"/>
              <a:t>#define CTRL_Z 26</a:t>
            </a:r>
          </a:p>
          <a:p>
            <a:pPr marL="0">
              <a:buNone/>
            </a:pPr>
            <a:r>
              <a:rPr lang="id-ID" sz="1600" b="1" dirty="0" smtClean="0"/>
              <a:t>main()</a:t>
            </a:r>
          </a:p>
          <a:p>
            <a:pPr marL="0">
              <a:buNone/>
            </a:pPr>
            <a:r>
              <a:rPr lang="id-ID" sz="1600" b="1" dirty="0" smtClean="0"/>
              <a:t>{</a:t>
            </a:r>
          </a:p>
          <a:p>
            <a:pPr marL="0">
              <a:buNone/>
            </a:pPr>
            <a:r>
              <a:rPr lang="id-ID" sz="1600" b="1" dirty="0" smtClean="0"/>
              <a:t>  FILE *pf;               			</a:t>
            </a:r>
          </a:p>
          <a:p>
            <a:pPr marL="0">
              <a:buNone/>
            </a:pPr>
            <a:r>
              <a:rPr lang="id-ID" sz="1600" b="1" dirty="0" smtClean="0"/>
              <a:t>  char kar;</a:t>
            </a:r>
          </a:p>
          <a:p>
            <a:pPr marL="0">
              <a:buNone/>
            </a:pPr>
            <a:r>
              <a:rPr lang="id-ID" sz="1600" b="1" dirty="0" smtClean="0"/>
              <a:t>  clrscr();</a:t>
            </a:r>
          </a:p>
          <a:p>
            <a:pPr marL="0">
              <a:buNone/>
            </a:pPr>
            <a:r>
              <a:rPr lang="id-ID" sz="1600" b="1" dirty="0" smtClean="0"/>
              <a:t>  if((pf=fopen("COBA.TXT","w"))==NULL)	     	</a:t>
            </a:r>
          </a:p>
          <a:p>
            <a:pPr marL="0">
              <a:buNone/>
            </a:pPr>
            <a:r>
              <a:rPr lang="id-ID" sz="1600" b="1" dirty="0" smtClean="0"/>
              <a:t>  {</a:t>
            </a:r>
          </a:p>
          <a:p>
            <a:pPr marL="0">
              <a:buNone/>
            </a:pPr>
            <a:r>
              <a:rPr lang="id-ID" sz="1600" b="1" dirty="0" smtClean="0"/>
              <a:t>     cout&lt;&lt;" File tak dapat diciptakan !!\r\n"; </a:t>
            </a:r>
          </a:p>
          <a:p>
            <a:pPr marL="0">
              <a:buNone/>
            </a:pPr>
            <a:r>
              <a:rPr lang="id-ID" sz="1600" b="1" dirty="0" smtClean="0"/>
              <a:t>     exit(1);			</a:t>
            </a:r>
          </a:p>
          <a:p>
            <a:pPr marL="0">
              <a:buNone/>
            </a:pPr>
            <a:r>
              <a:rPr lang="id-ID" sz="1600" b="1" dirty="0" smtClean="0"/>
              <a:t>  }</a:t>
            </a:r>
          </a:p>
          <a:p>
            <a:pPr marL="0">
              <a:buNone/>
            </a:pPr>
            <a:r>
              <a:rPr lang="id-ID" sz="1600" b="1" dirty="0" smtClean="0"/>
              <a:t>  while((kar=getche()) != CTRL_Z)        	</a:t>
            </a:r>
          </a:p>
          <a:p>
            <a:pPr marL="0">
              <a:buNone/>
            </a:pPr>
            <a:r>
              <a:rPr lang="id-ID" sz="1600" b="1" dirty="0" smtClean="0"/>
              <a:t>	 fputc(kar,pf);				</a:t>
            </a:r>
          </a:p>
          <a:p>
            <a:pPr marL="0">
              <a:buNone/>
            </a:pPr>
            <a:r>
              <a:rPr lang="id-ID" sz="1600" b="1" dirty="0" smtClean="0"/>
              <a:t>}</a:t>
            </a:r>
          </a:p>
          <a:p>
            <a:endParaRPr lang="id-ID" dirty="0"/>
          </a:p>
        </p:txBody>
      </p:sp>
      <p:sp>
        <p:nvSpPr>
          <p:cNvPr id="4" name="Rectangle 3"/>
          <p:cNvSpPr/>
          <p:nvPr/>
        </p:nvSpPr>
        <p:spPr>
          <a:xfrm>
            <a:off x="428596" y="785794"/>
            <a:ext cx="7572428" cy="5786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96842"/>
          </a:xfrm>
        </p:spPr>
        <p:txBody>
          <a:bodyPr>
            <a:normAutofit fontScale="90000"/>
          </a:bodyPr>
          <a:lstStyle/>
          <a:p>
            <a:r>
              <a:rPr lang="nb-NO" b="1" dirty="0" smtClean="0"/>
              <a:t>Contoh program :</a:t>
            </a:r>
            <a:endParaRPr lang="id-ID" dirty="0"/>
          </a:p>
        </p:txBody>
      </p:sp>
      <p:sp>
        <p:nvSpPr>
          <p:cNvPr id="3" name="Content Placeholder 2"/>
          <p:cNvSpPr>
            <a:spLocks noGrp="1"/>
          </p:cNvSpPr>
          <p:nvPr>
            <p:ph sz="quarter" idx="1"/>
          </p:nvPr>
        </p:nvSpPr>
        <p:spPr>
          <a:xfrm>
            <a:off x="428596" y="500042"/>
            <a:ext cx="8358246" cy="6215106"/>
          </a:xfrm>
        </p:spPr>
        <p:txBody>
          <a:bodyPr>
            <a:normAutofit fontScale="77500" lnSpcReduction="20000"/>
          </a:bodyPr>
          <a:lstStyle/>
          <a:p>
            <a:endParaRPr lang="id-ID" dirty="0" smtClean="0"/>
          </a:p>
          <a:p>
            <a:pPr>
              <a:buNone/>
            </a:pPr>
            <a:r>
              <a:rPr lang="id-ID" b="1" dirty="0" smtClean="0">
                <a:solidFill>
                  <a:schemeClr val="tx2">
                    <a:lumMod val="50000"/>
                  </a:schemeClr>
                </a:solidFill>
              </a:rPr>
              <a:t>#include &lt;stdio.h&gt;</a:t>
            </a:r>
          </a:p>
          <a:p>
            <a:pPr>
              <a:buNone/>
            </a:pPr>
            <a:r>
              <a:rPr lang="id-ID" b="1" dirty="0" smtClean="0">
                <a:solidFill>
                  <a:schemeClr val="tx2">
                    <a:lumMod val="50000"/>
                  </a:schemeClr>
                </a:solidFill>
              </a:rPr>
              <a:t>#include &lt;iostream.h&gt;</a:t>
            </a:r>
          </a:p>
          <a:p>
            <a:pPr>
              <a:buNone/>
            </a:pPr>
            <a:r>
              <a:rPr lang="id-ID" b="1" dirty="0" smtClean="0">
                <a:solidFill>
                  <a:schemeClr val="tx2">
                    <a:lumMod val="50000"/>
                  </a:schemeClr>
                </a:solidFill>
              </a:rPr>
              <a:t>#include &lt;stdlib.h&gt;</a:t>
            </a:r>
          </a:p>
          <a:p>
            <a:pPr>
              <a:buNone/>
            </a:pPr>
            <a:r>
              <a:rPr lang="id-ID" b="1" dirty="0" smtClean="0">
                <a:solidFill>
                  <a:schemeClr val="tx2">
                    <a:lumMod val="50000"/>
                  </a:schemeClr>
                </a:solidFill>
              </a:rPr>
              <a:t>#include &lt;conio.h&gt;</a:t>
            </a:r>
          </a:p>
          <a:p>
            <a:pPr>
              <a:buNone/>
            </a:pPr>
            <a:r>
              <a:rPr lang="id-ID" b="1" dirty="0" smtClean="0">
                <a:solidFill>
                  <a:schemeClr val="tx2">
                    <a:lumMod val="50000"/>
                  </a:schemeClr>
                </a:solidFill>
              </a:rPr>
              <a:t>main()</a:t>
            </a:r>
          </a:p>
          <a:p>
            <a:pPr>
              <a:buNone/>
            </a:pPr>
            <a:r>
              <a:rPr lang="id-ID" b="1" dirty="0" smtClean="0">
                <a:solidFill>
                  <a:schemeClr val="tx2">
                    <a:lumMod val="50000"/>
                  </a:schemeClr>
                </a:solidFill>
              </a:rPr>
              <a:t>{</a:t>
            </a:r>
          </a:p>
          <a:p>
            <a:pPr>
              <a:buNone/>
            </a:pPr>
            <a:r>
              <a:rPr lang="id-ID" b="1" dirty="0" smtClean="0">
                <a:solidFill>
                  <a:schemeClr val="tx2">
                    <a:lumMod val="50000"/>
                  </a:schemeClr>
                </a:solidFill>
              </a:rPr>
              <a:t>  FILE *pf;			</a:t>
            </a:r>
          </a:p>
          <a:p>
            <a:pPr>
              <a:buNone/>
            </a:pPr>
            <a:r>
              <a:rPr lang="id-ID" b="1" dirty="0" smtClean="0">
                <a:solidFill>
                  <a:schemeClr val="tx2">
                    <a:lumMod val="50000"/>
                  </a:schemeClr>
                </a:solidFill>
              </a:rPr>
              <a:t>  char kar;</a:t>
            </a:r>
          </a:p>
          <a:p>
            <a:pPr>
              <a:buNone/>
            </a:pPr>
            <a:r>
              <a:rPr lang="id-ID" b="1" dirty="0" smtClean="0">
                <a:solidFill>
                  <a:schemeClr val="tx2">
                    <a:lumMod val="50000"/>
                  </a:schemeClr>
                </a:solidFill>
              </a:rPr>
              <a:t>  clrscr();</a:t>
            </a:r>
          </a:p>
          <a:p>
            <a:pPr>
              <a:buNone/>
            </a:pPr>
            <a:r>
              <a:rPr lang="id-ID" b="1" dirty="0" smtClean="0">
                <a:solidFill>
                  <a:schemeClr val="tx2">
                    <a:lumMod val="50000"/>
                  </a:schemeClr>
                </a:solidFill>
              </a:rPr>
              <a:t>  if((pf=fopen("COBA.TXT","r"))==NULL)	</a:t>
            </a:r>
          </a:p>
          <a:p>
            <a:pPr>
              <a:buNone/>
            </a:pPr>
            <a:r>
              <a:rPr lang="id-ID" b="1" dirty="0" smtClean="0">
                <a:solidFill>
                  <a:schemeClr val="tx2">
                    <a:lumMod val="50000"/>
                  </a:schemeClr>
                </a:solidFill>
              </a:rPr>
              <a:t>  {</a:t>
            </a:r>
          </a:p>
          <a:p>
            <a:pPr>
              <a:buNone/>
            </a:pPr>
            <a:r>
              <a:rPr lang="id-ID" b="1" dirty="0" smtClean="0">
                <a:solidFill>
                  <a:schemeClr val="tx2">
                    <a:lumMod val="50000"/>
                  </a:schemeClr>
                </a:solidFill>
              </a:rPr>
              <a:t>     cout&lt;&lt;" File tak dapat dibuka !!\r\n";    </a:t>
            </a:r>
          </a:p>
          <a:p>
            <a:pPr>
              <a:buNone/>
            </a:pPr>
            <a:r>
              <a:rPr lang="id-ID" b="1" dirty="0" smtClean="0">
                <a:solidFill>
                  <a:schemeClr val="tx2">
                    <a:lumMod val="50000"/>
                  </a:schemeClr>
                </a:solidFill>
              </a:rPr>
              <a:t>     exit(1);					</a:t>
            </a:r>
          </a:p>
          <a:p>
            <a:pPr>
              <a:buNone/>
            </a:pPr>
            <a:r>
              <a:rPr lang="id-ID" b="1" dirty="0" smtClean="0">
                <a:solidFill>
                  <a:schemeClr val="tx2">
                    <a:lumMod val="50000"/>
                  </a:schemeClr>
                </a:solidFill>
              </a:rPr>
              <a:t>  }</a:t>
            </a:r>
          </a:p>
          <a:p>
            <a:pPr>
              <a:buNone/>
            </a:pPr>
            <a:r>
              <a:rPr lang="id-ID" b="1" dirty="0" smtClean="0">
                <a:solidFill>
                  <a:schemeClr val="tx2">
                    <a:lumMod val="50000"/>
                  </a:schemeClr>
                </a:solidFill>
              </a:rPr>
              <a:t>  while((kar = getc(pf)) != EOF)	</a:t>
            </a:r>
          </a:p>
          <a:p>
            <a:pPr>
              <a:buNone/>
            </a:pPr>
            <a:r>
              <a:rPr lang="id-ID" b="1" dirty="0" smtClean="0">
                <a:solidFill>
                  <a:schemeClr val="tx2">
                    <a:lumMod val="50000"/>
                  </a:schemeClr>
                </a:solidFill>
              </a:rPr>
              <a:t>	cout&lt;&lt;kar;	             		</a:t>
            </a:r>
          </a:p>
          <a:p>
            <a:pPr>
              <a:buNone/>
            </a:pPr>
            <a:r>
              <a:rPr lang="id-ID" b="1" dirty="0" smtClean="0">
                <a:solidFill>
                  <a:schemeClr val="tx2">
                    <a:lumMod val="50000"/>
                  </a:schemeClr>
                </a:solidFill>
              </a:rPr>
              <a:t>  fclose(pf);					</a:t>
            </a:r>
          </a:p>
          <a:p>
            <a:pPr>
              <a:buNone/>
            </a:pPr>
            <a:r>
              <a:rPr lang="id-ID" b="1" dirty="0" smtClean="0">
                <a:solidFill>
                  <a:schemeClr val="tx2">
                    <a:lumMod val="50000"/>
                  </a:schemeClr>
                </a:solidFill>
              </a:rPr>
              <a:t>  getche();</a:t>
            </a:r>
          </a:p>
          <a:p>
            <a:pPr>
              <a:buNone/>
            </a:pPr>
            <a:r>
              <a:rPr lang="id-ID" b="1" dirty="0" smtClean="0">
                <a:solidFill>
                  <a:schemeClr val="tx2">
                    <a:lumMod val="50000"/>
                  </a:schemeClr>
                </a:solidFill>
              </a:rPr>
              <a:t>}</a:t>
            </a:r>
          </a:p>
          <a:p>
            <a:endParaRPr lang="id-ID" dirty="0"/>
          </a:p>
        </p:txBody>
      </p:sp>
      <p:sp>
        <p:nvSpPr>
          <p:cNvPr id="4" name="Rectangle 3"/>
          <p:cNvSpPr/>
          <p:nvPr/>
        </p:nvSpPr>
        <p:spPr>
          <a:xfrm>
            <a:off x="357158" y="642918"/>
            <a:ext cx="6929486"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lstStyle/>
          <a:p>
            <a:pPr lvl="0">
              <a:buNone/>
            </a:pPr>
            <a:r>
              <a:rPr lang="id-ID" b="1" dirty="0" smtClean="0"/>
              <a:t>  </a:t>
            </a:r>
            <a:r>
              <a:rPr lang="nb-NO" b="1" dirty="0" smtClean="0"/>
              <a:t>Membaca File per Integer</a:t>
            </a:r>
            <a:endParaRPr lang="id-ID" b="1" dirty="0" smtClean="0"/>
          </a:p>
          <a:p>
            <a:pPr>
              <a:buNone/>
            </a:pPr>
            <a:endParaRPr lang="id-ID" dirty="0" smtClean="0"/>
          </a:p>
          <a:p>
            <a:pPr>
              <a:buNone/>
            </a:pPr>
            <a:r>
              <a:rPr lang="id-ID" dirty="0" smtClean="0"/>
              <a:t>              </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getw</a:t>
            </a:r>
            <a:r>
              <a:rPr lang="en-US" dirty="0" smtClean="0">
                <a:solidFill>
                  <a:schemeClr val="accent6">
                    <a:lumMod val="50000"/>
                  </a:schemeClr>
                </a:solidFill>
              </a:rPr>
              <a:t>(FILE *</a:t>
            </a:r>
            <a:r>
              <a:rPr lang="en-US" dirty="0" err="1" smtClean="0">
                <a:solidFill>
                  <a:schemeClr val="accent6">
                    <a:lumMod val="50000"/>
                  </a:schemeClr>
                </a:solidFill>
              </a:rPr>
              <a:t>ptr_file</a:t>
            </a:r>
            <a:r>
              <a:rPr lang="en-US" dirty="0" smtClean="0">
                <a:solidFill>
                  <a:schemeClr val="accent6">
                    <a:lumMod val="50000"/>
                  </a:schemeClr>
                </a:solidFill>
              </a:rPr>
              <a:t>);</a:t>
            </a:r>
            <a:endParaRPr lang="id-ID" dirty="0" smtClean="0">
              <a:solidFill>
                <a:schemeClr val="accent6">
                  <a:lumMod val="50000"/>
                </a:schemeClr>
              </a:solidFill>
            </a:endParaRPr>
          </a:p>
          <a:p>
            <a:pPr>
              <a:buNone/>
            </a:pPr>
            <a:r>
              <a:rPr lang="nb-NO" dirty="0" smtClean="0"/>
              <a:t> </a:t>
            </a:r>
            <a:r>
              <a:rPr lang="id-ID" dirty="0" smtClean="0"/>
              <a:t> </a:t>
            </a:r>
            <a:r>
              <a:rPr lang="nb-NO" dirty="0" smtClean="0"/>
              <a:t> </a:t>
            </a:r>
            <a:endParaRPr lang="id-ID" dirty="0" smtClean="0"/>
          </a:p>
          <a:p>
            <a:pPr lvl="0">
              <a:buNone/>
            </a:pPr>
            <a:r>
              <a:rPr lang="id-ID" dirty="0" smtClean="0"/>
              <a:t/>
            </a:r>
            <a:br>
              <a:rPr lang="id-ID" dirty="0" smtClean="0"/>
            </a:br>
            <a:r>
              <a:rPr lang="nb-NO" b="1" dirty="0" smtClean="0"/>
              <a:t>Menyimpan File per Integer</a:t>
            </a:r>
            <a:endParaRPr lang="id-ID" b="1" dirty="0" smtClean="0"/>
          </a:p>
          <a:p>
            <a:pPr>
              <a:buNone/>
            </a:pPr>
            <a:endParaRPr lang="id-ID" dirty="0" smtClean="0"/>
          </a:p>
          <a:p>
            <a:pPr>
              <a:buNone/>
            </a:pPr>
            <a:r>
              <a:rPr lang="id-ID" dirty="0" smtClean="0"/>
              <a:t>              </a:t>
            </a:r>
          </a:p>
          <a:p>
            <a:pPr>
              <a:buNone/>
            </a:pPr>
            <a:r>
              <a:rPr lang="id-ID" dirty="0" smtClean="0">
                <a:solidFill>
                  <a:schemeClr val="tx2">
                    <a:lumMod val="50000"/>
                  </a:schemeClr>
                </a:solidFill>
              </a:rPr>
              <a:t>              </a:t>
            </a:r>
            <a:r>
              <a:rPr lang="en-US" dirty="0" err="1" smtClean="0">
                <a:solidFill>
                  <a:schemeClr val="tx2">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putw</a:t>
            </a:r>
            <a:r>
              <a:rPr lang="en-US" dirty="0" smtClean="0">
                <a:solidFill>
                  <a:schemeClr val="tx2">
                    <a:lumMod val="50000"/>
                  </a:schemeClr>
                </a:solidFill>
              </a:rPr>
              <a:t>(FILE *</a:t>
            </a:r>
            <a:r>
              <a:rPr lang="en-US" dirty="0" err="1" smtClean="0">
                <a:solidFill>
                  <a:schemeClr val="tx2">
                    <a:lumMod val="50000"/>
                  </a:schemeClr>
                </a:solidFill>
              </a:rPr>
              <a:t>ptr_file</a:t>
            </a:r>
            <a:r>
              <a:rPr lang="en-US" dirty="0" smtClean="0">
                <a:solidFill>
                  <a:schemeClr val="tx2">
                    <a:lumMod val="50000"/>
                  </a:schemeClr>
                </a:solidFill>
              </a:rPr>
              <a:t>);</a:t>
            </a:r>
            <a:endParaRPr lang="id-ID" dirty="0" smtClean="0">
              <a:solidFill>
                <a:schemeClr val="tx2">
                  <a:lumMod val="50000"/>
                </a:schemeClr>
              </a:solidFill>
            </a:endParaRPr>
          </a:p>
          <a:p>
            <a:r>
              <a:rPr lang="nb-NO" dirty="0" smtClean="0"/>
              <a:t> </a:t>
            </a:r>
            <a:r>
              <a:rPr lang="id-ID" dirty="0" smtClean="0"/>
              <a:t> </a:t>
            </a:r>
            <a:endParaRPr lang="id-ID" dirty="0"/>
          </a:p>
        </p:txBody>
      </p:sp>
      <p:sp>
        <p:nvSpPr>
          <p:cNvPr id="4" name="Rectangle 3"/>
          <p:cNvSpPr/>
          <p:nvPr/>
        </p:nvSpPr>
        <p:spPr>
          <a:xfrm>
            <a:off x="1643042" y="1142984"/>
            <a:ext cx="371477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643042" y="3714752"/>
            <a:ext cx="371477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nb-NO" b="1" dirty="0" smtClean="0"/>
              <a:t>Contoh program :</a:t>
            </a:r>
            <a:r>
              <a:rPr lang="id-ID" dirty="0" smtClean="0"/>
              <a:t/>
            </a:r>
            <a:br>
              <a:rPr lang="id-ID" dirty="0" smtClean="0"/>
            </a:br>
            <a:endParaRPr lang="id-ID" dirty="0"/>
          </a:p>
        </p:txBody>
      </p:sp>
      <p:sp>
        <p:nvSpPr>
          <p:cNvPr id="3" name="Content Placeholder 2"/>
          <p:cNvSpPr>
            <a:spLocks noGrp="1"/>
          </p:cNvSpPr>
          <p:nvPr>
            <p:ph sz="quarter" idx="1"/>
          </p:nvPr>
        </p:nvSpPr>
        <p:spPr>
          <a:xfrm>
            <a:off x="142844" y="571480"/>
            <a:ext cx="9001156" cy="6286520"/>
          </a:xfrm>
        </p:spPr>
        <p:txBody>
          <a:bodyPr>
            <a:noAutofit/>
          </a:bodyPr>
          <a:lstStyle/>
          <a:p>
            <a:pPr indent="0">
              <a:spcBef>
                <a:spcPts val="0"/>
              </a:spcBef>
              <a:buNone/>
            </a:pPr>
            <a:r>
              <a:rPr lang="id-ID" sz="1200" b="1" dirty="0" smtClean="0"/>
              <a:t>#include &lt;stdio.h&gt;</a:t>
            </a:r>
          </a:p>
          <a:p>
            <a:pPr indent="0">
              <a:spcBef>
                <a:spcPts val="0"/>
              </a:spcBef>
              <a:buNone/>
            </a:pPr>
            <a:r>
              <a:rPr lang="id-ID" sz="1200" b="1" dirty="0" smtClean="0"/>
              <a:t>#include &lt;iostream.h&gt;</a:t>
            </a:r>
          </a:p>
          <a:p>
            <a:pPr indent="0">
              <a:spcBef>
                <a:spcPts val="0"/>
              </a:spcBef>
              <a:buNone/>
            </a:pPr>
            <a:r>
              <a:rPr lang="id-ID" sz="1200" b="1" dirty="0" smtClean="0"/>
              <a:t>#include &lt;stdlib.h&gt;</a:t>
            </a:r>
          </a:p>
          <a:p>
            <a:pPr indent="0">
              <a:spcBef>
                <a:spcPts val="0"/>
              </a:spcBef>
              <a:buNone/>
            </a:pPr>
            <a:r>
              <a:rPr lang="id-ID" sz="1200" b="1" dirty="0" smtClean="0"/>
              <a:t>#include &lt;conio.h&gt; </a:t>
            </a:r>
          </a:p>
          <a:p>
            <a:pPr indent="0">
              <a:spcBef>
                <a:spcPts val="0"/>
              </a:spcBef>
              <a:buNone/>
            </a:pPr>
            <a:r>
              <a:rPr lang="id-ID" sz="1200" b="1" dirty="0" smtClean="0"/>
              <a:t>main()</a:t>
            </a:r>
          </a:p>
          <a:p>
            <a:pPr indent="0">
              <a:spcBef>
                <a:spcPts val="0"/>
              </a:spcBef>
              <a:buNone/>
            </a:pPr>
            <a:r>
              <a:rPr lang="id-ID" sz="1200" b="1" dirty="0" smtClean="0"/>
              <a:t>{</a:t>
            </a:r>
          </a:p>
          <a:p>
            <a:pPr indent="0">
              <a:spcBef>
                <a:spcPts val="0"/>
              </a:spcBef>
              <a:buNone/>
            </a:pPr>
            <a:r>
              <a:rPr lang="id-ID" sz="1200" b="1" dirty="0" smtClean="0"/>
              <a:t>  FILE *pf;							</a:t>
            </a:r>
          </a:p>
          <a:p>
            <a:pPr indent="0">
              <a:spcBef>
                <a:spcPts val="0"/>
              </a:spcBef>
              <a:buNone/>
            </a:pPr>
            <a:r>
              <a:rPr lang="id-ID" sz="1200" b="1" dirty="0" smtClean="0"/>
              <a:t>  int nilai;</a:t>
            </a:r>
          </a:p>
          <a:p>
            <a:pPr indent="0">
              <a:spcBef>
                <a:spcPts val="0"/>
              </a:spcBef>
              <a:buNone/>
            </a:pPr>
            <a:r>
              <a:rPr lang="id-ID" sz="1200" b="1" dirty="0" smtClean="0"/>
              <a:t>  char jawab;</a:t>
            </a:r>
          </a:p>
          <a:p>
            <a:pPr indent="0">
              <a:spcBef>
                <a:spcPts val="0"/>
              </a:spcBef>
              <a:buNone/>
            </a:pPr>
            <a:r>
              <a:rPr lang="id-ID" sz="1200" b="1" dirty="0" smtClean="0"/>
              <a:t> clrscr();</a:t>
            </a:r>
          </a:p>
          <a:p>
            <a:pPr indent="0">
              <a:spcBef>
                <a:spcPts val="0"/>
              </a:spcBef>
              <a:buNone/>
            </a:pPr>
            <a:r>
              <a:rPr lang="id-ID" sz="1200" b="1" dirty="0" smtClean="0"/>
              <a:t>  if((pf=fopen("BILANGAN.DAT","wb"))==NULL)	</a:t>
            </a:r>
          </a:p>
          <a:p>
            <a:pPr indent="0">
              <a:spcBef>
                <a:spcPts val="0"/>
              </a:spcBef>
              <a:buNone/>
            </a:pPr>
            <a:r>
              <a:rPr lang="id-ID" sz="1200" b="1" dirty="0" smtClean="0"/>
              <a:t>	 {</a:t>
            </a:r>
          </a:p>
          <a:p>
            <a:pPr indent="0">
              <a:spcBef>
                <a:spcPts val="0"/>
              </a:spcBef>
              <a:buNone/>
            </a:pPr>
            <a:r>
              <a:rPr lang="id-ID" sz="1200" b="1" dirty="0" smtClean="0"/>
              <a:t>	 cout&lt;&lt;"File gagal diciptain !!\n";</a:t>
            </a:r>
          </a:p>
          <a:p>
            <a:pPr indent="0">
              <a:spcBef>
                <a:spcPts val="0"/>
              </a:spcBef>
              <a:buNone/>
            </a:pPr>
            <a:r>
              <a:rPr lang="id-ID" sz="1200" b="1" dirty="0" smtClean="0"/>
              <a:t>	 exit(1);</a:t>
            </a:r>
          </a:p>
          <a:p>
            <a:pPr indent="0">
              <a:spcBef>
                <a:spcPts val="0"/>
              </a:spcBef>
              <a:buNone/>
            </a:pPr>
            <a:r>
              <a:rPr lang="id-ID" sz="1200" b="1" dirty="0" smtClean="0"/>
              <a:t>    }</a:t>
            </a:r>
          </a:p>
          <a:p>
            <a:pPr indent="0">
              <a:spcBef>
                <a:spcPts val="0"/>
              </a:spcBef>
              <a:buNone/>
            </a:pPr>
            <a:r>
              <a:rPr lang="id-ID" sz="1200" b="1" dirty="0" smtClean="0"/>
              <a:t>  cout&lt;&lt;"Program untuk menyimpan data integer ke file.";</a:t>
            </a:r>
          </a:p>
          <a:p>
            <a:pPr indent="0">
              <a:spcBef>
                <a:spcPts val="0"/>
              </a:spcBef>
              <a:buNone/>
            </a:pPr>
            <a:r>
              <a:rPr lang="id-ID" sz="1200" b="1" dirty="0" smtClean="0"/>
              <a:t> </a:t>
            </a:r>
          </a:p>
          <a:p>
            <a:pPr indent="0">
              <a:spcBef>
                <a:spcPts val="0"/>
              </a:spcBef>
              <a:buNone/>
            </a:pPr>
            <a:r>
              <a:rPr lang="id-ID" sz="1200" b="1" dirty="0" smtClean="0"/>
              <a:t>  do</a:t>
            </a:r>
          </a:p>
          <a:p>
            <a:pPr indent="0">
              <a:spcBef>
                <a:spcPts val="0"/>
              </a:spcBef>
              <a:buNone/>
            </a:pPr>
            <a:r>
              <a:rPr lang="id-ID" sz="1200" b="1" dirty="0" smtClean="0"/>
              <a:t>    {</a:t>
            </a:r>
          </a:p>
          <a:p>
            <a:pPr indent="0">
              <a:spcBef>
                <a:spcPts val="0"/>
              </a:spcBef>
              <a:buNone/>
            </a:pPr>
            <a:r>
              <a:rPr lang="id-ID" sz="1200" b="1" dirty="0" smtClean="0"/>
              <a:t>	 cout&lt;&lt;"\r\n  Bilangan yang akan disimpan : ";</a:t>
            </a:r>
          </a:p>
          <a:p>
            <a:pPr indent="0">
              <a:spcBef>
                <a:spcPts val="0"/>
              </a:spcBef>
              <a:buNone/>
            </a:pPr>
            <a:r>
              <a:rPr lang="id-ID" sz="1200" b="1" dirty="0" smtClean="0"/>
              <a:t>	 cin&gt;&gt;nilai;				</a:t>
            </a:r>
          </a:p>
          <a:p>
            <a:pPr indent="0">
              <a:spcBef>
                <a:spcPts val="0"/>
              </a:spcBef>
              <a:buNone/>
            </a:pPr>
            <a:r>
              <a:rPr lang="id-ID" sz="1200" b="1" dirty="0" smtClean="0"/>
              <a:t>	 putw(nilai, pf);			</a:t>
            </a:r>
          </a:p>
          <a:p>
            <a:pPr indent="0">
              <a:spcBef>
                <a:spcPts val="0"/>
              </a:spcBef>
              <a:buNone/>
            </a:pPr>
            <a:r>
              <a:rPr lang="id-ID" sz="1200" b="1" dirty="0" smtClean="0"/>
              <a:t>	 cout&lt;&lt;"  Memasukkan data lagi (Y/T)? : ";</a:t>
            </a:r>
          </a:p>
          <a:p>
            <a:pPr indent="0">
              <a:spcBef>
                <a:spcPts val="0"/>
              </a:spcBef>
              <a:buNone/>
            </a:pPr>
            <a:r>
              <a:rPr lang="id-ID" sz="1200" b="1" dirty="0" smtClean="0"/>
              <a:t>	 jawab =getche();			</a:t>
            </a:r>
          </a:p>
          <a:p>
            <a:pPr indent="0">
              <a:spcBef>
                <a:spcPts val="0"/>
              </a:spcBef>
              <a:buNone/>
            </a:pPr>
            <a:r>
              <a:rPr lang="id-ID" sz="1200" b="1" dirty="0" smtClean="0"/>
              <a:t>    }</a:t>
            </a:r>
          </a:p>
          <a:p>
            <a:pPr indent="0">
              <a:spcBef>
                <a:spcPts val="0"/>
              </a:spcBef>
              <a:buNone/>
            </a:pPr>
            <a:r>
              <a:rPr lang="id-ID" sz="1200" b="1" dirty="0" smtClean="0"/>
              <a:t>  while(jawab == 'y' || jawab == 'Y'); </a:t>
            </a:r>
          </a:p>
          <a:p>
            <a:pPr indent="0">
              <a:spcBef>
                <a:spcPts val="0"/>
              </a:spcBef>
              <a:buNone/>
            </a:pPr>
            <a:r>
              <a:rPr lang="id-ID" sz="1200" b="1" dirty="0" smtClean="0"/>
              <a:t>  fclose(pf);					</a:t>
            </a:r>
          </a:p>
          <a:p>
            <a:pPr indent="0">
              <a:spcBef>
                <a:spcPts val="0"/>
              </a:spcBef>
              <a:buNone/>
            </a:pPr>
            <a:r>
              <a:rPr lang="id-ID" sz="1200" b="1" dirty="0" smtClean="0"/>
              <a:t>  cout&lt;&lt;"\r\nOke. Data sudah disimpan pada file.\r\n";</a:t>
            </a:r>
          </a:p>
          <a:p>
            <a:pPr indent="0">
              <a:spcBef>
                <a:spcPts val="0"/>
              </a:spcBef>
              <a:buNone/>
            </a:pPr>
            <a:r>
              <a:rPr lang="id-ID" sz="1200" b="1" dirty="0" smtClean="0"/>
              <a:t> </a:t>
            </a:r>
          </a:p>
          <a:p>
            <a:pPr indent="0">
              <a:spcBef>
                <a:spcPts val="0"/>
              </a:spcBef>
              <a:buNone/>
            </a:pPr>
            <a:r>
              <a:rPr lang="id-ID" sz="1200" b="1" dirty="0" smtClean="0"/>
              <a:t>  getche();</a:t>
            </a:r>
          </a:p>
          <a:p>
            <a:pPr indent="0">
              <a:spcBef>
                <a:spcPts val="0"/>
              </a:spcBef>
              <a:buNone/>
            </a:pPr>
            <a:r>
              <a:rPr lang="id-ID" sz="1200" b="1" dirty="0" smtClean="0"/>
              <a:t>}</a:t>
            </a:r>
            <a:endParaRPr lang="id-ID" sz="1200" b="1" dirty="0"/>
          </a:p>
        </p:txBody>
      </p:sp>
      <p:sp>
        <p:nvSpPr>
          <p:cNvPr id="5" name="Rectangle 4"/>
          <p:cNvSpPr/>
          <p:nvPr/>
        </p:nvSpPr>
        <p:spPr>
          <a:xfrm>
            <a:off x="285720" y="571480"/>
            <a:ext cx="6929486" cy="60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nb-NO" b="1" dirty="0" smtClean="0"/>
              <a:t>Contoh program :</a:t>
            </a:r>
            <a:r>
              <a:rPr lang="id-ID" dirty="0" smtClean="0"/>
              <a:t/>
            </a:r>
            <a:br>
              <a:rPr lang="id-ID" dirty="0" smtClean="0"/>
            </a:br>
            <a:endParaRPr lang="id-ID" dirty="0"/>
          </a:p>
        </p:txBody>
      </p:sp>
      <p:sp>
        <p:nvSpPr>
          <p:cNvPr id="3" name="Content Placeholder 2"/>
          <p:cNvSpPr>
            <a:spLocks noGrp="1"/>
          </p:cNvSpPr>
          <p:nvPr>
            <p:ph sz="quarter" idx="1"/>
          </p:nvPr>
        </p:nvSpPr>
        <p:spPr>
          <a:xfrm>
            <a:off x="428596" y="571480"/>
            <a:ext cx="7929618" cy="6072230"/>
          </a:xfrm>
        </p:spPr>
        <p:txBody>
          <a:bodyPr>
            <a:normAutofit fontScale="70000" lnSpcReduction="20000"/>
          </a:bodyPr>
          <a:lstStyle/>
          <a:p>
            <a:pPr>
              <a:buNone/>
            </a:pPr>
            <a:r>
              <a:rPr lang="id-ID" b="1" dirty="0" smtClean="0"/>
              <a:t>main()</a:t>
            </a:r>
          </a:p>
          <a:p>
            <a:pPr>
              <a:buNone/>
            </a:pPr>
            <a:r>
              <a:rPr lang="id-ID" b="1" dirty="0" smtClean="0"/>
              <a:t>{</a:t>
            </a:r>
          </a:p>
          <a:p>
            <a:pPr>
              <a:buNone/>
            </a:pPr>
            <a:r>
              <a:rPr lang="id-ID" b="1" dirty="0" smtClean="0"/>
              <a:t>  FILE *pf;					</a:t>
            </a:r>
          </a:p>
          <a:p>
            <a:pPr>
              <a:buNone/>
            </a:pPr>
            <a:r>
              <a:rPr lang="id-ID" b="1" dirty="0" smtClean="0"/>
              <a:t>  int nilai;</a:t>
            </a:r>
          </a:p>
          <a:p>
            <a:pPr>
              <a:buNone/>
            </a:pPr>
            <a:r>
              <a:rPr lang="id-ID" b="1" dirty="0" smtClean="0"/>
              <a:t>  int nomor = 0; </a:t>
            </a:r>
          </a:p>
          <a:p>
            <a:pPr>
              <a:buNone/>
            </a:pPr>
            <a:r>
              <a:rPr lang="id-ID" b="1" dirty="0" smtClean="0"/>
              <a:t>  clrscr();</a:t>
            </a:r>
          </a:p>
          <a:p>
            <a:pPr>
              <a:buNone/>
            </a:pPr>
            <a:r>
              <a:rPr lang="id-ID" b="1" dirty="0" smtClean="0"/>
              <a:t>  if((pf=fopen("BILANGAN.DAT","rb"))==NULL)</a:t>
            </a:r>
          </a:p>
          <a:p>
            <a:pPr>
              <a:buNone/>
            </a:pPr>
            <a:r>
              <a:rPr lang="id-ID" b="1" dirty="0" smtClean="0"/>
              <a:t>    {</a:t>
            </a:r>
          </a:p>
          <a:p>
            <a:pPr>
              <a:buNone/>
            </a:pPr>
            <a:r>
              <a:rPr lang="id-ID" b="1" dirty="0" smtClean="0"/>
              <a:t>	cout&lt;&lt;"  File gagal dibuka.\r\n";</a:t>
            </a:r>
          </a:p>
          <a:p>
            <a:pPr>
              <a:buNone/>
            </a:pPr>
            <a:r>
              <a:rPr lang="id-ID" b="1" dirty="0" smtClean="0"/>
              <a:t>       exit(1);</a:t>
            </a:r>
          </a:p>
          <a:p>
            <a:pPr>
              <a:buNone/>
            </a:pPr>
            <a:r>
              <a:rPr lang="id-ID" b="1" dirty="0" smtClean="0"/>
              <a:t>    }</a:t>
            </a:r>
          </a:p>
          <a:p>
            <a:pPr>
              <a:buNone/>
            </a:pPr>
            <a:r>
              <a:rPr lang="id-ID" b="1" dirty="0" smtClean="0"/>
              <a:t>  cout&lt;&lt;"\n Isi file BILANGAN.DAT : \r\n";</a:t>
            </a:r>
          </a:p>
          <a:p>
            <a:pPr>
              <a:buNone/>
            </a:pPr>
            <a:r>
              <a:rPr lang="id-ID" b="1" dirty="0" smtClean="0"/>
              <a:t>  while(1)</a:t>
            </a:r>
          </a:p>
          <a:p>
            <a:pPr>
              <a:buNone/>
            </a:pPr>
            <a:r>
              <a:rPr lang="id-ID" b="1" dirty="0" smtClean="0"/>
              <a:t>    {</a:t>
            </a:r>
          </a:p>
          <a:p>
            <a:pPr>
              <a:buNone/>
            </a:pPr>
            <a:r>
              <a:rPr lang="id-ID" b="1" dirty="0" smtClean="0"/>
              <a:t>    nilai = getw(pf);	  		</a:t>
            </a:r>
          </a:p>
          <a:p>
            <a:pPr>
              <a:buNone/>
            </a:pPr>
            <a:r>
              <a:rPr lang="id-ID" b="1" dirty="0" smtClean="0"/>
              <a:t>    if(feof(pf) != NULL) break;	</a:t>
            </a:r>
          </a:p>
          <a:p>
            <a:pPr>
              <a:buNone/>
            </a:pPr>
            <a:r>
              <a:rPr lang="id-ID" b="1" dirty="0" smtClean="0"/>
              <a:t>		cout&lt;&lt;" "&lt;&lt;++nomor&lt;&lt;" "&lt;&lt; nilai&lt;&lt;"\r\n";</a:t>
            </a:r>
          </a:p>
          <a:p>
            <a:pPr>
              <a:buNone/>
            </a:pPr>
            <a:r>
              <a:rPr lang="id-ID" b="1" dirty="0" smtClean="0"/>
              <a:t>	 }</a:t>
            </a:r>
          </a:p>
          <a:p>
            <a:pPr>
              <a:buNone/>
            </a:pPr>
            <a:r>
              <a:rPr lang="id-ID" b="1" dirty="0" smtClean="0"/>
              <a:t>  fclose(pf); 				</a:t>
            </a:r>
          </a:p>
          <a:p>
            <a:pPr>
              <a:buNone/>
            </a:pPr>
            <a:r>
              <a:rPr lang="id-ID" b="1" dirty="0" smtClean="0"/>
              <a:t>  getche();</a:t>
            </a:r>
          </a:p>
          <a:p>
            <a:pPr>
              <a:buNone/>
            </a:pPr>
            <a:r>
              <a:rPr lang="id-ID" b="1" dirty="0" smtClean="0"/>
              <a:t>}  	</a:t>
            </a:r>
          </a:p>
          <a:p>
            <a:endParaRPr lang="id-ID" dirty="0"/>
          </a:p>
        </p:txBody>
      </p:sp>
      <p:sp>
        <p:nvSpPr>
          <p:cNvPr id="4" name="Rectangle 3"/>
          <p:cNvSpPr/>
          <p:nvPr/>
        </p:nvSpPr>
        <p:spPr>
          <a:xfrm>
            <a:off x="428596" y="571480"/>
            <a:ext cx="6000792" cy="6000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TotalTime>
  <Words>399</Words>
  <Application>Microsoft Office PowerPoint</Application>
  <PresentationFormat>On-screen Show (4:3)</PresentationFormat>
  <Paragraphs>251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Arsip (File) 2 </vt:lpstr>
      <vt:lpstr>Operasi File  </vt:lpstr>
      <vt:lpstr>PowerPoint Presentation</vt:lpstr>
      <vt:lpstr>PowerPoint Presentation</vt:lpstr>
      <vt:lpstr>  Contoh program : </vt:lpstr>
      <vt:lpstr>Contoh program :</vt:lpstr>
      <vt:lpstr>PowerPoint Presentation</vt:lpstr>
      <vt:lpstr>Contoh program : </vt:lpstr>
      <vt:lpstr>Contoh program : </vt:lpstr>
      <vt:lpstr>PowerPoint Presentation</vt:lpstr>
      <vt:lpstr>Contoh program : </vt:lpstr>
      <vt:lpstr>PowerPoint Presentation</vt:lpstr>
      <vt:lpstr>Contoh program :</vt:lpstr>
      <vt:lpstr>PowerPoint Presentation</vt:lpstr>
      <vt:lpstr>Contoh program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Arsip (File) 2</dc:title>
  <dc:creator>FAIYO</dc:creator>
  <cp:lastModifiedBy>wilis</cp:lastModifiedBy>
  <cp:revision>8</cp:revision>
  <dcterms:created xsi:type="dcterms:W3CDTF">2010-11-30T12:08:46Z</dcterms:created>
  <dcterms:modified xsi:type="dcterms:W3CDTF">2018-01-22T05:27:13Z</dcterms:modified>
</cp:coreProperties>
</file>