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6" r:id="rId9"/>
    <p:sldId id="277" r:id="rId10"/>
    <p:sldId id="278" r:id="rId11"/>
    <p:sldId id="279" r:id="rId12"/>
    <p:sldId id="280" r:id="rId13"/>
    <p:sldId id="263" r:id="rId14"/>
    <p:sldId id="264" r:id="rId15"/>
    <p:sldId id="265" r:id="rId16"/>
    <p:sldId id="266" r:id="rId17"/>
    <p:sldId id="267" r:id="rId18"/>
    <p:sldId id="268" r:id="rId19"/>
    <p:sldId id="269" r:id="rId20"/>
    <p:sldId id="270" r:id="rId21"/>
    <p:sldId id="271" r:id="rId22"/>
    <p:sldId id="272" r:id="rId23"/>
    <p:sldId id="273" r:id="rId24"/>
    <p:sldId id="282" r:id="rId25"/>
    <p:sldId id="283" r:id="rId26"/>
    <p:sldId id="274" r:id="rId27"/>
    <p:sldId id="27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AA5D30-25E0-4672-B082-31F7A6CCA1F3}" type="datetimeFigureOut">
              <a:rPr lang="en-US" smtClean="0"/>
              <a:pPr/>
              <a:t>06/09/2014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56539-248D-4D61-8EBC-8737AE75331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AA5D30-25E0-4672-B082-31F7A6CCA1F3}" type="datetimeFigureOut">
              <a:rPr lang="en-US" smtClean="0"/>
              <a:pPr/>
              <a:t>06/09/2014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56539-248D-4D61-8EBC-8737AE7533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AA5D30-25E0-4672-B082-31F7A6CCA1F3}" type="datetimeFigureOut">
              <a:rPr lang="en-US" smtClean="0"/>
              <a:pPr/>
              <a:t>06/09/2014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56539-248D-4D61-8EBC-8737AE75331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78563"/>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78563"/>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78563"/>
            <a:ext cx="2133600" cy="457200"/>
          </a:xfrm>
        </p:spPr>
        <p:txBody>
          <a:bodyPr/>
          <a:lstStyle>
            <a:lvl1pPr>
              <a:defRPr/>
            </a:lvl1pPr>
          </a:lstStyle>
          <a:p>
            <a:fld id="{AB8E16E7-4D5A-44F9-ACC1-48133C1EC00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AA5D30-25E0-4672-B082-31F7A6CCA1F3}" type="datetimeFigureOut">
              <a:rPr lang="en-US" smtClean="0"/>
              <a:pPr/>
              <a:t>06/09/2014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56539-248D-4D61-8EBC-8737AE75331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AA5D30-25E0-4672-B082-31F7A6CCA1F3}" type="datetimeFigureOut">
              <a:rPr lang="en-US" smtClean="0"/>
              <a:pPr/>
              <a:t>06/09/2014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56539-248D-4D61-8EBC-8737AE75331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AA5D30-25E0-4672-B082-31F7A6CCA1F3}" type="datetimeFigureOut">
              <a:rPr lang="en-US" smtClean="0"/>
              <a:pPr/>
              <a:t>06/09/2014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F56539-248D-4D61-8EBC-8737AE75331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AA5D30-25E0-4672-B082-31F7A6CCA1F3}" type="datetimeFigureOut">
              <a:rPr lang="en-US" smtClean="0"/>
              <a:pPr/>
              <a:t>06/09/2014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F56539-248D-4D61-8EBC-8737AE75331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AA5D30-25E0-4672-B082-31F7A6CCA1F3}" type="datetimeFigureOut">
              <a:rPr lang="en-US" smtClean="0"/>
              <a:pPr/>
              <a:t>06/09/2014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F56539-248D-4D61-8EBC-8737AE7533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AA5D30-25E0-4672-B082-31F7A6CCA1F3}" type="datetimeFigureOut">
              <a:rPr lang="en-US" smtClean="0"/>
              <a:pPr/>
              <a:t>06/09/2014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F56539-248D-4D61-8EBC-8737AE7533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AA5D30-25E0-4672-B082-31F7A6CCA1F3}" type="datetimeFigureOut">
              <a:rPr lang="en-US" smtClean="0"/>
              <a:pPr/>
              <a:t>06/09/2014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F56539-248D-4D61-8EBC-8737AE75331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AA5D30-25E0-4672-B082-31F7A6CCA1F3}" type="datetimeFigureOut">
              <a:rPr lang="en-US" smtClean="0"/>
              <a:pPr/>
              <a:t>06/09/2014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F56539-248D-4D61-8EBC-8737AE75331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AA5D30-25E0-4672-B082-31F7A6CCA1F3}" type="datetimeFigureOut">
              <a:rPr lang="en-US" smtClean="0"/>
              <a:pPr/>
              <a:t>06/09/2014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F56539-248D-4D61-8EBC-8737AE7533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wiki/Perangkat_lunak" TargetMode="External"/><Relationship Id="rId1" Type="http://schemas.openxmlformats.org/officeDocument/2006/relationships/slideLayout" Target="../slideLayouts/slideLayout12.xml"/><Relationship Id="rId4" Type="http://schemas.openxmlformats.org/officeDocument/2006/relationships/hyperlink" Target="../wiki/Hak_cipta"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wiki/GNU_General_Public_License" TargetMode="External"/><Relationship Id="rId2" Type="http://schemas.openxmlformats.org/officeDocument/2006/relationships/hyperlink" Target="/w/index.php" TargetMode="External"/><Relationship Id="rId1" Type="http://schemas.openxmlformats.org/officeDocument/2006/relationships/slideLayout" Target="../slideLayouts/slideLayout4.xml"/><Relationship Id="rId4" Type="http://schemas.openxmlformats.org/officeDocument/2006/relationships/hyperlink" Target="/wiki/Creative_Commons" TargetMode="External"/></Relationships>
</file>

<file path=ppt/slides/_rels/slide26.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HAK KEKAYAAN INTELEKTUAL</a:t>
            </a:r>
            <a:r>
              <a:rPr lang="en-US" b="1" dirty="0"/>
              <a:t/>
            </a:r>
            <a:br>
              <a:rPr lang="en-US" b="1" dirty="0"/>
            </a:br>
            <a:r>
              <a:rPr lang="en-US" b="1" dirty="0"/>
              <a:t>(</a:t>
            </a:r>
            <a:r>
              <a:rPr lang="en-US" sz="4000" b="1" dirty="0"/>
              <a:t>Intellectual Property Rights</a:t>
            </a:r>
            <a:r>
              <a:rPr lang="en-US" b="1" dirty="0" smtClean="0"/>
              <a:t>)</a:t>
            </a:r>
            <a:endParaRPr lang="en-US" dirty="0"/>
          </a:p>
        </p:txBody>
      </p:sp>
      <p:sp>
        <p:nvSpPr>
          <p:cNvPr id="3" name="Subtitle 2"/>
          <p:cNvSpPr>
            <a:spLocks noGrp="1"/>
          </p:cNvSpPr>
          <p:nvPr>
            <p:ph type="subTitle" idx="1"/>
          </p:nvPr>
        </p:nvSpPr>
        <p:spPr/>
        <p:txBody>
          <a:bodyPr/>
          <a:lstStyle/>
          <a:p>
            <a:r>
              <a:rPr lang="en-US" dirty="0" smtClean="0"/>
              <a:t>Yuli Fauziah</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Prinsip</a:t>
            </a:r>
            <a:r>
              <a:rPr lang="en-US" dirty="0" smtClean="0"/>
              <a:t> </a:t>
            </a:r>
            <a:r>
              <a:rPr lang="en-US" dirty="0" err="1" smtClean="0"/>
              <a:t>Kebudayaan</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pPr marL="914400" lvl="1" indent="-514350"/>
            <a:r>
              <a:rPr lang="en-US" dirty="0" err="1" smtClean="0"/>
              <a:t>pengakuan</a:t>
            </a:r>
            <a:r>
              <a:rPr lang="en-US" dirty="0" smtClean="0"/>
              <a:t> </a:t>
            </a:r>
            <a:r>
              <a:rPr lang="en-US" dirty="0" err="1" smtClean="0"/>
              <a:t>atas</a:t>
            </a:r>
            <a:r>
              <a:rPr lang="en-US" dirty="0" smtClean="0"/>
              <a:t> </a:t>
            </a:r>
            <a:r>
              <a:rPr lang="en-US" dirty="0" err="1" smtClean="0"/>
              <a:t>kreasi</a:t>
            </a:r>
            <a:r>
              <a:rPr lang="en-US" dirty="0" smtClean="0"/>
              <a:t> </a:t>
            </a:r>
            <a:r>
              <a:rPr lang="en-US" dirty="0" err="1" smtClean="0"/>
              <a:t>karya</a:t>
            </a:r>
            <a:r>
              <a:rPr lang="en-US" dirty="0" smtClean="0"/>
              <a:t> </a:t>
            </a:r>
            <a:r>
              <a:rPr lang="en-US" dirty="0" err="1" smtClean="0"/>
              <a:t>sastra</a:t>
            </a:r>
            <a:r>
              <a:rPr lang="en-US" dirty="0" smtClean="0"/>
              <a:t> </a:t>
            </a:r>
            <a:r>
              <a:rPr lang="en-US" dirty="0" err="1" smtClean="0"/>
              <a:t>dari</a:t>
            </a:r>
            <a:r>
              <a:rPr lang="en-US" dirty="0" smtClean="0"/>
              <a:t> </a:t>
            </a:r>
            <a:r>
              <a:rPr lang="en-US" dirty="0" err="1" smtClean="0"/>
              <a:t>hasil</a:t>
            </a:r>
            <a:r>
              <a:rPr lang="en-US" dirty="0" smtClean="0"/>
              <a:t> </a:t>
            </a:r>
            <a:r>
              <a:rPr lang="en-US" dirty="0" err="1" smtClean="0"/>
              <a:t>ciptaan</a:t>
            </a:r>
            <a:r>
              <a:rPr lang="en-US" dirty="0" smtClean="0"/>
              <a:t> </a:t>
            </a:r>
            <a:r>
              <a:rPr lang="en-US" dirty="0" err="1" smtClean="0"/>
              <a:t>manusia</a:t>
            </a:r>
            <a:r>
              <a:rPr lang="en-US" dirty="0" smtClean="0"/>
              <a:t> </a:t>
            </a:r>
            <a:r>
              <a:rPr lang="en-US" dirty="0" err="1" smtClean="0"/>
              <a:t>diharapkan</a:t>
            </a:r>
            <a:r>
              <a:rPr lang="en-US" dirty="0" smtClean="0"/>
              <a:t> </a:t>
            </a:r>
            <a:r>
              <a:rPr lang="en-US" dirty="0" err="1" smtClean="0"/>
              <a:t>mampu</a:t>
            </a:r>
            <a:r>
              <a:rPr lang="en-US" dirty="0" smtClean="0"/>
              <a:t> </a:t>
            </a:r>
            <a:r>
              <a:rPr lang="en-US" dirty="0" err="1" smtClean="0"/>
              <a:t>membangkitkan</a:t>
            </a:r>
            <a:r>
              <a:rPr lang="en-US" dirty="0" smtClean="0"/>
              <a:t> </a:t>
            </a:r>
            <a:r>
              <a:rPr lang="en-US" dirty="0" err="1" smtClean="0"/>
              <a:t>semangat</a:t>
            </a:r>
            <a:r>
              <a:rPr lang="en-US" dirty="0" smtClean="0"/>
              <a:t> </a:t>
            </a:r>
            <a:r>
              <a:rPr lang="en-US" dirty="0" err="1" smtClean="0"/>
              <a:t>dan</a:t>
            </a:r>
            <a:r>
              <a:rPr lang="en-US" dirty="0" smtClean="0"/>
              <a:t> </a:t>
            </a:r>
            <a:r>
              <a:rPr lang="en-US" dirty="0" err="1" smtClean="0"/>
              <a:t>minat</a:t>
            </a:r>
            <a:r>
              <a:rPr lang="en-US" dirty="0" smtClean="0"/>
              <a:t> </a:t>
            </a:r>
            <a:r>
              <a:rPr lang="en-US" dirty="0" err="1" smtClean="0"/>
              <a:t>untuk</a:t>
            </a:r>
            <a:r>
              <a:rPr lang="en-US" dirty="0" smtClean="0"/>
              <a:t> </a:t>
            </a:r>
            <a:r>
              <a:rPr lang="en-US" dirty="0" err="1" smtClean="0"/>
              <a:t>mendorong</a:t>
            </a:r>
            <a:r>
              <a:rPr lang="en-US" dirty="0" smtClean="0"/>
              <a:t> </a:t>
            </a:r>
            <a:r>
              <a:rPr lang="en-US" dirty="0" err="1" smtClean="0"/>
              <a:t>melahirkan</a:t>
            </a:r>
            <a:r>
              <a:rPr lang="en-US" dirty="0" smtClean="0"/>
              <a:t> </a:t>
            </a:r>
            <a:r>
              <a:rPr lang="en-US" dirty="0" err="1" smtClean="0"/>
              <a:t>ciptaan</a:t>
            </a:r>
            <a:r>
              <a:rPr lang="en-US" dirty="0" smtClean="0"/>
              <a:t> </a:t>
            </a:r>
            <a:r>
              <a:rPr lang="en-US" dirty="0" err="1" smtClean="0"/>
              <a:t>baru</a:t>
            </a:r>
            <a:r>
              <a:rPr lang="en-US" dirty="0" smtClean="0"/>
              <a:t>. Hal </a:t>
            </a:r>
            <a:r>
              <a:rPr lang="en-US" dirty="0" err="1" smtClean="0"/>
              <a:t>ini</a:t>
            </a:r>
            <a:r>
              <a:rPr lang="en-US" dirty="0" smtClean="0"/>
              <a:t> </a:t>
            </a:r>
            <a:r>
              <a:rPr lang="en-US" dirty="0" err="1" smtClean="0"/>
              <a:t>disebabkan</a:t>
            </a:r>
            <a:r>
              <a:rPr lang="en-US" dirty="0" smtClean="0"/>
              <a:t> </a:t>
            </a:r>
            <a:r>
              <a:rPr lang="en-US" dirty="0" err="1" smtClean="0"/>
              <a:t>karena</a:t>
            </a:r>
            <a:r>
              <a:rPr lang="en-US" dirty="0" smtClean="0"/>
              <a:t> </a:t>
            </a:r>
            <a:r>
              <a:rPr lang="en-US" dirty="0" err="1" smtClean="0"/>
              <a:t>pertumbuhan</a:t>
            </a:r>
            <a:r>
              <a:rPr lang="en-US" dirty="0" smtClean="0"/>
              <a:t> </a:t>
            </a:r>
            <a:r>
              <a:rPr lang="en-US" dirty="0" err="1" smtClean="0"/>
              <a:t>dan</a:t>
            </a:r>
            <a:r>
              <a:rPr lang="en-US" dirty="0" smtClean="0"/>
              <a:t> </a:t>
            </a:r>
            <a:r>
              <a:rPr lang="en-US" dirty="0" err="1" smtClean="0"/>
              <a:t>perkembangan</a:t>
            </a:r>
            <a:r>
              <a:rPr lang="en-US" dirty="0" smtClean="0"/>
              <a:t> </a:t>
            </a:r>
            <a:r>
              <a:rPr lang="en-US" dirty="0" err="1" smtClean="0"/>
              <a:t>ilmu</a:t>
            </a:r>
            <a:r>
              <a:rPr lang="en-US" dirty="0" smtClean="0"/>
              <a:t> </a:t>
            </a:r>
            <a:r>
              <a:rPr lang="en-US" dirty="0" err="1" smtClean="0"/>
              <a:t>pengetahuan</a:t>
            </a:r>
            <a:r>
              <a:rPr lang="en-US" dirty="0" smtClean="0"/>
              <a:t>, </a:t>
            </a:r>
            <a:r>
              <a:rPr lang="en-US" dirty="0" err="1" smtClean="0"/>
              <a:t>seni</a:t>
            </a:r>
            <a:r>
              <a:rPr lang="en-US" dirty="0" smtClean="0"/>
              <a:t> </a:t>
            </a:r>
            <a:r>
              <a:rPr lang="en-US" dirty="0" err="1" smtClean="0"/>
              <a:t>dan</a:t>
            </a:r>
            <a:r>
              <a:rPr lang="en-US" dirty="0" smtClean="0"/>
              <a:t> </a:t>
            </a:r>
            <a:r>
              <a:rPr lang="en-US" dirty="0" err="1" smtClean="0"/>
              <a:t>sastra</a:t>
            </a:r>
            <a:r>
              <a:rPr lang="en-US" dirty="0" smtClean="0"/>
              <a:t> </a:t>
            </a:r>
            <a:r>
              <a:rPr lang="en-US" dirty="0" err="1" smtClean="0"/>
              <a:t>sangat</a:t>
            </a:r>
            <a:r>
              <a:rPr lang="en-US" dirty="0" smtClean="0"/>
              <a:t> </a:t>
            </a:r>
            <a:r>
              <a:rPr lang="en-US" dirty="0" err="1" smtClean="0"/>
              <a:t>berguna</a:t>
            </a:r>
            <a:r>
              <a:rPr lang="en-US" dirty="0" smtClean="0"/>
              <a:t> </a:t>
            </a:r>
            <a:r>
              <a:rPr lang="en-US" dirty="0" err="1" smtClean="0"/>
              <a:t>bagi</a:t>
            </a:r>
            <a:r>
              <a:rPr lang="en-US" dirty="0" smtClean="0"/>
              <a:t> </a:t>
            </a:r>
            <a:r>
              <a:rPr lang="en-US" dirty="0" err="1" smtClean="0"/>
              <a:t>peningkatan</a:t>
            </a:r>
            <a:r>
              <a:rPr lang="en-US" dirty="0" smtClean="0"/>
              <a:t> </a:t>
            </a:r>
            <a:r>
              <a:rPr lang="en-US" dirty="0" err="1" smtClean="0"/>
              <a:t>taraf</a:t>
            </a:r>
            <a:r>
              <a:rPr lang="en-US" dirty="0" smtClean="0"/>
              <a:t> </a:t>
            </a:r>
            <a:r>
              <a:rPr lang="en-US" dirty="0" err="1" smtClean="0"/>
              <a:t>kehidupan</a:t>
            </a:r>
            <a:r>
              <a:rPr lang="en-US" dirty="0" smtClean="0"/>
              <a:t>, </a:t>
            </a:r>
            <a:r>
              <a:rPr lang="en-US" dirty="0" err="1" smtClean="0"/>
              <a:t>peradaban</a:t>
            </a:r>
            <a:r>
              <a:rPr lang="en-US" dirty="0" smtClean="0"/>
              <a:t> </a:t>
            </a:r>
            <a:r>
              <a:rPr lang="en-US" dirty="0" err="1" smtClean="0"/>
              <a:t>dan</a:t>
            </a:r>
            <a:r>
              <a:rPr lang="en-US" dirty="0" smtClean="0"/>
              <a:t> </a:t>
            </a:r>
            <a:r>
              <a:rPr lang="en-US" dirty="0" err="1" smtClean="0"/>
              <a:t>martabat</a:t>
            </a:r>
            <a:r>
              <a:rPr lang="en-US" dirty="0" smtClean="0"/>
              <a:t> </a:t>
            </a:r>
            <a:r>
              <a:rPr lang="en-US" dirty="0" err="1" smtClean="0"/>
              <a:t>manusia</a:t>
            </a:r>
            <a:r>
              <a:rPr lang="en-US" dirty="0" smtClean="0"/>
              <a:t>. </a:t>
            </a:r>
            <a:r>
              <a:rPr lang="en-US" dirty="0" err="1" smtClean="0"/>
              <a:t>Selain</a:t>
            </a:r>
            <a:r>
              <a:rPr lang="en-US" dirty="0" smtClean="0"/>
              <a:t> </a:t>
            </a:r>
            <a:r>
              <a:rPr lang="en-US" dirty="0" err="1" smtClean="0"/>
              <a:t>itu</a:t>
            </a:r>
            <a:r>
              <a:rPr lang="en-US" dirty="0" smtClean="0"/>
              <a:t>, HAKI </a:t>
            </a:r>
            <a:r>
              <a:rPr lang="en-US" dirty="0" err="1" smtClean="0"/>
              <a:t>juga</a:t>
            </a:r>
            <a:r>
              <a:rPr lang="en-US" dirty="0" smtClean="0"/>
              <a:t> </a:t>
            </a:r>
            <a:r>
              <a:rPr lang="en-US" dirty="0" err="1" smtClean="0"/>
              <a:t>akan</a:t>
            </a:r>
            <a:r>
              <a:rPr lang="en-US" dirty="0" smtClean="0"/>
              <a:t> </a:t>
            </a:r>
            <a:r>
              <a:rPr lang="en-US" dirty="0" err="1" smtClean="0"/>
              <a:t>memberikan</a:t>
            </a:r>
            <a:r>
              <a:rPr lang="en-US" dirty="0" smtClean="0"/>
              <a:t> </a:t>
            </a:r>
            <a:r>
              <a:rPr lang="en-US" dirty="0" err="1" smtClean="0"/>
              <a:t>keuntungan</a:t>
            </a:r>
            <a:r>
              <a:rPr lang="en-US" dirty="0" smtClean="0"/>
              <a:t> </a:t>
            </a:r>
            <a:r>
              <a:rPr lang="en-US" dirty="0" err="1" smtClean="0"/>
              <a:t>baik</a:t>
            </a:r>
            <a:r>
              <a:rPr lang="en-US" dirty="0" smtClean="0"/>
              <a:t> </a:t>
            </a:r>
            <a:r>
              <a:rPr lang="en-US" dirty="0" err="1" smtClean="0"/>
              <a:t>bagi</a:t>
            </a:r>
            <a:r>
              <a:rPr lang="en-US" dirty="0" smtClean="0"/>
              <a:t> </a:t>
            </a:r>
            <a:r>
              <a:rPr lang="en-US" dirty="0" err="1" smtClean="0"/>
              <a:t>masyarakat</a:t>
            </a:r>
            <a:r>
              <a:rPr lang="en-US" dirty="0" smtClean="0"/>
              <a:t>, </a:t>
            </a:r>
            <a:r>
              <a:rPr lang="en-US" dirty="0" err="1" smtClean="0"/>
              <a:t>bangsa</a:t>
            </a:r>
            <a:r>
              <a:rPr lang="en-US" dirty="0" smtClean="0"/>
              <a:t> </a:t>
            </a:r>
            <a:r>
              <a:rPr lang="en-US" dirty="0" err="1" smtClean="0"/>
              <a:t>maupun</a:t>
            </a:r>
            <a:r>
              <a:rPr lang="en-US" dirty="0" smtClean="0"/>
              <a:t> </a:t>
            </a:r>
            <a:r>
              <a:rPr lang="en-US" dirty="0" err="1" smtClean="0"/>
              <a:t>negara</a:t>
            </a:r>
            <a:r>
              <a:rPr lang="en-US" dirty="0"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Prinsip</a:t>
            </a:r>
            <a:r>
              <a:rPr lang="en-US" dirty="0" smtClean="0"/>
              <a:t> </a:t>
            </a:r>
            <a:r>
              <a:rPr lang="en-US" dirty="0" err="1" smtClean="0"/>
              <a:t>Sosial</a:t>
            </a:r>
            <a:r>
              <a:rPr lang="en-US" dirty="0" smtClean="0"/>
              <a:t> </a:t>
            </a:r>
            <a:endParaRPr lang="en-US" dirty="0"/>
          </a:p>
        </p:txBody>
      </p:sp>
      <p:sp>
        <p:nvSpPr>
          <p:cNvPr id="3" name="Content Placeholder 2"/>
          <p:cNvSpPr>
            <a:spLocks noGrp="1"/>
          </p:cNvSpPr>
          <p:nvPr>
            <p:ph idx="1"/>
          </p:nvPr>
        </p:nvSpPr>
        <p:spPr/>
        <p:txBody>
          <a:bodyPr>
            <a:normAutofit/>
          </a:bodyPr>
          <a:lstStyle/>
          <a:p>
            <a:pPr marL="914400" lvl="1" indent="-514350"/>
            <a:r>
              <a:rPr lang="en-US" dirty="0" err="1" smtClean="0"/>
              <a:t>sistem</a:t>
            </a:r>
            <a:r>
              <a:rPr lang="en-US" dirty="0" smtClean="0"/>
              <a:t> HAKI </a:t>
            </a:r>
            <a:r>
              <a:rPr lang="en-US" dirty="0" err="1" smtClean="0"/>
              <a:t>memberikan</a:t>
            </a:r>
            <a:r>
              <a:rPr lang="en-US" dirty="0" smtClean="0"/>
              <a:t> </a:t>
            </a:r>
            <a:r>
              <a:rPr lang="en-US" dirty="0" err="1" smtClean="0"/>
              <a:t>perlindungan</a:t>
            </a:r>
            <a:r>
              <a:rPr lang="en-US" dirty="0" smtClean="0"/>
              <a:t> </a:t>
            </a:r>
            <a:r>
              <a:rPr lang="en-US" dirty="0" err="1" smtClean="0"/>
              <a:t>kepada</a:t>
            </a:r>
            <a:r>
              <a:rPr lang="en-US" dirty="0" smtClean="0"/>
              <a:t> </a:t>
            </a:r>
            <a:r>
              <a:rPr lang="en-US" dirty="0" err="1" smtClean="0"/>
              <a:t>pensipta</a:t>
            </a:r>
            <a:r>
              <a:rPr lang="en-US" dirty="0" smtClean="0"/>
              <a:t> </a:t>
            </a:r>
            <a:r>
              <a:rPr lang="en-US" dirty="0" err="1" smtClean="0"/>
              <a:t>tidak</a:t>
            </a:r>
            <a:r>
              <a:rPr lang="en-US" dirty="0" smtClean="0"/>
              <a:t> </a:t>
            </a:r>
            <a:r>
              <a:rPr lang="en-US" dirty="0" err="1" smtClean="0"/>
              <a:t>hanya</a:t>
            </a:r>
            <a:r>
              <a:rPr lang="en-US" dirty="0" smtClean="0"/>
              <a:t> </a:t>
            </a:r>
            <a:r>
              <a:rPr lang="en-US" dirty="0" err="1" smtClean="0"/>
              <a:t>untuk</a:t>
            </a:r>
            <a:r>
              <a:rPr lang="en-US" dirty="0" smtClean="0"/>
              <a:t> </a:t>
            </a:r>
            <a:r>
              <a:rPr lang="en-US" dirty="0" err="1" smtClean="0"/>
              <a:t>memenuhi</a:t>
            </a:r>
            <a:r>
              <a:rPr lang="en-US" dirty="0" smtClean="0"/>
              <a:t> </a:t>
            </a:r>
            <a:r>
              <a:rPr lang="en-US" dirty="0" err="1" smtClean="0"/>
              <a:t>kepentingan</a:t>
            </a:r>
            <a:r>
              <a:rPr lang="en-US" dirty="0" smtClean="0"/>
              <a:t> </a:t>
            </a:r>
            <a:r>
              <a:rPr lang="en-US" dirty="0" err="1" smtClean="0"/>
              <a:t>individu</a:t>
            </a:r>
            <a:r>
              <a:rPr lang="en-US" dirty="0" smtClean="0"/>
              <a:t>, </a:t>
            </a:r>
            <a:r>
              <a:rPr lang="en-US" dirty="0" err="1" smtClean="0"/>
              <a:t>persekutuan</a:t>
            </a:r>
            <a:r>
              <a:rPr lang="en-US" dirty="0" smtClean="0"/>
              <a:t> </a:t>
            </a:r>
            <a:r>
              <a:rPr lang="en-US" dirty="0" err="1" smtClean="0"/>
              <a:t>atau</a:t>
            </a:r>
            <a:r>
              <a:rPr lang="en-US" dirty="0" smtClean="0"/>
              <a:t> </a:t>
            </a:r>
            <a:r>
              <a:rPr lang="en-US" dirty="0" err="1" smtClean="0"/>
              <a:t>kesatuan</a:t>
            </a:r>
            <a:r>
              <a:rPr lang="en-US" dirty="0" smtClean="0"/>
              <a:t> </a:t>
            </a:r>
            <a:r>
              <a:rPr lang="en-US" dirty="0" err="1" smtClean="0"/>
              <a:t>itu</a:t>
            </a:r>
            <a:r>
              <a:rPr lang="en-US" dirty="0" smtClean="0"/>
              <a:t> </a:t>
            </a:r>
            <a:r>
              <a:rPr lang="en-US" dirty="0" err="1" smtClean="0"/>
              <a:t>saja</a:t>
            </a:r>
            <a:r>
              <a:rPr lang="en-US" dirty="0" smtClean="0"/>
              <a:t> </a:t>
            </a:r>
            <a:r>
              <a:rPr lang="en-US" dirty="0" err="1" smtClean="0"/>
              <a:t>melainkan</a:t>
            </a:r>
            <a:r>
              <a:rPr lang="en-US" dirty="0" smtClean="0"/>
              <a:t> </a:t>
            </a:r>
            <a:r>
              <a:rPr lang="en-US" dirty="0" err="1" smtClean="0"/>
              <a:t>berdasarkan</a:t>
            </a:r>
            <a:r>
              <a:rPr lang="en-US" dirty="0" smtClean="0"/>
              <a:t> </a:t>
            </a:r>
            <a:r>
              <a:rPr lang="en-US" dirty="0" err="1" smtClean="0"/>
              <a:t>keseimbangan</a:t>
            </a:r>
            <a:r>
              <a:rPr lang="en-US" dirty="0" smtClean="0"/>
              <a:t> </a:t>
            </a:r>
            <a:r>
              <a:rPr lang="en-US" dirty="0" err="1" smtClean="0"/>
              <a:t>individu</a:t>
            </a:r>
            <a:r>
              <a:rPr lang="en-US" dirty="0" smtClean="0"/>
              <a:t> </a:t>
            </a:r>
            <a:r>
              <a:rPr lang="en-US" dirty="0" err="1" smtClean="0"/>
              <a:t>dan</a:t>
            </a:r>
            <a:r>
              <a:rPr lang="en-US" dirty="0" smtClean="0"/>
              <a:t> </a:t>
            </a:r>
            <a:r>
              <a:rPr lang="en-US" dirty="0" err="1" smtClean="0"/>
              <a:t>masyarakat</a:t>
            </a:r>
            <a:r>
              <a:rPr lang="en-US" dirty="0" smtClean="0"/>
              <a:t>. </a:t>
            </a:r>
            <a:r>
              <a:rPr lang="en-US" dirty="0" err="1" smtClean="0"/>
              <a:t>Bentuk</a:t>
            </a:r>
            <a:r>
              <a:rPr lang="en-US" dirty="0" smtClean="0"/>
              <a:t> </a:t>
            </a:r>
            <a:r>
              <a:rPr lang="en-US" dirty="0" err="1" smtClean="0"/>
              <a:t>keseimbangan</a:t>
            </a:r>
            <a:r>
              <a:rPr lang="en-US" dirty="0" smtClean="0"/>
              <a:t> </a:t>
            </a:r>
            <a:r>
              <a:rPr lang="en-US" dirty="0" err="1" smtClean="0"/>
              <a:t>ini</a:t>
            </a:r>
            <a:r>
              <a:rPr lang="en-US" dirty="0" smtClean="0"/>
              <a:t> </a:t>
            </a:r>
            <a:r>
              <a:rPr lang="en-US" dirty="0" err="1" smtClean="0"/>
              <a:t>dapat</a:t>
            </a:r>
            <a:r>
              <a:rPr lang="en-US" dirty="0" smtClean="0"/>
              <a:t> </a:t>
            </a:r>
            <a:r>
              <a:rPr lang="en-US" dirty="0" err="1" smtClean="0"/>
              <a:t>dilihat</a:t>
            </a:r>
            <a:r>
              <a:rPr lang="en-US" dirty="0" smtClean="0"/>
              <a:t> </a:t>
            </a:r>
            <a:r>
              <a:rPr lang="en-US" dirty="0" err="1" smtClean="0"/>
              <a:t>pada</a:t>
            </a:r>
            <a:r>
              <a:rPr lang="en-US" dirty="0" smtClean="0"/>
              <a:t> </a:t>
            </a:r>
            <a:r>
              <a:rPr lang="en-US" dirty="0" err="1" smtClean="0"/>
              <a:t>ketentuan</a:t>
            </a:r>
            <a:r>
              <a:rPr lang="en-US" dirty="0" smtClean="0"/>
              <a:t> </a:t>
            </a:r>
            <a:r>
              <a:rPr lang="en-US" dirty="0" err="1" smtClean="0"/>
              <a:t>fungsi</a:t>
            </a:r>
            <a:r>
              <a:rPr lang="en-US" dirty="0" smtClean="0"/>
              <a:t> </a:t>
            </a:r>
            <a:r>
              <a:rPr lang="en-US" dirty="0" err="1" smtClean="0"/>
              <a:t>sosial</a:t>
            </a:r>
            <a:r>
              <a:rPr lang="en-US" dirty="0" smtClean="0"/>
              <a:t> </a:t>
            </a:r>
            <a:r>
              <a:rPr lang="en-US" dirty="0" err="1" smtClean="0"/>
              <a:t>dan</a:t>
            </a:r>
            <a:r>
              <a:rPr lang="en-US" dirty="0" smtClean="0"/>
              <a:t> </a:t>
            </a:r>
            <a:r>
              <a:rPr lang="en-US" dirty="0" err="1" smtClean="0"/>
              <a:t>lisensi</a:t>
            </a:r>
            <a:r>
              <a:rPr lang="en-US" dirty="0" smtClean="0"/>
              <a:t> </a:t>
            </a:r>
            <a:r>
              <a:rPr lang="en-US" dirty="0" err="1" smtClean="0"/>
              <a:t>wajib</a:t>
            </a:r>
            <a:r>
              <a:rPr lang="en-US" dirty="0" smtClean="0"/>
              <a:t> </a:t>
            </a:r>
            <a:r>
              <a:rPr lang="en-US" dirty="0" err="1" smtClean="0"/>
              <a:t>dalam</a:t>
            </a:r>
            <a:r>
              <a:rPr lang="en-US" dirty="0" smtClean="0"/>
              <a:t> </a:t>
            </a:r>
            <a:r>
              <a:rPr lang="en-US" dirty="0" err="1" smtClean="0"/>
              <a:t>undang-undang</a:t>
            </a:r>
            <a:r>
              <a:rPr lang="en-US" dirty="0" smtClean="0"/>
              <a:t> </a:t>
            </a:r>
            <a:r>
              <a:rPr lang="en-US" dirty="0" err="1" smtClean="0"/>
              <a:t>hak</a:t>
            </a:r>
            <a:r>
              <a:rPr lang="en-US" dirty="0" smtClean="0"/>
              <a:t> </a:t>
            </a:r>
            <a:r>
              <a:rPr lang="en-US" dirty="0" err="1" smtClean="0"/>
              <a:t>cipta</a:t>
            </a:r>
            <a:r>
              <a:rPr lang="en-US" dirty="0" smtClean="0"/>
              <a:t> Indonesia.</a:t>
            </a:r>
            <a:br>
              <a:rPr lang="en-US" dirty="0" smtClean="0"/>
            </a:b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Macam-Macam</a:t>
            </a:r>
            <a:r>
              <a:rPr lang="en-US" dirty="0" smtClean="0"/>
              <a:t> HAKI</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err="1" smtClean="0"/>
              <a:t>Hak</a:t>
            </a:r>
            <a:r>
              <a:rPr lang="en-US" dirty="0" smtClean="0"/>
              <a:t> </a:t>
            </a:r>
            <a:r>
              <a:rPr lang="en-US" dirty="0" err="1" smtClean="0"/>
              <a:t>Cipta</a:t>
            </a:r>
            <a:r>
              <a:rPr lang="en-US" dirty="0" smtClean="0"/>
              <a:t> (</a:t>
            </a:r>
            <a:r>
              <a:rPr lang="en-US" i="1" dirty="0" smtClean="0"/>
              <a:t>copy rights</a:t>
            </a:r>
            <a:r>
              <a:rPr lang="en-US" dirty="0" smtClean="0"/>
              <a:t>)</a:t>
            </a:r>
          </a:p>
          <a:p>
            <a:pPr lvl="0"/>
            <a:r>
              <a:rPr lang="en-US" dirty="0" err="1" smtClean="0"/>
              <a:t>Hak</a:t>
            </a:r>
            <a:r>
              <a:rPr lang="en-US" dirty="0" smtClean="0"/>
              <a:t> </a:t>
            </a:r>
            <a:r>
              <a:rPr lang="en-US" dirty="0" err="1" smtClean="0"/>
              <a:t>Kekayaan</a:t>
            </a:r>
            <a:r>
              <a:rPr lang="en-US" dirty="0" smtClean="0"/>
              <a:t> </a:t>
            </a:r>
            <a:r>
              <a:rPr lang="en-US" dirty="0" err="1" smtClean="0"/>
              <a:t>Industri</a:t>
            </a:r>
            <a:r>
              <a:rPr lang="en-US" dirty="0" smtClean="0"/>
              <a:t> (</a:t>
            </a:r>
            <a:r>
              <a:rPr lang="en-US" i="1" dirty="0" smtClean="0"/>
              <a:t>Industrial Property Rights</a:t>
            </a:r>
            <a:r>
              <a:rPr lang="en-US" dirty="0" smtClean="0"/>
              <a:t>), yang </a:t>
            </a:r>
            <a:r>
              <a:rPr lang="en-US" dirty="0" err="1" smtClean="0"/>
              <a:t>mencakup</a:t>
            </a:r>
            <a:r>
              <a:rPr lang="en-US" dirty="0" smtClean="0"/>
              <a:t>:</a:t>
            </a:r>
          </a:p>
          <a:p>
            <a:pPr lvl="1"/>
            <a:r>
              <a:rPr lang="en-US" dirty="0" smtClean="0"/>
              <a:t>Paten;</a:t>
            </a:r>
          </a:p>
          <a:p>
            <a:pPr lvl="1"/>
            <a:r>
              <a:rPr lang="en-US" dirty="0" err="1" smtClean="0"/>
              <a:t>Desain</a:t>
            </a:r>
            <a:r>
              <a:rPr lang="en-US" dirty="0" smtClean="0"/>
              <a:t> </a:t>
            </a:r>
            <a:r>
              <a:rPr lang="en-US" dirty="0" err="1" smtClean="0"/>
              <a:t>Industri</a:t>
            </a:r>
            <a:r>
              <a:rPr lang="en-US" dirty="0" smtClean="0"/>
              <a:t> (Industrial designs);</a:t>
            </a:r>
          </a:p>
          <a:p>
            <a:pPr lvl="1"/>
            <a:r>
              <a:rPr lang="en-US" dirty="0" err="1" smtClean="0"/>
              <a:t>Merek</a:t>
            </a:r>
            <a:r>
              <a:rPr lang="en-US" dirty="0" smtClean="0"/>
              <a:t>;</a:t>
            </a:r>
          </a:p>
          <a:p>
            <a:pPr lvl="1"/>
            <a:r>
              <a:rPr lang="en-US" dirty="0" err="1" smtClean="0"/>
              <a:t>Penanggulangan</a:t>
            </a:r>
            <a:r>
              <a:rPr lang="en-US" dirty="0" smtClean="0"/>
              <a:t> </a:t>
            </a:r>
            <a:r>
              <a:rPr lang="en-US" dirty="0" err="1" smtClean="0"/>
              <a:t>praktik</a:t>
            </a:r>
            <a:r>
              <a:rPr lang="en-US" dirty="0" smtClean="0"/>
              <a:t> </a:t>
            </a:r>
            <a:r>
              <a:rPr lang="en-US" dirty="0" err="1" smtClean="0"/>
              <a:t>persaingan</a:t>
            </a:r>
            <a:r>
              <a:rPr lang="en-US" dirty="0" smtClean="0"/>
              <a:t> </a:t>
            </a:r>
            <a:r>
              <a:rPr lang="en-US" dirty="0" err="1" smtClean="0"/>
              <a:t>curang</a:t>
            </a:r>
            <a:r>
              <a:rPr lang="en-US" dirty="0" smtClean="0"/>
              <a:t> (repression of unfair competition);</a:t>
            </a:r>
          </a:p>
          <a:p>
            <a:pPr lvl="1"/>
            <a:r>
              <a:rPr lang="en-US" dirty="0" err="1" smtClean="0"/>
              <a:t>Desain</a:t>
            </a:r>
            <a:r>
              <a:rPr lang="en-US" dirty="0" smtClean="0"/>
              <a:t> </a:t>
            </a:r>
            <a:r>
              <a:rPr lang="en-US" dirty="0" err="1" smtClean="0"/>
              <a:t>tata</a:t>
            </a:r>
            <a:r>
              <a:rPr lang="en-US" dirty="0" smtClean="0"/>
              <a:t> </a:t>
            </a:r>
            <a:r>
              <a:rPr lang="en-US" dirty="0" err="1" smtClean="0"/>
              <a:t>letak</a:t>
            </a:r>
            <a:r>
              <a:rPr lang="en-US" dirty="0" smtClean="0"/>
              <a:t> </a:t>
            </a:r>
            <a:r>
              <a:rPr lang="en-US" dirty="0" err="1" smtClean="0"/>
              <a:t>sirkuit</a:t>
            </a:r>
            <a:r>
              <a:rPr lang="en-US" dirty="0" smtClean="0"/>
              <a:t> </a:t>
            </a:r>
            <a:r>
              <a:rPr lang="en-US" dirty="0" err="1" smtClean="0"/>
              <a:t>terpadu</a:t>
            </a:r>
            <a:r>
              <a:rPr lang="en-US" dirty="0" smtClean="0"/>
              <a:t> (integrated circuit);</a:t>
            </a:r>
          </a:p>
          <a:p>
            <a:pPr lvl="1"/>
            <a:r>
              <a:rPr lang="en-US" dirty="0" err="1" smtClean="0"/>
              <a:t>Rahasia</a:t>
            </a:r>
            <a:r>
              <a:rPr lang="en-US" dirty="0" smtClean="0"/>
              <a:t> </a:t>
            </a:r>
            <a:r>
              <a:rPr lang="en-US" dirty="0" err="1" smtClean="0"/>
              <a:t>dagang</a:t>
            </a:r>
            <a:r>
              <a:rPr lang="en-US" dirty="0" smtClean="0"/>
              <a:t> (trade secret);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par>
                          <p:cTn id="13" fill="hold">
                            <p:stCondLst>
                              <p:cond delay="0"/>
                            </p:stCondLst>
                            <p:childTnLst>
                              <p:par>
                                <p:cTn id="14" presetID="24" presetClass="entr" presetSubtype="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to="" calcmode="lin" valueType="num">
                                      <p:cBhvr>
                                        <p:cTn id="16" dur="1" fill="hold"/>
                                        <p:tgtEl>
                                          <p:spTgt spid="3">
                                            <p:txEl>
                                              <p:pRg st="2" end="2"/>
                                            </p:txEl>
                                          </p:spTgt>
                                        </p:tgtEl>
                                        <p:attrNameLst>
                                          <p:attrName/>
                                        </p:attrNameLst>
                                      </p:cBhvr>
                                    </p:anim>
                                  </p:childTnLst>
                                </p:cTn>
                              </p:par>
                            </p:childTnLst>
                          </p:cTn>
                        </p:par>
                        <p:par>
                          <p:cTn id="17" fill="hold">
                            <p:stCondLst>
                              <p:cond delay="0"/>
                            </p:stCondLst>
                            <p:childTnLst>
                              <p:par>
                                <p:cTn id="18" presetID="24"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to="" calcmode="lin" valueType="num">
                                      <p:cBhvr>
                                        <p:cTn id="20" dur="1" fill="hold"/>
                                        <p:tgtEl>
                                          <p:spTgt spid="3">
                                            <p:txEl>
                                              <p:pRg st="3" end="3"/>
                                            </p:txEl>
                                          </p:spTgt>
                                        </p:tgtEl>
                                        <p:attrNameLst>
                                          <p:attrName/>
                                        </p:attrNameLst>
                                      </p:cBhvr>
                                    </p:anim>
                                  </p:childTnLst>
                                </p:cTn>
                              </p:par>
                            </p:childTnLst>
                          </p:cTn>
                        </p:par>
                        <p:par>
                          <p:cTn id="21" fill="hold">
                            <p:stCondLst>
                              <p:cond delay="0"/>
                            </p:stCondLst>
                            <p:childTnLst>
                              <p:par>
                                <p:cTn id="22" presetID="24" presetClass="entr" presetSubtype="0" fill="hold"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to="" calcmode="lin" valueType="num">
                                      <p:cBhvr>
                                        <p:cTn id="24" dur="1" fill="hold"/>
                                        <p:tgtEl>
                                          <p:spTgt spid="3">
                                            <p:txEl>
                                              <p:pRg st="4" end="4"/>
                                            </p:txEl>
                                          </p:spTgt>
                                        </p:tgtEl>
                                        <p:attrNameLst>
                                          <p:attrName/>
                                        </p:attrNameLst>
                                      </p:cBhvr>
                                    </p:anim>
                                  </p:childTnLst>
                                </p:cTn>
                              </p:par>
                            </p:childTnLst>
                          </p:cTn>
                        </p:par>
                        <p:par>
                          <p:cTn id="25" fill="hold">
                            <p:stCondLst>
                              <p:cond delay="0"/>
                            </p:stCondLst>
                            <p:childTnLst>
                              <p:par>
                                <p:cTn id="26" presetID="24" presetClass="entr" presetSubtype="0" fill="hold"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to="" calcmode="lin" valueType="num">
                                      <p:cBhvr>
                                        <p:cTn id="28" dur="1" fill="hold"/>
                                        <p:tgtEl>
                                          <p:spTgt spid="3">
                                            <p:txEl>
                                              <p:pRg st="5" end="5"/>
                                            </p:txEl>
                                          </p:spTgt>
                                        </p:tgtEl>
                                        <p:attrNameLst>
                                          <p:attrName/>
                                        </p:attrNameLst>
                                      </p:cBhvr>
                                    </p:anim>
                                  </p:childTnLst>
                                </p:cTn>
                              </p:par>
                            </p:childTnLst>
                          </p:cTn>
                        </p:par>
                        <p:par>
                          <p:cTn id="29" fill="hold">
                            <p:stCondLst>
                              <p:cond delay="0"/>
                            </p:stCondLst>
                            <p:childTnLst>
                              <p:par>
                                <p:cTn id="30" presetID="24" presetClass="entr" presetSubtype="0" fill="hold"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to="" calcmode="lin" valueType="num">
                                      <p:cBhvr>
                                        <p:cTn id="32" dur="1" fill="hold"/>
                                        <p:tgtEl>
                                          <p:spTgt spid="3">
                                            <p:txEl>
                                              <p:pRg st="6" end="6"/>
                                            </p:txEl>
                                          </p:spTgt>
                                        </p:tgtEl>
                                        <p:attrNameLst>
                                          <p:attrName/>
                                        </p:attrNameLst>
                                      </p:cBhvr>
                                    </p:anim>
                                  </p:childTnLst>
                                </p:cTn>
                              </p:par>
                            </p:childTnLst>
                          </p:cTn>
                        </p:par>
                        <p:par>
                          <p:cTn id="33" fill="hold">
                            <p:stCondLst>
                              <p:cond delay="0"/>
                            </p:stCondLst>
                            <p:childTnLst>
                              <p:par>
                                <p:cTn id="34" presetID="24" presetClass="entr" presetSubtype="0" fill="hold" nodeType="after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 to="" calcmode="lin" valueType="num">
                                      <p:cBhvr>
                                        <p:cTn id="36" dur="1" fill="hold"/>
                                        <p:tgtEl>
                                          <p:spTgt spid="3">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4000" b="1"/>
              <a:t>UU HAKI</a:t>
            </a:r>
            <a:endParaRPr lang="id-ID" sz="4000" b="1"/>
          </a:p>
        </p:txBody>
      </p:sp>
      <p:sp>
        <p:nvSpPr>
          <p:cNvPr id="7171" name="Rectangle 3"/>
          <p:cNvSpPr>
            <a:spLocks noGrp="1" noChangeArrowheads="1"/>
          </p:cNvSpPr>
          <p:nvPr>
            <p:ph type="body" idx="1"/>
          </p:nvPr>
        </p:nvSpPr>
        <p:spPr>
          <a:xfrm>
            <a:off x="457200" y="1978025"/>
            <a:ext cx="8229600" cy="5257800"/>
          </a:xfrm>
        </p:spPr>
        <p:txBody>
          <a:bodyPr/>
          <a:lstStyle/>
          <a:p>
            <a:r>
              <a:rPr lang="en-US" sz="2800"/>
              <a:t>Pasal 12 ayat 1 UU no. 19 tahun 2002:</a:t>
            </a:r>
          </a:p>
          <a:p>
            <a:pPr lvl="1"/>
            <a:r>
              <a:rPr lang="en-US" sz="2400"/>
              <a:t>Dalam Undang-undang ini Ciptaan yang dilindungi adalah Ciptaan dalam bidang ilmu pengetahuan, seni, dan sastra, yang mencakup:</a:t>
            </a:r>
          </a:p>
          <a:p>
            <a:pPr lvl="2"/>
            <a:r>
              <a:rPr lang="en-US"/>
              <a:t>Buku, program komputer, pamflet, perwajahan (</a:t>
            </a:r>
            <a:r>
              <a:rPr lang="en-US" i="1"/>
              <a:t>layout</a:t>
            </a:r>
            <a:r>
              <a:rPr lang="en-US"/>
              <a:t>) karya tulis yang diterbitkan, dan semua hasil karya tulis lain.</a:t>
            </a:r>
          </a:p>
          <a:p>
            <a:pPr lvl="2"/>
            <a:r>
              <a:rPr lang="en-US"/>
              <a:t>…..</a:t>
            </a:r>
            <a:endParaRPr lang="id-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afterEffect">
                                  <p:stCondLst>
                                    <p:cond delay="0"/>
                                  </p:stCondLst>
                                  <p:iterate type="lt">
                                    <p:tmPct val="10000"/>
                                  </p:iterate>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p:cTn id="7" dur="500" fill="hold"/>
                                        <p:tgtEl>
                                          <p:spTgt spid="7171">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171">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7171">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171">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17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6" dur="500"/>
                                        <p:tgtEl>
                                          <p:spTgt spid="7171">
                                            <p:txEl>
                                              <p:pRg st="1" end="1"/>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9" dur="500"/>
                                        <p:tgtEl>
                                          <p:spTgt spid="7171">
                                            <p:txEl>
                                              <p:pRg st="2" end="2"/>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2" dur="5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4000" b="1"/>
              <a:t>UU HAKI</a:t>
            </a:r>
            <a:endParaRPr lang="id-ID" sz="4000" b="1"/>
          </a:p>
        </p:txBody>
      </p:sp>
      <p:sp>
        <p:nvSpPr>
          <p:cNvPr id="8195" name="Rectangle 3"/>
          <p:cNvSpPr>
            <a:spLocks noGrp="1" noChangeArrowheads="1"/>
          </p:cNvSpPr>
          <p:nvPr>
            <p:ph type="body" idx="1"/>
          </p:nvPr>
        </p:nvSpPr>
        <p:spPr>
          <a:xfrm>
            <a:off x="457200" y="2132013"/>
            <a:ext cx="8229600" cy="5257800"/>
          </a:xfrm>
        </p:spPr>
        <p:txBody>
          <a:bodyPr/>
          <a:lstStyle/>
          <a:p>
            <a:r>
              <a:rPr lang="en-US" sz="2800"/>
              <a:t>Pasal 1 ayat 8 UU no. 19 tahun 2002:</a:t>
            </a:r>
          </a:p>
          <a:p>
            <a:pPr lvl="1"/>
            <a:r>
              <a:rPr lang="en-US" sz="2400"/>
              <a:t>Program Komputer adalah sekumpulan instruksi yang diwujudkan dalam bentuk bahasa, kode, skema, ataupun bentuk lain, yang apabila digabungkan dengan media yang dapat dibaca dengan komputer akan mampu membuat komputer bekerja untuk melakukan fungsi-fungsi khusus atau untuk mencapai hasil yang khusus, termasuk persiapan dalam merancang instruksi-instruksi tersebut.</a:t>
            </a:r>
            <a:endParaRPr lang="id-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afterEffect">
                                  <p:stCondLst>
                                    <p:cond delay="0"/>
                                  </p:stCondLst>
                                  <p:iterate type="lt">
                                    <p:tmPct val="10000"/>
                                  </p:iterate>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p:cTn id="7" dur="500" fill="hold"/>
                                        <p:tgtEl>
                                          <p:spTgt spid="819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19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819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19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19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6" dur="500"/>
                                        <p:tgtEl>
                                          <p:spTgt spid="81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4000" b="1"/>
              <a:t>UU HAKI</a:t>
            </a:r>
            <a:endParaRPr lang="id-ID" sz="4000" b="1"/>
          </a:p>
        </p:txBody>
      </p:sp>
      <p:sp>
        <p:nvSpPr>
          <p:cNvPr id="9219" name="Rectangle 3"/>
          <p:cNvSpPr>
            <a:spLocks noGrp="1" noChangeArrowheads="1"/>
          </p:cNvSpPr>
          <p:nvPr>
            <p:ph type="body" idx="1"/>
          </p:nvPr>
        </p:nvSpPr>
        <p:spPr>
          <a:xfrm>
            <a:off x="679450" y="1978025"/>
            <a:ext cx="8229600" cy="5257800"/>
          </a:xfrm>
        </p:spPr>
        <p:txBody>
          <a:bodyPr/>
          <a:lstStyle/>
          <a:p>
            <a:r>
              <a:rPr lang="en-US" sz="2800"/>
              <a:t>Bentuk-bentuk pelanggaran hak cipta dalam bidang TI&amp;K:</a:t>
            </a:r>
          </a:p>
          <a:p>
            <a:pPr lvl="1"/>
            <a:r>
              <a:rPr lang="en-US" sz="2400"/>
              <a:t>Menyalin (mengcopy) perangkat lunak ke dalam harddisk secara ilegal.</a:t>
            </a:r>
          </a:p>
          <a:p>
            <a:pPr lvl="1"/>
            <a:r>
              <a:rPr lang="en-US" sz="2400"/>
              <a:t>Memakai perangkat lunak melebihi ketentuan </a:t>
            </a:r>
            <a:r>
              <a:rPr lang="en-US" sz="2400" b="1">
                <a:hlinkClick r:id="rId2" action="ppaction://hlinksldjump"/>
              </a:rPr>
              <a:t>lisensi</a:t>
            </a:r>
            <a:r>
              <a:rPr lang="en-US" sz="2400"/>
              <a:t>.</a:t>
            </a:r>
          </a:p>
          <a:p>
            <a:pPr lvl="1"/>
            <a:r>
              <a:rPr lang="en-US" sz="2400"/>
              <a:t>Membajak CD/DVD perangkat lunak dan menyewakan/memperjualbelikannya.</a:t>
            </a:r>
          </a:p>
          <a:p>
            <a:pPr lvl="1"/>
            <a:r>
              <a:rPr lang="en-US" sz="2400"/>
              <a:t>Mengunduh secara ilegal.</a:t>
            </a:r>
            <a:endParaRPr lang="id-ID"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afterEffect">
                                  <p:stCondLst>
                                    <p:cond delay="0"/>
                                  </p:stCondLst>
                                  <p:iterate type="lt">
                                    <p:tmPct val="10000"/>
                                  </p:iterate>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p:cTn id="7" dur="500" fill="hold"/>
                                        <p:tgtEl>
                                          <p:spTgt spid="921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219">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921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21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21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6" dur="500"/>
                                        <p:tgtEl>
                                          <p:spTgt spid="921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219">
                                            <p:txEl>
                                              <p:pRg st="2" end="2"/>
                                            </p:txEl>
                                          </p:spTgt>
                                        </p:tgtEl>
                                        <p:attrNameLst>
                                          <p:attrName>style.visibility</p:attrName>
                                        </p:attrNameLst>
                                      </p:cBhvr>
                                      <p:to>
                                        <p:strVal val="visible"/>
                                      </p:to>
                                    </p:set>
                                    <p:animEffect transition="in" filter="blinds(horizontal)">
                                      <p:cBhvr>
                                        <p:cTn id="21" dur="500"/>
                                        <p:tgtEl>
                                          <p:spTgt spid="921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219">
                                            <p:txEl>
                                              <p:pRg st="3" end="3"/>
                                            </p:txEl>
                                          </p:spTgt>
                                        </p:tgtEl>
                                        <p:attrNameLst>
                                          <p:attrName>style.visibility</p:attrName>
                                        </p:attrNameLst>
                                      </p:cBhvr>
                                      <p:to>
                                        <p:strVal val="visible"/>
                                      </p:to>
                                    </p:set>
                                    <p:animEffect transition="in" filter="blinds(horizontal)">
                                      <p:cBhvr>
                                        <p:cTn id="26" dur="500"/>
                                        <p:tgtEl>
                                          <p:spTgt spid="9219">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9219">
                                            <p:txEl>
                                              <p:pRg st="4" end="4"/>
                                            </p:txEl>
                                          </p:spTgt>
                                        </p:tgtEl>
                                        <p:attrNameLst>
                                          <p:attrName>style.visibility</p:attrName>
                                        </p:attrNameLst>
                                      </p:cBhvr>
                                      <p:to>
                                        <p:strVal val="visible"/>
                                      </p:to>
                                    </p:set>
                                    <p:animEffect transition="in" filter="blinds(horizontal)">
                                      <p:cBhvr>
                                        <p:cTn id="31"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4000" b="1"/>
              <a:t>UU HAKI</a:t>
            </a:r>
            <a:endParaRPr lang="id-ID" sz="4000" b="1"/>
          </a:p>
        </p:txBody>
      </p:sp>
      <p:sp>
        <p:nvSpPr>
          <p:cNvPr id="10243" name="Rectangle 3"/>
          <p:cNvSpPr>
            <a:spLocks noGrp="1" noChangeArrowheads="1"/>
          </p:cNvSpPr>
          <p:nvPr>
            <p:ph type="body" idx="1"/>
          </p:nvPr>
        </p:nvSpPr>
        <p:spPr>
          <a:xfrm>
            <a:off x="457200" y="1987550"/>
            <a:ext cx="8229600" cy="5257800"/>
          </a:xfrm>
        </p:spPr>
        <p:txBody>
          <a:bodyPr/>
          <a:lstStyle/>
          <a:p>
            <a:r>
              <a:rPr lang="en-US" sz="2800"/>
              <a:t>Sanksi pelanggaran Hak Cipta memperbanyak program komputer untuk dijual, Pasal 72 ayat 3 UU no. 19 tahun 2002:</a:t>
            </a:r>
          </a:p>
          <a:p>
            <a:pPr lvl="1"/>
            <a:r>
              <a:rPr lang="en-US" sz="2400"/>
              <a:t>Barangsiapa dengan sengaja dan tanpa hak memperbanyak penggunaan untuk kepentingan komersial suatu Program Komputer dipidana dengan pidana penjara paling lama 5 (lima) tahun dan/atau denda paling banyak Rp. 500.000.000,00 (lima ratus juta rupiah).</a:t>
            </a:r>
            <a:endParaRPr lang="id-ID"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afterEffect">
                                  <p:stCondLst>
                                    <p:cond delay="0"/>
                                  </p:stCondLst>
                                  <p:iterate type="lt">
                                    <p:tmPct val="10000"/>
                                  </p:iterate>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p:cTn id="7" dur="500" fill="hold"/>
                                        <p:tgtEl>
                                          <p:spTgt spid="1024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24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024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24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24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6" dur="500"/>
                                        <p:tgtEl>
                                          <p:spTgt spid="10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4000" b="1"/>
              <a:t>Situasi dan Kondisi</a:t>
            </a:r>
            <a:endParaRPr lang="id-ID" sz="4000" b="1"/>
          </a:p>
        </p:txBody>
      </p:sp>
      <p:sp>
        <p:nvSpPr>
          <p:cNvPr id="11267" name="Rectangle 3"/>
          <p:cNvSpPr>
            <a:spLocks noGrp="1" noChangeArrowheads="1"/>
          </p:cNvSpPr>
          <p:nvPr>
            <p:ph type="body" idx="1"/>
          </p:nvPr>
        </p:nvSpPr>
        <p:spPr>
          <a:xfrm>
            <a:off x="539750" y="2060575"/>
            <a:ext cx="8229600" cy="4392613"/>
          </a:xfrm>
        </p:spPr>
        <p:txBody>
          <a:bodyPr/>
          <a:lstStyle/>
          <a:p>
            <a:r>
              <a:rPr lang="en-US" sz="2800"/>
              <a:t>Faktor penyebab maraknya pelanggaran hak cipta di bidang perangkat lunak komputer:</a:t>
            </a:r>
          </a:p>
          <a:p>
            <a:pPr lvl="1"/>
            <a:r>
              <a:rPr lang="en-US" sz="2400"/>
              <a:t>Mahalnya </a:t>
            </a:r>
            <a:r>
              <a:rPr lang="en-US" sz="2400" b="1">
                <a:solidFill>
                  <a:srgbClr val="FF5050"/>
                </a:solidFill>
                <a:hlinkClick r:id="rId2" action="ppaction://hlinksldjump"/>
              </a:rPr>
              <a:t>harga perangkat lunak asli</a:t>
            </a:r>
            <a:r>
              <a:rPr lang="en-US" sz="2400">
                <a:solidFill>
                  <a:srgbClr val="FF5050"/>
                </a:solidFill>
              </a:rPr>
              <a:t>.</a:t>
            </a:r>
          </a:p>
          <a:p>
            <a:pPr lvl="1"/>
            <a:r>
              <a:rPr lang="en-US" sz="2400"/>
              <a:t>Rendahnya daya beli masyarakat.</a:t>
            </a:r>
          </a:p>
          <a:p>
            <a:pPr lvl="1"/>
            <a:r>
              <a:rPr lang="en-US" sz="2400"/>
              <a:t>Kurangnya pengetahuan dan kesadaran masyarakat akan perlindungan hak cipta.</a:t>
            </a:r>
          </a:p>
          <a:p>
            <a:pPr lvl="1"/>
            <a:r>
              <a:rPr lang="en-US" sz="2400"/>
              <a:t>Longgarnya kontrol dari pemerintah dan aparat negara.</a:t>
            </a:r>
          </a:p>
          <a:p>
            <a:pPr lvl="1"/>
            <a:r>
              <a:rPr lang="en-US" sz="2400"/>
              <a:t>Birokrasi yang berbelit-belit dan mahal dalam mendaftarkan hak paten suatu karya cipta.</a:t>
            </a:r>
            <a:endParaRPr lang="id-ID" sz="2400"/>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afterEffect">
                                  <p:stCondLst>
                                    <p:cond delay="0"/>
                                  </p:stCondLst>
                                  <p:iterate type="lt">
                                    <p:tmPct val="10000"/>
                                  </p:iterate>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p:cTn id="7" dur="500" fill="hold"/>
                                        <p:tgtEl>
                                          <p:spTgt spid="1126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26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126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26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26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16" dur="500"/>
                                        <p:tgtEl>
                                          <p:spTgt spid="1126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21" dur="500"/>
                                        <p:tgtEl>
                                          <p:spTgt spid="1126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26" dur="500"/>
                                        <p:tgtEl>
                                          <p:spTgt spid="1126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1267">
                                            <p:txEl>
                                              <p:pRg st="4" end="4"/>
                                            </p:txEl>
                                          </p:spTgt>
                                        </p:tgtEl>
                                        <p:attrNameLst>
                                          <p:attrName>style.visibility</p:attrName>
                                        </p:attrNameLst>
                                      </p:cBhvr>
                                      <p:to>
                                        <p:strVal val="visible"/>
                                      </p:to>
                                    </p:set>
                                    <p:animEffect transition="in" filter="blinds(horizontal)">
                                      <p:cBhvr>
                                        <p:cTn id="31" dur="500"/>
                                        <p:tgtEl>
                                          <p:spTgt spid="1126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1267">
                                            <p:txEl>
                                              <p:pRg st="5" end="5"/>
                                            </p:txEl>
                                          </p:spTgt>
                                        </p:tgtEl>
                                        <p:attrNameLst>
                                          <p:attrName>style.visibility</p:attrName>
                                        </p:attrNameLst>
                                      </p:cBhvr>
                                      <p:to>
                                        <p:strVal val="visible"/>
                                      </p:to>
                                    </p:set>
                                    <p:animEffect transition="in" filter="blinds(horizontal)">
                                      <p:cBhvr>
                                        <p:cTn id="36" dur="500"/>
                                        <p:tgtEl>
                                          <p:spTgt spid="112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4000" b="1"/>
              <a:t>Situasi dan Kondisi</a:t>
            </a:r>
            <a:endParaRPr lang="id-ID" sz="4000" b="1"/>
          </a:p>
        </p:txBody>
      </p:sp>
      <p:sp>
        <p:nvSpPr>
          <p:cNvPr id="12291" name="Rectangle 3"/>
          <p:cNvSpPr>
            <a:spLocks noGrp="1" noChangeArrowheads="1"/>
          </p:cNvSpPr>
          <p:nvPr>
            <p:ph type="body" idx="1"/>
          </p:nvPr>
        </p:nvSpPr>
        <p:spPr>
          <a:xfrm>
            <a:off x="457200" y="1889125"/>
            <a:ext cx="8229600" cy="4708525"/>
          </a:xfrm>
        </p:spPr>
        <p:txBody>
          <a:bodyPr/>
          <a:lstStyle/>
          <a:p>
            <a:r>
              <a:rPr lang="en-US" sz="2800"/>
              <a:t>Dampak pelanggaran hak cipta:</a:t>
            </a:r>
          </a:p>
          <a:p>
            <a:pPr lvl="1"/>
            <a:r>
              <a:rPr lang="en-US" sz="2400"/>
              <a:t>Mematikan motivasi dalam berkreasi.</a:t>
            </a:r>
          </a:p>
          <a:p>
            <a:pPr lvl="1"/>
            <a:r>
              <a:rPr lang="en-US" sz="2400"/>
              <a:t>Menghambat kemajuan industri perangkat lunak lokal.</a:t>
            </a:r>
          </a:p>
          <a:p>
            <a:pPr lvl="1"/>
            <a:r>
              <a:rPr lang="en-US" sz="2400"/>
              <a:t>Menurunkan persepsi tentang Indonesia di bidang perlindungan terhadap hak cipta.</a:t>
            </a:r>
          </a:p>
          <a:p>
            <a:pPr lvl="1"/>
            <a:r>
              <a:rPr lang="en-US" sz="2400"/>
              <a:t>Meningkatkan resiko kegagalan unjuk kerja dan/atau penurunan manfaat akibat hilangnya jaminan dari pembuat karya cipta resmi.</a:t>
            </a:r>
          </a:p>
          <a:p>
            <a:pPr lvl="1"/>
            <a:r>
              <a:rPr lang="en-US" sz="2400"/>
              <a:t>Menambah resiko terkena sanksi perdagangan dari dunia internasional.</a:t>
            </a:r>
            <a:endParaRPr lang="id-ID"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afterEffect">
                                  <p:stCondLst>
                                    <p:cond delay="0"/>
                                  </p:stCondLst>
                                  <p:iterate type="lt">
                                    <p:tmPct val="10000"/>
                                  </p:iterate>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p:cTn id="7" dur="500" fill="hold"/>
                                        <p:tgtEl>
                                          <p:spTgt spid="12291">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2291">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2291">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2291">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229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6" dur="500"/>
                                        <p:tgtEl>
                                          <p:spTgt spid="1229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21" dur="500"/>
                                        <p:tgtEl>
                                          <p:spTgt spid="1229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26" dur="500"/>
                                        <p:tgtEl>
                                          <p:spTgt spid="12291">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2291">
                                            <p:txEl>
                                              <p:pRg st="4" end="4"/>
                                            </p:txEl>
                                          </p:spTgt>
                                        </p:tgtEl>
                                        <p:attrNameLst>
                                          <p:attrName>style.visibility</p:attrName>
                                        </p:attrNameLst>
                                      </p:cBhvr>
                                      <p:to>
                                        <p:strVal val="visible"/>
                                      </p:to>
                                    </p:set>
                                    <p:animEffect transition="in" filter="blinds(horizontal)">
                                      <p:cBhvr>
                                        <p:cTn id="31" dur="500"/>
                                        <p:tgtEl>
                                          <p:spTgt spid="12291">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36" dur="500"/>
                                        <p:tgtEl>
                                          <p:spTgt spid="122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z="4000" b="1"/>
              <a:t>Situasi dan Kondisi</a:t>
            </a:r>
            <a:endParaRPr lang="id-ID" sz="4000" b="1"/>
          </a:p>
        </p:txBody>
      </p:sp>
      <p:sp>
        <p:nvSpPr>
          <p:cNvPr id="13315" name="Rectangle 3"/>
          <p:cNvSpPr>
            <a:spLocks noGrp="1" noChangeArrowheads="1"/>
          </p:cNvSpPr>
          <p:nvPr>
            <p:ph type="body" idx="1"/>
          </p:nvPr>
        </p:nvSpPr>
        <p:spPr>
          <a:xfrm>
            <a:off x="457200" y="1960563"/>
            <a:ext cx="8229600" cy="3989387"/>
          </a:xfrm>
        </p:spPr>
        <p:txBody>
          <a:bodyPr/>
          <a:lstStyle/>
          <a:p>
            <a:r>
              <a:rPr lang="en-US" sz="2800"/>
              <a:t>Penegakan aturan hak cipta dilakukan dengan:</a:t>
            </a:r>
          </a:p>
          <a:p>
            <a:pPr lvl="1"/>
            <a:r>
              <a:rPr lang="en-US" sz="2400"/>
              <a:t>Menghindari menggunakan perangkat lunak ilegal.</a:t>
            </a:r>
          </a:p>
          <a:p>
            <a:pPr lvl="1"/>
            <a:r>
              <a:rPr lang="en-US" sz="2400"/>
              <a:t>Membeli perangkat lunak pada distributor resmi.</a:t>
            </a:r>
          </a:p>
          <a:p>
            <a:pPr lvl="1"/>
            <a:r>
              <a:rPr lang="en-US" sz="2400"/>
              <a:t>Mendaftarkan hak paten untuk setiap karya ciptaan.</a:t>
            </a:r>
          </a:p>
          <a:p>
            <a:pPr lvl="1"/>
            <a:r>
              <a:rPr lang="en-US" sz="2400"/>
              <a:t>Menggunakan alat bantu proteksi sehingga karya cipta tidak mudah ditiru dan/atau dibongkar pihak tak berkepentingan.</a:t>
            </a:r>
          </a:p>
          <a:p>
            <a:pPr lvl="1"/>
            <a:r>
              <a:rPr lang="en-US" sz="2400"/>
              <a:t>Memantau jaringan pemasaran dan distribusi karya cipta.</a:t>
            </a:r>
            <a:endParaRPr lang="id-ID"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afterEffect">
                                  <p:stCondLst>
                                    <p:cond delay="0"/>
                                  </p:stCondLst>
                                  <p:iterate type="lt">
                                    <p:tmPct val="10000"/>
                                  </p:iterate>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p:cTn id="7" dur="500" fill="hold"/>
                                        <p:tgtEl>
                                          <p:spTgt spid="1331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31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331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31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31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16" dur="500"/>
                                        <p:tgtEl>
                                          <p:spTgt spid="1331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21" dur="500"/>
                                        <p:tgtEl>
                                          <p:spTgt spid="1331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26" dur="500"/>
                                        <p:tgtEl>
                                          <p:spTgt spid="1331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3315">
                                            <p:txEl>
                                              <p:pRg st="4" end="4"/>
                                            </p:txEl>
                                          </p:spTgt>
                                        </p:tgtEl>
                                        <p:attrNameLst>
                                          <p:attrName>style.visibility</p:attrName>
                                        </p:attrNameLst>
                                      </p:cBhvr>
                                      <p:to>
                                        <p:strVal val="visible"/>
                                      </p:to>
                                    </p:set>
                                    <p:animEffect transition="in" filter="blinds(horizontal)">
                                      <p:cBhvr>
                                        <p:cTn id="31" dur="500"/>
                                        <p:tgtEl>
                                          <p:spTgt spid="13315">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3315">
                                            <p:txEl>
                                              <p:pRg st="5" end="5"/>
                                            </p:txEl>
                                          </p:spTgt>
                                        </p:tgtEl>
                                        <p:attrNameLst>
                                          <p:attrName>style.visibility</p:attrName>
                                        </p:attrNameLst>
                                      </p:cBhvr>
                                      <p:to>
                                        <p:strVal val="visible"/>
                                      </p:to>
                                    </p:set>
                                    <p:animEffect transition="in" filter="blinds(horizontal)">
                                      <p:cBhvr>
                                        <p:cTn id="36" dur="500"/>
                                        <p:tgtEl>
                                          <p:spTgt spid="133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Konsep</a:t>
            </a:r>
            <a:r>
              <a:rPr lang="en-US" dirty="0" smtClean="0"/>
              <a:t> HAKI</a:t>
            </a:r>
            <a:endParaRPr lang="en-US" dirty="0"/>
          </a:p>
        </p:txBody>
      </p:sp>
      <p:sp>
        <p:nvSpPr>
          <p:cNvPr id="3" name="Content Placeholder 2"/>
          <p:cNvSpPr>
            <a:spLocks noGrp="1"/>
          </p:cNvSpPr>
          <p:nvPr>
            <p:ph idx="1"/>
          </p:nvPr>
        </p:nvSpPr>
        <p:spPr/>
        <p:txBody>
          <a:bodyPr>
            <a:normAutofit fontScale="85000" lnSpcReduction="20000"/>
          </a:bodyPr>
          <a:lstStyle/>
          <a:p>
            <a:r>
              <a:rPr lang="fi-FI" dirty="0" smtClean="0"/>
              <a:t>Hak </a:t>
            </a:r>
          </a:p>
          <a:p>
            <a:pPr lvl="1">
              <a:buNone/>
            </a:pPr>
            <a:r>
              <a:rPr lang="fi-FI" dirty="0" smtClean="0">
                <a:sym typeface="Wingdings" pitchFamily="2" charset="2"/>
              </a:rPr>
              <a:t></a:t>
            </a:r>
            <a:r>
              <a:rPr lang="fi-FI" dirty="0" smtClean="0"/>
              <a:t> </a:t>
            </a:r>
            <a:r>
              <a:rPr lang="fi-FI" dirty="0"/>
              <a:t>kewenangan, kekuasaan </a:t>
            </a:r>
            <a:r>
              <a:rPr lang="fi-FI" dirty="0" smtClean="0"/>
              <a:t>untuk </a:t>
            </a:r>
            <a:r>
              <a:rPr lang="en-US" dirty="0" err="1" smtClean="0"/>
              <a:t>berbuat</a:t>
            </a:r>
            <a:r>
              <a:rPr lang="en-US" dirty="0" smtClean="0"/>
              <a:t> </a:t>
            </a:r>
            <a:r>
              <a:rPr lang="en-US" dirty="0" err="1"/>
              <a:t>sesuatu</a:t>
            </a:r>
            <a:r>
              <a:rPr lang="en-US" dirty="0"/>
              <a:t> (UU &amp; </a:t>
            </a:r>
            <a:r>
              <a:rPr lang="en-US" dirty="0" err="1" smtClean="0"/>
              <a:t>wewenang</a:t>
            </a:r>
            <a:r>
              <a:rPr lang="en-US" dirty="0" smtClean="0"/>
              <a:t> </a:t>
            </a:r>
            <a:r>
              <a:rPr lang="en-US" dirty="0" err="1" smtClean="0"/>
              <a:t>menurut</a:t>
            </a:r>
            <a:r>
              <a:rPr lang="en-US" dirty="0" smtClean="0"/>
              <a:t> </a:t>
            </a:r>
            <a:r>
              <a:rPr lang="en-US" dirty="0" err="1" smtClean="0"/>
              <a:t>hukum</a:t>
            </a:r>
            <a:r>
              <a:rPr lang="en-US" dirty="0"/>
              <a:t>)</a:t>
            </a:r>
          </a:p>
          <a:p>
            <a:r>
              <a:rPr lang="en-US" dirty="0" err="1" smtClean="0"/>
              <a:t>Kekayaan</a:t>
            </a:r>
            <a:r>
              <a:rPr lang="fi-FI" dirty="0" smtClean="0">
                <a:sym typeface="Wingdings" pitchFamily="2" charset="2"/>
              </a:rPr>
              <a:t> </a:t>
            </a:r>
          </a:p>
          <a:p>
            <a:pPr lvl="1">
              <a:buNone/>
            </a:pPr>
            <a:r>
              <a:rPr lang="fi-FI" dirty="0" smtClean="0">
                <a:sym typeface="Wingdings" pitchFamily="2" charset="2"/>
              </a:rPr>
              <a:t> </a:t>
            </a:r>
            <a:r>
              <a:rPr lang="en-US" dirty="0" err="1" smtClean="0"/>
              <a:t>hal</a:t>
            </a:r>
            <a:r>
              <a:rPr lang="en-US" dirty="0"/>
              <a:t>” yang </a:t>
            </a:r>
            <a:r>
              <a:rPr lang="en-US" dirty="0" err="1"/>
              <a:t>bersifat</a:t>
            </a:r>
            <a:r>
              <a:rPr lang="en-US" dirty="0"/>
              <a:t> </a:t>
            </a:r>
            <a:r>
              <a:rPr lang="en-US" dirty="0" err="1"/>
              <a:t>ciri</a:t>
            </a:r>
            <a:r>
              <a:rPr lang="en-US" dirty="0"/>
              <a:t> </a:t>
            </a:r>
            <a:r>
              <a:rPr lang="en-US" dirty="0" smtClean="0"/>
              <a:t>yang </a:t>
            </a:r>
            <a:r>
              <a:rPr lang="en-US" dirty="0" err="1" smtClean="0"/>
              <a:t>menjadi</a:t>
            </a:r>
            <a:r>
              <a:rPr lang="en-US" dirty="0" smtClean="0"/>
              <a:t> </a:t>
            </a:r>
            <a:r>
              <a:rPr lang="en-US" dirty="0" err="1"/>
              <a:t>milik</a:t>
            </a:r>
            <a:r>
              <a:rPr lang="en-US" dirty="0"/>
              <a:t> </a:t>
            </a:r>
            <a:r>
              <a:rPr lang="en-US" dirty="0" err="1"/>
              <a:t>orang</a:t>
            </a:r>
            <a:endParaRPr lang="en-US" dirty="0"/>
          </a:p>
          <a:p>
            <a:r>
              <a:rPr lang="sv-SE" dirty="0" smtClean="0"/>
              <a:t>Kekayaan intelektual</a:t>
            </a:r>
            <a:r>
              <a:rPr lang="fi-FI" dirty="0" smtClean="0">
                <a:sym typeface="Wingdings" pitchFamily="2" charset="2"/>
              </a:rPr>
              <a:t> </a:t>
            </a:r>
          </a:p>
          <a:p>
            <a:pPr lvl="1">
              <a:buNone/>
            </a:pPr>
            <a:r>
              <a:rPr lang="fi-FI" dirty="0" smtClean="0">
                <a:sym typeface="Wingdings" pitchFamily="2" charset="2"/>
              </a:rPr>
              <a:t></a:t>
            </a:r>
            <a:r>
              <a:rPr lang="sv-SE" dirty="0" smtClean="0"/>
              <a:t> </a:t>
            </a:r>
            <a:r>
              <a:rPr lang="sv-SE" dirty="0"/>
              <a:t>kekayaan yang </a:t>
            </a:r>
            <a:r>
              <a:rPr lang="sv-SE" dirty="0" smtClean="0"/>
              <a:t>timbul </a:t>
            </a:r>
            <a:r>
              <a:rPr lang="en-US" dirty="0" err="1" smtClean="0"/>
              <a:t>dari</a:t>
            </a:r>
            <a:r>
              <a:rPr lang="en-US" dirty="0" smtClean="0"/>
              <a:t> </a:t>
            </a:r>
            <a:r>
              <a:rPr lang="en-US" dirty="0" err="1"/>
              <a:t>kemampuan</a:t>
            </a:r>
            <a:r>
              <a:rPr lang="en-US" dirty="0"/>
              <a:t> </a:t>
            </a:r>
            <a:r>
              <a:rPr lang="en-US" dirty="0" err="1"/>
              <a:t>intelektual</a:t>
            </a:r>
            <a:r>
              <a:rPr lang="en-US" dirty="0"/>
              <a:t> </a:t>
            </a:r>
            <a:r>
              <a:rPr lang="en-US" dirty="0" err="1"/>
              <a:t>manusia</a:t>
            </a:r>
            <a:r>
              <a:rPr lang="en-US" dirty="0"/>
              <a:t> (</a:t>
            </a:r>
            <a:r>
              <a:rPr lang="en-US" dirty="0" err="1"/>
              <a:t>karya</a:t>
            </a:r>
            <a:r>
              <a:rPr lang="en-US" dirty="0"/>
              <a:t> </a:t>
            </a:r>
            <a:r>
              <a:rPr lang="en-US" dirty="0" err="1" smtClean="0"/>
              <a:t>di</a:t>
            </a:r>
            <a:r>
              <a:rPr lang="en-US" dirty="0" smtClean="0"/>
              <a:t> </a:t>
            </a:r>
            <a:r>
              <a:rPr lang="en-US" dirty="0" err="1" smtClean="0"/>
              <a:t>bidang</a:t>
            </a:r>
            <a:r>
              <a:rPr lang="en-US" dirty="0" smtClean="0"/>
              <a:t> </a:t>
            </a:r>
            <a:r>
              <a:rPr lang="en-US" dirty="0" err="1"/>
              <a:t>teknologi</a:t>
            </a:r>
            <a:r>
              <a:rPr lang="en-US" dirty="0"/>
              <a:t>, </a:t>
            </a:r>
            <a:r>
              <a:rPr lang="en-US" dirty="0" err="1"/>
              <a:t>ilmu</a:t>
            </a:r>
            <a:r>
              <a:rPr lang="en-US" dirty="0"/>
              <a:t> </a:t>
            </a:r>
            <a:r>
              <a:rPr lang="en-US" dirty="0" err="1"/>
              <a:t>pengetahuan</a:t>
            </a:r>
            <a:r>
              <a:rPr lang="en-US" dirty="0"/>
              <a:t>, </a:t>
            </a:r>
            <a:r>
              <a:rPr lang="en-US" dirty="0" err="1"/>
              <a:t>seni</a:t>
            </a:r>
            <a:r>
              <a:rPr lang="en-US" dirty="0"/>
              <a:t> </a:t>
            </a:r>
            <a:r>
              <a:rPr lang="en-US" dirty="0" err="1" smtClean="0"/>
              <a:t>dan</a:t>
            </a:r>
            <a:r>
              <a:rPr lang="en-US" dirty="0" smtClean="0"/>
              <a:t> </a:t>
            </a:r>
            <a:r>
              <a:rPr lang="en-US" dirty="0" err="1" smtClean="0"/>
              <a:t>sastra</a:t>
            </a:r>
            <a:r>
              <a:rPr lang="en-US" dirty="0" smtClean="0"/>
              <a:t>) </a:t>
            </a:r>
          </a:p>
          <a:p>
            <a:pPr lvl="2"/>
            <a:r>
              <a:rPr lang="en-US" dirty="0" err="1" smtClean="0"/>
              <a:t>dihasilkan</a:t>
            </a:r>
            <a:r>
              <a:rPr lang="en-US" dirty="0" smtClean="0"/>
              <a:t> </a:t>
            </a:r>
            <a:r>
              <a:rPr lang="en-US" dirty="0" err="1"/>
              <a:t>atas</a:t>
            </a:r>
            <a:r>
              <a:rPr lang="en-US" dirty="0"/>
              <a:t> </a:t>
            </a:r>
            <a:r>
              <a:rPr lang="en-US" dirty="0" err="1"/>
              <a:t>kemampuan</a:t>
            </a:r>
            <a:r>
              <a:rPr lang="en-US" dirty="0"/>
              <a:t> </a:t>
            </a:r>
            <a:r>
              <a:rPr lang="en-US" dirty="0" err="1"/>
              <a:t>intelektual</a:t>
            </a:r>
            <a:r>
              <a:rPr lang="en-US" dirty="0"/>
              <a:t> </a:t>
            </a:r>
            <a:r>
              <a:rPr lang="fi-FI" dirty="0" smtClean="0">
                <a:sym typeface="Wingdings" pitchFamily="2" charset="2"/>
              </a:rPr>
              <a:t> </a:t>
            </a:r>
            <a:r>
              <a:rPr lang="en-US" dirty="0" err="1" smtClean="0"/>
              <a:t>pemikiran</a:t>
            </a:r>
            <a:r>
              <a:rPr lang="en-US" dirty="0"/>
              <a:t>, </a:t>
            </a:r>
            <a:r>
              <a:rPr lang="en-US" dirty="0" err="1"/>
              <a:t>daya</a:t>
            </a:r>
            <a:r>
              <a:rPr lang="en-US" dirty="0"/>
              <a:t> </a:t>
            </a:r>
            <a:r>
              <a:rPr lang="en-US" dirty="0" err="1"/>
              <a:t>cipta</a:t>
            </a:r>
            <a:r>
              <a:rPr lang="en-US" dirty="0"/>
              <a:t> </a:t>
            </a:r>
            <a:r>
              <a:rPr lang="en-US" dirty="0" err="1"/>
              <a:t>dan</a:t>
            </a:r>
            <a:r>
              <a:rPr lang="en-US" dirty="0"/>
              <a:t> rasa yang </a:t>
            </a:r>
            <a:r>
              <a:rPr lang="en-US" dirty="0" err="1" smtClean="0"/>
              <a:t>memerlukan</a:t>
            </a:r>
            <a:r>
              <a:rPr lang="en-US" dirty="0" smtClean="0"/>
              <a:t> </a:t>
            </a:r>
            <a:r>
              <a:rPr lang="en-US" dirty="0" err="1" smtClean="0"/>
              <a:t>curahan</a:t>
            </a:r>
            <a:r>
              <a:rPr lang="en-US" dirty="0" smtClean="0"/>
              <a:t> </a:t>
            </a:r>
            <a:r>
              <a:rPr lang="en-US" dirty="0" err="1"/>
              <a:t>tenaga</a:t>
            </a:r>
            <a:r>
              <a:rPr lang="en-US" dirty="0"/>
              <a:t>, </a:t>
            </a:r>
            <a:r>
              <a:rPr lang="en-US" dirty="0" err="1"/>
              <a:t>waktu</a:t>
            </a:r>
            <a:r>
              <a:rPr lang="en-US" dirty="0"/>
              <a:t> </a:t>
            </a:r>
            <a:r>
              <a:rPr lang="en-US" dirty="0" err="1"/>
              <a:t>dan</a:t>
            </a:r>
            <a:r>
              <a:rPr lang="en-US" dirty="0"/>
              <a:t> </a:t>
            </a:r>
            <a:r>
              <a:rPr lang="en-US" dirty="0" err="1"/>
              <a:t>biaya</a:t>
            </a:r>
            <a:r>
              <a:rPr lang="en-US" dirty="0"/>
              <a:t> </a:t>
            </a:r>
            <a:r>
              <a:rPr lang="en-US" dirty="0" err="1" smtClean="0"/>
              <a:t>untuk</a:t>
            </a:r>
            <a:r>
              <a:rPr lang="en-US" dirty="0" smtClean="0"/>
              <a:t>  </a:t>
            </a:r>
            <a:r>
              <a:rPr lang="sv-SE" dirty="0" smtClean="0"/>
              <a:t>memperoleh </a:t>
            </a:r>
            <a:r>
              <a:rPr lang="sv-SE" dirty="0"/>
              <a:t>"produk" baru dengan </a:t>
            </a:r>
            <a:r>
              <a:rPr lang="sv-SE" dirty="0" smtClean="0"/>
              <a:t>landasan </a:t>
            </a:r>
            <a:r>
              <a:rPr lang="en-US" dirty="0" err="1" smtClean="0"/>
              <a:t>kegiatan</a:t>
            </a:r>
            <a:r>
              <a:rPr lang="en-US" dirty="0" smtClean="0"/>
              <a:t> </a:t>
            </a:r>
            <a:r>
              <a:rPr lang="en-US" dirty="0" err="1"/>
              <a:t>penelitian</a:t>
            </a:r>
            <a:r>
              <a:rPr lang="en-US" dirty="0"/>
              <a:t> </a:t>
            </a:r>
            <a:r>
              <a:rPr lang="en-US" dirty="0" err="1"/>
              <a:t>atau</a:t>
            </a:r>
            <a:r>
              <a:rPr lang="en-US" dirty="0"/>
              <a:t> yang </a:t>
            </a:r>
            <a:r>
              <a:rPr lang="en-US" dirty="0" err="1"/>
              <a:t>sejenis</a:t>
            </a:r>
            <a:endParaRPr lang="en-US"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to="" calcmode="lin" valueType="num">
                                      <p:cBhvr>
                                        <p:cTn id="27" dur="1" fill="hold"/>
                                        <p:tgtEl>
                                          <p:spTgt spid="3">
                                            <p:txEl>
                                              <p:pRg st="4" end="4"/>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to="" calcmode="lin" valueType="num">
                                      <p:cBhvr>
                                        <p:cTn id="32" dur="1" fill="hold"/>
                                        <p:tgtEl>
                                          <p:spTgt spid="3">
                                            <p:txEl>
                                              <p:pRg st="5" end="5"/>
                                            </p:txEl>
                                          </p:spTgt>
                                        </p:tgtEl>
                                        <p:attrNameLst>
                                          <p:attrName/>
                                        </p:attrNameLst>
                                      </p:cBhvr>
                                    </p:anim>
                                  </p:childTnLst>
                                </p:cTn>
                              </p:par>
                            </p:childTnLst>
                          </p:cTn>
                        </p:par>
                        <p:par>
                          <p:cTn id="33" fill="hold">
                            <p:stCondLst>
                              <p:cond delay="0"/>
                            </p:stCondLst>
                            <p:childTnLst>
                              <p:par>
                                <p:cTn id="34" presetID="24" presetClass="entr" presetSubtype="0" fill="hold" nodeType="afterEffect">
                                  <p:stCondLst>
                                    <p:cond delay="1000"/>
                                  </p:stCondLst>
                                  <p:childTnLst>
                                    <p:set>
                                      <p:cBhvr>
                                        <p:cTn id="35" dur="1" fill="hold">
                                          <p:stCondLst>
                                            <p:cond delay="0"/>
                                          </p:stCondLst>
                                        </p:cTn>
                                        <p:tgtEl>
                                          <p:spTgt spid="3">
                                            <p:txEl>
                                              <p:pRg st="6" end="6"/>
                                            </p:txEl>
                                          </p:spTgt>
                                        </p:tgtEl>
                                        <p:attrNameLst>
                                          <p:attrName>style.visibility</p:attrName>
                                        </p:attrNameLst>
                                      </p:cBhvr>
                                      <p:to>
                                        <p:strVal val="visible"/>
                                      </p:to>
                                    </p:set>
                                    <p:anim to="" calcmode="lin" valueType="num">
                                      <p:cBhvr>
                                        <p:cTn id="36" dur="1" fill="hold"/>
                                        <p:tgtEl>
                                          <p:spTgt spid="3">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4000" b="1"/>
              <a:t>Situasi dan Kondisi</a:t>
            </a:r>
            <a:endParaRPr lang="id-ID" sz="4000" b="1"/>
          </a:p>
        </p:txBody>
      </p:sp>
      <p:sp>
        <p:nvSpPr>
          <p:cNvPr id="18435" name="Rectangle 3"/>
          <p:cNvSpPr>
            <a:spLocks noGrp="1" noChangeArrowheads="1"/>
          </p:cNvSpPr>
          <p:nvPr>
            <p:ph type="body" idx="1"/>
          </p:nvPr>
        </p:nvSpPr>
        <p:spPr>
          <a:xfrm>
            <a:off x="457200" y="1911350"/>
            <a:ext cx="8229600" cy="4637088"/>
          </a:xfrm>
        </p:spPr>
        <p:txBody>
          <a:bodyPr/>
          <a:lstStyle/>
          <a:p>
            <a:r>
              <a:rPr lang="en-US" sz="2800"/>
              <a:t>Sejak 2004, pemerintah Indonesia secara resmi mendeklarasikan gerakan Indonesia Goes Open Source (IGOS), yang bertujuan mendorong penggunaan perangkat-perangkat lunak open source di masyarakat.</a:t>
            </a:r>
          </a:p>
          <a:p>
            <a:r>
              <a:rPr lang="en-US" sz="2800"/>
              <a:t>Jogja Goes Open Source merupakan bagian dari IGOS.</a:t>
            </a:r>
          </a:p>
          <a:p>
            <a:r>
              <a:rPr lang="en-US" sz="2800"/>
              <a:t>Diharapkan dapat meningkatkan kemandirian bangsa, pertumbuhan ekonomi, daya saing, inovasi dan kreasi bangsa Indonesia.</a:t>
            </a:r>
            <a:endParaRPr lang="id-ID"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afterEffect">
                                  <p:stCondLst>
                                    <p:cond delay="0"/>
                                  </p:stCondLst>
                                  <p:iterate type="lt">
                                    <p:tmPct val="10000"/>
                                  </p:iterate>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p:cTn id="7" dur="500" fill="hold"/>
                                        <p:tgtEl>
                                          <p:spTgt spid="1843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843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843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843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843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nodeType="clickEffect">
                                  <p:stCondLst>
                                    <p:cond delay="0"/>
                                  </p:stCondLst>
                                  <p:iterate type="lt">
                                    <p:tmPct val="10000"/>
                                  </p:iterate>
                                  <p:childTnLst>
                                    <p:set>
                                      <p:cBhvr>
                                        <p:cTn id="15" dur="1" fill="hold">
                                          <p:stCondLst>
                                            <p:cond delay="0"/>
                                          </p:stCondLst>
                                        </p:cTn>
                                        <p:tgtEl>
                                          <p:spTgt spid="18435">
                                            <p:txEl>
                                              <p:pRg st="1" end="1"/>
                                            </p:txEl>
                                          </p:spTgt>
                                        </p:tgtEl>
                                        <p:attrNameLst>
                                          <p:attrName>style.visibility</p:attrName>
                                        </p:attrNameLst>
                                      </p:cBhvr>
                                      <p:to>
                                        <p:strVal val="visible"/>
                                      </p:to>
                                    </p:set>
                                    <p:anim calcmode="lin" valueType="num">
                                      <p:cBhvr>
                                        <p:cTn id="16" dur="500" fill="hold"/>
                                        <p:tgtEl>
                                          <p:spTgt spid="1843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8435">
                                            <p:txEl>
                                              <p:pRg st="1" end="1"/>
                                            </p:txEl>
                                          </p:spTgt>
                                        </p:tgtEl>
                                        <p:attrNameLst>
                                          <p:attrName>ppt_y</p:attrName>
                                        </p:attrNameLst>
                                      </p:cBhvr>
                                      <p:tavLst>
                                        <p:tav tm="0">
                                          <p:val>
                                            <p:strVal val="#ppt_y"/>
                                          </p:val>
                                        </p:tav>
                                        <p:tav tm="100000">
                                          <p:val>
                                            <p:strVal val="#ppt_y"/>
                                          </p:val>
                                        </p:tav>
                                      </p:tavLst>
                                    </p:anim>
                                    <p:anim calcmode="lin" valueType="num">
                                      <p:cBhvr>
                                        <p:cTn id="18" dur="500" fill="hold"/>
                                        <p:tgtEl>
                                          <p:spTgt spid="1843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843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843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nodeType="clickEffect">
                                  <p:stCondLst>
                                    <p:cond delay="0"/>
                                  </p:stCondLst>
                                  <p:iterate type="lt">
                                    <p:tmPct val="10000"/>
                                  </p:iterate>
                                  <p:childTnLst>
                                    <p:set>
                                      <p:cBhvr>
                                        <p:cTn id="24" dur="1" fill="hold">
                                          <p:stCondLst>
                                            <p:cond delay="0"/>
                                          </p:stCondLst>
                                        </p:cTn>
                                        <p:tgtEl>
                                          <p:spTgt spid="18435">
                                            <p:txEl>
                                              <p:pRg st="2" end="2"/>
                                            </p:txEl>
                                          </p:spTgt>
                                        </p:tgtEl>
                                        <p:attrNameLst>
                                          <p:attrName>style.visibility</p:attrName>
                                        </p:attrNameLst>
                                      </p:cBhvr>
                                      <p:to>
                                        <p:strVal val="visible"/>
                                      </p:to>
                                    </p:set>
                                    <p:anim calcmode="lin" valueType="num">
                                      <p:cBhvr>
                                        <p:cTn id="25" dur="500" fill="hold"/>
                                        <p:tgtEl>
                                          <p:spTgt spid="1843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18435">
                                            <p:txEl>
                                              <p:pRg st="2" end="2"/>
                                            </p:txEl>
                                          </p:spTgt>
                                        </p:tgtEl>
                                        <p:attrNameLst>
                                          <p:attrName>ppt_y</p:attrName>
                                        </p:attrNameLst>
                                      </p:cBhvr>
                                      <p:tavLst>
                                        <p:tav tm="0">
                                          <p:val>
                                            <p:strVal val="#ppt_y"/>
                                          </p:val>
                                        </p:tav>
                                        <p:tav tm="100000">
                                          <p:val>
                                            <p:strVal val="#ppt_y"/>
                                          </p:val>
                                        </p:tav>
                                      </p:tavLst>
                                    </p:anim>
                                    <p:anim calcmode="lin" valueType="num">
                                      <p:cBhvr>
                                        <p:cTn id="27" dur="500" fill="hold"/>
                                        <p:tgtEl>
                                          <p:spTgt spid="1843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1843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b="1"/>
              <a:t>Jenis Lisensi Perangkat Lunak</a:t>
            </a:r>
            <a:endParaRPr lang="id-ID" b="1"/>
          </a:p>
        </p:txBody>
      </p:sp>
      <p:sp>
        <p:nvSpPr>
          <p:cNvPr id="14339" name="Rectangle 3"/>
          <p:cNvSpPr>
            <a:spLocks noGrp="1" noChangeArrowheads="1"/>
          </p:cNvSpPr>
          <p:nvPr>
            <p:ph type="body" idx="1"/>
          </p:nvPr>
        </p:nvSpPr>
        <p:spPr>
          <a:xfrm>
            <a:off x="457200" y="2044700"/>
            <a:ext cx="8229600" cy="3557588"/>
          </a:xfrm>
        </p:spPr>
        <p:txBody>
          <a:bodyPr>
            <a:normAutofit fontScale="92500" lnSpcReduction="10000"/>
          </a:bodyPr>
          <a:lstStyle/>
          <a:p>
            <a:r>
              <a:rPr lang="en-US" sz="2800"/>
              <a:t>Lisensi adalah hak yang diberikan pemilik hak cipta kepada pengguna suatu ciptaan.</a:t>
            </a:r>
          </a:p>
          <a:p>
            <a:r>
              <a:rPr lang="en-US" sz="2800"/>
              <a:t>Ada 2 jenis lisensi, yaitu :</a:t>
            </a:r>
          </a:p>
          <a:p>
            <a:pPr lvl="1"/>
            <a:r>
              <a:rPr lang="en-US" sz="2400"/>
              <a:t>Lisensi hak milik (proprietary)</a:t>
            </a:r>
          </a:p>
          <a:p>
            <a:pPr lvl="1"/>
            <a:r>
              <a:rPr lang="en-US" sz="2400"/>
              <a:t>Lisensi open source</a:t>
            </a:r>
          </a:p>
          <a:p>
            <a:pPr lvl="1">
              <a:buFont typeface="Wingdings" pitchFamily="2" charset="2"/>
              <a:buNone/>
            </a:pPr>
            <a:endParaRPr lang="en-US" sz="2400"/>
          </a:p>
          <a:p>
            <a:pPr lvl="1">
              <a:buFont typeface="Wingdings" pitchFamily="2" charset="2"/>
              <a:buNone/>
            </a:pPr>
            <a:r>
              <a:rPr lang="en-US" sz="2400"/>
              <a:t>OPEN SOURCE  </a:t>
            </a:r>
            <a:r>
              <a:rPr lang="en-US" sz="2400">
                <a:cs typeface="Tahoma" pitchFamily="34" charset="0"/>
              </a:rPr>
              <a:t>≠  GRATIS (FREE)</a:t>
            </a:r>
          </a:p>
          <a:p>
            <a:pPr lvl="1">
              <a:buFont typeface="Wingdings" pitchFamily="2" charset="2"/>
              <a:buNone/>
            </a:pPr>
            <a:r>
              <a:rPr lang="en-US" sz="2400">
                <a:cs typeface="Tahoma" pitchFamily="34" charset="0"/>
              </a:rPr>
              <a:t>Software open source biasanya free tapi tidak semua yang free itu open source</a:t>
            </a:r>
          </a:p>
        </p:txBody>
      </p:sp>
      <p:sp>
        <p:nvSpPr>
          <p:cNvPr id="14340" name="Text Box 4"/>
          <p:cNvSpPr txBox="1">
            <a:spLocks noChangeArrowheads="1"/>
          </p:cNvSpPr>
          <p:nvPr/>
        </p:nvSpPr>
        <p:spPr bwMode="auto">
          <a:xfrm>
            <a:off x="0" y="6491288"/>
            <a:ext cx="9144000" cy="366712"/>
          </a:xfrm>
          <a:prstGeom prst="rect">
            <a:avLst/>
          </a:prstGeom>
          <a:noFill/>
          <a:ln w="9525">
            <a:noFill/>
            <a:miter lim="800000"/>
            <a:headEnd/>
            <a:tailEnd/>
          </a:ln>
          <a:effectLst/>
        </p:spPr>
        <p:txBody>
          <a:bodyPr>
            <a:spAutoFit/>
          </a:bodyPr>
          <a:lstStyle/>
          <a:p>
            <a:pPr algn="r" eaLnBrk="1" hangingPunct="1">
              <a:spcBef>
                <a:spcPct val="50000"/>
              </a:spcBef>
            </a:pPr>
            <a:r>
              <a:rPr lang="en-US">
                <a:latin typeface="Arial" charset="0"/>
                <a:hlinkClick r:id="rId2" action="ppaction://hlinksldjump"/>
              </a:rPr>
              <a:t>Kembali</a:t>
            </a:r>
            <a:endParaRPr lang="id-ID">
              <a:latin typeface="Arial" charset="0"/>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afterEffect">
                                  <p:stCondLst>
                                    <p:cond delay="0"/>
                                  </p:stCondLst>
                                  <p:iterate type="lt">
                                    <p:tmPct val="10000"/>
                                  </p:iterate>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p:cTn id="7" dur="500" fill="hold"/>
                                        <p:tgtEl>
                                          <p:spTgt spid="1433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339">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433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33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339">
                                            <p:txEl>
                                              <p:pRg st="0" end="0"/>
                                            </p:txEl>
                                          </p:spTgt>
                                        </p:tgtEl>
                                      </p:cBhvr>
                                    </p:animEffect>
                                  </p:childTnLst>
                                </p:cTn>
                              </p:par>
                            </p:childTnLst>
                          </p:cTn>
                        </p:par>
                        <p:par>
                          <p:cTn id="12" fill="hold">
                            <p:stCondLst>
                              <p:cond delay="4000"/>
                            </p:stCondLst>
                            <p:childTnLst>
                              <p:par>
                                <p:cTn id="13" presetID="41" presetClass="entr" presetSubtype="0" fill="hold" nodeType="afterEffect">
                                  <p:stCondLst>
                                    <p:cond delay="0"/>
                                  </p:stCondLst>
                                  <p:iterate type="lt">
                                    <p:tmPct val="10000"/>
                                  </p:iterate>
                                  <p:childTnLst>
                                    <p:set>
                                      <p:cBhvr>
                                        <p:cTn id="14" dur="1" fill="hold">
                                          <p:stCondLst>
                                            <p:cond delay="0"/>
                                          </p:stCondLst>
                                        </p:cTn>
                                        <p:tgtEl>
                                          <p:spTgt spid="14339">
                                            <p:txEl>
                                              <p:pRg st="1" end="1"/>
                                            </p:txEl>
                                          </p:spTgt>
                                        </p:tgtEl>
                                        <p:attrNameLst>
                                          <p:attrName>style.visibility</p:attrName>
                                        </p:attrNameLst>
                                      </p:cBhvr>
                                      <p:to>
                                        <p:strVal val="visible"/>
                                      </p:to>
                                    </p:set>
                                    <p:anim calcmode="lin" valueType="num">
                                      <p:cBhvr>
                                        <p:cTn id="15" dur="500" fill="hold"/>
                                        <p:tgtEl>
                                          <p:spTgt spid="14339">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4339">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4339">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4339">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4339">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24" dur="500"/>
                                        <p:tgtEl>
                                          <p:spTgt spid="14339">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29" dur="500"/>
                                        <p:tgtEl>
                                          <p:spTgt spid="14339">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4339">
                                            <p:txEl>
                                              <p:pRg st="5" end="5"/>
                                            </p:txEl>
                                          </p:spTgt>
                                        </p:tgtEl>
                                        <p:attrNameLst>
                                          <p:attrName>style.visibility</p:attrName>
                                        </p:attrNameLst>
                                      </p:cBhvr>
                                      <p:to>
                                        <p:strVal val="visible"/>
                                      </p:to>
                                    </p:set>
                                    <p:animEffect transition="in" filter="blinds(horizontal)">
                                      <p:cBhvr>
                                        <p:cTn id="34" dur="500"/>
                                        <p:tgtEl>
                                          <p:spTgt spid="14339">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4339">
                                            <p:txEl>
                                              <p:pRg st="6" end="6"/>
                                            </p:txEl>
                                          </p:spTgt>
                                        </p:tgtEl>
                                        <p:attrNameLst>
                                          <p:attrName>style.visibility</p:attrName>
                                        </p:attrNameLst>
                                      </p:cBhvr>
                                      <p:to>
                                        <p:strVal val="visible"/>
                                      </p:to>
                                    </p:set>
                                    <p:animEffect transition="in" filter="blinds(horizontal)">
                                      <p:cBhvr>
                                        <p:cTn id="39" dur="500"/>
                                        <p:tgtEl>
                                          <p:spTgt spid="143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b="1"/>
              <a:t>Jenis Lisensi Perangkat Lunak</a:t>
            </a:r>
            <a:endParaRPr lang="id-ID" b="1"/>
          </a:p>
        </p:txBody>
      </p:sp>
      <p:sp>
        <p:nvSpPr>
          <p:cNvPr id="38915" name="Rectangle 3"/>
          <p:cNvSpPr>
            <a:spLocks noGrp="1" noChangeArrowheads="1"/>
          </p:cNvSpPr>
          <p:nvPr>
            <p:ph type="body" idx="1"/>
          </p:nvPr>
        </p:nvSpPr>
        <p:spPr>
          <a:xfrm>
            <a:off x="457200" y="2044700"/>
            <a:ext cx="8229600" cy="3557588"/>
          </a:xfrm>
        </p:spPr>
        <p:txBody>
          <a:bodyPr/>
          <a:lstStyle/>
          <a:p>
            <a:r>
              <a:rPr lang="en-US" sz="2800"/>
              <a:t>Hak cipta kepemilikan (proprietary):</a:t>
            </a:r>
          </a:p>
          <a:p>
            <a:pPr lvl="1"/>
            <a:r>
              <a:rPr lang="en-US" sz="2400"/>
              <a:t>Kepemilikan hak cipta atas perangkat lunak dipegang pembuat/penerbit perangkat lunak tersebut.</a:t>
            </a:r>
          </a:p>
          <a:p>
            <a:pPr lvl="1"/>
            <a:r>
              <a:rPr lang="en-US" sz="2400"/>
              <a:t>Pengguna diberi hak sangat terbatas oleh pemilik hak cipta perangkat lunak.</a:t>
            </a:r>
          </a:p>
          <a:p>
            <a:pPr lvl="1"/>
            <a:r>
              <a:rPr lang="en-US" sz="2400"/>
              <a:t>Pengguna tak memiliki pilihan untuk menolak lisensi hak cipta tersebut. Penolakan berarti pengguna tidak berhak menggunakan perangkat lunak.</a:t>
            </a:r>
            <a:endParaRPr lang="id-ID" sz="2400"/>
          </a:p>
        </p:txBody>
      </p:sp>
      <p:sp>
        <p:nvSpPr>
          <p:cNvPr id="38916" name="Text Box 4"/>
          <p:cNvSpPr txBox="1">
            <a:spLocks noChangeArrowheads="1"/>
          </p:cNvSpPr>
          <p:nvPr/>
        </p:nvSpPr>
        <p:spPr bwMode="auto">
          <a:xfrm>
            <a:off x="0" y="6491288"/>
            <a:ext cx="9144000" cy="366712"/>
          </a:xfrm>
          <a:prstGeom prst="rect">
            <a:avLst/>
          </a:prstGeom>
          <a:noFill/>
          <a:ln w="9525">
            <a:noFill/>
            <a:miter lim="800000"/>
            <a:headEnd/>
            <a:tailEnd/>
          </a:ln>
          <a:effectLst/>
        </p:spPr>
        <p:txBody>
          <a:bodyPr>
            <a:spAutoFit/>
          </a:bodyPr>
          <a:lstStyle/>
          <a:p>
            <a:pPr algn="r" eaLnBrk="1" hangingPunct="1">
              <a:spcBef>
                <a:spcPct val="50000"/>
              </a:spcBef>
            </a:pPr>
            <a:r>
              <a:rPr lang="en-US">
                <a:latin typeface="Arial" charset="0"/>
                <a:hlinkClick r:id="rId2" action="ppaction://hlinksldjump"/>
              </a:rPr>
              <a:t>Kembali</a:t>
            </a:r>
            <a:endParaRPr lang="id-ID">
              <a:latin typeface="Arial" charset="0"/>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afterEffect">
                                  <p:stCondLst>
                                    <p:cond delay="0"/>
                                  </p:stCondLst>
                                  <p:iterate type="lt">
                                    <p:tmPct val="10000"/>
                                  </p:iterate>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p:cTn id="7" dur="500" fill="hold"/>
                                        <p:tgtEl>
                                          <p:spTgt spid="3891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91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891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91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91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8915">
                                            <p:txEl>
                                              <p:pRg st="1" end="1"/>
                                            </p:txEl>
                                          </p:spTgt>
                                        </p:tgtEl>
                                        <p:attrNameLst>
                                          <p:attrName>style.visibility</p:attrName>
                                        </p:attrNameLst>
                                      </p:cBhvr>
                                      <p:to>
                                        <p:strVal val="visible"/>
                                      </p:to>
                                    </p:set>
                                    <p:animEffect transition="in" filter="blinds(horizontal)">
                                      <p:cBhvr>
                                        <p:cTn id="16" dur="500"/>
                                        <p:tgtEl>
                                          <p:spTgt spid="3891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8915">
                                            <p:txEl>
                                              <p:pRg st="2" end="2"/>
                                            </p:txEl>
                                          </p:spTgt>
                                        </p:tgtEl>
                                        <p:attrNameLst>
                                          <p:attrName>style.visibility</p:attrName>
                                        </p:attrNameLst>
                                      </p:cBhvr>
                                      <p:to>
                                        <p:strVal val="visible"/>
                                      </p:to>
                                    </p:set>
                                    <p:animEffect transition="in" filter="blinds(horizontal)">
                                      <p:cBhvr>
                                        <p:cTn id="21" dur="500"/>
                                        <p:tgtEl>
                                          <p:spTgt spid="3891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8915">
                                            <p:txEl>
                                              <p:pRg st="3" end="3"/>
                                            </p:txEl>
                                          </p:spTgt>
                                        </p:tgtEl>
                                        <p:attrNameLst>
                                          <p:attrName>style.visibility</p:attrName>
                                        </p:attrNameLst>
                                      </p:cBhvr>
                                      <p:to>
                                        <p:strVal val="visible"/>
                                      </p:to>
                                    </p:set>
                                    <p:animEffect transition="in" filter="blinds(horizontal)">
                                      <p:cBhvr>
                                        <p:cTn id="26" dur="500"/>
                                        <p:tgtEl>
                                          <p:spTgt spid="389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b="1"/>
              <a:t>Jenis Lisensi Perangkat Lunak</a:t>
            </a:r>
            <a:endParaRPr lang="id-ID" b="1"/>
          </a:p>
        </p:txBody>
      </p:sp>
      <p:sp>
        <p:nvSpPr>
          <p:cNvPr id="19459" name="Rectangle 3"/>
          <p:cNvSpPr>
            <a:spLocks noGrp="1" noChangeArrowheads="1"/>
          </p:cNvSpPr>
          <p:nvPr>
            <p:ph type="body" idx="1"/>
          </p:nvPr>
        </p:nvSpPr>
        <p:spPr>
          <a:xfrm>
            <a:off x="457200" y="2044700"/>
            <a:ext cx="8229600" cy="4349750"/>
          </a:xfrm>
        </p:spPr>
        <p:txBody>
          <a:bodyPr/>
          <a:lstStyle/>
          <a:p>
            <a:r>
              <a:rPr lang="en-US" sz="2800"/>
              <a:t>Hak cipta open source:</a:t>
            </a:r>
          </a:p>
          <a:p>
            <a:pPr lvl="1"/>
            <a:r>
              <a:rPr lang="en-US" sz="2400"/>
              <a:t>Copyleft (lawan copyright):</a:t>
            </a:r>
          </a:p>
          <a:p>
            <a:pPr lvl="2"/>
            <a:r>
              <a:rPr lang="en-US"/>
              <a:t>Kepemilikan karya cipta (perangkat lunak) dipindahkan pada pengguna.</a:t>
            </a:r>
          </a:p>
          <a:p>
            <a:pPr lvl="2"/>
            <a:r>
              <a:rPr lang="en-US"/>
              <a:t>Namun, kepemilikan atas hak cipta karya cipta masih dipegang pembuat/penerbit karya cipta.</a:t>
            </a:r>
          </a:p>
          <a:p>
            <a:pPr lvl="2"/>
            <a:r>
              <a:rPr lang="en-US"/>
              <a:t>Pembuat/pemilik memberi lebih banyak hak bagi pengguna karya cipta.</a:t>
            </a:r>
          </a:p>
          <a:p>
            <a:pPr lvl="2"/>
            <a:r>
              <a:rPr lang="en-US"/>
              <a:t>Terdapat kebebasan bagi pengguna untuk memilih menyetujui hak cipta atau tidak.</a:t>
            </a:r>
            <a:endParaRPr lang="id-ID"/>
          </a:p>
        </p:txBody>
      </p:sp>
      <p:sp>
        <p:nvSpPr>
          <p:cNvPr id="19460" name="Text Box 4"/>
          <p:cNvSpPr txBox="1">
            <a:spLocks noChangeArrowheads="1"/>
          </p:cNvSpPr>
          <p:nvPr/>
        </p:nvSpPr>
        <p:spPr bwMode="auto">
          <a:xfrm>
            <a:off x="0" y="6491288"/>
            <a:ext cx="9144000" cy="366712"/>
          </a:xfrm>
          <a:prstGeom prst="rect">
            <a:avLst/>
          </a:prstGeom>
          <a:noFill/>
          <a:ln w="9525">
            <a:noFill/>
            <a:miter lim="800000"/>
            <a:headEnd/>
            <a:tailEnd/>
          </a:ln>
          <a:effectLst/>
        </p:spPr>
        <p:txBody>
          <a:bodyPr>
            <a:spAutoFit/>
          </a:bodyPr>
          <a:lstStyle/>
          <a:p>
            <a:pPr algn="r" eaLnBrk="1" hangingPunct="1">
              <a:spcBef>
                <a:spcPct val="50000"/>
              </a:spcBef>
            </a:pPr>
            <a:r>
              <a:rPr lang="en-US">
                <a:latin typeface="Arial" charset="0"/>
                <a:hlinkClick r:id="rId2" action="ppaction://hlinksldjump"/>
              </a:rPr>
              <a:t>Kembali</a:t>
            </a:r>
            <a:endParaRPr lang="id-ID">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afterEffect">
                                  <p:stCondLst>
                                    <p:cond delay="0"/>
                                  </p:stCondLst>
                                  <p:iterate type="lt">
                                    <p:tmPct val="10000"/>
                                  </p:iterate>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p:cTn id="7" dur="500" fill="hold"/>
                                        <p:tgtEl>
                                          <p:spTgt spid="1945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459">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945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45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45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16" dur="500"/>
                                        <p:tgtEl>
                                          <p:spTgt spid="19459">
                                            <p:txEl>
                                              <p:pRg st="1" end="1"/>
                                            </p:txEl>
                                          </p:spTgt>
                                        </p:tgtEl>
                                      </p:cBhvr>
                                    </p:animEffect>
                                  </p:childTnLst>
                                </p:cTn>
                              </p:par>
                            </p:childTnLst>
                          </p:cTn>
                        </p:par>
                        <p:par>
                          <p:cTn id="17" fill="hold">
                            <p:stCondLst>
                              <p:cond delay="500"/>
                            </p:stCondLst>
                            <p:childTnLst>
                              <p:par>
                                <p:cTn id="18" presetID="3" presetClass="entr" presetSubtype="10" fill="hold" nodeType="afterEffect">
                                  <p:stCondLst>
                                    <p:cond delay="0"/>
                                  </p:stCondLst>
                                  <p:childTnLst>
                                    <p:set>
                                      <p:cBhvr>
                                        <p:cTn id="19"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20" dur="500"/>
                                        <p:tgtEl>
                                          <p:spTgt spid="1945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25" dur="500"/>
                                        <p:tgtEl>
                                          <p:spTgt spid="1945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30" dur="500"/>
                                        <p:tgtEl>
                                          <p:spTgt spid="1945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9459">
                                            <p:txEl>
                                              <p:pRg st="5" end="5"/>
                                            </p:txEl>
                                          </p:spTgt>
                                        </p:tgtEl>
                                        <p:attrNameLst>
                                          <p:attrName>style.visibility</p:attrName>
                                        </p:attrNameLst>
                                      </p:cBhvr>
                                      <p:to>
                                        <p:strVal val="visible"/>
                                      </p:to>
                                    </p:set>
                                    <p:animEffect transition="in" filter="blinds(horizontal)">
                                      <p:cBhvr>
                                        <p:cTn id="35" dur="500"/>
                                        <p:tgtEl>
                                          <p:spTgt spid="19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Rectangle 8"/>
          <p:cNvSpPr>
            <a:spLocks noGrp="1" noChangeArrowheads="1"/>
          </p:cNvSpPr>
          <p:nvPr>
            <p:ph type="title"/>
          </p:nvPr>
        </p:nvSpPr>
        <p:spPr>
          <a:xfrm>
            <a:off x="2627313" y="623888"/>
            <a:ext cx="5976937" cy="792162"/>
          </a:xfrm>
        </p:spPr>
        <p:txBody>
          <a:bodyPr>
            <a:normAutofit fontScale="90000"/>
          </a:bodyPr>
          <a:lstStyle/>
          <a:p>
            <a:pPr algn="l"/>
            <a:r>
              <a:rPr lang="en-US" sz="2400"/>
              <a:t>Lambang copyleft yang merupakan lambang hak cipta (</a:t>
            </a:r>
            <a:r>
              <a:rPr lang="en-US" sz="2400" i="1"/>
              <a:t>copyright</a:t>
            </a:r>
            <a:r>
              <a:rPr lang="en-US" sz="2400"/>
              <a:t>) yang diputar ke kiri. </a:t>
            </a:r>
          </a:p>
        </p:txBody>
      </p:sp>
      <p:sp>
        <p:nvSpPr>
          <p:cNvPr id="3081" name="Rectangle 9"/>
          <p:cNvSpPr>
            <a:spLocks noGrp="1" noChangeArrowheads="1"/>
          </p:cNvSpPr>
          <p:nvPr>
            <p:ph type="body" sz="half" idx="1"/>
          </p:nvPr>
        </p:nvSpPr>
        <p:spPr>
          <a:xfrm>
            <a:off x="1692275" y="2060575"/>
            <a:ext cx="6408738" cy="2163763"/>
          </a:xfrm>
        </p:spPr>
        <p:txBody>
          <a:bodyPr/>
          <a:lstStyle/>
          <a:p>
            <a:pPr marL="381000" indent="-381000">
              <a:lnSpc>
                <a:spcPct val="90000"/>
              </a:lnSpc>
              <a:buFont typeface="Wingdings" pitchFamily="2" charset="2"/>
              <a:buNone/>
            </a:pPr>
            <a:r>
              <a:rPr lang="en-US" sz="2400" i="1"/>
              <a:t>Copyleft</a:t>
            </a:r>
            <a:r>
              <a:rPr lang="en-US" sz="2400"/>
              <a:t> diterapkan pada hasil karya seperti :</a:t>
            </a:r>
          </a:p>
          <a:p>
            <a:pPr marL="381000" indent="-381000">
              <a:lnSpc>
                <a:spcPct val="90000"/>
              </a:lnSpc>
              <a:buFontTx/>
              <a:buAutoNum type="arabicPeriod"/>
            </a:pPr>
            <a:r>
              <a:rPr lang="en-US" sz="2400">
                <a:hlinkClick r:id="rId2" action="ppaction://hlinkfile" tooltip="Perangkat lunak"/>
              </a:rPr>
              <a:t>perangkat lunak</a:t>
            </a:r>
            <a:endParaRPr lang="en-US" sz="2400"/>
          </a:p>
          <a:p>
            <a:pPr marL="381000" indent="-381000">
              <a:lnSpc>
                <a:spcPct val="90000"/>
              </a:lnSpc>
              <a:buFontTx/>
              <a:buAutoNum type="arabicPeriod"/>
            </a:pPr>
            <a:r>
              <a:rPr lang="en-US" sz="2400"/>
              <a:t>Dokumen</a:t>
            </a:r>
          </a:p>
          <a:p>
            <a:pPr marL="381000" indent="-381000">
              <a:lnSpc>
                <a:spcPct val="90000"/>
              </a:lnSpc>
              <a:buFontTx/>
              <a:buAutoNum type="arabicPeriod"/>
            </a:pPr>
            <a:r>
              <a:rPr lang="en-US" sz="2400"/>
              <a:t>Musik</a:t>
            </a:r>
          </a:p>
          <a:p>
            <a:pPr marL="381000" indent="-381000">
              <a:lnSpc>
                <a:spcPct val="90000"/>
              </a:lnSpc>
              <a:buFontTx/>
              <a:buAutoNum type="arabicPeriod"/>
            </a:pPr>
            <a:r>
              <a:rPr lang="en-US" sz="2400"/>
              <a:t>dan seni</a:t>
            </a:r>
          </a:p>
        </p:txBody>
      </p:sp>
      <p:pic>
        <p:nvPicPr>
          <p:cNvPr id="3079" name="Picture 7" descr="copyleft"/>
          <p:cNvPicPr>
            <a:picLocks noGrp="1" noChangeAspect="1" noChangeArrowheads="1"/>
          </p:cNvPicPr>
          <p:nvPr>
            <p:ph sz="half" idx="2"/>
          </p:nvPr>
        </p:nvPicPr>
        <p:blipFill>
          <a:blip r:embed="rId3"/>
          <a:srcRect/>
          <a:stretch>
            <a:fillRect/>
          </a:stretch>
        </p:blipFill>
        <p:spPr>
          <a:xfrm>
            <a:off x="900113" y="333375"/>
            <a:ext cx="1428750" cy="1428750"/>
          </a:xfrm>
          <a:noFill/>
          <a:ln/>
        </p:spPr>
      </p:pic>
      <p:sp>
        <p:nvSpPr>
          <p:cNvPr id="3082" name="Rectangle 10"/>
          <p:cNvSpPr>
            <a:spLocks noChangeArrowheads="1"/>
          </p:cNvSpPr>
          <p:nvPr/>
        </p:nvSpPr>
        <p:spPr bwMode="auto">
          <a:xfrm>
            <a:off x="755650" y="4221163"/>
            <a:ext cx="7272338" cy="2160587"/>
          </a:xfrm>
          <a:prstGeom prst="rect">
            <a:avLst/>
          </a:prstGeom>
          <a:noFill/>
          <a:ln w="9525">
            <a:noFill/>
            <a:miter lim="800000"/>
            <a:headEnd/>
            <a:tailEnd/>
          </a:ln>
          <a:effectLst/>
        </p:spPr>
        <p:txBody>
          <a:bodyPr/>
          <a:lstStyle/>
          <a:p>
            <a:pPr eaLnBrk="1" hangingPunct="1">
              <a:lnSpc>
                <a:spcPct val="80000"/>
              </a:lnSpc>
              <a:spcBef>
                <a:spcPct val="20000"/>
              </a:spcBef>
              <a:buClr>
                <a:schemeClr val="hlink"/>
              </a:buClr>
              <a:buSzPct val="65000"/>
            </a:pPr>
            <a:r>
              <a:rPr lang="en-US" sz="2000">
                <a:effectLst>
                  <a:outerShdw blurRad="38100" dist="38100" dir="2700000" algn="tl">
                    <a:srgbClr val="000000"/>
                  </a:outerShdw>
                </a:effectLst>
              </a:rPr>
              <a:t>Jika </a:t>
            </a:r>
            <a:r>
              <a:rPr lang="en-US" sz="2000">
                <a:effectLst>
                  <a:outerShdw blurRad="38100" dist="38100" dir="2700000" algn="tl">
                    <a:srgbClr val="000000"/>
                  </a:outerShdw>
                </a:effectLst>
                <a:hlinkClick r:id="rId4" tooltip="Hak cipta"/>
              </a:rPr>
              <a:t>hak cipta</a:t>
            </a:r>
            <a:r>
              <a:rPr lang="en-US" sz="2000">
                <a:effectLst>
                  <a:outerShdw blurRad="38100" dist="38100" dir="2700000" algn="tl">
                    <a:srgbClr val="000000"/>
                  </a:outerShdw>
                </a:effectLst>
              </a:rPr>
              <a:t> dianggap sebagai suatu cara untuk membatasi hak untuk membuat dan mendistribusikan kembali salinan suatu karya, maka lisensi </a:t>
            </a:r>
            <a:r>
              <a:rPr lang="en-US" sz="2000" i="1">
                <a:effectLst>
                  <a:outerShdw blurRad="38100" dist="38100" dir="2700000" algn="tl">
                    <a:srgbClr val="000000"/>
                  </a:outerShdw>
                </a:effectLst>
              </a:rPr>
              <a:t>copyleft</a:t>
            </a:r>
            <a:r>
              <a:rPr lang="en-US" sz="2000">
                <a:effectLst>
                  <a:outerShdw blurRad="38100" dist="38100" dir="2700000" algn="tl">
                    <a:srgbClr val="000000"/>
                  </a:outerShdw>
                </a:effectLst>
              </a:rPr>
              <a:t> digunakan hukum hak cipta untuk memastikan bahwa semua orang yang menerima salinan atau versi turunan dari suatu karya dapat menggunakan, memodifikasi, dan juga mendistribusikan ulang baik karya, maupun versi turunannya. Dalam pengertian awam, </a:t>
            </a:r>
            <a:r>
              <a:rPr lang="en-US" sz="2000" i="1">
                <a:effectLst>
                  <a:outerShdw blurRad="38100" dist="38100" dir="2700000" algn="tl">
                    <a:srgbClr val="000000"/>
                  </a:outerShdw>
                </a:effectLst>
              </a:rPr>
              <a:t>copyleft</a:t>
            </a:r>
            <a:r>
              <a:rPr lang="en-US" sz="2000">
                <a:effectLst>
                  <a:outerShdw blurRad="38100" dist="38100" dir="2700000" algn="tl">
                    <a:srgbClr val="000000"/>
                  </a:outerShdw>
                </a:effectLst>
              </a:rPr>
              <a:t> adalah lawan dari hak cipta.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body" sz="half" idx="1"/>
          </p:nvPr>
        </p:nvSpPr>
        <p:spPr>
          <a:xfrm>
            <a:off x="468313" y="765175"/>
            <a:ext cx="8207375" cy="2116138"/>
          </a:xfrm>
        </p:spPr>
        <p:txBody>
          <a:bodyPr/>
          <a:lstStyle/>
          <a:p>
            <a:pPr marL="0" indent="990600">
              <a:lnSpc>
                <a:spcPct val="90000"/>
              </a:lnSpc>
              <a:buFont typeface="Wingdings" pitchFamily="2" charset="2"/>
              <a:buNone/>
            </a:pPr>
            <a:r>
              <a:rPr lang="en-US"/>
              <a:t>Pengarang dan pengembang yang menggunakan </a:t>
            </a:r>
            <a:r>
              <a:rPr lang="en-US" i="1"/>
              <a:t>copyleft</a:t>
            </a:r>
            <a:r>
              <a:rPr lang="en-US"/>
              <a:t> untuk karya mereka dapat melibatkan orang lain untuk mengembangkan karyanya sebagai suatu bagian dari proses yang berkelanjutan.</a:t>
            </a:r>
          </a:p>
        </p:txBody>
      </p:sp>
      <p:sp>
        <p:nvSpPr>
          <p:cNvPr id="6151" name="Rectangle 7"/>
          <p:cNvSpPr>
            <a:spLocks noGrp="1" noChangeArrowheads="1"/>
          </p:cNvSpPr>
          <p:nvPr>
            <p:ph type="body" sz="half" idx="2"/>
          </p:nvPr>
        </p:nvSpPr>
        <p:spPr>
          <a:xfrm>
            <a:off x="539750" y="3430588"/>
            <a:ext cx="7632700" cy="2700337"/>
          </a:xfrm>
        </p:spPr>
        <p:txBody>
          <a:bodyPr/>
          <a:lstStyle/>
          <a:p>
            <a:pPr>
              <a:lnSpc>
                <a:spcPct val="90000"/>
              </a:lnSpc>
              <a:buFont typeface="Wingdings" pitchFamily="2" charset="2"/>
              <a:buNone/>
            </a:pPr>
            <a:r>
              <a:rPr lang="en-US"/>
              <a:t>Beberapa contoh </a:t>
            </a:r>
            <a:r>
              <a:rPr lang="en-US">
                <a:hlinkClick r:id="rId2" action="ppaction://hlinkfile" tooltip="Lisensi"/>
              </a:rPr>
              <a:t>lisensi</a:t>
            </a:r>
            <a:r>
              <a:rPr lang="en-US"/>
              <a:t> </a:t>
            </a:r>
            <a:r>
              <a:rPr lang="en-US" i="1"/>
              <a:t>copyleft,</a:t>
            </a:r>
            <a:r>
              <a:rPr lang="en-US"/>
              <a:t> adalah:</a:t>
            </a:r>
          </a:p>
          <a:p>
            <a:pPr>
              <a:lnSpc>
                <a:spcPct val="90000"/>
              </a:lnSpc>
            </a:pPr>
            <a:r>
              <a:rPr lang="en-US">
                <a:hlinkClick r:id="rId3" action="ppaction://hlinkfile" tooltip="GNU General Public License"/>
              </a:rPr>
              <a:t>GNU General Public License</a:t>
            </a:r>
            <a:r>
              <a:rPr lang="en-US"/>
              <a:t> </a:t>
            </a:r>
          </a:p>
          <a:p>
            <a:pPr>
              <a:lnSpc>
                <a:spcPct val="90000"/>
              </a:lnSpc>
            </a:pPr>
            <a:r>
              <a:rPr lang="en-US"/>
              <a:t>lisensi </a:t>
            </a:r>
            <a:r>
              <a:rPr lang="en-US">
                <a:hlinkClick r:id="rId4" action="ppaction://hlinkfile" tooltip="Creative Commons"/>
              </a:rPr>
              <a:t>Creative Commons</a:t>
            </a:r>
            <a:endParaRPr lang="en-US"/>
          </a:p>
        </p:txBody>
      </p:sp>
      <p:sp>
        <p:nvSpPr>
          <p:cNvPr id="6149" name="Rectangle 5"/>
          <p:cNvSpPr>
            <a:spLocks noChangeArrowheads="1"/>
          </p:cNvSpPr>
          <p:nvPr/>
        </p:nvSpPr>
        <p:spPr bwMode="auto">
          <a:xfrm>
            <a:off x="1692275" y="404813"/>
            <a:ext cx="8291513" cy="2663825"/>
          </a:xfrm>
          <a:prstGeom prst="rect">
            <a:avLst/>
          </a:prstGeom>
          <a:noFill/>
          <a:ln w="9525">
            <a:noFill/>
            <a:miter lim="800000"/>
            <a:headEnd/>
            <a:tailEnd/>
          </a:ln>
          <a:effectLst/>
        </p:spPr>
        <p:txBody>
          <a:bodyPr anchor="ctr"/>
          <a:lstStyle/>
          <a:p>
            <a:pPr algn="ctr" eaLnBrk="1" hangingPunct="1"/>
            <a:endParaRPr lang="en-US" sz="4000">
              <a:solidFill>
                <a:schemeClr val="tx2"/>
              </a:solidFill>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b="1"/>
              <a:t>Jenis Lisensi Perangkat Lunak</a:t>
            </a:r>
            <a:endParaRPr lang="id-ID" b="1"/>
          </a:p>
        </p:txBody>
      </p:sp>
      <p:sp>
        <p:nvSpPr>
          <p:cNvPr id="20483" name="Rectangle 3"/>
          <p:cNvSpPr>
            <a:spLocks noGrp="1" noChangeArrowheads="1"/>
          </p:cNvSpPr>
          <p:nvPr>
            <p:ph type="body" idx="1"/>
          </p:nvPr>
        </p:nvSpPr>
        <p:spPr>
          <a:xfrm>
            <a:off x="457200" y="1955800"/>
            <a:ext cx="8229600" cy="4276725"/>
          </a:xfrm>
        </p:spPr>
        <p:txBody>
          <a:bodyPr/>
          <a:lstStyle/>
          <a:p>
            <a:r>
              <a:rPr lang="en-US" sz="2800"/>
              <a:t>Hak cipta open source:</a:t>
            </a:r>
          </a:p>
          <a:p>
            <a:pPr lvl="1"/>
            <a:r>
              <a:rPr lang="en-US" sz="2400"/>
              <a:t>Copyleft (lawan copyright):</a:t>
            </a:r>
          </a:p>
          <a:p>
            <a:pPr lvl="2"/>
            <a:r>
              <a:rPr lang="en-US"/>
              <a:t>Bila tidak menyetujui hak cipta, pengguna masih berhak menggunakan karya cipta tersebut karena telah menjadi miliknya, tetapi tidak mendapatkan hak ekstra (tidak berhak memodifikasi </a:t>
            </a:r>
            <a:r>
              <a:rPr lang="en-US" i="1"/>
              <a:t>source code</a:t>
            </a:r>
            <a:r>
              <a:rPr lang="en-US"/>
              <a:t> perangkat lunak, misalnya).</a:t>
            </a:r>
          </a:p>
          <a:p>
            <a:pPr lvl="2"/>
            <a:r>
              <a:rPr lang="en-US"/>
              <a:t>Bila menyetujui hak cipta, pengguna mendapatkan hak ekstra dari pemilik hak cipta.</a:t>
            </a:r>
          </a:p>
          <a:p>
            <a:pPr lvl="2"/>
            <a:r>
              <a:rPr lang="en-US"/>
              <a:t>Contoh: lisensi GNU General Public License.</a:t>
            </a:r>
            <a:endParaRPr lang="id-ID"/>
          </a:p>
        </p:txBody>
      </p:sp>
      <p:sp>
        <p:nvSpPr>
          <p:cNvPr id="20484" name="Text Box 4"/>
          <p:cNvSpPr txBox="1">
            <a:spLocks noChangeArrowheads="1"/>
          </p:cNvSpPr>
          <p:nvPr/>
        </p:nvSpPr>
        <p:spPr bwMode="auto">
          <a:xfrm>
            <a:off x="0" y="6491288"/>
            <a:ext cx="9144000" cy="366712"/>
          </a:xfrm>
          <a:prstGeom prst="rect">
            <a:avLst/>
          </a:prstGeom>
          <a:noFill/>
          <a:ln w="9525">
            <a:noFill/>
            <a:miter lim="800000"/>
            <a:headEnd/>
            <a:tailEnd/>
          </a:ln>
          <a:effectLst/>
        </p:spPr>
        <p:txBody>
          <a:bodyPr>
            <a:spAutoFit/>
          </a:bodyPr>
          <a:lstStyle/>
          <a:p>
            <a:pPr algn="r" eaLnBrk="1" hangingPunct="1">
              <a:spcBef>
                <a:spcPct val="50000"/>
              </a:spcBef>
            </a:pPr>
            <a:r>
              <a:rPr lang="en-US">
                <a:latin typeface="Arial" charset="0"/>
                <a:hlinkClick r:id="rId2" action="ppaction://hlinksldjump"/>
              </a:rPr>
              <a:t>Kembali</a:t>
            </a:r>
            <a:endParaRPr lang="id-ID">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animEffect transition="in" filter="blinds(horizontal)">
                                      <p:cBhvr>
                                        <p:cTn id="7" dur="500"/>
                                        <p:tgtEl>
                                          <p:spTgt spid="2048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12" dur="500"/>
                                        <p:tgtEl>
                                          <p:spTgt spid="2048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17" dur="500"/>
                                        <p:tgtEl>
                                          <p:spTgt spid="20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b="1"/>
              <a:t>Jenis Lisensi Perangkat Lunak</a:t>
            </a:r>
            <a:endParaRPr lang="id-ID" b="1"/>
          </a:p>
        </p:txBody>
      </p:sp>
      <p:sp>
        <p:nvSpPr>
          <p:cNvPr id="21507" name="Rectangle 3"/>
          <p:cNvSpPr>
            <a:spLocks noGrp="1" noChangeArrowheads="1"/>
          </p:cNvSpPr>
          <p:nvPr>
            <p:ph type="body" idx="1"/>
          </p:nvPr>
        </p:nvSpPr>
        <p:spPr>
          <a:xfrm>
            <a:off x="457200" y="2022475"/>
            <a:ext cx="8229600" cy="3484563"/>
          </a:xfrm>
        </p:spPr>
        <p:txBody>
          <a:bodyPr/>
          <a:lstStyle/>
          <a:p>
            <a:r>
              <a:rPr lang="en-US" sz="2800"/>
              <a:t>Hak cipta open source:</a:t>
            </a:r>
          </a:p>
          <a:p>
            <a:pPr lvl="1"/>
            <a:r>
              <a:rPr lang="en-US" sz="2400"/>
              <a:t>Lisensi perangkat lunak gratis:</a:t>
            </a:r>
          </a:p>
          <a:p>
            <a:pPr lvl="2"/>
            <a:r>
              <a:rPr lang="en-US"/>
              <a:t>Hak cipta atas perangkat lunak sepenuhnya dialihkan kepada pengguna.</a:t>
            </a:r>
          </a:p>
          <a:p>
            <a:pPr lvl="2"/>
            <a:r>
              <a:rPr lang="en-US"/>
              <a:t>Pengguna boleh menjual, memodifikasi, ataupun menggunakan </a:t>
            </a:r>
            <a:r>
              <a:rPr lang="en-US" i="1"/>
              <a:t>source code </a:t>
            </a:r>
            <a:r>
              <a:rPr lang="en-US"/>
              <a:t>dari perangkat lunak tersebut untuk membangun perangkat lunak lain.</a:t>
            </a:r>
          </a:p>
          <a:p>
            <a:pPr lvl="2"/>
            <a:r>
              <a:rPr lang="en-US"/>
              <a:t>Contoh: lisensi BSD, lisensi MIT.</a:t>
            </a:r>
            <a:endParaRPr lang="id-ID"/>
          </a:p>
        </p:txBody>
      </p:sp>
      <p:sp>
        <p:nvSpPr>
          <p:cNvPr id="21508" name="Text Box 4"/>
          <p:cNvSpPr txBox="1">
            <a:spLocks noChangeArrowheads="1"/>
          </p:cNvSpPr>
          <p:nvPr/>
        </p:nvSpPr>
        <p:spPr bwMode="auto">
          <a:xfrm>
            <a:off x="0" y="6491288"/>
            <a:ext cx="9144000" cy="366712"/>
          </a:xfrm>
          <a:prstGeom prst="rect">
            <a:avLst/>
          </a:prstGeom>
          <a:noFill/>
          <a:ln w="9525">
            <a:noFill/>
            <a:miter lim="800000"/>
            <a:headEnd/>
            <a:tailEnd/>
          </a:ln>
          <a:effectLst/>
        </p:spPr>
        <p:txBody>
          <a:bodyPr>
            <a:spAutoFit/>
          </a:bodyPr>
          <a:lstStyle/>
          <a:p>
            <a:pPr algn="r" eaLnBrk="1" hangingPunct="1">
              <a:spcBef>
                <a:spcPct val="50000"/>
              </a:spcBef>
            </a:pPr>
            <a:r>
              <a:rPr lang="en-US">
                <a:latin typeface="Arial" charset="0"/>
                <a:hlinkClick r:id="rId2" action="ppaction://hlinksldjump"/>
              </a:rPr>
              <a:t>Kembali</a:t>
            </a:r>
            <a:endParaRPr lang="id-ID">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Effect transition="in" filter="blinds(horizontal)">
                                      <p:cBhvr>
                                        <p:cTn id="7" dur="500"/>
                                        <p:tgtEl>
                                          <p:spTgt spid="21507">
                                            <p:txEl>
                                              <p:pRg st="1" end="1"/>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animEffect transition="in" filter="blinds(horizontal)">
                                      <p:cBhvr>
                                        <p:cTn id="11" dur="500"/>
                                        <p:tgtEl>
                                          <p:spTgt spid="21507">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blinds(horizontal)">
                                      <p:cBhvr>
                                        <p:cTn id="16" dur="500"/>
                                        <p:tgtEl>
                                          <p:spTgt spid="2150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1507">
                                            <p:txEl>
                                              <p:pRg st="4" end="4"/>
                                            </p:txEl>
                                          </p:spTgt>
                                        </p:tgtEl>
                                        <p:attrNameLst>
                                          <p:attrName>style.visibility</p:attrName>
                                        </p:attrNameLst>
                                      </p:cBhvr>
                                      <p:to>
                                        <p:strVal val="visible"/>
                                      </p:to>
                                    </p:set>
                                    <p:animEffect transition="in" filter="blinds(horizontal)">
                                      <p:cBhvr>
                                        <p:cTn id="21" dur="500"/>
                                        <p:tgtEl>
                                          <p:spTgt spid="21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err="1"/>
              <a:t>Karya</a:t>
            </a:r>
            <a:r>
              <a:rPr lang="en-US" dirty="0"/>
              <a:t> </a:t>
            </a:r>
            <a:r>
              <a:rPr lang="en-US" dirty="0" err="1"/>
              <a:t>Intelektual</a:t>
            </a:r>
            <a:r>
              <a:rPr lang="en-US" dirty="0"/>
              <a:t> :</a:t>
            </a:r>
          </a:p>
          <a:p>
            <a:pPr lvl="1"/>
            <a:r>
              <a:rPr lang="en-US" dirty="0" err="1" smtClean="0"/>
              <a:t>hasil</a:t>
            </a:r>
            <a:r>
              <a:rPr lang="en-US" dirty="0" smtClean="0"/>
              <a:t> </a:t>
            </a:r>
            <a:r>
              <a:rPr lang="en-US" dirty="0" err="1"/>
              <a:t>suatu</a:t>
            </a:r>
            <a:r>
              <a:rPr lang="en-US" dirty="0"/>
              <a:t> </a:t>
            </a:r>
            <a:r>
              <a:rPr lang="en-US" dirty="0" err="1"/>
              <a:t>pemikiran</a:t>
            </a:r>
            <a:r>
              <a:rPr lang="en-US" dirty="0"/>
              <a:t> </a:t>
            </a:r>
            <a:r>
              <a:rPr lang="en-US" dirty="0" err="1"/>
              <a:t>dan</a:t>
            </a:r>
            <a:r>
              <a:rPr lang="en-US" dirty="0"/>
              <a:t> </a:t>
            </a:r>
            <a:r>
              <a:rPr lang="en-US" dirty="0" err="1" smtClean="0"/>
              <a:t>kecerdasan</a:t>
            </a:r>
            <a:r>
              <a:rPr lang="en-US" dirty="0" smtClean="0"/>
              <a:t> </a:t>
            </a:r>
            <a:r>
              <a:rPr lang="en-US" dirty="0" err="1" smtClean="0"/>
              <a:t>manusia</a:t>
            </a:r>
            <a:r>
              <a:rPr lang="en-US" dirty="0"/>
              <a:t>, yang </a:t>
            </a:r>
            <a:r>
              <a:rPr lang="en-US" dirty="0" err="1"/>
              <a:t>dapat</a:t>
            </a:r>
            <a:r>
              <a:rPr lang="en-US" dirty="0"/>
              <a:t> </a:t>
            </a:r>
            <a:r>
              <a:rPr lang="en-US" dirty="0" err="1" smtClean="0"/>
              <a:t>berbentuk</a:t>
            </a:r>
            <a:r>
              <a:rPr lang="en-US" dirty="0" smtClean="0"/>
              <a:t> </a:t>
            </a:r>
            <a:r>
              <a:rPr lang="fi-FI" dirty="0" smtClean="0"/>
              <a:t>penemuan</a:t>
            </a:r>
            <a:r>
              <a:rPr lang="fi-FI" dirty="0"/>
              <a:t>, desain, seni, karya tulis </a:t>
            </a:r>
            <a:r>
              <a:rPr lang="fi-FI" dirty="0" smtClean="0"/>
              <a:t>atau </a:t>
            </a:r>
            <a:r>
              <a:rPr lang="en-US" dirty="0" err="1" smtClean="0"/>
              <a:t>penerapan</a:t>
            </a:r>
            <a:r>
              <a:rPr lang="en-US" dirty="0" smtClean="0"/>
              <a:t> </a:t>
            </a:r>
            <a:r>
              <a:rPr lang="en-US" dirty="0" err="1"/>
              <a:t>praktis</a:t>
            </a:r>
            <a:r>
              <a:rPr lang="en-US" dirty="0"/>
              <a:t> </a:t>
            </a:r>
            <a:r>
              <a:rPr lang="en-US" dirty="0" err="1"/>
              <a:t>suatu</a:t>
            </a:r>
            <a:r>
              <a:rPr lang="en-US" dirty="0"/>
              <a:t> </a:t>
            </a:r>
            <a:r>
              <a:rPr lang="en-US" dirty="0" err="1" smtClean="0"/>
              <a:t>ide</a:t>
            </a:r>
            <a:endParaRPr lang="en-US" dirty="0" smtClean="0"/>
          </a:p>
          <a:p>
            <a:pPr lvl="1"/>
            <a:r>
              <a:rPr lang="en-US" dirty="0" err="1" smtClean="0"/>
              <a:t>dapat</a:t>
            </a:r>
            <a:r>
              <a:rPr lang="en-US" dirty="0" smtClean="0"/>
              <a:t> </a:t>
            </a:r>
            <a:r>
              <a:rPr lang="en-US" dirty="0" err="1"/>
              <a:t>mengandung</a:t>
            </a:r>
            <a:r>
              <a:rPr lang="en-US" dirty="0"/>
              <a:t> </a:t>
            </a:r>
            <a:r>
              <a:rPr lang="en-US" dirty="0" err="1"/>
              <a:t>nilai</a:t>
            </a:r>
            <a:r>
              <a:rPr lang="en-US" dirty="0"/>
              <a:t> </a:t>
            </a:r>
            <a:r>
              <a:rPr lang="en-US" dirty="0" err="1"/>
              <a:t>ekonomis</a:t>
            </a:r>
            <a:r>
              <a:rPr lang="en-US" dirty="0"/>
              <a:t>, </a:t>
            </a:r>
            <a:r>
              <a:rPr lang="en-US" dirty="0" err="1" smtClean="0"/>
              <a:t>dan</a:t>
            </a:r>
            <a:r>
              <a:rPr lang="en-US" dirty="0" smtClean="0"/>
              <a:t> </a:t>
            </a:r>
            <a:r>
              <a:rPr lang="fi-FI" dirty="0" smtClean="0"/>
              <a:t>oleh </a:t>
            </a:r>
            <a:r>
              <a:rPr lang="fi-FI" dirty="0"/>
              <a:t>karena itu dianggap suatu </a:t>
            </a:r>
            <a:r>
              <a:rPr lang="fi-FI" dirty="0" smtClean="0"/>
              <a:t>aset </a:t>
            </a:r>
            <a:r>
              <a:rPr lang="en-US" dirty="0" err="1" smtClean="0"/>
              <a:t>komersial</a:t>
            </a:r>
            <a:endParaRPr lang="en-US"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PENGERTIAN HAKI</a:t>
            </a:r>
            <a:endParaRPr lang="en-US" dirty="0"/>
          </a:p>
        </p:txBody>
      </p:sp>
      <p:sp>
        <p:nvSpPr>
          <p:cNvPr id="3" name="Content Placeholder 2"/>
          <p:cNvSpPr>
            <a:spLocks noGrp="1"/>
          </p:cNvSpPr>
          <p:nvPr>
            <p:ph idx="1"/>
          </p:nvPr>
        </p:nvSpPr>
        <p:spPr/>
        <p:txBody>
          <a:bodyPr>
            <a:normAutofit/>
          </a:bodyPr>
          <a:lstStyle/>
          <a:p>
            <a:r>
              <a:rPr lang="en-US" dirty="0" err="1"/>
              <a:t>Hak</a:t>
            </a:r>
            <a:r>
              <a:rPr lang="en-US" dirty="0"/>
              <a:t> </a:t>
            </a:r>
            <a:r>
              <a:rPr lang="en-US" dirty="0" err="1"/>
              <a:t>eksklusif</a:t>
            </a:r>
            <a:r>
              <a:rPr lang="en-US" dirty="0"/>
              <a:t> yang </a:t>
            </a:r>
            <a:r>
              <a:rPr lang="en-US" dirty="0" err="1"/>
              <a:t>diberikan</a:t>
            </a:r>
            <a:r>
              <a:rPr lang="en-US" dirty="0"/>
              <a:t> </a:t>
            </a:r>
            <a:r>
              <a:rPr lang="en-US" dirty="0" err="1" smtClean="0"/>
              <a:t>oleh</a:t>
            </a:r>
            <a:r>
              <a:rPr lang="en-US" dirty="0" smtClean="0"/>
              <a:t> </a:t>
            </a:r>
            <a:r>
              <a:rPr lang="en-US" dirty="0" err="1" smtClean="0"/>
              <a:t>negara</a:t>
            </a:r>
            <a:r>
              <a:rPr lang="en-US" dirty="0" smtClean="0"/>
              <a:t> </a:t>
            </a:r>
            <a:r>
              <a:rPr lang="en-US" dirty="0" err="1"/>
              <a:t>kepada</a:t>
            </a:r>
            <a:r>
              <a:rPr lang="en-US" dirty="0"/>
              <a:t> </a:t>
            </a:r>
            <a:r>
              <a:rPr lang="en-US" dirty="0" err="1"/>
              <a:t>seseorang</a:t>
            </a:r>
            <a:r>
              <a:rPr lang="en-US" dirty="0"/>
              <a:t> </a:t>
            </a:r>
            <a:r>
              <a:rPr lang="en-US" dirty="0" err="1" smtClean="0"/>
              <a:t>atau</a:t>
            </a:r>
            <a:r>
              <a:rPr lang="en-US" dirty="0" smtClean="0"/>
              <a:t> </a:t>
            </a:r>
            <a:r>
              <a:rPr lang="en-US" dirty="0" err="1" smtClean="0"/>
              <a:t>sekelompok</a:t>
            </a:r>
            <a:r>
              <a:rPr lang="en-US" dirty="0" smtClean="0"/>
              <a:t> </a:t>
            </a:r>
            <a:r>
              <a:rPr lang="en-US" dirty="0" err="1"/>
              <a:t>orang</a:t>
            </a:r>
            <a:r>
              <a:rPr lang="en-US" dirty="0"/>
              <a:t> </a:t>
            </a:r>
            <a:r>
              <a:rPr lang="en-US" dirty="0" err="1"/>
              <a:t>untuk</a:t>
            </a:r>
            <a:r>
              <a:rPr lang="en-US" dirty="0"/>
              <a:t> </a:t>
            </a:r>
            <a:r>
              <a:rPr lang="en-US" dirty="0" err="1" smtClean="0"/>
              <a:t>memegang</a:t>
            </a:r>
            <a:r>
              <a:rPr lang="en-US" dirty="0" smtClean="0"/>
              <a:t> </a:t>
            </a:r>
            <a:r>
              <a:rPr lang="en-US" dirty="0" err="1" smtClean="0"/>
              <a:t>monopoli</a:t>
            </a:r>
            <a:r>
              <a:rPr lang="en-US" dirty="0" smtClean="0"/>
              <a:t> </a:t>
            </a:r>
            <a:r>
              <a:rPr lang="en-US" dirty="0" err="1"/>
              <a:t>dalam</a:t>
            </a:r>
            <a:r>
              <a:rPr lang="en-US" dirty="0"/>
              <a:t> </a:t>
            </a:r>
            <a:r>
              <a:rPr lang="en-US" dirty="0" err="1"/>
              <a:t>menggunakan</a:t>
            </a:r>
            <a:r>
              <a:rPr lang="en-US" dirty="0"/>
              <a:t> </a:t>
            </a:r>
            <a:r>
              <a:rPr lang="en-US" dirty="0" err="1" smtClean="0"/>
              <a:t>dan</a:t>
            </a:r>
            <a:r>
              <a:rPr lang="en-US" dirty="0" smtClean="0"/>
              <a:t> </a:t>
            </a:r>
            <a:r>
              <a:rPr lang="en-US" dirty="0" err="1" smtClean="0"/>
              <a:t>mendapatkan</a:t>
            </a:r>
            <a:r>
              <a:rPr lang="en-US" dirty="0" smtClean="0"/>
              <a:t> </a:t>
            </a:r>
            <a:r>
              <a:rPr lang="en-US" dirty="0" err="1"/>
              <a:t>manfaat</a:t>
            </a:r>
            <a:r>
              <a:rPr lang="en-US" dirty="0"/>
              <a:t> </a:t>
            </a:r>
            <a:r>
              <a:rPr lang="en-US" dirty="0" err="1"/>
              <a:t>dari</a:t>
            </a:r>
            <a:r>
              <a:rPr lang="en-US" dirty="0"/>
              <a:t> </a:t>
            </a:r>
            <a:r>
              <a:rPr lang="en-US" dirty="0" err="1" smtClean="0"/>
              <a:t>kekayaan</a:t>
            </a:r>
            <a:r>
              <a:rPr lang="en-US" dirty="0" smtClean="0"/>
              <a:t> </a:t>
            </a:r>
            <a:r>
              <a:rPr lang="en-US" dirty="0" err="1" smtClean="0"/>
              <a:t>intelektual</a:t>
            </a:r>
            <a:endParaRPr lang="en-US" dirty="0"/>
          </a:p>
          <a:p>
            <a:r>
              <a:rPr lang="en-US" dirty="0" err="1" smtClean="0"/>
              <a:t>Hak</a:t>
            </a:r>
            <a:r>
              <a:rPr lang="en-US" dirty="0" smtClean="0"/>
              <a:t> </a:t>
            </a:r>
            <a:r>
              <a:rPr lang="en-US" dirty="0"/>
              <a:t>yang </a:t>
            </a:r>
            <a:r>
              <a:rPr lang="en-US" dirty="0" err="1"/>
              <a:t>timbul</a:t>
            </a:r>
            <a:r>
              <a:rPr lang="en-US" dirty="0"/>
              <a:t> </a:t>
            </a:r>
            <a:r>
              <a:rPr lang="en-US" dirty="0" err="1"/>
              <a:t>bagi</a:t>
            </a:r>
            <a:r>
              <a:rPr lang="en-US" dirty="0"/>
              <a:t> </a:t>
            </a:r>
            <a:r>
              <a:rPr lang="en-US" dirty="0" err="1"/>
              <a:t>hasil</a:t>
            </a:r>
            <a:r>
              <a:rPr lang="en-US" dirty="0"/>
              <a:t> </a:t>
            </a:r>
            <a:r>
              <a:rPr lang="en-US" dirty="0" err="1"/>
              <a:t>olah</a:t>
            </a:r>
            <a:r>
              <a:rPr lang="en-US" dirty="0"/>
              <a:t> </a:t>
            </a:r>
            <a:r>
              <a:rPr lang="en-US" dirty="0" err="1"/>
              <a:t>pikir</a:t>
            </a:r>
            <a:r>
              <a:rPr lang="en-US" dirty="0"/>
              <a:t> </a:t>
            </a:r>
            <a:r>
              <a:rPr lang="en-US" dirty="0" err="1"/>
              <a:t>otak</a:t>
            </a:r>
            <a:r>
              <a:rPr lang="en-US" dirty="0"/>
              <a:t> yang </a:t>
            </a:r>
            <a:r>
              <a:rPr lang="en-US" dirty="0" err="1"/>
              <a:t>menghasilkan</a:t>
            </a:r>
            <a:r>
              <a:rPr lang="en-US" dirty="0"/>
              <a:t> </a:t>
            </a:r>
            <a:r>
              <a:rPr lang="en-US" dirty="0" err="1"/>
              <a:t>suatu</a:t>
            </a:r>
            <a:r>
              <a:rPr lang="en-US" dirty="0"/>
              <a:t> </a:t>
            </a:r>
            <a:r>
              <a:rPr lang="en-US" dirty="0" err="1"/>
              <a:t>produk</a:t>
            </a:r>
            <a:r>
              <a:rPr lang="en-US" dirty="0"/>
              <a:t> </a:t>
            </a:r>
            <a:r>
              <a:rPr lang="en-US" dirty="0" err="1"/>
              <a:t>atau</a:t>
            </a:r>
            <a:r>
              <a:rPr lang="en-US" dirty="0"/>
              <a:t> </a:t>
            </a:r>
            <a:r>
              <a:rPr lang="en-US" dirty="0" err="1"/>
              <a:t>proses</a:t>
            </a:r>
            <a:r>
              <a:rPr lang="en-US" dirty="0"/>
              <a:t> yang </a:t>
            </a:r>
            <a:r>
              <a:rPr lang="en-US" dirty="0" err="1"/>
              <a:t>berguna</a:t>
            </a:r>
            <a:r>
              <a:rPr lang="en-US" dirty="0"/>
              <a:t> </a:t>
            </a:r>
            <a:r>
              <a:rPr lang="en-US" dirty="0" err="1"/>
              <a:t>untuk</a:t>
            </a:r>
            <a:r>
              <a:rPr lang="en-US" dirty="0"/>
              <a:t> </a:t>
            </a:r>
            <a:r>
              <a:rPr lang="en-US" dirty="0" err="1"/>
              <a:t>manusia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KARYA INTELEKTUAL</a:t>
            </a:r>
            <a:endParaRPr lang="en-US" dirty="0"/>
          </a:p>
        </p:txBody>
      </p:sp>
      <p:sp>
        <p:nvSpPr>
          <p:cNvPr id="3" name="Content Placeholder 2"/>
          <p:cNvSpPr>
            <a:spLocks noGrp="1"/>
          </p:cNvSpPr>
          <p:nvPr>
            <p:ph idx="1"/>
          </p:nvPr>
        </p:nvSpPr>
        <p:spPr/>
        <p:txBody>
          <a:bodyPr>
            <a:normAutofit/>
          </a:bodyPr>
          <a:lstStyle/>
          <a:p>
            <a:r>
              <a:rPr lang="en-US" dirty="0" err="1" smtClean="0"/>
              <a:t>Penemuan</a:t>
            </a:r>
            <a:endParaRPr lang="en-US" dirty="0"/>
          </a:p>
          <a:p>
            <a:r>
              <a:rPr lang="en-US" dirty="0" err="1" smtClean="0"/>
              <a:t>Desain</a:t>
            </a:r>
            <a:r>
              <a:rPr lang="en-US" dirty="0" smtClean="0"/>
              <a:t> </a:t>
            </a:r>
            <a:r>
              <a:rPr lang="en-US" dirty="0" err="1"/>
              <a:t>Produk</a:t>
            </a:r>
            <a:endParaRPr lang="en-US" dirty="0"/>
          </a:p>
          <a:p>
            <a:r>
              <a:rPr lang="en-US" dirty="0" err="1" smtClean="0"/>
              <a:t>Literatur</a:t>
            </a:r>
            <a:r>
              <a:rPr lang="en-US" dirty="0"/>
              <a:t>, </a:t>
            </a:r>
            <a:r>
              <a:rPr lang="en-US" dirty="0" err="1"/>
              <a:t>Seni</a:t>
            </a:r>
            <a:r>
              <a:rPr lang="en-US" dirty="0"/>
              <a:t>, </a:t>
            </a:r>
            <a:r>
              <a:rPr lang="en-US" dirty="0" err="1" smtClean="0"/>
              <a:t>Pengetahuan</a:t>
            </a:r>
            <a:r>
              <a:rPr lang="en-US" dirty="0" smtClean="0"/>
              <a:t>, Software</a:t>
            </a:r>
            <a:endParaRPr lang="en-US" dirty="0"/>
          </a:p>
          <a:p>
            <a:r>
              <a:rPr lang="en-US" dirty="0" err="1" smtClean="0"/>
              <a:t>Nama</a:t>
            </a:r>
            <a:r>
              <a:rPr lang="en-US" dirty="0" smtClean="0"/>
              <a:t> </a:t>
            </a:r>
            <a:r>
              <a:rPr lang="en-US" dirty="0" err="1"/>
              <a:t>dan</a:t>
            </a:r>
            <a:r>
              <a:rPr lang="en-US" dirty="0"/>
              <a:t> </a:t>
            </a:r>
            <a:r>
              <a:rPr lang="en-US" dirty="0" err="1"/>
              <a:t>Merek</a:t>
            </a:r>
            <a:r>
              <a:rPr lang="en-US" dirty="0"/>
              <a:t> Usaha</a:t>
            </a:r>
          </a:p>
          <a:p>
            <a:r>
              <a:rPr lang="en-US" dirty="0" smtClean="0"/>
              <a:t>Know-How </a:t>
            </a:r>
            <a:r>
              <a:rPr lang="en-US" dirty="0"/>
              <a:t>&amp; </a:t>
            </a:r>
            <a:r>
              <a:rPr lang="en-US" dirty="0" err="1"/>
              <a:t>Informasi</a:t>
            </a:r>
            <a:r>
              <a:rPr lang="en-US" dirty="0"/>
              <a:t> </a:t>
            </a:r>
            <a:r>
              <a:rPr lang="en-US" dirty="0" err="1"/>
              <a:t>Rahasia</a:t>
            </a:r>
            <a:endParaRPr lang="en-US" dirty="0"/>
          </a:p>
          <a:p>
            <a:r>
              <a:rPr lang="en-US" dirty="0" err="1" smtClean="0"/>
              <a:t>Desain</a:t>
            </a:r>
            <a:r>
              <a:rPr lang="en-US" dirty="0" smtClean="0"/>
              <a:t> </a:t>
            </a:r>
            <a:r>
              <a:rPr lang="en-US" dirty="0"/>
              <a:t>Tata </a:t>
            </a:r>
            <a:r>
              <a:rPr lang="en-US" dirty="0" err="1"/>
              <a:t>Letak</a:t>
            </a:r>
            <a:r>
              <a:rPr lang="en-US" dirty="0"/>
              <a:t> IC</a:t>
            </a:r>
          </a:p>
          <a:p>
            <a:r>
              <a:rPr lang="en-US" dirty="0" err="1" smtClean="0"/>
              <a:t>Varietas</a:t>
            </a:r>
            <a:r>
              <a:rPr lang="en-US" dirty="0" smtClean="0"/>
              <a:t> </a:t>
            </a:r>
            <a:r>
              <a:rPr lang="en-US" dirty="0" err="1"/>
              <a:t>Baru</a:t>
            </a:r>
            <a:r>
              <a:rPr lang="en-US" dirty="0"/>
              <a:t> </a:t>
            </a:r>
            <a:r>
              <a:rPr lang="en-US" dirty="0" err="1"/>
              <a:t>Tanaman</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1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1500" accel="50000" fill="hold">
                                          <p:stCondLst>
                                            <p:cond delay="1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3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1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1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1500" accel="50000" fill="hold">
                                          <p:stCondLst>
                                            <p:cond delay="1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3000" decel="50000">
                                          <p:stCondLst>
                                            <p:cond delay="0"/>
                                          </p:stCondLst>
                                        </p:cTn>
                                        <p:tgtEl>
                                          <p:spTgt spid="3">
                                            <p:txEl>
                                              <p:pRg st="0" end="0"/>
                                            </p:txEl>
                                          </p:spTgt>
                                        </p:tgtEl>
                                      </p:cBhvr>
                                    </p:animEffect>
                                  </p:childTnLst>
                                </p:cTn>
                              </p:par>
                            </p:childTnLst>
                          </p:cTn>
                        </p:par>
                        <p:par>
                          <p:cTn id="15" fill="hold">
                            <p:stCondLst>
                              <p:cond delay="3000"/>
                            </p:stCondLst>
                            <p:childTnLst>
                              <p:par>
                                <p:cTn id="16" presetID="25" presetClass="entr" presetSubtype="0" fill="hold"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1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19" dur="1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0" dur="1500" accel="50000" fill="hold">
                                          <p:stCondLst>
                                            <p:cond delay="1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1" dur="3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2" dur="1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3" dur="1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4" dur="1500" accel="50000" fill="hold">
                                          <p:stCondLst>
                                            <p:cond delay="1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5" dur="3000" decel="50000">
                                          <p:stCondLst>
                                            <p:cond delay="0"/>
                                          </p:stCondLst>
                                        </p:cTn>
                                        <p:tgtEl>
                                          <p:spTgt spid="3">
                                            <p:txEl>
                                              <p:pRg st="1" end="1"/>
                                            </p:txEl>
                                          </p:spTgt>
                                        </p:tgtEl>
                                      </p:cBhvr>
                                    </p:animEffect>
                                  </p:childTnLst>
                                </p:cTn>
                              </p:par>
                            </p:childTnLst>
                          </p:cTn>
                        </p:par>
                        <p:par>
                          <p:cTn id="26" fill="hold">
                            <p:stCondLst>
                              <p:cond delay="6000"/>
                            </p:stCondLst>
                            <p:childTnLst>
                              <p:par>
                                <p:cTn id="27" presetID="25" presetClass="entr" presetSubtype="0" fill="hold" nodeType="after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p:cTn id="29" dur="1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0" dur="1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1" dur="1500" accel="50000" fill="hold">
                                          <p:stCondLst>
                                            <p:cond delay="1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2" dur="3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3" dur="1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4" dur="1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5" dur="1500" accel="50000" fill="hold">
                                          <p:stCondLst>
                                            <p:cond delay="1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6" dur="3000" decel="50000">
                                          <p:stCondLst>
                                            <p:cond delay="0"/>
                                          </p:stCondLst>
                                        </p:cTn>
                                        <p:tgtEl>
                                          <p:spTgt spid="3">
                                            <p:txEl>
                                              <p:pRg st="2" end="2"/>
                                            </p:txEl>
                                          </p:spTgt>
                                        </p:tgtEl>
                                      </p:cBhvr>
                                    </p:animEffect>
                                  </p:childTnLst>
                                </p:cTn>
                              </p:par>
                            </p:childTnLst>
                          </p:cTn>
                        </p:par>
                        <p:par>
                          <p:cTn id="37" fill="hold">
                            <p:stCondLst>
                              <p:cond delay="9000"/>
                            </p:stCondLst>
                            <p:childTnLst>
                              <p:par>
                                <p:cTn id="38" presetID="25" presetClass="entr" presetSubtype="0" fill="hold" nodeType="after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 calcmode="lin" valueType="num">
                                      <p:cBhvr>
                                        <p:cTn id="40" dur="1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1" dur="1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2" dur="1500" accel="50000" fill="hold">
                                          <p:stCondLst>
                                            <p:cond delay="1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3" dur="3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4" dur="1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5" dur="1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6" dur="1500" accel="50000" fill="hold">
                                          <p:stCondLst>
                                            <p:cond delay="1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47" dur="3000" decel="50000">
                                          <p:stCondLst>
                                            <p:cond delay="0"/>
                                          </p:stCondLst>
                                        </p:cTn>
                                        <p:tgtEl>
                                          <p:spTgt spid="3">
                                            <p:txEl>
                                              <p:pRg st="3" end="3"/>
                                            </p:txEl>
                                          </p:spTgt>
                                        </p:tgtEl>
                                      </p:cBhvr>
                                    </p:animEffect>
                                  </p:childTnLst>
                                </p:cTn>
                              </p:par>
                            </p:childTnLst>
                          </p:cTn>
                        </p:par>
                        <p:par>
                          <p:cTn id="48" fill="hold">
                            <p:stCondLst>
                              <p:cond delay="12000"/>
                            </p:stCondLst>
                            <p:childTnLst>
                              <p:par>
                                <p:cTn id="49" presetID="25" presetClass="entr" presetSubtype="0" fill="hold" nodeType="after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 calcmode="lin" valueType="num">
                                      <p:cBhvr>
                                        <p:cTn id="51" dur="1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2" dur="1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3" dur="1500" accel="50000" fill="hold">
                                          <p:stCondLst>
                                            <p:cond delay="1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4" dur="3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5" dur="1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56" dur="1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57" dur="1500" accel="50000" fill="hold">
                                          <p:stCondLst>
                                            <p:cond delay="1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58" dur="3000" decel="50000">
                                          <p:stCondLst>
                                            <p:cond delay="0"/>
                                          </p:stCondLst>
                                        </p:cTn>
                                        <p:tgtEl>
                                          <p:spTgt spid="3">
                                            <p:txEl>
                                              <p:pRg st="4" end="4"/>
                                            </p:txEl>
                                          </p:spTgt>
                                        </p:tgtEl>
                                      </p:cBhvr>
                                    </p:animEffect>
                                  </p:childTnLst>
                                </p:cTn>
                              </p:par>
                            </p:childTnLst>
                          </p:cTn>
                        </p:par>
                        <p:par>
                          <p:cTn id="59" fill="hold">
                            <p:stCondLst>
                              <p:cond delay="15000"/>
                            </p:stCondLst>
                            <p:childTnLst>
                              <p:par>
                                <p:cTn id="60" presetID="25" presetClass="entr" presetSubtype="0" fill="hold" nodeType="after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 calcmode="lin" valueType="num">
                                      <p:cBhvr>
                                        <p:cTn id="62" dur="1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63" dur="1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64" dur="1500" accel="50000" fill="hold">
                                          <p:stCondLst>
                                            <p:cond delay="1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65" dur="3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66" dur="1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67" dur="1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68" dur="1500" accel="50000" fill="hold">
                                          <p:stCondLst>
                                            <p:cond delay="1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69" dur="3000" decel="50000">
                                          <p:stCondLst>
                                            <p:cond delay="0"/>
                                          </p:stCondLst>
                                        </p:cTn>
                                        <p:tgtEl>
                                          <p:spTgt spid="3">
                                            <p:txEl>
                                              <p:pRg st="5" end="5"/>
                                            </p:txEl>
                                          </p:spTgt>
                                        </p:tgtEl>
                                      </p:cBhvr>
                                    </p:animEffect>
                                  </p:childTnLst>
                                </p:cTn>
                              </p:par>
                            </p:childTnLst>
                          </p:cTn>
                        </p:par>
                        <p:par>
                          <p:cTn id="70" fill="hold">
                            <p:stCondLst>
                              <p:cond delay="18000"/>
                            </p:stCondLst>
                            <p:childTnLst>
                              <p:par>
                                <p:cTn id="71" presetID="25" presetClass="entr" presetSubtype="0" fill="hold" nodeType="afterEffect">
                                  <p:stCondLst>
                                    <p:cond delay="0"/>
                                  </p:stCondLst>
                                  <p:childTnLst>
                                    <p:set>
                                      <p:cBhvr>
                                        <p:cTn id="72" dur="1" fill="hold">
                                          <p:stCondLst>
                                            <p:cond delay="0"/>
                                          </p:stCondLst>
                                        </p:cTn>
                                        <p:tgtEl>
                                          <p:spTgt spid="3">
                                            <p:txEl>
                                              <p:pRg st="6" end="6"/>
                                            </p:txEl>
                                          </p:spTgt>
                                        </p:tgtEl>
                                        <p:attrNameLst>
                                          <p:attrName>style.visibility</p:attrName>
                                        </p:attrNameLst>
                                      </p:cBhvr>
                                      <p:to>
                                        <p:strVal val="visible"/>
                                      </p:to>
                                    </p:set>
                                    <p:anim calcmode="lin" valueType="num">
                                      <p:cBhvr>
                                        <p:cTn id="73" dur="1500" decel="50000" fill="hold">
                                          <p:stCondLst>
                                            <p:cond delay="0"/>
                                          </p:stCondLst>
                                        </p:cTn>
                                        <p:tgtEl>
                                          <p:spTgt spid="3">
                                            <p:txEl>
                                              <p:pRg st="6" end="6"/>
                                            </p:txEl>
                                          </p:spTgt>
                                        </p:tgtEl>
                                        <p:attrNameLst>
                                          <p:attrName>style.rotation</p:attrName>
                                        </p:attrNameLst>
                                      </p:cBhvr>
                                      <p:tavLst>
                                        <p:tav tm="0">
                                          <p:val>
                                            <p:fltVal val="-90"/>
                                          </p:val>
                                        </p:tav>
                                        <p:tav tm="100000">
                                          <p:val>
                                            <p:fltVal val="0"/>
                                          </p:val>
                                        </p:tav>
                                      </p:tavLst>
                                    </p:anim>
                                    <p:anim calcmode="lin" valueType="num">
                                      <p:cBhvr>
                                        <p:cTn id="74" dur="1500" decel="50000" fill="hold">
                                          <p:stCondLst>
                                            <p:cond delay="0"/>
                                          </p:stCondLst>
                                        </p:cTn>
                                        <p:tgtEl>
                                          <p:spTgt spid="3">
                                            <p:txEl>
                                              <p:pRg st="6" end="6"/>
                                            </p:txEl>
                                          </p:spTgt>
                                        </p:tgtEl>
                                        <p:attrNameLst>
                                          <p:attrName>ppt_w</p:attrName>
                                        </p:attrNameLst>
                                      </p:cBhvr>
                                      <p:tavLst>
                                        <p:tav tm="0">
                                          <p:val>
                                            <p:strVal val="#ppt_w"/>
                                          </p:val>
                                        </p:tav>
                                        <p:tav tm="100000">
                                          <p:val>
                                            <p:strVal val="#ppt_w*.05"/>
                                          </p:val>
                                        </p:tav>
                                      </p:tavLst>
                                    </p:anim>
                                    <p:anim calcmode="lin" valueType="num">
                                      <p:cBhvr>
                                        <p:cTn id="75" dur="1500" accel="50000" fill="hold">
                                          <p:stCondLst>
                                            <p:cond delay="1500"/>
                                          </p:stCondLst>
                                        </p:cTn>
                                        <p:tgtEl>
                                          <p:spTgt spid="3">
                                            <p:txEl>
                                              <p:pRg st="6" end="6"/>
                                            </p:txEl>
                                          </p:spTgt>
                                        </p:tgtEl>
                                        <p:attrNameLst>
                                          <p:attrName>ppt_w</p:attrName>
                                        </p:attrNameLst>
                                      </p:cBhvr>
                                      <p:tavLst>
                                        <p:tav tm="0">
                                          <p:val>
                                            <p:strVal val="#ppt_w*.05"/>
                                          </p:val>
                                        </p:tav>
                                        <p:tav tm="100000">
                                          <p:val>
                                            <p:strVal val="#ppt_w"/>
                                          </p:val>
                                        </p:tav>
                                      </p:tavLst>
                                    </p:anim>
                                    <p:anim calcmode="lin" valueType="num">
                                      <p:cBhvr>
                                        <p:cTn id="76" dur="30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77" dur="1500" decel="50000" fill="hold">
                                          <p:stCondLst>
                                            <p:cond delay="0"/>
                                          </p:stCondLst>
                                        </p:cTn>
                                        <p:tgtEl>
                                          <p:spTgt spid="3">
                                            <p:txEl>
                                              <p:pRg st="6" end="6"/>
                                            </p:txEl>
                                          </p:spTgt>
                                        </p:tgtEl>
                                        <p:attrNameLst>
                                          <p:attrName>ppt_x</p:attrName>
                                        </p:attrNameLst>
                                      </p:cBhvr>
                                      <p:tavLst>
                                        <p:tav tm="0">
                                          <p:val>
                                            <p:strVal val="#ppt_x+.4"/>
                                          </p:val>
                                        </p:tav>
                                        <p:tav tm="100000">
                                          <p:val>
                                            <p:strVal val="#ppt_x"/>
                                          </p:val>
                                        </p:tav>
                                      </p:tavLst>
                                    </p:anim>
                                    <p:anim calcmode="lin" valueType="num">
                                      <p:cBhvr>
                                        <p:cTn id="78" dur="1500" decel="50000" fill="hold">
                                          <p:stCondLst>
                                            <p:cond delay="0"/>
                                          </p:stCondLst>
                                        </p:cTn>
                                        <p:tgtEl>
                                          <p:spTgt spid="3">
                                            <p:txEl>
                                              <p:pRg st="6" end="6"/>
                                            </p:txEl>
                                          </p:spTgt>
                                        </p:tgtEl>
                                        <p:attrNameLst>
                                          <p:attrName>ppt_y</p:attrName>
                                        </p:attrNameLst>
                                      </p:cBhvr>
                                      <p:tavLst>
                                        <p:tav tm="0">
                                          <p:val>
                                            <p:strVal val="#ppt_y-.2"/>
                                          </p:val>
                                        </p:tav>
                                        <p:tav tm="100000">
                                          <p:val>
                                            <p:strVal val="#ppt_y+.1"/>
                                          </p:val>
                                        </p:tav>
                                      </p:tavLst>
                                    </p:anim>
                                    <p:anim calcmode="lin" valueType="num">
                                      <p:cBhvr>
                                        <p:cTn id="79" dur="1500" accel="50000" fill="hold">
                                          <p:stCondLst>
                                            <p:cond delay="1500"/>
                                          </p:stCondLst>
                                        </p:cTn>
                                        <p:tgtEl>
                                          <p:spTgt spid="3">
                                            <p:txEl>
                                              <p:pRg st="6" end="6"/>
                                            </p:txEl>
                                          </p:spTgt>
                                        </p:tgtEl>
                                        <p:attrNameLst>
                                          <p:attrName>ppt_y</p:attrName>
                                        </p:attrNameLst>
                                      </p:cBhvr>
                                      <p:tavLst>
                                        <p:tav tm="0">
                                          <p:val>
                                            <p:strVal val="#ppt_y+.1"/>
                                          </p:val>
                                        </p:tav>
                                        <p:tav tm="100000">
                                          <p:val>
                                            <p:strVal val="#ppt_y"/>
                                          </p:val>
                                        </p:tav>
                                      </p:tavLst>
                                    </p:anim>
                                    <p:animEffect transition="in" filter="fade">
                                      <p:cBhvr>
                                        <p:cTn id="80" dur="3000" decel="50000">
                                          <p:stCondLst>
                                            <p:cond delay="0"/>
                                          </p:stCondLst>
                                        </p:cTn>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TUJUAN PENERAPAN HAKI</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fi-FI" dirty="0" smtClean="0"/>
              <a:t>Antisipasi </a:t>
            </a:r>
            <a:r>
              <a:rPr lang="fi-FI" dirty="0"/>
              <a:t>kemungkinan melanggar </a:t>
            </a:r>
            <a:r>
              <a:rPr lang="fi-FI" dirty="0" smtClean="0"/>
              <a:t>HaKI </a:t>
            </a:r>
            <a:r>
              <a:rPr lang="en-US" dirty="0" err="1" smtClean="0"/>
              <a:t>milik</a:t>
            </a:r>
            <a:r>
              <a:rPr lang="en-US" dirty="0" smtClean="0"/>
              <a:t> </a:t>
            </a:r>
            <a:r>
              <a:rPr lang="en-US" dirty="0" err="1"/>
              <a:t>pihak</a:t>
            </a:r>
            <a:r>
              <a:rPr lang="en-US" dirty="0"/>
              <a:t> lain</a:t>
            </a:r>
          </a:p>
          <a:p>
            <a:pPr marL="514350" indent="-514350">
              <a:buFont typeface="+mj-lt"/>
              <a:buAutoNum type="arabicPeriod"/>
            </a:pPr>
            <a:r>
              <a:rPr lang="en-US" dirty="0" err="1" smtClean="0"/>
              <a:t>Meningkatkan</a:t>
            </a:r>
            <a:r>
              <a:rPr lang="en-US" dirty="0" smtClean="0"/>
              <a:t> </a:t>
            </a:r>
            <a:r>
              <a:rPr lang="en-US" dirty="0" err="1"/>
              <a:t>daya</a:t>
            </a:r>
            <a:r>
              <a:rPr lang="en-US" dirty="0"/>
              <a:t> </a:t>
            </a:r>
            <a:r>
              <a:rPr lang="en-US" dirty="0" err="1"/>
              <a:t>kompetisi</a:t>
            </a:r>
            <a:r>
              <a:rPr lang="en-US" dirty="0"/>
              <a:t> </a:t>
            </a:r>
            <a:r>
              <a:rPr lang="en-US" dirty="0" err="1" smtClean="0"/>
              <a:t>dan</a:t>
            </a:r>
            <a:r>
              <a:rPr lang="en-US" dirty="0" smtClean="0"/>
              <a:t> </a:t>
            </a:r>
            <a:r>
              <a:rPr lang="en-US" dirty="0" err="1" smtClean="0"/>
              <a:t>pangsa</a:t>
            </a:r>
            <a:r>
              <a:rPr lang="en-US" dirty="0" smtClean="0"/>
              <a:t> </a:t>
            </a:r>
            <a:r>
              <a:rPr lang="en-US" dirty="0" err="1"/>
              <a:t>pasar</a:t>
            </a:r>
            <a:r>
              <a:rPr lang="en-US" dirty="0"/>
              <a:t> </a:t>
            </a:r>
            <a:r>
              <a:rPr lang="en-US" dirty="0" err="1"/>
              <a:t>dalam</a:t>
            </a:r>
            <a:r>
              <a:rPr lang="en-US" dirty="0"/>
              <a:t> </a:t>
            </a:r>
            <a:r>
              <a:rPr lang="en-US" dirty="0" err="1" smtClean="0"/>
              <a:t>komersialisasi</a:t>
            </a:r>
            <a:r>
              <a:rPr lang="en-US" dirty="0" smtClean="0"/>
              <a:t> </a:t>
            </a:r>
            <a:r>
              <a:rPr lang="en-US" dirty="0" err="1" smtClean="0"/>
              <a:t>kekayaan</a:t>
            </a:r>
            <a:r>
              <a:rPr lang="en-US" dirty="0" smtClean="0"/>
              <a:t> </a:t>
            </a:r>
            <a:r>
              <a:rPr lang="en-US" dirty="0" err="1"/>
              <a:t>intelektual</a:t>
            </a:r>
            <a:endParaRPr lang="en-US" dirty="0"/>
          </a:p>
          <a:p>
            <a:pPr marL="514350" indent="-514350">
              <a:buFont typeface="+mj-lt"/>
              <a:buAutoNum type="arabicPeriod"/>
            </a:pPr>
            <a:r>
              <a:rPr lang="sv-SE" dirty="0" smtClean="0"/>
              <a:t>Dapat </a:t>
            </a:r>
            <a:r>
              <a:rPr lang="sv-SE" dirty="0"/>
              <a:t>dijadikan sebagai </a:t>
            </a:r>
            <a:r>
              <a:rPr lang="sv-SE" dirty="0" smtClean="0"/>
              <a:t>bahan </a:t>
            </a:r>
            <a:r>
              <a:rPr lang="en-US" dirty="0" err="1" smtClean="0"/>
              <a:t>pertimbangan</a:t>
            </a:r>
            <a:r>
              <a:rPr lang="en-US" dirty="0" smtClean="0"/>
              <a:t> </a:t>
            </a:r>
            <a:r>
              <a:rPr lang="en-US" dirty="0" err="1"/>
              <a:t>dalam</a:t>
            </a:r>
            <a:r>
              <a:rPr lang="en-US" dirty="0"/>
              <a:t> </a:t>
            </a:r>
            <a:r>
              <a:rPr lang="en-US" dirty="0" err="1"/>
              <a:t>penentuan</a:t>
            </a:r>
            <a:r>
              <a:rPr lang="en-US" dirty="0"/>
              <a:t> </a:t>
            </a:r>
            <a:r>
              <a:rPr lang="en-US" dirty="0" err="1" smtClean="0"/>
              <a:t>strategi</a:t>
            </a:r>
            <a:r>
              <a:rPr lang="en-US" dirty="0" smtClean="0"/>
              <a:t> </a:t>
            </a:r>
            <a:r>
              <a:rPr lang="it-IT" dirty="0" smtClean="0"/>
              <a:t>penelitian</a:t>
            </a:r>
            <a:r>
              <a:rPr lang="it-IT" dirty="0"/>
              <a:t>, usaha dan industri </a:t>
            </a:r>
            <a:r>
              <a:rPr lang="it-IT" dirty="0" smtClean="0"/>
              <a:t>di </a:t>
            </a:r>
            <a:r>
              <a:rPr lang="en-US" dirty="0" smtClean="0"/>
              <a:t>Indonesia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3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3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3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3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3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3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3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3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Prinsip-prinsip</a:t>
            </a:r>
            <a:r>
              <a:rPr lang="en-US" dirty="0" smtClean="0"/>
              <a:t> HAKI</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err="1" smtClean="0"/>
              <a:t>Prinsip</a:t>
            </a:r>
            <a:r>
              <a:rPr lang="en-US" dirty="0" smtClean="0"/>
              <a:t> </a:t>
            </a:r>
            <a:r>
              <a:rPr lang="en-US" dirty="0" err="1" smtClean="0"/>
              <a:t>Keadilan</a:t>
            </a:r>
            <a:r>
              <a:rPr lang="en-US" dirty="0" smtClean="0"/>
              <a:t> (The Principle of Natural Justice)</a:t>
            </a:r>
          </a:p>
          <a:p>
            <a:pPr marL="514350" indent="-514350">
              <a:buFont typeface="+mj-lt"/>
              <a:buAutoNum type="arabicPeriod"/>
            </a:pPr>
            <a:r>
              <a:rPr lang="en-US" dirty="0" err="1" smtClean="0"/>
              <a:t>Prinsip</a:t>
            </a:r>
            <a:r>
              <a:rPr lang="en-US" dirty="0" smtClean="0"/>
              <a:t> </a:t>
            </a:r>
            <a:r>
              <a:rPr lang="en-US" dirty="0" err="1" smtClean="0"/>
              <a:t>Ekonomi</a:t>
            </a:r>
            <a:r>
              <a:rPr lang="en-US" dirty="0" smtClean="0"/>
              <a:t> (The Economic Argument)</a:t>
            </a:r>
          </a:p>
          <a:p>
            <a:pPr marL="514350" indent="-514350">
              <a:buFont typeface="+mj-lt"/>
              <a:buAutoNum type="arabicPeriod"/>
            </a:pPr>
            <a:r>
              <a:rPr lang="en-US" dirty="0" err="1" smtClean="0"/>
              <a:t>Prinsip</a:t>
            </a:r>
            <a:r>
              <a:rPr lang="en-US" dirty="0" smtClean="0"/>
              <a:t> </a:t>
            </a:r>
            <a:r>
              <a:rPr lang="en-US" dirty="0" err="1" smtClean="0"/>
              <a:t>Kebudayaan</a:t>
            </a:r>
            <a:r>
              <a:rPr lang="en-US" dirty="0" smtClean="0"/>
              <a:t> (The Cultural Argument)</a:t>
            </a:r>
          </a:p>
          <a:p>
            <a:pPr marL="514350" indent="-514350">
              <a:buFont typeface="+mj-lt"/>
              <a:buAutoNum type="arabicPeriod"/>
            </a:pPr>
            <a:r>
              <a:rPr lang="en-US" dirty="0" err="1" smtClean="0"/>
              <a:t>Prinsip</a:t>
            </a:r>
            <a:r>
              <a:rPr lang="en-US" dirty="0" smtClean="0"/>
              <a:t> </a:t>
            </a:r>
            <a:r>
              <a:rPr lang="en-US" dirty="0" err="1" smtClean="0"/>
              <a:t>Sosial</a:t>
            </a:r>
            <a:r>
              <a:rPr lang="en-US" dirty="0" smtClean="0"/>
              <a:t> (The Social Argument)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Prinsip</a:t>
            </a:r>
            <a:r>
              <a:rPr lang="en-US" dirty="0" smtClean="0"/>
              <a:t> </a:t>
            </a:r>
            <a:r>
              <a:rPr lang="en-US" dirty="0" err="1" smtClean="0"/>
              <a:t>Keadilan</a:t>
            </a:r>
            <a:r>
              <a:rPr lang="en-US" dirty="0" smtClean="0"/>
              <a:t> </a:t>
            </a:r>
            <a:endParaRPr lang="en-US" dirty="0"/>
          </a:p>
        </p:txBody>
      </p:sp>
      <p:sp>
        <p:nvSpPr>
          <p:cNvPr id="3" name="Content Placeholder 2"/>
          <p:cNvSpPr>
            <a:spLocks noGrp="1"/>
          </p:cNvSpPr>
          <p:nvPr>
            <p:ph idx="1"/>
          </p:nvPr>
        </p:nvSpPr>
        <p:spPr/>
        <p:txBody>
          <a:bodyPr>
            <a:normAutofit/>
          </a:bodyPr>
          <a:lstStyle/>
          <a:p>
            <a:pPr marL="914400" lvl="1" indent="-514350"/>
            <a:r>
              <a:rPr lang="en-US" dirty="0" err="1" smtClean="0"/>
              <a:t>Hukum</a:t>
            </a:r>
            <a:r>
              <a:rPr lang="en-US" dirty="0" smtClean="0"/>
              <a:t> </a:t>
            </a:r>
            <a:r>
              <a:rPr lang="en-US" dirty="0" err="1" smtClean="0"/>
              <a:t>memberikan</a:t>
            </a:r>
            <a:r>
              <a:rPr lang="en-US" dirty="0" smtClean="0"/>
              <a:t> </a:t>
            </a:r>
            <a:r>
              <a:rPr lang="en-US" dirty="0" err="1" smtClean="0"/>
              <a:t>perlindungan</a:t>
            </a:r>
            <a:r>
              <a:rPr lang="en-US" dirty="0" smtClean="0"/>
              <a:t> </a:t>
            </a:r>
            <a:r>
              <a:rPr lang="en-US" dirty="0" err="1" smtClean="0"/>
              <a:t>kepada</a:t>
            </a:r>
            <a:r>
              <a:rPr lang="en-US" dirty="0" smtClean="0"/>
              <a:t> </a:t>
            </a:r>
            <a:r>
              <a:rPr lang="en-US" dirty="0" err="1" smtClean="0"/>
              <a:t>pencipta</a:t>
            </a:r>
            <a:r>
              <a:rPr lang="en-US" dirty="0" smtClean="0"/>
              <a:t> </a:t>
            </a:r>
            <a:r>
              <a:rPr lang="en-US" dirty="0" err="1" smtClean="0"/>
              <a:t>berupa</a:t>
            </a:r>
            <a:r>
              <a:rPr lang="en-US" dirty="0" smtClean="0"/>
              <a:t> </a:t>
            </a:r>
            <a:r>
              <a:rPr lang="en-US" dirty="0" err="1" smtClean="0"/>
              <a:t>suatu</a:t>
            </a:r>
            <a:r>
              <a:rPr lang="en-US" dirty="0" smtClean="0"/>
              <a:t> </a:t>
            </a:r>
            <a:r>
              <a:rPr lang="en-US" dirty="0" err="1" smtClean="0"/>
              <a:t>kekuasaan</a:t>
            </a:r>
            <a:r>
              <a:rPr lang="en-US" dirty="0" smtClean="0"/>
              <a:t> </a:t>
            </a:r>
            <a:r>
              <a:rPr lang="en-US" dirty="0" err="1" smtClean="0"/>
              <a:t>untuk</a:t>
            </a:r>
            <a:r>
              <a:rPr lang="en-US" dirty="0" smtClean="0"/>
              <a:t> </a:t>
            </a:r>
            <a:r>
              <a:rPr lang="en-US" dirty="0" err="1" smtClean="0"/>
              <a:t>bertindak</a:t>
            </a:r>
            <a:r>
              <a:rPr lang="en-US" dirty="0" smtClean="0"/>
              <a:t> </a:t>
            </a:r>
            <a:r>
              <a:rPr lang="en-US" dirty="0" err="1" smtClean="0"/>
              <a:t>dalam</a:t>
            </a:r>
            <a:r>
              <a:rPr lang="en-US" dirty="0" smtClean="0"/>
              <a:t> </a:t>
            </a:r>
            <a:r>
              <a:rPr lang="en-US" dirty="0" err="1" smtClean="0"/>
              <a:t>rangka</a:t>
            </a:r>
            <a:r>
              <a:rPr lang="en-US" dirty="0" smtClean="0"/>
              <a:t> </a:t>
            </a:r>
            <a:r>
              <a:rPr lang="en-US" dirty="0" err="1" smtClean="0"/>
              <a:t>kepentingan</a:t>
            </a:r>
            <a:r>
              <a:rPr lang="en-US" dirty="0" smtClean="0"/>
              <a:t> yang </a:t>
            </a:r>
            <a:r>
              <a:rPr lang="en-US" dirty="0" err="1" smtClean="0"/>
              <a:t>disebut</a:t>
            </a:r>
            <a:r>
              <a:rPr lang="en-US" dirty="0" smtClean="0"/>
              <a:t> </a:t>
            </a:r>
            <a:r>
              <a:rPr lang="en-US" dirty="0" err="1" smtClean="0"/>
              <a:t>hak</a:t>
            </a:r>
            <a:r>
              <a:rPr lang="en-US" dirty="0" smtClean="0"/>
              <a:t>. </a:t>
            </a:r>
            <a:r>
              <a:rPr lang="en-US" dirty="0" err="1" smtClean="0"/>
              <a:t>Pencipta</a:t>
            </a:r>
            <a:r>
              <a:rPr lang="en-US" dirty="0" smtClean="0"/>
              <a:t> yang </a:t>
            </a:r>
            <a:r>
              <a:rPr lang="en-US" dirty="0" err="1" smtClean="0"/>
              <a:t>menghasilkan</a:t>
            </a:r>
            <a:r>
              <a:rPr lang="en-US" dirty="0" smtClean="0"/>
              <a:t> </a:t>
            </a:r>
            <a:r>
              <a:rPr lang="en-US" dirty="0" err="1" smtClean="0"/>
              <a:t>suatu</a:t>
            </a:r>
            <a:r>
              <a:rPr lang="en-US" dirty="0" smtClean="0"/>
              <a:t> </a:t>
            </a:r>
            <a:r>
              <a:rPr lang="en-US" dirty="0" err="1" smtClean="0"/>
              <a:t>karya</a:t>
            </a:r>
            <a:r>
              <a:rPr lang="en-US" dirty="0" smtClean="0"/>
              <a:t> </a:t>
            </a:r>
            <a:r>
              <a:rPr lang="en-US" dirty="0" err="1" smtClean="0"/>
              <a:t>bedasarkan</a:t>
            </a:r>
            <a:r>
              <a:rPr lang="en-US" dirty="0" smtClean="0"/>
              <a:t> </a:t>
            </a:r>
            <a:r>
              <a:rPr lang="en-US" dirty="0" err="1" smtClean="0"/>
              <a:t>kemampuan</a:t>
            </a:r>
            <a:r>
              <a:rPr lang="en-US" dirty="0" smtClean="0"/>
              <a:t> </a:t>
            </a:r>
            <a:r>
              <a:rPr lang="en-US" dirty="0" err="1" smtClean="0"/>
              <a:t>intelektualnya</a:t>
            </a:r>
            <a:r>
              <a:rPr lang="en-US" dirty="0" smtClean="0"/>
              <a:t> </a:t>
            </a:r>
            <a:r>
              <a:rPr lang="en-US" dirty="0" err="1" smtClean="0"/>
              <a:t>wajar</a:t>
            </a:r>
            <a:r>
              <a:rPr lang="en-US" dirty="0" smtClean="0"/>
              <a:t> </a:t>
            </a:r>
            <a:r>
              <a:rPr lang="en-US" dirty="0" err="1" smtClean="0"/>
              <a:t>jika</a:t>
            </a:r>
            <a:r>
              <a:rPr lang="en-US" dirty="0" smtClean="0"/>
              <a:t> </a:t>
            </a:r>
            <a:r>
              <a:rPr lang="en-US" dirty="0" err="1" smtClean="0"/>
              <a:t>diakui</a:t>
            </a:r>
            <a:r>
              <a:rPr lang="en-US" dirty="0" smtClean="0"/>
              <a:t> </a:t>
            </a:r>
            <a:r>
              <a:rPr lang="en-US" dirty="0" err="1" smtClean="0"/>
              <a:t>hasil</a:t>
            </a:r>
            <a:r>
              <a:rPr lang="en-US" dirty="0" smtClean="0"/>
              <a:t> </a:t>
            </a:r>
            <a:r>
              <a:rPr lang="en-US" dirty="0" err="1" smtClean="0"/>
              <a:t>karyanya</a:t>
            </a:r>
            <a:r>
              <a:rPr lang="en-US" dirty="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Prinsip</a:t>
            </a:r>
            <a:r>
              <a:rPr lang="en-US" dirty="0" smtClean="0"/>
              <a:t> </a:t>
            </a:r>
            <a:r>
              <a:rPr lang="en-US" dirty="0" err="1" smtClean="0"/>
              <a:t>Ekonomi</a:t>
            </a:r>
            <a:r>
              <a:rPr lang="en-US" dirty="0" smtClean="0"/>
              <a:t> </a:t>
            </a:r>
            <a:endParaRPr lang="en-US" dirty="0"/>
          </a:p>
        </p:txBody>
      </p:sp>
      <p:sp>
        <p:nvSpPr>
          <p:cNvPr id="3" name="Content Placeholder 2"/>
          <p:cNvSpPr>
            <a:spLocks noGrp="1"/>
          </p:cNvSpPr>
          <p:nvPr>
            <p:ph idx="1"/>
          </p:nvPr>
        </p:nvSpPr>
        <p:spPr/>
        <p:txBody>
          <a:bodyPr>
            <a:normAutofit/>
          </a:bodyPr>
          <a:lstStyle/>
          <a:p>
            <a:pPr marL="914400" lvl="1" indent="-514350"/>
            <a:r>
              <a:rPr lang="en-US" dirty="0" smtClean="0"/>
              <a:t>HAKI </a:t>
            </a:r>
            <a:r>
              <a:rPr lang="en-US" dirty="0" err="1" smtClean="0"/>
              <a:t>memiliki</a:t>
            </a:r>
            <a:r>
              <a:rPr lang="en-US" dirty="0" smtClean="0"/>
              <a:t> </a:t>
            </a:r>
            <a:r>
              <a:rPr lang="en-US" dirty="0" err="1" smtClean="0"/>
              <a:t>manfaat</a:t>
            </a:r>
            <a:r>
              <a:rPr lang="en-US" dirty="0" smtClean="0"/>
              <a:t> </a:t>
            </a:r>
            <a:r>
              <a:rPr lang="en-US" dirty="0" err="1" smtClean="0"/>
              <a:t>dan</a:t>
            </a:r>
            <a:r>
              <a:rPr lang="en-US" dirty="0" smtClean="0"/>
              <a:t> </a:t>
            </a:r>
            <a:r>
              <a:rPr lang="en-US" dirty="0" err="1" smtClean="0"/>
              <a:t>nilai</a:t>
            </a:r>
            <a:r>
              <a:rPr lang="en-US" dirty="0" smtClean="0"/>
              <a:t> </a:t>
            </a:r>
            <a:r>
              <a:rPr lang="en-US" dirty="0" err="1" smtClean="0"/>
              <a:t>ekonomi</a:t>
            </a:r>
            <a:r>
              <a:rPr lang="en-US" dirty="0" smtClean="0"/>
              <a:t> </a:t>
            </a:r>
            <a:r>
              <a:rPr lang="en-US" dirty="0" err="1" smtClean="0"/>
              <a:t>serta</a:t>
            </a:r>
            <a:r>
              <a:rPr lang="en-US" dirty="0" smtClean="0"/>
              <a:t> </a:t>
            </a:r>
            <a:r>
              <a:rPr lang="en-US" dirty="0" err="1" smtClean="0"/>
              <a:t>berguna</a:t>
            </a:r>
            <a:r>
              <a:rPr lang="en-US" dirty="0" smtClean="0"/>
              <a:t> </a:t>
            </a:r>
            <a:r>
              <a:rPr lang="en-US" dirty="0" err="1" smtClean="0"/>
              <a:t>bagi</a:t>
            </a:r>
            <a:r>
              <a:rPr lang="en-US" dirty="0" smtClean="0"/>
              <a:t> </a:t>
            </a:r>
            <a:r>
              <a:rPr lang="en-US" dirty="0" err="1" smtClean="0"/>
              <a:t>kehidupan</a:t>
            </a:r>
            <a:r>
              <a:rPr lang="en-US" dirty="0" smtClean="0"/>
              <a:t> </a:t>
            </a:r>
            <a:r>
              <a:rPr lang="en-US" dirty="0" err="1" smtClean="0"/>
              <a:t>manusia</a:t>
            </a:r>
            <a:r>
              <a:rPr lang="en-US" dirty="0" smtClean="0"/>
              <a:t>. </a:t>
            </a:r>
            <a:r>
              <a:rPr lang="en-US" dirty="0" err="1" smtClean="0"/>
              <a:t>Nilai</a:t>
            </a:r>
            <a:r>
              <a:rPr lang="en-US" dirty="0" smtClean="0"/>
              <a:t> </a:t>
            </a:r>
            <a:r>
              <a:rPr lang="en-US" dirty="0" err="1" smtClean="0"/>
              <a:t>ekonomi</a:t>
            </a:r>
            <a:r>
              <a:rPr lang="en-US" dirty="0" smtClean="0"/>
              <a:t> </a:t>
            </a:r>
            <a:r>
              <a:rPr lang="en-US" dirty="0" err="1" smtClean="0"/>
              <a:t>pada</a:t>
            </a:r>
            <a:r>
              <a:rPr lang="en-US" dirty="0" smtClean="0"/>
              <a:t> HAKI </a:t>
            </a:r>
            <a:r>
              <a:rPr lang="en-US" dirty="0" err="1" smtClean="0"/>
              <a:t>merupakan</a:t>
            </a:r>
            <a:r>
              <a:rPr lang="en-US" dirty="0" smtClean="0"/>
              <a:t> </a:t>
            </a:r>
            <a:r>
              <a:rPr lang="en-US" dirty="0" err="1" smtClean="0"/>
              <a:t>suatu</a:t>
            </a:r>
            <a:r>
              <a:rPr lang="en-US" dirty="0" smtClean="0"/>
              <a:t> </a:t>
            </a:r>
            <a:r>
              <a:rPr lang="en-US" dirty="0" err="1" smtClean="0"/>
              <a:t>bentuk</a:t>
            </a:r>
            <a:r>
              <a:rPr lang="en-US" dirty="0" smtClean="0"/>
              <a:t> </a:t>
            </a:r>
            <a:r>
              <a:rPr lang="en-US" dirty="0" err="1" smtClean="0"/>
              <a:t>kekayaan</a:t>
            </a:r>
            <a:r>
              <a:rPr lang="en-US" dirty="0" smtClean="0"/>
              <a:t> </a:t>
            </a:r>
            <a:r>
              <a:rPr lang="en-US" dirty="0" err="1" smtClean="0"/>
              <a:t>bagi</a:t>
            </a:r>
            <a:r>
              <a:rPr lang="en-US" dirty="0" smtClean="0"/>
              <a:t> </a:t>
            </a:r>
            <a:r>
              <a:rPr lang="en-US" dirty="0" err="1" smtClean="0"/>
              <a:t>pemiliknya</a:t>
            </a:r>
            <a:r>
              <a:rPr lang="en-US" dirty="0" smtClean="0"/>
              <a:t>, </a:t>
            </a:r>
            <a:r>
              <a:rPr lang="en-US" dirty="0" err="1" smtClean="0"/>
              <a:t>pencipta</a:t>
            </a:r>
            <a:r>
              <a:rPr lang="en-US" dirty="0" smtClean="0"/>
              <a:t> </a:t>
            </a:r>
            <a:r>
              <a:rPr lang="en-US" dirty="0" err="1" smtClean="0"/>
              <a:t>mendapatkan</a:t>
            </a:r>
            <a:r>
              <a:rPr lang="en-US" dirty="0" smtClean="0"/>
              <a:t> </a:t>
            </a:r>
            <a:r>
              <a:rPr lang="en-US" dirty="0" err="1" smtClean="0"/>
              <a:t>keuntungan</a:t>
            </a:r>
            <a:r>
              <a:rPr lang="en-US" dirty="0" smtClean="0"/>
              <a:t> </a:t>
            </a:r>
            <a:r>
              <a:rPr lang="en-US" dirty="0" err="1" smtClean="0"/>
              <a:t>dari</a:t>
            </a:r>
            <a:r>
              <a:rPr lang="en-US" dirty="0" smtClean="0"/>
              <a:t> </a:t>
            </a:r>
            <a:r>
              <a:rPr lang="en-US" dirty="0" err="1" smtClean="0"/>
              <a:t>kepemilikan</a:t>
            </a:r>
            <a:r>
              <a:rPr lang="en-US" dirty="0" smtClean="0"/>
              <a:t> </a:t>
            </a:r>
            <a:r>
              <a:rPr lang="en-US" dirty="0" err="1" smtClean="0"/>
              <a:t>terhadap</a:t>
            </a:r>
            <a:r>
              <a:rPr lang="en-US" dirty="0" smtClean="0"/>
              <a:t> </a:t>
            </a:r>
            <a:r>
              <a:rPr lang="en-US" dirty="0" err="1" smtClean="0"/>
              <a:t>karyanya</a:t>
            </a:r>
            <a:r>
              <a:rPr lang="en-US" dirty="0" smtClean="0"/>
              <a:t> </a:t>
            </a:r>
            <a:r>
              <a:rPr lang="en-US" dirty="0" err="1" smtClean="0"/>
              <a:t>seperti</a:t>
            </a:r>
            <a:r>
              <a:rPr lang="en-US" dirty="0" smtClean="0"/>
              <a:t> </a:t>
            </a:r>
            <a:r>
              <a:rPr lang="en-US" dirty="0" err="1" smtClean="0"/>
              <a:t>dalam</a:t>
            </a:r>
            <a:r>
              <a:rPr lang="en-US" dirty="0" smtClean="0"/>
              <a:t> </a:t>
            </a:r>
            <a:r>
              <a:rPr lang="en-US" dirty="0" err="1" smtClean="0"/>
              <a:t>bentuk</a:t>
            </a:r>
            <a:r>
              <a:rPr lang="en-US" dirty="0" smtClean="0"/>
              <a:t> </a:t>
            </a:r>
            <a:r>
              <a:rPr lang="en-US" dirty="0" err="1" smtClean="0"/>
              <a:t>pembayaran</a:t>
            </a:r>
            <a:r>
              <a:rPr lang="en-US" dirty="0" smtClean="0"/>
              <a:t> </a:t>
            </a:r>
            <a:r>
              <a:rPr lang="en-US" dirty="0" err="1" smtClean="0"/>
              <a:t>royalti</a:t>
            </a:r>
            <a:r>
              <a:rPr lang="en-US" dirty="0" smtClean="0"/>
              <a:t> </a:t>
            </a:r>
            <a:r>
              <a:rPr lang="en-US" dirty="0" err="1" smtClean="0"/>
              <a:t>terhadap</a:t>
            </a:r>
            <a:r>
              <a:rPr lang="en-US" dirty="0" smtClean="0"/>
              <a:t> </a:t>
            </a:r>
            <a:r>
              <a:rPr lang="en-US" dirty="0" err="1" smtClean="0"/>
              <a:t>pemutaran</a:t>
            </a:r>
            <a:r>
              <a:rPr lang="en-US" dirty="0" smtClean="0"/>
              <a:t> </a:t>
            </a:r>
            <a:r>
              <a:rPr lang="en-US" dirty="0" err="1" smtClean="0"/>
              <a:t>musik</a:t>
            </a:r>
            <a:r>
              <a:rPr lang="en-US" dirty="0" smtClean="0"/>
              <a:t> </a:t>
            </a:r>
            <a:r>
              <a:rPr lang="en-US" dirty="0" err="1" smtClean="0"/>
              <a:t>dan</a:t>
            </a:r>
            <a:r>
              <a:rPr lang="en-US" dirty="0" smtClean="0"/>
              <a:t> </a:t>
            </a:r>
            <a:r>
              <a:rPr lang="en-US" dirty="0" err="1" smtClean="0"/>
              <a:t>lagu</a:t>
            </a:r>
            <a:r>
              <a:rPr lang="en-US" dirty="0" smtClean="0"/>
              <a:t> </a:t>
            </a:r>
            <a:r>
              <a:rPr lang="en-US" dirty="0" err="1" smtClean="0"/>
              <a:t>hasil</a:t>
            </a:r>
            <a:r>
              <a:rPr lang="en-US" dirty="0" smtClean="0"/>
              <a:t> </a:t>
            </a:r>
            <a:r>
              <a:rPr lang="en-US" dirty="0" err="1" smtClean="0"/>
              <a:t>ciptanya</a:t>
            </a:r>
            <a:r>
              <a:rPr lang="en-US" dirty="0" smtClean="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1382</Words>
  <Application>Microsoft Office PowerPoint</Application>
  <PresentationFormat>On-screen Show (4:3)</PresentationFormat>
  <Paragraphs>140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HAK KEKAYAAN INTELEKTUAL (Intellectual Property Rights)</vt:lpstr>
      <vt:lpstr>Konsep HAKI</vt:lpstr>
      <vt:lpstr>Slide 3</vt:lpstr>
      <vt:lpstr>PENGERTIAN HAKI</vt:lpstr>
      <vt:lpstr>KARYA INTELEKTUAL</vt:lpstr>
      <vt:lpstr>TUJUAN PENERAPAN HAKI</vt:lpstr>
      <vt:lpstr>Prinsip-prinsip HAKI</vt:lpstr>
      <vt:lpstr>Prinsip Keadilan </vt:lpstr>
      <vt:lpstr>Prinsip Ekonomi </vt:lpstr>
      <vt:lpstr>Prinsip Kebudayaan </vt:lpstr>
      <vt:lpstr>Prinsip Sosial </vt:lpstr>
      <vt:lpstr>Macam-Macam HAKI</vt:lpstr>
      <vt:lpstr>UU HAKI</vt:lpstr>
      <vt:lpstr>UU HAKI</vt:lpstr>
      <vt:lpstr>UU HAKI</vt:lpstr>
      <vt:lpstr>UU HAKI</vt:lpstr>
      <vt:lpstr>Situasi dan Kondisi</vt:lpstr>
      <vt:lpstr>Situasi dan Kondisi</vt:lpstr>
      <vt:lpstr>Situasi dan Kondisi</vt:lpstr>
      <vt:lpstr>Situasi dan Kondisi</vt:lpstr>
      <vt:lpstr>Jenis Lisensi Perangkat Lunak</vt:lpstr>
      <vt:lpstr>Jenis Lisensi Perangkat Lunak</vt:lpstr>
      <vt:lpstr>Jenis Lisensi Perangkat Lunak</vt:lpstr>
      <vt:lpstr>Lambang copyleft yang merupakan lambang hak cipta (copyright) yang diputar ke kiri. </vt:lpstr>
      <vt:lpstr>Slide 25</vt:lpstr>
      <vt:lpstr>Jenis Lisensi Perangkat Lunak</vt:lpstr>
      <vt:lpstr>Jenis Lisensi Perangkat Lunak</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HAK KEKAYAAN INTELEKTUAL (Intellectual Property Rights)</dc:title>
  <dc:creator>Yuli Fauziah</dc:creator>
  <cp:lastModifiedBy>Yuli Fauziah</cp:lastModifiedBy>
  <cp:revision>13</cp:revision>
  <dcterms:created xsi:type="dcterms:W3CDTF">2013-05-08T07:27:42Z</dcterms:created>
  <dcterms:modified xsi:type="dcterms:W3CDTF">2014-06-09T03:25:08Z</dcterms:modified>
</cp:coreProperties>
</file>